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4.jpg" ContentType="image/jpeg"/>
  <Override PartName="/ppt/media/image35.jpg" ContentType="image/jpeg"/>
  <Override PartName="/ppt/media/image36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7" r:id="rId2"/>
    <p:sldMasterId id="2147483685" r:id="rId3"/>
    <p:sldMasterId id="2147483687" r:id="rId4"/>
  </p:sldMasterIdLst>
  <p:notesMasterIdLst>
    <p:notesMasterId r:id="rId22"/>
  </p:notesMasterIdLst>
  <p:sldIdLst>
    <p:sldId id="256" r:id="rId5"/>
    <p:sldId id="274" r:id="rId6"/>
    <p:sldId id="277" r:id="rId7"/>
    <p:sldId id="275" r:id="rId8"/>
    <p:sldId id="276" r:id="rId9"/>
    <p:sldId id="279" r:id="rId10"/>
    <p:sldId id="280" r:id="rId11"/>
    <p:sldId id="304" r:id="rId12"/>
    <p:sldId id="307" r:id="rId13"/>
    <p:sldId id="305" r:id="rId14"/>
    <p:sldId id="306" r:id="rId15"/>
    <p:sldId id="309" r:id="rId16"/>
    <p:sldId id="310" r:id="rId17"/>
    <p:sldId id="308" r:id="rId18"/>
    <p:sldId id="283" r:id="rId19"/>
    <p:sldId id="311" r:id="rId20"/>
    <p:sldId id="273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Open Sans Semibold" panose="020B0604020202020204" charset="0"/>
      <p:regular r:id="rId31"/>
      <p:bold r:id="rId32"/>
      <p:italic r:id="rId33"/>
      <p:boldItalic r:id="rId34"/>
    </p:embeddedFont>
    <p:embeddedFont>
      <p:font typeface="Quattrocento Sans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F67E1-2F2C-DE8D-A9EB-404F8DC24895}" v="7" dt="2019-05-24T08:22:24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rocca\Desktop\EGI.eu\Conferences\EGI%20Conference%202019\AoDs_usag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arocca\Desktop\EGI.eu\Conferences\EGI%20Conference%202019\AoDs_us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78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EC3</c:v>
                </c:pt>
                <c:pt idx="1">
                  <c:v>Chipster</c:v>
                </c:pt>
                <c:pt idx="2">
                  <c:v>Jupyter</c:v>
                </c:pt>
                <c:pt idx="3">
                  <c:v>Galaxy</c:v>
                </c:pt>
                <c:pt idx="4">
                  <c:v>NAMD</c:v>
                </c:pt>
                <c:pt idx="5">
                  <c:v>AutoDoc Vina</c:v>
                </c:pt>
                <c:pt idx="6">
                  <c:v>Other 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11</c:v>
                </c:pt>
                <c:pt idx="1">
                  <c:v>36</c:v>
                </c:pt>
                <c:pt idx="2">
                  <c:v>14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B-4089-9FFF-6D0FBFDC0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835200"/>
        <c:axId val="132836736"/>
        <c:axId val="0"/>
      </c:bar3DChart>
      <c:catAx>
        <c:axId val="13283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836736"/>
        <c:crosses val="autoZero"/>
        <c:auto val="1"/>
        <c:lblAlgn val="ctr"/>
        <c:lblOffset val="100"/>
        <c:noMultiLvlLbl val="0"/>
      </c:catAx>
      <c:valAx>
        <c:axId val="1328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835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72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Foglio1!$A$13:$A$31</c:f>
              <c:strCache>
                <c:ptCount val="19"/>
                <c:pt idx="0">
                  <c:v>Croatia</c:v>
                </c:pt>
                <c:pt idx="1">
                  <c:v>Spain</c:v>
                </c:pt>
                <c:pt idx="2">
                  <c:v>Lithuania</c:v>
                </c:pt>
                <c:pt idx="3">
                  <c:v>Greece</c:v>
                </c:pt>
                <c:pt idx="4">
                  <c:v>Ireland</c:v>
                </c:pt>
                <c:pt idx="5">
                  <c:v>UK</c:v>
                </c:pt>
                <c:pt idx="6">
                  <c:v>Austria</c:v>
                </c:pt>
                <c:pt idx="7">
                  <c:v>France</c:v>
                </c:pt>
                <c:pt idx="8">
                  <c:v>Swizterland</c:v>
                </c:pt>
                <c:pt idx="9">
                  <c:v>South Africa</c:v>
                </c:pt>
                <c:pt idx="10">
                  <c:v>Sweden</c:v>
                </c:pt>
                <c:pt idx="11">
                  <c:v>Netherlands</c:v>
                </c:pt>
                <c:pt idx="12">
                  <c:v>Hungary</c:v>
                </c:pt>
                <c:pt idx="13">
                  <c:v>Poland</c:v>
                </c:pt>
                <c:pt idx="14">
                  <c:v>Belgium</c:v>
                </c:pt>
                <c:pt idx="15">
                  <c:v>US</c:v>
                </c:pt>
                <c:pt idx="16">
                  <c:v>Germany</c:v>
                </c:pt>
                <c:pt idx="17">
                  <c:v>Italy</c:v>
                </c:pt>
                <c:pt idx="18">
                  <c:v>Finland</c:v>
                </c:pt>
              </c:strCache>
            </c:strRef>
          </c:cat>
          <c:val>
            <c:numRef>
              <c:f>Foglio1!$B$13:$B$31</c:f>
              <c:numCache>
                <c:formatCode>General</c:formatCode>
                <c:ptCount val="19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7">
                  <c:v>22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9</c:v>
                </c:pt>
                <c:pt idx="17">
                  <c:v>6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C-4EC1-8434-80971B2E5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53472"/>
        <c:axId val="133355008"/>
        <c:axId val="0"/>
      </c:bar3DChart>
      <c:catAx>
        <c:axId val="13335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355008"/>
        <c:crosses val="autoZero"/>
        <c:auto val="1"/>
        <c:lblAlgn val="ctr"/>
        <c:lblOffset val="100"/>
        <c:noMultiLvlLbl val="0"/>
      </c:catAx>
      <c:valAx>
        <c:axId val="13335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353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0.45084</cdr:x>
      <cdr:y>0.90866</cdr:y>
    </cdr:from>
    <cdr:to>
      <cdr:x>0.55488</cdr:x>
      <cdr:y>0.9726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3241964" y="2756568"/>
          <a:ext cx="748146" cy="1939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5077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34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02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>
              <a:sym typeface="+mn-ea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5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5561" y="3653067"/>
            <a:ext cx="4543746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 i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Click here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subtitle</a:t>
            </a:r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564" y="3141407"/>
            <a:ext cx="4815417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564" y="4737173"/>
            <a:ext cx="1936583" cy="265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564" y="4471410"/>
            <a:ext cx="1936583" cy="26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7846886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59561"/>
            <a:ext cx="4728796" cy="341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/>
              <a:t>Click here to add title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8" y="726489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Click here to add subtitle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0BF1B93-551C-0F47-A135-8379AB775A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06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/>
              <a:t>Click here to add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CA560E0-6718-A745-959E-EEC8F6F53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8985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/>
              <a:t>Click here to add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45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9" y="252631"/>
            <a:ext cx="4728796" cy="341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/>
              <a:t>Click here to add title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726489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Click here to add subtitle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47921A45-5C4A-AD44-80CF-A16543D7A5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370013"/>
            <a:ext cx="4290647" cy="476207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6B847A9-863C-474F-8D36-4D960F945C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06" y="1369219"/>
            <a:ext cx="4269411" cy="47622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/>
              <a:t>Click here to add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54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Quattrocento Sans"/>
              <a:buNone/>
              <a:defRPr sz="2000" b="1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268761"/>
            <a:ext cx="77724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B0"/>
              </a:buClr>
              <a:buSzPts val="4400"/>
              <a:buFont typeface="Quattrocento Sans"/>
              <a:buNone/>
              <a:defRPr sz="4400" b="1" i="0" u="none" strike="noStrike" cap="none">
                <a:solidFill>
                  <a:srgbClr val="0066B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50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1_Titeldi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2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6DB3D-6AE4-FC4E-AE7F-68505B53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400" y="2845089"/>
            <a:ext cx="5169478" cy="410729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Click here to add 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14AAA6-26B9-1D42-A381-C45871D72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3371564"/>
            <a:ext cx="5169478" cy="410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9382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2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Quattrocento Sans"/>
              <a:buNone/>
              <a:defRPr sz="2000" b="1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85800" y="1268761"/>
            <a:ext cx="77724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B0"/>
              </a:buClr>
              <a:buSzPts val="4400"/>
              <a:buFont typeface="Quattrocento Sans"/>
              <a:buNone/>
              <a:defRPr sz="4400" b="1" i="0" u="none" strike="noStrike" cap="none">
                <a:solidFill>
                  <a:srgbClr val="0066B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Quattrocento Sans"/>
              <a:buNone/>
              <a:defRPr sz="2800" b="1" i="0" u="none" strike="noStrike" cap="non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54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X">
  <p:cSld name="Content 2X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5C3"/>
              </a:buClr>
              <a:buSzPts val="3000"/>
              <a:buFont typeface="Quattrocento Sans"/>
              <a:buNone/>
              <a:defRPr sz="3000" b="1" i="0" u="none" strike="noStrike" cap="none">
                <a:solidFill>
                  <a:srgbClr val="4F85C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4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1_Titeldi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3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3F94ED2-2EE1-CC4D-B710-F93EEDA74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91653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/>
              <a:t>Click here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81816"/>
            <a:ext cx="4728796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/>
              <a:t>Click here to add title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39FA41-57DD-374B-88CC-E28A75C4BC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79077" y="1612683"/>
            <a:ext cx="3886200" cy="44749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E67AD"/>
                </a:solidFill>
              </a:defRPr>
            </a:lvl1pPr>
          </a:lstStyle>
          <a:p>
            <a:pPr lvl="0"/>
            <a:r>
              <a:rPr lang="en"/>
              <a:t>Click here to add text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982798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988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1728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/>
              <a:t>Click here to add title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9" y="932831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Click here to add subtitle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E9DDE-8A44-154C-AC91-042F3A047D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0568" y="1598534"/>
            <a:ext cx="4124450" cy="4440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E67AD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"/>
              <a:t>Click here to add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0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EFBFA7-DD75-3942-AA88-BABBB38E1A5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8984" y="1598534"/>
            <a:ext cx="4124450" cy="4440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E67AD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"/>
              <a:t>Click here to add text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1728"/>
            <a:ext cx="4728796" cy="39703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/>
              <a:t>Click here to add title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8698ED-4FB0-5346-8841-3425359B10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4056" y="1086052"/>
            <a:ext cx="2784002" cy="49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/>
              <a:t>Click here to add text</a:t>
            </a:r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A7F4E0-DF4D-A746-9875-D60F7108060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76919" y="1073728"/>
            <a:ext cx="2790167" cy="4966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/>
              <a:t>Click here to add text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AD3B22-2A9E-9E40-BBC5-D561AFAD402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55942" y="1076438"/>
            <a:ext cx="2784002" cy="4956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"/>
              <a:t>Click here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0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23AC0B2-B076-5E46-98CC-F9BA3AC3A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9" y="230085"/>
            <a:ext cx="4728796" cy="3416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"/>
              <a:t>Click here to add title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74C3D26-9746-1B4C-8101-DEC853A720A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80" y="719988"/>
            <a:ext cx="47287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 i="1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Click here to add subtitle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19CDBF2-B620-4348-8324-5D93DC448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36" y="1323109"/>
            <a:ext cx="8430491" cy="4807527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fr-FR"/>
              <a:t>Click here to add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9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/>
        </p:nvSpPr>
        <p:spPr>
          <a:xfrm>
            <a:off x="981652" y="140545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err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fr-FR" sz="800" b="1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8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/>
        </p:nvSpPr>
        <p:spPr>
          <a:xfrm>
            <a:off x="855625" y="6101776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7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1AEDD9-4174-D74C-B40E-8868748DD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252" y="264987"/>
            <a:ext cx="2398644" cy="1842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A51A19-B71B-7740-B8CF-FCD6AD9418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79" y="6136756"/>
            <a:ext cx="559646" cy="3669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38A6A3-4919-0243-964F-2921FC485A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778" y="1611465"/>
            <a:ext cx="142715" cy="1268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B15A5E-200E-4648-B05B-A51E5793EB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712" y="1456785"/>
            <a:ext cx="120781" cy="1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4746B39-B2FF-8F4B-B7CD-9511D6BC41D2}"/>
              </a:ext>
            </a:extLst>
          </p:cNvPr>
          <p:cNvSpPr txBox="1">
            <a:spLocks/>
          </p:cNvSpPr>
          <p:nvPr/>
        </p:nvSpPr>
        <p:spPr>
          <a:xfrm>
            <a:off x="786517" y="6401997"/>
            <a:ext cx="2397536" cy="3245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/>
        </p:nvSpPr>
        <p:spPr>
          <a:xfrm>
            <a:off x="5578831" y="6622337"/>
            <a:ext cx="124097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/>
        </p:nvSpPr>
        <p:spPr>
          <a:xfrm>
            <a:off x="4769105" y="6627657"/>
            <a:ext cx="64242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/>
        </p:nvCxnSpPr>
        <p:spPr>
          <a:xfrm>
            <a:off x="5369170" y="6620364"/>
            <a:ext cx="0" cy="23763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/>
        </p:nvSpPr>
        <p:spPr>
          <a:xfrm>
            <a:off x="7425812" y="6633355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5/24/2019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/>
        </p:nvSpPr>
        <p:spPr>
          <a:xfrm>
            <a:off x="8783491" y="661743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65AB62-A969-714F-AE22-4969FDCABD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9647" y="131503"/>
            <a:ext cx="544005" cy="4178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B60E232-198E-504A-8BE1-FA3572E514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096" y="6414817"/>
            <a:ext cx="422220" cy="2768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FE276C3-AEEB-C942-BC5F-A8195C0DC9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0184" y="6661728"/>
            <a:ext cx="121007" cy="10756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E8754A-9CF5-D441-9B33-F7B96B7A3F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7382" y="6668981"/>
            <a:ext cx="98074" cy="1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9" r:id="rId8"/>
    <p:sldLayoutId id="2147483691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7EC49A80-C2E2-1C40-8E62-1DACBEC07823}"/>
              </a:ext>
            </a:extLst>
          </p:cNvPr>
          <p:cNvSpPr txBox="1">
            <a:spLocks/>
          </p:cNvSpPr>
          <p:nvPr/>
        </p:nvSpPr>
        <p:spPr>
          <a:xfrm>
            <a:off x="786517" y="6401997"/>
            <a:ext cx="2397536" cy="32450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5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BB5812-3E7A-7049-A610-441DD1229A7D}"/>
              </a:ext>
            </a:extLst>
          </p:cNvPr>
          <p:cNvSpPr txBox="1">
            <a:spLocks/>
          </p:cNvSpPr>
          <p:nvPr/>
        </p:nvSpPr>
        <p:spPr>
          <a:xfrm>
            <a:off x="5578831" y="6622337"/>
            <a:ext cx="124097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9EF60C5-2199-C946-AA33-67F1C257BC47}"/>
              </a:ext>
            </a:extLst>
          </p:cNvPr>
          <p:cNvSpPr txBox="1">
            <a:spLocks/>
          </p:cNvSpPr>
          <p:nvPr/>
        </p:nvSpPr>
        <p:spPr>
          <a:xfrm>
            <a:off x="4769105" y="6627657"/>
            <a:ext cx="642426" cy="2229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  <a:endParaRPr lang="en" sz="600" b="0" i="0">
              <a:solidFill>
                <a:srgbClr val="0E67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AC0575C-CFED-BD4A-89B8-FDEB3DF0DD6A}"/>
              </a:ext>
            </a:extLst>
          </p:cNvPr>
          <p:cNvCxnSpPr/>
          <p:nvPr/>
        </p:nvCxnSpPr>
        <p:spPr>
          <a:xfrm>
            <a:off x="5369170" y="6620364"/>
            <a:ext cx="0" cy="23763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CB4E9334-601D-0B4D-8EA0-52C6B2D037E2}"/>
              </a:ext>
            </a:extLst>
          </p:cNvPr>
          <p:cNvSpPr txBox="1"/>
          <p:nvPr/>
        </p:nvSpPr>
        <p:spPr>
          <a:xfrm>
            <a:off x="7425812" y="6633355"/>
            <a:ext cx="5052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5/24/2019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kstvak 21">
            <a:extLst>
              <a:ext uri="{FF2B5EF4-FFF2-40B4-BE49-F238E27FC236}">
                <a16:creationId xmlns:a16="http://schemas.microsoft.com/office/drawing/2014/main" id="{75019373-1C48-4341-8901-ADE47DE61F78}"/>
              </a:ext>
            </a:extLst>
          </p:cNvPr>
          <p:cNvSpPr txBox="1"/>
          <p:nvPr/>
        </p:nvSpPr>
        <p:spPr>
          <a:xfrm>
            <a:off x="8783491" y="661743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nl-NL" sz="1050" b="1" i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615EF8D-5420-9C4E-B055-C20F4BE5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96" y="6414817"/>
            <a:ext cx="422220" cy="2768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16F615B-BDB8-3549-BEE5-E50DAE1EA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184" y="6661728"/>
            <a:ext cx="121007" cy="10756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32A0D06-3F44-9141-8270-722FEC3E0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2" y="6668981"/>
            <a:ext cx="98074" cy="1030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5EAC22-483C-6842-A369-E2594AC49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138" y="69157"/>
            <a:ext cx="544005" cy="4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/>
        </p:nvSpPr>
        <p:spPr>
          <a:xfrm>
            <a:off x="3173142" y="6175907"/>
            <a:ext cx="1691495" cy="350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E3B0DF7-DADF-FC48-B0CB-EA39A42495BB}"/>
              </a:ext>
            </a:extLst>
          </p:cNvPr>
          <p:cNvSpPr txBox="1">
            <a:spLocks/>
          </p:cNvSpPr>
          <p:nvPr/>
        </p:nvSpPr>
        <p:spPr>
          <a:xfrm>
            <a:off x="5453444" y="6114209"/>
            <a:ext cx="1656681" cy="41201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8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35DA90-B176-964E-8EDD-583D258B67CA}"/>
              </a:ext>
            </a:extLst>
          </p:cNvPr>
          <p:cNvSpPr txBox="1">
            <a:spLocks/>
          </p:cNvSpPr>
          <p:nvPr/>
        </p:nvSpPr>
        <p:spPr>
          <a:xfrm>
            <a:off x="927493" y="6114210"/>
            <a:ext cx="2173781" cy="41201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60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F2AC43-31CF-C44B-81E7-8FEA1293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73" y="316312"/>
            <a:ext cx="2802290" cy="215259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FABA685-3549-C643-AA20-0513CA2F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3" y="6150596"/>
            <a:ext cx="517422" cy="33923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382FF65-52DF-3340-9CEB-04A597B3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70" y="6320215"/>
            <a:ext cx="142715" cy="1268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73DB91-A60A-644C-BB32-D01460EF5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04" y="6165535"/>
            <a:ext cx="120781" cy="12685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0F94B96-1349-B54E-B8E7-CE3D491D10CD}"/>
              </a:ext>
            </a:extLst>
          </p:cNvPr>
          <p:cNvSpPr txBox="1">
            <a:spLocks/>
          </p:cNvSpPr>
          <p:nvPr/>
        </p:nvSpPr>
        <p:spPr>
          <a:xfrm>
            <a:off x="1962684" y="4693709"/>
            <a:ext cx="2609316" cy="3804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80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Questions?</a:t>
            </a:r>
            <a:endParaRPr lang="en" sz="180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DDBAE206-B5BD-584F-9AC3-0545D442E457}"/>
              </a:ext>
            </a:extLst>
          </p:cNvPr>
          <p:cNvSpPr txBox="1">
            <a:spLocks/>
          </p:cNvSpPr>
          <p:nvPr/>
        </p:nvSpPr>
        <p:spPr>
          <a:xfrm>
            <a:off x="1962684" y="3628893"/>
            <a:ext cx="2811618" cy="6522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"/>
              <a:t>Thank you</a:t>
            </a:r>
            <a:br>
              <a:rPr lang="en"/>
            </a:br>
            <a:r>
              <a:rPr lang="en"/>
              <a:t>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5965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3132" TargetMode="External"/><Relationship Id="rId2" Type="http://schemas.openxmlformats.org/officeDocument/2006/relationships/hyperlink" Target="https://doi.org/10.1016/j.nbd.2018.12.014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services/applications-on-demand/" TargetMode="External"/><Relationship Id="rId7" Type="http://schemas.openxmlformats.org/officeDocument/2006/relationships/hyperlink" Target="https://documents.egi.eu/document/277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cuments.egi.eu/document/2782" TargetMode="External"/><Relationship Id="rId5" Type="http://schemas.openxmlformats.org/officeDocument/2006/relationships/hyperlink" Target="https://marketplace.egi.eu/" TargetMode="External"/><Relationship Id="rId4" Type="http://schemas.openxmlformats.org/officeDocument/2006/relationships/hyperlink" Target="https://wiki.egi.eu/wiki/Ao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ndico.egi.eu/indico/event/4626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ycap/osca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31.tif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0523" y="2947437"/>
            <a:ext cx="6443400" cy="1255728"/>
          </a:xfrm>
        </p:spPr>
        <p:txBody>
          <a:bodyPr/>
          <a:lstStyle/>
          <a:p>
            <a:pPr lvl="0"/>
            <a:r>
              <a:rPr lang="en-GB" sz="2800">
                <a:sym typeface="Quattrocento Sans"/>
              </a:rPr>
              <a:t>Updates about the EGI Applications on Demand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DD131A-9BA9-5D4C-8B02-C97238C55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204" y="4543203"/>
            <a:ext cx="1936583" cy="265765"/>
          </a:xfrm>
        </p:spPr>
        <p:txBody>
          <a:bodyPr/>
          <a:lstStyle/>
          <a:p>
            <a:r>
              <a:rPr lang="en-GB" sz="1400"/>
              <a:t>EGI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DABA8-AAFF-944D-8854-69B2ED1782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929" y="4138890"/>
            <a:ext cx="3298413" cy="433106"/>
          </a:xfrm>
        </p:spPr>
        <p:txBody>
          <a:bodyPr/>
          <a:lstStyle/>
          <a:p>
            <a:r>
              <a:rPr lang="fr-FR" sz="1800"/>
              <a:t>Giuseppe La Rocca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err="1"/>
              <a:t>FutureGateway</a:t>
            </a:r>
            <a:r>
              <a:rPr lang="en-GB"/>
              <a:t> Science Gateway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39436" y="810474"/>
            <a:ext cx="8430491" cy="658091"/>
          </a:xfrm>
        </p:spPr>
        <p:txBody>
          <a:bodyPr/>
          <a:lstStyle/>
          <a:p>
            <a:r>
              <a:rPr lang="en-GB" sz="2000"/>
              <a:t>The CSGF was upgraded with the </a:t>
            </a:r>
            <a:r>
              <a:rPr lang="en-GB" sz="2000" err="1"/>
              <a:t>FutureGateway</a:t>
            </a:r>
            <a:r>
              <a:rPr lang="en-GB" sz="2000"/>
              <a:t> Framework developed in the context of the Indigo-</a:t>
            </a:r>
            <a:r>
              <a:rPr lang="en-GB" sz="2000" err="1"/>
              <a:t>DataCloud</a:t>
            </a:r>
            <a:r>
              <a:rPr lang="en-GB" sz="2000"/>
              <a:t> project.</a:t>
            </a:r>
          </a:p>
          <a:p>
            <a:pPr lvl="1"/>
            <a:r>
              <a:rPr lang="en-GB" sz="1800"/>
              <a:t>Developed by </a:t>
            </a:r>
            <a:r>
              <a:rPr lang="en-GB" sz="1800" b="1"/>
              <a:t>INFN-CATANIA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0" y="1868000"/>
            <a:ext cx="7816797" cy="43689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9" y="3125638"/>
            <a:ext cx="7171302" cy="198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4" y="88974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Science Gateway/WS-PGRADE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42451" y="935169"/>
            <a:ext cx="8697060" cy="658091"/>
          </a:xfrm>
        </p:spPr>
        <p:txBody>
          <a:bodyPr/>
          <a:lstStyle/>
          <a:p>
            <a:r>
              <a:rPr lang="en-GB" sz="2000"/>
              <a:t>The WS-PGRADE Science Gateway offers a workflow-oriented Science Gateway framework with different customization methodologies.</a:t>
            </a:r>
          </a:p>
          <a:p>
            <a:pPr lvl="1"/>
            <a:r>
              <a:rPr lang="en-GB" sz="1800"/>
              <a:t>Developed by MTA-SZTAKI and released under the Apache 2.0 license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2384"/>
            <a:ext cx="5898894" cy="33123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88368"/>
            <a:ext cx="4953000" cy="3095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60" y="4966251"/>
            <a:ext cx="4917926" cy="14261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vale 10"/>
          <p:cNvSpPr/>
          <p:nvPr/>
        </p:nvSpPr>
        <p:spPr>
          <a:xfrm>
            <a:off x="1031416" y="2437360"/>
            <a:ext cx="5052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6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58090" y="2571131"/>
            <a:ext cx="7772400" cy="1440000"/>
          </a:xfrm>
        </p:spPr>
        <p:txBody>
          <a:bodyPr/>
          <a:lstStyle/>
          <a:p>
            <a:r>
              <a:rPr lang="en-GB"/>
              <a:t>Usage statistics</a:t>
            </a:r>
          </a:p>
        </p:txBody>
      </p:sp>
    </p:spTree>
    <p:extLst>
      <p:ext uri="{BB962C8B-B14F-4D97-AF65-F5344CB8AC3E}">
        <p14:creationId xmlns:p14="http://schemas.microsoft.com/office/powerpoint/2010/main" val="315551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9079" y="230085"/>
            <a:ext cx="6190848" cy="341632"/>
          </a:xfrm>
        </p:spPr>
        <p:txBody>
          <a:bodyPr>
            <a:normAutofit fontScale="90000"/>
          </a:bodyPr>
          <a:lstStyle/>
          <a:p>
            <a:r>
              <a:rPr lang="en-GB"/>
              <a:t>Statistics about the service since October 2017</a:t>
            </a:r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68036" y="618216"/>
            <a:ext cx="7910945" cy="3075760"/>
            <a:chOff x="151533" y="678822"/>
            <a:chExt cx="8521412" cy="2535382"/>
          </a:xfrm>
        </p:grpSpPr>
        <p:graphicFrame>
          <p:nvGraphicFramePr>
            <p:cNvPr id="8" name="Grafico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9970479"/>
                </p:ext>
              </p:extLst>
            </p:nvPr>
          </p:nvGraphicFramePr>
          <p:xfrm>
            <a:off x="151533" y="678822"/>
            <a:ext cx="8521412" cy="2535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Rettangolo 8"/>
            <p:cNvSpPr/>
            <p:nvPr/>
          </p:nvSpPr>
          <p:spPr>
            <a:xfrm>
              <a:off x="3729211" y="2862381"/>
              <a:ext cx="1173078" cy="30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25148"/>
              </p:ext>
            </p:extLst>
          </p:nvPr>
        </p:nvGraphicFramePr>
        <p:xfrm>
          <a:off x="748145" y="3450268"/>
          <a:ext cx="7190943" cy="303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eft Arrow 3"/>
          <p:cNvSpPr/>
          <p:nvPr/>
        </p:nvSpPr>
        <p:spPr>
          <a:xfrm rot="19990011">
            <a:off x="3875018" y="3491903"/>
            <a:ext cx="697050" cy="2309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4487853" y="3236843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Most asked for </a:t>
            </a:r>
            <a:r>
              <a:rPr lang="en-US" err="1">
                <a:solidFill>
                  <a:srgbClr val="FF0000"/>
                </a:solidFill>
              </a:rPr>
              <a:t>Chipster</a:t>
            </a:r>
            <a:r>
              <a:rPr lang="en-US">
                <a:solidFill>
                  <a:srgbClr val="FF0000"/>
                </a:solidFill>
              </a:rPr>
              <a:t>, 2</a:t>
            </a:r>
            <a:r>
              <a:rPr lang="en-US" baseline="30000">
                <a:solidFill>
                  <a:srgbClr val="FF0000"/>
                </a:solidFill>
              </a:rPr>
              <a:t>nd</a:t>
            </a:r>
            <a:r>
              <a:rPr lang="en-US">
                <a:solidFill>
                  <a:srgbClr val="FF0000"/>
                </a:solidFill>
              </a:rPr>
              <a:t> for Galaxy</a:t>
            </a:r>
          </a:p>
        </p:txBody>
      </p:sp>
    </p:spTree>
    <p:extLst>
      <p:ext uri="{BB962C8B-B14F-4D97-AF65-F5344CB8AC3E}">
        <p14:creationId xmlns:p14="http://schemas.microsoft.com/office/powerpoint/2010/main" val="367670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9079" y="230085"/>
            <a:ext cx="6329394" cy="341632"/>
          </a:xfrm>
        </p:spPr>
        <p:txBody>
          <a:bodyPr>
            <a:normAutofit fontScale="90000"/>
          </a:bodyPr>
          <a:lstStyle/>
          <a:p>
            <a:r>
              <a:rPr lang="en-GB"/>
              <a:t>Publications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39436" y="838184"/>
            <a:ext cx="8430491" cy="4807527"/>
          </a:xfrm>
        </p:spPr>
        <p:txBody>
          <a:bodyPr/>
          <a:lstStyle/>
          <a:p>
            <a:pPr marL="0" indent="0">
              <a:buNone/>
            </a:pPr>
            <a:r>
              <a:rPr lang="en-GB" sz="2000" u="sng"/>
              <a:t>By users:</a:t>
            </a:r>
          </a:p>
          <a:p>
            <a:r>
              <a:rPr lang="en-GB" sz="2000"/>
              <a:t>Evaluation of a data-based interface for heterogeneous systems (Master Thesis)</a:t>
            </a:r>
          </a:p>
          <a:p>
            <a:r>
              <a:rPr lang="en-GB" sz="2000"/>
              <a:t>Changes of dimension of EEG/</a:t>
            </a:r>
            <a:r>
              <a:rPr lang="en-GB" sz="2000" err="1"/>
              <a:t>ECoG</a:t>
            </a:r>
            <a:r>
              <a:rPr lang="en-GB" sz="2000"/>
              <a:t> nonlinear dynamics predict </a:t>
            </a:r>
            <a:r>
              <a:rPr lang="en-GB" sz="2000" err="1"/>
              <a:t>epileptogenesis</a:t>
            </a:r>
            <a:r>
              <a:rPr lang="en-GB" sz="2000"/>
              <a:t> and therapy outcomes</a:t>
            </a:r>
          </a:p>
          <a:p>
            <a:pPr lvl="1"/>
            <a:r>
              <a:rPr lang="en-GB" sz="1800"/>
              <a:t>Neurobiology of Disease, Volume 124, April 2019,  373-378</a:t>
            </a:r>
          </a:p>
          <a:p>
            <a:pPr lvl="1"/>
            <a:r>
              <a:rPr lang="en-GB" sz="1800">
                <a:hlinkClick r:id="rId2"/>
              </a:rPr>
              <a:t>https://doi.org/10.1016/j.nbd.2018.12.014</a:t>
            </a:r>
            <a:r>
              <a:rPr lang="en-GB" sz="1800"/>
              <a:t> </a:t>
            </a:r>
          </a:p>
          <a:p>
            <a:r>
              <a:rPr lang="en-GB" sz="2000"/>
              <a:t>Molecular </a:t>
            </a:r>
            <a:r>
              <a:rPr lang="en-GB" sz="2000" err="1"/>
              <a:t>modeling</a:t>
            </a:r>
            <a:r>
              <a:rPr lang="en-GB" sz="2000"/>
              <a:t> and biological studies show that some μ-opioid receptor agonists might elicit analgesia acting as MMP-9 inhibitors</a:t>
            </a:r>
          </a:p>
          <a:p>
            <a:pPr lvl="1"/>
            <a:r>
              <a:rPr lang="en-GB" sz="1800"/>
              <a:t>Future Medical Chemistry, April 2019</a:t>
            </a:r>
          </a:p>
          <a:p>
            <a:pPr lvl="1"/>
            <a:r>
              <a:rPr lang="en-GB" sz="1800"/>
              <a:t>DOI: 10.4155/fmc-2018-0535 </a:t>
            </a:r>
          </a:p>
          <a:p>
            <a:pPr marL="342900" lvl="1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2000" u="sng"/>
              <a:t>About the service:</a:t>
            </a:r>
          </a:p>
          <a:p>
            <a:r>
              <a:rPr lang="en-GB" sz="2000"/>
              <a:t>The EGI Applications on Demand service</a:t>
            </a:r>
          </a:p>
          <a:p>
            <a:pPr lvl="1"/>
            <a:r>
              <a:rPr lang="en-GB" sz="1800"/>
              <a:t>Proceeding of the IWSG2017, </a:t>
            </a:r>
            <a:r>
              <a:rPr lang="en-GB" sz="1800" err="1"/>
              <a:t>Pozan</a:t>
            </a:r>
            <a:endParaRPr lang="en-GB" sz="1800"/>
          </a:p>
          <a:p>
            <a:pPr lvl="1"/>
            <a:r>
              <a:rPr lang="en-GB" sz="1800">
                <a:hlinkClick r:id="rId3"/>
              </a:rPr>
              <a:t>https://documents.egi.eu/document/3132</a:t>
            </a:r>
            <a:r>
              <a:rPr lang="en-GB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18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/>
              <a:t>Links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357EF6-98E5-6245-87AC-90E9916EAD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sz="quarter" idx="15"/>
          </p:nvPr>
        </p:nvSpPr>
        <p:spPr/>
        <p:txBody>
          <a:bodyPr anchor="t"/>
          <a:lstStyle/>
          <a:p>
            <a:pPr lvl="0"/>
            <a:r>
              <a:rPr lang="en" sz="2400"/>
              <a:t>EGI Applications on Demand</a:t>
            </a:r>
          </a:p>
          <a:p>
            <a:pPr lvl="1"/>
            <a:r>
              <a:rPr lang="en-GB" sz="2000">
                <a:hlinkClick r:id="rId3"/>
              </a:rPr>
              <a:t>https://www.egi.eu/services/applications-on-demand/</a:t>
            </a:r>
            <a:endParaRPr lang="en-GB" sz="2000"/>
          </a:p>
          <a:p>
            <a:pPr lvl="1"/>
            <a:r>
              <a:rPr lang="en-GB" sz="2000" dirty="0">
                <a:latin typeface="Open Sans"/>
                <a:ea typeface="Open Sans"/>
                <a:cs typeface="Open Sans"/>
                <a:hlinkClick r:id="rId4"/>
              </a:rPr>
              <a:t>https://wiki.egi.eu/wiki/AoD</a:t>
            </a:r>
            <a:endParaRPr lang="en-GB" sz="2000" dirty="0">
              <a:latin typeface="Open Sans"/>
              <a:ea typeface="Open Sans"/>
              <a:cs typeface="Open Sans"/>
            </a:endParaRPr>
          </a:p>
          <a:p>
            <a:pPr lvl="1"/>
            <a:endParaRPr lang="en-GB" sz="2000"/>
          </a:p>
          <a:p>
            <a:pPr marL="170815" indent="-170815"/>
            <a:r>
              <a:rPr lang="en" sz="2200">
                <a:latin typeface="Open Sans"/>
                <a:ea typeface="Open Sans"/>
                <a:cs typeface="Open Sans"/>
              </a:rPr>
              <a:t>EGI Marktplace</a:t>
            </a:r>
            <a:endParaRPr lang="en-GB" sz="22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lvl="1"/>
            <a:r>
              <a:rPr lang="en" sz="2000" dirty="0">
                <a:latin typeface="Open Sans"/>
                <a:ea typeface="Open Sans"/>
                <a:cs typeface="Open Sans"/>
                <a:hlinkClick r:id="rId5"/>
              </a:rPr>
              <a:t>https://marketplace.egi.eu/</a:t>
            </a:r>
            <a:r>
              <a:rPr lang="en" sz="2000">
                <a:latin typeface="Open Sans"/>
                <a:ea typeface="Open Sans"/>
                <a:cs typeface="Open Sans"/>
              </a:rPr>
              <a:t> (Click on Applications)</a:t>
            </a:r>
            <a:endParaRPr lang="en" sz="2000" dirty="0"/>
          </a:p>
          <a:p>
            <a:pPr lvl="1"/>
            <a:endParaRPr lang="en-GB" sz="2000">
              <a:solidFill>
                <a:srgbClr val="000000"/>
              </a:solidFill>
            </a:endParaRPr>
          </a:p>
          <a:p>
            <a:r>
              <a:rPr lang="en-GB" sz="2400"/>
              <a:t>EGI Service Operation Level Agreements (OLAs):</a:t>
            </a:r>
          </a:p>
          <a:p>
            <a:pPr lvl="1"/>
            <a:r>
              <a:rPr lang="en-GB" sz="2000">
                <a:hlinkClick r:id="rId6"/>
              </a:rPr>
              <a:t>https://documents.egi.eu/document/2782</a:t>
            </a:r>
            <a:r>
              <a:rPr lang="en-GB" sz="2000"/>
              <a:t> </a:t>
            </a:r>
          </a:p>
          <a:p>
            <a:pPr lvl="1"/>
            <a:endParaRPr lang="en-GB" sz="2000"/>
          </a:p>
          <a:p>
            <a:r>
              <a:rPr lang="en-GB" sz="2400"/>
              <a:t>EGI VO Operation Level Agreements (OLAs):</a:t>
            </a:r>
          </a:p>
          <a:p>
            <a:pPr lvl="1"/>
            <a:r>
              <a:rPr lang="en-GB" sz="2000">
                <a:hlinkClick r:id="rId7"/>
              </a:rPr>
              <a:t>https://documents.egi.eu/document/2773</a:t>
            </a:r>
            <a:r>
              <a:rPr lang="en-GB" sz="2000"/>
              <a:t> </a:t>
            </a:r>
          </a:p>
          <a:p>
            <a:pPr lvl="1"/>
            <a:endParaRPr lang="en" sz="2000"/>
          </a:p>
          <a:p>
            <a:pPr lvl="1"/>
            <a:endParaRPr lang="en" sz="2000"/>
          </a:p>
          <a:p>
            <a:pPr lvl="1"/>
            <a:endParaRPr lang="en" sz="2000"/>
          </a:p>
          <a:p>
            <a:pPr lvl="2"/>
            <a:endParaRPr lang="en" sz="1800"/>
          </a:p>
        </p:txBody>
      </p:sp>
    </p:spTree>
    <p:extLst>
      <p:ext uri="{BB962C8B-B14F-4D97-AF65-F5344CB8AC3E}">
        <p14:creationId xmlns:p14="http://schemas.microsoft.com/office/powerpoint/2010/main" val="48067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/>
              <a:t>Final thoughts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357EF6-98E5-6245-87AC-90E9916EAD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GB" sz="2400"/>
              <a:t>The EGI </a:t>
            </a:r>
            <a:r>
              <a:rPr lang="en-GB" sz="2400" err="1"/>
              <a:t>AoD</a:t>
            </a:r>
            <a:r>
              <a:rPr lang="en-GB" sz="2400"/>
              <a:t> service is open for anyone (users, NGIs)</a:t>
            </a:r>
          </a:p>
          <a:p>
            <a:pPr lvl="1"/>
            <a:endParaRPr lang="en-GB" sz="2000"/>
          </a:p>
          <a:p>
            <a:pPr lvl="1"/>
            <a:r>
              <a:rPr lang="en-GB" sz="2000"/>
              <a:t>How to increase the visibility of the service  in your country ?</a:t>
            </a:r>
          </a:p>
          <a:p>
            <a:pPr lvl="1"/>
            <a:endParaRPr lang="en-GB" sz="2000"/>
          </a:p>
          <a:p>
            <a:pPr lvl="1"/>
            <a:r>
              <a:rPr lang="en-GB" sz="2000"/>
              <a:t>What application would you like to be present ?</a:t>
            </a:r>
          </a:p>
          <a:p>
            <a:pPr lvl="1"/>
            <a:endParaRPr lang="en-GB" sz="2000"/>
          </a:p>
          <a:p>
            <a:pPr lvl="1"/>
            <a:r>
              <a:rPr lang="en-GB" sz="2000"/>
              <a:t>Please provide your comments/feedback for improving the service</a:t>
            </a:r>
            <a:r>
              <a:rPr lang="it-IT" sz="2000"/>
              <a:t>.</a:t>
            </a:r>
            <a:endParaRPr lang="en" sz="2000"/>
          </a:p>
          <a:p>
            <a:pPr lvl="2"/>
            <a:endParaRPr lang="en" sz="1800"/>
          </a:p>
        </p:txBody>
      </p:sp>
    </p:spTree>
    <p:extLst>
      <p:ext uri="{BB962C8B-B14F-4D97-AF65-F5344CB8AC3E}">
        <p14:creationId xmlns:p14="http://schemas.microsoft.com/office/powerpoint/2010/main" val="321576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/>
              <a:t>What does the Service offer ?</a:t>
            </a:r>
          </a:p>
        </p:txBody>
      </p:sp>
      <p:sp>
        <p:nvSpPr>
          <p:cNvPr id="53" name="Google Shape;53;p8"/>
          <p:cNvSpPr txBox="1">
            <a:spLocks noGrp="1"/>
          </p:cNvSpPr>
          <p:nvPr>
            <p:ph type="body" sz="quarter" idx="15"/>
          </p:nvPr>
        </p:nvSpPr>
        <p:spPr>
          <a:xfrm>
            <a:off x="173176" y="990589"/>
            <a:ext cx="8804564" cy="4897595"/>
          </a:xfrm>
        </p:spPr>
        <p:txBody>
          <a:bodyPr/>
          <a:lstStyle/>
          <a:p>
            <a:r>
              <a:rPr lang="en-GB" sz="2000"/>
              <a:t>It is an </a:t>
            </a:r>
            <a:r>
              <a:rPr lang="en-GB" sz="2000" u="sng"/>
              <a:t>“open platform”</a:t>
            </a:r>
            <a:r>
              <a:rPr lang="en-GB" sz="2000"/>
              <a:t> to share and reuse applications.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000"/>
              <a:t>The service consist of:</a:t>
            </a:r>
          </a:p>
          <a:p>
            <a:pPr lvl="1"/>
            <a:r>
              <a:rPr lang="en-GB" sz="1800"/>
              <a:t>A pool of cloud compute resources for both compute/data intensive applications and for hosting of scientific services.</a:t>
            </a:r>
          </a:p>
          <a:p>
            <a:pPr lvl="1"/>
            <a:r>
              <a:rPr lang="en-GB" sz="1800"/>
              <a:t>Applications enabling tools (e.g.: Science Gateways and portals).</a:t>
            </a:r>
          </a:p>
          <a:p>
            <a:pPr lvl="1"/>
            <a:r>
              <a:rPr lang="en-GB" sz="1800"/>
              <a:t>A simplified access to the EGI infrastructure (based on EGI AAI Check-In + robot).</a:t>
            </a:r>
          </a:p>
          <a:p>
            <a:pPr lvl="1"/>
            <a:r>
              <a:rPr lang="en-GB" sz="1800"/>
              <a:t>A portfolio of scientific applications offered “as a services” through online graphical environments.</a:t>
            </a:r>
          </a:p>
          <a:p>
            <a:pPr lvl="1"/>
            <a:r>
              <a:rPr lang="en-GB" sz="1800"/>
              <a:t>A network of consultants who can provide guidance on the use of the service.</a:t>
            </a:r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895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high-level service overview</a:t>
            </a:r>
          </a:p>
        </p:txBody>
      </p:sp>
      <p:grpSp>
        <p:nvGrpSpPr>
          <p:cNvPr id="100" name="Gruppo 99"/>
          <p:cNvGrpSpPr/>
          <p:nvPr/>
        </p:nvGrpSpPr>
        <p:grpSpPr>
          <a:xfrm>
            <a:off x="830697" y="880926"/>
            <a:ext cx="7045259" cy="4403124"/>
            <a:chOff x="179512" y="1906196"/>
            <a:chExt cx="7045259" cy="4403124"/>
          </a:xfrm>
        </p:grpSpPr>
        <p:cxnSp>
          <p:nvCxnSpPr>
            <p:cNvPr id="101" name="Connettore 2 100"/>
            <p:cNvCxnSpPr/>
            <p:nvPr/>
          </p:nvCxnSpPr>
          <p:spPr>
            <a:xfrm flipH="1">
              <a:off x="1259632" y="4426476"/>
              <a:ext cx="18002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asellaDiTesto 101"/>
            <p:cNvSpPr txBox="1"/>
            <p:nvPr/>
          </p:nvSpPr>
          <p:spPr>
            <a:xfrm>
              <a:off x="179512" y="436510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/>
                <a:t>Scientific publications</a:t>
              </a:r>
            </a:p>
          </p:txBody>
        </p:sp>
        <p:pic>
          <p:nvPicPr>
            <p:cNvPr id="103" name="Picture 12" descr="http://www.eu-emi.eu/image/image_gallery?uuid=b241911a-8d40-4f49-8b5d-3789250404a6&amp;groupId=14057&amp;t=12918981231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674" y="3262039"/>
              <a:ext cx="453196" cy="26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1"/>
            <p:cNvSpPr/>
            <p:nvPr/>
          </p:nvSpPr>
          <p:spPr>
            <a:xfrm>
              <a:off x="3514111" y="2790052"/>
              <a:ext cx="2062414" cy="1502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chemeClr val="tx1"/>
                  </a:solidFill>
                </a:rPr>
                <a:t>Cloud compute and storage resources</a:t>
              </a:r>
            </a:p>
          </p:txBody>
        </p:sp>
        <p:sp>
          <p:nvSpPr>
            <p:cNvPr id="105" name="Rectangle 12"/>
            <p:cNvSpPr/>
            <p:nvPr/>
          </p:nvSpPr>
          <p:spPr>
            <a:xfrm>
              <a:off x="3660183" y="2238315"/>
              <a:ext cx="823045" cy="7512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tx1"/>
                  </a:solidFill>
                </a:rPr>
                <a:t>Application hosting framework 1</a:t>
              </a:r>
            </a:p>
          </p:txBody>
        </p:sp>
        <p:sp>
          <p:nvSpPr>
            <p:cNvPr id="106" name="Rectangle 14"/>
            <p:cNvSpPr/>
            <p:nvPr/>
          </p:nvSpPr>
          <p:spPr>
            <a:xfrm>
              <a:off x="3656986" y="4126209"/>
              <a:ext cx="823045" cy="75121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tx1"/>
                  </a:solidFill>
                </a:rPr>
                <a:t>Application hosting framework 3</a:t>
              </a:r>
            </a:p>
          </p:txBody>
        </p:sp>
        <p:sp>
          <p:nvSpPr>
            <p:cNvPr id="107" name="Rectangle 15"/>
            <p:cNvSpPr/>
            <p:nvPr/>
          </p:nvSpPr>
          <p:spPr>
            <a:xfrm>
              <a:off x="4629675" y="4126209"/>
              <a:ext cx="823045" cy="7512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tx1"/>
                  </a:solidFill>
                </a:rPr>
                <a:t>Application hosting framework X</a:t>
              </a:r>
            </a:p>
          </p:txBody>
        </p:sp>
        <p:sp>
          <p:nvSpPr>
            <p:cNvPr id="108" name="Rectangle 16"/>
            <p:cNvSpPr/>
            <p:nvPr/>
          </p:nvSpPr>
          <p:spPr>
            <a:xfrm>
              <a:off x="2286747" y="3188341"/>
              <a:ext cx="1217554" cy="7512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The EOSC Marketplace</a:t>
              </a:r>
            </a:p>
          </p:txBody>
        </p:sp>
        <p:cxnSp>
          <p:nvCxnSpPr>
            <p:cNvPr id="109" name="Straight Arrow Connector 17"/>
            <p:cNvCxnSpPr/>
            <p:nvPr/>
          </p:nvCxnSpPr>
          <p:spPr>
            <a:xfrm>
              <a:off x="1775552" y="3582412"/>
              <a:ext cx="5111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Picture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592" y="3263463"/>
              <a:ext cx="598578" cy="600971"/>
            </a:xfrm>
            <a:prstGeom prst="rect">
              <a:avLst/>
            </a:prstGeom>
          </p:spPr>
        </p:pic>
        <p:pic>
          <p:nvPicPr>
            <p:cNvPr id="111" name="Picture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7674" y="3263463"/>
              <a:ext cx="598578" cy="600971"/>
            </a:xfrm>
            <a:prstGeom prst="rect">
              <a:avLst/>
            </a:prstGeom>
          </p:spPr>
        </p:pic>
        <p:pic>
          <p:nvPicPr>
            <p:cNvPr id="112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8075" y="3488827"/>
              <a:ext cx="598578" cy="600971"/>
            </a:xfrm>
            <a:prstGeom prst="rect">
              <a:avLst/>
            </a:prstGeom>
          </p:spPr>
        </p:pic>
        <p:cxnSp>
          <p:nvCxnSpPr>
            <p:cNvPr id="113" name="Straight Arrow Connector 21"/>
            <p:cNvCxnSpPr/>
            <p:nvPr/>
          </p:nvCxnSpPr>
          <p:spPr>
            <a:xfrm flipV="1">
              <a:off x="2945581" y="3939557"/>
              <a:ext cx="0" cy="9879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22"/>
            <p:cNvSpPr txBox="1"/>
            <p:nvPr/>
          </p:nvSpPr>
          <p:spPr>
            <a:xfrm>
              <a:off x="1040656" y="4067116"/>
              <a:ext cx="694770" cy="37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/>
                <a:t>Users</a:t>
              </a:r>
            </a:p>
          </p:txBody>
        </p:sp>
        <p:sp>
          <p:nvSpPr>
            <p:cNvPr id="115" name="TextBox 23"/>
            <p:cNvSpPr txBox="1"/>
            <p:nvPr/>
          </p:nvSpPr>
          <p:spPr>
            <a:xfrm>
              <a:off x="2531784" y="5662989"/>
              <a:ext cx="976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/>
                <a:t>Support</a:t>
              </a:r>
              <a:br>
                <a:rPr lang="en-GB" i="1"/>
              </a:br>
              <a:r>
                <a:rPr lang="en-GB" i="1"/>
                <a:t>teams</a:t>
              </a:r>
            </a:p>
          </p:txBody>
        </p:sp>
        <p:pic>
          <p:nvPicPr>
            <p:cNvPr id="116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52644" y="5038516"/>
              <a:ext cx="482464" cy="484393"/>
            </a:xfrm>
            <a:prstGeom prst="rect">
              <a:avLst/>
            </a:prstGeom>
          </p:spPr>
        </p:pic>
        <p:pic>
          <p:nvPicPr>
            <p:cNvPr id="117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40726" y="5038516"/>
              <a:ext cx="482464" cy="484393"/>
            </a:xfrm>
            <a:prstGeom prst="rect">
              <a:avLst/>
            </a:prstGeom>
          </p:spPr>
        </p:pic>
        <p:pic>
          <p:nvPicPr>
            <p:cNvPr id="118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77111" y="5263881"/>
              <a:ext cx="482464" cy="484393"/>
            </a:xfrm>
            <a:prstGeom prst="rect">
              <a:avLst/>
            </a:prstGeom>
          </p:spPr>
        </p:pic>
        <p:pic>
          <p:nvPicPr>
            <p:cNvPr id="119" name="Picture 6" descr="https://upload.wikimedia.org/wikipedia/commons/thumb/c/c2/F_icon.svg/2000px-F_icon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567" y="2966310"/>
              <a:ext cx="237294" cy="24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10" descr="http://images.dailytech.com/frontpage/fp__G_is_For_Google_New_Logo_Thum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043" y="2621293"/>
              <a:ext cx="314185" cy="32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Rectangle 29"/>
            <p:cNvSpPr/>
            <p:nvPr/>
          </p:nvSpPr>
          <p:spPr>
            <a:xfrm>
              <a:off x="3660183" y="1910636"/>
              <a:ext cx="360000" cy="327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2" name="Rectangle 30"/>
            <p:cNvSpPr/>
            <p:nvPr/>
          </p:nvSpPr>
          <p:spPr>
            <a:xfrm>
              <a:off x="4119490" y="1914874"/>
              <a:ext cx="360000" cy="327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123" name="TextBox 31"/>
            <p:cNvSpPr txBox="1"/>
            <p:nvPr/>
          </p:nvSpPr>
          <p:spPr>
            <a:xfrm>
              <a:off x="3941856" y="1963163"/>
              <a:ext cx="2643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900"/>
                <a:t>…</a:t>
              </a:r>
              <a:endParaRPr lang="en-US" sz="900"/>
            </a:p>
          </p:txBody>
        </p:sp>
        <p:sp>
          <p:nvSpPr>
            <p:cNvPr id="124" name="Rectangle 32"/>
            <p:cNvSpPr/>
            <p:nvPr/>
          </p:nvSpPr>
          <p:spPr>
            <a:xfrm>
              <a:off x="4638969" y="1906196"/>
              <a:ext cx="360000" cy="327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5" name="Rectangle 33"/>
            <p:cNvSpPr/>
            <p:nvPr/>
          </p:nvSpPr>
          <p:spPr>
            <a:xfrm>
              <a:off x="5098276" y="1910434"/>
              <a:ext cx="360000" cy="3278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26" name="TextBox 34"/>
            <p:cNvSpPr txBox="1"/>
            <p:nvPr/>
          </p:nvSpPr>
          <p:spPr>
            <a:xfrm>
              <a:off x="4920642" y="1958723"/>
              <a:ext cx="2643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900"/>
                <a:t>…</a:t>
              </a:r>
              <a:endParaRPr lang="en-US" sz="900"/>
            </a:p>
          </p:txBody>
        </p:sp>
        <p:sp>
          <p:nvSpPr>
            <p:cNvPr id="127" name="Rectangle 35"/>
            <p:cNvSpPr/>
            <p:nvPr/>
          </p:nvSpPr>
          <p:spPr>
            <a:xfrm>
              <a:off x="3663921" y="4873185"/>
              <a:ext cx="360000" cy="3278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8" name="Rectangle 36"/>
            <p:cNvSpPr/>
            <p:nvPr/>
          </p:nvSpPr>
          <p:spPr>
            <a:xfrm>
              <a:off x="4123228" y="4877423"/>
              <a:ext cx="360000" cy="32788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29" name="TextBox 37"/>
            <p:cNvSpPr txBox="1"/>
            <p:nvPr/>
          </p:nvSpPr>
          <p:spPr>
            <a:xfrm>
              <a:off x="3945594" y="4925712"/>
              <a:ext cx="2643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900"/>
                <a:t>…</a:t>
              </a:r>
              <a:endParaRPr lang="en-US" sz="900"/>
            </a:p>
          </p:txBody>
        </p:sp>
        <p:sp>
          <p:nvSpPr>
            <p:cNvPr id="130" name="Rectangle 38"/>
            <p:cNvSpPr/>
            <p:nvPr/>
          </p:nvSpPr>
          <p:spPr>
            <a:xfrm>
              <a:off x="4633413" y="4874948"/>
              <a:ext cx="360000" cy="3278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1" name="Rectangle 39"/>
            <p:cNvSpPr/>
            <p:nvPr/>
          </p:nvSpPr>
          <p:spPr>
            <a:xfrm>
              <a:off x="5092720" y="4879186"/>
              <a:ext cx="360000" cy="3278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GB" sz="1050">
                  <a:solidFill>
                    <a:schemeClr val="tx1"/>
                  </a:solidFill>
                </a:rPr>
                <a:t>App.</a:t>
              </a:r>
              <a:br>
                <a:rPr lang="en-GB" sz="1050">
                  <a:solidFill>
                    <a:schemeClr val="tx1"/>
                  </a:solidFill>
                </a:rPr>
              </a:br>
              <a:r>
                <a:rPr lang="en-GB" sz="105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2" name="TextBox 40"/>
            <p:cNvSpPr txBox="1"/>
            <p:nvPr/>
          </p:nvSpPr>
          <p:spPr>
            <a:xfrm>
              <a:off x="4915086" y="4927475"/>
              <a:ext cx="2643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900"/>
                <a:t>…</a:t>
              </a:r>
              <a:endParaRPr lang="en-US" sz="900"/>
            </a:p>
          </p:txBody>
        </p:sp>
        <p:sp>
          <p:nvSpPr>
            <p:cNvPr id="133" name="TextBox 41"/>
            <p:cNvSpPr txBox="1"/>
            <p:nvPr/>
          </p:nvSpPr>
          <p:spPr>
            <a:xfrm>
              <a:off x="2262017" y="4411950"/>
              <a:ext cx="704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Identity vetting</a:t>
              </a:r>
            </a:p>
          </p:txBody>
        </p:sp>
        <p:sp>
          <p:nvSpPr>
            <p:cNvPr id="134" name="Rectangle 42"/>
            <p:cNvSpPr/>
            <p:nvPr/>
          </p:nvSpPr>
          <p:spPr>
            <a:xfrm>
              <a:off x="6151233" y="3163410"/>
              <a:ext cx="1073538" cy="7512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rgbClr val="000000"/>
                  </a:solidFill>
                </a:rPr>
                <a:t>EGI Accounting system</a:t>
              </a:r>
            </a:p>
          </p:txBody>
        </p:sp>
        <p:cxnSp>
          <p:nvCxnSpPr>
            <p:cNvPr id="135" name="Straight Arrow Connector 43"/>
            <p:cNvCxnSpPr>
              <a:stCxn id="104" idx="3"/>
              <a:endCxn id="134" idx="1"/>
            </p:cNvCxnSpPr>
            <p:nvPr/>
          </p:nvCxnSpPr>
          <p:spPr>
            <a:xfrm flipV="1">
              <a:off x="5576525" y="3539017"/>
              <a:ext cx="574708" cy="22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44"/>
            <p:cNvSpPr txBox="1"/>
            <p:nvPr/>
          </p:nvSpPr>
          <p:spPr>
            <a:xfrm>
              <a:off x="5478549" y="3161675"/>
              <a:ext cx="704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Usage stats</a:t>
              </a:r>
            </a:p>
          </p:txBody>
        </p:sp>
        <p:cxnSp>
          <p:nvCxnSpPr>
            <p:cNvPr id="137" name="Elbow Connector 45"/>
            <p:cNvCxnSpPr>
              <a:stCxn id="134" idx="2"/>
            </p:cNvCxnSpPr>
            <p:nvPr/>
          </p:nvCxnSpPr>
          <p:spPr>
            <a:xfrm rot="5400000">
              <a:off x="4022687" y="3315127"/>
              <a:ext cx="2065819" cy="3264812"/>
            </a:xfrm>
            <a:prstGeom prst="bentConnector2">
              <a:avLst/>
            </a:prstGeom>
            <a:ln w="31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46"/>
            <p:cNvSpPr txBox="1"/>
            <p:nvPr/>
          </p:nvSpPr>
          <p:spPr>
            <a:xfrm>
              <a:off x="4841051" y="5564945"/>
              <a:ext cx="704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Usage stats</a:t>
              </a:r>
            </a:p>
          </p:txBody>
        </p:sp>
        <p:cxnSp>
          <p:nvCxnSpPr>
            <p:cNvPr id="139" name="Straight Arrow Connector 47"/>
            <p:cNvCxnSpPr/>
            <p:nvPr/>
          </p:nvCxnSpPr>
          <p:spPr>
            <a:xfrm flipH="1" flipV="1">
              <a:off x="1866653" y="4401367"/>
              <a:ext cx="685991" cy="678508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48"/>
            <p:cNvSpPr txBox="1"/>
            <p:nvPr/>
          </p:nvSpPr>
          <p:spPr>
            <a:xfrm>
              <a:off x="2870764" y="4345691"/>
              <a:ext cx="70473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err="1"/>
                <a:t>Approve,suspend</a:t>
              </a:r>
              <a:r>
                <a:rPr lang="en-US" sz="1050"/>
                <a:t> users</a:t>
              </a:r>
            </a:p>
          </p:txBody>
        </p:sp>
        <p:pic>
          <p:nvPicPr>
            <p:cNvPr id="141" name="Immagine 1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869160"/>
              <a:ext cx="1418554" cy="506350"/>
            </a:xfrm>
            <a:prstGeom prst="rect">
              <a:avLst/>
            </a:prstGeom>
          </p:spPr>
        </p:pic>
      </p:grpSp>
      <p:sp>
        <p:nvSpPr>
          <p:cNvPr id="142" name="Rectangle 13"/>
          <p:cNvSpPr/>
          <p:nvPr/>
        </p:nvSpPr>
        <p:spPr>
          <a:xfrm>
            <a:off x="5284057" y="1223892"/>
            <a:ext cx="823045" cy="75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Application hosting framework 2</a:t>
            </a:r>
          </a:p>
        </p:txBody>
      </p:sp>
      <p:sp>
        <p:nvSpPr>
          <p:cNvPr id="143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39436" y="5438044"/>
            <a:ext cx="8430491" cy="782795"/>
          </a:xfrm>
        </p:spPr>
        <p:txBody>
          <a:bodyPr/>
          <a:lstStyle/>
          <a:p>
            <a:pPr marL="0" indent="0">
              <a:buNone/>
            </a:pPr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Marketplace is the entry point to access the Service and request the available applications</a:t>
            </a: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73346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58090" y="2571131"/>
            <a:ext cx="7772400" cy="1440000"/>
          </a:xfrm>
        </p:spPr>
        <p:txBody>
          <a:bodyPr/>
          <a:lstStyle/>
          <a:p>
            <a:r>
              <a:rPr lang="en-GB"/>
              <a:t>The EGI Applications on Demand service components</a:t>
            </a:r>
          </a:p>
        </p:txBody>
      </p:sp>
    </p:spTree>
    <p:extLst>
      <p:ext uri="{BB962C8B-B14F-4D97-AF65-F5344CB8AC3E}">
        <p14:creationId xmlns:p14="http://schemas.microsoft.com/office/powerpoint/2010/main" val="304227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Service Components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152401" y="755054"/>
            <a:ext cx="8825352" cy="4807527"/>
          </a:xfrm>
        </p:spPr>
        <p:txBody>
          <a:bodyPr anchor="t"/>
          <a:lstStyle/>
          <a:p>
            <a:pPr marL="170815" indent="-170815"/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Application portals, Science Gateways, VREs</a:t>
            </a:r>
            <a:endParaRPr lang="en-US"/>
          </a:p>
          <a:p>
            <a:pPr lvl="1"/>
            <a:r>
              <a:rPr lang="en-GB"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Elastic Cloud Computing Cluster (EC3)</a:t>
            </a:r>
          </a:p>
          <a:p>
            <a:pPr lvl="2"/>
            <a:r>
              <a:rPr lang="en-GB" err="1">
                <a:latin typeface="Open Sans"/>
                <a:ea typeface="Open Sans"/>
                <a:cs typeface="Open Sans"/>
              </a:rPr>
              <a:t>HNSciCloud</a:t>
            </a:r>
            <a:r>
              <a:rPr lang="en-GB">
                <a:latin typeface="Open Sans"/>
                <a:ea typeface="Open Sans"/>
                <a:cs typeface="Open Sans"/>
              </a:rPr>
              <a:t> vouchers</a:t>
            </a:r>
          </a:p>
          <a:p>
            <a:pPr lvl="2"/>
            <a:r>
              <a:rPr lang="en-GB">
                <a:latin typeface="Open Sans"/>
                <a:ea typeface="Open Sans"/>
                <a:cs typeface="Open Sans"/>
              </a:rPr>
              <a:t>Open-Source </a:t>
            </a:r>
            <a:r>
              <a:rPr lang="en-GB" err="1">
                <a:latin typeface="Open Sans"/>
                <a:ea typeface="Open Sans"/>
                <a:cs typeface="Open Sans"/>
              </a:rPr>
              <a:t>Serverless</a:t>
            </a:r>
            <a:r>
              <a:rPr lang="en-GB">
                <a:latin typeface="Open Sans"/>
                <a:ea typeface="Open Sans"/>
                <a:cs typeface="Open Sans"/>
              </a:rPr>
              <a:t> Computing Platform for Data-Processing Applications that can be deployed on  multi-Clouds.</a:t>
            </a:r>
          </a:p>
          <a:p>
            <a:pPr lvl="1"/>
            <a:r>
              <a:rPr lang="en-GB" sz="1800" err="1">
                <a:latin typeface="Open Sans"/>
                <a:ea typeface="Open Sans"/>
                <a:cs typeface="Open Sans"/>
              </a:rPr>
              <a:t>FutureGateway</a:t>
            </a:r>
            <a:r>
              <a:rPr lang="en-GB" sz="1800">
                <a:latin typeface="Open Sans"/>
                <a:ea typeface="Open Sans"/>
                <a:cs typeface="Open Sans"/>
              </a:rPr>
              <a:t> Science Gateway (FGSG)</a:t>
            </a:r>
          </a:p>
          <a:p>
            <a:pPr lvl="1"/>
            <a:r>
              <a:rPr lang="en-GB" sz="1800">
                <a:latin typeface="Open Sans"/>
                <a:ea typeface="Open Sans"/>
                <a:cs typeface="Open Sans"/>
              </a:rPr>
              <a:t>WS-PGRADE/</a:t>
            </a:r>
            <a:r>
              <a:rPr lang="en-GB" sz="1800" err="1">
                <a:latin typeface="Open Sans"/>
                <a:ea typeface="Open Sans"/>
                <a:cs typeface="Open Sans"/>
              </a:rPr>
              <a:t>gUSE</a:t>
            </a:r>
            <a:endParaRPr lang="en-GB" sz="1800">
              <a:latin typeface="Open Sans"/>
              <a:ea typeface="Open Sans"/>
              <a:cs typeface="Open Sans"/>
            </a:endParaRPr>
          </a:p>
          <a:p>
            <a:pPr lvl="1"/>
            <a:r>
              <a:rPr lang="en-GB" sz="1800">
                <a:latin typeface="Open Sans"/>
                <a:ea typeface="Open Sans"/>
                <a:cs typeface="Open Sans"/>
              </a:rPr>
              <a:t>The EGI </a:t>
            </a:r>
            <a:r>
              <a:rPr lang="en-GB" sz="1800" err="1">
                <a:latin typeface="Open Sans"/>
                <a:ea typeface="Open Sans"/>
                <a:cs typeface="Open Sans"/>
              </a:rPr>
              <a:t>VMOps</a:t>
            </a:r>
            <a:r>
              <a:rPr lang="en-GB" sz="1800">
                <a:latin typeface="Open Sans"/>
                <a:ea typeface="Open Sans"/>
                <a:cs typeface="Open Sans"/>
              </a:rPr>
              <a:t> dashboard</a:t>
            </a:r>
          </a:p>
          <a:p>
            <a:pPr lvl="1"/>
            <a:r>
              <a:rPr lang="en-GB" sz="1800">
                <a:latin typeface="Open Sans"/>
                <a:ea typeface="Open Sans"/>
                <a:cs typeface="Open Sans"/>
              </a:rPr>
              <a:t>Catch-all instance of the EGI Notebooks service (</a:t>
            </a:r>
            <a:r>
              <a:rPr lang="en-GB" sz="18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 Gergely’s presentation)</a:t>
            </a:r>
            <a:br>
              <a:rPr lang="en-GB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en-GB" sz="20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0815" indent="-170815"/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Scientific applications (hosted in the gateways/portals/VREs)</a:t>
            </a:r>
          </a:p>
          <a:p>
            <a:pPr lvl="1"/>
            <a:r>
              <a:rPr lang="en-GB" sz="1800" err="1">
                <a:latin typeface="Open Sans"/>
                <a:ea typeface="Open Sans"/>
                <a:cs typeface="Open Sans"/>
              </a:rPr>
              <a:t>Chipster</a:t>
            </a:r>
            <a:r>
              <a:rPr lang="en-GB" sz="1800">
                <a:latin typeface="Open Sans"/>
                <a:ea typeface="Open Sans"/>
                <a:cs typeface="Open Sans"/>
              </a:rPr>
              <a:t>, Galaxy, </a:t>
            </a:r>
            <a:r>
              <a:rPr lang="en-GB" sz="1800" err="1">
                <a:latin typeface="Open Sans"/>
                <a:ea typeface="Open Sans"/>
                <a:cs typeface="Open Sans"/>
              </a:rPr>
              <a:t>AutoDock</a:t>
            </a:r>
            <a:r>
              <a:rPr lang="en-GB" sz="1800" dirty="0">
                <a:latin typeface="Open Sans"/>
                <a:ea typeface="Open Sans"/>
                <a:cs typeface="Open Sans"/>
              </a:rPr>
              <a:t> </a:t>
            </a:r>
            <a:r>
              <a:rPr lang="en-GB" sz="1800" err="1">
                <a:latin typeface="Open Sans"/>
                <a:ea typeface="Open Sans"/>
                <a:cs typeface="Open Sans"/>
              </a:rPr>
              <a:t>Vina</a:t>
            </a:r>
            <a:r>
              <a:rPr lang="en-GB" sz="1800">
                <a:latin typeface="Open Sans"/>
                <a:ea typeface="Open Sans"/>
                <a:cs typeface="Open Sans"/>
              </a:rPr>
              <a:t>, NAMD, </a:t>
            </a:r>
            <a:r>
              <a:rPr lang="en-GB" sz="1800" b="1" err="1">
                <a:latin typeface="Open Sans"/>
                <a:ea typeface="Open Sans"/>
                <a:cs typeface="Open Sans"/>
              </a:rPr>
              <a:t>RStudio</a:t>
            </a:r>
            <a:r>
              <a:rPr lang="en-GB" sz="1800">
                <a:latin typeface="Open Sans"/>
                <a:ea typeface="Open Sans"/>
                <a:cs typeface="Open Sans"/>
              </a:rPr>
              <a:t>, </a:t>
            </a:r>
            <a:r>
              <a:rPr lang="en-GB" sz="1800" b="1">
                <a:latin typeface="Open Sans"/>
                <a:ea typeface="Open Sans"/>
                <a:cs typeface="Open Sans"/>
              </a:rPr>
              <a:t>REPAST</a:t>
            </a:r>
            <a:r>
              <a:rPr lang="en-GB" sz="1800">
                <a:latin typeface="Open Sans"/>
                <a:ea typeface="Open Sans"/>
                <a:cs typeface="Open Sans"/>
              </a:rPr>
              <a:t>, other tools</a:t>
            </a:r>
            <a:br>
              <a:rPr lang="en-GB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en-GB" sz="18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0815" indent="-170815"/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 pool of resources that the applications can use</a:t>
            </a:r>
          </a:p>
          <a:p>
            <a:pPr lvl="1"/>
            <a:r>
              <a:rPr lang="en-GB"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3 Cloud providers are supporting the service (CESGA, IN2P3-IRES and INFN-CATANIA-STACK) with 210+ vCPU cores, 700GB+ of RAM and 1.2TB of block storage.</a:t>
            </a:r>
            <a:endParaRPr lang="en-GB" sz="20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0815" indent="-170815"/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 Credentials Management System</a:t>
            </a:r>
          </a:p>
          <a:p>
            <a:pPr lvl="1"/>
            <a:r>
              <a:rPr lang="en-GB"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Based on X.509 and Per-User Sub-Proxy certificates</a:t>
            </a:r>
          </a:p>
          <a:p>
            <a:pPr lvl="1"/>
            <a:endParaRPr lang="en-GB" sz="20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0815" indent="-170815"/>
            <a:endParaRPr lang="en-GB" sz="20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64" y="1360592"/>
            <a:ext cx="338174" cy="3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38" y="1787572"/>
            <a:ext cx="338174" cy="3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64" y="2015246"/>
            <a:ext cx="338174" cy="3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0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Elastic Cloud Compute Cluster (EC3)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14741" y="1032154"/>
            <a:ext cx="8652164" cy="1239985"/>
          </a:xfrm>
        </p:spPr>
        <p:txBody>
          <a:bodyPr/>
          <a:lstStyle/>
          <a:p>
            <a:pPr algn="just"/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en-GB" sz="2000" b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Elastic Cloud Compute Cluster (EC3)</a:t>
            </a:r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is an open-source software platform to dynamically deploy complex scientific virtual computing infrastructures on top of IaaS</a:t>
            </a:r>
          </a:p>
          <a:p>
            <a:pPr lvl="1" algn="just"/>
            <a:r>
              <a:rPr lang="en-GB" sz="18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Developed by the </a:t>
            </a:r>
            <a:r>
              <a:rPr lang="en-GB" sz="1800" b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Polytechnic University of Valencia (UPV)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3" y="2491594"/>
            <a:ext cx="5456904" cy="3358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Image result for webina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79" y="2685564"/>
            <a:ext cx="1747694" cy="14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761018" y="4163333"/>
            <a:ext cx="171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4"/>
              </a:rPr>
              <a:t>EC3 Webinar</a:t>
            </a:r>
            <a:endParaRPr lang="en-GB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9078" y="230085"/>
            <a:ext cx="6385409" cy="341632"/>
          </a:xfrm>
        </p:spPr>
        <p:txBody>
          <a:bodyPr>
            <a:normAutofit fontScale="90000"/>
          </a:bodyPr>
          <a:lstStyle/>
          <a:p>
            <a:r>
              <a:rPr lang="en-GB"/>
              <a:t>Scaling applications on </a:t>
            </a:r>
            <a:r>
              <a:rPr lang="en-GB" err="1"/>
              <a:t>HNSciCloud</a:t>
            </a:r>
            <a:r>
              <a:rPr lang="en-GB"/>
              <a:t> hybrid </a:t>
            </a:r>
            <a:br>
              <a:rPr lang="en-GB"/>
            </a:br>
            <a:r>
              <a:rPr lang="en-GB"/>
              <a:t>cloud infrastructure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39436" y="1018300"/>
            <a:ext cx="8430491" cy="685816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Last year, the EC3/IM of the Applications On Demand platform was connected to the </a:t>
            </a:r>
            <a:r>
              <a:rPr lang="en-GB" sz="200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HNSciCloud</a:t>
            </a:r>
            <a:r>
              <a:rPr lang="en-GB" sz="20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contractors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953681" y="5195262"/>
            <a:ext cx="1610207" cy="1056095"/>
            <a:chOff x="4716016" y="4107274"/>
            <a:chExt cx="3888432" cy="2058030"/>
          </a:xfrm>
        </p:grpSpPr>
        <p:sp>
          <p:nvSpPr>
            <p:cNvPr id="10" name="object 17"/>
            <p:cNvSpPr/>
            <p:nvPr/>
          </p:nvSpPr>
          <p:spPr>
            <a:xfrm>
              <a:off x="4716016" y="4107274"/>
              <a:ext cx="3888432" cy="20580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4932040" y="4972583"/>
              <a:ext cx="979347" cy="10487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7919254" y="5264614"/>
              <a:ext cx="469170" cy="4686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6021704" y="4221088"/>
              <a:ext cx="1437894" cy="9609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5924124" y="5085184"/>
              <a:ext cx="1888236" cy="9433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341795" y="5192529"/>
            <a:ext cx="1610207" cy="1056095"/>
            <a:chOff x="395537" y="4107205"/>
            <a:chExt cx="4176462" cy="2058030"/>
          </a:xfrm>
        </p:grpSpPr>
        <p:sp>
          <p:nvSpPr>
            <p:cNvPr id="16" name="object 17"/>
            <p:cNvSpPr/>
            <p:nvPr/>
          </p:nvSpPr>
          <p:spPr>
            <a:xfrm>
              <a:off x="395537" y="4107205"/>
              <a:ext cx="4176462" cy="20580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/>
            <p:cNvSpPr/>
            <p:nvPr/>
          </p:nvSpPr>
          <p:spPr>
            <a:xfrm>
              <a:off x="755576" y="4797152"/>
              <a:ext cx="1046679" cy="11513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1926459" y="5013176"/>
              <a:ext cx="1277389" cy="7695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/>
          </p:nvSpPr>
          <p:spPr>
            <a:xfrm>
              <a:off x="3402414" y="5013176"/>
              <a:ext cx="665530" cy="6672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/>
            <p:cNvSpPr/>
            <p:nvPr/>
          </p:nvSpPr>
          <p:spPr>
            <a:xfrm>
              <a:off x="1403648" y="4401550"/>
              <a:ext cx="1706880" cy="3186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44" y="1831767"/>
            <a:ext cx="4106241" cy="2726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26" y="3820544"/>
            <a:ext cx="4266570" cy="2613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" y="1831767"/>
            <a:ext cx="4256856" cy="272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 rot="3804979">
            <a:off x="1823180" y="4263363"/>
            <a:ext cx="1162929" cy="9501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Related 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4" y="88974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2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</a:t>
            </a:r>
            <a:r>
              <a:rPr lang="en-GB" err="1"/>
              <a:t>HNSciCloud</a:t>
            </a:r>
            <a:r>
              <a:rPr lang="en-GB"/>
              <a:t> voucher scheme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263236" y="1032154"/>
            <a:ext cx="8506691" cy="907473"/>
          </a:xfrm>
        </p:spPr>
        <p:txBody>
          <a:bodyPr/>
          <a:lstStyle/>
          <a:p>
            <a:pPr algn="just"/>
            <a:r>
              <a:rPr lang="en-GB" sz="2000"/>
              <a:t>CERN and STFC are sponsoring the long-tail of science using the </a:t>
            </a:r>
            <a:r>
              <a:rPr lang="en-GB" sz="2000" err="1"/>
              <a:t>Exoscale</a:t>
            </a:r>
            <a:r>
              <a:rPr lang="en-GB" sz="2000"/>
              <a:t> vouchers (1 voucher = 250 EUR worth of compute and storage).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1" y="2518248"/>
            <a:ext cx="7996530" cy="25187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testo 3"/>
          <p:cNvSpPr txBox="1">
            <a:spLocks/>
          </p:cNvSpPr>
          <p:nvPr/>
        </p:nvSpPr>
        <p:spPr>
          <a:xfrm>
            <a:off x="290941" y="2085129"/>
            <a:ext cx="5278586" cy="325929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Char char="Ø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/>
              <a:t>The pricing model &amp; instances type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4" y="88974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2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9079" y="230085"/>
            <a:ext cx="6232412" cy="341632"/>
          </a:xfrm>
        </p:spPr>
        <p:txBody>
          <a:bodyPr>
            <a:normAutofit fontScale="90000"/>
          </a:bodyPr>
          <a:lstStyle/>
          <a:p>
            <a:r>
              <a:rPr lang="en-GB"/>
              <a:t>OSCAR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39436" y="810475"/>
            <a:ext cx="8430491" cy="2957946"/>
          </a:xfrm>
        </p:spPr>
        <p:txBody>
          <a:bodyPr/>
          <a:lstStyle/>
          <a:p>
            <a:r>
              <a:rPr lang="en-GB"/>
              <a:t>OSCAR: Open-Source </a:t>
            </a:r>
            <a:r>
              <a:rPr lang="en-GB" err="1"/>
              <a:t>Serverless</a:t>
            </a:r>
            <a:r>
              <a:rPr lang="en-GB"/>
              <a:t> Computing Platform for Data-Processing Applications that can be deployed on  multi-Clouds.</a:t>
            </a:r>
          </a:p>
          <a:p>
            <a:pPr lvl="1"/>
            <a:r>
              <a:rPr lang="en-GB">
                <a:hlinkClick r:id="rId3"/>
              </a:rPr>
              <a:t>https://github.com/grycap/oscar</a:t>
            </a:r>
            <a:endParaRPr lang="en-GB"/>
          </a:p>
          <a:p>
            <a:r>
              <a:rPr lang="en-GB"/>
              <a:t>Creates highly-parallel event-driven file-processing </a:t>
            </a:r>
            <a:r>
              <a:rPr lang="en-GB" err="1"/>
              <a:t>serverless</a:t>
            </a:r>
            <a:r>
              <a:rPr lang="en-GB"/>
              <a:t> applications:</a:t>
            </a:r>
          </a:p>
          <a:p>
            <a:pPr lvl="1"/>
            <a:r>
              <a:rPr lang="en-GB"/>
              <a:t>Executes customized runtime environments provided by Docker containers run on an elastic Kubernetes cluster (dynamic provision of nodes).</a:t>
            </a:r>
          </a:p>
          <a:p>
            <a:r>
              <a:rPr lang="es-ES">
                <a:sym typeface="+mn-ea"/>
              </a:rPr>
              <a:t>Users upload files to a storage back-end </a:t>
            </a:r>
            <a:r>
              <a:rPr lang="en-US" altLang="es-ES">
                <a:sym typeface="+mn-ea"/>
              </a:rPr>
              <a:t>triggering</a:t>
            </a:r>
            <a:r>
              <a:rPr lang="es-ES">
                <a:sym typeface="+mn-ea"/>
              </a:rPr>
              <a:t> the parallel invocation of a function that runs a user-defined script in charge of processing each file.</a:t>
            </a:r>
          </a:p>
          <a:p>
            <a:r>
              <a:rPr lang="es-ES">
                <a:sym typeface="+mn-ea"/>
              </a:rPr>
              <a:t>Integrated with EGI Applications on Demand, EGI Federated Cloud and EGI DataHub.</a:t>
            </a:r>
            <a:endParaRPr lang="en-GB"/>
          </a:p>
        </p:txBody>
      </p:sp>
      <p:pic>
        <p:nvPicPr>
          <p:cNvPr id="6" name="Picture 2" descr="oscar-components-egi">
            <a:extLst>
              <a:ext uri="{FF2B5EF4-FFF2-40B4-BE49-F238E27FC236}">
                <a16:creationId xmlns:a16="http://schemas.microsoft.com/office/drawing/2014/main" id="{DFDDFB15-D06F-E94C-934A-81D6959BB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466" y="3462036"/>
            <a:ext cx="4785281" cy="31274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008" y="133338"/>
            <a:ext cx="581337" cy="614641"/>
          </a:xfrm>
          <a:prstGeom prst="rect">
            <a:avLst/>
          </a:prstGeom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94" y="88974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11286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979FE6A8-377C-4F40-8462-08A38BC9BC85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E85467E5-26B9-41F7-85D3-39C5C15E7940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ABA88D29-9FC3-4D1D-93EE-73FFFA230C95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717414C1-EB32-4BD1-BEFE-580FE6FA6149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EGI_4-3_template</Template>
  <Application>Microsoft Office PowerPoint</Application>
  <PresentationFormat>On-screen Show (4:3)</PresentationFormat>
  <Slides>17</Slides>
  <Notes>8</Notes>
  <HiddenSlides>1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HOME</vt:lpstr>
      <vt:lpstr>CONTENT</vt:lpstr>
      <vt:lpstr>SECTION</vt:lpstr>
      <vt:lpstr>END</vt:lpstr>
      <vt:lpstr>Updates about the EGI Applications on Demand service</vt:lpstr>
      <vt:lpstr>What does the Service offer ?</vt:lpstr>
      <vt:lpstr>The high-level service overview</vt:lpstr>
      <vt:lpstr>The EGI Applications on Demand service components</vt:lpstr>
      <vt:lpstr>The Service Components</vt:lpstr>
      <vt:lpstr>Elastic Cloud Compute Cluster (EC3)</vt:lpstr>
      <vt:lpstr>Scaling applications on HNSciCloud hybrid  cloud infrastructure</vt:lpstr>
      <vt:lpstr>The HNSciCloud voucher scheme</vt:lpstr>
      <vt:lpstr>OSCAR</vt:lpstr>
      <vt:lpstr>FutureGateway Science Gateway</vt:lpstr>
      <vt:lpstr>Science Gateway/WS-PGRADE</vt:lpstr>
      <vt:lpstr>Usage statistics</vt:lpstr>
      <vt:lpstr>Statistics about the service since October 2017</vt:lpstr>
      <vt:lpstr>Publications</vt:lpstr>
      <vt:lpstr>Links</vt:lpstr>
      <vt:lpstr>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DataHub</dc:title>
  <dc:creator>larocca</dc:creator>
  <cp:revision>20</cp:revision>
  <dcterms:modified xsi:type="dcterms:W3CDTF">2019-05-24T09:05:12Z</dcterms:modified>
</cp:coreProperties>
</file>