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5"/>
    <p:sldMasterId id="2147483684" r:id="rId6"/>
  </p:sldMasterIdLst>
  <p:notesMasterIdLst>
    <p:notesMasterId r:id="rId16"/>
  </p:notesMasterIdLst>
  <p:sldIdLst>
    <p:sldId id="405" r:id="rId7"/>
    <p:sldId id="448" r:id="rId8"/>
    <p:sldId id="456" r:id="rId9"/>
    <p:sldId id="455" r:id="rId10"/>
    <p:sldId id="450" r:id="rId11"/>
    <p:sldId id="454" r:id="rId12"/>
    <p:sldId id="457" r:id="rId13"/>
    <p:sldId id="451" r:id="rId14"/>
    <p:sldId id="453" r:id="rId15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/>
        <a:cs typeface="ヒラギノ角ゴ Pro W3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/>
        <a:cs typeface="ヒラギノ角ゴ Pro W3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/>
        <a:cs typeface="ヒラギノ角ゴ Pro W3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/>
        <a:cs typeface="ヒラギノ角ゴ Pro W3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Grande" pitchFamily="8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Grande" pitchFamily="8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Grande" pitchFamily="8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Grande" pitchFamily="8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006600"/>
    <a:srgbClr val="E1E1FF"/>
    <a:srgbClr val="D0EA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6607" autoAdjust="0"/>
  </p:normalViewPr>
  <p:slideViewPr>
    <p:cSldViewPr>
      <p:cViewPr varScale="1">
        <p:scale>
          <a:sx n="59" d="100"/>
          <a:sy n="59" d="100"/>
        </p:scale>
        <p:origin x="1015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22DB8C81-3002-4A3B-92C2-F7060D16678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>
            <a:lvl1pPr>
              <a:defRPr sz="44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24BEAE-72B2-40A5-B6B3-6AA8A7EC5A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895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0795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084776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51419"/>
          </a:xfrm>
        </p:spPr>
        <p:txBody>
          <a:bodyPr/>
          <a:lstStyle>
            <a:lvl1pPr marL="0" indent="0">
              <a:buNone/>
              <a:defRPr sz="2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2753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71942"/>
            <a:ext cx="5486400" cy="566738"/>
          </a:xfrm>
        </p:spPr>
        <p:txBody>
          <a:bodyPr anchor="b"/>
          <a:lstStyle>
            <a:lvl1pPr algn="l">
              <a:defRPr sz="28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45916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638680"/>
            <a:ext cx="5486400" cy="804862"/>
          </a:xfrm>
        </p:spPr>
        <p:txBody>
          <a:bodyPr/>
          <a:lstStyle>
            <a:lvl1pPr marL="0" indent="0">
              <a:buNone/>
              <a:defRPr sz="2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3635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0"/>
            <a:ext cx="91440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4F3711-534D-4C21-97BE-8163B73EA1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8687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6D9A99-D3F0-4DA6-AB0E-02F2BD5010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0704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1470025"/>
          </a:xfrm>
        </p:spPr>
        <p:txBody>
          <a:bodyPr/>
          <a:lstStyle>
            <a:lvl1pPr>
              <a:defRPr sz="44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70065"/>
            <a:ext cx="6400800" cy="1752600"/>
          </a:xfrm>
        </p:spPr>
        <p:txBody>
          <a:bodyPr/>
          <a:lstStyle>
            <a:lvl1pPr marL="0" indent="0" algn="ctr">
              <a:buNone/>
              <a:defRPr sz="2400"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87712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6480720" cy="1143000"/>
          </a:xfrm>
        </p:spPr>
        <p:txBody>
          <a:bodyPr/>
          <a:lstStyle>
            <a:lvl1pPr algn="l">
              <a:defRPr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643068" cy="3945050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  <a:cs typeface="Arial" pitchFamily="34" charset="0"/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2pPr>
            <a:lvl3pPr>
              <a:defRPr sz="200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3pPr>
            <a:lvl4pPr>
              <a:buNone/>
              <a:defRPr>
                <a:latin typeface="Arial" pitchFamily="34" charset="0"/>
                <a:cs typeface="Arial" pitchFamily="34" charset="0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76256" y="116632"/>
            <a:ext cx="2090340" cy="1247400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504" y="6417096"/>
            <a:ext cx="3528392" cy="324272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5903-824A-41E9-8C41-7A33DA6F987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610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786047"/>
            <a:ext cx="7848872" cy="1362075"/>
          </a:xfrm>
        </p:spPr>
        <p:txBody>
          <a:bodyPr anchor="t"/>
          <a:lstStyle>
            <a:lvl1pPr algn="l">
              <a:defRPr sz="4400" b="1" cap="none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51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57338"/>
            <a:ext cx="3810000" cy="451486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3810000" cy="38004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265733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484784"/>
            <a:ext cx="4040188" cy="639762"/>
          </a:xfrm>
        </p:spPr>
        <p:txBody>
          <a:bodyPr anchor="b"/>
          <a:lstStyle>
            <a:lvl1pPr marL="0" indent="0">
              <a:buNone/>
              <a:defRPr sz="2800" b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897331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  <a:cs typeface="Arial" pitchFamily="34" charset="0"/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800" b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182951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  <a:cs typeface="Arial" pitchFamily="34" charset="0"/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526476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96169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2860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929063"/>
            <a:ext cx="77724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4B53E8E-812A-4F60-B57E-8A8B2E7AB90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0" r:id="rId1"/>
    <p:sldLayoutId id="2147484491" r:id="rId2"/>
    <p:sldLayoutId id="2147484492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33375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57338"/>
            <a:ext cx="7772400" cy="453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681E5903-824A-41E9-8C41-7A33DA6F987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3" r:id="rId1"/>
    <p:sldLayoutId id="2147484494" r:id="rId2"/>
    <p:sldLayoutId id="2147484495" r:id="rId3"/>
    <p:sldLayoutId id="2147484496" r:id="rId4"/>
    <p:sldLayoutId id="2147484497" r:id="rId5"/>
    <p:sldLayoutId id="2147484498" r:id="rId6"/>
    <p:sldLayoutId id="2147484499" r:id="rId7"/>
    <p:sldLayoutId id="2147484500" r:id="rId8"/>
    <p:sldLayoutId id="2147484501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3C8C93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orcid.org/" TargetMode="External"/><Relationship Id="rId13" Type="http://schemas.openxmlformats.org/officeDocument/2006/relationships/image" Target="../media/image10.png"/><Relationship Id="rId3" Type="http://schemas.openxmlformats.org/officeDocument/2006/relationships/image" Target="../media/image4.gif"/><Relationship Id="rId7" Type="http://schemas.openxmlformats.org/officeDocument/2006/relationships/image" Target="../media/image6.pn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image" Target="../media/image3.jp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embl.org/" TargetMode="External"/><Relationship Id="rId11" Type="http://schemas.openxmlformats.org/officeDocument/2006/relationships/image" Target="../media/image8.png"/><Relationship Id="rId5" Type="http://schemas.openxmlformats.org/officeDocument/2006/relationships/image" Target="../media/image5.jpeg"/><Relationship Id="rId15" Type="http://schemas.openxmlformats.org/officeDocument/2006/relationships/image" Target="../media/image12.png"/><Relationship Id="rId10" Type="http://schemas.openxmlformats.org/officeDocument/2006/relationships/hyperlink" Target="http://www.plos.org/" TargetMode="External"/><Relationship Id="rId4" Type="http://schemas.openxmlformats.org/officeDocument/2006/relationships/hyperlink" Target="http://home.web.cern.ch/" TargetMode="External"/><Relationship Id="rId9" Type="http://schemas.openxmlformats.org/officeDocument/2006/relationships/image" Target="../media/image7.jpeg"/><Relationship Id="rId1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0" y="2247007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z="3600" dirty="0" smtClean="0">
                <a:solidFill>
                  <a:srgbClr val="3C8C93"/>
                </a:solidFill>
                <a:latin typeface="Calibri" panose="020F0502020204030204" pitchFamily="34" charset="0"/>
              </a:rPr>
              <a:t>FREYA/EOSC-hub workshop</a:t>
            </a:r>
            <a:br>
              <a:rPr lang="en-GB" altLang="en-US" sz="3600" dirty="0" smtClean="0">
                <a:solidFill>
                  <a:srgbClr val="3C8C93"/>
                </a:solidFill>
                <a:latin typeface="Calibri" panose="020F0502020204030204" pitchFamily="34" charset="0"/>
              </a:rPr>
            </a:br>
            <a:r>
              <a:rPr lang="en-GB" altLang="en-US" sz="3600" dirty="0" smtClean="0">
                <a:solidFill>
                  <a:srgbClr val="3C8C93"/>
                </a:solidFill>
                <a:latin typeface="Calibri" panose="020F0502020204030204" pitchFamily="34" charset="0"/>
              </a:rPr>
              <a:t>Amsterdam, </a:t>
            </a:r>
            <a:r>
              <a:rPr lang="en-GB" altLang="en-US" sz="3600" dirty="0" smtClean="0">
                <a:solidFill>
                  <a:srgbClr val="3C8C93"/>
                </a:solidFill>
                <a:latin typeface="Calibri" panose="020F0502020204030204" pitchFamily="34" charset="0"/>
              </a:rPr>
              <a:t>8–9 July 2019</a:t>
            </a:r>
            <a:r>
              <a:rPr lang="en-GB" altLang="en-US" sz="3600" dirty="0">
                <a:solidFill>
                  <a:srgbClr val="3C8C93"/>
                </a:solidFill>
                <a:latin typeface="Calibri" panose="020F0502020204030204" pitchFamily="34" charset="0"/>
              </a:rPr>
              <a:t/>
            </a:r>
            <a:br>
              <a:rPr lang="en-GB" altLang="en-US" sz="3600" dirty="0">
                <a:solidFill>
                  <a:srgbClr val="3C8C93"/>
                </a:solidFill>
                <a:latin typeface="Calibri" panose="020F0502020204030204" pitchFamily="34" charset="0"/>
              </a:rPr>
            </a:br>
            <a:r>
              <a:rPr lang="en-GB" altLang="en-US" sz="3600" dirty="0" smtClean="0">
                <a:solidFill>
                  <a:srgbClr val="3C8C93"/>
                </a:solidFill>
                <a:latin typeface="Calibri" panose="020F0502020204030204" pitchFamily="34" charset="0"/>
              </a:rPr>
              <a:t>Introduction to FREYA</a:t>
            </a:r>
            <a:endParaRPr lang="en-US" altLang="en-US" sz="3600" dirty="0">
              <a:solidFill>
                <a:srgbClr val="3C8C93"/>
              </a:solidFill>
              <a:latin typeface="Calibri" panose="020F0502020204030204" pitchFamily="34" charset="0"/>
            </a:endParaRPr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>
          <a:xfrm>
            <a:off x="1408658" y="4077072"/>
            <a:ext cx="6400800" cy="216024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Calibri" panose="020F0502020204030204" pitchFamily="34" charset="0"/>
              </a:rPr>
              <a:t>Simon </a:t>
            </a:r>
            <a:r>
              <a:rPr lang="en-US" altLang="en-US" dirty="0" smtClean="0">
                <a:latin typeface="Calibri" panose="020F0502020204030204" pitchFamily="34" charset="0"/>
              </a:rPr>
              <a:t>Lambert (UKRI-STFC</a:t>
            </a:r>
            <a:r>
              <a:rPr lang="en-US" altLang="en-US" dirty="0" smtClean="0">
                <a:latin typeface="Calibri" panose="020F0502020204030204" pitchFamily="34" charset="0"/>
              </a:rPr>
              <a:t>)</a:t>
            </a:r>
            <a:endParaRPr lang="en-US" altLang="en-US" sz="2000" i="1" dirty="0">
              <a:latin typeface="Calibri" panose="020F0502020204030204" pitchFamily="34" charset="0"/>
            </a:endParaRPr>
          </a:p>
          <a:p>
            <a:pPr eaLnBrk="1" hangingPunct="1"/>
            <a:r>
              <a:rPr lang="en-US" altLang="en-US" sz="2000" i="1" dirty="0" smtClean="0">
                <a:latin typeface="Calibri" panose="020F0502020204030204" pitchFamily="34" charset="0"/>
              </a:rPr>
              <a:t>FREYA Project Coordinator</a:t>
            </a:r>
            <a:endParaRPr lang="en-US" altLang="en-US" dirty="0">
              <a:latin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888" y="692696"/>
            <a:ext cx="2090340" cy="1247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PIDs and e-infrastructure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643068" cy="5544616"/>
          </a:xfrm>
        </p:spPr>
        <p:txBody>
          <a:bodyPr/>
          <a:lstStyle/>
          <a:p>
            <a:r>
              <a:rPr lang="en-GB" dirty="0" smtClean="0"/>
              <a:t>Persistent identifiers are well established in the research lifecycle</a:t>
            </a:r>
          </a:p>
          <a:p>
            <a:r>
              <a:rPr lang="en-GB" dirty="0" smtClean="0"/>
              <a:t>PIDs are an essential component of FAIR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The THOR project (predecessor of FREYA) introduced new PID services and enhanced interoperability</a:t>
            </a:r>
          </a:p>
          <a:p>
            <a:r>
              <a:rPr lang="en-GB" dirty="0" smtClean="0"/>
              <a:t>There is potential for going much further</a:t>
            </a:r>
          </a:p>
          <a:p>
            <a:pPr lvl="1"/>
            <a:r>
              <a:rPr lang="en-GB" sz="2000" dirty="0" smtClean="0"/>
              <a:t>New types of entity with PIDs</a:t>
            </a:r>
          </a:p>
          <a:p>
            <a:pPr lvl="1"/>
            <a:r>
              <a:rPr lang="en-GB" sz="2000" dirty="0" smtClean="0"/>
              <a:t>Richer connections between </a:t>
            </a:r>
            <a:r>
              <a:rPr lang="en-GB" sz="2000" dirty="0" smtClean="0"/>
              <a:t>PIDs (data discovery, provenance, CRIS, …)</a:t>
            </a:r>
            <a:endParaRPr lang="en-GB" sz="2000" dirty="0" smtClean="0"/>
          </a:p>
          <a:p>
            <a:pPr lvl="1"/>
            <a:r>
              <a:rPr lang="en-GB" sz="2000" dirty="0" smtClean="0"/>
              <a:t>Governance of the PID infrastructure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5903-824A-41E9-8C41-7A33DA6F987A}" type="slidenum">
              <a:rPr lang="en-US" altLang="en-US" smtClean="0"/>
              <a:pPr/>
              <a:t>2</a:t>
            </a:fld>
            <a:endParaRPr lang="en-US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617D07-F553-4AD6-91B1-54597AB8B9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1" y="2132856"/>
            <a:ext cx="5167313" cy="2213610"/>
          </a:xfrm>
          <a:prstGeom prst="rect">
            <a:avLst/>
          </a:prstGeom>
        </p:spPr>
      </p:pic>
      <p:sp>
        <p:nvSpPr>
          <p:cNvPr id="7" name="Rectangle: Rounded Corners 5">
            <a:extLst>
              <a:ext uri="{FF2B5EF4-FFF2-40B4-BE49-F238E27FC236}">
                <a16:creationId xmlns:a16="http://schemas.microsoft.com/office/drawing/2014/main" id="{FDE4D120-050B-447E-8704-5F647D1C78FB}"/>
              </a:ext>
            </a:extLst>
          </p:cNvPr>
          <p:cNvSpPr/>
          <p:nvPr/>
        </p:nvSpPr>
        <p:spPr bwMode="auto">
          <a:xfrm>
            <a:off x="3275856" y="2492896"/>
            <a:ext cx="2736304" cy="216024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Lucida Grande" pitchFamily="84" charset="0"/>
                <a:ea typeface="ヒラギノ角ゴ Pro W3"/>
                <a:cs typeface="ヒラギノ角ゴ Pro W3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Lucida Grande" pitchFamily="84" charset="0"/>
                <a:ea typeface="ヒラギノ角ゴ Pro W3"/>
                <a:cs typeface="ヒラギノ角ゴ Pro W3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Lucida Grande" pitchFamily="84" charset="0"/>
                <a:ea typeface="ヒラギノ角ゴ Pro W3"/>
                <a:cs typeface="ヒラギノ角ゴ Pro W3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Lucida Grande" pitchFamily="84" charset="0"/>
                <a:ea typeface="ヒラギノ角ゴ Pro W3"/>
                <a:cs typeface="ヒラギノ角ゴ Pro W3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Lucida Grande" pitchFamily="84" charset="0"/>
                <a:ea typeface="ヒラギノ角ゴ Pro W3"/>
                <a:cs typeface="ヒラギノ角ゴ Pro W3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Lucida Grande" pitchFamily="84" charset="0"/>
                <a:ea typeface="ヒラギノ角ゴ Pro W3"/>
                <a:cs typeface="ヒラギノ角ゴ Pro W3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Lucida Grande" pitchFamily="84" charset="0"/>
                <a:ea typeface="ヒラギノ角ゴ Pro W3"/>
                <a:cs typeface="ヒラギノ角ゴ Pro W3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Lucida Grande" pitchFamily="84" charset="0"/>
                <a:ea typeface="ヒラギノ角ゴ Pro W3"/>
                <a:cs typeface="ヒラギノ角ゴ Pro W3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Lucida Grande" pitchFamily="84" charset="0"/>
                <a:ea typeface="ヒラギノ角ゴ Pro W3"/>
                <a:cs typeface="ヒラギノ角ゴ Pro W3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8" name="Rectangle: Rounded Corners 6">
            <a:extLst>
              <a:ext uri="{FF2B5EF4-FFF2-40B4-BE49-F238E27FC236}">
                <a16:creationId xmlns:a16="http://schemas.microsoft.com/office/drawing/2014/main" id="{FEBA70FE-2AC3-40CF-B552-B18291354B62}"/>
              </a:ext>
            </a:extLst>
          </p:cNvPr>
          <p:cNvSpPr/>
          <p:nvPr/>
        </p:nvSpPr>
        <p:spPr bwMode="auto">
          <a:xfrm>
            <a:off x="2699792" y="3573016"/>
            <a:ext cx="1584176" cy="216024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Lucida Grande" pitchFamily="84" charset="0"/>
                <a:ea typeface="ヒラギノ角ゴ Pro W3"/>
                <a:cs typeface="ヒラギノ角ゴ Pro W3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Lucida Grande" pitchFamily="84" charset="0"/>
                <a:ea typeface="ヒラギノ角ゴ Pro W3"/>
                <a:cs typeface="ヒラギノ角ゴ Pro W3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Lucida Grande" pitchFamily="84" charset="0"/>
                <a:ea typeface="ヒラギノ角ゴ Pro W3"/>
                <a:cs typeface="ヒラギノ角ゴ Pro W3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Lucida Grande" pitchFamily="84" charset="0"/>
                <a:ea typeface="ヒラギノ角ゴ Pro W3"/>
                <a:cs typeface="ヒラギノ角ゴ Pro W3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Lucida Grande" pitchFamily="84" charset="0"/>
                <a:ea typeface="ヒラギノ角ゴ Pro W3"/>
                <a:cs typeface="ヒラギノ角ゴ Pro W3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Lucida Grande" pitchFamily="84" charset="0"/>
                <a:ea typeface="ヒラギノ角ゴ Pro W3"/>
                <a:cs typeface="ヒラギノ角ゴ Pro W3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Lucida Grande" pitchFamily="84" charset="0"/>
                <a:ea typeface="ヒラギノ角ゴ Pro W3"/>
                <a:cs typeface="ヒラギノ角ゴ Pro W3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Lucida Grande" pitchFamily="84" charset="0"/>
                <a:ea typeface="ヒラギノ角ゴ Pro W3"/>
                <a:cs typeface="ヒラギノ角ゴ Pro W3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Lucida Grande" pitchFamily="84" charset="0"/>
                <a:ea typeface="ヒラギノ角ゴ Pro W3"/>
                <a:cs typeface="ヒラギノ角ゴ Pro W3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8142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FREYA partners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5903-824A-41E9-8C41-7A33DA6F987A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95" y="1268760"/>
            <a:ext cx="2667000" cy="723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1500" y="1447044"/>
            <a:ext cx="495300" cy="952500"/>
          </a:xfrm>
          <a:prstGeom prst="rect">
            <a:avLst/>
          </a:prstGeom>
        </p:spPr>
      </p:pic>
      <p:pic>
        <p:nvPicPr>
          <p:cNvPr id="7" name="Picture 4" descr="CERN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330774"/>
            <a:ext cx="1403598" cy="137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Ebi_official_logo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406" y="4096650"/>
            <a:ext cx="285750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ORCID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228" y="2872180"/>
            <a:ext cx="17145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6" descr="PLOS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2288" y="4419948"/>
            <a:ext cx="2243432" cy="762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110" y="3984416"/>
            <a:ext cx="1693492" cy="110076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95536" y="5496126"/>
            <a:ext cx="3442452" cy="88520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896960" y="5013176"/>
            <a:ext cx="1691264" cy="144016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917" y="2482182"/>
            <a:ext cx="1524347" cy="152434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288" y="3170663"/>
            <a:ext cx="1801372" cy="5882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1449" y="1082069"/>
            <a:ext cx="1097282" cy="109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14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three pillars of FREYA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PID Graph</a:t>
            </a:r>
          </a:p>
          <a:p>
            <a:pPr lvl="1"/>
            <a:r>
              <a:rPr lang="en-GB" dirty="0" smtClean="0"/>
              <a:t>A </a:t>
            </a:r>
            <a:r>
              <a:rPr lang="en-GB" b="1" dirty="0"/>
              <a:t>vision</a:t>
            </a:r>
            <a:r>
              <a:rPr lang="en-GB" dirty="0"/>
              <a:t> of linking together a wide range of entities with PIDs to allow complex </a:t>
            </a:r>
            <a:r>
              <a:rPr lang="en-GB" dirty="0" smtClean="0"/>
              <a:t>queries</a:t>
            </a:r>
          </a:p>
          <a:p>
            <a:pPr lvl="1"/>
            <a:r>
              <a:rPr lang="en-GB" b="1" dirty="0" smtClean="0"/>
              <a:t>Enabling technologies</a:t>
            </a:r>
            <a:r>
              <a:rPr lang="en-GB" dirty="0" smtClean="0"/>
              <a:t> to make the vision a reality</a:t>
            </a:r>
          </a:p>
          <a:p>
            <a:pPr lvl="1"/>
            <a:r>
              <a:rPr lang="en-GB" b="1" dirty="0" smtClean="0"/>
              <a:t>Applications</a:t>
            </a:r>
            <a:r>
              <a:rPr lang="en-GB" dirty="0" smtClean="0"/>
              <a:t> showing the vision in reality in diverse domains</a:t>
            </a:r>
            <a:endParaRPr lang="en-GB" b="1" dirty="0" smtClean="0"/>
          </a:p>
          <a:p>
            <a:r>
              <a:rPr lang="en-GB" dirty="0" smtClean="0"/>
              <a:t>PID Forum</a:t>
            </a:r>
          </a:p>
          <a:p>
            <a:pPr lvl="1"/>
            <a:r>
              <a:rPr lang="en-GB" b="1" dirty="0" smtClean="0"/>
              <a:t>Stakeholder community</a:t>
            </a:r>
            <a:r>
              <a:rPr lang="en-GB" dirty="0" smtClean="0"/>
              <a:t> brought together by </a:t>
            </a:r>
            <a:r>
              <a:rPr lang="en-GB" dirty="0" smtClean="0"/>
              <a:t>FREYA</a:t>
            </a:r>
          </a:p>
          <a:p>
            <a:pPr lvl="2"/>
            <a:r>
              <a:rPr lang="en-GB" dirty="0" smtClean="0"/>
              <a:t>pidforum.org</a:t>
            </a:r>
            <a:endParaRPr lang="en-GB" dirty="0" smtClean="0"/>
          </a:p>
          <a:p>
            <a:r>
              <a:rPr lang="en-GB" dirty="0" smtClean="0"/>
              <a:t>PID Commons</a:t>
            </a:r>
          </a:p>
          <a:p>
            <a:pPr lvl="1"/>
            <a:r>
              <a:rPr lang="en-GB" b="1" dirty="0" smtClean="0"/>
              <a:t>Governance model and structures</a:t>
            </a:r>
            <a:r>
              <a:rPr lang="en-GB" dirty="0" smtClean="0"/>
              <a:t> for sustainability of the PID infrastructure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5903-824A-41E9-8C41-7A33DA6F987A}" type="slidenum">
              <a:rPr lang="en-US" altLang="en-US" smtClean="0"/>
              <a:pPr/>
              <a:t>4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338583"/>
            <a:ext cx="304775" cy="6180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578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approach of FREYA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5903-824A-41E9-8C41-7A33DA6F987A}" type="slidenum">
              <a:rPr lang="en-US" altLang="en-US" smtClean="0"/>
              <a:pPr/>
              <a:t>5</a:t>
            </a:fld>
            <a:endParaRPr lang="en-US" altLang="en-US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5864962"/>
              </p:ext>
            </p:extLst>
          </p:nvPr>
        </p:nvGraphicFramePr>
        <p:xfrm>
          <a:off x="628650" y="1487488"/>
          <a:ext cx="7886700" cy="2987040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3943350">
                  <a:extLst>
                    <a:ext uri="{9D8B030D-6E8A-4147-A177-3AD203B41FA5}">
                      <a16:colId xmlns:a16="http://schemas.microsoft.com/office/drawing/2014/main" val="4227337541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24594731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WP1</a:t>
                      </a:r>
                      <a:r>
                        <a:rPr lang="en-GB" sz="2000" dirty="0" smtClean="0"/>
                        <a:t> Project management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3965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WP2</a:t>
                      </a:r>
                      <a:r>
                        <a:rPr lang="en-GB" sz="2000" dirty="0" smtClean="0"/>
                        <a:t> PID core services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IMPROVING WHAT WE HAVE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8452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WP3</a:t>
                      </a:r>
                      <a:r>
                        <a:rPr lang="en-GB" sz="2000" dirty="0" smtClean="0"/>
                        <a:t> New PID types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BUILDING WHAT WE DON’T HAVE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342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WP4</a:t>
                      </a:r>
                      <a:r>
                        <a:rPr lang="en-GB" sz="2000" dirty="0" smtClean="0"/>
                        <a:t> Integrating the PID Graph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PUTTING IT TOGETHER in PRACTICE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578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WP5</a:t>
                      </a:r>
                      <a:r>
                        <a:rPr lang="en-GB" sz="2000" dirty="0" smtClean="0"/>
                        <a:t> Iterative Engagement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SHARING IT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942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WP6</a:t>
                      </a:r>
                      <a:r>
                        <a:rPr lang="en-GB" sz="2000" dirty="0" smtClean="0"/>
                        <a:t> Sustainability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MAKING</a:t>
                      </a:r>
                      <a:r>
                        <a:rPr lang="en-GB" sz="2000" baseline="0" dirty="0" smtClean="0"/>
                        <a:t> IT LAST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137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5200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FREYA and EOSC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427044" cy="3945050"/>
          </a:xfrm>
        </p:spPr>
        <p:txBody>
          <a:bodyPr/>
          <a:lstStyle/>
          <a:p>
            <a:r>
              <a:rPr lang="en-GB" dirty="0" smtClean="0"/>
              <a:t>FREYA operates in the context of the European Open Science Cloud and is expected to help build the EOSC</a:t>
            </a:r>
          </a:p>
          <a:p>
            <a:r>
              <a:rPr lang="en-GB" dirty="0" smtClean="0"/>
              <a:t>Intrinsic motivation (the PID Graph vision) and extrinsic motivation (the vision of EOSC)</a:t>
            </a:r>
          </a:p>
          <a:p>
            <a:r>
              <a:rPr lang="en-GB" dirty="0" smtClean="0"/>
              <a:t>FREYA must work with other projects and mechanisms in the rapidly developing EOSC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5903-824A-41E9-8C41-7A33DA6F987A}" type="slidenum">
              <a:rPr lang="en-US" altLang="en-US" smtClean="0"/>
              <a:pPr/>
              <a:t>6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293096"/>
            <a:ext cx="2559182" cy="9652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5568" y="4421310"/>
            <a:ext cx="2512632" cy="7088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3074" y="5657646"/>
            <a:ext cx="2486380" cy="8875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903" y="5463078"/>
            <a:ext cx="1872208" cy="1056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169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FREYA and EOSC: milestones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From the Commission Staff Working Document “Implementation Roadmap for the EOSC”</a:t>
            </a:r>
          </a:p>
          <a:p>
            <a:r>
              <a:rPr lang="en-GB" dirty="0" smtClean="0"/>
              <a:t>FREYA and RDA Europe 4.0</a:t>
            </a:r>
          </a:p>
          <a:p>
            <a:pPr lvl="1"/>
            <a:r>
              <a:rPr lang="en-GB" dirty="0"/>
              <a:t>“Define a Persistent Unique Identifier policy for FAIR </a:t>
            </a:r>
            <a:r>
              <a:rPr lang="en-GB" dirty="0" smtClean="0"/>
              <a:t>data” (Q4 2019)</a:t>
            </a:r>
          </a:p>
          <a:p>
            <a:r>
              <a:rPr lang="en-GB" dirty="0" smtClean="0"/>
              <a:t>FREYA and EOSC-hub and </a:t>
            </a:r>
            <a:r>
              <a:rPr lang="en-GB" dirty="0" err="1" smtClean="0"/>
              <a:t>OpenAIRE</a:t>
            </a:r>
            <a:r>
              <a:rPr lang="en-GB" dirty="0" smtClean="0"/>
              <a:t>-Advance</a:t>
            </a:r>
          </a:p>
          <a:p>
            <a:pPr lvl="1"/>
            <a:r>
              <a:rPr lang="en-GB" dirty="0" smtClean="0"/>
              <a:t>“Develop </a:t>
            </a:r>
            <a:r>
              <a:rPr lang="en-GB" dirty="0"/>
              <a:t>initial EOSC federating core including the EOSC shared </a:t>
            </a:r>
            <a:r>
              <a:rPr lang="en-GB" dirty="0" smtClean="0"/>
              <a:t>resources” (Q4 2019)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5903-824A-41E9-8C41-7A33DA6F987A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2787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FREYA’s a</a:t>
            </a:r>
            <a:r>
              <a:rPr lang="en-GB" sz="2800" dirty="0" smtClean="0"/>
              <a:t>chievements </a:t>
            </a:r>
            <a:r>
              <a:rPr lang="en-GB" sz="2800" dirty="0" smtClean="0"/>
              <a:t>in first 18 months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643068" cy="4536504"/>
          </a:xfrm>
        </p:spPr>
        <p:txBody>
          <a:bodyPr/>
          <a:lstStyle/>
          <a:p>
            <a:r>
              <a:rPr lang="en-GB" dirty="0" smtClean="0"/>
              <a:t>A </a:t>
            </a:r>
            <a:r>
              <a:rPr lang="en-GB" dirty="0" smtClean="0"/>
              <a:t>rich variety of PID Graph </a:t>
            </a:r>
            <a:r>
              <a:rPr lang="en-GB" dirty="0" smtClean="0">
                <a:solidFill>
                  <a:srgbClr val="0070C0"/>
                </a:solidFill>
              </a:rPr>
              <a:t>user stories </a:t>
            </a:r>
            <a:r>
              <a:rPr lang="en-GB" dirty="0" smtClean="0"/>
              <a:t>has been developed</a:t>
            </a:r>
          </a:p>
          <a:p>
            <a:r>
              <a:rPr lang="en-GB" dirty="0" smtClean="0"/>
              <a:t>The vision of the PID Graph has been clarified and its </a:t>
            </a:r>
            <a:r>
              <a:rPr lang="en-GB" dirty="0" smtClean="0">
                <a:solidFill>
                  <a:srgbClr val="0070C0"/>
                </a:solidFill>
              </a:rPr>
              <a:t>enabling technologies</a:t>
            </a:r>
            <a:r>
              <a:rPr lang="en-GB" dirty="0" smtClean="0"/>
              <a:t> established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Pilot applications</a:t>
            </a:r>
            <a:r>
              <a:rPr lang="en-GB" dirty="0" smtClean="0"/>
              <a:t> show the potential of the PID Graph</a:t>
            </a:r>
          </a:p>
          <a:p>
            <a:r>
              <a:rPr lang="en-GB" dirty="0" smtClean="0"/>
              <a:t>Thorough assessment of </a:t>
            </a:r>
            <a:r>
              <a:rPr lang="en-GB" dirty="0" smtClean="0">
                <a:solidFill>
                  <a:srgbClr val="0070C0"/>
                </a:solidFill>
              </a:rPr>
              <a:t>potential new PID types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High profile</a:t>
            </a:r>
            <a:r>
              <a:rPr lang="en-GB" dirty="0" smtClean="0"/>
              <a:t> in key events and communities</a:t>
            </a:r>
          </a:p>
          <a:p>
            <a:r>
              <a:rPr lang="en-GB" dirty="0" smtClean="0"/>
              <a:t>Creation of the </a:t>
            </a:r>
            <a:r>
              <a:rPr lang="en-GB" dirty="0" smtClean="0">
                <a:solidFill>
                  <a:srgbClr val="0070C0"/>
                </a:solidFill>
              </a:rPr>
              <a:t>PID Forum</a:t>
            </a:r>
          </a:p>
          <a:p>
            <a:r>
              <a:rPr lang="en-GB" dirty="0" smtClean="0"/>
              <a:t>Strong </a:t>
            </a:r>
            <a:r>
              <a:rPr lang="en-GB" dirty="0" smtClean="0">
                <a:solidFill>
                  <a:srgbClr val="0070C0"/>
                </a:solidFill>
              </a:rPr>
              <a:t>international connections </a:t>
            </a:r>
            <a:r>
              <a:rPr lang="en-GB" dirty="0" smtClean="0"/>
              <a:t>(beyond Europe)</a:t>
            </a:r>
          </a:p>
          <a:p>
            <a:r>
              <a:rPr lang="en-GB" dirty="0" smtClean="0"/>
              <a:t>Work with </a:t>
            </a:r>
            <a:r>
              <a:rPr lang="en-GB" dirty="0" smtClean="0">
                <a:solidFill>
                  <a:srgbClr val="0070C0"/>
                </a:solidFill>
              </a:rPr>
              <a:t>EOSC partners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5903-824A-41E9-8C41-7A33DA6F987A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7307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6336704" cy="1143000"/>
          </a:xfrm>
        </p:spPr>
        <p:txBody>
          <a:bodyPr/>
          <a:lstStyle/>
          <a:p>
            <a:r>
              <a:rPr lang="en-GB" sz="3200" dirty="0" smtClean="0"/>
              <a:t>The outlook for the remainder of the project—some highlights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427044" cy="3945050"/>
          </a:xfrm>
        </p:spPr>
        <p:txBody>
          <a:bodyPr/>
          <a:lstStyle/>
          <a:p>
            <a:r>
              <a:rPr lang="en-GB" dirty="0" smtClean="0"/>
              <a:t>Focus on </a:t>
            </a:r>
            <a:r>
              <a:rPr lang="en-GB" dirty="0" err="1" smtClean="0"/>
              <a:t>GraphQL</a:t>
            </a:r>
            <a:r>
              <a:rPr lang="en-GB" dirty="0" smtClean="0"/>
              <a:t> as means of connecting the PID Graph</a:t>
            </a:r>
          </a:p>
          <a:p>
            <a:r>
              <a:rPr lang="en-GB" dirty="0" smtClean="0"/>
              <a:t>PID Services Registry (and relationship with EOSC catalogue)</a:t>
            </a:r>
          </a:p>
          <a:p>
            <a:r>
              <a:rPr lang="en-GB" dirty="0" smtClean="0"/>
              <a:t>Prototypes with new PID services</a:t>
            </a:r>
          </a:p>
          <a:p>
            <a:r>
              <a:rPr lang="en-GB" dirty="0" smtClean="0"/>
              <a:t>Establishment of RDA Interest Group</a:t>
            </a:r>
          </a:p>
          <a:p>
            <a:r>
              <a:rPr lang="en-GB" dirty="0" smtClean="0"/>
              <a:t>Intensive work towards PID Commons</a:t>
            </a:r>
          </a:p>
          <a:p>
            <a:r>
              <a:rPr lang="en-GB" dirty="0" smtClean="0"/>
              <a:t>Work with EOSC partners on policies, </a:t>
            </a:r>
            <a:r>
              <a:rPr lang="en-GB" dirty="0" smtClean="0"/>
              <a:t>services</a:t>
            </a:r>
            <a:r>
              <a:rPr lang="en-GB" dirty="0" smtClean="0"/>
              <a:t>, </a:t>
            </a:r>
            <a:r>
              <a:rPr lang="en-GB" dirty="0" smtClean="0"/>
              <a:t>architecture</a:t>
            </a:r>
            <a:r>
              <a:rPr lang="en-GB" smtClean="0"/>
              <a:t>, training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5903-824A-41E9-8C41-7A33DA6F987A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891911"/>
      </p:ext>
    </p:extLst>
  </p:cSld>
  <p:clrMapOvr>
    <a:masterClrMapping/>
  </p:clrMapOvr>
</p:sld>
</file>

<file path=ppt/theme/theme1.xml><?xml version="1.0" encoding="utf-8"?>
<a:theme xmlns:a="http://schemas.openxmlformats.org/drawingml/2006/main" name="STFC_PowerPoint_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ABF215B8A3384E874FC40A3B0B2302" ma:contentTypeVersion="4" ma:contentTypeDescription="Create a new document." ma:contentTypeScope="" ma:versionID="f198c3dfa143f328b4bfb76fd905c4a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66758ad48435124b95dc0df0729e68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7E48F0D-BF64-462E-8350-40C896A295A7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43DFA70B-2EBB-489B-8E34-F6A10FA685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5F2C36E-B4BB-4FF4-98C1-B5D3649F88DA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2AEDD1CD-9190-4F8F-B585-354F10A56A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STFC_PowerPoint_template</Template>
  <TotalTime>896</TotalTime>
  <Words>428</Words>
  <Application>Microsoft Office PowerPoint</Application>
  <PresentationFormat>On-screen Show (4:3)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Lucida Grande</vt:lpstr>
      <vt:lpstr>ヒラギノ角ゴ Pro W3</vt:lpstr>
      <vt:lpstr>STFC_PowerPoint_template</vt:lpstr>
      <vt:lpstr>1_Blank Presentation</vt:lpstr>
      <vt:lpstr>FREYA/EOSC-hub workshop Amsterdam, 8–9 July 2019 Introduction to FREYA</vt:lpstr>
      <vt:lpstr>PIDs and e-infrastructure</vt:lpstr>
      <vt:lpstr>The FREYA partners</vt:lpstr>
      <vt:lpstr>The three pillars of FREYA</vt:lpstr>
      <vt:lpstr>The approach of FREYA</vt:lpstr>
      <vt:lpstr>FREYA and EOSC</vt:lpstr>
      <vt:lpstr>FREYA and EOSC: milestones</vt:lpstr>
      <vt:lpstr>FREYA’s achievements in first 18 months</vt:lpstr>
      <vt:lpstr>The outlook for the remainder of the project—some highlights</vt:lpstr>
    </vt:vector>
  </TitlesOfParts>
  <Company>STFC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Template: corporate powerpoint</dc:title>
  <dc:creator>kw77</dc:creator>
  <cp:lastModifiedBy>Lambert, Simon (STFC,RAL,SC)</cp:lastModifiedBy>
  <cp:revision>119</cp:revision>
  <dcterms:created xsi:type="dcterms:W3CDTF">2012-07-12T11:46:55Z</dcterms:created>
  <dcterms:modified xsi:type="dcterms:W3CDTF">2019-07-05T09:07:04Z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display_urn:schemas-microsoft-com:office:office#Editor">
    <vt:lpwstr>Summers, Karen (STFC,RAL,OBR)</vt:lpwstr>
  </property>
  <property fmtid="{D5CDD505-2E9C-101B-9397-08002B2CF9AE}" pid="4" name="xd_Signature">
    <vt:lpwstr/>
  </property>
  <property fmtid="{D5CDD505-2E9C-101B-9397-08002B2CF9AE}" pid="5" name="display_urn:schemas-microsoft-com:office:office#Author">
    <vt:lpwstr>Summers, Karen (STFC,RAL,OBR)</vt:lpwstr>
  </property>
  <property fmtid="{D5CDD505-2E9C-101B-9397-08002B2CF9AE}" pid="6" name="TemplateUrl">
    <vt:lpwstr/>
  </property>
  <property fmtid="{D5CDD505-2E9C-101B-9397-08002B2CF9AE}" pid="7" name="xd_ProgID">
    <vt:lpwstr/>
  </property>
  <property fmtid="{D5CDD505-2E9C-101B-9397-08002B2CF9AE}" pid="8" name="ContentTypeId">
    <vt:lpwstr>0x010100F731947B08D5984288BC8B16A979FF50</vt:lpwstr>
  </property>
</Properties>
</file>