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5" r:id="rId1"/>
  </p:sldMasterIdLst>
  <p:notesMasterIdLst>
    <p:notesMasterId r:id="rId44"/>
  </p:notesMasterIdLst>
  <p:sldIdLst>
    <p:sldId id="256" r:id="rId2"/>
    <p:sldId id="257" r:id="rId3"/>
    <p:sldId id="29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Century Gothic" panose="020B0502020202020204" pitchFamily="34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5F5E442-1FC0-4920-BFBA-640B594E236E}">
  <a:tblStyle styleId="{45F5E442-1FC0-4920-BFBA-640B594E236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9"/>
  </p:normalViewPr>
  <p:slideViewPr>
    <p:cSldViewPr snapToGrid="0" snapToObjects="1">
      <p:cViewPr varScale="1">
        <p:scale>
          <a:sx n="109" d="100"/>
          <a:sy n="109" d="100"/>
        </p:scale>
        <p:origin x="172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988650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Shape 21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Shape 21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Shape 22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Shape 23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Shape 24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Shape 25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Shape 26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Shape 27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Shape 28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Shape 29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Shape 30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Shape 30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Shape 31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Shape 32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Shape 33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Shape 35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Shape 35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Shape 36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Shape 38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Shape 39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Shape 39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Shape 40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Shape 41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Shape 41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Shape 42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Shape 42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Shape 43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Shape 43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Shape 44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Shape 44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Shape 45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Shape 45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Shape 46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Shape 46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Shape 46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Shape 47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Shape 47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Shape 47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Shape 4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Shape 48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Shape 49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Shape 49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Shape 50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tro_slide">
  <p:cSld name="Intro_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/>
        </p:nvSpPr>
        <p:spPr>
          <a:xfrm>
            <a:off x="1858186" y="5161114"/>
            <a:ext cx="155298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eosc-hub.eu</a:t>
            </a:r>
            <a:endParaRPr/>
          </a:p>
        </p:txBody>
      </p:sp>
      <p:pic>
        <p:nvPicPr>
          <p:cNvPr id="17" name="Shape 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9829" y="5021749"/>
            <a:ext cx="589524" cy="578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62923" y="5413598"/>
            <a:ext cx="644783" cy="63322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hape 19"/>
          <p:cNvSpPr txBox="1"/>
          <p:nvPr/>
        </p:nvSpPr>
        <p:spPr>
          <a:xfrm>
            <a:off x="1794880" y="5557093"/>
            <a:ext cx="162499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@EOSC_eu</a:t>
            </a:r>
            <a:endParaRPr sz="2000" b="0" i="0" u="none" strike="noStrike" cap="none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Shape 20"/>
          <p:cNvSpPr/>
          <p:nvPr/>
        </p:nvSpPr>
        <p:spPr>
          <a:xfrm>
            <a:off x="755578" y="6381329"/>
            <a:ext cx="8280920" cy="21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EOSC-hub receives funding from the European Union’s Horizon 2020 research and innovation programme under grant agreement No. 777536.</a:t>
            </a:r>
            <a:endParaRPr/>
          </a:p>
        </p:txBody>
      </p:sp>
      <p:pic>
        <p:nvPicPr>
          <p:cNvPr id="21" name="Shape 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9514" y="6381328"/>
            <a:ext cx="422176" cy="282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" name="Shape 22"/>
          <p:cNvCxnSpPr/>
          <p:nvPr/>
        </p:nvCxnSpPr>
        <p:spPr>
          <a:xfrm>
            <a:off x="1403648" y="4941168"/>
            <a:ext cx="1872208" cy="0"/>
          </a:xfrm>
          <a:prstGeom prst="straightConnector1">
            <a:avLst/>
          </a:prstGeom>
          <a:noFill/>
          <a:ln w="25400" cap="flat" cmpd="sng">
            <a:solidFill>
              <a:srgbClr val="1C3046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3" name="Shape 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82080" y="1247533"/>
            <a:ext cx="4916162" cy="122412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1402928" y="3572463"/>
            <a:ext cx="6121400" cy="72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rgbClr val="B5892D"/>
              </a:buClr>
              <a:buSzPts val="2800"/>
              <a:buFont typeface="Arial"/>
              <a:buNone/>
              <a:defRPr sz="2800" b="0" i="1" u="none" strike="noStrike" cap="none">
                <a:solidFill>
                  <a:srgbClr val="B589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1403350" y="2852738"/>
            <a:ext cx="619283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None/>
              <a:defRPr sz="3200" b="1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Content">
  <p:cSld name="Title &amp;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381328"/>
            <a:ext cx="233928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251520" y="1268764"/>
            <a:ext cx="8640960" cy="4855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306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251520" y="6381328"/>
            <a:ext cx="21336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8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6381328"/>
            <a:ext cx="28956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8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31" name="Shape 31"/>
          <p:cNvCxnSpPr/>
          <p:nvPr/>
        </p:nvCxnSpPr>
        <p:spPr>
          <a:xfrm rot="10800000">
            <a:off x="251519" y="6376247"/>
            <a:ext cx="8640960" cy="5085"/>
          </a:xfrm>
          <a:prstGeom prst="straightConnector1">
            <a:avLst/>
          </a:prstGeom>
          <a:noFill/>
          <a:ln w="12700" cap="flat" cmpd="sng">
            <a:solidFill>
              <a:srgbClr val="1D2F4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Shape 32"/>
          <p:cNvSpPr/>
          <p:nvPr/>
        </p:nvSpPr>
        <p:spPr>
          <a:xfrm>
            <a:off x="8450088" y="6381332"/>
            <a:ext cx="442392" cy="293117"/>
          </a:xfrm>
          <a:prstGeom prst="rect">
            <a:avLst/>
          </a:prstGeom>
          <a:solidFill>
            <a:srgbClr val="1D2F45">
              <a:alpha val="2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5035836" y="-3"/>
            <a:ext cx="1303646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Shape 34"/>
          <p:cNvSpPr/>
          <p:nvPr/>
        </p:nvSpPr>
        <p:spPr>
          <a:xfrm>
            <a:off x="7878656" y="-2404"/>
            <a:ext cx="1142863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Shape 35"/>
          <p:cNvSpPr/>
          <p:nvPr/>
        </p:nvSpPr>
        <p:spPr>
          <a:xfrm>
            <a:off x="6381465" y="0"/>
            <a:ext cx="1601457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Shape 36"/>
          <p:cNvSpPr/>
          <p:nvPr/>
        </p:nvSpPr>
        <p:spPr>
          <a:xfrm>
            <a:off x="-135" y="-3"/>
            <a:ext cx="643613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" name="Shape 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35" y="6813550"/>
            <a:ext cx="9144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2911675" y="131650"/>
            <a:ext cx="5165400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defRPr sz="3200" b="1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_Slide_2">
  <p:cSld name="Content_Slide_2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251520" y="1340772"/>
            <a:ext cx="4248472" cy="4747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306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644009" y="1340772"/>
            <a:ext cx="4248472" cy="4747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70839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Calibri"/>
              <a:buChar char="-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/>
          <p:nvPr/>
        </p:nvSpPr>
        <p:spPr>
          <a:xfrm>
            <a:off x="3114459" y="0"/>
            <a:ext cx="113352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Shape 43"/>
          <p:cNvSpPr/>
          <p:nvPr/>
        </p:nvSpPr>
        <p:spPr>
          <a:xfrm>
            <a:off x="5940154" y="0"/>
            <a:ext cx="316747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Shape 44"/>
          <p:cNvSpPr/>
          <p:nvPr/>
        </p:nvSpPr>
        <p:spPr>
          <a:xfrm>
            <a:off x="8401706" y="0"/>
            <a:ext cx="747633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Shape 45"/>
          <p:cNvSpPr/>
          <p:nvPr/>
        </p:nvSpPr>
        <p:spPr>
          <a:xfrm>
            <a:off x="1907705" y="0"/>
            <a:ext cx="101605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Shape 46"/>
          <p:cNvSpPr/>
          <p:nvPr/>
        </p:nvSpPr>
        <p:spPr>
          <a:xfrm>
            <a:off x="7164289" y="0"/>
            <a:ext cx="1303646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Shape 47"/>
          <p:cNvSpPr/>
          <p:nvPr/>
        </p:nvSpPr>
        <p:spPr>
          <a:xfrm>
            <a:off x="5220074" y="0"/>
            <a:ext cx="1142863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1276470" y="-2"/>
            <a:ext cx="63123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Shape 49"/>
          <p:cNvSpPr/>
          <p:nvPr/>
        </p:nvSpPr>
        <p:spPr>
          <a:xfrm>
            <a:off x="643478" y="0"/>
            <a:ext cx="640569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Shape 50"/>
          <p:cNvSpPr/>
          <p:nvPr/>
        </p:nvSpPr>
        <p:spPr>
          <a:xfrm>
            <a:off x="2590802" y="0"/>
            <a:ext cx="640569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Shape 51"/>
          <p:cNvSpPr/>
          <p:nvPr/>
        </p:nvSpPr>
        <p:spPr>
          <a:xfrm>
            <a:off x="4247980" y="0"/>
            <a:ext cx="105248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7357994" y="0"/>
            <a:ext cx="166335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Shape 53"/>
          <p:cNvSpPr/>
          <p:nvPr/>
        </p:nvSpPr>
        <p:spPr>
          <a:xfrm>
            <a:off x="-135" y="-2"/>
            <a:ext cx="6436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4" name="Shape 54"/>
          <p:cNvCxnSpPr/>
          <p:nvPr/>
        </p:nvCxnSpPr>
        <p:spPr>
          <a:xfrm rot="10800000">
            <a:off x="251519" y="6376247"/>
            <a:ext cx="8640960" cy="5085"/>
          </a:xfrm>
          <a:prstGeom prst="straightConnector1">
            <a:avLst/>
          </a:prstGeom>
          <a:noFill/>
          <a:ln w="12700" cap="flat" cmpd="sng">
            <a:solidFill>
              <a:srgbClr val="1D2F45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5" name="Shape 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35" y="6813550"/>
            <a:ext cx="9144000" cy="4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35" y="-1585"/>
            <a:ext cx="9144000" cy="5666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/>
          <p:nvPr/>
        </p:nvSpPr>
        <p:spPr>
          <a:xfrm>
            <a:off x="8450088" y="6381332"/>
            <a:ext cx="442392" cy="293117"/>
          </a:xfrm>
          <a:prstGeom prst="rect">
            <a:avLst/>
          </a:prstGeom>
          <a:solidFill>
            <a:srgbClr val="1D2F45">
              <a:alpha val="2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6553200" y="6381328"/>
            <a:ext cx="233928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251520" y="6381328"/>
            <a:ext cx="21336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8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124200" y="6381328"/>
            <a:ext cx="28956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8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2923750" y="138550"/>
            <a:ext cx="5153400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defRPr sz="3200" b="1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termediate Slide">
  <p:cSld name="Intermediate Slide">
    <p:bg>
      <p:bgPr>
        <a:blipFill rotWithShape="1">
          <a:blip r:embed="rId2">
            <a:alphaModFix/>
          </a:blip>
          <a:tile tx="0" ty="0" sx="100000" sy="100000" flip="none" algn="tl"/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91981" y="3375672"/>
            <a:ext cx="7759800" cy="23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-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833419"/>
            <a:ext cx="9144000" cy="566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683568" y="1484784"/>
            <a:ext cx="5980803" cy="58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6" name="Shape 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35" y="-1585"/>
            <a:ext cx="9144000" cy="5666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 txBox="1">
            <a:spLocks noGrp="1"/>
          </p:cNvSpPr>
          <p:nvPr>
            <p:ph type="body" idx="3"/>
          </p:nvPr>
        </p:nvSpPr>
        <p:spPr>
          <a:xfrm>
            <a:off x="691978" y="2362850"/>
            <a:ext cx="61215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rgbClr val="B5892D"/>
              </a:buClr>
              <a:buSzPts val="2800"/>
              <a:buFont typeface="Arial"/>
              <a:buNone/>
              <a:defRPr sz="2800" b="0" i="1" u="none" strike="noStrike" cap="none">
                <a:solidFill>
                  <a:srgbClr val="B589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ised Layout">
  <p:cSld name="Customised Layou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/>
        </p:nvSpPr>
        <p:spPr>
          <a:xfrm>
            <a:off x="3131840" y="5919963"/>
            <a:ext cx="151216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rPr>
              <a:t>eosc-hub.eu</a:t>
            </a:r>
            <a:endParaRPr/>
          </a:p>
        </p:txBody>
      </p:sp>
      <p:pic>
        <p:nvPicPr>
          <p:cNvPr id="70" name="Shape 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1800" y="5838387"/>
            <a:ext cx="589524" cy="578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1998" y="5803404"/>
            <a:ext cx="644783" cy="633228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/>
          <p:nvPr/>
        </p:nvSpPr>
        <p:spPr>
          <a:xfrm>
            <a:off x="5004049" y="5892828"/>
            <a:ext cx="151216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rPr>
              <a:t>@EOSC_eu</a:t>
            </a:r>
            <a:endParaRPr sz="2000">
              <a:solidFill>
                <a:srgbClr val="1D2F4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" name="Shape 7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03907" y="3358840"/>
            <a:ext cx="1784961" cy="22312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" name="Shape 74"/>
          <p:cNvCxnSpPr/>
          <p:nvPr/>
        </p:nvCxnSpPr>
        <p:spPr>
          <a:xfrm>
            <a:off x="671555" y="2929632"/>
            <a:ext cx="2112235" cy="0"/>
          </a:xfrm>
          <a:prstGeom prst="straightConnector1">
            <a:avLst/>
          </a:prstGeom>
          <a:noFill/>
          <a:ln w="25400" cap="flat" cmpd="sng">
            <a:solidFill>
              <a:srgbClr val="1D2F4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5521900" y="2521524"/>
            <a:ext cx="3385200" cy="14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/>
          <p:nvPr/>
        </p:nvSpPr>
        <p:spPr>
          <a:xfrm>
            <a:off x="554175" y="1772825"/>
            <a:ext cx="3131100" cy="10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2800"/>
              <a:buFont typeface="Calibri"/>
              <a:buNone/>
            </a:pPr>
            <a:r>
              <a:rPr lang="en-US" sz="2800" b="1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Thank you for your attention!</a:t>
            </a:r>
            <a:endParaRPr sz="2800" b="1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Shape 77"/>
          <p:cNvSpPr txBox="1"/>
          <p:nvPr/>
        </p:nvSpPr>
        <p:spPr>
          <a:xfrm>
            <a:off x="616125" y="2912400"/>
            <a:ext cx="3131100" cy="10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2800"/>
              <a:buFont typeface="Calibri"/>
              <a:buNone/>
            </a:pPr>
            <a:r>
              <a:rPr lang="en-US" sz="2000" i="1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Questions</a:t>
            </a:r>
            <a:r>
              <a:rPr lang="en-US" sz="2000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000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Shape 78"/>
          <p:cNvSpPr txBox="1"/>
          <p:nvPr/>
        </p:nvSpPr>
        <p:spPr>
          <a:xfrm>
            <a:off x="5521900" y="1861475"/>
            <a:ext cx="2112300" cy="6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b="1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Contact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_slide">
  <p:cSld name="Content_slide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/>
        </p:nvSpPr>
        <p:spPr>
          <a:xfrm>
            <a:off x="3114459" y="0"/>
            <a:ext cx="113352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Shape 81"/>
          <p:cNvSpPr/>
          <p:nvPr/>
        </p:nvSpPr>
        <p:spPr>
          <a:xfrm>
            <a:off x="5940154" y="0"/>
            <a:ext cx="316747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Shape 82"/>
          <p:cNvSpPr/>
          <p:nvPr/>
        </p:nvSpPr>
        <p:spPr>
          <a:xfrm>
            <a:off x="8401706" y="0"/>
            <a:ext cx="747633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Shape 83"/>
          <p:cNvSpPr/>
          <p:nvPr/>
        </p:nvSpPr>
        <p:spPr>
          <a:xfrm>
            <a:off x="1907705" y="0"/>
            <a:ext cx="101605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Shape 84"/>
          <p:cNvSpPr/>
          <p:nvPr/>
        </p:nvSpPr>
        <p:spPr>
          <a:xfrm>
            <a:off x="7164289" y="0"/>
            <a:ext cx="1303646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Shape 85"/>
          <p:cNvSpPr/>
          <p:nvPr/>
        </p:nvSpPr>
        <p:spPr>
          <a:xfrm>
            <a:off x="5220074" y="0"/>
            <a:ext cx="1142863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Shape 86"/>
          <p:cNvSpPr/>
          <p:nvPr/>
        </p:nvSpPr>
        <p:spPr>
          <a:xfrm>
            <a:off x="1276470" y="-2"/>
            <a:ext cx="63123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/>
          <p:nvPr/>
        </p:nvSpPr>
        <p:spPr>
          <a:xfrm>
            <a:off x="643478" y="0"/>
            <a:ext cx="640569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/>
          <p:cNvSpPr/>
          <p:nvPr/>
        </p:nvSpPr>
        <p:spPr>
          <a:xfrm>
            <a:off x="2590802" y="0"/>
            <a:ext cx="640569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Shape 89"/>
          <p:cNvSpPr/>
          <p:nvPr/>
        </p:nvSpPr>
        <p:spPr>
          <a:xfrm>
            <a:off x="4247980" y="0"/>
            <a:ext cx="105248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Shape 90"/>
          <p:cNvSpPr/>
          <p:nvPr/>
        </p:nvSpPr>
        <p:spPr>
          <a:xfrm>
            <a:off x="7357994" y="0"/>
            <a:ext cx="166335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/>
          <p:nvPr/>
        </p:nvSpPr>
        <p:spPr>
          <a:xfrm>
            <a:off x="-135" y="-2"/>
            <a:ext cx="6436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2" name="Shape 92"/>
          <p:cNvCxnSpPr/>
          <p:nvPr/>
        </p:nvCxnSpPr>
        <p:spPr>
          <a:xfrm rot="10800000">
            <a:off x="251519" y="6376247"/>
            <a:ext cx="8640960" cy="5085"/>
          </a:xfrm>
          <a:prstGeom prst="straightConnector1">
            <a:avLst/>
          </a:prstGeom>
          <a:noFill/>
          <a:ln w="12700" cap="flat" cmpd="sng">
            <a:solidFill>
              <a:srgbClr val="1D2F45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3" name="Shape 9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35" y="6813550"/>
            <a:ext cx="9144000" cy="4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35" y="-1585"/>
            <a:ext cx="9144000" cy="5666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/>
          <p:nvPr/>
        </p:nvSpPr>
        <p:spPr>
          <a:xfrm>
            <a:off x="8450088" y="6381332"/>
            <a:ext cx="442392" cy="293117"/>
          </a:xfrm>
          <a:prstGeom prst="rect">
            <a:avLst/>
          </a:prstGeom>
          <a:solidFill>
            <a:srgbClr val="1D2F45">
              <a:alpha val="2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6553200" y="6381328"/>
            <a:ext cx="233928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251520" y="6381328"/>
            <a:ext cx="21336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8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3124200" y="6381328"/>
            <a:ext cx="28956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8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Text (Vertical)">
  <p:cSld name="Title &amp; Text (Vertical)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 rot="5400000">
            <a:off x="2123727" y="-603447"/>
            <a:ext cx="4896546" cy="864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282828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8282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rgbClr val="282828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28282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rgbClr val="282828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28282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82828"/>
              </a:buClr>
              <a:buSzPts val="1960"/>
              <a:buFont typeface="Calibri"/>
              <a:buNone/>
              <a:defRPr sz="2800" b="0" i="0" u="none" strike="noStrike" cap="none">
                <a:solidFill>
                  <a:srgbClr val="28282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70839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82828"/>
              </a:buClr>
              <a:buSzPts val="2240"/>
              <a:buFont typeface="Calibri"/>
              <a:buChar char="-"/>
              <a:defRPr sz="2800" b="0" i="0" u="none" strike="noStrike" cap="none">
                <a:solidFill>
                  <a:srgbClr val="28282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01" name="Shape 101"/>
          <p:cNvCxnSpPr/>
          <p:nvPr/>
        </p:nvCxnSpPr>
        <p:spPr>
          <a:xfrm rot="10800000">
            <a:off x="251519" y="6376247"/>
            <a:ext cx="8640960" cy="5085"/>
          </a:xfrm>
          <a:prstGeom prst="straightConnector1">
            <a:avLst/>
          </a:prstGeom>
          <a:noFill/>
          <a:ln w="12700" cap="flat" cmpd="sng">
            <a:solidFill>
              <a:srgbClr val="1D2F45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2" name="Shape 10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35" y="6813550"/>
            <a:ext cx="9144000" cy="4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35" y="-1585"/>
            <a:ext cx="9144000" cy="5666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/>
          <p:nvPr/>
        </p:nvSpPr>
        <p:spPr>
          <a:xfrm>
            <a:off x="8450088" y="6381332"/>
            <a:ext cx="442392" cy="293117"/>
          </a:xfrm>
          <a:prstGeom prst="rect">
            <a:avLst/>
          </a:prstGeom>
          <a:solidFill>
            <a:srgbClr val="1D2F45">
              <a:alpha val="2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6553200" y="6381328"/>
            <a:ext cx="233928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dt" idx="10"/>
          </p:nvPr>
        </p:nvSpPr>
        <p:spPr>
          <a:xfrm>
            <a:off x="251520" y="6381328"/>
            <a:ext cx="21336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8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ftr" idx="11"/>
          </p:nvPr>
        </p:nvSpPr>
        <p:spPr>
          <a:xfrm>
            <a:off x="3124200" y="6381328"/>
            <a:ext cx="28956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8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2"/>
          </p:nvPr>
        </p:nvSpPr>
        <p:spPr>
          <a:xfrm>
            <a:off x="2911677" y="260489"/>
            <a:ext cx="5980803" cy="864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381328"/>
            <a:ext cx="233928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251520" y="6381328"/>
            <a:ext cx="21336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8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381328"/>
            <a:ext cx="28956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8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3" name="Shape 13"/>
          <p:cNvCxnSpPr/>
          <p:nvPr/>
        </p:nvCxnSpPr>
        <p:spPr>
          <a:xfrm rot="10800000">
            <a:off x="251519" y="6376247"/>
            <a:ext cx="8640960" cy="5085"/>
          </a:xfrm>
          <a:prstGeom prst="straightConnector1">
            <a:avLst/>
          </a:prstGeom>
          <a:noFill/>
          <a:ln w="12700" cap="flat" cmpd="sng">
            <a:solidFill>
              <a:srgbClr val="1D2F4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Shape 14"/>
          <p:cNvSpPr/>
          <p:nvPr/>
        </p:nvSpPr>
        <p:spPr>
          <a:xfrm>
            <a:off x="8450088" y="6381332"/>
            <a:ext cx="442392" cy="293117"/>
          </a:xfrm>
          <a:prstGeom prst="rect">
            <a:avLst/>
          </a:prstGeom>
          <a:solidFill>
            <a:srgbClr val="1D2F45">
              <a:alpha val="2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b2find.eudat.eu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arketplace.egi.eu/42-applications-on-demand-beta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arketplace.egi.eu/32-high-throughput-comput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arketplace.egi.eu/31-cloud-comput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eosc-hub.eu/display/EOSC/EOSC-hub+service+catalogu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dat.eu/services/userdoc/b2handle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dat.eu/b2safe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db.egi.eu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dat.eu/services/b2drop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b2share.eudat.eu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1402928" y="3572463"/>
            <a:ext cx="6121400" cy="72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800" b="0" i="1" u="none" strike="noStrike" cap="none" dirty="0">
              <a:solidFill>
                <a:srgbClr val="B589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/>
          <p:cNvSpPr txBox="1">
            <a:spLocks noGrp="1"/>
          </p:cNvSpPr>
          <p:nvPr>
            <p:ph type="body" idx="2"/>
          </p:nvPr>
        </p:nvSpPr>
        <p:spPr>
          <a:xfrm>
            <a:off x="1403350" y="2852738"/>
            <a:ext cx="619283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</a:pPr>
            <a:r>
              <a:rPr lang="en-US"/>
              <a:t>EOSC-Hub Service Portfolio</a:t>
            </a:r>
            <a:endParaRPr sz="3200" b="1" i="0" u="none" strike="noStrike" cap="none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sldNum" idx="12"/>
          </p:nvPr>
        </p:nvSpPr>
        <p:spPr>
          <a:xfrm>
            <a:off x="6553200" y="6381328"/>
            <a:ext cx="2339400" cy="28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251520" y="1268764"/>
            <a:ext cx="8640900" cy="48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dirty="0"/>
              <a:t>Making Open Science findable</a:t>
            </a:r>
            <a:endParaRPr dirty="0"/>
          </a:p>
          <a:p>
            <a:pPr marL="0" lvl="0" indent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dirty="0"/>
              <a:t>(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http://b2find.eudat.eu/</a:t>
            </a:r>
            <a:r>
              <a:rPr lang="en-US" dirty="0"/>
              <a:t>)</a:t>
            </a:r>
            <a:endParaRPr dirty="0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Provided through EOSC-hub</a:t>
            </a:r>
            <a:endParaRPr sz="1800" b="1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-US" sz="18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Cross-disciplinary metadata and discovery service (B2FIND) allowing RI to make their data findable and discoverable in a central catalogue </a:t>
            </a:r>
            <a:endParaRPr sz="180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○"/>
            </a:pPr>
            <a:r>
              <a:rPr lang="en-US" sz="14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Metadata can be harvested via OAI-PMH. Possibility to use also APIs as JSON-API’s and CSW2.0 to collect the metadata from the communities. </a:t>
            </a:r>
            <a:endParaRPr sz="140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○"/>
            </a:pPr>
            <a:r>
              <a:rPr lang="en-US" sz="14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The project provides support to integrate community data catalogue</a:t>
            </a:r>
            <a:endParaRPr sz="140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800" b="1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To be funded by the community</a:t>
            </a:r>
            <a:endParaRPr sz="1800" b="1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Char char="●"/>
            </a:pPr>
            <a:r>
              <a:rPr lang="en-US" sz="16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Elicitation &amp; mapping of metadata schemas in use within the community</a:t>
            </a:r>
            <a:endParaRPr sz="160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Char char="●"/>
            </a:pPr>
            <a:r>
              <a:rPr lang="en-US" sz="16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Definition of FAIR implementation guidelines (input to EOSC-hub)</a:t>
            </a:r>
            <a:endParaRPr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200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2911675" y="131650"/>
            <a:ext cx="516540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B2FIND</a:t>
            </a:r>
            <a:endParaRPr/>
          </a:p>
        </p:txBody>
      </p:sp>
      <p:pic>
        <p:nvPicPr>
          <p:cNvPr id="205" name="Shape 2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1500" y="744925"/>
            <a:ext cx="3596275" cy="182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Shape 20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88026" y="5575697"/>
            <a:ext cx="1219750" cy="70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sldNum" idx="12"/>
          </p:nvPr>
        </p:nvSpPr>
        <p:spPr>
          <a:xfrm>
            <a:off x="6553200" y="6381328"/>
            <a:ext cx="2339400" cy="28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251520" y="1268764"/>
            <a:ext cx="8640900" cy="48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Provided through EOSC-hub:</a:t>
            </a:r>
            <a:endParaRPr sz="180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-US" sz="18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Marketplace: multi-tenant user-facing platform for service providers to publish their EOSC services and EOSC-compliant data repositories, and collect service orders</a:t>
            </a:r>
            <a:endParaRPr sz="180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○"/>
            </a:pPr>
            <a:r>
              <a:rPr lang="en-US" sz="14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Mature services and curated data</a:t>
            </a:r>
            <a:endParaRPr sz="140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○"/>
            </a:pPr>
            <a:r>
              <a:rPr lang="en-US" sz="14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The RI retains control and accountability for the services and data published and participate in the management of the Hub service portfolio</a:t>
            </a:r>
            <a:endParaRPr sz="140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○"/>
            </a:pPr>
            <a:r>
              <a:rPr lang="en-US" sz="14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Support to usage of common service templates</a:t>
            </a:r>
            <a:endParaRPr sz="140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lnSpc>
                <a:spcPct val="115000"/>
              </a:lnSpc>
              <a:spcBef>
                <a:spcPts val="1600"/>
              </a:spcBef>
              <a:buNone/>
            </a:pPr>
            <a:r>
              <a:rPr lang="en-US" sz="1800" b="1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To be funded by the community:</a:t>
            </a:r>
            <a:endParaRPr sz="180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-US" sz="18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Service design to set-up a cluster-wide or RI-specific service portfolio</a:t>
            </a:r>
            <a:endParaRPr sz="180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-US" sz="18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Advice on ISO-compliant service portfolio management process, auditing</a:t>
            </a:r>
            <a:endParaRPr sz="180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-US" sz="18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Operation of a dedicated customized marketplace (if necessary)</a:t>
            </a:r>
            <a:endParaRPr sz="180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40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2911675" y="131650"/>
            <a:ext cx="516540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EOSC-hub Marketplace</a:t>
            </a:r>
            <a:endParaRPr/>
          </a:p>
        </p:txBody>
      </p:sp>
      <p:pic>
        <p:nvPicPr>
          <p:cNvPr id="215" name="Shape 2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6600" y="5550475"/>
            <a:ext cx="996000" cy="72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91981" y="3070872"/>
            <a:ext cx="7759800" cy="23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Scale out your computing environment and process &amp; analyse data in a federated environment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Applications on Demand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Federated High Throughput Computing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Federated Cloud Compute IaaS and PaaS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Processing of sensitive data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Jupyter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Scientific Workflow Management, Orchestration (DIRAC, PaaS Orchestration)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Discipline-specific data analytics tools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Shape 222"/>
          <p:cNvSpPr txBox="1">
            <a:spLocks noGrp="1"/>
          </p:cNvSpPr>
          <p:nvPr>
            <p:ph type="body" idx="2"/>
          </p:nvPr>
        </p:nvSpPr>
        <p:spPr>
          <a:xfrm>
            <a:off x="683568" y="1484784"/>
            <a:ext cx="5980800" cy="5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Shape 223"/>
          <p:cNvSpPr txBox="1">
            <a:spLocks noGrp="1"/>
          </p:cNvSpPr>
          <p:nvPr>
            <p:ph type="body" idx="3"/>
          </p:nvPr>
        </p:nvSpPr>
        <p:spPr>
          <a:xfrm>
            <a:off x="691978" y="2362850"/>
            <a:ext cx="6121500" cy="7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(2) Processing and Analysis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251520" y="1268764"/>
            <a:ext cx="8640900" cy="48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500" dirty="0"/>
              <a:t>Online scientific applications and application-hosting frameworks with computing and storage for compute-intensive data analysis (</a:t>
            </a:r>
            <a:r>
              <a:rPr lang="en-US" sz="2500" u="sng" dirty="0">
                <a:solidFill>
                  <a:schemeClr val="hlink"/>
                </a:solidFill>
                <a:hlinkClick r:id="rId3"/>
              </a:rPr>
              <a:t>https://marketplace.egi.eu/42-applications-on-demand-beta</a:t>
            </a:r>
            <a:r>
              <a:rPr lang="en-US" sz="2500" dirty="0"/>
              <a:t>). </a:t>
            </a:r>
            <a:endParaRPr sz="2700" dirty="0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Provided through EOSC-hub:</a:t>
            </a:r>
            <a:endParaRPr sz="1800" b="1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</a:pPr>
            <a:r>
              <a:rPr lang="en-US" sz="18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Hosting platform, compute and storage, extendible with new applications, application-hosting frameworks, and HTC or cloud resources: custom applications can be executed on EGI Cloud Compute and High-Throughput Compute services and offered as scalable, online services to researchers worldwide</a:t>
            </a:r>
            <a:endParaRPr sz="180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Application porting support</a:t>
            </a:r>
            <a:endParaRPr sz="180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lnSpc>
                <a:spcPct val="115000"/>
              </a:lnSpc>
              <a:spcBef>
                <a:spcPts val="1600"/>
              </a:spcBef>
              <a:buNone/>
            </a:pPr>
            <a:r>
              <a:rPr lang="en-US" sz="1800" b="1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To be funded by the community:</a:t>
            </a:r>
            <a:endParaRPr sz="1800" b="1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</a:pPr>
            <a:r>
              <a:rPr lang="en-US" sz="18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Porting of applications and support to end-users</a:t>
            </a:r>
            <a:endParaRPr sz="180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0" name="Shape 230"/>
          <p:cNvSpPr txBox="1">
            <a:spLocks noGrp="1"/>
          </p:cNvSpPr>
          <p:nvPr>
            <p:ph type="sldNum" idx="12"/>
          </p:nvPr>
        </p:nvSpPr>
        <p:spPr>
          <a:xfrm>
            <a:off x="6553200" y="6381328"/>
            <a:ext cx="2339400" cy="28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2911675" y="131650"/>
            <a:ext cx="516540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Applications on Demand</a:t>
            </a:r>
            <a:endParaRPr/>
          </a:p>
        </p:txBody>
      </p:sp>
      <p:pic>
        <p:nvPicPr>
          <p:cNvPr id="232" name="Shape 2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96600" y="5550475"/>
            <a:ext cx="996000" cy="72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sldNum" idx="12"/>
          </p:nvPr>
        </p:nvSpPr>
        <p:spPr>
          <a:xfrm>
            <a:off x="6553200" y="6381328"/>
            <a:ext cx="2339400" cy="28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251520" y="1192564"/>
            <a:ext cx="8640900" cy="48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300" dirty="0"/>
              <a:t>Run computational jobs at scale on the EGI infrastructure. It allows you to </a:t>
            </a:r>
            <a:r>
              <a:rPr lang="en-US" sz="2300" dirty="0" err="1"/>
              <a:t>analyse</a:t>
            </a:r>
            <a:r>
              <a:rPr lang="en-US" sz="2300" dirty="0"/>
              <a:t> large datasets and execute thousands of parallel computing tasks. HTC is provided by a distributed network of computing </a:t>
            </a:r>
            <a:r>
              <a:rPr lang="en-US" sz="2300" dirty="0" err="1"/>
              <a:t>centres</a:t>
            </a:r>
            <a:r>
              <a:rPr lang="en-US" sz="2300" dirty="0"/>
              <a:t>, accessible via a standard interface and membership of a virtual </a:t>
            </a:r>
            <a:r>
              <a:rPr lang="en-US" sz="2300" dirty="0" err="1"/>
              <a:t>organisation</a:t>
            </a:r>
            <a:r>
              <a:rPr lang="en-US" sz="2300" dirty="0"/>
              <a:t> (</a:t>
            </a:r>
            <a:r>
              <a:rPr lang="en-US" sz="2300" u="sng" dirty="0">
                <a:solidFill>
                  <a:schemeClr val="hlink"/>
                </a:solidFill>
                <a:hlinkClick r:id="rId3"/>
              </a:rPr>
              <a:t>https://marketplace.egi.eu/32-high-throughput-compute</a:t>
            </a:r>
            <a:r>
              <a:rPr lang="en-US" sz="2300" dirty="0"/>
              <a:t>)</a:t>
            </a:r>
            <a:endParaRPr sz="2300" dirty="0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Provided through EOSC-hub:</a:t>
            </a:r>
            <a:endParaRPr sz="1800" b="1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</a:pPr>
            <a:r>
              <a:rPr lang="en-US" sz="18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Technical support </a:t>
            </a:r>
            <a:endParaRPr sz="180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</a:pPr>
            <a:r>
              <a:rPr lang="en-US" sz="18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Capacity via brokering to national HTC providers</a:t>
            </a:r>
            <a:endParaRPr sz="180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</a:pPr>
            <a:r>
              <a:rPr lang="en-US" sz="18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Services to federate community-owned HTC clusters</a:t>
            </a:r>
            <a:endParaRPr sz="180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lnSpc>
                <a:spcPct val="115000"/>
              </a:lnSpc>
              <a:spcBef>
                <a:spcPts val="1600"/>
              </a:spcBef>
              <a:buNone/>
            </a:pPr>
            <a:r>
              <a:rPr lang="en-US" sz="1800" b="1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To be funded by the community:</a:t>
            </a:r>
            <a:endParaRPr sz="1800" b="1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Capacity for compute-intensive applications</a:t>
            </a:r>
            <a:endParaRPr sz="180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Service enabling via porting of community applications </a:t>
            </a:r>
            <a:endParaRPr sz="1800" b="1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2911675" y="131650"/>
            <a:ext cx="516540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Federated High Throughput Computing (HTC)</a:t>
            </a:r>
            <a:endParaRPr/>
          </a:p>
        </p:txBody>
      </p:sp>
      <p:pic>
        <p:nvPicPr>
          <p:cNvPr id="241" name="Shape 2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96600" y="5550475"/>
            <a:ext cx="996000" cy="72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sldNum" idx="12"/>
          </p:nvPr>
        </p:nvSpPr>
        <p:spPr>
          <a:xfrm>
            <a:off x="6553200" y="6381328"/>
            <a:ext cx="2339400" cy="28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251520" y="1268764"/>
            <a:ext cx="8640900" cy="48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454545"/>
                </a:solidFill>
                <a:latin typeface="Arial"/>
                <a:ea typeface="Arial"/>
                <a:cs typeface="Arial"/>
                <a:sym typeface="Arial"/>
              </a:rPr>
              <a:t>Execute compute- and data-intensive workloads (both batch and interactive)</a:t>
            </a:r>
            <a:endParaRPr sz="1800" dirty="0">
              <a:solidFill>
                <a:srgbClr val="4545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454545"/>
                </a:solidFill>
                <a:latin typeface="Arial"/>
                <a:ea typeface="Arial"/>
                <a:cs typeface="Arial"/>
                <a:sym typeface="Arial"/>
              </a:rPr>
              <a:t>Host long-running services (e.g. web servers, databases or applications servers)</a:t>
            </a:r>
            <a:endParaRPr sz="1800" dirty="0">
              <a:solidFill>
                <a:srgbClr val="4545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454545"/>
                </a:solidFill>
                <a:latin typeface="Arial"/>
                <a:ea typeface="Arial"/>
                <a:cs typeface="Arial"/>
                <a:sym typeface="Arial"/>
              </a:rPr>
              <a:t>Create disposable testing and development environments on virtual machines and scale your infrastructure needs (</a:t>
            </a:r>
            <a:r>
              <a:rPr lang="en-US" sz="18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https://marketplace.egi.eu/31-cloud-compute</a:t>
            </a:r>
            <a:r>
              <a:rPr lang="en-US" sz="1800" dirty="0">
                <a:solidFill>
                  <a:srgbClr val="454545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  <a:endParaRPr sz="1800" b="1" dirty="0">
              <a:solidFill>
                <a:srgbClr val="4545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454545"/>
                </a:solidFill>
                <a:latin typeface="Arial"/>
                <a:ea typeface="Arial"/>
                <a:cs typeface="Arial"/>
                <a:sym typeface="Arial"/>
              </a:rPr>
              <a:t>Provided through EOSC-Hub:</a:t>
            </a:r>
            <a:endParaRPr sz="1800" b="1" dirty="0">
              <a:solidFill>
                <a:srgbClr val="4545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</a:pPr>
            <a:r>
              <a:rPr lang="en-US" sz="18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Multi-cloud</a:t>
            </a:r>
            <a:r>
              <a:rPr lang="en-US" sz="1800" dirty="0">
                <a:solidFill>
                  <a:srgbClr val="454545"/>
                </a:solidFill>
                <a:latin typeface="Arial"/>
                <a:ea typeface="Arial"/>
                <a:cs typeface="Arial"/>
                <a:sym typeface="Arial"/>
              </a:rPr>
              <a:t> IaaS with Single Sign-On (EGI Federated Cloud)</a:t>
            </a:r>
            <a:endParaRPr sz="1800" dirty="0">
              <a:solidFill>
                <a:srgbClr val="4545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54545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454545"/>
                </a:solidFill>
                <a:latin typeface="Arial"/>
                <a:ea typeface="Arial"/>
                <a:cs typeface="Arial"/>
                <a:sym typeface="Arial"/>
              </a:rPr>
              <a:t>Run Docker containers (deploy and scale Docker containers on-demand)</a:t>
            </a:r>
            <a:endParaRPr sz="1800" dirty="0">
              <a:solidFill>
                <a:srgbClr val="4545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</a:pPr>
            <a:r>
              <a:rPr lang="en-US" sz="18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Appliance</a:t>
            </a:r>
            <a:r>
              <a:rPr lang="en-US" sz="1800" dirty="0">
                <a:solidFill>
                  <a:srgbClr val="454545"/>
                </a:solidFill>
                <a:latin typeface="Arial"/>
                <a:ea typeface="Arial"/>
                <a:cs typeface="Arial"/>
                <a:sym typeface="Arial"/>
              </a:rPr>
              <a:t> Library to share and automatically distribute applications Orchestration to easily move applications across providers.</a:t>
            </a:r>
            <a:endParaRPr sz="1800" dirty="0">
              <a:solidFill>
                <a:srgbClr val="4545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</a:pPr>
            <a:r>
              <a:rPr lang="en-US" sz="18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Unified</a:t>
            </a:r>
            <a:r>
              <a:rPr lang="en-US" sz="1800" dirty="0">
                <a:solidFill>
                  <a:srgbClr val="454545"/>
                </a:solidFill>
                <a:latin typeface="Arial"/>
                <a:ea typeface="Arial"/>
                <a:cs typeface="Arial"/>
                <a:sym typeface="Arial"/>
              </a:rPr>
              <a:t> web dashboard to interact with all providers.</a:t>
            </a:r>
            <a:endParaRPr sz="1800" dirty="0">
              <a:solidFill>
                <a:srgbClr val="4545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</a:pPr>
            <a:r>
              <a:rPr lang="en-US" sz="18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Services</a:t>
            </a:r>
            <a:r>
              <a:rPr lang="en-US" sz="1800" dirty="0">
                <a:solidFill>
                  <a:srgbClr val="454545"/>
                </a:solidFill>
                <a:latin typeface="Arial"/>
                <a:ea typeface="Arial"/>
                <a:cs typeface="Arial"/>
                <a:sym typeface="Arial"/>
              </a:rPr>
              <a:t> to federate community-owned cloud resources</a:t>
            </a:r>
            <a:endParaRPr sz="1800" dirty="0">
              <a:solidFill>
                <a:srgbClr val="4545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</a:pPr>
            <a:r>
              <a:rPr lang="en-US" sz="18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Technical</a:t>
            </a:r>
            <a:r>
              <a:rPr lang="en-US" sz="1800" dirty="0">
                <a:solidFill>
                  <a:srgbClr val="454545"/>
                </a:solidFill>
                <a:latin typeface="Arial"/>
                <a:ea typeface="Arial"/>
                <a:cs typeface="Arial"/>
                <a:sym typeface="Arial"/>
              </a:rPr>
              <a:t> support</a:t>
            </a:r>
            <a:endParaRPr sz="1800" dirty="0">
              <a:solidFill>
                <a:srgbClr val="4545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lnSpc>
                <a:spcPct val="115000"/>
              </a:lnSpc>
              <a:spcBef>
                <a:spcPts val="1600"/>
              </a:spcBef>
              <a:buNone/>
            </a:pPr>
            <a:r>
              <a:rPr lang="en-US" sz="1800" b="1" dirty="0">
                <a:solidFill>
                  <a:srgbClr val="454545"/>
                </a:solidFill>
                <a:latin typeface="Arial"/>
                <a:ea typeface="Arial"/>
                <a:cs typeface="Arial"/>
                <a:sym typeface="Arial"/>
              </a:rPr>
              <a:t>To be funded </a:t>
            </a:r>
            <a:r>
              <a:rPr lang="en-US" sz="1800" b="1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by the community</a:t>
            </a:r>
            <a:r>
              <a:rPr lang="en-US" sz="1800" b="1" dirty="0">
                <a:solidFill>
                  <a:srgbClr val="454545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800" b="1" dirty="0">
              <a:solidFill>
                <a:srgbClr val="4545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</a:pPr>
            <a:r>
              <a:rPr lang="en-US" sz="18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Capacity for compute-intensive applications</a:t>
            </a:r>
            <a:endParaRPr sz="180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</a:pPr>
            <a:r>
              <a:rPr lang="en-US" sz="18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Service enabling via porting of community applications</a:t>
            </a:r>
            <a:endParaRPr sz="180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2911675" y="131650"/>
            <a:ext cx="516540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Federated Computing IaaS and PaaS</a:t>
            </a:r>
            <a:endParaRPr/>
          </a:p>
        </p:txBody>
      </p:sp>
      <p:pic>
        <p:nvPicPr>
          <p:cNvPr id="250" name="Shape 2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96600" y="5550475"/>
            <a:ext cx="996000" cy="72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Shape 2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62925" y="5612966"/>
            <a:ext cx="996000" cy="6640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sldNum" idx="12"/>
          </p:nvPr>
        </p:nvSpPr>
        <p:spPr>
          <a:xfrm>
            <a:off x="6553200" y="6381328"/>
            <a:ext cx="2339400" cy="28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2911675" y="131650"/>
            <a:ext cx="516540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Processing of sensitive data</a:t>
            </a:r>
            <a:endParaRPr/>
          </a:p>
        </p:txBody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251545" y="1244514"/>
            <a:ext cx="8640900" cy="48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4545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4545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454545"/>
                </a:solidFill>
                <a:latin typeface="Arial"/>
                <a:ea typeface="Arial"/>
                <a:cs typeface="Arial"/>
                <a:sym typeface="Arial"/>
              </a:rPr>
              <a:t>Provided through EOSC-Hub:</a:t>
            </a:r>
            <a:endParaRPr sz="1800" b="1" dirty="0">
              <a:solidFill>
                <a:srgbClr val="4545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</a:pPr>
            <a:r>
              <a:rPr lang="en-US" sz="18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If access to data is restricted by National or European regulations or by other confidentiality policies, the sensitive data services provide:</a:t>
            </a:r>
            <a:endParaRPr sz="180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-"/>
            </a:pPr>
            <a:r>
              <a:rPr lang="en-US" sz="14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 secure IT platform to store, process, </a:t>
            </a:r>
            <a:r>
              <a:rPr lang="en-US" sz="1400" dirty="0" err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analyse</a:t>
            </a:r>
            <a:r>
              <a:rPr lang="en-US" sz="14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and share data in a secured environment</a:t>
            </a:r>
            <a:endParaRPr sz="140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-"/>
            </a:pPr>
            <a:r>
              <a:rPr lang="en-US" sz="14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Provide secure, separated and private environments enforced via strong access rules</a:t>
            </a:r>
            <a:endParaRPr sz="140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-"/>
            </a:pPr>
            <a:r>
              <a:rPr lang="en-US" sz="14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Provide consultation and technical support to make use of the Sensitive Data Service</a:t>
            </a:r>
            <a:endParaRPr sz="1800" dirty="0">
              <a:solidFill>
                <a:srgbClr val="4545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lnSpc>
                <a:spcPct val="115000"/>
              </a:lnSpc>
              <a:spcBef>
                <a:spcPts val="1600"/>
              </a:spcBef>
              <a:buNone/>
            </a:pPr>
            <a:r>
              <a:rPr lang="en-US" sz="1800" b="1" dirty="0">
                <a:solidFill>
                  <a:srgbClr val="454545"/>
                </a:solidFill>
                <a:latin typeface="Arial"/>
                <a:ea typeface="Arial"/>
                <a:cs typeface="Arial"/>
                <a:sym typeface="Arial"/>
              </a:rPr>
              <a:t>To be funded </a:t>
            </a:r>
            <a:r>
              <a:rPr lang="en-US" sz="1800" b="1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by the community</a:t>
            </a:r>
            <a:r>
              <a:rPr lang="en-US" sz="1800" b="1" dirty="0">
                <a:solidFill>
                  <a:srgbClr val="454545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800" b="1" dirty="0">
              <a:solidFill>
                <a:srgbClr val="4545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•"/>
            </a:pPr>
            <a:r>
              <a:rPr lang="en-US" sz="14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Service provisioning and capacity on the Sensitive Data Services</a:t>
            </a:r>
            <a:endParaRPr sz="140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80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60" name="Shape 2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8026" y="5575697"/>
            <a:ext cx="1219750" cy="70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Shape 2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1073" y="4685423"/>
            <a:ext cx="1212625" cy="163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Shape 2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55125" y="4774825"/>
            <a:ext cx="2332500" cy="145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sldNum" idx="12"/>
          </p:nvPr>
        </p:nvSpPr>
        <p:spPr>
          <a:xfrm>
            <a:off x="6553200" y="6381328"/>
            <a:ext cx="2339400" cy="28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251520" y="1268764"/>
            <a:ext cx="8640900" cy="48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dirty="0"/>
              <a:t>Share documents with live code, equations, </a:t>
            </a:r>
            <a:r>
              <a:rPr lang="en-US" dirty="0" err="1"/>
              <a:t>visualisations</a:t>
            </a:r>
            <a:r>
              <a:rPr lang="en-US" dirty="0"/>
              <a:t> and explanatory text. </a:t>
            </a:r>
            <a:endParaRPr dirty="0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Provided through EOSC-hub:</a:t>
            </a:r>
            <a:endParaRPr sz="1800" b="1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-US" sz="1800" dirty="0" err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Jupyter</a:t>
            </a:r>
            <a:r>
              <a:rPr lang="en-US" sz="18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Notebook service with</a:t>
            </a:r>
            <a:endParaRPr sz="180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-US" sz="1800" dirty="0" err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AoD</a:t>
            </a:r>
            <a:r>
              <a:rPr lang="en-US" sz="18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integration</a:t>
            </a:r>
            <a:endParaRPr sz="180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-US" sz="18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Persistent storage</a:t>
            </a:r>
            <a:endParaRPr sz="180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-US" sz="18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Customized notebook environments </a:t>
            </a:r>
            <a:endParaRPr sz="180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-US" sz="18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Access to other EOSC services from the notebooks</a:t>
            </a:r>
            <a:endParaRPr sz="180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lnSpc>
                <a:spcPct val="115000"/>
              </a:lnSpc>
              <a:spcBef>
                <a:spcPts val="1600"/>
              </a:spcBef>
              <a:buNone/>
            </a:pPr>
            <a:r>
              <a:rPr lang="en-US" sz="1800" b="1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To be funded by the community:</a:t>
            </a:r>
            <a:endParaRPr sz="1800" b="1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-US" sz="18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Community </a:t>
            </a:r>
            <a:r>
              <a:rPr lang="en-US" sz="1800" dirty="0" err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customisation</a:t>
            </a:r>
            <a:r>
              <a:rPr lang="en-US" sz="18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&amp; specific services instances.</a:t>
            </a:r>
            <a:endParaRPr dirty="0"/>
          </a:p>
        </p:txBody>
      </p:sp>
      <p:sp>
        <p:nvSpPr>
          <p:cNvPr id="270" name="Shape 270"/>
          <p:cNvSpPr txBox="1">
            <a:spLocks noGrp="1"/>
          </p:cNvSpPr>
          <p:nvPr>
            <p:ph type="title"/>
          </p:nvPr>
        </p:nvSpPr>
        <p:spPr>
          <a:xfrm>
            <a:off x="2911675" y="131650"/>
            <a:ext cx="516540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Jupyter Notebook</a:t>
            </a:r>
            <a:endParaRPr/>
          </a:p>
        </p:txBody>
      </p:sp>
      <p:pic>
        <p:nvPicPr>
          <p:cNvPr id="271" name="Shape 2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6600" y="5550475"/>
            <a:ext cx="996000" cy="72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sldNum" idx="12"/>
          </p:nvPr>
        </p:nvSpPr>
        <p:spPr>
          <a:xfrm>
            <a:off x="6553200" y="6381328"/>
            <a:ext cx="2339400" cy="28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251520" y="1268764"/>
            <a:ext cx="8640900" cy="48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0050">
              <a:spcBef>
                <a:spcPts val="560"/>
              </a:spcBef>
              <a:spcAft>
                <a:spcPts val="0"/>
              </a:spcAft>
              <a:buSzPts val="2700"/>
              <a:buChar char="•"/>
            </a:pPr>
            <a:r>
              <a:rPr lang="en-US" sz="2700" dirty="0"/>
              <a:t>DIRAC4EGI: Workload management service to distribute jobs and manage centrally thousands of computational tasks on cloud and HTC</a:t>
            </a:r>
            <a:endParaRPr sz="2700" dirty="0"/>
          </a:p>
          <a:p>
            <a:pPr marL="457200" lvl="0" indent="-400050" rtl="0"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 dirty="0"/>
              <a:t>TOSCA-based deployment orchestration on multiple IaaS</a:t>
            </a:r>
            <a:endParaRPr sz="2700" dirty="0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b="1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Provided through EOSC-hub:</a:t>
            </a:r>
            <a:endParaRPr sz="1800" b="1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-US" sz="16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Operations of </a:t>
            </a:r>
            <a:r>
              <a:rPr lang="en-US" sz="1600" dirty="0" err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en-US" sz="16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workflow management system and orchestrator</a:t>
            </a:r>
            <a:endParaRPr sz="160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-US" sz="16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Technical Support</a:t>
            </a:r>
            <a:endParaRPr sz="160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●"/>
            </a:pPr>
            <a:r>
              <a:rPr lang="en-US" sz="16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Compute infrastructure, brokering to national compute providers</a:t>
            </a:r>
            <a:endParaRPr sz="160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lnSpc>
                <a:spcPct val="115000"/>
              </a:lnSpc>
              <a:spcBef>
                <a:spcPts val="1600"/>
              </a:spcBef>
              <a:buNone/>
            </a:pPr>
            <a:r>
              <a:rPr lang="en-US" sz="1800" b="1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To be funded by the community:</a:t>
            </a:r>
            <a:endParaRPr sz="1800" b="1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-US" sz="18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Community </a:t>
            </a:r>
            <a:r>
              <a:rPr lang="en-US" sz="1800" dirty="0" err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customisation</a:t>
            </a:r>
            <a:r>
              <a:rPr lang="en-US" sz="18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&amp; specific instances.</a:t>
            </a:r>
            <a:endParaRPr sz="160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xfrm>
            <a:off x="2911675" y="131650"/>
            <a:ext cx="593580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Scientific Workflow Management and Orchestration</a:t>
            </a:r>
            <a:endParaRPr/>
          </a:p>
        </p:txBody>
      </p:sp>
      <p:pic>
        <p:nvPicPr>
          <p:cNvPr id="280" name="Shape 2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6600" y="5550475"/>
            <a:ext cx="996000" cy="72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Shape 2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62925" y="5612966"/>
            <a:ext cx="996000" cy="6640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sldNum" idx="12"/>
          </p:nvPr>
        </p:nvSpPr>
        <p:spPr>
          <a:xfrm>
            <a:off x="6553200" y="6381328"/>
            <a:ext cx="2339400" cy="28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288" name="Shape 288"/>
          <p:cNvSpPr txBox="1">
            <a:spLocks noGrp="1"/>
          </p:cNvSpPr>
          <p:nvPr>
            <p:ph type="title"/>
          </p:nvPr>
        </p:nvSpPr>
        <p:spPr>
          <a:xfrm>
            <a:off x="2911675" y="131650"/>
            <a:ext cx="598080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/>
              <a:t>Discipline-specific data analytics 1/3 </a:t>
            </a:r>
            <a:endParaRPr sz="3000"/>
          </a:p>
        </p:txBody>
      </p:sp>
      <p:graphicFrame>
        <p:nvGraphicFramePr>
          <p:cNvPr id="289" name="Shape 289"/>
          <p:cNvGraphicFramePr/>
          <p:nvPr/>
        </p:nvGraphicFramePr>
        <p:xfrm>
          <a:off x="413500" y="1077400"/>
          <a:ext cx="8479100" cy="4792098"/>
        </p:xfrm>
        <a:graphic>
          <a:graphicData uri="http://schemas.openxmlformats.org/drawingml/2006/table">
            <a:tbl>
              <a:tblPr>
                <a:noFill/>
                <a:tableStyleId>{45F5E442-1FC0-4920-BFBA-640B594E236E}</a:tableStyleId>
              </a:tblPr>
              <a:tblGrid>
                <a:gridCol w="1891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Who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Service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WeNMR. A worldwide e-Infrastructure for NMR spectroscopy and Structural biology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Amber</a:t>
                      </a:r>
                      <a:r>
                        <a:rPr lang="en-US" sz="1100"/>
                        <a:t> is a suite of programs that allow users to perform molecular dynamics simulations on biological systems</a:t>
                      </a:r>
                      <a:endParaRPr sz="1100"/>
                    </a:p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HADDOCK</a:t>
                      </a:r>
                      <a:r>
                        <a:rPr lang="en-US" sz="1100"/>
                        <a:t> is an information-driven flexible docking approach for the modelling of biomolecular complexes.</a:t>
                      </a:r>
                      <a:endParaRPr sz="1100"/>
                    </a:p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The </a:t>
                      </a:r>
                      <a:r>
                        <a:rPr lang="en-US" sz="1100" b="1"/>
                        <a:t>CS-ROSETTA</a:t>
                      </a:r>
                      <a:r>
                        <a:rPr lang="en-US" sz="1100"/>
                        <a:t> web server generates 3D models of proteins.</a:t>
                      </a:r>
                      <a:endParaRPr sz="1100"/>
                    </a:p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DISVIS</a:t>
                      </a:r>
                      <a:r>
                        <a:rPr lang="en-US" sz="1100"/>
                        <a:t> allows visualising and quantifying the information content of distance restraints between macromolecular complexes.</a:t>
                      </a:r>
                      <a:endParaRPr sz="1100"/>
                    </a:p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FANTEN</a:t>
                      </a:r>
                      <a:r>
                        <a:rPr lang="en-US" sz="1100"/>
                        <a:t> is a user-friendly web tool for the determination of the anisotropy tensors and residual dipolar couplings.</a:t>
                      </a:r>
                      <a:endParaRPr sz="1100"/>
                    </a:p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The </a:t>
                      </a:r>
                      <a:r>
                        <a:rPr lang="en-US" sz="1100" b="1"/>
                        <a:t>GROMACS</a:t>
                      </a:r>
                      <a:r>
                        <a:rPr lang="en-US" sz="1100"/>
                        <a:t> web server is an entry point for molecular dynamics on the grid.</a:t>
                      </a:r>
                      <a:endParaRPr sz="1100"/>
                    </a:p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POWERFIT</a:t>
                      </a:r>
                      <a:r>
                        <a:rPr lang="en-US" sz="1100"/>
                        <a:t> performs a full-exhaustive 6-dimensional cross-correlation search between the atomic structure and the density.</a:t>
                      </a:r>
                      <a:endParaRPr sz="1100"/>
                    </a:p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The </a:t>
                      </a:r>
                      <a:r>
                        <a:rPr lang="en-US" sz="1100" b="1"/>
                        <a:t>UNIO</a:t>
                      </a:r>
                      <a:r>
                        <a:rPr lang="en-US" sz="1100"/>
                        <a:t> web server is an entry point for molecular dynamics on the grid. Besides the application software, the services also provide automated pre- and post-processing, the compute, storage and job scheduling and monitoring for running the application.</a:t>
                      </a:r>
                      <a:endParaRPr sz="11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ENES. Services for Climate Modeling in Europe </a:t>
                      </a:r>
                      <a:endParaRPr sz="11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The ENES Climate Analytics Service (ECAS) </a:t>
                      </a:r>
                      <a:r>
                        <a:rPr lang="en-US" sz="1100"/>
                        <a:t>will enable scientific end-users to perform data analysis experiments on large volumes of climate data, by exploiting a PID-enabled, server-side, and parallel approach</a:t>
                      </a:r>
                      <a:endParaRPr sz="11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Compact</a:t>
                      </a:r>
                      <a:r>
                        <a:rPr lang="en-US" sz="1100"/>
                        <a:t> </a:t>
                      </a:r>
                      <a:r>
                        <a:rPr lang="en-US" sz="1100" b="1"/>
                        <a:t>Muon Solenoid (</a:t>
                      </a:r>
                      <a:r>
                        <a:rPr lang="en-US" sz="1100" b="1" i="1"/>
                        <a:t>CMS</a:t>
                      </a:r>
                      <a:r>
                        <a:rPr lang="en-US" sz="1100" b="1"/>
                        <a:t>)</a:t>
                      </a:r>
                      <a:endParaRPr sz="11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Dynamic On Demand Analysis Service (DODAS) </a:t>
                      </a:r>
                      <a:r>
                        <a:rPr lang="en-US" sz="1100"/>
                        <a:t>provides dynamic generation of scalable, monitored HTCondor-based batch system clusters and Spark/Hadoop-based Big Data clusters instantiated on-demand over IaaS clouds</a:t>
                      </a:r>
                      <a:endParaRPr sz="11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6553200" y="6381328"/>
            <a:ext cx="233928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251520" y="1268764"/>
            <a:ext cx="8640960" cy="4855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US"/>
              <a:t>Discover and Reuse</a:t>
            </a:r>
            <a:endParaRPr/>
          </a:p>
          <a:p>
            <a:pPr marL="457200" marR="0" lvl="0" indent="-406400" algn="l" rtl="0"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US"/>
              <a:t>Processing &amp; Analysis</a:t>
            </a:r>
            <a:endParaRPr/>
          </a:p>
          <a:p>
            <a:pPr marL="457200" marR="0" lvl="0" indent="-406400" algn="l" rtl="0"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US"/>
              <a:t>Data Management, Curation &amp; Preservation</a:t>
            </a:r>
            <a:endParaRPr/>
          </a:p>
          <a:p>
            <a:pPr marL="457200" marR="0" lvl="0" indent="-406400" algn="l" rtl="0"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US"/>
              <a:t>Access, Deposition &amp; Sharing</a:t>
            </a:r>
            <a:endParaRPr/>
          </a:p>
          <a:p>
            <a:pPr marL="457200" marR="0" lvl="0" indent="-406400" algn="l" rtl="0"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US"/>
              <a:t>Federation services</a:t>
            </a:r>
            <a:br>
              <a:rPr lang="en-US"/>
            </a:b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/>
            </a:br>
            <a:endParaRPr sz="2800" b="0" i="0" u="none" strike="noStrike" cap="none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Shape 121"/>
          <p:cNvSpPr txBox="1">
            <a:spLocks noGrp="1"/>
          </p:cNvSpPr>
          <p:nvPr>
            <p:ph type="dt" idx="10"/>
          </p:nvPr>
        </p:nvSpPr>
        <p:spPr>
          <a:xfrm>
            <a:off x="251520" y="6381328"/>
            <a:ext cx="21336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8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2/14/2018</a:t>
            </a:r>
            <a:endParaRPr sz="980" b="0" i="0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2911675" y="131650"/>
            <a:ext cx="516540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EOSC-hub Service Categories</a:t>
            </a:r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986650" y="4500575"/>
            <a:ext cx="7230000" cy="1423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EOSC-hub Service Catalogue:</a:t>
            </a:r>
            <a:br>
              <a:rPr lang="en-US" sz="280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https://wiki.eosc-hub.eu/display/EOSC/EOSC-hub+service+catalogue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sldNum" idx="12"/>
          </p:nvPr>
        </p:nvSpPr>
        <p:spPr>
          <a:xfrm>
            <a:off x="6553200" y="6381328"/>
            <a:ext cx="2339400" cy="28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graphicFrame>
        <p:nvGraphicFramePr>
          <p:cNvPr id="296" name="Shape 296"/>
          <p:cNvGraphicFramePr/>
          <p:nvPr/>
        </p:nvGraphicFramePr>
        <p:xfrm>
          <a:off x="413500" y="1077400"/>
          <a:ext cx="8479100" cy="5102232"/>
        </p:xfrm>
        <a:graphic>
          <a:graphicData uri="http://schemas.openxmlformats.org/drawingml/2006/table">
            <a:tbl>
              <a:tblPr>
                <a:noFill/>
                <a:tableStyleId>{45F5E442-1FC0-4920-BFBA-640B594E236E}</a:tableStyleId>
              </a:tblPr>
              <a:tblGrid>
                <a:gridCol w="1891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Who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Service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CLARIN (European Research Infrastructure for Language Resources and Technology)</a:t>
                      </a:r>
                      <a:endParaRPr sz="11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The Component MetaData Infrastructure </a:t>
                      </a:r>
                      <a:r>
                        <a:rPr lang="en-US" sz="1100"/>
                        <a:t>provides a framework to describe and reuse existing metadata blueprints</a:t>
                      </a:r>
                      <a:endParaRPr sz="11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INCD (Portuguese National Infrastructure for Distributed Computation that provides scientific computing services for science)</a:t>
                      </a:r>
                      <a:endParaRPr sz="11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On-demand Operational Coastal Circulation Forecast Service (OPENCoastS) </a:t>
                      </a:r>
                      <a:r>
                        <a:rPr lang="en-US" sz="1100"/>
                        <a:t>builds on-demand circulation forecast systems for selected sections of the Portuguese coast</a:t>
                      </a:r>
                      <a:endParaRPr sz="11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Earth Observation Data and Adding Value Services</a:t>
                      </a:r>
                      <a:endParaRPr sz="11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MEA</a:t>
                      </a:r>
                      <a:r>
                        <a:rPr lang="en-US" sz="1100"/>
                        <a:t> is a geospatial data analysis tool empowered with OGC standard interfaces.</a:t>
                      </a:r>
                      <a:endParaRPr sz="1100"/>
                    </a:p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EPOSAR</a:t>
                      </a:r>
                      <a:r>
                        <a:rPr lang="en-US" sz="1100"/>
                        <a:t> allows for a systematic generation of ground displacement maps and time series.</a:t>
                      </a:r>
                      <a:endParaRPr sz="1100"/>
                    </a:p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Sentinel Playground</a:t>
                      </a:r>
                      <a:r>
                        <a:rPr lang="en-US" sz="1100"/>
                        <a:t> - provide access to complete archive of Sentinel-2 data and ESA Archive of Landsat 5,7 and 8. </a:t>
                      </a:r>
                      <a:endParaRPr sz="1100"/>
                    </a:p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Datacube Data Analytics Service</a:t>
                      </a:r>
                      <a:r>
                        <a:rPr lang="en-US" sz="1100"/>
                        <a:t> proposes a multi-sensor, -scale and -purpose datacube approach.</a:t>
                      </a:r>
                      <a:endParaRPr sz="1100"/>
                    </a:p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Geohazards</a:t>
                      </a:r>
                      <a:r>
                        <a:rPr lang="en-US" sz="1100" u="sng"/>
                        <a:t> </a:t>
                      </a:r>
                      <a:r>
                        <a:rPr lang="en-US" sz="1100"/>
                        <a:t>Exploitation Platform is focused on the integration of Ground Segment capabilities and ICT technologies to maximise the exploitation of EO data. </a:t>
                      </a:r>
                      <a:endParaRPr sz="1100"/>
                    </a:p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OSS-X Sentinel Service </a:t>
                      </a:r>
                      <a:r>
                        <a:rPr lang="en-US" sz="1100"/>
                        <a:t>is a web based system designed to provide EO data users with Search - Cataloguing - Order and Dissemination capabilities for the Sentinel products.</a:t>
                      </a:r>
                      <a:endParaRPr sz="1100"/>
                    </a:p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EO Cloud</a:t>
                      </a:r>
                      <a:r>
                        <a:rPr lang="en-US" sz="1100"/>
                        <a:t> is a cloud processing platform based on open source OpenStack technology. </a:t>
                      </a:r>
                      <a:endParaRPr sz="1100"/>
                    </a:p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EODC SDIP</a:t>
                      </a:r>
                      <a:r>
                        <a:rPr lang="en-US" sz="1100"/>
                        <a:t> provides cloud, high performance computing and data storage facilities.</a:t>
                      </a:r>
                      <a:endParaRPr sz="1100"/>
                    </a:p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97" name="Shape 297"/>
          <p:cNvSpPr txBox="1">
            <a:spLocks noGrp="1"/>
          </p:cNvSpPr>
          <p:nvPr>
            <p:ph type="title"/>
          </p:nvPr>
        </p:nvSpPr>
        <p:spPr>
          <a:xfrm>
            <a:off x="2911675" y="131650"/>
            <a:ext cx="598080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/>
              <a:t>Discipline-specific data analytics 2/3 </a:t>
            </a:r>
            <a:endParaRPr sz="3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sldNum" idx="12"/>
          </p:nvPr>
        </p:nvSpPr>
        <p:spPr>
          <a:xfrm>
            <a:off x="6553200" y="6381328"/>
            <a:ext cx="2339400" cy="28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304" name="Shape 304"/>
          <p:cNvSpPr txBox="1">
            <a:spLocks noGrp="1"/>
          </p:cNvSpPr>
          <p:nvPr>
            <p:ph type="title"/>
          </p:nvPr>
        </p:nvSpPr>
        <p:spPr>
          <a:xfrm>
            <a:off x="2911675" y="131650"/>
            <a:ext cx="598080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/>
              <a:t>Discipline-specific data analytics 3/3</a:t>
            </a:r>
            <a:endParaRPr/>
          </a:p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305" name="Shape 305"/>
          <p:cNvGraphicFramePr/>
          <p:nvPr/>
        </p:nvGraphicFramePr>
        <p:xfrm>
          <a:off x="413500" y="1077400"/>
          <a:ext cx="8479100" cy="2788800"/>
        </p:xfrm>
        <a:graphic>
          <a:graphicData uri="http://schemas.openxmlformats.org/drawingml/2006/table">
            <a:tbl>
              <a:tblPr>
                <a:noFill/>
                <a:tableStyleId>{45F5E442-1FC0-4920-BFBA-640B594E236E}</a:tableStyleId>
              </a:tblPr>
              <a:tblGrid>
                <a:gridCol w="1891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Who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Service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DARIAH (pan-European infrastructure for arts and humanities)</a:t>
                      </a:r>
                      <a:endParaRPr sz="11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DARIAH Science Gateway offers cloud-based services and applications to the humanities research communities</a:t>
                      </a:r>
                      <a:endParaRPr sz="11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IFREMER (operator of tools for observing and monitoring oceanographic databases)</a:t>
                      </a:r>
                      <a:endParaRPr sz="11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The INFRAMER platform</a:t>
                      </a:r>
                      <a:r>
                        <a:rPr lang="en-US" sz="1100"/>
                        <a:t> provides users with marine data collections from state-of-the art integrators in the world. Data collections provided on the platform are public but might require specific license or citation agreement from the users.</a:t>
                      </a:r>
                      <a:endParaRPr sz="11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EISCAT (next generation incoherent scatter radar system)</a:t>
                      </a:r>
                      <a:endParaRPr sz="11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The EISCAT_3D portal </a:t>
                      </a:r>
                      <a:r>
                        <a:rPr lang="en-US" sz="1100"/>
                        <a:t>provides services for data cataloguing, discovery and pre-defined analysis</a:t>
                      </a:r>
                      <a:endParaRPr sz="11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691981" y="3375672"/>
            <a:ext cx="7759800" cy="23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Manage, preserve and curate data according to domain specific policies and provide access to HTC, HPC and Cloud for the processing and analysis of data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B2HANDLE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B2SAFE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European Trusted Digital Repositories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Shape 312"/>
          <p:cNvSpPr txBox="1">
            <a:spLocks noGrp="1"/>
          </p:cNvSpPr>
          <p:nvPr>
            <p:ph type="body" idx="2"/>
          </p:nvPr>
        </p:nvSpPr>
        <p:spPr>
          <a:xfrm>
            <a:off x="683568" y="1484784"/>
            <a:ext cx="5980800" cy="5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Shape 313"/>
          <p:cNvSpPr txBox="1">
            <a:spLocks noGrp="1"/>
          </p:cNvSpPr>
          <p:nvPr>
            <p:ph type="body" idx="3"/>
          </p:nvPr>
        </p:nvSpPr>
        <p:spPr>
          <a:xfrm>
            <a:off x="691978" y="2362850"/>
            <a:ext cx="6121500" cy="7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(3) Data Management, Curation and Preservation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251520" y="1268764"/>
            <a:ext cx="8640900" cy="48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800" b="1" i="1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Making science referenceable </a:t>
            </a:r>
            <a:r>
              <a:rPr lang="en-US" sz="1800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8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https://www.eudat.eu/services/userdoc/b2handle</a:t>
            </a:r>
            <a:r>
              <a:rPr lang="en-US" sz="1800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800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800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Provided through EOSC-Hub</a:t>
            </a:r>
            <a:endParaRPr sz="1800" b="1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-US" sz="1800" dirty="0">
                <a:solidFill>
                  <a:srgbClr val="44444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Distributed service for storing, managing and accessing persistent references (PIDs) to scientific products </a:t>
            </a:r>
            <a:endParaRPr sz="1800" dirty="0">
              <a:solidFill>
                <a:srgbClr val="44444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400"/>
              <a:buFont typeface="Arial"/>
              <a:buChar char="○"/>
            </a:pPr>
            <a:r>
              <a:rPr lang="en-US" sz="1400" dirty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Unified technical interface for minting PIDs and PID namespaces (prefixes)</a:t>
            </a:r>
            <a:endParaRPr sz="1400" dirty="0">
              <a:solidFill>
                <a:srgbClr val="44444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400"/>
              <a:buFont typeface="Arial"/>
              <a:buChar char="○"/>
            </a:pPr>
            <a:r>
              <a:rPr lang="en-US" sz="1400" dirty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Replicated PIDs for high availability and resolution, including reserve lookups</a:t>
            </a:r>
            <a:endParaRPr sz="1400" dirty="0">
              <a:solidFill>
                <a:srgbClr val="44444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400"/>
              <a:buFont typeface="Arial"/>
              <a:buChar char="○"/>
            </a:pPr>
            <a:r>
              <a:rPr lang="en-US" sz="1400" dirty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Easy </a:t>
            </a:r>
            <a:r>
              <a:rPr lang="en-US" sz="1400" dirty="0" err="1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integratable</a:t>
            </a:r>
            <a:r>
              <a:rPr lang="en-US" sz="1400" dirty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 and client-side application support through a Python library</a:t>
            </a:r>
            <a:endParaRPr sz="140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lnSpc>
                <a:spcPct val="115000"/>
              </a:lnSpc>
              <a:spcBef>
                <a:spcPts val="1600"/>
              </a:spcBef>
              <a:buNone/>
            </a:pPr>
            <a:r>
              <a:rPr lang="en-US" sz="1800" b="1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lang="en-US" sz="1800" b="1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o be funded </a:t>
            </a:r>
            <a:r>
              <a:rPr lang="en-US" sz="1800" b="1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by the community</a:t>
            </a:r>
            <a:r>
              <a:rPr lang="en-US" sz="1800" b="1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800" b="1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en-US" sz="1400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Provisioning of community dedicated PID prefixes</a:t>
            </a:r>
            <a:endParaRPr sz="1400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en-US" sz="1400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Provisioning of B2HANDLE service for minting PIDs</a:t>
            </a:r>
            <a:endParaRPr sz="1400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5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0" name="Shape 320"/>
          <p:cNvSpPr txBox="1">
            <a:spLocks noGrp="1"/>
          </p:cNvSpPr>
          <p:nvPr>
            <p:ph type="sldNum" idx="12"/>
          </p:nvPr>
        </p:nvSpPr>
        <p:spPr>
          <a:xfrm>
            <a:off x="6553200" y="6381328"/>
            <a:ext cx="2339400" cy="28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321" name="Shape 321"/>
          <p:cNvSpPr txBox="1">
            <a:spLocks noGrp="1"/>
          </p:cNvSpPr>
          <p:nvPr>
            <p:ph type="title"/>
          </p:nvPr>
        </p:nvSpPr>
        <p:spPr>
          <a:xfrm>
            <a:off x="2911675" y="131650"/>
            <a:ext cx="516540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B2HANDLE</a:t>
            </a:r>
            <a:endParaRPr/>
          </a:p>
        </p:txBody>
      </p:sp>
      <p:pic>
        <p:nvPicPr>
          <p:cNvPr id="322" name="Shape 3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5600" y="3790975"/>
            <a:ext cx="3566550" cy="249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Shape 3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88026" y="5575697"/>
            <a:ext cx="1219750" cy="70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sldNum" idx="12"/>
          </p:nvPr>
        </p:nvSpPr>
        <p:spPr>
          <a:xfrm>
            <a:off x="6553200" y="6381328"/>
            <a:ext cx="2339400" cy="28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330" name="Shape 330"/>
          <p:cNvSpPr txBox="1">
            <a:spLocks noGrp="1"/>
          </p:cNvSpPr>
          <p:nvPr>
            <p:ph type="title"/>
          </p:nvPr>
        </p:nvSpPr>
        <p:spPr>
          <a:xfrm>
            <a:off x="2911675" y="131650"/>
            <a:ext cx="516540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B2SAFE</a:t>
            </a:r>
            <a:endParaRPr/>
          </a:p>
        </p:txBody>
      </p:sp>
      <p:sp>
        <p:nvSpPr>
          <p:cNvPr id="331" name="Shape 331"/>
          <p:cNvSpPr txBox="1"/>
          <p:nvPr/>
        </p:nvSpPr>
        <p:spPr>
          <a:xfrm>
            <a:off x="311700" y="1152475"/>
            <a:ext cx="8335200" cy="23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100" b="1" i="1">
                <a:solidFill>
                  <a:srgbClr val="434343"/>
                </a:solidFill>
              </a:rPr>
              <a:t>Supporting data Management Policies </a:t>
            </a:r>
            <a:r>
              <a:rPr lang="en-US" sz="2100">
                <a:solidFill>
                  <a:srgbClr val="434343"/>
                </a:solidFill>
              </a:rPr>
              <a:t>(</a:t>
            </a:r>
            <a:r>
              <a:rPr lang="en-US" sz="2100" u="sng">
                <a:solidFill>
                  <a:schemeClr val="hlink"/>
                </a:solidFill>
                <a:hlinkClick r:id="rId3"/>
              </a:rPr>
              <a:t>https://www.eudat.eu/b2safe</a:t>
            </a:r>
            <a:r>
              <a:rPr lang="en-US" sz="2100">
                <a:solidFill>
                  <a:srgbClr val="434343"/>
                </a:solidFill>
              </a:rPr>
              <a:t>)</a:t>
            </a:r>
            <a:endParaRPr sz="2100">
              <a:solidFill>
                <a:srgbClr val="434343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434343"/>
                </a:solidFill>
              </a:rPr>
              <a:t>Provided through EOSC-Hub: </a:t>
            </a:r>
            <a:endParaRPr sz="2100" b="1">
              <a:solidFill>
                <a:srgbClr val="434343"/>
              </a:solidFill>
            </a:endParaRPr>
          </a:p>
          <a:p>
            <a:pPr marL="457200" lvl="0" indent="-34925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900"/>
              <a:buChar char="●"/>
            </a:pPr>
            <a:r>
              <a:rPr lang="en-US" sz="1900">
                <a:solidFill>
                  <a:srgbClr val="434343"/>
                </a:solidFill>
              </a:rPr>
              <a:t>Service to implement data management policies in a distributed and federated data infrastructure</a:t>
            </a:r>
            <a:endParaRPr sz="1900">
              <a:solidFill>
                <a:srgbClr val="434343"/>
              </a:solidFill>
            </a:endParaRPr>
          </a:p>
          <a:p>
            <a:pPr marL="914400" lvl="1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Char char="○"/>
            </a:pPr>
            <a:r>
              <a:rPr lang="en-US" sz="1700">
                <a:solidFill>
                  <a:srgbClr val="434343"/>
                </a:solidFill>
              </a:rPr>
              <a:t>Enabling access to large scale storage and archiving facilities</a:t>
            </a:r>
            <a:endParaRPr sz="1700">
              <a:solidFill>
                <a:srgbClr val="434343"/>
              </a:solidFill>
            </a:endParaRPr>
          </a:p>
          <a:p>
            <a:pPr marL="914400" lvl="1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Char char="○"/>
            </a:pPr>
            <a:r>
              <a:rPr lang="en-US" sz="1700">
                <a:solidFill>
                  <a:srgbClr val="434343"/>
                </a:solidFill>
              </a:rPr>
              <a:t>Replication, persistent identifier and data curation policies to secure data for long term preservation according to domain specific policies;</a:t>
            </a:r>
            <a:endParaRPr sz="1700">
              <a:solidFill>
                <a:srgbClr val="434343"/>
              </a:solidFill>
            </a:endParaRPr>
          </a:p>
          <a:p>
            <a:pPr marL="914400" lvl="1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Char char="○"/>
            </a:pPr>
            <a:r>
              <a:rPr lang="en-US" sz="1700">
                <a:solidFill>
                  <a:srgbClr val="434343"/>
                </a:solidFill>
              </a:rPr>
              <a:t>Staging of data to HTC/HPC resources (EGI FedCloud, PRACE HPC, etc.)</a:t>
            </a:r>
            <a:endParaRPr sz="1700">
              <a:solidFill>
                <a:srgbClr val="434343"/>
              </a:solidFill>
            </a:endParaRPr>
          </a:p>
          <a:p>
            <a:pPr marL="914400" lvl="1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Char char="○"/>
            </a:pPr>
            <a:r>
              <a:rPr lang="en-US" sz="1700">
                <a:solidFill>
                  <a:srgbClr val="434343"/>
                </a:solidFill>
              </a:rPr>
              <a:t>Technical support on data management policies</a:t>
            </a:r>
            <a:endParaRPr sz="1700">
              <a:solidFill>
                <a:srgbClr val="434343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2100" b="1">
              <a:solidFill>
                <a:srgbClr val="434343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2100" b="1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434343"/>
                </a:solidFill>
              </a:rPr>
              <a:t> </a:t>
            </a:r>
            <a:endParaRPr sz="2100">
              <a:solidFill>
                <a:srgbClr val="434343"/>
              </a:solidFill>
            </a:endParaRPr>
          </a:p>
        </p:txBody>
      </p:sp>
      <p:sp>
        <p:nvSpPr>
          <p:cNvPr id="332" name="Shape 332"/>
          <p:cNvSpPr txBox="1"/>
          <p:nvPr/>
        </p:nvSpPr>
        <p:spPr>
          <a:xfrm>
            <a:off x="242277" y="4834375"/>
            <a:ext cx="4200423" cy="13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400"/>
              </a:spcBef>
              <a:buSzPts val="1100"/>
            </a:pPr>
            <a:r>
              <a:rPr lang="en-US" sz="2000" b="1" dirty="0">
                <a:solidFill>
                  <a:srgbClr val="434343"/>
                </a:solidFill>
              </a:rPr>
              <a:t>To be funded </a:t>
            </a:r>
            <a:r>
              <a:rPr lang="en-US" sz="2000" b="1" dirty="0">
                <a:solidFill>
                  <a:srgbClr val="595959"/>
                </a:solidFill>
              </a:rPr>
              <a:t>by the community</a:t>
            </a:r>
            <a:r>
              <a:rPr lang="en-US" sz="2000" b="1" dirty="0">
                <a:solidFill>
                  <a:srgbClr val="434343"/>
                </a:solidFill>
              </a:rPr>
              <a:t>:</a:t>
            </a:r>
            <a:endParaRPr sz="2000" b="1" dirty="0">
              <a:solidFill>
                <a:srgbClr val="434343"/>
              </a:solidFill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-US" sz="1800" dirty="0">
                <a:solidFill>
                  <a:srgbClr val="595959"/>
                </a:solidFill>
              </a:rPr>
              <a:t>Procurement of  large pledges of storage infrastructure to be federated in EOSC</a:t>
            </a:r>
            <a:endParaRPr sz="1600" dirty="0"/>
          </a:p>
        </p:txBody>
      </p:sp>
      <p:pic>
        <p:nvPicPr>
          <p:cNvPr id="333" name="Shape 3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7425" y="4688325"/>
            <a:ext cx="3351325" cy="189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Shape 3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88026" y="5575697"/>
            <a:ext cx="1219750" cy="70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sldNum" idx="12"/>
          </p:nvPr>
        </p:nvSpPr>
        <p:spPr>
          <a:xfrm>
            <a:off x="6553200" y="6381328"/>
            <a:ext cx="2339400" cy="28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341" name="Shape 341"/>
          <p:cNvSpPr txBox="1">
            <a:spLocks noGrp="1"/>
          </p:cNvSpPr>
          <p:nvPr>
            <p:ph type="title"/>
          </p:nvPr>
        </p:nvSpPr>
        <p:spPr>
          <a:xfrm>
            <a:off x="2911675" y="131650"/>
            <a:ext cx="598080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100"/>
              <a:t>European Trusted Digital Repositories</a:t>
            </a:r>
            <a:endParaRPr sz="3100"/>
          </a:p>
        </p:txBody>
      </p:sp>
      <p:sp>
        <p:nvSpPr>
          <p:cNvPr id="342" name="Shape 342"/>
          <p:cNvSpPr txBox="1"/>
          <p:nvPr/>
        </p:nvSpPr>
        <p:spPr>
          <a:xfrm>
            <a:off x="311700" y="1304875"/>
            <a:ext cx="8022300" cy="32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rgbClr val="595959"/>
                </a:solidFill>
              </a:rPr>
              <a:t>Provided through EOSC-hub:</a:t>
            </a:r>
            <a:endParaRPr sz="2300" b="1">
              <a:solidFill>
                <a:srgbClr val="595959"/>
              </a:solidFill>
            </a:endParaRPr>
          </a:p>
          <a:p>
            <a:pPr marL="457200" lvl="0" indent="-3619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2100"/>
              <a:buChar char="●"/>
            </a:pPr>
            <a:r>
              <a:rPr lang="en-US" sz="2100">
                <a:solidFill>
                  <a:srgbClr val="595959"/>
                </a:solidFill>
              </a:rPr>
              <a:t>European Trusted Digital Repositories (ETDR) allowing RIs to publish and manage data in: </a:t>
            </a:r>
            <a:endParaRPr sz="2100">
              <a:solidFill>
                <a:srgbClr val="595959"/>
              </a:solidFill>
            </a:endParaRPr>
          </a:p>
          <a:p>
            <a:pPr marL="914400" lvl="1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00"/>
              <a:buChar char="○"/>
            </a:pPr>
            <a:r>
              <a:rPr lang="en-US" sz="1700">
                <a:solidFill>
                  <a:srgbClr val="595959"/>
                </a:solidFill>
              </a:rPr>
              <a:t>Deposit data in repositories which are certified according to a requirements for trusted digital repositories (e.g. CoreTrustSeal, Data Seal of Approval, Nestor Seal or ISO16363)</a:t>
            </a:r>
            <a:endParaRPr sz="1700">
              <a:solidFill>
                <a:srgbClr val="595959"/>
              </a:solidFill>
            </a:endParaRPr>
          </a:p>
          <a:p>
            <a:pPr marL="914400" lvl="1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00"/>
              <a:buChar char="○"/>
            </a:pPr>
            <a:r>
              <a:rPr lang="en-US" sz="1700">
                <a:solidFill>
                  <a:srgbClr val="595959"/>
                </a:solidFill>
              </a:rPr>
              <a:t>Ensure reliability and durability,  manage, share and curate data in a FAIR way</a:t>
            </a:r>
            <a:endParaRPr sz="1700">
              <a:solidFill>
                <a:srgbClr val="595959"/>
              </a:solidFill>
            </a:endParaRPr>
          </a:p>
          <a:p>
            <a:pPr marL="914400" lvl="1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00"/>
              <a:buChar char="○"/>
            </a:pPr>
            <a:r>
              <a:rPr lang="en-US" sz="1800">
                <a:solidFill>
                  <a:srgbClr val="595959"/>
                </a:solidFill>
              </a:rPr>
              <a:t>Consultancy to become an ETDR</a:t>
            </a:r>
            <a:endParaRPr sz="1700">
              <a:solidFill>
                <a:srgbClr val="595959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000">
              <a:solidFill>
                <a:srgbClr val="595959"/>
              </a:solidFill>
            </a:endParaRPr>
          </a:p>
        </p:txBody>
      </p:sp>
      <p:sp>
        <p:nvSpPr>
          <p:cNvPr id="343" name="Shape 343"/>
          <p:cNvSpPr txBox="1"/>
          <p:nvPr/>
        </p:nvSpPr>
        <p:spPr>
          <a:xfrm>
            <a:off x="311700" y="5015675"/>
            <a:ext cx="5609100" cy="15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buSzPts val="1100"/>
            </a:pPr>
            <a:r>
              <a:rPr lang="en-US" sz="2200" b="1" dirty="0">
                <a:solidFill>
                  <a:srgbClr val="595959"/>
                </a:solidFill>
              </a:rPr>
              <a:t>To be funded </a:t>
            </a:r>
            <a:r>
              <a:rPr lang="en-US" sz="2400" b="1" dirty="0">
                <a:solidFill>
                  <a:srgbClr val="595959"/>
                </a:solidFill>
              </a:rPr>
              <a:t>by the community</a:t>
            </a:r>
            <a:r>
              <a:rPr lang="en-US" sz="2200" b="1" dirty="0">
                <a:solidFill>
                  <a:srgbClr val="595959"/>
                </a:solidFill>
              </a:rPr>
              <a:t>:</a:t>
            </a:r>
            <a:endParaRPr sz="2200" b="1" dirty="0">
              <a:solidFill>
                <a:srgbClr val="595959"/>
              </a:solidFill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-US" sz="1800" dirty="0">
                <a:solidFill>
                  <a:srgbClr val="595959"/>
                </a:solidFill>
              </a:rPr>
              <a:t>Technical support to ingest data in ETDR</a:t>
            </a:r>
            <a:endParaRPr sz="1800" dirty="0">
              <a:solidFill>
                <a:srgbClr val="595959"/>
              </a:solidFill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-US" sz="1800" dirty="0">
                <a:solidFill>
                  <a:srgbClr val="595959"/>
                </a:solidFill>
              </a:rPr>
              <a:t>Service provisioning and resources in an ETDR</a:t>
            </a:r>
            <a:endParaRPr sz="1800" dirty="0">
              <a:solidFill>
                <a:srgbClr val="595959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1800" dirty="0"/>
          </a:p>
        </p:txBody>
      </p:sp>
      <p:pic>
        <p:nvPicPr>
          <p:cNvPr id="344" name="Shape 3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4800" y="4013275"/>
            <a:ext cx="1450450" cy="145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Shape 3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54851" y="4023451"/>
            <a:ext cx="1525850" cy="152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Shape 3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88026" y="5575697"/>
            <a:ext cx="1219750" cy="70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691981" y="3375672"/>
            <a:ext cx="7759800" cy="23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Make digital objects (data, software and applications) identifiable and share them with other researchers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Application Database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B2DROP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B2NOTE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B2SHARE 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DataHub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Shape 353"/>
          <p:cNvSpPr txBox="1">
            <a:spLocks noGrp="1"/>
          </p:cNvSpPr>
          <p:nvPr>
            <p:ph type="body" idx="2"/>
          </p:nvPr>
        </p:nvSpPr>
        <p:spPr>
          <a:xfrm>
            <a:off x="683568" y="1484784"/>
            <a:ext cx="5980800" cy="5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Shape 354"/>
          <p:cNvSpPr txBox="1">
            <a:spLocks noGrp="1"/>
          </p:cNvSpPr>
          <p:nvPr>
            <p:ph type="body" idx="3"/>
          </p:nvPr>
        </p:nvSpPr>
        <p:spPr>
          <a:xfrm>
            <a:off x="691978" y="2362850"/>
            <a:ext cx="6121500" cy="7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(4) Access, Deposition, Sharing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>
            <a:spLocks noGrp="1"/>
          </p:cNvSpPr>
          <p:nvPr>
            <p:ph type="sldNum" idx="12"/>
          </p:nvPr>
        </p:nvSpPr>
        <p:spPr>
          <a:xfrm>
            <a:off x="6553200" y="6381328"/>
            <a:ext cx="2339400" cy="28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251520" y="1268764"/>
            <a:ext cx="8640900" cy="48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Share/Discover and Use of community-specific scientific software, applications and cloud virtual appliances (</a:t>
            </a:r>
            <a:r>
              <a:rPr lang="en-US" sz="2100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https://appdb.egi.eu/</a:t>
            </a:r>
            <a:r>
              <a:rPr lang="en-US" sz="21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210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EOSC-hub funded:</a:t>
            </a:r>
            <a:endParaRPr sz="210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900"/>
              <a:buChar char="●"/>
            </a:pPr>
            <a:r>
              <a:rPr lang="en-US" sz="19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Application Database platform operations</a:t>
            </a:r>
            <a:endParaRPr sz="19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Arial"/>
              <a:buChar char="●"/>
            </a:pPr>
            <a:r>
              <a:rPr lang="en-US" sz="19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Use to the service, including dashboard for managing VAs</a:t>
            </a:r>
            <a:endParaRPr sz="19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Char char="●"/>
            </a:pPr>
            <a:r>
              <a:rPr lang="en-US" sz="19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Technical support</a:t>
            </a:r>
            <a:endParaRPr sz="19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Char char="●"/>
            </a:pPr>
            <a:r>
              <a:rPr lang="en-US" sz="19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Support to packaging virtual appliances following security best practices</a:t>
            </a:r>
            <a:endParaRPr sz="19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9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7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7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3100"/>
          </a:p>
        </p:txBody>
      </p:sp>
      <p:sp>
        <p:nvSpPr>
          <p:cNvPr id="362" name="Shape 362"/>
          <p:cNvSpPr txBox="1">
            <a:spLocks noGrp="1"/>
          </p:cNvSpPr>
          <p:nvPr>
            <p:ph type="title"/>
          </p:nvPr>
        </p:nvSpPr>
        <p:spPr>
          <a:xfrm>
            <a:off x="2911675" y="131650"/>
            <a:ext cx="516540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Application Database</a:t>
            </a:r>
            <a:endParaRPr/>
          </a:p>
        </p:txBody>
      </p:sp>
      <p:pic>
        <p:nvPicPr>
          <p:cNvPr id="363" name="Shape 3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275" y="4375150"/>
            <a:ext cx="4425675" cy="18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Shape 3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96600" y="5550475"/>
            <a:ext cx="996000" cy="72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Shape 36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62925" y="5612966"/>
            <a:ext cx="996000" cy="6640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>
            <a:spLocks noGrp="1"/>
          </p:cNvSpPr>
          <p:nvPr>
            <p:ph type="sldNum" idx="12"/>
          </p:nvPr>
        </p:nvSpPr>
        <p:spPr>
          <a:xfrm>
            <a:off x="6553200" y="6381328"/>
            <a:ext cx="2339400" cy="28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sp>
        <p:nvSpPr>
          <p:cNvPr id="372" name="Shape 372"/>
          <p:cNvSpPr txBox="1">
            <a:spLocks noGrp="1"/>
          </p:cNvSpPr>
          <p:nvPr>
            <p:ph type="title"/>
          </p:nvPr>
        </p:nvSpPr>
        <p:spPr>
          <a:xfrm>
            <a:off x="2987875" y="131650"/>
            <a:ext cx="516540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B2DROP</a:t>
            </a:r>
            <a:endParaRPr/>
          </a:p>
        </p:txBody>
      </p:sp>
      <p:sp>
        <p:nvSpPr>
          <p:cNvPr id="373" name="Shape 373"/>
          <p:cNvSpPr txBox="1"/>
          <p:nvPr/>
        </p:nvSpPr>
        <p:spPr>
          <a:xfrm>
            <a:off x="311700" y="1152475"/>
            <a:ext cx="8520600" cy="30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595959"/>
                </a:solidFill>
              </a:rPr>
              <a:t>Sync and share research data </a:t>
            </a:r>
            <a:r>
              <a:rPr lang="en-US" sz="2000">
                <a:solidFill>
                  <a:srgbClr val="595959"/>
                </a:solidFill>
              </a:rPr>
              <a:t>(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https://www.eudat.eu/services/b2drop</a:t>
            </a:r>
            <a:r>
              <a:rPr lang="en-US" sz="2000">
                <a:solidFill>
                  <a:srgbClr val="595959"/>
                </a:solidFill>
              </a:rPr>
              <a:t>)</a:t>
            </a:r>
            <a:endParaRPr sz="2000">
              <a:solidFill>
                <a:srgbClr val="595959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595959"/>
                </a:solidFill>
              </a:rPr>
              <a:t>Provided through EOSC-hub:</a:t>
            </a:r>
            <a:endParaRPr sz="2000" b="1">
              <a:solidFill>
                <a:srgbClr val="595959"/>
              </a:solidFill>
            </a:endParaRPr>
          </a:p>
          <a:p>
            <a:pPr marL="457200" lvl="0" indent="-355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2000"/>
              <a:buChar char="●"/>
            </a:pPr>
            <a:r>
              <a:rPr lang="en-US" sz="2000">
                <a:solidFill>
                  <a:srgbClr val="595959"/>
                </a:solidFill>
              </a:rPr>
              <a:t>Store and share data with colleagues and team members, including research data not finalised for publishing</a:t>
            </a:r>
            <a:endParaRPr sz="2000">
              <a:solidFill>
                <a:srgbClr val="595959"/>
              </a:solidFill>
            </a:endParaRPr>
          </a:p>
          <a:p>
            <a:pPr marL="914400" lvl="1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Char char="○"/>
            </a:pPr>
            <a:r>
              <a:rPr lang="en-US" sz="1600">
                <a:solidFill>
                  <a:srgbClr val="595959"/>
                </a:solidFill>
              </a:rPr>
              <a:t>Cloud storage to share data with fine-grained access controls</a:t>
            </a:r>
            <a:endParaRPr sz="1600">
              <a:solidFill>
                <a:srgbClr val="595959"/>
              </a:solidFill>
            </a:endParaRPr>
          </a:p>
          <a:p>
            <a:pPr marL="914400" lvl="1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Char char="○"/>
            </a:pPr>
            <a:r>
              <a:rPr lang="en-US" sz="1600">
                <a:solidFill>
                  <a:srgbClr val="595959"/>
                </a:solidFill>
              </a:rPr>
              <a:t>Synchronise multiple versions of data across different devices, including workflow and computing environments</a:t>
            </a:r>
            <a:endParaRPr sz="1600">
              <a:solidFill>
                <a:srgbClr val="595959"/>
              </a:solidFill>
            </a:endParaRPr>
          </a:p>
          <a:p>
            <a:pPr marL="914400" lvl="1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Char char="○"/>
            </a:pPr>
            <a:r>
              <a:rPr lang="en-US" sz="1600">
                <a:solidFill>
                  <a:srgbClr val="595959"/>
                </a:solidFill>
              </a:rPr>
              <a:t>Publish data via B2SHARE</a:t>
            </a:r>
            <a:endParaRPr sz="1600">
              <a:solidFill>
                <a:srgbClr val="595959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2000">
              <a:solidFill>
                <a:srgbClr val="595959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000">
              <a:solidFill>
                <a:srgbClr val="595959"/>
              </a:solidFill>
            </a:endParaRPr>
          </a:p>
        </p:txBody>
      </p:sp>
      <p:sp>
        <p:nvSpPr>
          <p:cNvPr id="374" name="Shape 374"/>
          <p:cNvSpPr txBox="1"/>
          <p:nvPr/>
        </p:nvSpPr>
        <p:spPr>
          <a:xfrm>
            <a:off x="311700" y="4670800"/>
            <a:ext cx="5145900" cy="14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buSzPts val="1100"/>
            </a:pPr>
            <a:r>
              <a:rPr lang="en-US" sz="2000" b="1" dirty="0">
                <a:solidFill>
                  <a:srgbClr val="595959"/>
                </a:solidFill>
              </a:rPr>
              <a:t>To be funded by the community:</a:t>
            </a:r>
            <a:endParaRPr sz="2000" b="1" dirty="0">
              <a:solidFill>
                <a:srgbClr val="595959"/>
              </a:solidFill>
            </a:endParaRPr>
          </a:p>
          <a:p>
            <a: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Char char="●"/>
            </a:pPr>
            <a:r>
              <a:rPr lang="en-US" sz="1600" dirty="0">
                <a:solidFill>
                  <a:srgbClr val="595959"/>
                </a:solidFill>
              </a:rPr>
              <a:t>Provisioning and operation of a dedicated customized B2DROP instance (if required)</a:t>
            </a:r>
            <a:endParaRPr sz="1600" dirty="0">
              <a:solidFill>
                <a:srgbClr val="595959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1600" dirty="0"/>
          </a:p>
        </p:txBody>
      </p:sp>
      <p:pic>
        <p:nvPicPr>
          <p:cNvPr id="375" name="Shape 3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4500" y="3567425"/>
            <a:ext cx="3763650" cy="197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Shape 3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88026" y="5575697"/>
            <a:ext cx="1219750" cy="70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>
            <a:spLocks noGrp="1"/>
          </p:cNvSpPr>
          <p:nvPr>
            <p:ph type="sldNum" idx="12"/>
          </p:nvPr>
        </p:nvSpPr>
        <p:spPr>
          <a:xfrm>
            <a:off x="6553200" y="6381328"/>
            <a:ext cx="2339400" cy="28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sp>
        <p:nvSpPr>
          <p:cNvPr id="383" name="Shape 383"/>
          <p:cNvSpPr txBox="1">
            <a:spLocks noGrp="1"/>
          </p:cNvSpPr>
          <p:nvPr>
            <p:ph type="title"/>
          </p:nvPr>
        </p:nvSpPr>
        <p:spPr>
          <a:xfrm>
            <a:off x="2911675" y="131650"/>
            <a:ext cx="516540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B2NOTE</a:t>
            </a:r>
            <a:endParaRPr/>
          </a:p>
        </p:txBody>
      </p:sp>
      <p:pic>
        <p:nvPicPr>
          <p:cNvPr id="384" name="Shape 3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8026" y="5575697"/>
            <a:ext cx="1219750" cy="700350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Shape 385"/>
          <p:cNvSpPr txBox="1"/>
          <p:nvPr/>
        </p:nvSpPr>
        <p:spPr>
          <a:xfrm>
            <a:off x="311700" y="1152475"/>
            <a:ext cx="8696100" cy="3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595959"/>
                </a:solidFill>
              </a:rPr>
              <a:t>Use annotations to structure your data </a:t>
            </a:r>
            <a:r>
              <a:rPr lang="en-US" sz="2000">
                <a:solidFill>
                  <a:srgbClr val="595959"/>
                </a:solidFill>
              </a:rPr>
              <a:t>(</a:t>
            </a:r>
            <a:r>
              <a:rPr lang="en-US" sz="2000">
                <a:solidFill>
                  <a:schemeClr val="accent2"/>
                </a:solidFill>
              </a:rPr>
              <a:t>https://b2note.eudat.eu/</a:t>
            </a:r>
            <a:r>
              <a:rPr lang="en-US" sz="2000">
                <a:solidFill>
                  <a:srgbClr val="595959"/>
                </a:solidFill>
              </a:rPr>
              <a:t>)</a:t>
            </a:r>
            <a:endParaRPr sz="2000">
              <a:solidFill>
                <a:srgbClr val="595959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595959"/>
                </a:solidFill>
              </a:rPr>
              <a:t>Provided through EOSC-hub:</a:t>
            </a:r>
            <a:endParaRPr sz="2000" b="1">
              <a:solidFill>
                <a:srgbClr val="595959"/>
              </a:solidFill>
            </a:endParaRPr>
          </a:p>
          <a:p>
            <a:pPr marL="457200" lvl="0" indent="-355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2000"/>
              <a:buChar char="●"/>
            </a:pPr>
            <a:r>
              <a:rPr lang="en-US" sz="2000">
                <a:solidFill>
                  <a:srgbClr val="595959"/>
                </a:solidFill>
              </a:rPr>
              <a:t>Manage and share annotations on data with colleagues and team members</a:t>
            </a:r>
            <a:endParaRPr sz="2000">
              <a:solidFill>
                <a:srgbClr val="595959"/>
              </a:solidFill>
            </a:endParaRPr>
          </a:p>
          <a:p>
            <a:pPr marL="914400" lvl="1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Char char="○"/>
            </a:pPr>
            <a:r>
              <a:rPr lang="en-US" sz="1600">
                <a:solidFill>
                  <a:srgbClr val="595959"/>
                </a:solidFill>
              </a:rPr>
              <a:t>Annotations are keywords or commentaries attached to a object, that explains or classifies it.</a:t>
            </a:r>
            <a:endParaRPr sz="1600">
              <a:solidFill>
                <a:srgbClr val="595959"/>
              </a:solidFill>
            </a:endParaRPr>
          </a:p>
          <a:p>
            <a:pPr marL="914400" lvl="1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Char char="○"/>
            </a:pPr>
            <a:r>
              <a:rPr lang="en-US" sz="1600">
                <a:solidFill>
                  <a:srgbClr val="595959"/>
                </a:solidFill>
              </a:rPr>
              <a:t>B2NOTE annotation service is integrated with the B2SHARE service and technology</a:t>
            </a:r>
            <a:endParaRPr sz="1600">
              <a:solidFill>
                <a:srgbClr val="595959"/>
              </a:solidFill>
            </a:endParaRPr>
          </a:p>
          <a:p>
            <a:pPr marL="914400" lvl="1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Char char="○"/>
            </a:pPr>
            <a:r>
              <a:rPr lang="en-US" sz="1600">
                <a:solidFill>
                  <a:srgbClr val="595959"/>
                </a:solidFill>
              </a:rPr>
              <a:t>B2NOTE can be easily integrated with other community data repository services</a:t>
            </a:r>
            <a:endParaRPr sz="1600">
              <a:solidFill>
                <a:srgbClr val="595959"/>
              </a:solidFill>
            </a:endParaRPr>
          </a:p>
          <a:p>
            <a:pPr marL="914400" lvl="1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Char char="○"/>
            </a:pPr>
            <a:r>
              <a:rPr lang="en-US" sz="1600">
                <a:solidFill>
                  <a:srgbClr val="595959"/>
                </a:solidFill>
              </a:rPr>
              <a:t>Provide training on semantic annotations</a:t>
            </a:r>
            <a:endParaRPr sz="1600">
              <a:solidFill>
                <a:srgbClr val="595959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2000">
              <a:solidFill>
                <a:srgbClr val="595959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000">
              <a:solidFill>
                <a:srgbClr val="595959"/>
              </a:solidFill>
            </a:endParaRPr>
          </a:p>
        </p:txBody>
      </p:sp>
      <p:sp>
        <p:nvSpPr>
          <p:cNvPr id="386" name="Shape 386"/>
          <p:cNvSpPr txBox="1"/>
          <p:nvPr/>
        </p:nvSpPr>
        <p:spPr>
          <a:xfrm>
            <a:off x="311700" y="4899400"/>
            <a:ext cx="5145900" cy="14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buSzPts val="1100"/>
            </a:pPr>
            <a:r>
              <a:rPr lang="en-US" sz="2000" b="1" dirty="0">
                <a:solidFill>
                  <a:srgbClr val="595959"/>
                </a:solidFill>
              </a:rPr>
              <a:t>To be funded by the community:</a:t>
            </a:r>
            <a:endParaRPr sz="2000" b="1" dirty="0">
              <a:solidFill>
                <a:srgbClr val="595959"/>
              </a:solidFill>
            </a:endParaRPr>
          </a:p>
          <a:p>
            <a: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Char char="●"/>
            </a:pPr>
            <a:r>
              <a:rPr lang="en-US" sz="1600" dirty="0">
                <a:solidFill>
                  <a:srgbClr val="595959"/>
                </a:solidFill>
              </a:rPr>
              <a:t>Technical support on the integration of B2NOTE annotation service into community services</a:t>
            </a:r>
            <a:endParaRPr sz="1600" dirty="0"/>
          </a:p>
        </p:txBody>
      </p:sp>
      <p:pic>
        <p:nvPicPr>
          <p:cNvPr id="387" name="Shape 3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7839" y="4238951"/>
            <a:ext cx="1749950" cy="248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528FD2-66B2-2045-9C50-B8EF864ADCA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CF9C92-44E0-6F4C-B344-5DA074DD6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361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>
            <a:spLocks noGrp="1"/>
          </p:cNvSpPr>
          <p:nvPr>
            <p:ph type="sldNum" idx="12"/>
          </p:nvPr>
        </p:nvSpPr>
        <p:spPr>
          <a:xfrm>
            <a:off x="6553200" y="6381328"/>
            <a:ext cx="2339400" cy="28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251520" y="811564"/>
            <a:ext cx="8640900" cy="48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Store and publish data </a:t>
            </a: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https://b2share.eudat.eu/</a:t>
            </a: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Provided through EOSC-hub:</a:t>
            </a:r>
            <a:endParaRPr sz="180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Data repository &amp; publishing service (B2SHARE) allowing RIs to publish and manage data in a persistent way 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○"/>
            </a:pPr>
            <a:r>
              <a:rPr lang="en-US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Use of DataCite DOIs &amp; EPIC PID </a:t>
            </a:r>
            <a:endParaRPr sz="14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○"/>
            </a:pPr>
            <a:r>
              <a:rPr lang="en-US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Domain specific metadata extensions </a:t>
            </a:r>
            <a:endParaRPr sz="14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○"/>
            </a:pPr>
            <a:r>
              <a:rPr lang="en-US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Manage the publish life cycle with version control</a:t>
            </a:r>
            <a:endParaRPr sz="14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○"/>
            </a:pPr>
            <a:r>
              <a:rPr lang="en-US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Community defined authorisation rules</a:t>
            </a:r>
            <a:endParaRPr sz="14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○"/>
            </a:pPr>
            <a:r>
              <a:rPr lang="en-US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Annotations via defined ontologies </a:t>
            </a:r>
            <a:endParaRPr sz="14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Shape 395"/>
          <p:cNvSpPr txBox="1">
            <a:spLocks noGrp="1"/>
          </p:cNvSpPr>
          <p:nvPr>
            <p:ph type="title"/>
          </p:nvPr>
        </p:nvSpPr>
        <p:spPr>
          <a:xfrm>
            <a:off x="2911675" y="131650"/>
            <a:ext cx="516540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B2SHARE</a:t>
            </a:r>
            <a:endParaRPr/>
          </a:p>
        </p:txBody>
      </p:sp>
      <p:sp>
        <p:nvSpPr>
          <p:cNvPr id="396" name="Shape 396"/>
          <p:cNvSpPr txBox="1"/>
          <p:nvPr/>
        </p:nvSpPr>
        <p:spPr>
          <a:xfrm>
            <a:off x="311700" y="4329875"/>
            <a:ext cx="5044800" cy="15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buSzPts val="1100"/>
            </a:pPr>
            <a:r>
              <a:rPr lang="en-US" sz="1800" b="1" dirty="0">
                <a:solidFill>
                  <a:srgbClr val="595959"/>
                </a:solidFill>
              </a:rPr>
              <a:t>To be funded by the community:</a:t>
            </a:r>
            <a:endParaRPr sz="1800" b="1" dirty="0">
              <a:solidFill>
                <a:srgbClr val="595959"/>
              </a:solidFill>
            </a:endParaRP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</a:pPr>
            <a:r>
              <a:rPr lang="en-US" dirty="0">
                <a:solidFill>
                  <a:srgbClr val="595959"/>
                </a:solidFill>
              </a:rPr>
              <a:t>Customization and provisioning of a (dedicated) B2SHARE instance</a:t>
            </a:r>
            <a:endParaRPr dirty="0">
              <a:solidFill>
                <a:srgbClr val="595959"/>
              </a:solidFill>
            </a:endParaRP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</a:pPr>
            <a:r>
              <a:rPr lang="en-US" dirty="0">
                <a:solidFill>
                  <a:srgbClr val="595959"/>
                </a:solidFill>
              </a:rPr>
              <a:t>Definition of FAIR implementation guidelines (input to EOSC-hub)</a:t>
            </a:r>
            <a:endParaRPr dirty="0">
              <a:solidFill>
                <a:srgbClr val="595959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97" name="Shape 3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0175" y="2384300"/>
            <a:ext cx="3433151" cy="29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Shape 3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88026" y="5575697"/>
            <a:ext cx="1219750" cy="70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>
            <a:spLocks noGrp="1"/>
          </p:cNvSpPr>
          <p:nvPr>
            <p:ph type="sldNum" idx="12"/>
          </p:nvPr>
        </p:nvSpPr>
        <p:spPr>
          <a:xfrm>
            <a:off x="6553200" y="6381328"/>
            <a:ext cx="2339400" cy="28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251520" y="1040164"/>
            <a:ext cx="8640900" cy="48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Discovery, access and usage of reference open datasets and user data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Federates existing data sources and data storage providers into one name space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Brings data to the multiple hybrid clouds and HTC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Increased accessibility of data to users → Bring data to computing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Scalable federation of distributed data providers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Publishing/DOIs 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of eduGAIN and federated AAI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Shape 406"/>
          <p:cNvSpPr txBox="1">
            <a:spLocks noGrp="1"/>
          </p:cNvSpPr>
          <p:nvPr>
            <p:ph type="title"/>
          </p:nvPr>
        </p:nvSpPr>
        <p:spPr>
          <a:xfrm>
            <a:off x="2911675" y="131650"/>
            <a:ext cx="516540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DataHub</a:t>
            </a:r>
            <a:endParaRPr/>
          </a:p>
        </p:txBody>
      </p:sp>
      <p:pic>
        <p:nvPicPr>
          <p:cNvPr id="407" name="Shape 4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7704" y="3617900"/>
            <a:ext cx="4581150" cy="266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Shape 4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96600" y="2959675"/>
            <a:ext cx="996000" cy="72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Shape 40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53525" y="2183966"/>
            <a:ext cx="996000" cy="664007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Shape 410"/>
          <p:cNvSpPr txBox="1"/>
          <p:nvPr/>
        </p:nvSpPr>
        <p:spPr>
          <a:xfrm>
            <a:off x="311700" y="3667075"/>
            <a:ext cx="7004100" cy="23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434343"/>
                </a:solidFill>
              </a:rPr>
              <a:t>Provided through EOSC-Hub: </a:t>
            </a:r>
            <a:endParaRPr sz="1800" b="1" dirty="0">
              <a:solidFill>
                <a:srgbClr val="434343"/>
              </a:solidFill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"/>
              <a:buChar char="●"/>
            </a:pPr>
            <a:r>
              <a:rPr lang="en-US" sz="1600" dirty="0">
                <a:solidFill>
                  <a:srgbClr val="434343"/>
                </a:solidFill>
              </a:rPr>
              <a:t>Technology and its support</a:t>
            </a:r>
            <a:endParaRPr sz="1600" dirty="0">
              <a:solidFill>
                <a:srgbClr val="434343"/>
              </a:solidFill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●"/>
            </a:pPr>
            <a:r>
              <a:rPr lang="en-US" sz="1600" dirty="0">
                <a:solidFill>
                  <a:srgbClr val="434343"/>
                </a:solidFill>
              </a:rPr>
              <a:t>Test infrastructure</a:t>
            </a:r>
            <a:endParaRPr sz="1600" dirty="0">
              <a:solidFill>
                <a:srgbClr val="434343"/>
              </a:solidFill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</a:pPr>
            <a:r>
              <a:rPr lang="en-US" sz="1800" b="1" dirty="0">
                <a:solidFill>
                  <a:srgbClr val="434343"/>
                </a:solidFill>
              </a:rPr>
              <a:t>To be funded </a:t>
            </a:r>
            <a:r>
              <a:rPr lang="en-US" sz="1800" b="1" dirty="0">
                <a:solidFill>
                  <a:srgbClr val="595959"/>
                </a:solidFill>
              </a:rPr>
              <a:t>by the community</a:t>
            </a:r>
            <a:r>
              <a:rPr lang="en-US" sz="1800" b="1" dirty="0">
                <a:solidFill>
                  <a:srgbClr val="434343"/>
                </a:solidFill>
              </a:rPr>
              <a:t>:</a:t>
            </a:r>
            <a:endParaRPr sz="1800" b="1" dirty="0">
              <a:solidFill>
                <a:srgbClr val="434343"/>
              </a:solidFill>
            </a:endParaRPr>
          </a:p>
          <a:p>
            <a: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Char char="●"/>
            </a:pPr>
            <a:r>
              <a:rPr lang="en-US" sz="1600" dirty="0">
                <a:solidFill>
                  <a:srgbClr val="595959"/>
                </a:solidFill>
              </a:rPr>
              <a:t>Storage capacity to scale up data infrastructure</a:t>
            </a:r>
            <a:endParaRPr sz="1600" dirty="0">
              <a:solidFill>
                <a:srgbClr val="595959"/>
              </a:solidFill>
            </a:endParaRPr>
          </a:p>
          <a:p>
            <a: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Char char="●"/>
            </a:pPr>
            <a:r>
              <a:rPr lang="en-US" sz="1600" dirty="0">
                <a:solidFill>
                  <a:srgbClr val="595959"/>
                </a:solidFill>
              </a:rPr>
              <a:t>Dedicated support and service customization</a:t>
            </a:r>
            <a:endParaRPr sz="1600" dirty="0">
              <a:solidFill>
                <a:srgbClr val="595959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600" dirty="0">
              <a:solidFill>
                <a:srgbClr val="434343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800" b="1" dirty="0">
              <a:solidFill>
                <a:srgbClr val="434343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800" b="1" dirty="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434343"/>
                </a:solidFill>
              </a:rPr>
              <a:t> </a:t>
            </a:r>
            <a:endParaRPr sz="1800" dirty="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>
            <a:spLocks noGrp="1"/>
          </p:cNvSpPr>
          <p:nvPr>
            <p:ph type="sldNum" idx="12"/>
          </p:nvPr>
        </p:nvSpPr>
        <p:spPr>
          <a:xfrm>
            <a:off x="6553200" y="6381328"/>
            <a:ext cx="2339400" cy="28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  <p:sp>
        <p:nvSpPr>
          <p:cNvPr id="417" name="Shape 417"/>
          <p:cNvSpPr txBox="1">
            <a:spLocks noGrp="1"/>
          </p:cNvSpPr>
          <p:nvPr>
            <p:ph type="title"/>
          </p:nvPr>
        </p:nvSpPr>
        <p:spPr>
          <a:xfrm>
            <a:off x="2911675" y="131650"/>
            <a:ext cx="516540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EOSC-hub service catalogue mapping to FAIR</a:t>
            </a:r>
            <a:endParaRPr/>
          </a:p>
        </p:txBody>
      </p:sp>
      <p:graphicFrame>
        <p:nvGraphicFramePr>
          <p:cNvPr id="418" name="Shape 418"/>
          <p:cNvGraphicFramePr/>
          <p:nvPr/>
        </p:nvGraphicFramePr>
        <p:xfrm>
          <a:off x="424050" y="2482925"/>
          <a:ext cx="3733250" cy="3779250"/>
        </p:xfrm>
        <a:graphic>
          <a:graphicData uri="http://schemas.openxmlformats.org/drawingml/2006/table">
            <a:tbl>
              <a:tblPr>
                <a:noFill/>
                <a:tableStyleId>{45F5E442-1FC0-4920-BFBA-640B594E236E}</a:tableStyleId>
              </a:tblPr>
              <a:tblGrid>
                <a:gridCol w="2201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Service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F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A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I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R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B2Handle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X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X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X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B2Find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X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X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X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Marketplace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X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X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X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Application Database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X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B2SHARE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X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X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X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X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B2DROP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X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DataHub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X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X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X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X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European Trusted Digital Repositories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X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X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X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X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19" name="Shape 419"/>
          <p:cNvSpPr txBox="1"/>
          <p:nvPr/>
        </p:nvSpPr>
        <p:spPr>
          <a:xfrm>
            <a:off x="464100" y="1408475"/>
            <a:ext cx="2102400" cy="10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000000"/>
                </a:solidFill>
              </a:rPr>
              <a:t>F</a:t>
            </a:r>
            <a:r>
              <a:rPr lang="en-US">
                <a:solidFill>
                  <a:srgbClr val="000000"/>
                </a:solidFill>
              </a:rPr>
              <a:t>indable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420" name="Shape 420"/>
          <p:cNvSpPr txBox="1"/>
          <p:nvPr/>
        </p:nvSpPr>
        <p:spPr>
          <a:xfrm>
            <a:off x="2521500" y="1408475"/>
            <a:ext cx="2102400" cy="10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000000"/>
                </a:solidFill>
              </a:rPr>
              <a:t>A</a:t>
            </a:r>
            <a:r>
              <a:rPr lang="en-US">
                <a:solidFill>
                  <a:srgbClr val="000000"/>
                </a:solidFill>
              </a:rPr>
              <a:t>ccessible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421" name="Shape 421"/>
          <p:cNvSpPr txBox="1"/>
          <p:nvPr/>
        </p:nvSpPr>
        <p:spPr>
          <a:xfrm>
            <a:off x="4350300" y="1408475"/>
            <a:ext cx="2102400" cy="10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000000"/>
                </a:solidFill>
              </a:rPr>
              <a:t>I</a:t>
            </a:r>
            <a:r>
              <a:rPr lang="en-US">
                <a:solidFill>
                  <a:srgbClr val="000000"/>
                </a:solidFill>
              </a:rPr>
              <a:t>nteroperable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422" name="Shape 422"/>
          <p:cNvSpPr txBox="1"/>
          <p:nvPr/>
        </p:nvSpPr>
        <p:spPr>
          <a:xfrm>
            <a:off x="6255300" y="1408475"/>
            <a:ext cx="2102400" cy="10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000000"/>
                </a:solidFill>
              </a:rPr>
              <a:t>R</a:t>
            </a:r>
            <a:r>
              <a:rPr lang="en-US">
                <a:solidFill>
                  <a:srgbClr val="000000"/>
                </a:solidFill>
              </a:rPr>
              <a:t>eusable</a:t>
            </a:r>
            <a:endParaRPr>
              <a:solidFill>
                <a:srgbClr val="000000"/>
              </a:solidFill>
            </a:endParaRPr>
          </a:p>
        </p:txBody>
      </p:sp>
      <p:graphicFrame>
        <p:nvGraphicFramePr>
          <p:cNvPr id="423" name="Shape 423"/>
          <p:cNvGraphicFramePr/>
          <p:nvPr/>
        </p:nvGraphicFramePr>
        <p:xfrm>
          <a:off x="4350300" y="2482925"/>
          <a:ext cx="3609850" cy="3779250"/>
        </p:xfrm>
        <a:graphic>
          <a:graphicData uri="http://schemas.openxmlformats.org/drawingml/2006/table">
            <a:tbl>
              <a:tblPr>
                <a:noFill/>
                <a:tableStyleId>{45F5E442-1FC0-4920-BFBA-640B594E236E}</a:tableStyleId>
              </a:tblPr>
              <a:tblGrid>
                <a:gridCol w="21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375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Service</a:t>
                      </a:r>
                      <a:endParaRPr b="1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F</a:t>
                      </a:r>
                      <a:endParaRPr b="1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A</a:t>
                      </a:r>
                      <a:endParaRPr b="1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I</a:t>
                      </a:r>
                      <a:endParaRPr b="1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R</a:t>
                      </a:r>
                      <a:endParaRPr b="1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Federated AAI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X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B2SAFE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X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B2NOTE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X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X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Federated Cloud/HTC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Jupyter Notebook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Applications on Demand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Workflow Management and orchestration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Sensitive Data Services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 txBox="1">
            <a:spLocks noGrp="1"/>
          </p:cNvSpPr>
          <p:nvPr>
            <p:ph type="body" idx="1"/>
          </p:nvPr>
        </p:nvSpPr>
        <p:spPr>
          <a:xfrm>
            <a:off x="691981" y="3375672"/>
            <a:ext cx="7759800" cy="23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rtl="0">
              <a:spcBef>
                <a:spcPts val="56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Federated AAI</a:t>
            </a:r>
            <a:endParaRPr/>
          </a:p>
          <a:p>
            <a:pPr marL="457200" lvl="0" indent="-406400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Monitoring and accounting</a:t>
            </a:r>
            <a:endParaRPr/>
          </a:p>
          <a:p>
            <a:pPr marL="457200" lvl="0" indent="-406400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SLA and order management</a:t>
            </a:r>
            <a:endParaRPr/>
          </a:p>
          <a:p>
            <a:pPr marL="457200" lvl="0" indent="-406400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Security incident response and security policies</a:t>
            </a:r>
            <a:endParaRPr/>
          </a:p>
          <a:p>
            <a:pPr marL="457200" lvl="0" indent="-406400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Technical support and training</a:t>
            </a:r>
            <a:endParaRPr/>
          </a:p>
        </p:txBody>
      </p:sp>
      <p:sp>
        <p:nvSpPr>
          <p:cNvPr id="430" name="Shape 430"/>
          <p:cNvSpPr txBox="1">
            <a:spLocks noGrp="1"/>
          </p:cNvSpPr>
          <p:nvPr>
            <p:ph type="body" idx="2"/>
          </p:nvPr>
        </p:nvSpPr>
        <p:spPr>
          <a:xfrm>
            <a:off x="683568" y="1484784"/>
            <a:ext cx="5980800" cy="5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Shape 431"/>
          <p:cNvSpPr txBox="1">
            <a:spLocks noGrp="1"/>
          </p:cNvSpPr>
          <p:nvPr>
            <p:ph type="body" idx="3"/>
          </p:nvPr>
        </p:nvSpPr>
        <p:spPr>
          <a:xfrm>
            <a:off x="691978" y="2362850"/>
            <a:ext cx="6121500" cy="7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Federation services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>
            <a:spLocks noGrp="1"/>
          </p:cNvSpPr>
          <p:nvPr>
            <p:ph type="sldNum" idx="12"/>
          </p:nvPr>
        </p:nvSpPr>
        <p:spPr>
          <a:xfrm>
            <a:off x="6553200" y="6381328"/>
            <a:ext cx="2339400" cy="28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  <p:sp>
        <p:nvSpPr>
          <p:cNvPr id="438" name="Shape 438"/>
          <p:cNvSpPr txBox="1">
            <a:spLocks noGrp="1"/>
          </p:cNvSpPr>
          <p:nvPr>
            <p:ph type="title"/>
          </p:nvPr>
        </p:nvSpPr>
        <p:spPr>
          <a:xfrm>
            <a:off x="2911675" y="131650"/>
            <a:ext cx="516540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EOSC-hub AAI</a:t>
            </a:r>
            <a:endParaRPr/>
          </a:p>
        </p:txBody>
      </p:sp>
      <p:sp>
        <p:nvSpPr>
          <p:cNvPr id="439" name="Shape 439"/>
          <p:cNvSpPr txBox="1"/>
          <p:nvPr/>
        </p:nvSpPr>
        <p:spPr>
          <a:xfrm>
            <a:off x="311700" y="10000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595959"/>
                </a:solidFill>
              </a:rPr>
              <a:t>Services for Trust and Identity</a:t>
            </a:r>
            <a:endParaRPr sz="1800" b="1" dirty="0">
              <a:solidFill>
                <a:srgbClr val="595959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595959"/>
                </a:solidFill>
              </a:rPr>
              <a:t>Provided through EOSC-hub:</a:t>
            </a:r>
            <a:endParaRPr sz="1800" dirty="0">
              <a:solidFill>
                <a:srgbClr val="595959"/>
              </a:solidFill>
            </a:endParaRPr>
          </a:p>
          <a:p>
            <a:pPr marL="457200" lvl="0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-US" sz="1800" dirty="0">
                <a:solidFill>
                  <a:srgbClr val="595959"/>
                </a:solidFill>
              </a:rPr>
              <a:t>Multi-tenant service for federated authentication and authorization supporting all main standards </a:t>
            </a:r>
            <a:endParaRPr sz="1800" dirty="0">
              <a:solidFill>
                <a:srgbClr val="595959"/>
              </a:solidFill>
            </a:endParaRPr>
          </a:p>
          <a:p>
            <a: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1400"/>
              <a:buChar char="○"/>
            </a:pPr>
            <a:r>
              <a:rPr lang="en-US" dirty="0">
                <a:solidFill>
                  <a:srgbClr val="515151"/>
                </a:solidFill>
              </a:rPr>
              <a:t>Only one account needed for federated access to multiple heterogeneous (web and non-web) service providers using different technologies (SAML, OpenID Connect, OAuth 2.0, X509)</a:t>
            </a:r>
            <a:endParaRPr dirty="0">
              <a:solidFill>
                <a:srgbClr val="515151"/>
              </a:solidFill>
            </a:endParaRPr>
          </a:p>
          <a:p>
            <a: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1400"/>
              <a:buChar char="○"/>
            </a:pPr>
            <a:r>
              <a:rPr lang="en-US" dirty="0">
                <a:solidFill>
                  <a:srgbClr val="515151"/>
                </a:solidFill>
              </a:rPr>
              <a:t>Use of federated </a:t>
            </a:r>
            <a:r>
              <a:rPr lang="en-US" dirty="0" err="1">
                <a:solidFill>
                  <a:srgbClr val="515151"/>
                </a:solidFill>
              </a:rPr>
              <a:t>IdPs</a:t>
            </a:r>
            <a:r>
              <a:rPr lang="en-US" dirty="0">
                <a:solidFill>
                  <a:srgbClr val="515151"/>
                </a:solidFill>
              </a:rPr>
              <a:t> in </a:t>
            </a:r>
            <a:r>
              <a:rPr lang="en-US" dirty="0" err="1">
                <a:solidFill>
                  <a:srgbClr val="515151"/>
                </a:solidFill>
              </a:rPr>
              <a:t>eduGAIN</a:t>
            </a:r>
            <a:endParaRPr dirty="0">
              <a:solidFill>
                <a:srgbClr val="515151"/>
              </a:solidFill>
            </a:endParaRPr>
          </a:p>
          <a:p>
            <a: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1400"/>
              <a:buChar char="○"/>
            </a:pPr>
            <a:r>
              <a:rPr lang="en-US" dirty="0">
                <a:solidFill>
                  <a:srgbClr val="515151"/>
                </a:solidFill>
              </a:rPr>
              <a:t>Identity linking enables access to resources using different login credentials (institutional/social)</a:t>
            </a:r>
            <a:endParaRPr dirty="0">
              <a:solidFill>
                <a:srgbClr val="515151"/>
              </a:solidFill>
            </a:endParaRPr>
          </a:p>
          <a:p>
            <a: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1400"/>
              <a:buChar char="○"/>
            </a:pPr>
            <a:r>
              <a:rPr lang="en-US" dirty="0">
                <a:solidFill>
                  <a:srgbClr val="515151"/>
                </a:solidFill>
              </a:rPr>
              <a:t>Aggregation and </a:t>
            </a:r>
            <a:r>
              <a:rPr lang="en-US" dirty="0" err="1">
                <a:solidFill>
                  <a:srgbClr val="515151"/>
                </a:solidFill>
              </a:rPr>
              <a:t>harmonisation</a:t>
            </a:r>
            <a:r>
              <a:rPr lang="en-US" dirty="0">
                <a:solidFill>
                  <a:srgbClr val="515151"/>
                </a:solidFill>
              </a:rPr>
              <a:t> of </a:t>
            </a:r>
            <a:r>
              <a:rPr lang="en-US" dirty="0" err="1">
                <a:solidFill>
                  <a:srgbClr val="515151"/>
                </a:solidFill>
              </a:rPr>
              <a:t>authorisation</a:t>
            </a:r>
            <a:r>
              <a:rPr lang="en-US" dirty="0">
                <a:solidFill>
                  <a:srgbClr val="515151"/>
                </a:solidFill>
              </a:rPr>
              <a:t> information from multiple sources</a:t>
            </a:r>
            <a:endParaRPr dirty="0">
              <a:solidFill>
                <a:srgbClr val="51515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515151"/>
              </a:solidFill>
            </a:endParaRPr>
          </a:p>
          <a:p>
            <a:pPr lvl="0">
              <a:lnSpc>
                <a:spcPct val="115000"/>
              </a:lnSpc>
              <a:spcBef>
                <a:spcPts val="1600"/>
              </a:spcBef>
            </a:pPr>
            <a:r>
              <a:rPr lang="en-US" sz="1800" b="1" dirty="0">
                <a:solidFill>
                  <a:srgbClr val="595959"/>
                </a:solidFill>
              </a:rPr>
              <a:t>To be funded by the community:</a:t>
            </a:r>
            <a:endParaRPr sz="1800" b="1" dirty="0">
              <a:solidFill>
                <a:srgbClr val="595959"/>
              </a:solidFill>
            </a:endParaRPr>
          </a:p>
          <a:p>
            <a:pPr marL="457200" lvl="0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-US" sz="1800" dirty="0">
                <a:solidFill>
                  <a:srgbClr val="595959"/>
                </a:solidFill>
              </a:rPr>
              <a:t>Dedicated support </a:t>
            </a:r>
            <a:endParaRPr sz="1800" dirty="0">
              <a:solidFill>
                <a:srgbClr val="595959"/>
              </a:solidFill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-US" sz="1800" dirty="0">
                <a:solidFill>
                  <a:srgbClr val="595959"/>
                </a:solidFill>
              </a:rPr>
              <a:t>Service customization</a:t>
            </a:r>
            <a:endParaRPr sz="1800" dirty="0">
              <a:solidFill>
                <a:srgbClr val="595959"/>
              </a:solidFill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-US" sz="1800" dirty="0">
                <a:solidFill>
                  <a:srgbClr val="595959"/>
                </a:solidFill>
              </a:rPr>
              <a:t>Operations of a dedicated AAI infrastructure (if required)</a:t>
            </a:r>
            <a:endParaRPr sz="1800" dirty="0">
              <a:solidFill>
                <a:srgbClr val="595959"/>
              </a:solidFill>
            </a:endParaRPr>
          </a:p>
        </p:txBody>
      </p:sp>
      <p:pic>
        <p:nvPicPr>
          <p:cNvPr id="440" name="Shape 4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8026" y="5575697"/>
            <a:ext cx="1219750" cy="70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Shape 4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29800" y="5550475"/>
            <a:ext cx="996000" cy="72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sldNum" idx="12"/>
          </p:nvPr>
        </p:nvSpPr>
        <p:spPr>
          <a:xfrm>
            <a:off x="6553200" y="6381328"/>
            <a:ext cx="2339400" cy="28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  <p:sp>
        <p:nvSpPr>
          <p:cNvPr id="448" name="Shape 448"/>
          <p:cNvSpPr txBox="1">
            <a:spLocks noGrp="1"/>
          </p:cNvSpPr>
          <p:nvPr>
            <p:ph type="title"/>
          </p:nvPr>
        </p:nvSpPr>
        <p:spPr>
          <a:xfrm>
            <a:off x="2911675" y="131650"/>
            <a:ext cx="516540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EOSC-hub AAI Architecture</a:t>
            </a:r>
            <a:endParaRPr/>
          </a:p>
        </p:txBody>
      </p:sp>
      <p:sp>
        <p:nvSpPr>
          <p:cNvPr id="449" name="Shape 449"/>
          <p:cNvSpPr txBox="1"/>
          <p:nvPr/>
        </p:nvSpPr>
        <p:spPr>
          <a:xfrm>
            <a:off x="311700" y="1533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515151"/>
                </a:solidFill>
              </a:rPr>
              <a:t>Secure: </a:t>
            </a:r>
            <a:r>
              <a:rPr lang="en-US" sz="2100">
                <a:solidFill>
                  <a:srgbClr val="515151"/>
                </a:solidFill>
              </a:rPr>
              <a:t>operates under strict security policies</a:t>
            </a:r>
            <a:endParaRPr sz="2100">
              <a:solidFill>
                <a:srgbClr val="51515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515151"/>
                </a:solidFill>
              </a:rPr>
              <a:t>Simple: </a:t>
            </a:r>
            <a:r>
              <a:rPr lang="en-US" sz="2100">
                <a:solidFill>
                  <a:srgbClr val="515151"/>
                </a:solidFill>
              </a:rPr>
              <a:t>hides the complexity</a:t>
            </a:r>
            <a:endParaRPr sz="2100">
              <a:solidFill>
                <a:srgbClr val="51515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515151"/>
                </a:solidFill>
              </a:rPr>
              <a:t>Low overhead: </a:t>
            </a:r>
            <a:r>
              <a:rPr lang="en-US" sz="2100">
                <a:solidFill>
                  <a:srgbClr val="515151"/>
                </a:solidFill>
              </a:rPr>
              <a:t>Easy integration of multiple IdPs and AAs</a:t>
            </a:r>
            <a:endParaRPr sz="2100">
              <a:solidFill>
                <a:srgbClr val="51515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515151"/>
                </a:solidFill>
              </a:rPr>
              <a:t>Interoperable: </a:t>
            </a:r>
            <a:r>
              <a:rPr lang="en-US" sz="2100">
                <a:solidFill>
                  <a:srgbClr val="515151"/>
                </a:solidFill>
              </a:rPr>
              <a:t>AARC blueprint, eduGAIN</a:t>
            </a:r>
            <a:endParaRPr sz="2200">
              <a:solidFill>
                <a:srgbClr val="51515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515151"/>
                </a:solidFill>
              </a:rPr>
              <a:t>REFEDS R&amp;S and Sirtfi policies</a:t>
            </a:r>
            <a:r>
              <a:rPr lang="en-US" sz="2100">
                <a:solidFill>
                  <a:srgbClr val="000000"/>
                </a:solidFill>
              </a:rPr>
              <a:t> </a:t>
            </a:r>
            <a:endParaRPr sz="2100">
              <a:solidFill>
                <a:srgbClr val="595959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100">
              <a:solidFill>
                <a:srgbClr val="595959"/>
              </a:solidFill>
            </a:endParaRPr>
          </a:p>
        </p:txBody>
      </p:sp>
      <p:pic>
        <p:nvPicPr>
          <p:cNvPr id="450" name="Shape 4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4000" y="1170125"/>
            <a:ext cx="4150087" cy="479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 txBox="1">
            <a:spLocks noGrp="1"/>
          </p:cNvSpPr>
          <p:nvPr>
            <p:ph type="sldNum" idx="12"/>
          </p:nvPr>
        </p:nvSpPr>
        <p:spPr>
          <a:xfrm>
            <a:off x="6553200" y="6381328"/>
            <a:ext cx="2339400" cy="28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  <p:sp>
        <p:nvSpPr>
          <p:cNvPr id="457" name="Shape 457"/>
          <p:cNvSpPr txBox="1">
            <a:spLocks noGrp="1"/>
          </p:cNvSpPr>
          <p:nvPr>
            <p:ph type="body" idx="1"/>
          </p:nvPr>
        </p:nvSpPr>
        <p:spPr>
          <a:xfrm>
            <a:off x="251520" y="1268764"/>
            <a:ext cx="8640900" cy="48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rtl="0">
              <a:spcBef>
                <a:spcPts val="560"/>
              </a:spcBef>
              <a:spcAft>
                <a:spcPts val="0"/>
              </a:spcAft>
              <a:buClr>
                <a:srgbClr val="515151"/>
              </a:buClr>
              <a:buSzPts val="2800"/>
              <a:buChar char="•"/>
            </a:pPr>
            <a:r>
              <a:rPr lang="en-US">
                <a:solidFill>
                  <a:srgbClr val="515151"/>
                </a:solidFill>
              </a:rPr>
              <a:t>Only one account needed for federated access to multiple heterogeneous (web and non-web) service providers using different technologies (SAML, OpenID Connect, OAuth 2.0, X509)</a:t>
            </a:r>
            <a:endParaRPr>
              <a:solidFill>
                <a:srgbClr val="515151"/>
              </a:solidFill>
            </a:endParaRPr>
          </a:p>
          <a:p>
            <a:pPr marL="457200" lvl="0" indent="-406400" rtl="0"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2800"/>
              <a:buChar char="•"/>
            </a:pPr>
            <a:r>
              <a:rPr lang="en-US">
                <a:solidFill>
                  <a:srgbClr val="515151"/>
                </a:solidFill>
              </a:rPr>
              <a:t>Identity linking enables access to resources using different login credentials (institutional/social)</a:t>
            </a:r>
            <a:endParaRPr>
              <a:solidFill>
                <a:srgbClr val="515151"/>
              </a:solidFill>
            </a:endParaRPr>
          </a:p>
          <a:p>
            <a:pPr marL="457200" lvl="0" indent="-406400" rtl="0"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2800"/>
              <a:buChar char="•"/>
            </a:pPr>
            <a:r>
              <a:rPr lang="en-US">
                <a:solidFill>
                  <a:srgbClr val="515151"/>
                </a:solidFill>
              </a:rPr>
              <a:t>Aggregation and harmonisation of authorisation information from multiple sources</a:t>
            </a:r>
            <a:endParaRPr>
              <a:solidFill>
                <a:srgbClr val="515151"/>
              </a:solidFill>
            </a:endParaRPr>
          </a:p>
          <a:p>
            <a:pPr marL="457200" lvl="0" indent="-406400" rtl="0"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2800"/>
              <a:buChar char="•"/>
            </a:pPr>
            <a:r>
              <a:rPr lang="en-US">
                <a:solidFill>
                  <a:srgbClr val="515151"/>
                </a:solidFill>
              </a:rPr>
              <a:t>AAI is offered in two configurations</a:t>
            </a:r>
            <a:endParaRPr>
              <a:solidFill>
                <a:srgbClr val="515151"/>
              </a:solidFill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1800"/>
              <a:buChar char="-"/>
            </a:pPr>
            <a:r>
              <a:rPr lang="en-US" sz="1800">
                <a:solidFill>
                  <a:srgbClr val="515151"/>
                </a:solidFill>
              </a:rPr>
              <a:t>As a service: EOSC-hub AAI catch-all instance</a:t>
            </a:r>
            <a:endParaRPr sz="1800">
              <a:solidFill>
                <a:srgbClr val="515151"/>
              </a:solidFill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1800"/>
              <a:buChar char="-"/>
            </a:pPr>
            <a:r>
              <a:rPr lang="en-US" sz="1800">
                <a:solidFill>
                  <a:srgbClr val="515151"/>
                </a:solidFill>
              </a:rPr>
              <a:t>Dedicated instance</a:t>
            </a:r>
            <a:endParaRPr sz="1800">
              <a:solidFill>
                <a:srgbClr val="515151"/>
              </a:solidFill>
            </a:endParaRPr>
          </a:p>
          <a:p>
            <a:pPr marL="0" lvl="0" indent="0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Shape 458"/>
          <p:cNvSpPr txBox="1">
            <a:spLocks noGrp="1"/>
          </p:cNvSpPr>
          <p:nvPr>
            <p:ph type="title"/>
          </p:nvPr>
        </p:nvSpPr>
        <p:spPr>
          <a:xfrm>
            <a:off x="2911675" y="131650"/>
            <a:ext cx="516540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Capabilities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 txBox="1">
            <a:spLocks noGrp="1"/>
          </p:cNvSpPr>
          <p:nvPr>
            <p:ph type="sldNum" idx="12"/>
          </p:nvPr>
        </p:nvSpPr>
        <p:spPr>
          <a:xfrm>
            <a:off x="6553200" y="6381328"/>
            <a:ext cx="2339400" cy="28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  <p:sp>
        <p:nvSpPr>
          <p:cNvPr id="465" name="Shape 465"/>
          <p:cNvSpPr txBox="1">
            <a:spLocks noGrp="1"/>
          </p:cNvSpPr>
          <p:nvPr>
            <p:ph type="body" idx="1"/>
          </p:nvPr>
        </p:nvSpPr>
        <p:spPr>
          <a:xfrm>
            <a:off x="251520" y="1040164"/>
            <a:ext cx="8640900" cy="48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rtl="0">
              <a:spcBef>
                <a:spcPts val="56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Management of </a:t>
            </a:r>
            <a:r>
              <a:rPr lang="en-US" sz="2200">
                <a:solidFill>
                  <a:srgbClr val="B5892D"/>
                </a:solidFill>
              </a:rPr>
              <a:t>shared services of the Hub and related processes</a:t>
            </a:r>
            <a:r>
              <a:rPr lang="en-US" sz="2200"/>
              <a:t> </a:t>
            </a:r>
            <a:endParaRPr sz="2200"/>
          </a:p>
          <a:p>
            <a: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-US" sz="2200"/>
              <a:t>Federated authentication and authentication</a:t>
            </a:r>
            <a:endParaRPr sz="2200"/>
          </a:p>
          <a:p>
            <a: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-US" sz="2200"/>
              <a:t>Marketplace (discovery, order management, SLA management)</a:t>
            </a:r>
            <a:endParaRPr sz="2200"/>
          </a:p>
          <a:p>
            <a: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-US" sz="2200"/>
              <a:t>Helpdesk for incident and problem management</a:t>
            </a:r>
            <a:endParaRPr sz="2200"/>
          </a:p>
          <a:p>
            <a: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 sz="2200"/>
              <a:t>can be offered and branded as front desk of RI users</a:t>
            </a:r>
            <a:endParaRPr sz="2200"/>
          </a:p>
          <a:p>
            <a: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-US" sz="2200"/>
              <a:t>IT Security Management (e.g. coordinated incident response, security forensics/monitoring)</a:t>
            </a:r>
            <a:endParaRPr sz="2200"/>
          </a:p>
          <a:p>
            <a: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-US" sz="2200"/>
              <a:t>Service quality assurance (auditing)  </a:t>
            </a:r>
            <a:endParaRPr sz="2200"/>
          </a:p>
          <a:p>
            <a: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 sz="2200"/>
              <a:t>accounting and monitoring infrastructure</a:t>
            </a:r>
            <a:endParaRPr sz="2200"/>
          </a:p>
          <a:p>
            <a: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-US" sz="2200"/>
              <a:t>Service portfolio management</a:t>
            </a:r>
            <a:endParaRPr sz="2200"/>
          </a:p>
          <a:p>
            <a: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Maintenance of the </a:t>
            </a:r>
            <a:r>
              <a:rPr lang="en-US" sz="2200">
                <a:solidFill>
                  <a:srgbClr val="B5892D"/>
                </a:solidFill>
              </a:rPr>
              <a:t>EOSC-hub corpus of policies </a:t>
            </a:r>
            <a:endParaRPr sz="2200">
              <a:solidFill>
                <a:srgbClr val="B5892D"/>
              </a:solidFill>
            </a:endParaRPr>
          </a:p>
          <a:p>
            <a: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-US" sz="2200"/>
              <a:t>data policies ← input from INFRAEOSC-04</a:t>
            </a:r>
            <a:endParaRPr sz="2200"/>
          </a:p>
          <a:p>
            <a: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-US" sz="2200"/>
              <a:t>security policies ← input from INFRAEOSC-04</a:t>
            </a:r>
            <a:endParaRPr sz="2200"/>
          </a:p>
          <a:p>
            <a: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-US" sz="2200"/>
              <a:t>standards roadmap ← input from INFRAEOSC-04</a:t>
            </a:r>
            <a:endParaRPr sz="2200"/>
          </a:p>
          <a:p>
            <a: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-US" sz="2200"/>
              <a:t>FAIR implementation guidelines ← input from INFRAEOSC-04</a:t>
            </a:r>
            <a:endParaRPr sz="2200"/>
          </a:p>
          <a:p>
            <a:pPr marL="0" lvl="0" indent="0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Shape 466"/>
          <p:cNvSpPr txBox="1">
            <a:spLocks noGrp="1"/>
          </p:cNvSpPr>
          <p:nvPr>
            <p:ph type="title"/>
          </p:nvPr>
        </p:nvSpPr>
        <p:spPr>
          <a:xfrm>
            <a:off x="2911675" y="131650"/>
            <a:ext cx="598080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Federated service management 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 txBox="1">
            <a:spLocks noGrp="1"/>
          </p:cNvSpPr>
          <p:nvPr>
            <p:ph type="sldNum" idx="12"/>
          </p:nvPr>
        </p:nvSpPr>
        <p:spPr>
          <a:xfrm>
            <a:off x="6553200" y="6381328"/>
            <a:ext cx="2339400" cy="28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  <p:sp>
        <p:nvSpPr>
          <p:cNvPr id="473" name="Shape 473"/>
          <p:cNvSpPr txBox="1">
            <a:spLocks noGrp="1"/>
          </p:cNvSpPr>
          <p:nvPr>
            <p:ph type="body" idx="1"/>
          </p:nvPr>
        </p:nvSpPr>
        <p:spPr>
          <a:xfrm>
            <a:off x="251520" y="1268764"/>
            <a:ext cx="8640900" cy="48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600"/>
              <a:buChar char="●"/>
            </a:pPr>
            <a:r>
              <a:rPr lang="en-US" sz="2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Data and services to be published in the EOSC-hub marketplace</a:t>
            </a:r>
            <a:endParaRPr sz="26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873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"/>
              <a:buChar char="○"/>
            </a:pPr>
            <a:r>
              <a:rPr lang="en-US" sz="25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Terms of use of contributed data and services are defined by the RIs</a:t>
            </a:r>
            <a:endParaRPr sz="25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600"/>
              <a:buChar char="●"/>
            </a:pPr>
            <a:r>
              <a:rPr lang="en-US" sz="2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Definition/Maintenance of </a:t>
            </a:r>
            <a:endParaRPr sz="26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873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"/>
              <a:buChar char="○"/>
            </a:pPr>
            <a:r>
              <a:rPr lang="en-US" sz="25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FAIR implementation guidelines </a:t>
            </a:r>
            <a:endParaRPr sz="25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873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"/>
              <a:buChar char="○"/>
            </a:pPr>
            <a:r>
              <a:rPr lang="en-US" sz="25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Community-specific data policies for compliance to applicable laws and technical interoperability</a:t>
            </a:r>
            <a:endParaRPr sz="25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873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"/>
              <a:buChar char="○"/>
            </a:pPr>
            <a:r>
              <a:rPr lang="en-US" sz="2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Input to EOSC-hub Principles of Engagement (PoE) and standards roadmap</a:t>
            </a:r>
            <a:endParaRPr sz="24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4300"/>
          </a:p>
        </p:txBody>
      </p:sp>
      <p:sp>
        <p:nvSpPr>
          <p:cNvPr id="474" name="Shape 474"/>
          <p:cNvSpPr txBox="1">
            <a:spLocks noGrp="1"/>
          </p:cNvSpPr>
          <p:nvPr>
            <p:ph type="title"/>
          </p:nvPr>
        </p:nvSpPr>
        <p:spPr>
          <a:xfrm>
            <a:off x="2911675" y="131650"/>
            <a:ext cx="623220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/>
              <a:t>INFRAEOSC-04 input to EOSC-hub 1/2</a:t>
            </a:r>
            <a:endParaRPr sz="30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 txBox="1">
            <a:spLocks noGrp="1"/>
          </p:cNvSpPr>
          <p:nvPr>
            <p:ph type="sldNum" idx="12"/>
          </p:nvPr>
        </p:nvSpPr>
        <p:spPr>
          <a:xfrm>
            <a:off x="6553200" y="6381328"/>
            <a:ext cx="2339400" cy="28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  <p:sp>
        <p:nvSpPr>
          <p:cNvPr id="481" name="Shape 481"/>
          <p:cNvSpPr txBox="1">
            <a:spLocks noGrp="1"/>
          </p:cNvSpPr>
          <p:nvPr>
            <p:ph type="body" idx="1"/>
          </p:nvPr>
        </p:nvSpPr>
        <p:spPr>
          <a:xfrm>
            <a:off x="251520" y="1268764"/>
            <a:ext cx="8640900" cy="48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Char char="●"/>
            </a:pPr>
            <a:r>
              <a:rPr lang="en-US"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Participation to EOSC-Hub service portfolio management for all cluster services contributed to the Hub</a:t>
            </a:r>
            <a:endParaRPr sz="20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Arial"/>
              <a:buChar char="○"/>
            </a:pPr>
            <a:r>
              <a:rPr lang="en-US" sz="19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Definition and maintenance of cluster service descriptions </a:t>
            </a:r>
            <a:endParaRPr sz="19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Arial"/>
              <a:buChar char="○"/>
            </a:pPr>
            <a:r>
              <a:rPr lang="en-US" sz="19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Self-certification of compliance of cluster data and services to the Hub</a:t>
            </a:r>
            <a:endParaRPr sz="19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Char char="●"/>
            </a:pPr>
            <a:r>
              <a:rPr lang="en-US"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Participation as service provider to the governance of the Hub (definition and maintenance of the overall Hub Service Management policies and processes) together with other providers e.g.</a:t>
            </a:r>
            <a:endParaRPr sz="20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Arial"/>
              <a:buChar char="○"/>
            </a:pPr>
            <a:r>
              <a:rPr lang="en-US" sz="19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Definition/Maintenance of service level targets and performance reporting</a:t>
            </a:r>
            <a:endParaRPr sz="19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Arial"/>
              <a:buChar char="○"/>
            </a:pPr>
            <a:r>
              <a:rPr lang="en-US" sz="19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Development of accounting probes and publishing of accounting records</a:t>
            </a:r>
            <a:endParaRPr sz="19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○"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Definition of policy and security requirements 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○"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IT security management concerning RI services 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2900"/>
          </a:p>
        </p:txBody>
      </p:sp>
      <p:sp>
        <p:nvSpPr>
          <p:cNvPr id="482" name="Shape 482"/>
          <p:cNvSpPr txBox="1">
            <a:spLocks noGrp="1"/>
          </p:cNvSpPr>
          <p:nvPr>
            <p:ph type="title"/>
          </p:nvPr>
        </p:nvSpPr>
        <p:spPr>
          <a:xfrm>
            <a:off x="2911675" y="131650"/>
            <a:ext cx="623220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/>
              <a:t>INFRAEOSC-04 input to EOSC-hub 2/2</a:t>
            </a:r>
            <a:endParaRPr sz="3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6553200" y="6381328"/>
            <a:ext cx="2339400" cy="28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2911675" y="131650"/>
            <a:ext cx="516540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Services for the Research Data Lifecycle</a:t>
            </a:r>
            <a:endParaRPr/>
          </a:p>
        </p:txBody>
      </p:sp>
      <p:sp>
        <p:nvSpPr>
          <p:cNvPr id="131" name="Shape 131"/>
          <p:cNvSpPr/>
          <p:nvPr/>
        </p:nvSpPr>
        <p:spPr>
          <a:xfrm>
            <a:off x="3171825" y="5051650"/>
            <a:ext cx="2675400" cy="2592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Processing &amp; Analysis </a:t>
            </a:r>
            <a:endParaRPr sz="1000"/>
          </a:p>
        </p:txBody>
      </p:sp>
      <p:sp>
        <p:nvSpPr>
          <p:cNvPr id="132" name="Shape 132"/>
          <p:cNvSpPr/>
          <p:nvPr/>
        </p:nvSpPr>
        <p:spPr>
          <a:xfrm>
            <a:off x="447600" y="3336525"/>
            <a:ext cx="2383500" cy="3201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Data Management, Curation &amp; Preservation</a:t>
            </a:r>
            <a:endParaRPr sz="1000"/>
          </a:p>
        </p:txBody>
      </p:sp>
      <p:sp>
        <p:nvSpPr>
          <p:cNvPr id="133" name="Shape 133"/>
          <p:cNvSpPr/>
          <p:nvPr/>
        </p:nvSpPr>
        <p:spPr>
          <a:xfrm>
            <a:off x="3261875" y="1871225"/>
            <a:ext cx="2602200" cy="2592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Access, Deposition &amp; Sharing </a:t>
            </a:r>
            <a:endParaRPr sz="1000"/>
          </a:p>
        </p:txBody>
      </p:sp>
      <p:sp>
        <p:nvSpPr>
          <p:cNvPr id="134" name="Shape 134"/>
          <p:cNvSpPr/>
          <p:nvPr/>
        </p:nvSpPr>
        <p:spPr>
          <a:xfrm rot="-8101304">
            <a:off x="2181434" y="4842258"/>
            <a:ext cx="559392" cy="31862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135" name="Shape 135"/>
          <p:cNvSpPr/>
          <p:nvPr/>
        </p:nvSpPr>
        <p:spPr>
          <a:xfrm rot="8097370">
            <a:off x="5952096" y="4658780"/>
            <a:ext cx="554513" cy="31098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136" name="Shape 136"/>
          <p:cNvSpPr/>
          <p:nvPr/>
        </p:nvSpPr>
        <p:spPr>
          <a:xfrm rot="2701467">
            <a:off x="6116437" y="2501737"/>
            <a:ext cx="497025" cy="30334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137" name="Shape 137"/>
          <p:cNvSpPr/>
          <p:nvPr/>
        </p:nvSpPr>
        <p:spPr>
          <a:xfrm rot="-2700000">
            <a:off x="2401874" y="2223188"/>
            <a:ext cx="496813" cy="3029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138" name="Shape 138"/>
          <p:cNvSpPr/>
          <p:nvPr/>
        </p:nvSpPr>
        <p:spPr>
          <a:xfrm>
            <a:off x="3245075" y="3324375"/>
            <a:ext cx="2602200" cy="3201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Federation Services</a:t>
            </a:r>
            <a:endParaRPr sz="1000"/>
          </a:p>
        </p:txBody>
      </p:sp>
      <p:sp>
        <p:nvSpPr>
          <p:cNvPr id="139" name="Shape 139"/>
          <p:cNvSpPr/>
          <p:nvPr/>
        </p:nvSpPr>
        <p:spPr>
          <a:xfrm>
            <a:off x="6306100" y="3640100"/>
            <a:ext cx="2602200" cy="617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US" sz="1000"/>
              <a:t>B2FIND (data)</a:t>
            </a:r>
            <a:endParaRPr sz="1000"/>
          </a:p>
          <a:p>
            <a:pPr marL="457200" lvl="0" indent="-2921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●"/>
            </a:pPr>
            <a:r>
              <a:rPr lang="en-US" sz="1000">
                <a:solidFill>
                  <a:srgbClr val="000000"/>
                </a:solidFill>
              </a:rPr>
              <a:t>Marketplace (Services)</a:t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140" name="Shape 140"/>
          <p:cNvSpPr/>
          <p:nvPr/>
        </p:nvSpPr>
        <p:spPr>
          <a:xfrm>
            <a:off x="1381125" y="5349025"/>
            <a:ext cx="3178800" cy="765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US" sz="1000"/>
              <a:t>Applications on Demand</a:t>
            </a:r>
            <a:endParaRPr sz="1000"/>
          </a:p>
          <a:p>
            <a: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US" sz="1000"/>
              <a:t>Federated HTC &amp; Cloud Compute IaaS &amp; PaaS</a:t>
            </a:r>
            <a:endParaRPr sz="1000"/>
          </a:p>
          <a:p>
            <a: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US" sz="1000"/>
              <a:t>Processing of sensitive data</a:t>
            </a:r>
            <a:endParaRPr sz="1000"/>
          </a:p>
          <a:p>
            <a: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US" sz="1000"/>
              <a:t>Jupyter Notebook</a:t>
            </a:r>
            <a:endParaRPr sz="1000"/>
          </a:p>
        </p:txBody>
      </p:sp>
      <p:sp>
        <p:nvSpPr>
          <p:cNvPr id="141" name="Shape 141"/>
          <p:cNvSpPr/>
          <p:nvPr/>
        </p:nvSpPr>
        <p:spPr>
          <a:xfrm>
            <a:off x="3248075" y="2130500"/>
            <a:ext cx="2602200" cy="961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US" sz="1000"/>
              <a:t>Application DB (software &amp; VM)</a:t>
            </a:r>
            <a:endParaRPr sz="1000"/>
          </a:p>
          <a:p>
            <a: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US" sz="1000"/>
              <a:t>B2DROP (data)</a:t>
            </a:r>
            <a:endParaRPr sz="1000"/>
          </a:p>
          <a:p>
            <a: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US" sz="1000"/>
              <a:t>B2Note (data)</a:t>
            </a:r>
            <a:endParaRPr sz="1000"/>
          </a:p>
          <a:p>
            <a: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US" sz="1000"/>
              <a:t>B2SHARE (data)</a:t>
            </a:r>
            <a:endParaRPr sz="1000"/>
          </a:p>
          <a:p>
            <a: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US" sz="1000"/>
              <a:t>DataHub</a:t>
            </a:r>
            <a:endParaRPr sz="1000"/>
          </a:p>
        </p:txBody>
      </p:sp>
      <p:sp>
        <p:nvSpPr>
          <p:cNvPr id="142" name="Shape 142"/>
          <p:cNvSpPr/>
          <p:nvPr/>
        </p:nvSpPr>
        <p:spPr>
          <a:xfrm>
            <a:off x="3245075" y="3643775"/>
            <a:ext cx="2602200" cy="940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US" sz="1000"/>
              <a:t>Federated AAI. monitoring, accounting</a:t>
            </a:r>
            <a:endParaRPr sz="1000"/>
          </a:p>
          <a:p>
            <a: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US" sz="1000"/>
              <a:t>SLA and order Management</a:t>
            </a:r>
            <a:endParaRPr sz="1000"/>
          </a:p>
          <a:p>
            <a: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US" sz="1000"/>
              <a:t>Security incident response and policies</a:t>
            </a:r>
            <a:endParaRPr sz="1000"/>
          </a:p>
          <a:p>
            <a: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US" sz="1000"/>
              <a:t>Technical support &amp; Training</a:t>
            </a:r>
            <a:endParaRPr sz="1000"/>
          </a:p>
        </p:txBody>
      </p:sp>
      <p:sp>
        <p:nvSpPr>
          <p:cNvPr id="143" name="Shape 143"/>
          <p:cNvSpPr/>
          <p:nvPr/>
        </p:nvSpPr>
        <p:spPr>
          <a:xfrm>
            <a:off x="447675" y="3643775"/>
            <a:ext cx="2383500" cy="105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US" sz="1000"/>
              <a:t>B2HANDLE</a:t>
            </a:r>
            <a:endParaRPr sz="1000">
              <a:solidFill>
                <a:srgbClr val="FF0000"/>
              </a:solidFill>
            </a:endParaRPr>
          </a:p>
          <a:p>
            <a: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US" sz="1000"/>
              <a:t>B2SAFE</a:t>
            </a:r>
            <a:endParaRPr sz="1000"/>
          </a:p>
          <a:p>
            <a: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US" sz="1000"/>
              <a:t>European Certified Trusted Repository</a:t>
            </a:r>
            <a:endParaRPr sz="1000">
              <a:solidFill>
                <a:srgbClr val="FF0000"/>
              </a:solidFill>
            </a:endParaRPr>
          </a:p>
        </p:txBody>
      </p:sp>
      <p:sp>
        <p:nvSpPr>
          <p:cNvPr id="144" name="Shape 144"/>
          <p:cNvSpPr/>
          <p:nvPr/>
        </p:nvSpPr>
        <p:spPr>
          <a:xfrm>
            <a:off x="4559925" y="5348950"/>
            <a:ext cx="2974500" cy="765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US" sz="1000"/>
              <a:t>Thematic data analytics</a:t>
            </a:r>
            <a:endParaRPr sz="1000"/>
          </a:p>
          <a:p>
            <a: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US" sz="1000"/>
              <a:t>Scientific Workflow Management, Orchestration (DIRAC, PaaS Orchestrator)</a:t>
            </a:r>
            <a:endParaRPr sz="1000"/>
          </a:p>
        </p:txBody>
      </p:sp>
      <p:sp>
        <p:nvSpPr>
          <p:cNvPr id="145" name="Shape 145"/>
          <p:cNvSpPr txBox="1"/>
          <p:nvPr/>
        </p:nvSpPr>
        <p:spPr>
          <a:xfrm>
            <a:off x="6310650" y="2898200"/>
            <a:ext cx="321000" cy="320100"/>
          </a:xfrm>
          <a:prstGeom prst="rect">
            <a:avLst/>
          </a:prstGeom>
          <a:noFill/>
          <a:ln w="9525" cap="flat" cmpd="sng">
            <a:solidFill>
              <a:srgbClr val="A64D79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A64D79"/>
                </a:solidFill>
              </a:rPr>
              <a:t>1</a:t>
            </a:r>
            <a:endParaRPr b="1">
              <a:solidFill>
                <a:srgbClr val="A64D79"/>
              </a:solidFill>
            </a:endParaRPr>
          </a:p>
        </p:txBody>
      </p:sp>
      <p:sp>
        <p:nvSpPr>
          <p:cNvPr id="146" name="Shape 146"/>
          <p:cNvSpPr txBox="1"/>
          <p:nvPr/>
        </p:nvSpPr>
        <p:spPr>
          <a:xfrm>
            <a:off x="3171825" y="4693375"/>
            <a:ext cx="321000" cy="320100"/>
          </a:xfrm>
          <a:prstGeom prst="rect">
            <a:avLst/>
          </a:prstGeom>
          <a:noFill/>
          <a:ln w="9525" cap="flat" cmpd="sng">
            <a:solidFill>
              <a:srgbClr val="A64D79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A64D79"/>
                </a:solidFill>
              </a:rPr>
              <a:t>2</a:t>
            </a:r>
            <a:endParaRPr b="1">
              <a:solidFill>
                <a:srgbClr val="A64D79"/>
              </a:solidFill>
            </a:endParaRPr>
          </a:p>
        </p:txBody>
      </p:sp>
      <p:sp>
        <p:nvSpPr>
          <p:cNvPr id="147" name="Shape 147"/>
          <p:cNvSpPr txBox="1"/>
          <p:nvPr/>
        </p:nvSpPr>
        <p:spPr>
          <a:xfrm>
            <a:off x="471500" y="2955963"/>
            <a:ext cx="321000" cy="320100"/>
          </a:xfrm>
          <a:prstGeom prst="rect">
            <a:avLst/>
          </a:prstGeom>
          <a:noFill/>
          <a:ln w="9525" cap="flat" cmpd="sng">
            <a:solidFill>
              <a:srgbClr val="A64D79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A64D79"/>
                </a:solidFill>
              </a:rPr>
              <a:t>3</a:t>
            </a:r>
            <a:endParaRPr b="1">
              <a:solidFill>
                <a:srgbClr val="A64D79"/>
              </a:solidFill>
            </a:endParaRPr>
          </a:p>
        </p:txBody>
      </p:sp>
      <p:sp>
        <p:nvSpPr>
          <p:cNvPr id="148" name="Shape 148"/>
          <p:cNvSpPr txBox="1"/>
          <p:nvPr/>
        </p:nvSpPr>
        <p:spPr>
          <a:xfrm>
            <a:off x="3248075" y="1474925"/>
            <a:ext cx="321000" cy="320100"/>
          </a:xfrm>
          <a:prstGeom prst="rect">
            <a:avLst/>
          </a:prstGeom>
          <a:noFill/>
          <a:ln w="9525" cap="flat" cmpd="sng">
            <a:solidFill>
              <a:srgbClr val="A64D79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A64D79"/>
                </a:solidFill>
              </a:rPr>
              <a:t>4</a:t>
            </a:r>
            <a:endParaRPr b="1">
              <a:solidFill>
                <a:srgbClr val="A64D79"/>
              </a:solidFill>
            </a:endParaRPr>
          </a:p>
        </p:txBody>
      </p:sp>
      <p:sp>
        <p:nvSpPr>
          <p:cNvPr id="149" name="Shape 149"/>
          <p:cNvSpPr/>
          <p:nvPr/>
        </p:nvSpPr>
        <p:spPr>
          <a:xfrm>
            <a:off x="6298775" y="3314900"/>
            <a:ext cx="2602200" cy="3201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Discover &amp; Reuse </a:t>
            </a:r>
            <a:endParaRPr sz="10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 txBox="1">
            <a:spLocks noGrp="1"/>
          </p:cNvSpPr>
          <p:nvPr>
            <p:ph type="sldNum" idx="12"/>
          </p:nvPr>
        </p:nvSpPr>
        <p:spPr>
          <a:xfrm>
            <a:off x="6553200" y="6381328"/>
            <a:ext cx="2339400" cy="28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  <p:sp>
        <p:nvSpPr>
          <p:cNvPr id="489" name="Shape 489"/>
          <p:cNvSpPr txBox="1">
            <a:spLocks noGrp="1"/>
          </p:cNvSpPr>
          <p:nvPr>
            <p:ph type="title"/>
          </p:nvPr>
        </p:nvSpPr>
        <p:spPr>
          <a:xfrm>
            <a:off x="2911675" y="131650"/>
            <a:ext cx="516540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Examples of use cases - Competence Centres</a:t>
            </a:r>
            <a:endParaRPr/>
          </a:p>
        </p:txBody>
      </p:sp>
      <p:graphicFrame>
        <p:nvGraphicFramePr>
          <p:cNvPr id="490" name="Shape 490"/>
          <p:cNvGraphicFramePr/>
          <p:nvPr/>
        </p:nvGraphicFramePr>
        <p:xfrm>
          <a:off x="405300" y="1551125"/>
          <a:ext cx="8520600" cy="4480410"/>
        </p:xfrm>
        <a:graphic>
          <a:graphicData uri="http://schemas.openxmlformats.org/drawingml/2006/table">
            <a:tbl>
              <a:tblPr>
                <a:noFill/>
                <a:tableStyleId>{45F5E442-1FC0-4920-BFBA-640B594E236E}</a:tableStyleId>
              </a:tblPr>
              <a:tblGrid>
                <a:gridCol w="1215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1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43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5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Challenges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Relevant EOSC-hub services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A4C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142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ELIXIR CC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rgbClr val="BF9000">
                        <a:alpha val="823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Establish a federation of cloud providers to replicate ELIXIR Core Datasets and Applications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Bring these cloud-data providers into EOSC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Enable federated AAI across life science and EOSC services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Federated Cloud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AAI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Operational policies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Experience with Virtual Access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Code of Conduct for sensitive data</a:t>
                      </a:r>
                      <a:br>
                        <a:rPr lang="en-US" sz="1000"/>
                      </a:br>
                      <a:endParaRPr sz="1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142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Fusion CC (ITER)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rgbClr val="BF9000">
                        <a:alpha val="823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Port fusion workflows to federated compute environment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Federate and enable access to distributed datasets 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Application and data provenance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AAI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Data and compute federation (containers)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Workflow management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Monitoring, helpdesk, 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PIDs, ...</a:t>
                      </a:r>
                      <a:endParaRPr sz="1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88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Marine CC (Ifremer, Euro-Argo)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rgbClr val="BF9000">
                        <a:alpha val="823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Cloud-based data subscription and data delivery service (from EMSO, Argo, SeaDataNet, etc.)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Enabling users’ simulations to run within custom environments on ‘subscribed data’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Operate the setup as an EOSC service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Storage and compute clusters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Data discovery and staging (B2Find, B2Stage)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Char char="●"/>
                      </a:pPr>
                      <a:r>
                        <a:rPr lang="en-US" sz="1000">
                          <a:solidFill>
                            <a:srgbClr val="000000"/>
                          </a:solidFill>
                        </a:rPr>
                        <a:t>Jupyter service (24/7)</a:t>
                      </a:r>
                      <a:endParaRPr sz="1000">
                        <a:solidFill>
                          <a:srgbClr val="000000"/>
                        </a:solidFill>
                      </a:endParaRPr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Char char="●"/>
                      </a:pPr>
                      <a:r>
                        <a:rPr lang="en-US" sz="1000">
                          <a:solidFill>
                            <a:srgbClr val="000000"/>
                          </a:solidFill>
                        </a:rPr>
                        <a:t>FitSM (IT service management)</a:t>
                      </a:r>
                      <a:endParaRPr sz="100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142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EISCAT_3D CC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rgbClr val="BF9000">
                        <a:alpha val="823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Make EISCAT data accessible via a ‘data webshop’ 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Enable online data analytics for researchers (based on community and custom applications)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Operate the data-compute portal as an EOSC service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B2Share (metadata schema management) 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Char char="●"/>
                      </a:pPr>
                      <a:r>
                        <a:rPr lang="en-US" sz="1000">
                          <a:solidFill>
                            <a:srgbClr val="000000"/>
                          </a:solidFill>
                        </a:rPr>
                        <a:t>DIRAC file catalogue and application manager for researchers</a:t>
                      </a:r>
                      <a:endParaRPr sz="1000">
                        <a:solidFill>
                          <a:srgbClr val="000000"/>
                        </a:solidFill>
                      </a:endParaRPr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Federated compute sites (cloud)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User authentication, authorisation (VOMS, Perun)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FitSM (IT service management)</a:t>
                      </a:r>
                      <a:endParaRPr sz="1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 txBox="1">
            <a:spLocks noGrp="1"/>
          </p:cNvSpPr>
          <p:nvPr>
            <p:ph type="sldNum" idx="12"/>
          </p:nvPr>
        </p:nvSpPr>
        <p:spPr>
          <a:xfrm>
            <a:off x="6553200" y="6381328"/>
            <a:ext cx="2339400" cy="28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  <p:sp>
        <p:nvSpPr>
          <p:cNvPr id="497" name="Shape 497"/>
          <p:cNvSpPr txBox="1">
            <a:spLocks noGrp="1"/>
          </p:cNvSpPr>
          <p:nvPr>
            <p:ph type="title"/>
          </p:nvPr>
        </p:nvSpPr>
        <p:spPr>
          <a:xfrm>
            <a:off x="2911675" y="131650"/>
            <a:ext cx="516540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Examples of use cases - Competence Centres (cont)</a:t>
            </a:r>
            <a:endParaRPr/>
          </a:p>
        </p:txBody>
      </p:sp>
      <p:graphicFrame>
        <p:nvGraphicFramePr>
          <p:cNvPr id="498" name="Shape 498"/>
          <p:cNvGraphicFramePr/>
          <p:nvPr/>
        </p:nvGraphicFramePr>
        <p:xfrm>
          <a:off x="369800" y="1582275"/>
          <a:ext cx="8520600" cy="4480410"/>
        </p:xfrm>
        <a:graphic>
          <a:graphicData uri="http://schemas.openxmlformats.org/drawingml/2006/table">
            <a:tbl>
              <a:tblPr>
                <a:noFill/>
                <a:tableStyleId>{45F5E442-1FC0-4920-BFBA-640B594E236E}</a:tableStyleId>
              </a:tblPr>
              <a:tblGrid>
                <a:gridCol w="134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43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52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Challenges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Relevant EOSC-hub services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A4C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142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EPOS - ORFEUS CC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rgbClr val="BF9000">
                        <a:alpha val="823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Effective transfer and staging of big data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Harmonised data management policies at seismic observatories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Enable researchers to analyse data, create and publish ‘user-defined data products’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AAI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Data staging and transfer services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Federated compute services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Jupyter (data access and analytics environment)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Data Management good practices</a:t>
                      </a:r>
                      <a:endParaRPr sz="1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142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Radio Astronomy CC (LOFAR→ SKA)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rgbClr val="BF9000">
                        <a:alpha val="823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Enable researchers to find, access and process data from the LOFAR Telescope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Support application developers in deploying workflows for researchers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Char char="●"/>
                      </a:pPr>
                      <a:r>
                        <a:rPr lang="en-US" sz="1000">
                          <a:solidFill>
                            <a:srgbClr val="000000"/>
                          </a:solidFill>
                        </a:rPr>
                        <a:t>Support research users in data analytics on federation of compute clusters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B2Find - B2Share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B2Stage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B2Safe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B2Handle (PIDs)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Jupyter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Federated compute and storage resources</a:t>
                      </a:r>
                      <a:endParaRPr sz="1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88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ICOS-eLTER CC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rgbClr val="BF9000">
                        <a:alpha val="823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Char char="●"/>
                      </a:pPr>
                      <a:r>
                        <a:rPr lang="en-US" sz="1000">
                          <a:solidFill>
                            <a:srgbClr val="000000"/>
                          </a:solidFill>
                        </a:rPr>
                        <a:t>Enable researchers to find, access and process data from ICOS and eLTER</a:t>
                      </a:r>
                      <a:endParaRPr sz="1000">
                        <a:solidFill>
                          <a:srgbClr val="000000"/>
                        </a:solidFill>
                      </a:endParaRPr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Char char="●"/>
                      </a:pPr>
                      <a:r>
                        <a:rPr lang="en-US" sz="1000">
                          <a:solidFill>
                            <a:srgbClr val="000000"/>
                          </a:solidFill>
                        </a:rPr>
                        <a:t>Integrate ICOS Portal and analysis tools with large-scale storage and compute resources</a:t>
                      </a:r>
                      <a:endParaRPr sz="1000">
                        <a:solidFill>
                          <a:srgbClr val="000000"/>
                        </a:solidFill>
                      </a:endParaRPr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Char char="●"/>
                      </a:pPr>
                      <a:r>
                        <a:rPr lang="en-US" sz="1000">
                          <a:solidFill>
                            <a:srgbClr val="000000"/>
                          </a:solidFill>
                        </a:rPr>
                        <a:t>Support research users in data analytics on federation of compute clusters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B2Safe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B2Find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B2Stage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Federated cloud</a:t>
                      </a:r>
                      <a:endParaRPr sz="1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142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Disaster Mitigation Plus CC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rgbClr val="BF9000">
                        <a:alpha val="823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Setup simulation web portals for simulation of natural hazards (</a:t>
                      </a:r>
                      <a:r>
                        <a:rPr lang="en-US" sz="1000">
                          <a:solidFill>
                            <a:srgbClr val="000000"/>
                          </a:solidFill>
                        </a:rPr>
                        <a:t>storm surge, </a:t>
                      </a:r>
                      <a:r>
                        <a:rPr lang="en-US" sz="1000"/>
                        <a:t>dust transportation, forest fire, flood)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Federate environmental data from agencies in Asia-Pacific region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Federated compute resources (HTC and cloud)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Operational tools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FitSM</a:t>
                      </a:r>
                      <a:endParaRPr sz="1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 txBox="1">
            <a:spLocks noGrp="1"/>
          </p:cNvSpPr>
          <p:nvPr>
            <p:ph type="body" idx="1"/>
          </p:nvPr>
        </p:nvSpPr>
        <p:spPr>
          <a:xfrm>
            <a:off x="5521900" y="2521524"/>
            <a:ext cx="3385200" cy="14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6553200" y="6381328"/>
            <a:ext cx="2339400" cy="28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251520" y="1268764"/>
            <a:ext cx="8640900" cy="48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A5D8"/>
              </a:buClr>
              <a:buSzPts val="1100"/>
              <a:buChar char="●"/>
            </a:pPr>
            <a:r>
              <a:rPr lang="en-US" sz="2100" dirty="0">
                <a:solidFill>
                  <a:srgbClr val="75A5D8"/>
                </a:solidFill>
              </a:rPr>
              <a:t>Shared Services offered in multi-tenant mode</a:t>
            </a:r>
            <a:endParaRPr sz="2100" dirty="0">
              <a:solidFill>
                <a:srgbClr val="75A5D8"/>
              </a:solidFill>
            </a:endParaRPr>
          </a:p>
          <a:p>
            <a: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</a:pPr>
            <a:r>
              <a:rPr lang="en-US" sz="1900" b="1" dirty="0"/>
              <a:t>EOSC-hub funded</a:t>
            </a:r>
            <a:r>
              <a:rPr lang="en-US" sz="1900" dirty="0"/>
              <a:t>: Management, access provisioning and technical support </a:t>
            </a:r>
            <a:endParaRPr sz="1900" dirty="0"/>
          </a:p>
          <a:p>
            <a:pPr marL="914400" lvl="1" indent="-2730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700"/>
              <a:buFont typeface="Arial"/>
              <a:buChar char="○"/>
            </a:pPr>
            <a:r>
              <a:rPr lang="en-US" sz="1900" b="1" dirty="0"/>
              <a:t>Community funded</a:t>
            </a:r>
            <a:r>
              <a:rPr lang="en-US" sz="1900" dirty="0"/>
              <a:t>: Service enabling and integration, customization</a:t>
            </a:r>
            <a:endParaRPr sz="1900" dirty="0"/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A5D8"/>
              </a:buClr>
              <a:buSzPts val="1100"/>
              <a:buChar char="●"/>
            </a:pPr>
            <a:r>
              <a:rPr lang="en-US" sz="2100" dirty="0">
                <a:solidFill>
                  <a:srgbClr val="75A5D8"/>
                </a:solidFill>
              </a:rPr>
              <a:t>Services requiring the operations of dedicated instances and/or allocated capacity</a:t>
            </a:r>
            <a:endParaRPr sz="2100" dirty="0">
              <a:solidFill>
                <a:srgbClr val="75A5D8"/>
              </a:solidFill>
            </a:endParaRPr>
          </a:p>
          <a:p>
            <a:pPr marL="914400" lvl="1" indent="-2730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700"/>
              <a:buFont typeface="Arial"/>
              <a:buChar char="○"/>
            </a:pPr>
            <a:r>
              <a:rPr lang="en-US" sz="1900" b="1" dirty="0"/>
              <a:t>EOSC-hub funded</a:t>
            </a:r>
            <a:r>
              <a:rPr lang="en-US" sz="1900" dirty="0"/>
              <a:t>: </a:t>
            </a:r>
            <a:endParaRPr sz="1900" dirty="0"/>
          </a:p>
          <a:p>
            <a:pPr marL="1371600" lvl="2" indent="-2730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700"/>
              <a:buFont typeface="Arial"/>
              <a:buChar char="■"/>
            </a:pPr>
            <a:r>
              <a:rPr lang="en-US" sz="1700" dirty="0"/>
              <a:t>Service capacity for piloting activities (depending on complexity)</a:t>
            </a:r>
            <a:endParaRPr sz="1700" dirty="0"/>
          </a:p>
          <a:p>
            <a:pPr marL="1371600" lvl="2" indent="-2730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700"/>
              <a:buFont typeface="Arial"/>
              <a:buChar char="■"/>
            </a:pPr>
            <a:r>
              <a:rPr lang="en-US" sz="1700" dirty="0"/>
              <a:t>Brokering (liaison with service suppliers matching RI requirements) </a:t>
            </a:r>
            <a:endParaRPr sz="1700" dirty="0"/>
          </a:p>
          <a:p>
            <a:pPr marL="1371600" lvl="2" indent="-2730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700"/>
              <a:buFont typeface="Arial"/>
              <a:buChar char="■"/>
            </a:pPr>
            <a:r>
              <a:rPr lang="en-US" sz="1700" dirty="0"/>
              <a:t>Technical support during testing phase</a:t>
            </a:r>
            <a:endParaRPr sz="1700" dirty="0"/>
          </a:p>
          <a:p>
            <a:pPr marL="914400" lvl="1" indent="-2730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700"/>
              <a:buFont typeface="Arial"/>
              <a:buChar char="○"/>
            </a:pPr>
            <a:r>
              <a:rPr lang="en-US" sz="1900" b="1" dirty="0"/>
              <a:t>Community funded</a:t>
            </a:r>
            <a:r>
              <a:rPr lang="en-US" sz="1900" dirty="0"/>
              <a:t>:</a:t>
            </a:r>
            <a:endParaRPr sz="1900" dirty="0"/>
          </a:p>
          <a:p>
            <a:pPr marL="1371600" lvl="2" indent="-2730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700"/>
              <a:buFont typeface="Arial"/>
              <a:buChar char="■"/>
            </a:pPr>
            <a:r>
              <a:rPr lang="en-US" sz="1700" dirty="0"/>
              <a:t>Service customization to the RI’s needs and enabling</a:t>
            </a:r>
            <a:endParaRPr sz="1700" dirty="0"/>
          </a:p>
          <a:p>
            <a:pPr marL="1371600" lvl="2" indent="-2730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700"/>
              <a:buFont typeface="Arial"/>
              <a:buChar char="■"/>
            </a:pPr>
            <a:r>
              <a:rPr lang="en-US" sz="1700" dirty="0"/>
              <a:t>Service capacity for large-scale piloting (testing phase) and/or full service scale provisioning (production phase)</a:t>
            </a:r>
            <a:endParaRPr sz="1700" dirty="0"/>
          </a:p>
          <a:p>
            <a:pPr marL="1371600" lvl="2" indent="-2730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700"/>
              <a:buFont typeface="Arial"/>
              <a:buChar char="■"/>
            </a:pPr>
            <a:r>
              <a:rPr lang="en-US" sz="1700" dirty="0"/>
              <a:t>Operational costs (e.g. different funding options possible: subcontracting, in-kind contributions provided by third parties against payment, person months)</a:t>
            </a:r>
            <a:endParaRPr sz="1700" dirty="0"/>
          </a:p>
        </p:txBody>
      </p:sp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2911675" y="131650"/>
            <a:ext cx="516540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EOSC-hub Service Provisioning Model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6553200" y="6381328"/>
            <a:ext cx="2339400" cy="28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251520" y="1268764"/>
            <a:ext cx="8640900" cy="48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5892D"/>
              </a:buClr>
              <a:buSzPts val="2600"/>
              <a:buChar char="•"/>
            </a:pPr>
            <a:r>
              <a:rPr lang="en-US" sz="2400">
                <a:solidFill>
                  <a:srgbClr val="B5892D"/>
                </a:solidFill>
              </a:rPr>
              <a:t>Governance</a:t>
            </a:r>
            <a:endParaRPr sz="2400">
              <a:solidFill>
                <a:srgbClr val="B5892D"/>
              </a:solidFill>
            </a:endParaRPr>
          </a:p>
          <a:p>
            <a:pPr marL="914400" lvl="1" indent="-3644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40"/>
              <a:buChar char="-"/>
            </a:pPr>
            <a:r>
              <a:rPr lang="en-US" sz="2400">
                <a:solidFill>
                  <a:srgbClr val="3D3D3D"/>
                </a:solidFill>
              </a:rPr>
              <a:t>Participation to service portfolio management and the definition of its policies</a:t>
            </a:r>
            <a:endParaRPr sz="2400">
              <a:solidFill>
                <a:srgbClr val="3D3D3D"/>
              </a:solidFill>
            </a:endParaRPr>
          </a:p>
          <a:p>
            <a:pPr marL="457200" lvl="0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5892D"/>
              </a:buClr>
              <a:buSzPts val="2600"/>
              <a:buChar char="•"/>
            </a:pPr>
            <a:r>
              <a:rPr lang="en-US" sz="2400">
                <a:solidFill>
                  <a:srgbClr val="B5892D"/>
                </a:solidFill>
              </a:rPr>
              <a:t>Operational</a:t>
            </a:r>
            <a:endParaRPr sz="2400">
              <a:solidFill>
                <a:srgbClr val="B5892D"/>
              </a:solidFill>
            </a:endParaRPr>
          </a:p>
          <a:p>
            <a:pPr marL="914400" lvl="1" indent="-3644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40"/>
              <a:buChar char="-"/>
            </a:pPr>
            <a:r>
              <a:rPr lang="en-US" sz="2400">
                <a:solidFill>
                  <a:srgbClr val="3D3D3D"/>
                </a:solidFill>
              </a:rPr>
              <a:t>Provisioning of services and resources through the EOSC-hub Marketplace as delivery channel</a:t>
            </a:r>
            <a:endParaRPr sz="2400">
              <a:solidFill>
                <a:srgbClr val="3D3D3D"/>
              </a:solidFill>
            </a:endParaRPr>
          </a:p>
          <a:p>
            <a:pPr marL="914400" lvl="1" indent="-3644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40"/>
              <a:buChar char="-"/>
            </a:pPr>
            <a:r>
              <a:rPr lang="en-US" sz="2200">
                <a:solidFill>
                  <a:srgbClr val="3D3D3D"/>
                </a:solidFill>
              </a:rPr>
              <a:t>Participation to coordinated operations of the services provided to the service catalogue</a:t>
            </a:r>
            <a:endParaRPr sz="2200">
              <a:solidFill>
                <a:srgbClr val="3D3D3D"/>
              </a:solidFill>
            </a:endParaRPr>
          </a:p>
          <a:p>
            <a:pPr marL="457200" lvl="0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5892D"/>
              </a:buClr>
              <a:buSzPts val="2600"/>
              <a:buChar char="•"/>
            </a:pPr>
            <a:r>
              <a:rPr lang="en-US" sz="2600">
                <a:solidFill>
                  <a:srgbClr val="B5892D"/>
                </a:solidFill>
              </a:rPr>
              <a:t>Technical</a:t>
            </a:r>
            <a:endParaRPr sz="2600">
              <a:solidFill>
                <a:srgbClr val="B5892D"/>
              </a:solidFill>
            </a:endParaRPr>
          </a:p>
          <a:p>
            <a:pPr marL="914400" lvl="1" indent="-3644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2140"/>
              <a:buChar char="-"/>
            </a:pPr>
            <a:r>
              <a:rPr lang="en-US" sz="2400">
                <a:solidFill>
                  <a:srgbClr val="3D3D3D"/>
                </a:solidFill>
              </a:rPr>
              <a:t>Enabling of access to services and resources through the Hub: AAI integration</a:t>
            </a:r>
            <a:endParaRPr sz="2400">
              <a:solidFill>
                <a:srgbClr val="3D3D3D"/>
              </a:solidFill>
            </a:endParaRPr>
          </a:p>
          <a:p>
            <a:pPr marL="45720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rgbClr val="3D3D3D"/>
              </a:solidFill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2911675" y="131650"/>
            <a:ext cx="516540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Engagement levels for service providers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6553200" y="6381328"/>
            <a:ext cx="2339400" cy="28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2911675" y="131650"/>
            <a:ext cx="516540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FAIR Data</a:t>
            </a:r>
            <a:endParaRPr/>
          </a:p>
        </p:txBody>
      </p:sp>
      <p:sp>
        <p:nvSpPr>
          <p:cNvPr id="173" name="Shape 173"/>
          <p:cNvSpPr txBox="1"/>
          <p:nvPr/>
        </p:nvSpPr>
        <p:spPr>
          <a:xfrm>
            <a:off x="313200" y="1256075"/>
            <a:ext cx="1917000" cy="10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000000"/>
                </a:solidFill>
              </a:rPr>
              <a:t>F</a:t>
            </a:r>
            <a:r>
              <a:rPr lang="en-US">
                <a:solidFill>
                  <a:srgbClr val="000000"/>
                </a:solidFill>
              </a:rPr>
              <a:t>indable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74" name="Shape 174"/>
          <p:cNvSpPr txBox="1"/>
          <p:nvPr/>
        </p:nvSpPr>
        <p:spPr>
          <a:xfrm>
            <a:off x="313200" y="2606575"/>
            <a:ext cx="1917000" cy="30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b="1">
                <a:solidFill>
                  <a:srgbClr val="595959"/>
                </a:solidFill>
              </a:rPr>
              <a:t>Data</a:t>
            </a:r>
            <a:r>
              <a:rPr lang="en-US">
                <a:solidFill>
                  <a:srgbClr val="595959"/>
                </a:solidFill>
              </a:rPr>
              <a:t> has </a:t>
            </a:r>
            <a:r>
              <a:rPr lang="en-US" b="1">
                <a:solidFill>
                  <a:srgbClr val="595959"/>
                </a:solidFill>
              </a:rPr>
              <a:t>rich metadata</a:t>
            </a:r>
            <a:r>
              <a:rPr lang="en-US">
                <a:solidFill>
                  <a:srgbClr val="595959"/>
                </a:solidFill>
              </a:rPr>
              <a:t>, specifies </a:t>
            </a:r>
            <a:r>
              <a:rPr lang="en-US" b="1">
                <a:solidFill>
                  <a:srgbClr val="595959"/>
                </a:solidFill>
              </a:rPr>
              <a:t>data identifiers</a:t>
            </a:r>
            <a:r>
              <a:rPr lang="en-US">
                <a:solidFill>
                  <a:srgbClr val="595959"/>
                </a:solidFill>
              </a:rPr>
              <a:t>, has a </a:t>
            </a:r>
            <a:r>
              <a:rPr lang="en-US" b="1">
                <a:solidFill>
                  <a:srgbClr val="595959"/>
                </a:solidFill>
              </a:rPr>
              <a:t>globally unique persistent identifier</a:t>
            </a:r>
            <a:r>
              <a:rPr lang="en-US">
                <a:solidFill>
                  <a:srgbClr val="595959"/>
                </a:solidFill>
              </a:rPr>
              <a:t> and is registered and/or indexed in </a:t>
            </a:r>
            <a:r>
              <a:rPr lang="en-US" b="1">
                <a:solidFill>
                  <a:srgbClr val="595959"/>
                </a:solidFill>
              </a:rPr>
              <a:t>searchable resources</a:t>
            </a:r>
            <a:endParaRPr b="1">
              <a:solidFill>
                <a:srgbClr val="595959"/>
              </a:solidFill>
            </a:endParaRPr>
          </a:p>
        </p:txBody>
      </p:sp>
      <p:sp>
        <p:nvSpPr>
          <p:cNvPr id="175" name="Shape 175"/>
          <p:cNvSpPr txBox="1"/>
          <p:nvPr/>
        </p:nvSpPr>
        <p:spPr>
          <a:xfrm>
            <a:off x="2239050" y="1256075"/>
            <a:ext cx="2102400" cy="10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000000"/>
                </a:solidFill>
              </a:rPr>
              <a:t>A</a:t>
            </a:r>
            <a:r>
              <a:rPr lang="en-US">
                <a:solidFill>
                  <a:srgbClr val="000000"/>
                </a:solidFill>
              </a:rPr>
              <a:t>ccessible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76" name="Shape 176"/>
          <p:cNvSpPr txBox="1"/>
          <p:nvPr/>
        </p:nvSpPr>
        <p:spPr>
          <a:xfrm>
            <a:off x="4350900" y="1256075"/>
            <a:ext cx="2102400" cy="10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000000"/>
                </a:solidFill>
              </a:rPr>
              <a:t>I</a:t>
            </a:r>
            <a:r>
              <a:rPr lang="en-US">
                <a:solidFill>
                  <a:srgbClr val="000000"/>
                </a:solidFill>
              </a:rPr>
              <a:t>nteroperable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77" name="Shape 177"/>
          <p:cNvSpPr txBox="1"/>
          <p:nvPr/>
        </p:nvSpPr>
        <p:spPr>
          <a:xfrm>
            <a:off x="6350700" y="1256075"/>
            <a:ext cx="2102400" cy="10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000000"/>
                </a:solidFill>
              </a:rPr>
              <a:t>R</a:t>
            </a:r>
            <a:r>
              <a:rPr lang="en-US">
                <a:solidFill>
                  <a:srgbClr val="000000"/>
                </a:solidFill>
              </a:rPr>
              <a:t>eusable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78" name="Shape 178"/>
          <p:cNvSpPr txBox="1"/>
          <p:nvPr/>
        </p:nvSpPr>
        <p:spPr>
          <a:xfrm>
            <a:off x="2300400" y="2606575"/>
            <a:ext cx="1979700" cy="3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b="1">
                <a:solidFill>
                  <a:srgbClr val="595959"/>
                </a:solidFill>
              </a:rPr>
              <a:t>Data </a:t>
            </a:r>
            <a:r>
              <a:rPr lang="en-US">
                <a:solidFill>
                  <a:srgbClr val="595959"/>
                </a:solidFill>
              </a:rPr>
              <a:t>is </a:t>
            </a:r>
            <a:r>
              <a:rPr lang="en-US" b="1">
                <a:solidFill>
                  <a:srgbClr val="595959"/>
                </a:solidFill>
              </a:rPr>
              <a:t>retrievable</a:t>
            </a:r>
            <a:r>
              <a:rPr lang="en-US">
                <a:solidFill>
                  <a:srgbClr val="595959"/>
                </a:solidFill>
              </a:rPr>
              <a:t> via their </a:t>
            </a:r>
            <a:r>
              <a:rPr lang="en-US" b="1">
                <a:solidFill>
                  <a:srgbClr val="595959"/>
                </a:solidFill>
              </a:rPr>
              <a:t>identifier</a:t>
            </a:r>
            <a:r>
              <a:rPr lang="en-US">
                <a:solidFill>
                  <a:srgbClr val="595959"/>
                </a:solidFill>
              </a:rPr>
              <a:t>, via </a:t>
            </a:r>
            <a:r>
              <a:rPr lang="en-US" b="1">
                <a:solidFill>
                  <a:srgbClr val="595959"/>
                </a:solidFill>
              </a:rPr>
              <a:t>standard protocols</a:t>
            </a:r>
            <a:r>
              <a:rPr lang="en-US">
                <a:solidFill>
                  <a:srgbClr val="595959"/>
                </a:solidFill>
              </a:rPr>
              <a:t>, protocols are </a:t>
            </a:r>
            <a:r>
              <a:rPr lang="en-US" b="1">
                <a:solidFill>
                  <a:srgbClr val="595959"/>
                </a:solidFill>
              </a:rPr>
              <a:t>open, free </a:t>
            </a:r>
            <a:r>
              <a:rPr lang="en-US">
                <a:solidFill>
                  <a:srgbClr val="595959"/>
                </a:solidFill>
              </a:rPr>
              <a:t>and</a:t>
            </a:r>
            <a:r>
              <a:rPr lang="en-US" b="1">
                <a:solidFill>
                  <a:srgbClr val="595959"/>
                </a:solidFill>
              </a:rPr>
              <a:t> universally implementable</a:t>
            </a:r>
            <a:r>
              <a:rPr lang="en-US">
                <a:solidFill>
                  <a:srgbClr val="595959"/>
                </a:solidFill>
              </a:rPr>
              <a:t>, allows </a:t>
            </a:r>
            <a:r>
              <a:rPr lang="en-US" b="1">
                <a:solidFill>
                  <a:srgbClr val="595959"/>
                </a:solidFill>
              </a:rPr>
              <a:t>authentication</a:t>
            </a:r>
            <a:r>
              <a:rPr lang="en-US">
                <a:solidFill>
                  <a:srgbClr val="595959"/>
                </a:solidFill>
              </a:rPr>
              <a:t> and </a:t>
            </a:r>
            <a:r>
              <a:rPr lang="en-US" b="1">
                <a:solidFill>
                  <a:srgbClr val="595959"/>
                </a:solidFill>
              </a:rPr>
              <a:t>authorization</a:t>
            </a:r>
            <a:r>
              <a:rPr lang="en-US">
                <a:solidFill>
                  <a:srgbClr val="595959"/>
                </a:solidFill>
              </a:rPr>
              <a:t> where necessary and </a:t>
            </a:r>
            <a:r>
              <a:rPr lang="en-US" b="1">
                <a:solidFill>
                  <a:srgbClr val="595959"/>
                </a:solidFill>
              </a:rPr>
              <a:t>metadata</a:t>
            </a:r>
            <a:r>
              <a:rPr lang="en-US">
                <a:solidFill>
                  <a:srgbClr val="595959"/>
                </a:solidFill>
              </a:rPr>
              <a:t> are kept </a:t>
            </a:r>
            <a:r>
              <a:rPr lang="en-US" b="1">
                <a:solidFill>
                  <a:srgbClr val="595959"/>
                </a:solidFill>
              </a:rPr>
              <a:t>accessible</a:t>
            </a:r>
            <a:r>
              <a:rPr lang="en-US">
                <a:solidFill>
                  <a:srgbClr val="595959"/>
                </a:solidFill>
              </a:rPr>
              <a:t> when </a:t>
            </a:r>
            <a:r>
              <a:rPr lang="en-US" b="1">
                <a:solidFill>
                  <a:srgbClr val="595959"/>
                </a:solidFill>
              </a:rPr>
              <a:t>data</a:t>
            </a:r>
            <a:r>
              <a:rPr lang="en-US">
                <a:solidFill>
                  <a:srgbClr val="595959"/>
                </a:solidFill>
              </a:rPr>
              <a:t> is </a:t>
            </a:r>
            <a:r>
              <a:rPr lang="en-US" b="1">
                <a:solidFill>
                  <a:srgbClr val="595959"/>
                </a:solidFill>
              </a:rPr>
              <a:t>no longer available</a:t>
            </a:r>
            <a:r>
              <a:rPr lang="en-US">
                <a:solidFill>
                  <a:srgbClr val="595959"/>
                </a:solidFill>
              </a:rPr>
              <a:t> </a:t>
            </a:r>
            <a:endParaRPr>
              <a:solidFill>
                <a:srgbClr val="595959"/>
              </a:solidFill>
            </a:endParaRPr>
          </a:p>
        </p:txBody>
      </p:sp>
      <p:sp>
        <p:nvSpPr>
          <p:cNvPr id="179" name="Shape 179"/>
          <p:cNvSpPr txBox="1"/>
          <p:nvPr/>
        </p:nvSpPr>
        <p:spPr>
          <a:xfrm>
            <a:off x="4412250" y="2606575"/>
            <a:ext cx="1979700" cy="30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595959"/>
                </a:solidFill>
              </a:rPr>
              <a:t>Data</a:t>
            </a:r>
            <a:r>
              <a:rPr lang="en-US">
                <a:solidFill>
                  <a:srgbClr val="595959"/>
                </a:solidFill>
              </a:rPr>
              <a:t> has formal, accessible, shared and broadly applicable</a:t>
            </a:r>
            <a:r>
              <a:rPr lang="en-US" b="1">
                <a:solidFill>
                  <a:srgbClr val="595959"/>
                </a:solidFill>
              </a:rPr>
              <a:t> knowledge representation,</a:t>
            </a:r>
            <a:r>
              <a:rPr lang="en-US">
                <a:solidFill>
                  <a:srgbClr val="595959"/>
                </a:solidFill>
              </a:rPr>
              <a:t> use </a:t>
            </a:r>
            <a:r>
              <a:rPr lang="en-US" b="1">
                <a:solidFill>
                  <a:srgbClr val="595959"/>
                </a:solidFill>
              </a:rPr>
              <a:t>vocabularies</a:t>
            </a:r>
            <a:r>
              <a:rPr lang="en-US">
                <a:solidFill>
                  <a:srgbClr val="595959"/>
                </a:solidFill>
              </a:rPr>
              <a:t> that flow </a:t>
            </a:r>
            <a:r>
              <a:rPr lang="en-US" b="1">
                <a:solidFill>
                  <a:srgbClr val="595959"/>
                </a:solidFill>
              </a:rPr>
              <a:t>FAIR principles</a:t>
            </a:r>
            <a:r>
              <a:rPr lang="en-US">
                <a:solidFill>
                  <a:srgbClr val="595959"/>
                </a:solidFill>
              </a:rPr>
              <a:t> and include qualified </a:t>
            </a:r>
            <a:r>
              <a:rPr lang="en-US" b="1">
                <a:solidFill>
                  <a:srgbClr val="595959"/>
                </a:solidFill>
              </a:rPr>
              <a:t>references</a:t>
            </a:r>
            <a:r>
              <a:rPr lang="en-US">
                <a:solidFill>
                  <a:srgbClr val="595959"/>
                </a:solidFill>
              </a:rPr>
              <a:t> to </a:t>
            </a:r>
            <a:r>
              <a:rPr lang="en-US" b="1">
                <a:solidFill>
                  <a:srgbClr val="595959"/>
                </a:solidFill>
              </a:rPr>
              <a:t>other (meta)data</a:t>
            </a:r>
            <a:endParaRPr b="1">
              <a:solidFill>
                <a:srgbClr val="595959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rgbClr val="595959"/>
              </a:solidFill>
            </a:endParaRPr>
          </a:p>
        </p:txBody>
      </p:sp>
      <p:sp>
        <p:nvSpPr>
          <p:cNvPr id="180" name="Shape 180"/>
          <p:cNvSpPr txBox="1"/>
          <p:nvPr/>
        </p:nvSpPr>
        <p:spPr>
          <a:xfrm>
            <a:off x="6350700" y="2606700"/>
            <a:ext cx="2102400" cy="28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b="1">
                <a:solidFill>
                  <a:srgbClr val="595959"/>
                </a:solidFill>
              </a:rPr>
              <a:t>Data </a:t>
            </a:r>
            <a:r>
              <a:rPr lang="en-US">
                <a:solidFill>
                  <a:srgbClr val="595959"/>
                </a:solidFill>
              </a:rPr>
              <a:t>has plurality of accurate and </a:t>
            </a:r>
            <a:r>
              <a:rPr lang="en-US" b="1">
                <a:solidFill>
                  <a:srgbClr val="595959"/>
                </a:solidFill>
              </a:rPr>
              <a:t>relevant attributes</a:t>
            </a:r>
            <a:r>
              <a:rPr lang="en-US">
                <a:solidFill>
                  <a:srgbClr val="595959"/>
                </a:solidFill>
              </a:rPr>
              <a:t>, is released with clear and accessible </a:t>
            </a:r>
            <a:r>
              <a:rPr lang="en-US" b="1">
                <a:solidFill>
                  <a:srgbClr val="595959"/>
                </a:solidFill>
              </a:rPr>
              <a:t>data usage license</a:t>
            </a:r>
            <a:r>
              <a:rPr lang="en-US">
                <a:solidFill>
                  <a:srgbClr val="595959"/>
                </a:solidFill>
              </a:rPr>
              <a:t>, has associated </a:t>
            </a:r>
            <a:r>
              <a:rPr lang="en-US" b="1">
                <a:solidFill>
                  <a:srgbClr val="595959"/>
                </a:solidFill>
              </a:rPr>
              <a:t>provenance</a:t>
            </a:r>
            <a:r>
              <a:rPr lang="en-US">
                <a:solidFill>
                  <a:srgbClr val="595959"/>
                </a:solidFill>
              </a:rPr>
              <a:t> and meets domain-relevant</a:t>
            </a:r>
            <a:r>
              <a:rPr lang="en-US" b="1">
                <a:solidFill>
                  <a:srgbClr val="595959"/>
                </a:solidFill>
              </a:rPr>
              <a:t> community standards</a:t>
            </a:r>
            <a:r>
              <a:rPr lang="en-US">
                <a:solidFill>
                  <a:srgbClr val="595959"/>
                </a:solidFill>
              </a:rPr>
              <a:t> </a:t>
            </a:r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sldNum" idx="12"/>
          </p:nvPr>
        </p:nvSpPr>
        <p:spPr>
          <a:xfrm>
            <a:off x="6553200" y="6381328"/>
            <a:ext cx="2339400" cy="28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251520" y="1268764"/>
            <a:ext cx="8640900" cy="48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Findable</a:t>
            </a:r>
            <a:endParaRPr/>
          </a:p>
          <a:p>
            <a:pPr marL="914400" lvl="1" indent="-377190" rtl="0">
              <a:spcBef>
                <a:spcPts val="0"/>
              </a:spcBef>
              <a:spcAft>
                <a:spcPts val="0"/>
              </a:spcAft>
              <a:buSzPts val="2340"/>
              <a:buChar char="-"/>
            </a:pPr>
            <a:r>
              <a:rPr lang="en-US"/>
              <a:t>Discovering scientific products, services and resources</a:t>
            </a:r>
            <a:endParaRPr/>
          </a:p>
          <a:p>
            <a:pPr marL="457200" lvl="0" indent="-406400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Accessible</a:t>
            </a:r>
            <a:endParaRPr/>
          </a:p>
          <a:p>
            <a:pPr marL="914400" lvl="1" indent="-377190" rtl="0">
              <a:spcBef>
                <a:spcPts val="0"/>
              </a:spcBef>
              <a:spcAft>
                <a:spcPts val="0"/>
              </a:spcAft>
              <a:buSzPts val="2340"/>
              <a:buChar char="-"/>
            </a:pPr>
            <a:r>
              <a:rPr lang="en-US"/>
              <a:t>Enabling access to scientific resources and services</a:t>
            </a:r>
            <a:endParaRPr/>
          </a:p>
          <a:p>
            <a:pPr marL="457200" lvl="0" indent="-406400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Interoperable</a:t>
            </a:r>
            <a:endParaRPr/>
          </a:p>
          <a:p>
            <a:pPr marL="914400" lvl="1" indent="-377190" rtl="0">
              <a:spcBef>
                <a:spcPts val="0"/>
              </a:spcBef>
              <a:spcAft>
                <a:spcPts val="0"/>
              </a:spcAft>
              <a:buSzPts val="2340"/>
              <a:buChar char="-"/>
            </a:pPr>
            <a:r>
              <a:rPr lang="en-US"/>
              <a:t>Integrating and maintaining relevant services according to a defined standards roadmap</a:t>
            </a:r>
            <a:endParaRPr/>
          </a:p>
          <a:p>
            <a:pPr marL="457200" lvl="0" indent="-406400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Reusable</a:t>
            </a:r>
            <a:endParaRPr/>
          </a:p>
          <a:p>
            <a:pPr marL="914400" lvl="1" indent="-377190" rtl="0">
              <a:spcBef>
                <a:spcPts val="0"/>
              </a:spcBef>
              <a:spcAft>
                <a:spcPts val="0"/>
              </a:spcAft>
              <a:buSzPts val="2340"/>
              <a:buChar char="-"/>
            </a:pPr>
            <a:r>
              <a:rPr lang="en-US"/>
              <a:t>Managing and preserving data (raw data, metadata, software, scientific products, annotation)</a:t>
            </a:r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2911675" y="131650"/>
            <a:ext cx="516540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EOSC-hub Support to FAIR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91981" y="3375672"/>
            <a:ext cx="7759800" cy="23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Enhance discovery and reuse of  scientific products across communities</a:t>
            </a:r>
            <a:endParaRPr/>
          </a:p>
          <a:p>
            <a:pPr marL="457200" lvl="0" indent="-228600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en-US"/>
              <a:t>B2Find</a:t>
            </a:r>
            <a:endParaRPr/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Marketplace</a:t>
            </a:r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body" idx="3"/>
          </p:nvPr>
        </p:nvSpPr>
        <p:spPr>
          <a:xfrm>
            <a:off x="691978" y="2362850"/>
            <a:ext cx="6121500" cy="7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>
              <a:spcBef>
                <a:spcPts val="560"/>
              </a:spcBef>
              <a:spcAft>
                <a:spcPts val="0"/>
              </a:spcAft>
              <a:buSzPts val="2800"/>
              <a:buAutoNum type="arabicParenBoth"/>
            </a:pPr>
            <a:r>
              <a:rPr lang="en-US"/>
              <a:t>Discover and Reuse</a:t>
            </a:r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body" idx="2"/>
          </p:nvPr>
        </p:nvSpPr>
        <p:spPr>
          <a:xfrm>
            <a:off x="683568" y="1484784"/>
            <a:ext cx="5980800" cy="5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de_base">
  <a:themeElements>
    <a:clrScheme name="Eudat-Color">
      <a:dk1>
        <a:srgbClr val="515151"/>
      </a:dk1>
      <a:lt1>
        <a:srgbClr val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3268</TotalTime>
  <Words>3735</Words>
  <Application>Microsoft Macintosh PowerPoint</Application>
  <PresentationFormat>On-screen Show (4:3)</PresentationFormat>
  <Paragraphs>596</Paragraphs>
  <Slides>42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Calibri</vt:lpstr>
      <vt:lpstr>Noto Sans Symbols</vt:lpstr>
      <vt:lpstr>Arial</vt:lpstr>
      <vt:lpstr>Century Gothic</vt:lpstr>
      <vt:lpstr>slide_base</vt:lpstr>
      <vt:lpstr>PowerPoint Presentation</vt:lpstr>
      <vt:lpstr>EOSC-hub Service Categories</vt:lpstr>
      <vt:lpstr>PowerPoint Presentation</vt:lpstr>
      <vt:lpstr>Services for the Research Data Lifecycle</vt:lpstr>
      <vt:lpstr>EOSC-hub Service Provisioning Model</vt:lpstr>
      <vt:lpstr>Engagement levels for service providers</vt:lpstr>
      <vt:lpstr>FAIR Data</vt:lpstr>
      <vt:lpstr>EOSC-hub Support to FAIR</vt:lpstr>
      <vt:lpstr>PowerPoint Presentation</vt:lpstr>
      <vt:lpstr>B2FIND</vt:lpstr>
      <vt:lpstr>EOSC-hub Marketplace</vt:lpstr>
      <vt:lpstr>PowerPoint Presentation</vt:lpstr>
      <vt:lpstr>Applications on Demand</vt:lpstr>
      <vt:lpstr>Federated High Throughput Computing (HTC)</vt:lpstr>
      <vt:lpstr>Federated Computing IaaS and PaaS</vt:lpstr>
      <vt:lpstr>Processing of sensitive data</vt:lpstr>
      <vt:lpstr>Jupyter Notebook</vt:lpstr>
      <vt:lpstr>Scientific Workflow Management and Orchestration</vt:lpstr>
      <vt:lpstr>Discipline-specific data analytics 1/3 </vt:lpstr>
      <vt:lpstr>Discipline-specific data analytics 2/3 </vt:lpstr>
      <vt:lpstr>Discipline-specific data analytics 3/3 </vt:lpstr>
      <vt:lpstr>PowerPoint Presentation</vt:lpstr>
      <vt:lpstr>B2HANDLE</vt:lpstr>
      <vt:lpstr>B2SAFE</vt:lpstr>
      <vt:lpstr>European Trusted Digital Repositories</vt:lpstr>
      <vt:lpstr>PowerPoint Presentation</vt:lpstr>
      <vt:lpstr>Application Database</vt:lpstr>
      <vt:lpstr>B2DROP</vt:lpstr>
      <vt:lpstr>B2NOTE</vt:lpstr>
      <vt:lpstr>B2SHARE</vt:lpstr>
      <vt:lpstr>DataHub</vt:lpstr>
      <vt:lpstr>EOSC-hub service catalogue mapping to FAIR</vt:lpstr>
      <vt:lpstr>PowerPoint Presentation</vt:lpstr>
      <vt:lpstr>EOSC-hub AAI</vt:lpstr>
      <vt:lpstr>EOSC-hub AAI Architecture</vt:lpstr>
      <vt:lpstr>Capabilities</vt:lpstr>
      <vt:lpstr>Federated service management </vt:lpstr>
      <vt:lpstr>INFRAEOSC-04 input to EOSC-hub 1/2</vt:lpstr>
      <vt:lpstr>INFRAEOSC-04 input to EOSC-hub 2/2</vt:lpstr>
      <vt:lpstr>Examples of use cases - Competence Centres</vt:lpstr>
      <vt:lpstr>Examples of use cases - Competence Centres (cont)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Diego</dc:creator>
  <cp:lastModifiedBy>Tiziana Ferrari</cp:lastModifiedBy>
  <cp:revision>5</cp:revision>
  <dcterms:modified xsi:type="dcterms:W3CDTF">2019-07-08T11:17:05Z</dcterms:modified>
</cp:coreProperties>
</file>