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0"/>
  </p:notesMasterIdLst>
  <p:sldIdLst>
    <p:sldId id="256" r:id="rId2"/>
    <p:sldId id="271" r:id="rId3"/>
    <p:sldId id="265" r:id="rId4"/>
    <p:sldId id="266" r:id="rId5"/>
    <p:sldId id="268" r:id="rId6"/>
    <p:sldId id="285" r:id="rId7"/>
    <p:sldId id="273" r:id="rId8"/>
    <p:sldId id="269" r:id="rId9"/>
    <p:sldId id="283" r:id="rId10"/>
    <p:sldId id="274" r:id="rId11"/>
    <p:sldId id="281" r:id="rId12"/>
    <p:sldId id="275" r:id="rId13"/>
    <p:sldId id="276" r:id="rId14"/>
    <p:sldId id="282" r:id="rId15"/>
    <p:sldId id="277" r:id="rId16"/>
    <p:sldId id="278" r:id="rId17"/>
    <p:sldId id="280" r:id="rId18"/>
    <p:sldId id="263" r:id="rId19"/>
    <p:sldId id="259" r:id="rId20"/>
    <p:sldId id="262" r:id="rId21"/>
    <p:sldId id="270" r:id="rId22"/>
    <p:sldId id="264" r:id="rId23"/>
    <p:sldId id="257" r:id="rId24"/>
    <p:sldId id="258" r:id="rId25"/>
    <p:sldId id="284" r:id="rId26"/>
    <p:sldId id="279" r:id="rId27"/>
    <p:sldId id="260" r:id="rId28"/>
    <p:sldId id="261" r:id="rId29"/>
  </p:sldIdLst>
  <p:sldSz cx="12192000" cy="6858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63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291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Copied</a:t>
            </a:r>
            <a:r>
              <a:rPr lang="en-GB" baseline="0" dirty="0" smtClean="0"/>
              <a:t> this slide from Mark, and could explain how MD schemas between B2SHARE and B2FIND are synchronized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677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Copied</a:t>
            </a:r>
            <a:r>
              <a:rPr lang="en-GB" baseline="0" dirty="0" smtClean="0"/>
              <a:t> this slide from Mark, and could explain how MD schemas between B2SHARE and B2FIND are synchronized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67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Mark </a:t>
            </a:r>
            <a:r>
              <a:rPr lang="en-GB" dirty="0" smtClean="0">
                <a:sym typeface="Wingdings" panose="05000000000000000000" pitchFamily="2" charset="2"/>
              </a:rPr>
              <a:t> adopt more B2FIND/</a:t>
            </a:r>
            <a:r>
              <a:rPr lang="en-GB" dirty="0" err="1" smtClean="0">
                <a:sym typeface="Wingdings" panose="05000000000000000000" pitchFamily="2" charset="2"/>
              </a:rPr>
              <a:t>OpenAire</a:t>
            </a:r>
            <a:r>
              <a:rPr lang="en-GB" baseline="0" dirty="0" smtClean="0">
                <a:sym typeface="Wingdings" panose="05000000000000000000" pitchFamily="2" charset="2"/>
              </a:rPr>
              <a:t> (Paolo?) specific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6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be </a:t>
            </a:r>
            <a:r>
              <a:rPr lang="en-GB" smtClean="0"/>
              <a:t>moved from Mark</a:t>
            </a:r>
            <a:r>
              <a:rPr lang="en-GB" baseline="0" smtClean="0"/>
              <a:t> ?!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68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HEW : will add a slide</a:t>
            </a:r>
            <a:r>
              <a:rPr lang="en-GB" baseline="0" dirty="0" smtClean="0"/>
              <a:t> ‘</a:t>
            </a:r>
            <a:r>
              <a:rPr lang="en-GB" baseline="0" dirty="0" err="1" smtClean="0"/>
              <a:t>MetaData</a:t>
            </a:r>
            <a:r>
              <a:rPr lang="en-GB" baseline="0" dirty="0" smtClean="0"/>
              <a:t> Curation …’ focussing on the aspects w.r.t. Metadata-management (Structure and granularity of MD, iterative improvement of quality of metadata during uptake process, …, sustainability of MD (and their catalogues), 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0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776efb7d_1_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59776efb7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@Paolo : </a:t>
            </a:r>
            <a:r>
              <a:rPr lang="de-DE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OpenAire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session</a:t>
            </a:r>
            <a:r>
              <a:rPr lang="de-DE" baseline="0" dirty="0" smtClean="0"/>
              <a:t>, Mark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session</a:t>
            </a:r>
            <a:r>
              <a:rPr lang="de-DE" baseline="0" dirty="0" smtClean="0"/>
              <a:t> !?</a:t>
            </a:r>
            <a:endParaRPr dirty="0"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776efb7d_1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9776ef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Taken/moved ? From Mark and references</a:t>
            </a:r>
            <a:r>
              <a:rPr lang="en-GB" baseline="0" dirty="0" smtClean="0"/>
              <a:t> in last </a:t>
            </a:r>
            <a:r>
              <a:rPr lang="en-GB" baseline="0" dirty="0" err="1" smtClean="0"/>
              <a:t>bullit</a:t>
            </a:r>
            <a:r>
              <a:rPr lang="en-GB" baseline="0" dirty="0" smtClean="0"/>
              <a:t> changed … 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72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HEW : will add a slide</a:t>
            </a:r>
            <a:r>
              <a:rPr lang="en-GB" baseline="0" dirty="0" smtClean="0"/>
              <a:t> ‘</a:t>
            </a:r>
            <a:r>
              <a:rPr lang="en-GB" baseline="0" dirty="0" err="1" smtClean="0"/>
              <a:t>MetaData</a:t>
            </a:r>
            <a:r>
              <a:rPr lang="en-GB" baseline="0" dirty="0" smtClean="0"/>
              <a:t> Curation …’ focussing on the aspects w.r.t. Metadata-management (Structure and granularity of MD, iterative improvement of quality of metadata during uptake process, …, sustainability of MD (and their catalogues), 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0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Mark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71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9" name="Google Shape;59;p4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>
            <a:spLocks noGrp="1"/>
          </p:cNvSpPr>
          <p:nvPr>
            <p:ph type="body" idx="2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body" idx="3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Customised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6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None/>
            </a:pPr>
            <a:r>
              <a:rPr lang="en-US" sz="20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" name="Google Shape;123;p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2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datac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sc-edmi.github.io/" TargetMode="External"/><Relationship Id="rId5" Type="http://schemas.openxmlformats.org/officeDocument/2006/relationships/hyperlink" Target="http://b2find.eudat.eu/guidelines/index.html" TargetMode="External"/><Relationship Id="rId4" Type="http://schemas.openxmlformats.org/officeDocument/2006/relationships/hyperlink" Target="https://guidelines.openaire.eu/en/latest/data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yptpad.fr/pad/#/1/edit/96rZFwOslkhalSt1t8312Q/04m-+XxHLO-iL5TZQsznCGIG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pad.fr/pad/#/1/edit/KDecbjauKCtZclOmZAbbWg/L4aEiGrzJlSbRSXrFutOb0C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ocabs.lter-europe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rchives.org/pm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geospatial.org/standards/cat" TargetMode="External"/><Relationship Id="rId5" Type="http://schemas.openxmlformats.org/officeDocument/2006/relationships/hyperlink" Target="https://json-ld.org/" TargetMode="External"/><Relationship Id="rId4" Type="http://schemas.openxmlformats.org/officeDocument/2006/relationships/hyperlink" Target="http://www.openarchives.org/rs/t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governa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ata_manage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computer-science/catalog-metadata" TargetMode="External"/><Relationship Id="rId2" Type="http://schemas.openxmlformats.org/officeDocument/2006/relationships/hyperlink" Target="http://www.coastalwiki.org/wiki/Metadata_and_metadata_catalogu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3710175" y="4938625"/>
            <a:ext cx="68097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Public/Confidential </a:t>
            </a:r>
            <a:r>
              <a:rPr lang="en-US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If confidential, please define:</a:t>
            </a:r>
            <a:endParaRPr i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Disclosing Party: </a:t>
            </a:r>
            <a:r>
              <a:rPr lang="en-US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(those disclosing confidential information)</a:t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Recipient Party: </a:t>
            </a:r>
            <a:r>
              <a:rPr lang="en-US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(to whom this information is disclosed, default: project consortium)</a:t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32;p9"/>
          <p:cNvSpPr txBox="1">
            <a:spLocks/>
          </p:cNvSpPr>
          <p:nvPr/>
        </p:nvSpPr>
        <p:spPr>
          <a:xfrm>
            <a:off x="1487488" y="3572463"/>
            <a:ext cx="662473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 smtClean="0"/>
              <a:t>Data Discovery and Metadata Management</a:t>
            </a:r>
            <a:endParaRPr lang="en-GB" dirty="0"/>
          </a:p>
        </p:txBody>
      </p:sp>
      <p:sp>
        <p:nvSpPr>
          <p:cNvPr id="6" name="Google Shape;133;p9"/>
          <p:cNvSpPr txBox="1">
            <a:spLocks/>
          </p:cNvSpPr>
          <p:nvPr/>
        </p:nvSpPr>
        <p:spPr>
          <a:xfrm>
            <a:off x="1487910" y="2852750"/>
            <a:ext cx="9424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EOSC-Hub Technology Area description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3441494-8242-5641-83A3-09A4FDA97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communities defined their own community-specific metadata schema’s</a:t>
            </a:r>
          </a:p>
          <a:p>
            <a:r>
              <a:rPr lang="en-US" dirty="0"/>
              <a:t>There are some initiatives to define or at least </a:t>
            </a:r>
            <a:r>
              <a:rPr lang="en-US" dirty="0" err="1"/>
              <a:t>harmonise</a:t>
            </a:r>
            <a:r>
              <a:rPr lang="en-US" dirty="0"/>
              <a:t> minimum metadata which is required for publishing or harvesting</a:t>
            </a:r>
          </a:p>
          <a:p>
            <a:pPr lvl="1"/>
            <a:r>
              <a:rPr lang="en-US" dirty="0" err="1"/>
              <a:t>DataCite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https://schema.datacite.org/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OpenAIRE</a:t>
            </a:r>
            <a:r>
              <a:rPr lang="en-US" dirty="0"/>
              <a:t> guidelines for Data Archives (</a:t>
            </a:r>
            <a:r>
              <a:rPr lang="en-US" dirty="0">
                <a:hlinkClick r:id="rId4"/>
              </a:rPr>
              <a:t>https://guidelines.openaire.eu/en/latest/data/index.html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EUDAT-B2FIND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http://b2find.eudat.eu/guidelines/index.html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EOSC pilot </a:t>
            </a:r>
            <a:r>
              <a:rPr lang="en-US" dirty="0" smtClean="0"/>
              <a:t>‘Interoperability’ defined </a:t>
            </a:r>
            <a:r>
              <a:rPr lang="en-US" dirty="0"/>
              <a:t>EDMI (</a:t>
            </a:r>
            <a:r>
              <a:rPr lang="en-US" dirty="0">
                <a:hlinkClick r:id="rId6"/>
              </a:rPr>
              <a:t>https://eosc-edmi.github.io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GB" dirty="0"/>
              <a:t>Schema.org (</a:t>
            </a:r>
            <a:endParaRPr lang="en-US" dirty="0"/>
          </a:p>
          <a:p>
            <a:r>
              <a:rPr lang="en-US" dirty="0"/>
              <a:t>The best practices and guidelines on minimum metadata for harvesting and discoverability should be defined in </a:t>
            </a:r>
            <a:r>
              <a:rPr lang="en-US" dirty="0" smtClean="0"/>
              <a:t>accordance </a:t>
            </a:r>
            <a:r>
              <a:rPr lang="en-US" dirty="0"/>
              <a:t>with </a:t>
            </a:r>
            <a:r>
              <a:rPr lang="en-US" dirty="0" smtClean="0"/>
              <a:t>the </a:t>
            </a:r>
            <a:r>
              <a:rPr lang="en-US" i="1" dirty="0" smtClean="0"/>
              <a:t>Open Data</a:t>
            </a:r>
            <a:r>
              <a:rPr lang="en-US" i="1" dirty="0" smtClean="0">
                <a:sym typeface="Wingdings" panose="05000000000000000000" pitchFamily="2" charset="2"/>
              </a:rPr>
              <a:t> Repository </a:t>
            </a:r>
            <a:r>
              <a:rPr lang="en-US" dirty="0" smtClean="0"/>
              <a:t>macro feature and Open data and FAIR initiatives (e.g. with </a:t>
            </a:r>
            <a:r>
              <a:rPr lang="en-US" i="1" dirty="0" err="1" smtClean="0"/>
              <a:t>OpenAire</a:t>
            </a:r>
            <a:r>
              <a:rPr lang="en-US" i="1" dirty="0" smtClean="0"/>
              <a:t>, </a:t>
            </a:r>
            <a:r>
              <a:rPr lang="en-US" i="1" dirty="0" smtClean="0"/>
              <a:t>RDA, GO-FAIR ‘Discovery IN’ etc.)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0AABF58-3453-BD41-9080-1CABBB453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F871E6-67CC-7648-9B22-32D16ED41E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Metadata Descriptions</a:t>
            </a:r>
          </a:p>
        </p:txBody>
      </p:sp>
    </p:spTree>
    <p:extLst>
      <p:ext uri="{BB962C8B-B14F-4D97-AF65-F5344CB8AC3E}">
        <p14:creationId xmlns:p14="http://schemas.microsoft.com/office/powerpoint/2010/main" val="20611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0FB44CC-0BA0-5449-A757-7DA9C84CA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ED44C5-9A35-4B46-829A-7CDCB945BC1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5360" y="980728"/>
            <a:ext cx="4032448" cy="823430"/>
          </a:xfrm>
        </p:spPr>
        <p:txBody>
          <a:bodyPr/>
          <a:lstStyle/>
          <a:p>
            <a:r>
              <a:rPr lang="en-US" dirty="0" smtClean="0"/>
              <a:t>Metadata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73" y="171400"/>
            <a:ext cx="586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593D5A0-46A8-F042-AD00-054A8C37D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804DBE-6B8F-6249-9F4F-4E04902E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21898" y="188640"/>
            <a:ext cx="7625677" cy="6415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352" y="1052736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: Communities joining  </a:t>
            </a:r>
            <a:r>
              <a:rPr lang="en-GB" dirty="0" smtClean="0"/>
              <a:t>EUDAT-B2FIND </a:t>
            </a:r>
            <a:r>
              <a:rPr lang="en-GB" dirty="0" smtClean="0"/>
              <a:t> </a:t>
            </a:r>
            <a:r>
              <a:rPr lang="en-GB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20 Indexed </a:t>
            </a:r>
            <a:r>
              <a:rPr lang="en-GB" dirty="0" smtClean="0">
                <a:solidFill>
                  <a:srgbClr val="00B050"/>
                </a:solidFill>
              </a:rPr>
              <a:t>in productive B2FIND with N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~20 In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the pipe (implementation of MD uptake and adoption of the mapping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~20 communities interested, but not </a:t>
            </a:r>
            <a:r>
              <a:rPr lang="en-GB" dirty="0" smtClean="0">
                <a:solidFill>
                  <a:srgbClr val="FF0000"/>
                </a:solidFill>
              </a:rPr>
              <a:t>yet added</a:t>
            </a:r>
          </a:p>
        </p:txBody>
      </p:sp>
    </p:spTree>
    <p:extLst>
      <p:ext uri="{BB962C8B-B14F-4D97-AF65-F5344CB8AC3E}">
        <p14:creationId xmlns:p14="http://schemas.microsoft.com/office/powerpoint/2010/main" val="39237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593D5A0-46A8-F042-AD00-054A8C37D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FCCC55-57CF-384D-959D-CD4F6BA1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" y="103708"/>
            <a:ext cx="5090614" cy="6593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047DC0-99C3-8946-826B-D1115325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9" y="482129"/>
            <a:ext cx="6204562" cy="61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593D5A0-46A8-F042-AD00-054A8C37D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6" y="1052736"/>
            <a:ext cx="54752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50" y="183027"/>
            <a:ext cx="5111874" cy="61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311" y="1028716"/>
            <a:ext cx="6290505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Generic cross-domain</a:t>
            </a:r>
            <a:r>
              <a:rPr lang="en-GB" dirty="0" smtClean="0"/>
              <a:t> </a:t>
            </a:r>
            <a:r>
              <a:rPr lang="en-GB" dirty="0" smtClean="0"/>
              <a:t>MD </a:t>
            </a:r>
            <a:r>
              <a:rPr lang="en-GB" dirty="0" smtClean="0"/>
              <a:t>schema, </a:t>
            </a:r>
            <a:r>
              <a:rPr lang="en-GB" dirty="0" err="1" smtClean="0"/>
              <a:t>e.g</a:t>
            </a:r>
            <a:r>
              <a:rPr lang="en-GB" dirty="0" smtClean="0"/>
              <a:t> B2FIND based on DataCite4.1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GB" sz="1200" dirty="0" smtClean="0">
                <a:hlinkClick r:id="rId5"/>
              </a:rPr>
              <a:t>https</a:t>
            </a:r>
            <a:r>
              <a:rPr lang="en-GB" sz="1200" dirty="0">
                <a:hlinkClick r:id="rId5"/>
              </a:rPr>
              <a:t>://cryptpad.fr/pad/#/1/edit/96rZFwOslkhalSt1t8312Q/04m-+XxHLO-iL5TZQsznCGIG</a:t>
            </a:r>
            <a:r>
              <a:rPr lang="en-GB" sz="1200" dirty="0" smtClean="0">
                <a:hlinkClick r:id="rId5"/>
              </a:rPr>
              <a:t>/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500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4D4004D-12E6-6945-99A2-640D67AE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908720"/>
            <a:ext cx="11521280" cy="4855007"/>
          </a:xfrm>
        </p:spPr>
        <p:txBody>
          <a:bodyPr/>
          <a:lstStyle/>
          <a:p>
            <a:r>
              <a:rPr lang="en-US" sz="2400" dirty="0"/>
              <a:t>Vocabularies are </a:t>
            </a:r>
            <a:r>
              <a:rPr lang="en-US" sz="2400" dirty="0" smtClean="0"/>
              <a:t>often very </a:t>
            </a:r>
            <a:r>
              <a:rPr lang="en-US" sz="2400" dirty="0"/>
              <a:t>community and domain-specific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ontrolled </a:t>
            </a:r>
            <a:r>
              <a:rPr lang="en-US" sz="2400" dirty="0"/>
              <a:t>vocabularies </a:t>
            </a:r>
            <a:r>
              <a:rPr lang="en-US" sz="2400" dirty="0" smtClean="0"/>
              <a:t>should be </a:t>
            </a:r>
            <a:r>
              <a:rPr lang="en-US" sz="2400" dirty="0"/>
              <a:t>used</a:t>
            </a:r>
          </a:p>
          <a:p>
            <a:r>
              <a:rPr lang="en-US" sz="2400" dirty="0" smtClean="0"/>
              <a:t>Clear and transparent specification of vocabularies, e.g.</a:t>
            </a:r>
          </a:p>
          <a:p>
            <a:pPr lvl="1"/>
            <a:r>
              <a:rPr lang="en-US" sz="2400" dirty="0" smtClean="0"/>
              <a:t>which </a:t>
            </a:r>
            <a:r>
              <a:rPr lang="en-US" sz="2400" dirty="0"/>
              <a:t>vocabulary is being </a:t>
            </a:r>
            <a:r>
              <a:rPr lang="en-US" sz="2400" dirty="0" smtClean="0"/>
              <a:t>used for which property/facet</a:t>
            </a:r>
            <a:endParaRPr lang="en-US" sz="2400" dirty="0"/>
          </a:p>
          <a:p>
            <a:pPr lvl="1"/>
            <a:r>
              <a:rPr lang="en-US" sz="2400" dirty="0"/>
              <a:t>Optimally references by a </a:t>
            </a:r>
            <a:r>
              <a:rPr lang="en-US" sz="2400" dirty="0" smtClean="0"/>
              <a:t>PID or better a citable DOI is assigned to (standardized) vocabularies </a:t>
            </a:r>
          </a:p>
          <a:p>
            <a:r>
              <a:rPr lang="en-US" sz="2400" dirty="0" smtClean="0"/>
              <a:t>Examples for generic, cross-domain vocabularies</a:t>
            </a:r>
          </a:p>
          <a:p>
            <a:pPr lvl="1"/>
            <a:r>
              <a:rPr lang="en-US" sz="2400" dirty="0" smtClean="0"/>
              <a:t>EUDAT-B2FIND’s research disciplines </a:t>
            </a:r>
            <a:r>
              <a:rPr lang="en-GB" sz="2400" dirty="0">
                <a:hlinkClick r:id="rId3"/>
              </a:rPr>
              <a:t>https://cryptpad.fr/pad/#/1/edit/KDecbjauKCtZclOmZAbbWg/L4aEiGrzJlSbRSXrFutOb0Cd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pPr lvl="1"/>
            <a:r>
              <a:rPr lang="en-GB" sz="2400" dirty="0" smtClean="0"/>
              <a:t>ISO 369 codes for Languages </a:t>
            </a:r>
            <a:endParaRPr lang="en-US" sz="2400" dirty="0"/>
          </a:p>
          <a:p>
            <a:r>
              <a:rPr lang="en-US" sz="2400" dirty="0" smtClean="0"/>
              <a:t>Examples for </a:t>
            </a:r>
            <a:r>
              <a:rPr lang="en-US" sz="2400" dirty="0"/>
              <a:t>a </a:t>
            </a:r>
            <a:r>
              <a:rPr lang="en-US" sz="2400" dirty="0" smtClean="0"/>
              <a:t>community specific vocabulary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http://vocabs.lter-europe.net</a:t>
            </a:r>
            <a:endParaRPr lang="en-US" sz="2400" dirty="0"/>
          </a:p>
          <a:p>
            <a:pPr marL="50800" indent="0"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910D4AE-01B3-514C-A5C1-31442D4F4B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464878-5AD1-9A45-8FA2-A93E858BAE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Controlled Vocabularies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A228927-6D99-2743-9B7D-829F3C873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enlarge the discoverable and findability of scientific artificers, scientific repositories should enable the harvesting of metadata. </a:t>
            </a:r>
          </a:p>
          <a:p>
            <a:r>
              <a:rPr lang="en-US" dirty="0"/>
              <a:t>Standardized Methods</a:t>
            </a:r>
          </a:p>
          <a:p>
            <a:pPr lvl="1"/>
            <a:r>
              <a:rPr lang="en-US" dirty="0"/>
              <a:t>OAI-PMH (</a:t>
            </a:r>
            <a:r>
              <a:rPr lang="en-US" dirty="0">
                <a:hlinkClick r:id="rId3"/>
              </a:rPr>
              <a:t>https://www.openarchives.org/pmh/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ResourceSync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http://www.openarchives.org/rs/toc</a:t>
            </a:r>
            <a:r>
              <a:rPr lang="en-US" dirty="0"/>
              <a:t>)</a:t>
            </a:r>
          </a:p>
          <a:p>
            <a:r>
              <a:rPr lang="en-US" dirty="0"/>
              <a:t>Technology and/or protocol specific</a:t>
            </a:r>
          </a:p>
          <a:p>
            <a:pPr lvl="1"/>
            <a:r>
              <a:rPr lang="en-US" dirty="0"/>
              <a:t>JSON-API (</a:t>
            </a:r>
            <a:r>
              <a:rPr lang="en-US" dirty="0">
                <a:hlinkClick r:id="rId5"/>
              </a:rPr>
              <a:t>https://json-ld.org/</a:t>
            </a:r>
            <a:r>
              <a:rPr lang="en-US" dirty="0"/>
              <a:t>)</a:t>
            </a:r>
          </a:p>
          <a:p>
            <a:r>
              <a:rPr lang="en-US" dirty="0"/>
              <a:t>Community-specific</a:t>
            </a:r>
          </a:p>
          <a:p>
            <a:pPr lvl="1"/>
            <a:r>
              <a:rPr lang="en-US" dirty="0"/>
              <a:t>OGC/CSW (</a:t>
            </a:r>
            <a:r>
              <a:rPr lang="en-US" dirty="0">
                <a:hlinkClick r:id="rId6"/>
              </a:rPr>
              <a:t>https://www.opengeospatial.org/standards/cat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And others (</a:t>
            </a:r>
            <a:r>
              <a:rPr lang="en-US" dirty="0" err="1" smtClean="0"/>
              <a:t>SparQL</a:t>
            </a:r>
            <a:r>
              <a:rPr lang="en-US" dirty="0" smtClean="0"/>
              <a:t>, schema.org, …)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D980602-69BC-5D49-B984-6A65FB4E5E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D85466-B016-4645-9B5A-6D5CDC0BF1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Metadata Harvesting</a:t>
            </a:r>
          </a:p>
        </p:txBody>
      </p:sp>
    </p:spTree>
    <p:extLst>
      <p:ext uri="{BB962C8B-B14F-4D97-AF65-F5344CB8AC3E}">
        <p14:creationId xmlns:p14="http://schemas.microsoft.com/office/powerpoint/2010/main" val="13197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C59D2F1-4C98-5049-B46E-37A43272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3"/>
            <a:ext cx="11521280" cy="488057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Metadata </a:t>
            </a:r>
            <a:r>
              <a:rPr lang="en-US" b="1" dirty="0"/>
              <a:t>curation</a:t>
            </a:r>
            <a:r>
              <a:rPr lang="en-US" dirty="0"/>
              <a:t> involves the annotation, publication and presentation of the data such that the </a:t>
            </a:r>
            <a:r>
              <a:rPr lang="en-US" dirty="0" smtClean="0"/>
              <a:t>(added) value </a:t>
            </a:r>
            <a:r>
              <a:rPr lang="en-US" dirty="0"/>
              <a:t>of the data is maintained over time, and the data remains available for reuse and preservation.</a:t>
            </a:r>
          </a:p>
          <a:p>
            <a:r>
              <a:rPr lang="en-US" dirty="0" err="1" smtClean="0"/>
              <a:t>MetaData</a:t>
            </a:r>
            <a:r>
              <a:rPr lang="en-US" dirty="0" smtClean="0"/>
              <a:t> </a:t>
            </a:r>
            <a:r>
              <a:rPr lang="en-US" dirty="0"/>
              <a:t>curation includes "all the processes needed for principled and </a:t>
            </a:r>
            <a:r>
              <a:rPr lang="en-US" dirty="0">
                <a:hlinkClick r:id="rId3" tooltip="Data governance"/>
              </a:rPr>
              <a:t>controlled </a:t>
            </a:r>
            <a:r>
              <a:rPr lang="en-US" dirty="0" smtClean="0">
                <a:hlinkClick r:id="rId3" tooltip="Data governance"/>
              </a:rPr>
              <a:t>metadata</a:t>
            </a:r>
            <a:r>
              <a:rPr lang="en-US" dirty="0"/>
              <a:t> creation, maintenance, and </a:t>
            </a:r>
            <a:r>
              <a:rPr lang="en-US" dirty="0">
                <a:hlinkClick r:id="rId4" tooltip="Data management"/>
              </a:rPr>
              <a:t>management</a:t>
            </a:r>
            <a:r>
              <a:rPr lang="en-US" dirty="0"/>
              <a:t>, together with the capacity to add value to data”</a:t>
            </a:r>
          </a:p>
          <a:p>
            <a:r>
              <a:rPr lang="en-US" dirty="0" smtClean="0"/>
              <a:t>Care on granularity and structure of provided (meta)data</a:t>
            </a:r>
          </a:p>
          <a:p>
            <a:r>
              <a:rPr lang="en-US" dirty="0" smtClean="0"/>
              <a:t>The </a:t>
            </a:r>
            <a:r>
              <a:rPr lang="en-US" dirty="0"/>
              <a:t>level of curation can differ from repository to repository and from community to community</a:t>
            </a:r>
          </a:p>
          <a:p>
            <a:r>
              <a:rPr lang="en-US" dirty="0"/>
              <a:t>The level of curation should be made clear to the users of </a:t>
            </a:r>
            <a:r>
              <a:rPr lang="en-US" dirty="0" smtClean="0"/>
              <a:t>a </a:t>
            </a:r>
            <a:r>
              <a:rPr lang="en-US" strike="sngStrike" dirty="0" smtClean="0"/>
              <a:t>data repository   </a:t>
            </a:r>
            <a:r>
              <a:rPr lang="en-US" strike="sngStrike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metadata catalogue</a:t>
            </a:r>
            <a:endParaRPr lang="en-US" dirty="0"/>
          </a:p>
          <a:p>
            <a:r>
              <a:rPr lang="en-US" dirty="0"/>
              <a:t>Defining the level of curation is commonly part of a </a:t>
            </a:r>
            <a:r>
              <a:rPr lang="en-US" dirty="0" smtClean="0"/>
              <a:t>improving metadata quality during</a:t>
            </a:r>
            <a:r>
              <a:rPr lang="en-US" dirty="0" smtClean="0"/>
              <a:t> </a:t>
            </a:r>
            <a:r>
              <a:rPr lang="en-US" dirty="0" smtClean="0"/>
              <a:t>iterative metadata ingestion/mapping process</a:t>
            </a:r>
            <a:endParaRPr lang="en-US" dirty="0"/>
          </a:p>
          <a:p>
            <a:r>
              <a:rPr lang="en-US" dirty="0"/>
              <a:t>Minimum requirements can be </a:t>
            </a:r>
            <a:r>
              <a:rPr lang="en-US" dirty="0" smtClean="0"/>
              <a:t>set (e.g. </a:t>
            </a:r>
            <a:r>
              <a:rPr lang="en-GB" dirty="0" smtClean="0"/>
              <a:t>B2FIND’s low barrier approach </a:t>
            </a:r>
            <a:r>
              <a:rPr lang="en-GB" dirty="0"/>
              <a:t>requires only two </a:t>
            </a:r>
            <a:r>
              <a:rPr lang="en-GB" dirty="0" smtClean="0"/>
              <a:t>metadata </a:t>
            </a:r>
            <a:r>
              <a:rPr lang="en-GB" dirty="0"/>
              <a:t>fields (title and identifier), a known metadata format and a harvest </a:t>
            </a:r>
            <a:r>
              <a:rPr lang="en-GB" dirty="0" smtClean="0"/>
              <a:t>endpoint</a:t>
            </a:r>
            <a:r>
              <a:rPr lang="en-GB" dirty="0"/>
              <a:t> 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0FB44CC-0BA0-5449-A757-7DA9C84CA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ED44C5-9A35-4B46-829A-7CDCB945BC1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Metadata </a:t>
            </a:r>
            <a:r>
              <a:rPr lang="en-US" dirty="0" smtClean="0"/>
              <a:t>Curation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3012683" y="229236"/>
            <a:ext cx="7043757" cy="67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FAIR Data Management of Open Data </a:t>
            </a:r>
          </a:p>
        </p:txBody>
      </p:sp>
      <p:sp>
        <p:nvSpPr>
          <p:cNvPr id="94" name="Rechteck 108"/>
          <p:cNvSpPr/>
          <p:nvPr/>
        </p:nvSpPr>
        <p:spPr>
          <a:xfrm>
            <a:off x="8656710" y="2348880"/>
            <a:ext cx="2623865" cy="157099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Processing</a:t>
            </a: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P</a:t>
            </a:r>
            <a:r>
              <a:rPr kumimoji="0" lang="de-DE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latforms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95" name="Rechteck 83"/>
          <p:cNvSpPr/>
          <p:nvPr/>
        </p:nvSpPr>
        <p:spPr>
          <a:xfrm>
            <a:off x="1561670" y="4077072"/>
            <a:ext cx="9718906" cy="223224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Data </a:t>
            </a: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Layer </a:t>
            </a:r>
          </a:p>
        </p:txBody>
      </p:sp>
      <p:sp>
        <p:nvSpPr>
          <p:cNvPr id="96" name="Rechteck 7"/>
          <p:cNvSpPr/>
          <p:nvPr/>
        </p:nvSpPr>
        <p:spPr>
          <a:xfrm>
            <a:off x="1559496" y="2362062"/>
            <a:ext cx="6948598" cy="157099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Common </a:t>
            </a:r>
            <a:r>
              <a:rPr kumimoji="0" lang="de-DE" sz="17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 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&amp; </a:t>
            </a:r>
            <a:r>
              <a:rPr kumimoji="0" lang="de-DE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A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  <a:endParaRPr kumimoji="0" lang="en-GB" sz="17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"/>
            </a:endParaRP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I</a:t>
            </a:r>
            <a:r>
              <a:rPr kumimoji="0" lang="de-DE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nteroperability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Layer </a:t>
            </a:r>
          </a:p>
        </p:txBody>
      </p:sp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24" y="1276393"/>
            <a:ext cx="748481" cy="816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156036" y="5331997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9692517" y="5136617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9344175" y="4927913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492896"/>
            <a:ext cx="1368152" cy="13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AutoShape 12"/>
          <p:cNvSpPr>
            <a:spLocks noChangeArrowheads="1"/>
          </p:cNvSpPr>
          <p:nvPr/>
        </p:nvSpPr>
        <p:spPr bwMode="auto">
          <a:xfrm>
            <a:off x="1912589" y="5005299"/>
            <a:ext cx="764500" cy="739304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cxnSp>
        <p:nvCxnSpPr>
          <p:cNvPr id="103" name="Gekrümmte Verbindung 26"/>
          <p:cNvCxnSpPr>
            <a:stCxn id="97" idx="2"/>
            <a:endCxn id="102" idx="0"/>
          </p:cNvCxnSpPr>
          <p:nvPr/>
        </p:nvCxnSpPr>
        <p:spPr>
          <a:xfrm rot="16200000" flipH="1">
            <a:off x="923911" y="3541957"/>
            <a:ext cx="2912295" cy="1438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7669412" y="4628443"/>
            <a:ext cx="578444" cy="541878"/>
          </a:xfrm>
          <a:prstGeom prst="cube">
            <a:avLst>
              <a:gd name="adj" fmla="val 25000"/>
            </a:avLst>
          </a:prstGeom>
          <a:solidFill>
            <a:srgbClr val="FBBE09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1010</a:t>
            </a:r>
          </a:p>
        </p:txBody>
      </p:sp>
      <p:sp>
        <p:nvSpPr>
          <p:cNvPr id="106" name="AutoShape 12"/>
          <p:cNvSpPr>
            <a:spLocks noChangeArrowheads="1"/>
          </p:cNvSpPr>
          <p:nvPr/>
        </p:nvSpPr>
        <p:spPr bwMode="auto">
          <a:xfrm>
            <a:off x="9768409" y="3068960"/>
            <a:ext cx="1073681" cy="843778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01AB</a:t>
            </a:r>
          </a:p>
        </p:txBody>
      </p:sp>
      <p:cxnSp>
        <p:nvCxnSpPr>
          <p:cNvPr id="107" name="Gekrümmte Verbindung 33"/>
          <p:cNvCxnSpPr>
            <a:stCxn id="104" idx="5"/>
            <a:endCxn id="106" idx="2"/>
          </p:cNvCxnSpPr>
          <p:nvPr/>
        </p:nvCxnSpPr>
        <p:spPr>
          <a:xfrm flipV="1">
            <a:off x="8247856" y="3596321"/>
            <a:ext cx="1520553" cy="1235326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8" name="AutoShape 12"/>
          <p:cNvSpPr>
            <a:spLocks noChangeArrowheads="1"/>
          </p:cNvSpPr>
          <p:nvPr/>
        </p:nvSpPr>
        <p:spPr bwMode="auto">
          <a:xfrm>
            <a:off x="3215680" y="1196752"/>
            <a:ext cx="691831" cy="541878"/>
          </a:xfrm>
          <a:prstGeom prst="cube">
            <a:avLst>
              <a:gd name="adj" fmla="val 25000"/>
            </a:avLst>
          </a:prstGeom>
          <a:solidFill>
            <a:srgbClr val="FBBE09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Input</a:t>
            </a:r>
          </a:p>
        </p:txBody>
      </p:sp>
      <p:cxnSp>
        <p:nvCxnSpPr>
          <p:cNvPr id="109" name="Gekrümmte Verbindung 35"/>
          <p:cNvCxnSpPr>
            <a:stCxn id="108" idx="0"/>
            <a:endCxn id="104" idx="1"/>
          </p:cNvCxnSpPr>
          <p:nvPr/>
        </p:nvCxnSpPr>
        <p:spPr>
          <a:xfrm rot="16200000" flipH="1">
            <a:off x="3976533" y="849548"/>
            <a:ext cx="3567161" cy="4261569"/>
          </a:xfrm>
          <a:prstGeom prst="curvedConnector3">
            <a:avLst>
              <a:gd name="adj1" fmla="val -5669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5950052" y="5408938"/>
            <a:ext cx="516256" cy="541878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ABBA</a:t>
            </a:r>
          </a:p>
        </p:txBody>
      </p:sp>
      <p:cxnSp>
        <p:nvCxnSpPr>
          <p:cNvPr id="111" name="Gekrümmte Verbindung 38"/>
          <p:cNvCxnSpPr>
            <a:stCxn id="100" idx="2"/>
            <a:endCxn id="110" idx="5"/>
          </p:cNvCxnSpPr>
          <p:nvPr/>
        </p:nvCxnSpPr>
        <p:spPr>
          <a:xfrm rot="10800000" flipV="1">
            <a:off x="6466309" y="5336483"/>
            <a:ext cx="2877867" cy="27886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2" name="Gekrümmte Verbindung 39"/>
          <p:cNvCxnSpPr>
            <a:endCxn id="106" idx="2"/>
          </p:cNvCxnSpPr>
          <p:nvPr/>
        </p:nvCxnSpPr>
        <p:spPr>
          <a:xfrm flipV="1">
            <a:off x="6466309" y="3596321"/>
            <a:ext cx="3302100" cy="197266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3" name="Flussdiagramm: Magnetplattenspeicher 40"/>
          <p:cNvSpPr/>
          <p:nvPr/>
        </p:nvSpPr>
        <p:spPr>
          <a:xfrm>
            <a:off x="1617422" y="4745397"/>
            <a:ext cx="1898516" cy="1374201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14" name="Flussdiagramm: Magnetplattenspeicher 41"/>
          <p:cNvSpPr/>
          <p:nvPr/>
        </p:nvSpPr>
        <p:spPr>
          <a:xfrm>
            <a:off x="9166036" y="4293096"/>
            <a:ext cx="1898516" cy="1872208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cxnSp>
        <p:nvCxnSpPr>
          <p:cNvPr id="115" name="Gekrümmte Verbindung 42"/>
          <p:cNvCxnSpPr>
            <a:stCxn id="101" idx="0"/>
            <a:endCxn id="130" idx="5"/>
          </p:cNvCxnSpPr>
          <p:nvPr/>
        </p:nvCxnSpPr>
        <p:spPr>
          <a:xfrm rot="16200000" flipV="1">
            <a:off x="8385276" y="425686"/>
            <a:ext cx="908386" cy="3226033"/>
          </a:xfrm>
          <a:prstGeom prst="curvedConnector2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3704426" y="1251453"/>
            <a:ext cx="588691" cy="526483"/>
          </a:xfrm>
          <a:prstGeom prst="cube">
            <a:avLst>
              <a:gd name="adj" fmla="val 25000"/>
            </a:avLst>
          </a:prstGeom>
          <a:solidFill>
            <a:srgbClr val="BDEFAB"/>
          </a:solidFill>
          <a:ln w="12700">
            <a:solidFill>
              <a:srgbClr val="61D836">
                <a:lumMod val="75000"/>
              </a:srgbClr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algn="ctr" defTabSz="410730">
              <a:buClrTx/>
              <a:buFontTx/>
              <a:buNone/>
              <a:defRPr/>
            </a:pPr>
            <a:r>
              <a:rPr lang="de-DE" altLang="de-DE" sz="1100" b="1" dirty="0" err="1" smtClean="0">
                <a:latin typeface="Calibri" panose="020F0502020204030204"/>
                <a:ea typeface="+mn-ea"/>
                <a:cs typeface="+mn-cs"/>
                <a:sym typeface="Helvetica Neue"/>
              </a:rPr>
              <a:t>Results</a:t>
            </a:r>
            <a:endParaRPr lang="de-DE" altLang="de-DE" sz="1100" b="1" dirty="0" smtClean="0"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7" name="Textfeld 50"/>
          <p:cNvSpPr txBox="1"/>
          <p:nvPr/>
        </p:nvSpPr>
        <p:spPr>
          <a:xfrm>
            <a:off x="4223792" y="3429000"/>
            <a:ext cx="1619079" cy="30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A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ccess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18" name="Textfeld 53"/>
          <p:cNvSpPr txBox="1"/>
          <p:nvPr/>
        </p:nvSpPr>
        <p:spPr>
          <a:xfrm>
            <a:off x="7019897" y="3496846"/>
            <a:ext cx="1668391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R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euse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19" name="Textfeld 56"/>
          <p:cNvSpPr txBox="1"/>
          <p:nvPr/>
        </p:nvSpPr>
        <p:spPr>
          <a:xfrm>
            <a:off x="6600056" y="2357929"/>
            <a:ext cx="17365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I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nterchange 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grpSp>
        <p:nvGrpSpPr>
          <p:cNvPr id="120" name="Gruppieren 1"/>
          <p:cNvGrpSpPr/>
          <p:nvPr/>
        </p:nvGrpSpPr>
        <p:grpSpPr>
          <a:xfrm>
            <a:off x="1919536" y="3140968"/>
            <a:ext cx="1541554" cy="428704"/>
            <a:chOff x="2018685" y="3759498"/>
            <a:chExt cx="1541554" cy="428704"/>
          </a:xfrm>
        </p:grpSpPr>
        <p:sp>
          <p:nvSpPr>
            <p:cNvPr id="121" name="Textfeld 47"/>
            <p:cNvSpPr txBox="1"/>
            <p:nvPr/>
          </p:nvSpPr>
          <p:spPr>
            <a:xfrm>
              <a:off x="2487830" y="3805572"/>
              <a:ext cx="1072409" cy="364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410730" hangingPunct="0">
                <a:buClrTx/>
                <a:buFontTx/>
                <a:buNone/>
                <a:defRPr/>
              </a:pPr>
              <a:r>
                <a:rPr lang="de-DE" sz="1700" b="1" i="1" dirty="0" smtClean="0">
                  <a:latin typeface="Helvetica Neue"/>
                  <a:ea typeface="+mn-ea"/>
                  <a:cs typeface="+mn-cs"/>
                  <a:sym typeface="Helvetica Neue"/>
                </a:rPr>
                <a:t>F</a:t>
              </a:r>
              <a:r>
                <a:rPr lang="de-DE" sz="1700" b="1" dirty="0" smtClean="0">
                  <a:latin typeface="Helvetica Neue"/>
                  <a:ea typeface="+mn-ea"/>
                  <a:cs typeface="+mn-cs"/>
                  <a:sym typeface="Helvetica Neue"/>
                </a:rPr>
                <a:t>ind </a:t>
              </a:r>
              <a:r>
                <a:rPr lang="de-DE" sz="1700" b="1" dirty="0" err="1" smtClean="0">
                  <a:latin typeface="Helvetica Neue"/>
                  <a:ea typeface="+mn-ea"/>
                  <a:cs typeface="+mn-cs"/>
                  <a:sym typeface="Helvetica Neue"/>
                </a:rPr>
                <a:t>data</a:t>
              </a:r>
              <a:endParaRPr lang="en-GB" sz="1700" b="1" dirty="0" smtClean="0"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22" name="Google Shape;148;p13"/>
            <p:cNvSpPr/>
            <p:nvPr/>
          </p:nvSpPr>
          <p:spPr>
            <a:xfrm>
              <a:off x="2018685" y="3759498"/>
              <a:ext cx="434114" cy="428704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3" name="Google Shape;149;p13"/>
          <p:cNvSpPr/>
          <p:nvPr/>
        </p:nvSpPr>
        <p:spPr>
          <a:xfrm>
            <a:off x="3791744" y="3356992"/>
            <a:ext cx="451123" cy="483525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51;p13"/>
          <p:cNvSpPr/>
          <p:nvPr/>
        </p:nvSpPr>
        <p:spPr>
          <a:xfrm>
            <a:off x="6786270" y="3429000"/>
            <a:ext cx="461858" cy="461071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02" y="1276393"/>
            <a:ext cx="740897" cy="816611"/>
          </a:xfrm>
          <a:prstGeom prst="rect">
            <a:avLst/>
          </a:prstGeom>
          <a:noFill/>
          <a:ln w="12700">
            <a:noFill/>
          </a:ln>
          <a:effectLst/>
          <a:extLst/>
        </p:spPr>
      </p:pic>
      <p:sp>
        <p:nvSpPr>
          <p:cNvPr id="127" name="AutoShape 14"/>
          <p:cNvSpPr>
            <a:spLocks noChangeArrowheads="1"/>
          </p:cNvSpPr>
          <p:nvPr/>
        </p:nvSpPr>
        <p:spPr bwMode="auto">
          <a:xfrm>
            <a:off x="2436638" y="5183056"/>
            <a:ext cx="851050" cy="771864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28" name="AutoShape 14"/>
          <p:cNvSpPr>
            <a:spLocks noChangeArrowheads="1"/>
          </p:cNvSpPr>
          <p:nvPr/>
        </p:nvSpPr>
        <p:spPr bwMode="auto">
          <a:xfrm>
            <a:off x="3885457" y="5112887"/>
            <a:ext cx="764500" cy="711979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29" name="Flussdiagramm: Magnetplattenspeicher 70"/>
          <p:cNvSpPr/>
          <p:nvPr/>
        </p:nvSpPr>
        <p:spPr>
          <a:xfrm>
            <a:off x="5807968" y="5170321"/>
            <a:ext cx="853567" cy="850967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30" name="AutoShape 12"/>
          <p:cNvSpPr>
            <a:spLocks noChangeArrowheads="1"/>
          </p:cNvSpPr>
          <p:nvPr/>
        </p:nvSpPr>
        <p:spPr bwMode="auto">
          <a:xfrm>
            <a:off x="6637761" y="1387079"/>
            <a:ext cx="588691" cy="526483"/>
          </a:xfrm>
          <a:prstGeom prst="cube">
            <a:avLst>
              <a:gd name="adj" fmla="val 25000"/>
            </a:avLst>
          </a:prstGeom>
          <a:solidFill>
            <a:srgbClr val="BDEFAB"/>
          </a:solidFill>
          <a:ln w="12700">
            <a:solidFill>
              <a:srgbClr val="61D836">
                <a:lumMod val="75000"/>
              </a:srgbClr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algn="ctr" defTabSz="410730">
              <a:buClrTx/>
              <a:buFontTx/>
              <a:buNone/>
              <a:defRPr/>
            </a:pPr>
            <a:r>
              <a:rPr lang="de-DE" altLang="de-DE" sz="1100" b="1" dirty="0" err="1" smtClean="0">
                <a:latin typeface="Calibri" panose="020F0502020204030204"/>
                <a:ea typeface="+mn-ea"/>
                <a:cs typeface="+mn-cs"/>
                <a:sym typeface="Helvetica Neue"/>
              </a:rPr>
              <a:t>Results</a:t>
            </a:r>
            <a:endParaRPr lang="de-DE" altLang="de-DE" sz="1100" b="1" dirty="0" smtClean="0"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31" name="Google Shape;150;p13"/>
          <p:cNvSpPr/>
          <p:nvPr/>
        </p:nvSpPr>
        <p:spPr>
          <a:xfrm>
            <a:off x="6212456" y="2434663"/>
            <a:ext cx="459608" cy="418273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Flussdiagramm: Magnetplattenspeicher 84"/>
          <p:cNvSpPr/>
          <p:nvPr/>
        </p:nvSpPr>
        <p:spPr>
          <a:xfrm>
            <a:off x="3791744" y="4869160"/>
            <a:ext cx="1000136" cy="1162988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33" name="Flussdiagramm: Magnetplattenspeicher 85"/>
          <p:cNvSpPr/>
          <p:nvPr/>
        </p:nvSpPr>
        <p:spPr>
          <a:xfrm>
            <a:off x="7536160" y="4328679"/>
            <a:ext cx="853567" cy="900521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E377ABE-6D41-044E-AB9D-3A928BF88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737" y="2434663"/>
            <a:ext cx="2165263" cy="736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80" y="4108046"/>
            <a:ext cx="2237633" cy="8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" name="Gekrümmte Verbindung 31"/>
          <p:cNvCxnSpPr>
            <a:stCxn id="110" idx="2"/>
            <a:endCxn id="97" idx="3"/>
          </p:cNvCxnSpPr>
          <p:nvPr/>
        </p:nvCxnSpPr>
        <p:spPr>
          <a:xfrm rot="10800000">
            <a:off x="2747106" y="1684699"/>
            <a:ext cx="3202947" cy="405971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6" name="Gekrümmte Verbindung 2051"/>
          <p:cNvCxnSpPr/>
          <p:nvPr/>
        </p:nvCxnSpPr>
        <p:spPr>
          <a:xfrm>
            <a:off x="4141090" y="1580505"/>
            <a:ext cx="2704800" cy="333057"/>
          </a:xfrm>
          <a:prstGeom prst="curvedConnector4">
            <a:avLst>
              <a:gd name="adj1" fmla="val 61855"/>
              <a:gd name="adj2" fmla="val 1094354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528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335360" y="980728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Granularity of data and scalability w.r.t. # of indexed records and ‘level of indexing’ is crucial</a:t>
            </a:r>
            <a:endParaRPr lang="de-DE" sz="2400" dirty="0" smtClean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sz="2400" dirty="0" err="1" smtClean="0"/>
              <a:t>Adopting</a:t>
            </a:r>
            <a:r>
              <a:rPr lang="de-DE" sz="2400" dirty="0" smtClean="0"/>
              <a:t>, </a:t>
            </a:r>
            <a:r>
              <a:rPr lang="de-DE" sz="2400" dirty="0" err="1" smtClean="0"/>
              <a:t>enhancing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automasation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MD </a:t>
            </a:r>
            <a:r>
              <a:rPr lang="de-DE" sz="2400" dirty="0" err="1" smtClean="0"/>
              <a:t>mapping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validation</a:t>
            </a:r>
            <a:r>
              <a:rPr lang="de-DE" sz="2400" dirty="0" smtClean="0"/>
              <a:t>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sz="2400" dirty="0" err="1" smtClean="0"/>
              <a:t>Enhance</a:t>
            </a:r>
            <a:r>
              <a:rPr lang="de-DE" sz="2400" dirty="0" smtClean="0"/>
              <a:t> </a:t>
            </a:r>
            <a:r>
              <a:rPr lang="de-DE" sz="2400" dirty="0" err="1" smtClean="0"/>
              <a:t>coverage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comprehensive</a:t>
            </a:r>
            <a:r>
              <a:rPr lang="de-DE" sz="2400" dirty="0" smtClean="0"/>
              <a:t> </a:t>
            </a:r>
            <a:r>
              <a:rPr lang="de-DE" sz="2400" dirty="0" err="1" smtClean="0"/>
              <a:t>catalogue</a:t>
            </a:r>
            <a:r>
              <a:rPr lang="de-DE" sz="2400" dirty="0" smtClean="0"/>
              <a:t> 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dirty="0" err="1" smtClean="0"/>
              <a:t>entire</a:t>
            </a:r>
            <a:r>
              <a:rPr lang="de-DE" sz="2400" dirty="0" smtClean="0"/>
              <a:t>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</a:t>
            </a:r>
            <a:r>
              <a:rPr lang="de-DE" sz="2400" dirty="0" err="1" smtClean="0"/>
              <a:t>landscape</a:t>
            </a:r>
            <a:endParaRPr lang="de-DE" sz="2400" dirty="0" smtClean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sz="2400" dirty="0" smtClean="0"/>
              <a:t>Add </a:t>
            </a:r>
            <a:r>
              <a:rPr lang="de-DE" sz="2400" dirty="0" err="1" smtClean="0"/>
              <a:t>sub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helper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enable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automated</a:t>
            </a:r>
            <a:r>
              <a:rPr lang="de-DE" sz="2400" dirty="0" smtClean="0"/>
              <a:t> </a:t>
            </a:r>
            <a:r>
              <a:rPr lang="de-DE" sz="2400" dirty="0" err="1" smtClean="0"/>
              <a:t>workflows</a:t>
            </a:r>
            <a:r>
              <a:rPr lang="de-DE" sz="2400" dirty="0" smtClean="0"/>
              <a:t> in EOSC-hub</a:t>
            </a:r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de-DE" sz="2000" dirty="0" err="1" smtClean="0"/>
              <a:t>Example</a:t>
            </a:r>
            <a:r>
              <a:rPr lang="de-DE" sz="2000" dirty="0" smtClean="0"/>
              <a:t> : </a:t>
            </a:r>
            <a:r>
              <a:rPr lang="de-DE" sz="2000" dirty="0" err="1" smtClean="0"/>
              <a:t>If</a:t>
            </a:r>
            <a:r>
              <a:rPr lang="de-DE" sz="2000" dirty="0" smtClean="0"/>
              <a:t> DOs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ingested</a:t>
            </a:r>
            <a:r>
              <a:rPr lang="de-DE" sz="2000" dirty="0" smtClean="0"/>
              <a:t> in EOSC-hub </a:t>
            </a:r>
            <a:r>
              <a:rPr lang="de-DE" sz="2000" dirty="0" err="1" smtClean="0"/>
              <a:t>repos</a:t>
            </a:r>
            <a:r>
              <a:rPr lang="de-DE" sz="2000" dirty="0" smtClean="0"/>
              <a:t> </a:t>
            </a:r>
            <a:r>
              <a:rPr lang="de-DE" sz="2000" dirty="0" err="1" smtClean="0"/>
              <a:t>automatically</a:t>
            </a:r>
            <a:r>
              <a:rPr lang="de-DE" sz="2000" dirty="0" smtClean="0"/>
              <a:t> </a:t>
            </a:r>
            <a:r>
              <a:rPr lang="de-DE" sz="2000" dirty="0" err="1" smtClean="0"/>
              <a:t>basic</a:t>
            </a:r>
            <a:r>
              <a:rPr lang="de-DE" sz="2000" dirty="0" smtClean="0"/>
              <a:t> </a:t>
            </a:r>
            <a:r>
              <a:rPr lang="de-DE" sz="2000" dirty="0" err="1" smtClean="0"/>
              <a:t>metadata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extracted</a:t>
            </a:r>
            <a:r>
              <a:rPr lang="de-DE" sz="2000" dirty="0" smtClean="0"/>
              <a:t>/</a:t>
            </a:r>
            <a:r>
              <a:rPr lang="de-DE" sz="2000" dirty="0" err="1" smtClean="0"/>
              <a:t>geenrated</a:t>
            </a:r>
            <a:r>
              <a:rPr lang="de-DE" sz="2000" dirty="0" smtClean="0"/>
              <a:t>,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collections</a:t>
            </a:r>
            <a:r>
              <a:rPr lang="de-DE" sz="2000" dirty="0" smtClean="0"/>
              <a:t> will </a:t>
            </a:r>
            <a:r>
              <a:rPr lang="de-DE" sz="2000" dirty="0" err="1" smtClean="0"/>
              <a:t>built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indexed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MD </a:t>
            </a:r>
            <a:r>
              <a:rPr lang="de-DE" sz="2000" dirty="0" err="1" smtClean="0"/>
              <a:t>catalogue</a:t>
            </a:r>
            <a:r>
              <a:rPr lang="de-DE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Generalize and foster guidelines and best practice recommendations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de-DE" sz="2400" dirty="0" smtClean="0"/>
              <a:t>Single-</a:t>
            </a:r>
            <a:r>
              <a:rPr lang="de-DE" sz="2400" dirty="0" err="1" smtClean="0"/>
              <a:t>sign</a:t>
            </a:r>
            <a:r>
              <a:rPr lang="de-DE" sz="2400" dirty="0" smtClean="0"/>
              <a:t> on UI (EOSC </a:t>
            </a:r>
            <a:r>
              <a:rPr lang="de-DE" sz="2400" dirty="0" err="1" smtClean="0"/>
              <a:t>portal</a:t>
            </a:r>
            <a:r>
              <a:rPr lang="de-DE" sz="2400" dirty="0" smtClean="0"/>
              <a:t>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submit</a:t>
            </a:r>
            <a:r>
              <a:rPr lang="de-DE" sz="2400" dirty="0" smtClean="0"/>
              <a:t> (</a:t>
            </a:r>
            <a:r>
              <a:rPr lang="de-DE" sz="2400" dirty="0" err="1" smtClean="0"/>
              <a:t>combined</a:t>
            </a:r>
            <a:r>
              <a:rPr lang="de-DE" sz="2400" dirty="0" smtClean="0"/>
              <a:t>) </a:t>
            </a:r>
            <a:r>
              <a:rPr lang="de-DE" sz="2400" dirty="0" err="1" smtClean="0"/>
              <a:t>discovery</a:t>
            </a:r>
            <a:r>
              <a:rPr lang="de-DE" sz="2400" dirty="0" smtClean="0"/>
              <a:t>,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[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processing</a:t>
            </a:r>
            <a:r>
              <a:rPr lang="de-DE" sz="2400" dirty="0" smtClean="0"/>
              <a:t> ] </a:t>
            </a:r>
            <a:r>
              <a:rPr lang="de-DE" sz="2400" dirty="0" err="1" smtClean="0"/>
              <a:t>requests</a:t>
            </a:r>
            <a:endParaRPr lang="de-DE" sz="2400" dirty="0" smtClean="0"/>
          </a:p>
          <a:p>
            <a:pPr lvl="1" indent="-406400">
              <a:spcBef>
                <a:spcPts val="0"/>
              </a:spcBef>
              <a:buSzPts val="2800"/>
              <a:buFont typeface="Arial"/>
              <a:buChar char="•"/>
            </a:pPr>
            <a:r>
              <a:rPr lang="de-DE" sz="1800" dirty="0" smtClean="0"/>
              <a:t>I.e. </a:t>
            </a:r>
            <a:r>
              <a:rPr lang="de-DE" sz="1800" dirty="0" err="1"/>
              <a:t>C</a:t>
            </a:r>
            <a:r>
              <a:rPr lang="de-DE" sz="1800" dirty="0" err="1" smtClean="0"/>
              <a:t>omplex</a:t>
            </a:r>
            <a:r>
              <a:rPr lang="de-DE" sz="1800" dirty="0" smtClean="0"/>
              <a:t> </a:t>
            </a:r>
            <a:r>
              <a:rPr lang="de-DE" sz="1800" dirty="0" err="1" smtClean="0"/>
              <a:t>user</a:t>
            </a:r>
            <a:r>
              <a:rPr lang="de-DE" sz="1800" dirty="0" smtClean="0"/>
              <a:t> </a:t>
            </a:r>
            <a:r>
              <a:rPr lang="de-DE" sz="1800" dirty="0" err="1" smtClean="0"/>
              <a:t>request</a:t>
            </a:r>
            <a:r>
              <a:rPr lang="de-DE" sz="1800" dirty="0" smtClean="0"/>
              <a:t> (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, </a:t>
            </a:r>
            <a:r>
              <a:rPr lang="de-DE" sz="1800" dirty="0" err="1" smtClean="0"/>
              <a:t>storage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 </a:t>
            </a:r>
            <a:r>
              <a:rPr lang="de-DE" sz="1800" dirty="0" err="1" smtClean="0"/>
              <a:t>computing</a:t>
            </a:r>
            <a:r>
              <a:rPr lang="de-DE" sz="1800" dirty="0" smtClean="0"/>
              <a:t> </a:t>
            </a:r>
            <a:r>
              <a:rPr lang="de-DE" sz="1800" dirty="0" err="1" smtClean="0"/>
              <a:t>resources</a:t>
            </a:r>
            <a:r>
              <a:rPr lang="de-DE" sz="1800" dirty="0" smtClean="0"/>
              <a:t>,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processing</a:t>
            </a:r>
            <a:r>
              <a:rPr lang="de-DE" sz="1800" dirty="0" smtClean="0"/>
              <a:t> …)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translated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technical</a:t>
            </a:r>
            <a:r>
              <a:rPr lang="de-DE" sz="1800" dirty="0" smtClean="0"/>
              <a:t> </a:t>
            </a:r>
            <a:r>
              <a:rPr lang="de-DE" sz="1800" dirty="0" err="1" smtClean="0"/>
              <a:t>workflow</a:t>
            </a:r>
            <a:r>
              <a:rPr lang="de-DE" sz="1800" dirty="0" smtClean="0"/>
              <a:t> </a:t>
            </a:r>
            <a:r>
              <a:rPr lang="de-DE" sz="1800" dirty="0" err="1" smtClean="0"/>
              <a:t>steps</a:t>
            </a:r>
            <a:r>
              <a:rPr lang="de-DE" sz="1800" dirty="0" smtClean="0"/>
              <a:t>,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triggered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excecuted</a:t>
            </a:r>
            <a:r>
              <a:rPr lang="de-DE" sz="1800" dirty="0" smtClean="0"/>
              <a:t> </a:t>
            </a:r>
            <a:r>
              <a:rPr lang="de-DE" sz="1800" dirty="0" err="1" smtClean="0"/>
              <a:t>step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step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providng</a:t>
            </a:r>
            <a:r>
              <a:rPr lang="de-DE" sz="1800" dirty="0" smtClean="0"/>
              <a:t> </a:t>
            </a:r>
            <a:r>
              <a:rPr lang="de-DE" sz="1800" dirty="0" err="1" smtClean="0"/>
              <a:t>results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user</a:t>
            </a:r>
            <a:r>
              <a:rPr lang="de-DE" sz="1800" dirty="0" smtClean="0"/>
              <a:t>)</a:t>
            </a:r>
            <a:endParaRPr lang="en-GB" sz="1800" dirty="0"/>
          </a:p>
          <a:p>
            <a:pPr lvl="0">
              <a:spcBef>
                <a:spcPts val="0"/>
              </a:spcBef>
            </a:pPr>
            <a:r>
              <a:rPr lang="en-GB" sz="2400" dirty="0" smtClean="0"/>
              <a:t>Foster and enhance </a:t>
            </a:r>
            <a:r>
              <a:rPr lang="en-GB" sz="2400" i="1" dirty="0" smtClean="0"/>
              <a:t>result-oriented</a:t>
            </a:r>
            <a:r>
              <a:rPr lang="en-GB" sz="2400" dirty="0" smtClean="0"/>
              <a:t> cooperation with other open data and FAIR initiatives</a:t>
            </a:r>
          </a:p>
          <a:p>
            <a:pPr lvl="0">
              <a:spcBef>
                <a:spcPts val="0"/>
              </a:spcBef>
            </a:pPr>
            <a:r>
              <a:rPr lang="en-GB" sz="2400" i="1" dirty="0" smtClean="0"/>
              <a:t>Do you miss </a:t>
            </a:r>
            <a:r>
              <a:rPr lang="en-GB" sz="2400" i="1" dirty="0"/>
              <a:t>macro-features </a:t>
            </a:r>
            <a:r>
              <a:rPr lang="en-GB" sz="2400" i="1" dirty="0" smtClean="0"/>
              <a:t>interesting in this context, but not mentioned yet </a:t>
            </a:r>
            <a:r>
              <a:rPr lang="en-GB" sz="2400" i="1" dirty="0"/>
              <a:t>???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endParaRPr sz="2400" dirty="0"/>
          </a:p>
        </p:txBody>
      </p:sp>
      <p:sp>
        <p:nvSpPr>
          <p:cNvPr id="157" name="Google Shape;157;p12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 smtClean="0"/>
              <a:t>Challenges and Future </a:t>
            </a:r>
            <a:r>
              <a:rPr lang="en-US" dirty="0"/>
              <a:t>activities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5760296E-75EA-E042-9A02-E27B123DC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980728"/>
            <a:ext cx="11521280" cy="5184576"/>
          </a:xfrm>
        </p:spPr>
        <p:txBody>
          <a:bodyPr/>
          <a:lstStyle/>
          <a:p>
            <a:pPr marL="50800" indent="0">
              <a:buNone/>
            </a:pPr>
            <a:r>
              <a:rPr lang="en-US" dirty="0" smtClean="0"/>
              <a:t>Definition </a:t>
            </a:r>
            <a:r>
              <a:rPr lang="en-US" dirty="0"/>
              <a:t>of </a:t>
            </a:r>
            <a:r>
              <a:rPr lang="en-US" dirty="0" smtClean="0"/>
              <a:t>a Metadata Catalogue Service</a:t>
            </a:r>
            <a:endParaRPr lang="en-US" dirty="0"/>
          </a:p>
          <a:p>
            <a:pPr marL="50800" indent="0">
              <a:buNone/>
            </a:pPr>
            <a:endParaRPr lang="en-US" i="1" dirty="0"/>
          </a:p>
          <a:p>
            <a:pPr marL="50800" indent="0">
              <a:buNone/>
            </a:pPr>
            <a:r>
              <a:rPr lang="en-US" i="1" dirty="0" smtClean="0"/>
              <a:t>A </a:t>
            </a:r>
            <a:r>
              <a:rPr lang="en-US" i="1" dirty="0"/>
              <a:t>Metadata </a:t>
            </a:r>
            <a:r>
              <a:rPr lang="en-US" i="1" dirty="0" smtClean="0"/>
              <a:t>(MD) Catalogue </a:t>
            </a:r>
            <a:r>
              <a:rPr lang="en-US" i="1" dirty="0"/>
              <a:t>Service is a mechanism for </a:t>
            </a:r>
            <a:r>
              <a:rPr lang="en-US" b="1" i="1" dirty="0"/>
              <a:t>storing and accessing descriptive metadata and allows users to </a:t>
            </a:r>
            <a:r>
              <a:rPr lang="en-US" b="1" i="1" dirty="0" smtClean="0"/>
              <a:t>query for […] </a:t>
            </a:r>
            <a:r>
              <a:rPr lang="en-US" b="1" dirty="0"/>
              <a:t>digital objects (DO</a:t>
            </a:r>
            <a:r>
              <a:rPr lang="en-US" b="1" dirty="0" smtClean="0"/>
              <a:t>) </a:t>
            </a:r>
            <a:r>
              <a:rPr lang="en-US" i="1" dirty="0" smtClean="0"/>
              <a:t> based </a:t>
            </a:r>
            <a:r>
              <a:rPr lang="en-US" i="1" dirty="0"/>
              <a:t>on desired attribute, </a:t>
            </a:r>
            <a:r>
              <a:rPr lang="en-GB" i="1" dirty="0" smtClean="0"/>
              <a:t>[…]</a:t>
            </a:r>
            <a:r>
              <a:rPr lang="en-US" dirty="0" smtClean="0"/>
              <a:t>. </a:t>
            </a:r>
            <a:r>
              <a:rPr lang="en-GB" i="1" dirty="0" smtClean="0"/>
              <a:t>MD </a:t>
            </a:r>
            <a:r>
              <a:rPr lang="en-GB" i="1" dirty="0"/>
              <a:t>in catalogues can be queried and presented </a:t>
            </a:r>
            <a:r>
              <a:rPr lang="en-GB" b="1" i="1" dirty="0"/>
              <a:t>for evaluation and further processing by both humans and software</a:t>
            </a:r>
            <a:r>
              <a:rPr lang="en-GB" i="1" dirty="0"/>
              <a:t>. Catalogue services are required to support the </a:t>
            </a:r>
            <a:r>
              <a:rPr lang="en-GB" b="1" i="1" dirty="0" smtClean="0"/>
              <a:t>discovery, binding </a:t>
            </a:r>
            <a:r>
              <a:rPr lang="en-GB" b="1" i="1" dirty="0" smtClean="0"/>
              <a:t>and linkage </a:t>
            </a:r>
            <a:r>
              <a:rPr lang="en-GB" b="1" i="1" dirty="0"/>
              <a:t>to published </a:t>
            </a:r>
            <a:r>
              <a:rPr lang="en-GB" b="1" i="1" dirty="0" smtClean="0"/>
              <a:t>[…] </a:t>
            </a:r>
            <a:r>
              <a:rPr lang="en-GB" b="1" dirty="0" smtClean="0"/>
              <a:t>research data</a:t>
            </a:r>
            <a:r>
              <a:rPr lang="en-GB" i="1" dirty="0" smtClean="0"/>
              <a:t>. </a:t>
            </a:r>
            <a:endParaRPr lang="en-US" i="1" dirty="0"/>
          </a:p>
          <a:p>
            <a:pPr marL="50800" indent="0">
              <a:buNone/>
            </a:pPr>
            <a:endParaRPr lang="en-US" sz="2000" dirty="0" smtClean="0"/>
          </a:p>
          <a:p>
            <a:pPr marL="50800" indent="0">
              <a:buNone/>
            </a:pPr>
            <a:r>
              <a:rPr lang="en-US" sz="2000" dirty="0" smtClean="0"/>
              <a:t>Taken from :</a:t>
            </a:r>
          </a:p>
          <a:p>
            <a:pPr marL="5080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www.coastalwiki.org/wiki/Metadata_and_metadata_catalogues</a:t>
            </a:r>
            <a:r>
              <a:rPr lang="en-US" sz="2000" dirty="0" smtClean="0"/>
              <a:t> </a:t>
            </a:r>
            <a:endParaRPr lang="en-US" sz="2000" i="1" dirty="0"/>
          </a:p>
          <a:p>
            <a:pPr marL="50800" indent="0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www.sciencedirect.com/topics/computer-science/catalog-metadata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DBA24BC-AD20-244E-A605-B4D745A0A8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CDBCA5-505C-9C4C-A235-40A16684D2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2. Metadata Catalogue building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de-DE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Heinrich Widmann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de-DE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widmann@dkrz.de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2924885" y="157228"/>
            <a:ext cx="9507819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FAIR Discovery </a:t>
            </a:r>
            <a:r>
              <a:rPr lang="en-GB" dirty="0"/>
              <a:t>and </a:t>
            </a:r>
            <a:r>
              <a:rPr lang="en-GB" dirty="0" smtClean="0"/>
              <a:t>Re-use of Open Data– the user view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Rechteck 108"/>
          <p:cNvSpPr/>
          <p:nvPr/>
        </p:nvSpPr>
        <p:spPr>
          <a:xfrm>
            <a:off x="8656710" y="2276872"/>
            <a:ext cx="2623865" cy="157099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Processing</a:t>
            </a: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P</a:t>
            </a:r>
            <a:r>
              <a:rPr kumimoji="0" lang="de-DE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latforms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95" name="Rechteck 83"/>
          <p:cNvSpPr/>
          <p:nvPr/>
        </p:nvSpPr>
        <p:spPr>
          <a:xfrm>
            <a:off x="1561670" y="4005064"/>
            <a:ext cx="9718906" cy="223224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Data </a:t>
            </a: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Layer </a:t>
            </a:r>
          </a:p>
        </p:txBody>
      </p:sp>
      <p:sp>
        <p:nvSpPr>
          <p:cNvPr id="96" name="Rechteck 7"/>
          <p:cNvSpPr/>
          <p:nvPr/>
        </p:nvSpPr>
        <p:spPr>
          <a:xfrm>
            <a:off x="1559496" y="2290054"/>
            <a:ext cx="6948598" cy="157099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Common </a:t>
            </a:r>
            <a:r>
              <a:rPr kumimoji="0" lang="de-DE" sz="17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 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&amp; </a:t>
            </a:r>
            <a:r>
              <a:rPr kumimoji="0" lang="de-DE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A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  <a:endParaRPr kumimoji="0" lang="en-GB" sz="17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"/>
            </a:endParaRP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I</a:t>
            </a:r>
            <a:r>
              <a:rPr kumimoji="0" lang="de-DE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nteroperability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Layer </a:t>
            </a:r>
          </a:p>
        </p:txBody>
      </p:sp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24" y="1204385"/>
            <a:ext cx="748481" cy="816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156036" y="5259989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9692517" y="5064609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9344175" y="4855905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420888"/>
            <a:ext cx="1368152" cy="13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AutoShape 12"/>
          <p:cNvSpPr>
            <a:spLocks noChangeArrowheads="1"/>
          </p:cNvSpPr>
          <p:nvPr/>
        </p:nvSpPr>
        <p:spPr bwMode="auto">
          <a:xfrm>
            <a:off x="1912589" y="4933291"/>
            <a:ext cx="764500" cy="739304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cxnSp>
        <p:nvCxnSpPr>
          <p:cNvPr id="103" name="Gekrümmte Verbindung 26"/>
          <p:cNvCxnSpPr>
            <a:stCxn id="97" idx="2"/>
            <a:endCxn id="102" idx="0"/>
          </p:cNvCxnSpPr>
          <p:nvPr/>
        </p:nvCxnSpPr>
        <p:spPr>
          <a:xfrm rot="16200000" flipH="1">
            <a:off x="923911" y="3469949"/>
            <a:ext cx="2912295" cy="1438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7669412" y="4556435"/>
            <a:ext cx="578444" cy="541878"/>
          </a:xfrm>
          <a:prstGeom prst="cube">
            <a:avLst>
              <a:gd name="adj" fmla="val 25000"/>
            </a:avLst>
          </a:prstGeom>
          <a:solidFill>
            <a:srgbClr val="FBBE09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1010</a:t>
            </a:r>
          </a:p>
        </p:txBody>
      </p:sp>
      <p:cxnSp>
        <p:nvCxnSpPr>
          <p:cNvPr id="105" name="Gekrümmte Verbindung 31"/>
          <p:cNvCxnSpPr>
            <a:stCxn id="110" idx="2"/>
            <a:endCxn id="97" idx="3"/>
          </p:cNvCxnSpPr>
          <p:nvPr/>
        </p:nvCxnSpPr>
        <p:spPr>
          <a:xfrm rot="10800000">
            <a:off x="2747106" y="1612691"/>
            <a:ext cx="3202947" cy="405971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6" name="AutoShape 12"/>
          <p:cNvSpPr>
            <a:spLocks noChangeArrowheads="1"/>
          </p:cNvSpPr>
          <p:nvPr/>
        </p:nvSpPr>
        <p:spPr bwMode="auto">
          <a:xfrm>
            <a:off x="9768409" y="2996952"/>
            <a:ext cx="1073681" cy="843778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01AB</a:t>
            </a:r>
          </a:p>
        </p:txBody>
      </p:sp>
      <p:cxnSp>
        <p:nvCxnSpPr>
          <p:cNvPr id="107" name="Gekrümmte Verbindung 33"/>
          <p:cNvCxnSpPr>
            <a:stCxn id="104" idx="5"/>
            <a:endCxn id="106" idx="2"/>
          </p:cNvCxnSpPr>
          <p:nvPr/>
        </p:nvCxnSpPr>
        <p:spPr>
          <a:xfrm flipV="1">
            <a:off x="8247856" y="3524313"/>
            <a:ext cx="1520553" cy="1235326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8" name="AutoShape 12"/>
          <p:cNvSpPr>
            <a:spLocks noChangeArrowheads="1"/>
          </p:cNvSpPr>
          <p:nvPr/>
        </p:nvSpPr>
        <p:spPr bwMode="auto">
          <a:xfrm>
            <a:off x="3215680" y="1124744"/>
            <a:ext cx="691831" cy="541878"/>
          </a:xfrm>
          <a:prstGeom prst="cube">
            <a:avLst>
              <a:gd name="adj" fmla="val 25000"/>
            </a:avLst>
          </a:prstGeom>
          <a:solidFill>
            <a:srgbClr val="FBBE09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Input</a:t>
            </a:r>
          </a:p>
        </p:txBody>
      </p:sp>
      <p:cxnSp>
        <p:nvCxnSpPr>
          <p:cNvPr id="109" name="Gekrümmte Verbindung 35"/>
          <p:cNvCxnSpPr>
            <a:stCxn id="108" idx="3"/>
            <a:endCxn id="104" idx="1"/>
          </p:cNvCxnSpPr>
          <p:nvPr/>
        </p:nvCxnSpPr>
        <p:spPr>
          <a:xfrm rot="16200000" flipH="1">
            <a:off x="4179739" y="980744"/>
            <a:ext cx="3025283" cy="4397038"/>
          </a:xfrm>
          <a:prstGeom prst="curvedConnector3">
            <a:avLst>
              <a:gd name="adj1" fmla="val 47841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5950052" y="5336930"/>
            <a:ext cx="516256" cy="541878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ABBA</a:t>
            </a:r>
          </a:p>
        </p:txBody>
      </p:sp>
      <p:cxnSp>
        <p:nvCxnSpPr>
          <p:cNvPr id="111" name="Gekrümmte Verbindung 38"/>
          <p:cNvCxnSpPr>
            <a:stCxn id="100" idx="2"/>
            <a:endCxn id="110" idx="5"/>
          </p:cNvCxnSpPr>
          <p:nvPr/>
        </p:nvCxnSpPr>
        <p:spPr>
          <a:xfrm rot="10800000" flipV="1">
            <a:off x="6466309" y="5264475"/>
            <a:ext cx="2877867" cy="27886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2" name="Gekrümmte Verbindung 39"/>
          <p:cNvCxnSpPr>
            <a:stCxn id="110" idx="0"/>
            <a:endCxn id="106" idx="2"/>
          </p:cNvCxnSpPr>
          <p:nvPr/>
        </p:nvCxnSpPr>
        <p:spPr>
          <a:xfrm rot="5400000" flipH="1" flipV="1">
            <a:off x="7114252" y="2682774"/>
            <a:ext cx="1812617" cy="3495697"/>
          </a:xfrm>
          <a:prstGeom prst="curvedConnector2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3" name="Flussdiagramm: Magnetplattenspeicher 40"/>
          <p:cNvSpPr/>
          <p:nvPr/>
        </p:nvSpPr>
        <p:spPr>
          <a:xfrm>
            <a:off x="1617422" y="4673389"/>
            <a:ext cx="1898516" cy="1374201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14" name="Flussdiagramm: Magnetplattenspeicher 41"/>
          <p:cNvSpPr/>
          <p:nvPr/>
        </p:nvSpPr>
        <p:spPr>
          <a:xfrm>
            <a:off x="9166036" y="4221088"/>
            <a:ext cx="1898516" cy="1872208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cxnSp>
        <p:nvCxnSpPr>
          <p:cNvPr id="115" name="Gekrümmte Verbindung 42"/>
          <p:cNvCxnSpPr>
            <a:stCxn id="101" idx="0"/>
            <a:endCxn id="130" idx="5"/>
          </p:cNvCxnSpPr>
          <p:nvPr/>
        </p:nvCxnSpPr>
        <p:spPr>
          <a:xfrm rot="16200000" flipV="1">
            <a:off x="8385276" y="353678"/>
            <a:ext cx="908386" cy="3226033"/>
          </a:xfrm>
          <a:prstGeom prst="curvedConnector2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3704426" y="1179445"/>
            <a:ext cx="588691" cy="526483"/>
          </a:xfrm>
          <a:prstGeom prst="cube">
            <a:avLst>
              <a:gd name="adj" fmla="val 25000"/>
            </a:avLst>
          </a:prstGeom>
          <a:solidFill>
            <a:srgbClr val="BDEFAB"/>
          </a:solidFill>
          <a:ln w="12700">
            <a:solidFill>
              <a:srgbClr val="61D836">
                <a:lumMod val="75000"/>
              </a:srgbClr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algn="ctr" defTabSz="410730">
              <a:buClrTx/>
              <a:buFontTx/>
              <a:buNone/>
              <a:defRPr/>
            </a:pPr>
            <a:r>
              <a:rPr lang="de-DE" altLang="de-DE" sz="1100" b="1" dirty="0" err="1" smtClean="0">
                <a:latin typeface="Calibri" panose="020F0502020204030204"/>
                <a:ea typeface="+mn-ea"/>
                <a:cs typeface="+mn-cs"/>
                <a:sym typeface="Helvetica Neue"/>
              </a:rPr>
              <a:t>Results</a:t>
            </a:r>
            <a:endParaRPr lang="de-DE" altLang="de-DE" sz="1100" b="1" dirty="0" smtClean="0"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7" name="Textfeld 50"/>
          <p:cNvSpPr txBox="1"/>
          <p:nvPr/>
        </p:nvSpPr>
        <p:spPr>
          <a:xfrm>
            <a:off x="4223792" y="3356992"/>
            <a:ext cx="1619079" cy="30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A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ccess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18" name="Textfeld 53"/>
          <p:cNvSpPr txBox="1"/>
          <p:nvPr/>
        </p:nvSpPr>
        <p:spPr>
          <a:xfrm>
            <a:off x="7019897" y="3424838"/>
            <a:ext cx="1668391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R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euse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19" name="Textfeld 56"/>
          <p:cNvSpPr txBox="1"/>
          <p:nvPr/>
        </p:nvSpPr>
        <p:spPr>
          <a:xfrm>
            <a:off x="6600056" y="2285921"/>
            <a:ext cx="17365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I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nterchange 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grpSp>
        <p:nvGrpSpPr>
          <p:cNvPr id="120" name="Gruppieren 1"/>
          <p:cNvGrpSpPr/>
          <p:nvPr/>
        </p:nvGrpSpPr>
        <p:grpSpPr>
          <a:xfrm>
            <a:off x="1919536" y="3068960"/>
            <a:ext cx="1541554" cy="428704"/>
            <a:chOff x="2018685" y="3759498"/>
            <a:chExt cx="1541554" cy="428704"/>
          </a:xfrm>
        </p:grpSpPr>
        <p:sp>
          <p:nvSpPr>
            <p:cNvPr id="121" name="Textfeld 47"/>
            <p:cNvSpPr txBox="1"/>
            <p:nvPr/>
          </p:nvSpPr>
          <p:spPr>
            <a:xfrm>
              <a:off x="2487830" y="3805572"/>
              <a:ext cx="1072409" cy="364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410730" hangingPunct="0">
                <a:buClrTx/>
                <a:buFontTx/>
                <a:buNone/>
                <a:defRPr/>
              </a:pPr>
              <a:r>
                <a:rPr lang="de-DE" sz="1700" b="1" i="1" dirty="0" smtClean="0">
                  <a:latin typeface="Helvetica Neue"/>
                  <a:ea typeface="+mn-ea"/>
                  <a:cs typeface="+mn-cs"/>
                  <a:sym typeface="Helvetica Neue"/>
                </a:rPr>
                <a:t>F</a:t>
              </a:r>
              <a:r>
                <a:rPr lang="de-DE" sz="1700" b="1" dirty="0" smtClean="0">
                  <a:latin typeface="Helvetica Neue"/>
                  <a:ea typeface="+mn-ea"/>
                  <a:cs typeface="+mn-cs"/>
                  <a:sym typeface="Helvetica Neue"/>
                </a:rPr>
                <a:t>ind </a:t>
              </a:r>
              <a:r>
                <a:rPr lang="de-DE" sz="1700" b="1" dirty="0" err="1" smtClean="0">
                  <a:latin typeface="Helvetica Neue"/>
                  <a:ea typeface="+mn-ea"/>
                  <a:cs typeface="+mn-cs"/>
                  <a:sym typeface="Helvetica Neue"/>
                </a:rPr>
                <a:t>data</a:t>
              </a:r>
              <a:endParaRPr lang="en-GB" sz="1700" b="1" dirty="0" smtClean="0"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22" name="Google Shape;148;p13"/>
            <p:cNvSpPr/>
            <p:nvPr/>
          </p:nvSpPr>
          <p:spPr>
            <a:xfrm>
              <a:off x="2018685" y="3759498"/>
              <a:ext cx="434114" cy="428704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3" name="Google Shape;149;p13"/>
          <p:cNvSpPr/>
          <p:nvPr/>
        </p:nvSpPr>
        <p:spPr>
          <a:xfrm>
            <a:off x="3791744" y="3284984"/>
            <a:ext cx="451123" cy="483525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51;p13"/>
          <p:cNvSpPr/>
          <p:nvPr/>
        </p:nvSpPr>
        <p:spPr>
          <a:xfrm>
            <a:off x="6384032" y="3327969"/>
            <a:ext cx="461858" cy="461071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02" y="1204385"/>
            <a:ext cx="740897" cy="816611"/>
          </a:xfrm>
          <a:prstGeom prst="rect">
            <a:avLst/>
          </a:prstGeom>
          <a:noFill/>
          <a:ln w="12700">
            <a:noFill/>
          </a:ln>
          <a:effectLst/>
          <a:extLst/>
        </p:spPr>
      </p:pic>
      <p:cxnSp>
        <p:nvCxnSpPr>
          <p:cNvPr id="126" name="Gekrümmte Verbindung 2051"/>
          <p:cNvCxnSpPr>
            <a:stCxn id="116" idx="4"/>
            <a:endCxn id="130" idx="3"/>
          </p:cNvCxnSpPr>
          <p:nvPr/>
        </p:nvCxnSpPr>
        <p:spPr>
          <a:xfrm>
            <a:off x="4161496" y="1508497"/>
            <a:ext cx="2704800" cy="333057"/>
          </a:xfrm>
          <a:prstGeom prst="curvedConnector4">
            <a:avLst>
              <a:gd name="adj1" fmla="val 61855"/>
              <a:gd name="adj2" fmla="val 466063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7" name="AutoShape 14"/>
          <p:cNvSpPr>
            <a:spLocks noChangeArrowheads="1"/>
          </p:cNvSpPr>
          <p:nvPr/>
        </p:nvSpPr>
        <p:spPr bwMode="auto">
          <a:xfrm>
            <a:off x="2436638" y="5111048"/>
            <a:ext cx="851050" cy="771864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28" name="AutoShape 14"/>
          <p:cNvSpPr>
            <a:spLocks noChangeArrowheads="1"/>
          </p:cNvSpPr>
          <p:nvPr/>
        </p:nvSpPr>
        <p:spPr bwMode="auto">
          <a:xfrm>
            <a:off x="3885457" y="5040879"/>
            <a:ext cx="764500" cy="711979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29" name="Flussdiagramm: Magnetplattenspeicher 70"/>
          <p:cNvSpPr/>
          <p:nvPr/>
        </p:nvSpPr>
        <p:spPr>
          <a:xfrm>
            <a:off x="5807968" y="5098313"/>
            <a:ext cx="853567" cy="850967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30" name="AutoShape 12"/>
          <p:cNvSpPr>
            <a:spLocks noChangeArrowheads="1"/>
          </p:cNvSpPr>
          <p:nvPr/>
        </p:nvSpPr>
        <p:spPr bwMode="auto">
          <a:xfrm>
            <a:off x="6637761" y="1315071"/>
            <a:ext cx="588691" cy="526483"/>
          </a:xfrm>
          <a:prstGeom prst="cube">
            <a:avLst>
              <a:gd name="adj" fmla="val 25000"/>
            </a:avLst>
          </a:prstGeom>
          <a:solidFill>
            <a:srgbClr val="BDEFAB"/>
          </a:solidFill>
          <a:ln w="12700">
            <a:solidFill>
              <a:srgbClr val="61D836">
                <a:lumMod val="75000"/>
              </a:srgbClr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algn="ctr" defTabSz="410730">
              <a:buClrTx/>
              <a:buFontTx/>
              <a:buNone/>
              <a:defRPr/>
            </a:pPr>
            <a:r>
              <a:rPr lang="de-DE" altLang="de-DE" sz="1100" b="1" dirty="0" err="1" smtClean="0">
                <a:latin typeface="Calibri" panose="020F0502020204030204"/>
                <a:ea typeface="+mn-ea"/>
                <a:cs typeface="+mn-cs"/>
                <a:sym typeface="Helvetica Neue"/>
              </a:rPr>
              <a:t>Results</a:t>
            </a:r>
            <a:endParaRPr lang="de-DE" altLang="de-DE" sz="1100" b="1" dirty="0" smtClean="0"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31" name="Google Shape;150;p13"/>
          <p:cNvSpPr/>
          <p:nvPr/>
        </p:nvSpPr>
        <p:spPr>
          <a:xfrm>
            <a:off x="6212456" y="2362655"/>
            <a:ext cx="459608" cy="418273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Flussdiagramm: Magnetplattenspeicher 84"/>
          <p:cNvSpPr/>
          <p:nvPr/>
        </p:nvSpPr>
        <p:spPr>
          <a:xfrm>
            <a:off x="3791744" y="4797152"/>
            <a:ext cx="1000136" cy="1162988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33" name="Flussdiagramm: Magnetplattenspeicher 85"/>
          <p:cNvSpPr/>
          <p:nvPr/>
        </p:nvSpPr>
        <p:spPr>
          <a:xfrm>
            <a:off x="7536160" y="4256671"/>
            <a:ext cx="853567" cy="900521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42" y="3484899"/>
            <a:ext cx="698088" cy="80819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08" y="1821685"/>
            <a:ext cx="687370" cy="797207"/>
          </a:xfrm>
          <a:prstGeom prst="rect">
            <a:avLst/>
          </a:prstGeom>
          <a:solidFill>
            <a:srgbClr val="75A5D8"/>
          </a:solidFill>
          <a:ln>
            <a:noFill/>
          </a:ln>
          <a:extLst/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75" y="3484899"/>
            <a:ext cx="653560" cy="7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Shape 6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20560" y="5336931"/>
            <a:ext cx="848676" cy="787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4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08" grpId="0" animBg="1"/>
      <p:bldP spid="116" grpId="0" animBg="1"/>
      <p:bldP spid="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,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API :</a:t>
            </a:r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de-DE" dirty="0" smtClean="0"/>
              <a:t>CKAN-API</a:t>
            </a:r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de-DE" dirty="0" smtClean="0"/>
              <a:t>SOLR Index</a:t>
            </a:r>
          </a:p>
          <a:p>
            <a:pPr lvl="1" indent="-406400">
              <a:spcBef>
                <a:spcPts val="0"/>
              </a:spcBef>
              <a:buSzPts val="2800"/>
              <a:buChar char="•"/>
            </a:pPr>
            <a:r>
              <a:rPr lang="de-DE" dirty="0" smtClean="0"/>
              <a:t>OAI-PMH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Guidelines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endParaRPr lang="de-DE" dirty="0" smtClean="0"/>
          </a:p>
          <a:p>
            <a:pPr lvl="1">
              <a:spcBef>
                <a:spcPts val="0"/>
              </a:spcBef>
            </a:pPr>
            <a:r>
              <a:rPr lang="de-DE" dirty="0" smtClean="0"/>
              <a:t>B2find…/</a:t>
            </a:r>
            <a:r>
              <a:rPr lang="de-DE" dirty="0" err="1" smtClean="0"/>
              <a:t>guidelines</a:t>
            </a:r>
            <a:r>
              <a:rPr lang="de-DE" dirty="0" smtClean="0"/>
              <a:t> </a:t>
            </a:r>
            <a:endParaRPr dirty="0"/>
          </a:p>
          <a:p>
            <a:pPr marL="914400" marR="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dirty="0" smtClean="0"/>
              <a:t>Compatible with </a:t>
            </a:r>
            <a:r>
              <a:rPr lang="en-US" dirty="0" err="1" smtClean="0"/>
              <a:t>OpenAire</a:t>
            </a:r>
            <a:endParaRPr lang="en-US" dirty="0" smtClean="0"/>
          </a:p>
          <a:p>
            <a:pPr indent="-377190">
              <a:spcBef>
                <a:spcPts val="0"/>
              </a:spcBef>
              <a:buSzPts val="2340"/>
              <a:buChar char="-"/>
            </a:pPr>
            <a:r>
              <a:rPr lang="en-US" dirty="0" smtClean="0"/>
              <a:t>Services offering the feature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EUDAT-B2FIND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EUDAT-B2SHARE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….</a:t>
            </a:r>
            <a:endParaRPr dirty="0"/>
          </a:p>
        </p:txBody>
      </p:sp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0;p11"/>
          <p:cNvSpPr txBox="1">
            <a:spLocks/>
          </p:cNvSpPr>
          <p:nvPr/>
        </p:nvSpPr>
        <p:spPr>
          <a:xfrm>
            <a:off x="3373438" y="3452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smtClean="0"/>
              <a:t>Data Discovery and Access – the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5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335360" y="878249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5150" lvl="0" indent="-514350">
              <a:buFont typeface="+mj-lt"/>
              <a:buAutoNum type="arabicPeriod"/>
            </a:pPr>
            <a:r>
              <a:rPr lang="en-GB" dirty="0"/>
              <a:t>Data publishing </a:t>
            </a:r>
            <a:r>
              <a:rPr lang="en-GB" dirty="0" smtClean="0"/>
              <a:t>and </a:t>
            </a:r>
            <a:r>
              <a:rPr lang="en-GB" dirty="0"/>
              <a:t>open data (</a:t>
            </a:r>
            <a:r>
              <a:rPr lang="en-GB" dirty="0" smtClean="0"/>
              <a:t>Mark)</a:t>
            </a:r>
            <a:endParaRPr lang="en-GB" dirty="0"/>
          </a:p>
          <a:p>
            <a:pPr marL="565150" lvl="0" indent="-514350">
              <a:buFont typeface="+mj-lt"/>
              <a:buAutoNum type="arabicPeriod"/>
            </a:pPr>
            <a:r>
              <a:rPr lang="en-GB" dirty="0" smtClean="0"/>
              <a:t>Data </a:t>
            </a:r>
            <a:r>
              <a:rPr lang="en-GB" dirty="0"/>
              <a:t>Discovery and </a:t>
            </a:r>
            <a:r>
              <a:rPr lang="en-GB" dirty="0" smtClean="0"/>
              <a:t>Metadata Management  </a:t>
            </a:r>
            <a:r>
              <a:rPr lang="en-GB" dirty="0"/>
              <a:t>(Heinrich)</a:t>
            </a:r>
          </a:p>
          <a:p>
            <a:pPr marL="1051560" lvl="1" indent="-514350">
              <a:buFont typeface="+mj-lt"/>
              <a:buAutoNum type="alphaLcParenR"/>
            </a:pPr>
            <a:r>
              <a:rPr lang="en-GB" dirty="0" smtClean="0"/>
              <a:t>Data Discovery and Access</a:t>
            </a:r>
            <a:endParaRPr lang="en-GB" dirty="0"/>
          </a:p>
          <a:p>
            <a:pPr marL="1051560" lvl="1" indent="-514350">
              <a:buFont typeface="+mj-lt"/>
              <a:buAutoNum type="alphaLcParenR"/>
            </a:pPr>
            <a:r>
              <a:rPr lang="en-GB" dirty="0" smtClean="0"/>
              <a:t>MD cataloguing/indexing</a:t>
            </a:r>
          </a:p>
          <a:p>
            <a:pPr marL="1051560" lvl="1" indent="-514350">
              <a:buFont typeface="+mj-lt"/>
              <a:buAutoNum type="alphaLcParenR"/>
            </a:pPr>
            <a:r>
              <a:rPr lang="en-GB" b="1" dirty="0" smtClean="0"/>
              <a:t>!+ Annotation service (Yann)</a:t>
            </a:r>
          </a:p>
          <a:p>
            <a:pPr marL="5651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err="1" smtClean="0"/>
              <a:t>OpenAire</a:t>
            </a:r>
            <a:r>
              <a:rPr lang="en-GB" dirty="0" smtClean="0"/>
              <a:t> services + ??? … (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Paolo)</a:t>
            </a:r>
          </a:p>
          <a:p>
            <a:pPr marL="1022350" lvl="1" indent="-514350">
              <a:spcBef>
                <a:spcPts val="0"/>
              </a:spcBef>
              <a:buFont typeface="+mj-lt"/>
              <a:buAutoNum type="alphaLcPeriod"/>
            </a:pPr>
            <a:r>
              <a:rPr lang="en-GB" dirty="0" smtClean="0"/>
              <a:t>From Paolo’s list …</a:t>
            </a:r>
            <a:endParaRPr lang="en-GB" dirty="0"/>
          </a:p>
          <a:p>
            <a:pPr lvl="0">
              <a:spcBef>
                <a:spcPts val="0"/>
              </a:spcBef>
            </a:pPr>
            <a:endParaRPr dirty="0"/>
          </a:p>
        </p:txBody>
      </p:sp>
      <p:sp>
        <p:nvSpPr>
          <p:cNvPr id="140" name="Google Shape;140;p1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M</a:t>
            </a:r>
            <a:r>
              <a:rPr lang="en-US" dirty="0" smtClean="0"/>
              <a:t>acro-features </a:t>
            </a:r>
            <a:r>
              <a:rPr lang="en-US" dirty="0"/>
              <a:t>already identified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One-two slide for each macro-feature describing: </a:t>
            </a:r>
            <a:endParaRPr dirty="0"/>
          </a:p>
          <a:p>
            <a:pPr marL="914400" marR="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dirty="0"/>
              <a:t>a) description + architecture</a:t>
            </a:r>
            <a:endParaRPr dirty="0"/>
          </a:p>
          <a:p>
            <a:pPr marL="914400" marR="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dirty="0"/>
              <a:t>b) standard, protocols and </a:t>
            </a:r>
            <a:r>
              <a:rPr lang="en-US" dirty="0" err="1"/>
              <a:t>api</a:t>
            </a:r>
            <a:endParaRPr dirty="0"/>
          </a:p>
          <a:p>
            <a:pPr marL="914400" marR="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dirty="0"/>
              <a:t>c) interoperability guidelines</a:t>
            </a:r>
            <a:endParaRPr dirty="0"/>
          </a:p>
          <a:p>
            <a:pPr marL="914400" marR="0" lvl="1" indent="-377190" algn="l" rtl="0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dirty="0"/>
              <a:t>d) samples of services offering the feature</a:t>
            </a:r>
            <a:endParaRPr dirty="0"/>
          </a:p>
          <a:p>
            <a:pPr marL="1371600" marR="0" lvl="2" indent="-350519" algn="l" rtl="0">
              <a:spcBef>
                <a:spcPts val="0"/>
              </a:spcBef>
              <a:spcAft>
                <a:spcPts val="0"/>
              </a:spcAft>
              <a:buSzPts val="1920"/>
              <a:buChar char="▪"/>
            </a:pPr>
            <a:r>
              <a:rPr lang="en-US" dirty="0"/>
              <a:t>both internal to EOSC-Hub and eventually outside the project to prove that the proposed APIs/protocols are widely used also outside EOSC-hub </a:t>
            </a:r>
            <a:endParaRPr dirty="0"/>
          </a:p>
        </p:txBody>
      </p:sp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Macro-features 1</a:t>
            </a: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2924885" y="85220"/>
            <a:ext cx="9507819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FAIR Data Management of Open Data </a:t>
            </a:r>
          </a:p>
          <a:p>
            <a:pPr marL="0" lvl="0" indent="0">
              <a:spcBef>
                <a:spcPts val="0"/>
              </a:spcBef>
            </a:pPr>
            <a:r>
              <a:rPr lang="en-GB" dirty="0" smtClean="0"/>
              <a:t>– the user view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Rechteck 108"/>
          <p:cNvSpPr/>
          <p:nvPr/>
        </p:nvSpPr>
        <p:spPr>
          <a:xfrm>
            <a:off x="8656710" y="2348880"/>
            <a:ext cx="2623865" cy="157099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Processing</a:t>
            </a: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P</a:t>
            </a:r>
            <a:r>
              <a:rPr kumimoji="0" lang="de-DE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latforms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95" name="Rechteck 83"/>
          <p:cNvSpPr/>
          <p:nvPr/>
        </p:nvSpPr>
        <p:spPr>
          <a:xfrm>
            <a:off x="1561670" y="4077072"/>
            <a:ext cx="9718906" cy="223224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Data </a:t>
            </a: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Layer </a:t>
            </a:r>
          </a:p>
        </p:txBody>
      </p:sp>
      <p:sp>
        <p:nvSpPr>
          <p:cNvPr id="96" name="Rechteck 7"/>
          <p:cNvSpPr/>
          <p:nvPr/>
        </p:nvSpPr>
        <p:spPr>
          <a:xfrm>
            <a:off x="1559496" y="2362062"/>
            <a:ext cx="6948598" cy="157099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Common </a:t>
            </a:r>
            <a:r>
              <a:rPr kumimoji="0" lang="de-DE" sz="1700" b="1" i="1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 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&amp; </a:t>
            </a:r>
            <a:r>
              <a:rPr kumimoji="0" lang="de-DE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A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  <a:endParaRPr kumimoji="0" lang="en-GB" sz="17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"/>
            </a:endParaRPr>
          </a:p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I</a:t>
            </a:r>
            <a:r>
              <a:rPr kumimoji="0" lang="de-DE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nteroperability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Layer </a:t>
            </a:r>
          </a:p>
        </p:txBody>
      </p:sp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24" y="1276393"/>
            <a:ext cx="748481" cy="816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0156036" y="5331997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9692517" y="5136617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9344175" y="4927913"/>
            <a:ext cx="764500" cy="6537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492896"/>
            <a:ext cx="1368152" cy="13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AutoShape 12"/>
          <p:cNvSpPr>
            <a:spLocks noChangeArrowheads="1"/>
          </p:cNvSpPr>
          <p:nvPr/>
        </p:nvSpPr>
        <p:spPr bwMode="auto">
          <a:xfrm>
            <a:off x="1912589" y="5005299"/>
            <a:ext cx="764500" cy="739304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cxnSp>
        <p:nvCxnSpPr>
          <p:cNvPr id="103" name="Gekrümmte Verbindung 26"/>
          <p:cNvCxnSpPr>
            <a:stCxn id="97" idx="2"/>
            <a:endCxn id="102" idx="0"/>
          </p:cNvCxnSpPr>
          <p:nvPr/>
        </p:nvCxnSpPr>
        <p:spPr>
          <a:xfrm rot="16200000" flipH="1">
            <a:off x="923911" y="3541957"/>
            <a:ext cx="2912295" cy="1438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7669412" y="4628443"/>
            <a:ext cx="578444" cy="541878"/>
          </a:xfrm>
          <a:prstGeom prst="cube">
            <a:avLst>
              <a:gd name="adj" fmla="val 25000"/>
            </a:avLst>
          </a:prstGeom>
          <a:solidFill>
            <a:srgbClr val="FBBE09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1010</a:t>
            </a:r>
          </a:p>
        </p:txBody>
      </p:sp>
      <p:cxnSp>
        <p:nvCxnSpPr>
          <p:cNvPr id="105" name="Gekrümmte Verbindung 31"/>
          <p:cNvCxnSpPr>
            <a:stCxn id="110" idx="2"/>
            <a:endCxn id="97" idx="3"/>
          </p:cNvCxnSpPr>
          <p:nvPr/>
        </p:nvCxnSpPr>
        <p:spPr>
          <a:xfrm rot="10800000">
            <a:off x="2747106" y="1684699"/>
            <a:ext cx="3202947" cy="405971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6" name="AutoShape 12"/>
          <p:cNvSpPr>
            <a:spLocks noChangeArrowheads="1"/>
          </p:cNvSpPr>
          <p:nvPr/>
        </p:nvSpPr>
        <p:spPr bwMode="auto">
          <a:xfrm>
            <a:off x="9768409" y="3068960"/>
            <a:ext cx="1073681" cy="843778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01AB</a:t>
            </a:r>
          </a:p>
        </p:txBody>
      </p:sp>
      <p:cxnSp>
        <p:nvCxnSpPr>
          <p:cNvPr id="107" name="Gekrümmte Verbindung 33"/>
          <p:cNvCxnSpPr>
            <a:stCxn id="104" idx="5"/>
            <a:endCxn id="106" idx="2"/>
          </p:cNvCxnSpPr>
          <p:nvPr/>
        </p:nvCxnSpPr>
        <p:spPr>
          <a:xfrm flipV="1">
            <a:off x="8247856" y="3596321"/>
            <a:ext cx="1520553" cy="1235326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8" name="AutoShape 12"/>
          <p:cNvSpPr>
            <a:spLocks noChangeArrowheads="1"/>
          </p:cNvSpPr>
          <p:nvPr/>
        </p:nvSpPr>
        <p:spPr bwMode="auto">
          <a:xfrm>
            <a:off x="3215680" y="1196752"/>
            <a:ext cx="691831" cy="541878"/>
          </a:xfrm>
          <a:prstGeom prst="cube">
            <a:avLst>
              <a:gd name="adj" fmla="val 25000"/>
            </a:avLst>
          </a:prstGeom>
          <a:solidFill>
            <a:srgbClr val="FBBE09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Input</a:t>
            </a:r>
          </a:p>
        </p:txBody>
      </p:sp>
      <p:cxnSp>
        <p:nvCxnSpPr>
          <p:cNvPr id="109" name="Gekrümmte Verbindung 35"/>
          <p:cNvCxnSpPr>
            <a:stCxn id="108" idx="0"/>
            <a:endCxn id="104" idx="1"/>
          </p:cNvCxnSpPr>
          <p:nvPr/>
        </p:nvCxnSpPr>
        <p:spPr>
          <a:xfrm rot="16200000" flipH="1">
            <a:off x="3976533" y="849548"/>
            <a:ext cx="3567161" cy="4261569"/>
          </a:xfrm>
          <a:prstGeom prst="curvedConnector3">
            <a:avLst>
              <a:gd name="adj1" fmla="val -5669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5950052" y="5408938"/>
            <a:ext cx="516256" cy="541878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ABBA</a:t>
            </a:r>
          </a:p>
        </p:txBody>
      </p:sp>
      <p:cxnSp>
        <p:nvCxnSpPr>
          <p:cNvPr id="111" name="Gekrümmte Verbindung 38"/>
          <p:cNvCxnSpPr>
            <a:stCxn id="100" idx="2"/>
            <a:endCxn id="110" idx="5"/>
          </p:cNvCxnSpPr>
          <p:nvPr/>
        </p:nvCxnSpPr>
        <p:spPr>
          <a:xfrm rot="10800000" flipV="1">
            <a:off x="6466309" y="5336483"/>
            <a:ext cx="2877867" cy="27886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2" name="Gekrümmte Verbindung 39"/>
          <p:cNvCxnSpPr>
            <a:endCxn id="106" idx="2"/>
          </p:cNvCxnSpPr>
          <p:nvPr/>
        </p:nvCxnSpPr>
        <p:spPr>
          <a:xfrm flipV="1">
            <a:off x="6466309" y="3596321"/>
            <a:ext cx="3302100" cy="197266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3" name="Flussdiagramm: Magnetplattenspeicher 40"/>
          <p:cNvSpPr/>
          <p:nvPr/>
        </p:nvSpPr>
        <p:spPr>
          <a:xfrm>
            <a:off x="1617422" y="4745397"/>
            <a:ext cx="1898516" cy="1374201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14" name="Flussdiagramm: Magnetplattenspeicher 41"/>
          <p:cNvSpPr/>
          <p:nvPr/>
        </p:nvSpPr>
        <p:spPr>
          <a:xfrm>
            <a:off x="9166036" y="4293096"/>
            <a:ext cx="1898516" cy="1872208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cxnSp>
        <p:nvCxnSpPr>
          <p:cNvPr id="115" name="Gekrümmte Verbindung 42"/>
          <p:cNvCxnSpPr>
            <a:stCxn id="101" idx="0"/>
            <a:endCxn id="130" idx="5"/>
          </p:cNvCxnSpPr>
          <p:nvPr/>
        </p:nvCxnSpPr>
        <p:spPr>
          <a:xfrm rot="16200000" flipV="1">
            <a:off x="8385276" y="425686"/>
            <a:ext cx="908386" cy="3226033"/>
          </a:xfrm>
          <a:prstGeom prst="curvedConnector2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3704426" y="1251453"/>
            <a:ext cx="588691" cy="526483"/>
          </a:xfrm>
          <a:prstGeom prst="cube">
            <a:avLst>
              <a:gd name="adj" fmla="val 25000"/>
            </a:avLst>
          </a:prstGeom>
          <a:solidFill>
            <a:srgbClr val="BDEFAB"/>
          </a:solidFill>
          <a:ln w="12700">
            <a:solidFill>
              <a:srgbClr val="61D836">
                <a:lumMod val="75000"/>
              </a:srgbClr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algn="ctr" defTabSz="410730">
              <a:buClrTx/>
              <a:buFontTx/>
              <a:buNone/>
              <a:defRPr/>
            </a:pPr>
            <a:r>
              <a:rPr lang="de-DE" altLang="de-DE" sz="1100" b="1" dirty="0" err="1" smtClean="0">
                <a:latin typeface="Calibri" panose="020F0502020204030204"/>
                <a:ea typeface="+mn-ea"/>
                <a:cs typeface="+mn-cs"/>
                <a:sym typeface="Helvetica Neue"/>
              </a:rPr>
              <a:t>Results</a:t>
            </a:r>
            <a:endParaRPr lang="de-DE" altLang="de-DE" sz="1100" b="1" dirty="0" smtClean="0"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7" name="Textfeld 50"/>
          <p:cNvSpPr txBox="1"/>
          <p:nvPr/>
        </p:nvSpPr>
        <p:spPr>
          <a:xfrm>
            <a:off x="4223792" y="3429000"/>
            <a:ext cx="1619079" cy="30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A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ccess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18" name="Textfeld 53"/>
          <p:cNvSpPr txBox="1"/>
          <p:nvPr/>
        </p:nvSpPr>
        <p:spPr>
          <a:xfrm>
            <a:off x="7019897" y="3496846"/>
            <a:ext cx="1668391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R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euse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19" name="Textfeld 56"/>
          <p:cNvSpPr txBox="1"/>
          <p:nvPr/>
        </p:nvSpPr>
        <p:spPr>
          <a:xfrm>
            <a:off x="6600056" y="2357929"/>
            <a:ext cx="17365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700" b="1" i="1" dirty="0" smtClean="0">
                <a:latin typeface="Helvetica Neue"/>
                <a:ea typeface="+mn-ea"/>
                <a:cs typeface="+mn-cs"/>
                <a:sym typeface="Helvetica Neue"/>
              </a:rPr>
              <a:t>I</a:t>
            </a:r>
            <a:r>
              <a:rPr lang="de-DE" sz="1700" b="1" dirty="0" smtClean="0">
                <a:latin typeface="Helvetica Neue"/>
                <a:ea typeface="+mn-ea"/>
                <a:cs typeface="+mn-cs"/>
                <a:sym typeface="Helvetica Neue"/>
              </a:rPr>
              <a:t>nterchange  </a:t>
            </a:r>
            <a:r>
              <a:rPr lang="de-DE" sz="1700" b="1" dirty="0" err="1" smtClean="0">
                <a:latin typeface="Helvetica Neue"/>
                <a:ea typeface="+mn-ea"/>
                <a:cs typeface="+mn-cs"/>
                <a:sym typeface="Helvetica Neue"/>
              </a:rPr>
              <a:t>data</a:t>
            </a:r>
            <a:endParaRPr lang="en-GB" sz="1700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grpSp>
        <p:nvGrpSpPr>
          <p:cNvPr id="120" name="Gruppieren 1"/>
          <p:cNvGrpSpPr/>
          <p:nvPr/>
        </p:nvGrpSpPr>
        <p:grpSpPr>
          <a:xfrm>
            <a:off x="1919536" y="3140968"/>
            <a:ext cx="1541554" cy="428704"/>
            <a:chOff x="2018685" y="3759498"/>
            <a:chExt cx="1541554" cy="428704"/>
          </a:xfrm>
        </p:grpSpPr>
        <p:sp>
          <p:nvSpPr>
            <p:cNvPr id="121" name="Textfeld 47"/>
            <p:cNvSpPr txBox="1"/>
            <p:nvPr/>
          </p:nvSpPr>
          <p:spPr>
            <a:xfrm>
              <a:off x="2487830" y="3805572"/>
              <a:ext cx="1072409" cy="364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410730" hangingPunct="0">
                <a:buClrTx/>
                <a:buFontTx/>
                <a:buNone/>
                <a:defRPr/>
              </a:pPr>
              <a:r>
                <a:rPr lang="de-DE" sz="1700" b="1" i="1" dirty="0" smtClean="0">
                  <a:latin typeface="Helvetica Neue"/>
                  <a:ea typeface="+mn-ea"/>
                  <a:cs typeface="+mn-cs"/>
                  <a:sym typeface="Helvetica Neue"/>
                </a:rPr>
                <a:t>F</a:t>
              </a:r>
              <a:r>
                <a:rPr lang="de-DE" sz="1700" b="1" dirty="0" smtClean="0">
                  <a:latin typeface="Helvetica Neue"/>
                  <a:ea typeface="+mn-ea"/>
                  <a:cs typeface="+mn-cs"/>
                  <a:sym typeface="Helvetica Neue"/>
                </a:rPr>
                <a:t>ind </a:t>
              </a:r>
              <a:r>
                <a:rPr lang="de-DE" sz="1700" b="1" dirty="0" err="1" smtClean="0">
                  <a:latin typeface="Helvetica Neue"/>
                  <a:ea typeface="+mn-ea"/>
                  <a:cs typeface="+mn-cs"/>
                  <a:sym typeface="Helvetica Neue"/>
                </a:rPr>
                <a:t>data</a:t>
              </a:r>
              <a:endParaRPr lang="en-GB" sz="1700" b="1" dirty="0" smtClean="0"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22" name="Google Shape;148;p13"/>
            <p:cNvSpPr/>
            <p:nvPr/>
          </p:nvSpPr>
          <p:spPr>
            <a:xfrm>
              <a:off x="2018685" y="3759498"/>
              <a:ext cx="434114" cy="428704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3" name="Google Shape;149;p13"/>
          <p:cNvSpPr/>
          <p:nvPr/>
        </p:nvSpPr>
        <p:spPr>
          <a:xfrm>
            <a:off x="3791744" y="3356992"/>
            <a:ext cx="451123" cy="483525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51;p13"/>
          <p:cNvSpPr/>
          <p:nvPr/>
        </p:nvSpPr>
        <p:spPr>
          <a:xfrm>
            <a:off x="6786270" y="3429000"/>
            <a:ext cx="461858" cy="461071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02" y="1276393"/>
            <a:ext cx="740897" cy="816611"/>
          </a:xfrm>
          <a:prstGeom prst="rect">
            <a:avLst/>
          </a:prstGeom>
          <a:noFill/>
          <a:ln w="12700">
            <a:noFill/>
          </a:ln>
          <a:effectLst/>
          <a:extLst/>
        </p:spPr>
      </p:pic>
      <p:cxnSp>
        <p:nvCxnSpPr>
          <p:cNvPr id="126" name="Gekrümmte Verbindung 2051"/>
          <p:cNvCxnSpPr/>
          <p:nvPr/>
        </p:nvCxnSpPr>
        <p:spPr>
          <a:xfrm>
            <a:off x="4141090" y="1580505"/>
            <a:ext cx="2704800" cy="333057"/>
          </a:xfrm>
          <a:prstGeom prst="curvedConnector4">
            <a:avLst>
              <a:gd name="adj1" fmla="val 61855"/>
              <a:gd name="adj2" fmla="val 1094354"/>
            </a:avLst>
          </a:prstGeom>
          <a:noFill/>
          <a:ln w="9525" cap="flat" cmpd="sng" algn="ctr">
            <a:solidFill>
              <a:srgbClr val="515151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7" name="AutoShape 14"/>
          <p:cNvSpPr>
            <a:spLocks noChangeArrowheads="1"/>
          </p:cNvSpPr>
          <p:nvPr/>
        </p:nvSpPr>
        <p:spPr bwMode="auto">
          <a:xfrm>
            <a:off x="2436638" y="5183056"/>
            <a:ext cx="851050" cy="771864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28" name="AutoShape 14"/>
          <p:cNvSpPr>
            <a:spLocks noChangeArrowheads="1"/>
          </p:cNvSpPr>
          <p:nvPr/>
        </p:nvSpPr>
        <p:spPr bwMode="auto">
          <a:xfrm>
            <a:off x="3885457" y="5112887"/>
            <a:ext cx="764500" cy="711979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010101010101010</a:t>
            </a:r>
          </a:p>
        </p:txBody>
      </p:sp>
      <p:sp>
        <p:nvSpPr>
          <p:cNvPr id="129" name="Flussdiagramm: Magnetplattenspeicher 70"/>
          <p:cNvSpPr/>
          <p:nvPr/>
        </p:nvSpPr>
        <p:spPr>
          <a:xfrm>
            <a:off x="5807968" y="5170321"/>
            <a:ext cx="853567" cy="850967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30" name="AutoShape 12"/>
          <p:cNvSpPr>
            <a:spLocks noChangeArrowheads="1"/>
          </p:cNvSpPr>
          <p:nvPr/>
        </p:nvSpPr>
        <p:spPr bwMode="auto">
          <a:xfrm>
            <a:off x="6637761" y="1387079"/>
            <a:ext cx="588691" cy="526483"/>
          </a:xfrm>
          <a:prstGeom prst="cube">
            <a:avLst>
              <a:gd name="adj" fmla="val 25000"/>
            </a:avLst>
          </a:prstGeom>
          <a:solidFill>
            <a:srgbClr val="BDEFAB"/>
          </a:solidFill>
          <a:ln w="12700">
            <a:solidFill>
              <a:srgbClr val="61D836">
                <a:lumMod val="75000"/>
              </a:srgbClr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algn="ctr" defTabSz="410730">
              <a:buClrTx/>
              <a:buFontTx/>
              <a:buNone/>
              <a:defRPr/>
            </a:pPr>
            <a:r>
              <a:rPr lang="de-DE" altLang="de-DE" sz="1100" b="1" dirty="0" err="1" smtClean="0">
                <a:latin typeface="Calibri" panose="020F0502020204030204"/>
                <a:ea typeface="+mn-ea"/>
                <a:cs typeface="+mn-cs"/>
                <a:sym typeface="Helvetica Neue"/>
              </a:rPr>
              <a:t>Results</a:t>
            </a:r>
            <a:endParaRPr lang="de-DE" altLang="de-DE" sz="1100" b="1" dirty="0" smtClean="0"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31" name="Google Shape;150;p13"/>
          <p:cNvSpPr/>
          <p:nvPr/>
        </p:nvSpPr>
        <p:spPr>
          <a:xfrm>
            <a:off x="6212456" y="2434663"/>
            <a:ext cx="459608" cy="418273"/>
          </a:xfrm>
          <a:prstGeom prst="ellipse">
            <a:avLst/>
          </a:prstGeom>
          <a:gradFill>
            <a:gsLst>
              <a:gs pos="0">
                <a:srgbClr val="474747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Flussdiagramm: Magnetplattenspeicher 84"/>
          <p:cNvSpPr/>
          <p:nvPr/>
        </p:nvSpPr>
        <p:spPr>
          <a:xfrm>
            <a:off x="3791744" y="4869160"/>
            <a:ext cx="1000136" cy="1162988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133" name="Flussdiagramm: Magnetplattenspeicher 85"/>
          <p:cNvSpPr/>
          <p:nvPr/>
        </p:nvSpPr>
        <p:spPr>
          <a:xfrm>
            <a:off x="7536160" y="4328679"/>
            <a:ext cx="853567" cy="900521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/>
          <a:lstStyle/>
          <a:p>
            <a:pPr marL="0" marR="0" lvl="0" indent="0" algn="ctr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1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08" grpId="0" animBg="1"/>
      <p:bldP spid="116" grpId="0" animBg="1"/>
      <p:bldP spid="1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0E49CB-DAFF-E442-8761-CEF7C0BFBD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18CEFDD-72BA-E94E-B2DC-79878120937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Metadata Catalogue </a:t>
            </a:r>
            <a:r>
              <a:rPr lang="en-US" dirty="0"/>
              <a:t>for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77ABE-6D41-044E-AB9D-3A928BF8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25" y="1201003"/>
            <a:ext cx="8811950" cy="299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B0101D-45FA-704F-8EE4-E54F7C95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4086945"/>
            <a:ext cx="6095998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endParaRPr sz="2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body" idx="2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endParaRPr sz="2720" b="1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3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335360" y="878249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dirty="0" smtClean="0"/>
              <a:t>Description </a:t>
            </a:r>
            <a:r>
              <a:rPr lang="en-GB" sz="2000" dirty="0"/>
              <a:t>: Possibility </a:t>
            </a:r>
            <a:r>
              <a:rPr lang="en-GB" sz="2000" dirty="0" smtClean="0"/>
              <a:t>for </a:t>
            </a:r>
            <a:r>
              <a:rPr lang="en-GB" sz="2000" b="1" i="1" dirty="0" smtClean="0"/>
              <a:t>end-users</a:t>
            </a:r>
            <a:r>
              <a:rPr lang="en-GB" sz="2000" dirty="0" smtClean="0"/>
              <a:t> to </a:t>
            </a:r>
            <a:r>
              <a:rPr lang="en-GB" sz="2000" dirty="0"/>
              <a:t>search for </a:t>
            </a:r>
            <a:r>
              <a:rPr lang="en-GB" sz="2000" dirty="0" smtClean="0"/>
              <a:t>and re-use research </a:t>
            </a:r>
            <a:r>
              <a:rPr lang="en-GB" sz="2000" dirty="0"/>
              <a:t>data </a:t>
            </a:r>
            <a:endParaRPr lang="en-GB" sz="2000" dirty="0" smtClean="0"/>
          </a:p>
          <a:p>
            <a:r>
              <a:rPr lang="en-GB" sz="2000" dirty="0" smtClean="0"/>
              <a:t>Architecture :  </a:t>
            </a:r>
          </a:p>
          <a:p>
            <a:pPr lvl="1"/>
            <a:r>
              <a:rPr lang="en-GB" sz="2000" dirty="0" smtClean="0"/>
              <a:t>Technical </a:t>
            </a:r>
            <a:r>
              <a:rPr lang="en-GB" sz="2000" dirty="0"/>
              <a:t>integration of a transparent </a:t>
            </a:r>
            <a:r>
              <a:rPr lang="en-GB" sz="2000" dirty="0" smtClean="0"/>
              <a:t>user interface (Data </a:t>
            </a:r>
            <a:r>
              <a:rPr lang="en-GB" sz="2000" dirty="0"/>
              <a:t>D</a:t>
            </a:r>
            <a:r>
              <a:rPr lang="en-GB" sz="2000" dirty="0" smtClean="0"/>
              <a:t>iscovery </a:t>
            </a:r>
            <a:r>
              <a:rPr lang="en-GB" sz="2000" dirty="0"/>
              <a:t>and </a:t>
            </a:r>
            <a:r>
              <a:rPr lang="en-GB" sz="2000" dirty="0" smtClean="0"/>
              <a:t>Access </a:t>
            </a:r>
            <a:r>
              <a:rPr lang="en-GB" sz="2000" dirty="0"/>
              <a:t>L</a:t>
            </a:r>
            <a:r>
              <a:rPr lang="en-GB" sz="2000" dirty="0" smtClean="0"/>
              <a:t>ayer)</a:t>
            </a:r>
            <a:endParaRPr lang="en-GB" sz="2000" i="1" dirty="0"/>
          </a:p>
          <a:p>
            <a:pPr lvl="1"/>
            <a:r>
              <a:rPr lang="en-GB" sz="2000" dirty="0" smtClean="0"/>
              <a:t>Implementation of comprehensive Metadata and Discovery service</a:t>
            </a:r>
          </a:p>
          <a:p>
            <a:pPr lvl="2"/>
            <a:r>
              <a:rPr lang="en-GB" sz="2000" dirty="0"/>
              <a:t>C</a:t>
            </a:r>
            <a:r>
              <a:rPr lang="en-GB" sz="2000" dirty="0" smtClean="0"/>
              <a:t>entral </a:t>
            </a:r>
            <a:r>
              <a:rPr lang="en-GB" sz="2000" dirty="0" smtClean="0"/>
              <a:t>data indexer based on a FAIR  MD catalogue with rich MD (+ identifiers to referenced DO)</a:t>
            </a:r>
          </a:p>
          <a:p>
            <a:pPr lvl="2"/>
            <a:r>
              <a:rPr lang="en-GB" sz="2000" dirty="0" smtClean="0"/>
              <a:t>MD Index covering entire research landscape (resources within EOSC-hub and beyond)</a:t>
            </a:r>
          </a:p>
          <a:p>
            <a:pPr lvl="2"/>
            <a:r>
              <a:rPr lang="en-GB" sz="2000" dirty="0" smtClean="0"/>
              <a:t>Simple to use search GUI with facetted filtering and optimized precision and recall</a:t>
            </a:r>
            <a:r>
              <a:rPr lang="en-GB" sz="2000" dirty="0"/>
              <a:t> </a:t>
            </a:r>
            <a:r>
              <a:rPr lang="en-GB" sz="2000" dirty="0" smtClean="0"/>
              <a:t>(SOLR index + search engine) </a:t>
            </a:r>
          </a:p>
          <a:p>
            <a:r>
              <a:rPr lang="en-GB" sz="2000" dirty="0" smtClean="0"/>
              <a:t>Standards : </a:t>
            </a:r>
          </a:p>
          <a:p>
            <a:pPr lvl="1"/>
            <a:r>
              <a:rPr lang="en-GB" sz="2000" dirty="0"/>
              <a:t>MD schemas and </a:t>
            </a:r>
            <a:r>
              <a:rPr lang="en-GB" sz="2000" dirty="0" smtClean="0"/>
              <a:t>FAIR controlled vocabularies</a:t>
            </a:r>
          </a:p>
          <a:p>
            <a:pPr lvl="1"/>
            <a:r>
              <a:rPr lang="en-GB" sz="2000" dirty="0" smtClean="0"/>
              <a:t>Search APIs : </a:t>
            </a:r>
            <a:r>
              <a:rPr lang="en-GB" sz="2000" dirty="0" err="1" smtClean="0"/>
              <a:t>Elasticsearch</a:t>
            </a:r>
            <a:r>
              <a:rPr lang="en-GB" sz="2000" dirty="0" smtClean="0"/>
              <a:t>, CKAN-API, … </a:t>
            </a:r>
            <a:r>
              <a:rPr lang="en-GB" sz="2000" dirty="0"/>
              <a:t>+</a:t>
            </a:r>
            <a:r>
              <a:rPr lang="en-GB" sz="2000" dirty="0" smtClean="0"/>
              <a:t> </a:t>
            </a:r>
            <a:r>
              <a:rPr lang="en-GB" sz="2000" dirty="0" smtClean="0"/>
              <a:t>SOLR Index</a:t>
            </a:r>
          </a:p>
          <a:p>
            <a:pPr lvl="1"/>
            <a:r>
              <a:rPr lang="en-GB" sz="2000" dirty="0" smtClean="0"/>
              <a:t>For data access and re-use </a:t>
            </a:r>
            <a:r>
              <a:rPr lang="en-GB" sz="2000" dirty="0"/>
              <a:t>:</a:t>
            </a:r>
            <a:r>
              <a:rPr lang="en-GB" sz="2000" dirty="0" smtClean="0"/>
              <a:t> PIDs + Handle services , </a:t>
            </a:r>
            <a:r>
              <a:rPr lang="en-GB" sz="2000" dirty="0" err="1" smtClean="0"/>
              <a:t>Provenence</a:t>
            </a:r>
            <a:r>
              <a:rPr lang="en-GB" sz="2000" dirty="0" smtClean="0"/>
              <a:t> MD and Usage and Access Licences </a:t>
            </a:r>
          </a:p>
          <a:p>
            <a:r>
              <a:rPr lang="en-GB" sz="2000" dirty="0" smtClean="0"/>
              <a:t>Guidelines for re-searchers : Follow Search guides  ; Feedback on usability and quality/correctness of MD is very appreciated =&gt; leads to iterative improvement of discovery and MD on service and provider site !</a:t>
            </a:r>
            <a:endParaRPr lang="en-GB" sz="2000" dirty="0"/>
          </a:p>
          <a:p>
            <a:pPr lvl="0">
              <a:spcBef>
                <a:spcPts val="0"/>
              </a:spcBef>
            </a:pPr>
            <a:endParaRPr sz="2000" dirty="0"/>
          </a:p>
        </p:txBody>
      </p:sp>
      <p:sp>
        <p:nvSpPr>
          <p:cNvPr id="140" name="Google Shape;140;p1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 smtClean="0"/>
              <a:t>2.a. Data Discovery and Access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5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335360" y="1238289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dirty="0" smtClean="0"/>
              <a:t>Description </a:t>
            </a:r>
            <a:r>
              <a:rPr lang="en-GB" sz="2000" dirty="0"/>
              <a:t>: Ability for </a:t>
            </a:r>
            <a:r>
              <a:rPr lang="en-GB" sz="2000" b="1" i="1" dirty="0"/>
              <a:t>data providers </a:t>
            </a:r>
            <a:r>
              <a:rPr lang="en-GB" sz="2000" dirty="0"/>
              <a:t>to publish metadata in </a:t>
            </a:r>
            <a:r>
              <a:rPr lang="en-GB" sz="2000" dirty="0" smtClean="0"/>
              <a:t>central metadata aggregator</a:t>
            </a:r>
            <a:endParaRPr lang="en-GB" sz="2000" dirty="0"/>
          </a:p>
          <a:p>
            <a:r>
              <a:rPr lang="en-GB" sz="2000" dirty="0" smtClean="0"/>
              <a:t>Architecture</a:t>
            </a:r>
          </a:p>
          <a:p>
            <a:pPr lvl="1"/>
            <a:r>
              <a:rPr lang="en-GB" sz="2000" dirty="0" smtClean="0"/>
              <a:t>Technical </a:t>
            </a:r>
            <a:r>
              <a:rPr lang="en-GB" sz="2000" dirty="0"/>
              <a:t>implementation of </a:t>
            </a:r>
            <a:r>
              <a:rPr lang="en-GB" sz="2000" dirty="0" smtClean="0"/>
              <a:t>a low barrier method to add ‘harvesting endpoints’ and to adopt mapping according specific data provider/community standards</a:t>
            </a:r>
          </a:p>
          <a:p>
            <a:pPr lvl="1"/>
            <a:r>
              <a:rPr lang="en-GB" sz="2000" dirty="0" smtClean="0"/>
              <a:t>Implementation of Metadata </a:t>
            </a:r>
            <a:r>
              <a:rPr lang="en-GB" sz="2000" dirty="0"/>
              <a:t>Ingestion </a:t>
            </a:r>
            <a:r>
              <a:rPr lang="en-GB" sz="2000" dirty="0" smtClean="0"/>
              <a:t>Workflow</a:t>
            </a:r>
          </a:p>
          <a:p>
            <a:pPr lvl="2"/>
            <a:r>
              <a:rPr lang="en-GB" sz="2000" dirty="0"/>
              <a:t>S</a:t>
            </a:r>
            <a:r>
              <a:rPr lang="en-GB" sz="2000" dirty="0" smtClean="0"/>
              <a:t>ynchronous and incremental harvesting</a:t>
            </a:r>
          </a:p>
          <a:p>
            <a:pPr lvl="2"/>
            <a:r>
              <a:rPr lang="en-GB" sz="2000" dirty="0"/>
              <a:t>A</a:t>
            </a:r>
            <a:r>
              <a:rPr lang="en-GB" sz="2000" dirty="0" smtClean="0"/>
              <a:t>doptable </a:t>
            </a:r>
            <a:r>
              <a:rPr lang="en-GB" sz="2000" dirty="0"/>
              <a:t>and interactive MD mapping </a:t>
            </a:r>
            <a:r>
              <a:rPr lang="en-GB" sz="2000" dirty="0" smtClean="0"/>
              <a:t>(+validation, curation and </a:t>
            </a:r>
            <a:r>
              <a:rPr lang="en-GB" sz="2000" dirty="0" err="1" smtClean="0"/>
              <a:t>FAIRisation</a:t>
            </a:r>
            <a:r>
              <a:rPr lang="en-GB" sz="2000" dirty="0" smtClean="0"/>
              <a:t>) </a:t>
            </a:r>
          </a:p>
          <a:p>
            <a:pPr lvl="2"/>
            <a:r>
              <a:rPr lang="en-GB" sz="2000" dirty="0"/>
              <a:t>A</a:t>
            </a:r>
            <a:r>
              <a:rPr lang="en-GB" sz="2000" dirty="0" smtClean="0"/>
              <a:t>utomated/interactive </a:t>
            </a:r>
            <a:r>
              <a:rPr lang="en-GB" sz="2000" dirty="0" err="1" smtClean="0"/>
              <a:t>upload+indexing</a:t>
            </a:r>
            <a:r>
              <a:rPr lang="en-GB" sz="2000" dirty="0" smtClean="0"/>
              <a:t> </a:t>
            </a:r>
            <a:r>
              <a:rPr lang="en-GB" sz="2000" dirty="0"/>
              <a:t>in </a:t>
            </a:r>
            <a:r>
              <a:rPr lang="en-GB" sz="2000" dirty="0" smtClean="0"/>
              <a:t>MD </a:t>
            </a:r>
            <a:r>
              <a:rPr lang="en-GB" sz="2000" dirty="0" err="1" smtClean="0"/>
              <a:t>catalog</a:t>
            </a:r>
            <a:endParaRPr lang="en-GB" sz="2000" dirty="0"/>
          </a:p>
          <a:p>
            <a:r>
              <a:rPr lang="en-GB" sz="2000" dirty="0"/>
              <a:t>Standards : </a:t>
            </a:r>
            <a:endParaRPr lang="en-GB" sz="2000" dirty="0" smtClean="0"/>
          </a:p>
          <a:p>
            <a:pPr lvl="1"/>
            <a:r>
              <a:rPr lang="en-GB" sz="2000" dirty="0" smtClean="0"/>
              <a:t>Harvesting : OAI-PMH, </a:t>
            </a:r>
            <a:r>
              <a:rPr lang="en-GB" sz="2000" dirty="0" err="1" smtClean="0"/>
              <a:t>resourceSync</a:t>
            </a:r>
            <a:r>
              <a:rPr lang="en-GB" sz="2000" dirty="0" smtClean="0"/>
              <a:t>, JSON-API, CWS, </a:t>
            </a:r>
            <a:r>
              <a:rPr lang="en-GB" sz="2000" dirty="0" err="1" smtClean="0"/>
              <a:t>SparQL</a:t>
            </a:r>
            <a:r>
              <a:rPr lang="en-GB" sz="2000" dirty="0" smtClean="0"/>
              <a:t> and other</a:t>
            </a:r>
          </a:p>
          <a:p>
            <a:pPr lvl="1"/>
            <a:r>
              <a:rPr lang="en-GB" sz="2000" dirty="0" smtClean="0"/>
              <a:t>Search and access : </a:t>
            </a:r>
            <a:r>
              <a:rPr lang="en-GB" sz="2000" dirty="0" err="1" smtClean="0"/>
              <a:t>ElasticSearch</a:t>
            </a:r>
            <a:r>
              <a:rPr lang="en-GB" sz="2000" dirty="0" smtClean="0"/>
              <a:t>, CKAN-API, … ; PIDs (for data + MD), handle (</a:t>
            </a:r>
            <a:r>
              <a:rPr lang="en-GB" sz="2000" dirty="0" err="1" smtClean="0"/>
              <a:t>reslover</a:t>
            </a:r>
            <a:r>
              <a:rPr lang="en-GB" sz="2000" dirty="0" smtClean="0"/>
              <a:t>) services</a:t>
            </a:r>
          </a:p>
          <a:p>
            <a:pPr lvl="1"/>
            <a:r>
              <a:rPr lang="en-GB" sz="2000" dirty="0" smtClean="0"/>
              <a:t>MD standards : </a:t>
            </a:r>
            <a:r>
              <a:rPr lang="en-GB" sz="2000" dirty="0"/>
              <a:t>C</a:t>
            </a:r>
            <a:r>
              <a:rPr lang="en-GB" sz="2000" dirty="0" smtClean="0"/>
              <a:t>ommunity specific and common MD schemas and controlled vocabularies</a:t>
            </a:r>
            <a:endParaRPr lang="en-GB" sz="2000" dirty="0"/>
          </a:p>
          <a:p>
            <a:r>
              <a:rPr lang="en-GB" sz="2000" dirty="0" smtClean="0"/>
              <a:t>Interoperability Guidelines for data Providers (see e.g. for </a:t>
            </a:r>
            <a:r>
              <a:rPr lang="en-GB" sz="2000" dirty="0" err="1" smtClean="0"/>
              <a:t>OpenAire</a:t>
            </a:r>
            <a:r>
              <a:rPr lang="en-GB" sz="2000" dirty="0" smtClean="0"/>
              <a:t>, </a:t>
            </a:r>
            <a:r>
              <a:rPr lang="en-GB" sz="2000" dirty="0" err="1" smtClean="0"/>
              <a:t>DataCite</a:t>
            </a:r>
            <a:r>
              <a:rPr lang="en-GB" sz="2000" dirty="0" smtClean="0"/>
              <a:t> or EUDAT-B2FIND) </a:t>
            </a:r>
            <a:endParaRPr lang="en-GB" sz="2000" dirty="0"/>
          </a:p>
        </p:txBody>
      </p:sp>
      <p:sp>
        <p:nvSpPr>
          <p:cNvPr id="140" name="Google Shape;140;p1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2.b. Metadata cataloguing and indexing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9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335360" y="1310297"/>
            <a:ext cx="11521280" cy="528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dirty="0" smtClean="0"/>
              <a:t>Description </a:t>
            </a:r>
            <a:r>
              <a:rPr lang="en-GB" sz="2400" dirty="0"/>
              <a:t>: Possibility for </a:t>
            </a:r>
            <a:r>
              <a:rPr lang="en-GB" sz="2400" i="1" dirty="0"/>
              <a:t>end-users</a:t>
            </a:r>
            <a:r>
              <a:rPr lang="en-GB" sz="2400" dirty="0"/>
              <a:t> to </a:t>
            </a:r>
            <a:r>
              <a:rPr lang="en-GB" sz="2400" dirty="0" smtClean="0"/>
              <a:t>annotate data sets with ‘concepts’, e.g. comments or sematic tags (keywords from ontologies), to structure their data</a:t>
            </a:r>
            <a:endParaRPr lang="en-GB" sz="2400" dirty="0"/>
          </a:p>
          <a:p>
            <a:r>
              <a:rPr lang="en-GB" sz="2400" dirty="0"/>
              <a:t>Architecture :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Technical integration of annotation service and ‘</a:t>
            </a:r>
            <a:r>
              <a:rPr lang="en-GB" sz="2400" dirty="0" smtClean="0"/>
              <a:t>semantic </a:t>
            </a:r>
            <a:r>
              <a:rPr lang="en-GB" sz="2400" dirty="0"/>
              <a:t>search</a:t>
            </a:r>
            <a:r>
              <a:rPr lang="en-GB" sz="2400" dirty="0" smtClean="0"/>
              <a:t>’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Implementation of  a </a:t>
            </a:r>
          </a:p>
          <a:p>
            <a:pPr lvl="2">
              <a:spcBef>
                <a:spcPts val="0"/>
              </a:spcBef>
            </a:pPr>
            <a:r>
              <a:rPr lang="en-GB" dirty="0"/>
              <a:t>S</a:t>
            </a:r>
            <a:r>
              <a:rPr lang="en-GB" dirty="0" smtClean="0"/>
              <a:t>earchable and linkable database of annotations and ontologies</a:t>
            </a:r>
          </a:p>
          <a:p>
            <a:pPr lvl="2"/>
            <a:r>
              <a:rPr lang="en-GB" dirty="0" smtClean="0"/>
              <a:t>GUI allowing to create, search and manage annotations on research data</a:t>
            </a:r>
            <a:endParaRPr lang="en-GB" dirty="0"/>
          </a:p>
          <a:p>
            <a:r>
              <a:rPr lang="en-GB" sz="2400" dirty="0"/>
              <a:t>Standards : </a:t>
            </a:r>
            <a:r>
              <a:rPr lang="en-GB" sz="2400" dirty="0" smtClean="0"/>
              <a:t>JSON-LD, </a:t>
            </a:r>
            <a:r>
              <a:rPr lang="en-GB" sz="2400" dirty="0"/>
              <a:t>W3C Web Annotation data </a:t>
            </a:r>
            <a:r>
              <a:rPr lang="en-GB" sz="2400" dirty="0" smtClean="0"/>
              <a:t>model</a:t>
            </a:r>
            <a:endParaRPr lang="en-GB" sz="2400" dirty="0"/>
          </a:p>
          <a:p>
            <a:r>
              <a:rPr lang="en-GB" sz="2400" dirty="0"/>
              <a:t>Guidelines </a:t>
            </a:r>
            <a:r>
              <a:rPr lang="en-GB" sz="2400" dirty="0" smtClean="0"/>
              <a:t>: Policies and manual for re-searchers, how to annotate  </a:t>
            </a:r>
          </a:p>
          <a:p>
            <a:pPr lvl="0">
              <a:spcBef>
                <a:spcPts val="0"/>
              </a:spcBef>
            </a:pPr>
            <a:endParaRPr sz="2400" dirty="0"/>
          </a:p>
        </p:txBody>
      </p:sp>
      <p:sp>
        <p:nvSpPr>
          <p:cNvPr id="140" name="Google Shape;140;p1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 dirty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 dirty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2.c. Annotation </a:t>
            </a:r>
            <a:r>
              <a:rPr lang="en-GB" dirty="0"/>
              <a:t>service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12192000" cy="4855007"/>
          </a:xfrm>
        </p:spPr>
        <p:txBody>
          <a:bodyPr/>
          <a:lstStyle/>
          <a:p>
            <a:r>
              <a:rPr lang="en-GB" sz="2000" dirty="0" smtClean="0"/>
              <a:t>MD catalogues and indexer for cross-domain research data</a:t>
            </a:r>
          </a:p>
          <a:p>
            <a:pPr lvl="1"/>
            <a:r>
              <a:rPr lang="en-GB" sz="2000" dirty="0" smtClean="0"/>
              <a:t>Google data search : crawls mainly schema.org , but no (meta)data curation and validation and don’t care on open data access (‘dark data’, not really FAIR)</a:t>
            </a:r>
            <a:endParaRPr lang="en-GB" sz="2000" dirty="0"/>
          </a:p>
          <a:p>
            <a:pPr lvl="1"/>
            <a:r>
              <a:rPr lang="en-GB" sz="2000" dirty="0" err="1" smtClean="0"/>
              <a:t>DataCite</a:t>
            </a:r>
            <a:r>
              <a:rPr lang="en-GB" sz="2000" dirty="0" smtClean="0"/>
              <a:t> : actually just </a:t>
            </a:r>
            <a:r>
              <a:rPr lang="en-GB" sz="2000" dirty="0" smtClean="0"/>
              <a:t>an agency </a:t>
            </a:r>
            <a:r>
              <a:rPr lang="en-GB" sz="2000" dirty="0" smtClean="0"/>
              <a:t>for registering DOIs, but (by </a:t>
            </a:r>
            <a:r>
              <a:rPr lang="en-GB" sz="2000" dirty="0" smtClean="0"/>
              <a:t>chance and success) </a:t>
            </a:r>
            <a:r>
              <a:rPr lang="en-GB" sz="2000" dirty="0" smtClean="0"/>
              <a:t>as well a metadata aggregator with search portal, DataCite4.1. MD schema is a quasi standard (e.g. </a:t>
            </a:r>
            <a:r>
              <a:rPr lang="en-GB" sz="2000" dirty="0" err="1" smtClean="0"/>
              <a:t>OpenAire</a:t>
            </a:r>
            <a:r>
              <a:rPr lang="en-GB" sz="2000" dirty="0" smtClean="0"/>
              <a:t> and B2FIND 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pPr lvl="1"/>
            <a:r>
              <a:rPr lang="en-GB" sz="2000" dirty="0" smtClean="0"/>
              <a:t>EUDAT-B2FIND : Interdisciplinary </a:t>
            </a:r>
            <a:r>
              <a:rPr lang="en-GB" sz="2000" dirty="0"/>
              <a:t>Metadata and Discovery Service for research </a:t>
            </a:r>
            <a:r>
              <a:rPr lang="en-GB" sz="2000" dirty="0" smtClean="0"/>
              <a:t>data, </a:t>
            </a:r>
            <a:endParaRPr lang="en-GB" sz="2000" dirty="0" smtClean="0"/>
          </a:p>
          <a:p>
            <a:pPr lvl="2"/>
            <a:r>
              <a:rPr lang="en-GB" sz="1800" dirty="0" smtClean="0"/>
              <a:t>in </a:t>
            </a:r>
            <a:r>
              <a:rPr lang="en-GB" sz="1800" dirty="0" smtClean="0"/>
              <a:t>EOSC-hub </a:t>
            </a:r>
            <a:r>
              <a:rPr lang="en-GB" sz="1800" dirty="0" smtClean="0"/>
              <a:t>common service portfolio (WP6)</a:t>
            </a:r>
          </a:p>
          <a:p>
            <a:pPr lvl="2"/>
            <a:r>
              <a:rPr lang="en-GB" sz="1800" dirty="0" smtClean="0"/>
              <a:t>integrated </a:t>
            </a:r>
            <a:r>
              <a:rPr lang="en-GB" sz="1800" dirty="0" smtClean="0"/>
              <a:t>with B2SHARE data repository and other EOSC storage </a:t>
            </a:r>
            <a:r>
              <a:rPr lang="en-GB" sz="1800" dirty="0" smtClean="0"/>
              <a:t>services (EGI-</a:t>
            </a:r>
            <a:r>
              <a:rPr lang="en-GB" sz="1800" dirty="0" err="1" smtClean="0"/>
              <a:t>datahub</a:t>
            </a:r>
            <a:r>
              <a:rPr lang="en-GB" sz="1800" dirty="0" smtClean="0"/>
              <a:t>, B2SAFE)</a:t>
            </a:r>
          </a:p>
          <a:p>
            <a:pPr lvl="2"/>
            <a:r>
              <a:rPr lang="en-GB" sz="1800" dirty="0" smtClean="0"/>
              <a:t>harvests MD </a:t>
            </a:r>
            <a:r>
              <a:rPr lang="en-GB" sz="1800" dirty="0" smtClean="0"/>
              <a:t>directly from community </a:t>
            </a:r>
            <a:r>
              <a:rPr lang="en-GB" sz="1800" dirty="0" smtClean="0"/>
              <a:t>repositories</a:t>
            </a:r>
          </a:p>
          <a:p>
            <a:pPr lvl="2"/>
            <a:r>
              <a:rPr lang="en-GB" sz="1800" dirty="0" smtClean="0"/>
              <a:t>full </a:t>
            </a:r>
            <a:r>
              <a:rPr lang="en-GB" sz="1800" dirty="0"/>
              <a:t>MD ingestion workflow + additional services (e.g. </a:t>
            </a:r>
            <a:r>
              <a:rPr lang="en-GB" sz="1800" dirty="0" err="1"/>
              <a:t>OpenAire</a:t>
            </a:r>
            <a:r>
              <a:rPr lang="en-GB" sz="1800" dirty="0"/>
              <a:t> </a:t>
            </a:r>
            <a:r>
              <a:rPr lang="en-GB" sz="1800" dirty="0" smtClean="0"/>
              <a:t>deduplication (in progress) , </a:t>
            </a:r>
            <a:r>
              <a:rPr lang="en-GB" sz="1800" dirty="0"/>
              <a:t>B2HANDLE lib) </a:t>
            </a:r>
            <a:r>
              <a:rPr lang="en-GB" sz="1800" dirty="0" smtClean="0"/>
              <a:t> + customised MD mapping, curation and </a:t>
            </a:r>
            <a:r>
              <a:rPr lang="en-GB" sz="1800" dirty="0" smtClean="0"/>
              <a:t>validation</a:t>
            </a:r>
            <a:r>
              <a:rPr lang="en-GB" sz="1800" dirty="0"/>
              <a:t> </a:t>
            </a:r>
            <a:r>
              <a:rPr lang="en-GB" sz="1800" dirty="0" smtClean="0"/>
              <a:t>and </a:t>
            </a:r>
            <a:r>
              <a:rPr lang="en-GB" sz="1800" dirty="0" err="1" smtClean="0"/>
              <a:t>FAIRisation</a:t>
            </a:r>
            <a:endParaRPr lang="en-GB" sz="1800" dirty="0" smtClean="0">
              <a:sym typeface="Wingdings" panose="05000000000000000000" pitchFamily="2" charset="2"/>
            </a:endParaRPr>
          </a:p>
          <a:p>
            <a:pPr lvl="1"/>
            <a:r>
              <a:rPr lang="en-GB" sz="2000" dirty="0" err="1" smtClean="0">
                <a:sym typeface="Wingdings" panose="05000000000000000000" pitchFamily="2" charset="2"/>
              </a:rPr>
              <a:t>OpenAire</a:t>
            </a:r>
            <a:r>
              <a:rPr lang="en-GB" sz="2000" dirty="0" smtClean="0">
                <a:sym typeface="Wingdings" panose="05000000000000000000" pitchFamily="2" charset="2"/>
              </a:rPr>
              <a:t> : focussed on </a:t>
            </a:r>
            <a:r>
              <a:rPr lang="en-GB" sz="2000" dirty="0" err="1" smtClean="0">
                <a:sym typeface="Wingdings" panose="05000000000000000000" pitchFamily="2" charset="2"/>
              </a:rPr>
              <a:t>scholary</a:t>
            </a:r>
            <a:r>
              <a:rPr lang="en-GB" sz="2000" dirty="0" smtClean="0">
                <a:sym typeface="Wingdings" panose="05000000000000000000" pitchFamily="2" charset="2"/>
              </a:rPr>
              <a:t> open data and providing services like deduplication </a:t>
            </a:r>
            <a:r>
              <a:rPr lang="en-GB" sz="2000" dirty="0" smtClean="0">
                <a:sym typeface="Wingdings" panose="05000000000000000000" pitchFamily="2" charset="2"/>
              </a:rPr>
              <a:t>services, more discovery of other open repositories/catalogues – not focussed on search for DOs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 lvl="1"/>
            <a:r>
              <a:rPr lang="en-GB" sz="2000" i="1" dirty="0" smtClean="0">
                <a:sym typeface="Wingdings" panose="05000000000000000000" pitchFamily="2" charset="2"/>
              </a:rPr>
              <a:t>Do you </a:t>
            </a:r>
            <a:r>
              <a:rPr lang="en-GB" sz="2000" i="1" dirty="0" smtClean="0">
                <a:sym typeface="Wingdings" panose="05000000000000000000" pitchFamily="2" charset="2"/>
              </a:rPr>
              <a:t>know/use </a:t>
            </a:r>
            <a:r>
              <a:rPr lang="en-GB" sz="2000" i="1" dirty="0" smtClean="0">
                <a:sym typeface="Wingdings" panose="05000000000000000000" pitchFamily="2" charset="2"/>
              </a:rPr>
              <a:t>others ? What do you recommend to a re-searcher who wants to find open research data on a cross-domain level in a FAIR manner ?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Annotating services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EUDAT-B2NOTE : </a:t>
            </a:r>
            <a:r>
              <a:rPr lang="en-GB" sz="2000" dirty="0" smtClean="0">
                <a:sym typeface="Wingdings" panose="05000000000000000000" pitchFamily="2" charset="2"/>
              </a:rPr>
              <a:t>integrated </a:t>
            </a:r>
            <a:r>
              <a:rPr lang="en-GB" sz="2000" dirty="0" smtClean="0">
                <a:sym typeface="Wingdings" panose="05000000000000000000" pitchFamily="2" charset="2"/>
              </a:rPr>
              <a:t>in B2SHARE, </a:t>
            </a:r>
            <a:r>
              <a:rPr lang="en-GB" sz="2000" dirty="0">
                <a:sym typeface="Wingdings" panose="05000000000000000000" pitchFamily="2" charset="2"/>
              </a:rPr>
              <a:t>+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B2FIND is </a:t>
            </a:r>
            <a:r>
              <a:rPr lang="en-GB" sz="2000" dirty="0" smtClean="0">
                <a:sym typeface="Wingdings" panose="05000000000000000000" pitchFamily="2" charset="2"/>
              </a:rPr>
              <a:t>work in progress within EOSC-</a:t>
            </a:r>
            <a:r>
              <a:rPr lang="en-GB" sz="2000" dirty="0" err="1" smtClean="0">
                <a:sym typeface="Wingdings" panose="05000000000000000000" pitchFamily="2" charset="2"/>
              </a:rPr>
              <a:t>OpenAire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cooperation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Many other services and tools for </a:t>
            </a:r>
            <a:r>
              <a:rPr lang="en-GB" sz="2000" dirty="0" err="1" smtClean="0">
                <a:sym typeface="Wingdings" panose="05000000000000000000" pitchFamily="2" charset="2"/>
              </a:rPr>
              <a:t>annatating</a:t>
            </a:r>
            <a:r>
              <a:rPr lang="en-GB" sz="2000" dirty="0" smtClean="0">
                <a:sym typeface="Wingdings" panose="05000000000000000000" pitchFamily="2" charset="2"/>
              </a:rPr>
              <a:t> and ‘semantic discovery’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 lvl="1"/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21038" y="-27384"/>
            <a:ext cx="8635602" cy="823430"/>
          </a:xfrm>
        </p:spPr>
        <p:txBody>
          <a:bodyPr/>
          <a:lstStyle/>
          <a:p>
            <a:r>
              <a:rPr lang="en-GB" dirty="0" smtClean="0"/>
              <a:t>Services offering the macro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5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79777" y="2996952"/>
            <a:ext cx="3024336" cy="23762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DBA24BC-AD20-244E-A605-B4D745A0A8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5A7F36D-022B-394D-94E0-D2FF8AA387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55640" y="13282"/>
            <a:ext cx="9217024" cy="823430"/>
          </a:xfrm>
        </p:spPr>
        <p:txBody>
          <a:bodyPr/>
          <a:lstStyle/>
          <a:p>
            <a:r>
              <a:rPr lang="en-US" dirty="0" smtClean="0"/>
              <a:t>Metadata Catalog building block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Heinrich Widmann\AppData\Local\Microsoft\Windows\Temporary Internet Files\Content.IE5\29C2R4H6\dav1dp-meshed-gea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3" y="1712690"/>
            <a:ext cx="864096" cy="4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inrich Widmann\AppData\Local\Microsoft\Windows\Temporary Internet Files\Content.IE5\62P59BD4\User_icon_BLACK-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73926"/>
            <a:ext cx="792088" cy="7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56"/>
          <p:cNvSpPr txBox="1"/>
          <p:nvPr/>
        </p:nvSpPr>
        <p:spPr>
          <a:xfrm>
            <a:off x="6096000" y="1415294"/>
            <a:ext cx="100811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Human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feld 56"/>
          <p:cNvSpPr txBox="1"/>
          <p:nvPr/>
        </p:nvSpPr>
        <p:spPr>
          <a:xfrm>
            <a:off x="4799855" y="1424658"/>
            <a:ext cx="100811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Maschine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7809" y="3356992"/>
            <a:ext cx="576064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API</a:t>
            </a:r>
            <a:endParaRPr lang="en-GB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5087889" y="3356992"/>
            <a:ext cx="576064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OAI-PMH</a:t>
            </a:r>
            <a:endParaRPr lang="en-GB" sz="1100" dirty="0"/>
          </a:p>
        </p:txBody>
      </p:sp>
      <p:sp>
        <p:nvSpPr>
          <p:cNvPr id="13" name="Flussdiagramm: Magnetplattenspeicher 40"/>
          <p:cNvSpPr/>
          <p:nvPr/>
        </p:nvSpPr>
        <p:spPr>
          <a:xfrm>
            <a:off x="4367809" y="3999015"/>
            <a:ext cx="720080" cy="1014161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0" rIns="91430" bIns="0" anchor="ctr" anchorCtr="0"/>
          <a:lstStyle/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Neue"/>
              </a:rPr>
              <a:t>Meta Data</a:t>
            </a:r>
            <a:endParaRPr kumimoji="0" lang="en-GB" altLang="en-US" sz="120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aseline="0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Catalog</a:t>
            </a:r>
            <a:endParaRPr kumimoji="0" lang="en-GB" alt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91745" y="2420888"/>
            <a:ext cx="504056" cy="57606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168281" y="4005064"/>
            <a:ext cx="576064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SOLR Index</a:t>
            </a:r>
            <a:endParaRPr lang="en-GB" sz="1100" dirty="0"/>
          </a:p>
        </p:txBody>
      </p:sp>
      <p:sp>
        <p:nvSpPr>
          <p:cNvPr id="15" name="Rounded Rectangle 14"/>
          <p:cNvSpPr/>
          <p:nvPr/>
        </p:nvSpPr>
        <p:spPr>
          <a:xfrm>
            <a:off x="5735961" y="3356992"/>
            <a:ext cx="648072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JSON-LD</a:t>
            </a:r>
            <a:endParaRPr lang="en-GB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5807969" y="4005064"/>
            <a:ext cx="576064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Search</a:t>
            </a:r>
            <a:r>
              <a:rPr lang="en-GB" sz="1100" dirty="0"/>
              <a:t> </a:t>
            </a:r>
            <a:r>
              <a:rPr lang="en-GB" sz="1100" dirty="0" smtClean="0"/>
              <a:t>GUI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5195902" y="4658798"/>
            <a:ext cx="504056" cy="576064"/>
          </a:xfrm>
          <a:prstGeom prst="flowChartDocumen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MD Schema</a:t>
            </a:r>
            <a:endParaRPr lang="en-GB" sz="1200" dirty="0"/>
          </a:p>
        </p:txBody>
      </p:sp>
      <p:sp>
        <p:nvSpPr>
          <p:cNvPr id="18" name="Flowchart: Multidocument 17"/>
          <p:cNvSpPr/>
          <p:nvPr/>
        </p:nvSpPr>
        <p:spPr>
          <a:xfrm>
            <a:off x="5850211" y="4581128"/>
            <a:ext cx="965870" cy="720080"/>
          </a:xfrm>
          <a:prstGeom prst="flowChartMultidocumen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Controlled  Vocabs</a:t>
            </a:r>
            <a:endParaRPr lang="en-GB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6456041" y="4005064"/>
            <a:ext cx="576064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MD PID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50211" y="2276872"/>
            <a:ext cx="0" cy="57606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56"/>
          <p:cNvSpPr txBox="1"/>
          <p:nvPr/>
        </p:nvSpPr>
        <p:spPr>
          <a:xfrm>
            <a:off x="5807969" y="2236996"/>
            <a:ext cx="10081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Data 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Discovery &amp; Access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15681" y="4653136"/>
            <a:ext cx="936104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56"/>
          <p:cNvSpPr txBox="1"/>
          <p:nvPr/>
        </p:nvSpPr>
        <p:spPr>
          <a:xfrm>
            <a:off x="2999657" y="4129529"/>
            <a:ext cx="10081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Metadata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Ingestion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87689" y="4077072"/>
            <a:ext cx="936104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56"/>
          <p:cNvSpPr txBox="1"/>
          <p:nvPr/>
        </p:nvSpPr>
        <p:spPr>
          <a:xfrm>
            <a:off x="2855641" y="3553465"/>
            <a:ext cx="10081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Metadata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Descriptions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755741" y="4946830"/>
            <a:ext cx="648073" cy="426386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56"/>
          <p:cNvSpPr txBox="1"/>
          <p:nvPr/>
        </p:nvSpPr>
        <p:spPr>
          <a:xfrm>
            <a:off x="2900030" y="4978962"/>
            <a:ext cx="10081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Metadata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Validation </a:t>
            </a: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and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Curation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33" name="Flussdiagramm: Magnetplattenspeicher 40"/>
          <p:cNvSpPr/>
          <p:nvPr/>
        </p:nvSpPr>
        <p:spPr>
          <a:xfrm>
            <a:off x="4489790" y="5511570"/>
            <a:ext cx="2295872" cy="653734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0" rIns="91430" bIns="0" anchor="ctr" anchorCtr="0"/>
          <a:lstStyle/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Data Repositories</a:t>
            </a:r>
            <a:endParaRPr kumimoji="0" lang="en-GB" altLang="en-US" sz="120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34" name="Flussdiagramm: Magnetplattenspeicher 40"/>
          <p:cNvSpPr/>
          <p:nvPr/>
        </p:nvSpPr>
        <p:spPr>
          <a:xfrm>
            <a:off x="1775520" y="4005064"/>
            <a:ext cx="1296145" cy="79208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0" rIns="91430" bIns="0" anchor="ctr" anchorCtr="0"/>
          <a:lstStyle/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noProof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Community MD catalogues</a:t>
            </a:r>
            <a:endParaRPr kumimoji="0" lang="en-GB" altLang="en-US" sz="120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727849" y="4869160"/>
            <a:ext cx="0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176121" y="3212976"/>
            <a:ext cx="684076" cy="39604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56"/>
          <p:cNvSpPr txBox="1"/>
          <p:nvPr/>
        </p:nvSpPr>
        <p:spPr>
          <a:xfrm>
            <a:off x="7040489" y="3604752"/>
            <a:ext cx="11437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Metadata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Dissemination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7792405" y="2636912"/>
            <a:ext cx="967891" cy="975326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0" rIns="91430" bIns="0" anchor="ctr" anchorCtr="0"/>
          <a:lstStyle/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noProof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External MD aggregator and Indexer</a:t>
            </a:r>
            <a:endParaRPr kumimoji="0" lang="en-GB" altLang="en-US" sz="120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104113" y="4506095"/>
            <a:ext cx="508248" cy="1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56"/>
          <p:cNvSpPr txBox="1"/>
          <p:nvPr/>
        </p:nvSpPr>
        <p:spPr>
          <a:xfrm>
            <a:off x="7400529" y="4325228"/>
            <a:ext cx="11437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Metadata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PID Generation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47" name="Textfeld 56"/>
          <p:cNvSpPr txBox="1"/>
          <p:nvPr/>
        </p:nvSpPr>
        <p:spPr>
          <a:xfrm>
            <a:off x="3008041" y="2564904"/>
            <a:ext cx="10081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Metadata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Annotating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5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6120491" y="3667907"/>
            <a:ext cx="2573357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1600" dirty="0" smtClean="0"/>
              <a:t>1.b.Data Preservation</a:t>
            </a:r>
            <a:endParaRPr lang="en-GB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3456195" y="3667907"/>
            <a:ext cx="2573357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1600" dirty="0" smtClean="0"/>
              <a:t>2.b.MD </a:t>
            </a:r>
            <a:r>
              <a:rPr lang="en-GB" sz="1600" dirty="0" err="1" smtClean="0"/>
              <a:t>Cataloging</a:t>
            </a:r>
            <a:endParaRPr lang="en-GB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6111494" y="2068729"/>
            <a:ext cx="2720810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dirty="0"/>
              <a:t>1</a:t>
            </a:r>
            <a:r>
              <a:rPr lang="en-GB" sz="1600" dirty="0" smtClean="0"/>
              <a:t>.a. Data Publishing</a:t>
            </a:r>
            <a:endParaRPr lang="en-GB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3456195" y="2112619"/>
            <a:ext cx="2573357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dirty="0" smtClean="0"/>
              <a:t>2.a. Data Discovery and Access</a:t>
            </a:r>
            <a:endParaRPr lang="en-GB" sz="16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4146509" y="3552779"/>
            <a:ext cx="965870" cy="72008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2924885" y="157228"/>
            <a:ext cx="9507819" cy="60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Macro-features of area Data  in the EOSC Architecture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Rechteck 83"/>
          <p:cNvSpPr/>
          <p:nvPr/>
        </p:nvSpPr>
        <p:spPr>
          <a:xfrm>
            <a:off x="3672219" y="4344867"/>
            <a:ext cx="2193467" cy="37305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Metadata</a:t>
            </a:r>
            <a:r>
              <a:rPr lang="de-DE" sz="1700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 </a:t>
            </a:r>
            <a:r>
              <a:rPr lang="de-DE" sz="17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Ingestion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96" name="Rechteck 7"/>
          <p:cNvSpPr/>
          <p:nvPr/>
        </p:nvSpPr>
        <p:spPr>
          <a:xfrm>
            <a:off x="3744228" y="2485842"/>
            <a:ext cx="1934364" cy="41886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Discovery Portal</a:t>
            </a:r>
          </a:p>
        </p:txBody>
      </p:sp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55" y="1176515"/>
            <a:ext cx="748481" cy="816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7450338" y="3777047"/>
            <a:ext cx="542361" cy="4958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</a:t>
            </a: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6986819" y="3581667"/>
            <a:ext cx="542361" cy="4958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6638477" y="3372963"/>
            <a:ext cx="542361" cy="4958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</a:t>
            </a:r>
          </a:p>
        </p:txBody>
      </p:sp>
      <p:cxnSp>
        <p:nvCxnSpPr>
          <p:cNvPr id="103" name="Gekrümmte Verbindung 26"/>
          <p:cNvCxnSpPr/>
          <p:nvPr/>
        </p:nvCxnSpPr>
        <p:spPr>
          <a:xfrm rot="16200000" flipH="1">
            <a:off x="4423067" y="2103133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3" name="Flussdiagramm: Magnetplattenspeicher 40"/>
          <p:cNvSpPr/>
          <p:nvPr/>
        </p:nvSpPr>
        <p:spPr>
          <a:xfrm>
            <a:off x="3802153" y="2976715"/>
            <a:ext cx="1944173" cy="1446209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 anchor="t" anchorCtr="0"/>
          <a:lstStyle/>
          <a:p>
            <a:pPr marL="0" marR="0" lvl="0" indent="0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pic>
        <p:nvPicPr>
          <p:cNvPr id="12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54" y="1176515"/>
            <a:ext cx="740897" cy="816611"/>
          </a:xfrm>
          <a:prstGeom prst="rect">
            <a:avLst/>
          </a:prstGeom>
          <a:noFill/>
          <a:ln w="12700">
            <a:noFill/>
          </a:ln>
          <a:effectLst/>
          <a:extLst/>
        </p:spPr>
      </p:pic>
      <p:pic>
        <p:nvPicPr>
          <p:cNvPr id="1026" name="Picture 2" descr="C:\Users\Heinrich Widmann\AppData\Local\Microsoft\Windows\Temporary Internet Files\Content.IE5\YC9RPI40\people-304209_960_7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03" y="5280971"/>
            <a:ext cx="965870" cy="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0251" y="304800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Metadata </a:t>
            </a:r>
            <a:r>
              <a:rPr lang="en-GB" dirty="0" err="1" smtClean="0"/>
              <a:t>Catalog</a:t>
            </a:r>
            <a:endParaRPr lang="en-GB" dirty="0"/>
          </a:p>
        </p:txBody>
      </p:sp>
      <p:sp>
        <p:nvSpPr>
          <p:cNvPr id="54" name="Textfeld 56"/>
          <p:cNvSpPr txBox="1"/>
          <p:nvPr/>
        </p:nvSpPr>
        <p:spPr>
          <a:xfrm>
            <a:off x="2536264" y="1349911"/>
            <a:ext cx="15751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End User /</a:t>
            </a:r>
          </a:p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Re-</a:t>
            </a:r>
            <a:r>
              <a:rPr lang="de-DE" b="1" i="1" dirty="0" err="1" smtClean="0">
                <a:latin typeface="Helvetica Neue"/>
                <a:ea typeface="+mn-ea"/>
                <a:cs typeface="+mn-cs"/>
                <a:sym typeface="Helvetica Neue"/>
              </a:rPr>
              <a:t>Searcher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6" name="Rechteck 83"/>
          <p:cNvSpPr/>
          <p:nvPr/>
        </p:nvSpPr>
        <p:spPr>
          <a:xfrm>
            <a:off x="6264507" y="4350963"/>
            <a:ext cx="1999925" cy="39633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Data Ingestion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57" name="Rechteck 7"/>
          <p:cNvSpPr/>
          <p:nvPr/>
        </p:nvSpPr>
        <p:spPr>
          <a:xfrm>
            <a:off x="6346367" y="2472659"/>
            <a:ext cx="1934364" cy="41886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Data Portal</a:t>
            </a:r>
          </a:p>
        </p:txBody>
      </p:sp>
      <p:sp>
        <p:nvSpPr>
          <p:cNvPr id="59" name="Flussdiagramm: Magnetplattenspeicher 40"/>
          <p:cNvSpPr/>
          <p:nvPr/>
        </p:nvSpPr>
        <p:spPr>
          <a:xfrm>
            <a:off x="6439133" y="2970859"/>
            <a:ext cx="1944173" cy="1446209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 anchor="t" anchorCtr="0"/>
          <a:lstStyle/>
          <a:p>
            <a:pPr marL="0" marR="0" lvl="0" indent="0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81208" y="3048723"/>
            <a:ext cx="204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 Data Repository</a:t>
            </a:r>
            <a:endParaRPr lang="en-GB" dirty="0"/>
          </a:p>
        </p:txBody>
      </p:sp>
      <p:pic>
        <p:nvPicPr>
          <p:cNvPr id="65" name="Picture 2" descr="C:\Users\Heinrich Widmann\AppData\Local\Microsoft\Windows\Temporary Internet Files\Content.IE5\YC9RPI40\people-304209_960_7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59" y="5424987"/>
            <a:ext cx="965870" cy="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feld 56"/>
          <p:cNvSpPr txBox="1"/>
          <p:nvPr/>
        </p:nvSpPr>
        <p:spPr>
          <a:xfrm>
            <a:off x="1872019" y="5287842"/>
            <a:ext cx="157517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Data Provider /</a:t>
            </a:r>
          </a:p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Research IS /</a:t>
            </a:r>
          </a:p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Communities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9" name="Textfeld 56"/>
          <p:cNvSpPr txBox="1"/>
          <p:nvPr/>
        </p:nvSpPr>
        <p:spPr>
          <a:xfrm>
            <a:off x="10704512" y="2775072"/>
            <a:ext cx="10081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dirty="0" smtClean="0">
                <a:latin typeface="Helvetica Neue"/>
                <a:ea typeface="+mn-ea"/>
                <a:cs typeface="+mn-cs"/>
                <a:sym typeface="Helvetica Neue"/>
              </a:rPr>
              <a:t>User Request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38" name="Picture 2" descr="C:\Users\Heinrich Widmann\AppData\Local\Microsoft\Windows\Temporary Internet Files\Content.IE5\29C2R4H6\dav1dp-meshed-gears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27" y="1392539"/>
            <a:ext cx="864096" cy="4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9778260" y="1124744"/>
            <a:ext cx="1934364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dirty="0" smtClean="0"/>
              <a:t>Macro feature</a:t>
            </a:r>
            <a:endParaRPr lang="en-GB" sz="1600" dirty="0"/>
          </a:p>
        </p:txBody>
      </p:sp>
      <p:sp>
        <p:nvSpPr>
          <p:cNvPr id="50" name="Rechteck 7"/>
          <p:cNvSpPr/>
          <p:nvPr/>
        </p:nvSpPr>
        <p:spPr>
          <a:xfrm>
            <a:off x="9778260" y="1700808"/>
            <a:ext cx="1934364" cy="95054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User Interface / Ingestion Workflow</a:t>
            </a:r>
          </a:p>
        </p:txBody>
      </p:sp>
      <p:cxnSp>
        <p:nvCxnSpPr>
          <p:cNvPr id="51" name="Gekrümmte Verbindung 26"/>
          <p:cNvCxnSpPr/>
          <p:nvPr/>
        </p:nvCxnSpPr>
        <p:spPr>
          <a:xfrm rot="16200000" flipH="1">
            <a:off x="5409897" y="2103133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" name="Gekrümmte Verbindung 26"/>
          <p:cNvCxnSpPr/>
          <p:nvPr/>
        </p:nvCxnSpPr>
        <p:spPr>
          <a:xfrm rot="5400000" flipH="1" flipV="1">
            <a:off x="5572525" y="2056008"/>
            <a:ext cx="244537" cy="127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3" name="Gekrümmte Verbindung 26"/>
          <p:cNvCxnSpPr/>
          <p:nvPr/>
        </p:nvCxnSpPr>
        <p:spPr>
          <a:xfrm rot="16200000" flipH="1">
            <a:off x="6129977" y="2103133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5" name="Textfeld 56"/>
          <p:cNvSpPr txBox="1"/>
          <p:nvPr/>
        </p:nvSpPr>
        <p:spPr>
          <a:xfrm>
            <a:off x="6624547" y="888483"/>
            <a:ext cx="100811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Human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feld 56"/>
          <p:cNvSpPr txBox="1"/>
          <p:nvPr/>
        </p:nvSpPr>
        <p:spPr>
          <a:xfrm>
            <a:off x="4968363" y="848607"/>
            <a:ext cx="177938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Maschine </a:t>
            </a:r>
            <a:r>
              <a:rPr lang="de-DE" sz="1200" dirty="0" err="1" smtClean="0">
                <a:latin typeface="Helvetica Neue"/>
                <a:ea typeface="+mn-ea"/>
                <a:cs typeface="+mn-cs"/>
                <a:sym typeface="Helvetica Neue"/>
              </a:rPr>
              <a:t>and</a:t>
            </a: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 Processing Workflow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cxnSp>
        <p:nvCxnSpPr>
          <p:cNvPr id="63" name="Gekrümmte Verbindung 26"/>
          <p:cNvCxnSpPr/>
          <p:nvPr/>
        </p:nvCxnSpPr>
        <p:spPr>
          <a:xfrm>
            <a:off x="9912424" y="2987503"/>
            <a:ext cx="576064" cy="635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1" name="Gekrümmte Verbindung 26"/>
          <p:cNvCxnSpPr/>
          <p:nvPr/>
        </p:nvCxnSpPr>
        <p:spPr>
          <a:xfrm rot="16200000" flipH="1">
            <a:off x="7066081" y="2103132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2" name="Gekrümmte Verbindung 26"/>
          <p:cNvCxnSpPr/>
          <p:nvPr/>
        </p:nvCxnSpPr>
        <p:spPr>
          <a:xfrm rot="5400000" flipH="1" flipV="1">
            <a:off x="6279904" y="2084522"/>
            <a:ext cx="244537" cy="127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8" name="Textfeld 56"/>
          <p:cNvSpPr txBox="1"/>
          <p:nvPr/>
        </p:nvSpPr>
        <p:spPr>
          <a:xfrm>
            <a:off x="4032259" y="888483"/>
            <a:ext cx="100811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sz="1200" dirty="0" smtClean="0">
                <a:latin typeface="Helvetica Neue"/>
                <a:ea typeface="+mn-ea"/>
                <a:cs typeface="+mn-cs"/>
                <a:sym typeface="Helvetica Neue"/>
              </a:rPr>
              <a:t>Human</a:t>
            </a:r>
            <a:endParaRPr lang="en-GB" sz="1200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45" name="Flussdiagramm: Magnetplattenspeicher 40"/>
          <p:cNvSpPr/>
          <p:nvPr/>
        </p:nvSpPr>
        <p:spPr>
          <a:xfrm>
            <a:off x="6151132" y="5352979"/>
            <a:ext cx="1481527" cy="88433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0" rIns="91430" bIns="0" anchor="ctr" anchorCtr="0"/>
          <a:lstStyle/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Community/Research IS</a:t>
            </a:r>
          </a:p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Data </a:t>
            </a:r>
            <a:r>
              <a:rPr lang="en-GB" alt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Repositories</a:t>
            </a:r>
            <a:endParaRPr kumimoji="0" lang="en-GB" altLang="en-US" sz="120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47" name="Flussdiagramm: Magnetplattenspeicher 40"/>
          <p:cNvSpPr/>
          <p:nvPr/>
        </p:nvSpPr>
        <p:spPr>
          <a:xfrm>
            <a:off x="4536315" y="5352979"/>
            <a:ext cx="1481527" cy="88433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0" rIns="91430" bIns="0" anchor="ctr" anchorCtr="0"/>
          <a:lstStyle/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Domain Specific</a:t>
            </a:r>
          </a:p>
          <a:p>
            <a:pPr marL="0" marR="0" lvl="0" indent="0" algn="ctr" defTabSz="1091421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noProof="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  <a:sym typeface="Helvetica Neue"/>
              </a:rPr>
              <a:t>MD Catalogue</a:t>
            </a:r>
            <a:endParaRPr kumimoji="0" lang="en-GB" altLang="en-US" sz="120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984432" y="3498176"/>
            <a:ext cx="504056" cy="3835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feld 56"/>
          <p:cNvSpPr txBox="1"/>
          <p:nvPr/>
        </p:nvSpPr>
        <p:spPr>
          <a:xfrm>
            <a:off x="10704512" y="3399577"/>
            <a:ext cx="10081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dirty="0" smtClean="0">
                <a:latin typeface="Helvetica Neue"/>
                <a:ea typeface="+mn-ea"/>
                <a:cs typeface="+mn-cs"/>
                <a:sym typeface="Helvetica Neue"/>
              </a:rPr>
              <a:t>(</a:t>
            </a:r>
            <a:r>
              <a:rPr lang="de-DE" b="1" dirty="0" err="1" smtClean="0">
                <a:latin typeface="Helvetica Neue"/>
                <a:ea typeface="+mn-ea"/>
                <a:cs typeface="+mn-cs"/>
                <a:sym typeface="Helvetica Neue"/>
              </a:rPr>
              <a:t>Meta</a:t>
            </a:r>
            <a:r>
              <a:rPr lang="de-DE" b="1" dirty="0" smtClean="0">
                <a:latin typeface="Helvetica Neue"/>
                <a:ea typeface="+mn-ea"/>
                <a:cs typeface="+mn-cs"/>
                <a:sym typeface="Helvetica Neue"/>
              </a:rPr>
              <a:t>)Data Transfer 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6829497" y="4981865"/>
            <a:ext cx="504056" cy="5262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ight Arrow 63"/>
          <p:cNvSpPr/>
          <p:nvPr/>
        </p:nvSpPr>
        <p:spPr>
          <a:xfrm rot="16200000">
            <a:off x="4907429" y="4981866"/>
            <a:ext cx="504056" cy="5262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/>
          <p:cNvSpPr/>
          <p:nvPr/>
        </p:nvSpPr>
        <p:spPr>
          <a:xfrm>
            <a:off x="750496" y="2775072"/>
            <a:ext cx="2573357" cy="24325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1600" dirty="0" smtClean="0"/>
              <a:t>3</a:t>
            </a:r>
            <a:r>
              <a:rPr lang="en-GB" sz="1600" dirty="0" smtClean="0"/>
              <a:t>.MD Dissemination, Curation and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FAIRisation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mtClean="0"/>
              <a:t>Enrich MD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Linkage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Depuplication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Brockering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Checks, …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8" name="Right Arrow 67"/>
          <p:cNvSpPr/>
          <p:nvPr/>
        </p:nvSpPr>
        <p:spPr>
          <a:xfrm rot="10800000">
            <a:off x="3071664" y="4065999"/>
            <a:ext cx="504056" cy="5262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9984432" y="4149080"/>
            <a:ext cx="720080" cy="180020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56"/>
          <p:cNvSpPr txBox="1"/>
          <p:nvPr/>
        </p:nvSpPr>
        <p:spPr>
          <a:xfrm>
            <a:off x="10704512" y="4083362"/>
            <a:ext cx="100811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dirty="0" err="1" smtClean="0">
                <a:latin typeface="Helvetica Neue"/>
                <a:ea typeface="+mn-ea"/>
                <a:cs typeface="+mn-cs"/>
                <a:sym typeface="Helvetica Neue"/>
              </a:rPr>
              <a:t>Linkage</a:t>
            </a:r>
            <a:r>
              <a:rPr lang="de-DE" b="1" dirty="0" smtClean="0">
                <a:latin typeface="Helvetica Neue"/>
                <a:ea typeface="+mn-ea"/>
                <a:cs typeface="+mn-cs"/>
                <a:sym typeface="Helvetica Neue"/>
              </a:rPr>
              <a:t> 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cxnSp>
        <p:nvCxnSpPr>
          <p:cNvPr id="77" name="Elbow Connector 76"/>
          <p:cNvCxnSpPr/>
          <p:nvPr/>
        </p:nvCxnSpPr>
        <p:spPr>
          <a:xfrm>
            <a:off x="4629444" y="3777047"/>
            <a:ext cx="2357375" cy="156010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>
            <a:off x="4896355" y="4065999"/>
            <a:ext cx="1742122" cy="173900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entagon 14"/>
          <p:cNvSpPr/>
          <p:nvPr/>
        </p:nvSpPr>
        <p:spPr>
          <a:xfrm rot="1479106">
            <a:off x="1425261" y="2283433"/>
            <a:ext cx="924556" cy="2104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MD PID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0" name="Pentagon 79"/>
          <p:cNvSpPr/>
          <p:nvPr/>
        </p:nvSpPr>
        <p:spPr>
          <a:xfrm>
            <a:off x="4183354" y="3724992"/>
            <a:ext cx="566835" cy="1591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1" name="Pentagon 80"/>
          <p:cNvSpPr/>
          <p:nvPr/>
        </p:nvSpPr>
        <p:spPr>
          <a:xfrm>
            <a:off x="4204742" y="3989885"/>
            <a:ext cx="566835" cy="15919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DOI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2" name="Elbow Connector 81"/>
          <p:cNvCxnSpPr>
            <a:stCxn id="15" idx="3"/>
            <a:endCxn id="3" idx="1"/>
          </p:cNvCxnSpPr>
          <p:nvPr/>
        </p:nvCxnSpPr>
        <p:spPr>
          <a:xfrm>
            <a:off x="2307685" y="2581499"/>
            <a:ext cx="1838824" cy="1331320"/>
          </a:xfrm>
          <a:prstGeom prst="bentConnector3">
            <a:avLst>
              <a:gd name="adj1" fmla="val 59324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087888" y="3472120"/>
            <a:ext cx="2573357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1600" dirty="0" smtClean="0"/>
              <a:t>1.b.Data Preservation</a:t>
            </a:r>
            <a:endParaRPr lang="en-GB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2423592" y="3472120"/>
            <a:ext cx="2573357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1600" dirty="0" smtClean="0"/>
              <a:t>2.b.MD </a:t>
            </a:r>
            <a:r>
              <a:rPr lang="en-GB" sz="1600" dirty="0" err="1" smtClean="0"/>
              <a:t>Cataloging</a:t>
            </a:r>
            <a:endParaRPr lang="en-GB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5078891" y="1872942"/>
            <a:ext cx="2720810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dirty="0"/>
              <a:t>1</a:t>
            </a:r>
            <a:r>
              <a:rPr lang="en-GB" sz="1600" dirty="0" smtClean="0"/>
              <a:t>.a. Data Publishing</a:t>
            </a:r>
            <a:endParaRPr lang="en-GB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2423592" y="1916832"/>
            <a:ext cx="2573357" cy="1469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dirty="0" smtClean="0"/>
              <a:t>2.a. Data Discovery and Access</a:t>
            </a:r>
            <a:endParaRPr lang="en-GB" sz="16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3113906" y="3356992"/>
            <a:ext cx="965870" cy="72008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2/14/2018</a:t>
            </a:r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2"/>
          </p:nvPr>
        </p:nvSpPr>
        <p:spPr>
          <a:xfrm>
            <a:off x="2924885" y="157228"/>
            <a:ext cx="9507819" cy="60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 smtClean="0"/>
              <a:t>Macro-features of area Data  in the EOSC Architecture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Rechteck 83"/>
          <p:cNvSpPr/>
          <p:nvPr/>
        </p:nvSpPr>
        <p:spPr>
          <a:xfrm>
            <a:off x="2639616" y="4149080"/>
            <a:ext cx="2193467" cy="37305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Metadata</a:t>
            </a:r>
            <a:r>
              <a:rPr lang="de-DE" sz="1700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 </a:t>
            </a:r>
            <a:r>
              <a:rPr lang="de-DE" sz="17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Ingestion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96" name="Rechteck 7"/>
          <p:cNvSpPr/>
          <p:nvPr/>
        </p:nvSpPr>
        <p:spPr>
          <a:xfrm>
            <a:off x="2711625" y="2290055"/>
            <a:ext cx="1934364" cy="41886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Discovery Portal</a:t>
            </a:r>
          </a:p>
        </p:txBody>
      </p:sp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52" y="980728"/>
            <a:ext cx="748481" cy="816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6417735" y="3581260"/>
            <a:ext cx="542361" cy="4958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</a:t>
            </a: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5954216" y="3385880"/>
            <a:ext cx="542361" cy="4958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</a:t>
            </a: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5605874" y="3177176"/>
            <a:ext cx="542361" cy="495812"/>
          </a:xfrm>
          <a:prstGeom prst="cube">
            <a:avLst>
              <a:gd name="adj" fmla="val 25000"/>
            </a:avLst>
          </a:prstGeom>
          <a:solidFill>
            <a:srgbClr val="F39605">
              <a:lumMod val="20000"/>
              <a:lumOff val="80000"/>
            </a:srgbClr>
          </a:solidFill>
          <a:ln w="12700">
            <a:solidFill>
              <a:srgbClr val="395E89"/>
            </a:solidFill>
            <a:round/>
            <a:headEnd/>
            <a:tailEnd/>
          </a:ln>
          <a:effectLst/>
          <a:extLst/>
        </p:spPr>
        <p:txBody>
          <a:bodyPr lIns="109140" tIns="54570" rIns="109140" bIns="54570"/>
          <a:lstStyle/>
          <a:p>
            <a:pPr marL="0" marR="0" lvl="0" indent="0" algn="ctr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010101</a:t>
            </a:r>
          </a:p>
        </p:txBody>
      </p:sp>
      <p:cxnSp>
        <p:nvCxnSpPr>
          <p:cNvPr id="103" name="Gekrümmte Verbindung 26"/>
          <p:cNvCxnSpPr/>
          <p:nvPr/>
        </p:nvCxnSpPr>
        <p:spPr>
          <a:xfrm rot="16200000" flipH="1">
            <a:off x="3390464" y="1907346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3" name="Flussdiagramm: Magnetplattenspeicher 40"/>
          <p:cNvSpPr/>
          <p:nvPr/>
        </p:nvSpPr>
        <p:spPr>
          <a:xfrm>
            <a:off x="2769550" y="2780928"/>
            <a:ext cx="1944173" cy="1446209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 anchor="t" anchorCtr="0"/>
          <a:lstStyle/>
          <a:p>
            <a:pPr marL="0" marR="0" lvl="0" indent="0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pic>
        <p:nvPicPr>
          <p:cNvPr id="12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51" y="980728"/>
            <a:ext cx="740897" cy="816611"/>
          </a:xfrm>
          <a:prstGeom prst="rect">
            <a:avLst/>
          </a:prstGeom>
          <a:noFill/>
          <a:ln w="12700">
            <a:noFill/>
          </a:ln>
          <a:effectLst/>
          <a:extLst/>
        </p:spPr>
      </p:pic>
      <p:pic>
        <p:nvPicPr>
          <p:cNvPr id="1026" name="Picture 2" descr="C:\Users\Heinrich Widmann\AppData\Local\Microsoft\Windows\Temporary Internet Files\Content.IE5\YC9RPI40\people-304209_960_7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17" y="5227854"/>
            <a:ext cx="965870" cy="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7648" y="285222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Metadata </a:t>
            </a:r>
            <a:r>
              <a:rPr lang="en-GB" dirty="0" err="1" smtClean="0"/>
              <a:t>Catalog</a:t>
            </a:r>
            <a:endParaRPr lang="en-GB" dirty="0"/>
          </a:p>
        </p:txBody>
      </p:sp>
      <p:sp>
        <p:nvSpPr>
          <p:cNvPr id="54" name="Textfeld 56"/>
          <p:cNvSpPr txBox="1"/>
          <p:nvPr/>
        </p:nvSpPr>
        <p:spPr>
          <a:xfrm>
            <a:off x="191344" y="1124744"/>
            <a:ext cx="15751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End User /</a:t>
            </a:r>
          </a:p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Re-</a:t>
            </a:r>
            <a:r>
              <a:rPr lang="de-DE" b="1" i="1" dirty="0" err="1" smtClean="0">
                <a:latin typeface="Helvetica Neue"/>
                <a:ea typeface="+mn-ea"/>
                <a:cs typeface="+mn-cs"/>
                <a:sym typeface="Helvetica Neue"/>
              </a:rPr>
              <a:t>Searcher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56" name="Rechteck 83"/>
          <p:cNvSpPr/>
          <p:nvPr/>
        </p:nvSpPr>
        <p:spPr>
          <a:xfrm>
            <a:off x="5231904" y="4155176"/>
            <a:ext cx="1999925" cy="39633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elvetica Neue Medium"/>
                <a:ea typeface="+mn-ea"/>
                <a:cs typeface="+mn-cs"/>
                <a:sym typeface="Helvetica Neue"/>
              </a:rPr>
              <a:t>Data Ingestion</a:t>
            </a: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57" name="Rechteck 7"/>
          <p:cNvSpPr/>
          <p:nvPr/>
        </p:nvSpPr>
        <p:spPr>
          <a:xfrm>
            <a:off x="5313764" y="2276872"/>
            <a:ext cx="1934364" cy="41886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Data Portal</a:t>
            </a:r>
          </a:p>
        </p:txBody>
      </p:sp>
      <p:sp>
        <p:nvSpPr>
          <p:cNvPr id="59" name="Flussdiagramm: Magnetplattenspeicher 40"/>
          <p:cNvSpPr/>
          <p:nvPr/>
        </p:nvSpPr>
        <p:spPr>
          <a:xfrm>
            <a:off x="5406530" y="2775072"/>
            <a:ext cx="1944173" cy="1446209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 anchor="t" anchorCtr="0"/>
          <a:lstStyle/>
          <a:p>
            <a:pPr marL="0" marR="0" lvl="0" indent="0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48605" y="2852936"/>
            <a:ext cx="204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 Data Repository</a:t>
            </a:r>
            <a:endParaRPr lang="en-GB" dirty="0"/>
          </a:p>
        </p:txBody>
      </p:sp>
      <p:pic>
        <p:nvPicPr>
          <p:cNvPr id="65" name="Picture 2" descr="C:\Users\Heinrich Widmann\AppData\Local\Microsoft\Windows\Temporary Internet Files\Content.IE5\YC9RPI40\people-304209_960_7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229200"/>
            <a:ext cx="965870" cy="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feld 56"/>
          <p:cNvSpPr txBox="1"/>
          <p:nvPr/>
        </p:nvSpPr>
        <p:spPr>
          <a:xfrm>
            <a:off x="119336" y="5199777"/>
            <a:ext cx="15751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Data Provider /</a:t>
            </a:r>
          </a:p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Communities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69" name="Textfeld 56"/>
          <p:cNvSpPr txBox="1"/>
          <p:nvPr/>
        </p:nvSpPr>
        <p:spPr>
          <a:xfrm>
            <a:off x="407368" y="3075251"/>
            <a:ext cx="22322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dirty="0" smtClean="0">
                <a:latin typeface="Helvetica Neue"/>
                <a:ea typeface="+mn-ea"/>
                <a:cs typeface="+mn-cs"/>
                <a:sym typeface="Helvetica Neue"/>
              </a:rPr>
              <a:t>Technical Implementation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cxnSp>
        <p:nvCxnSpPr>
          <p:cNvPr id="70" name="Gekrümmte Verbindung 26"/>
          <p:cNvCxnSpPr>
            <a:endCxn id="95" idx="2"/>
          </p:cNvCxnSpPr>
          <p:nvPr/>
        </p:nvCxnSpPr>
        <p:spPr>
          <a:xfrm rot="5400000" flipH="1" flipV="1">
            <a:off x="3400570" y="4719846"/>
            <a:ext cx="533490" cy="138069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3" name="Flussdiagramm: Magnetplattenspeicher 40"/>
          <p:cNvSpPr/>
          <p:nvPr/>
        </p:nvSpPr>
        <p:spPr>
          <a:xfrm>
            <a:off x="5788195" y="5987883"/>
            <a:ext cx="1127898" cy="887335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 anchor="t" anchorCtr="0"/>
          <a:lstStyle/>
          <a:p>
            <a:pPr marL="0" marR="0" lvl="0" indent="0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0965" y="5978945"/>
            <a:ext cx="204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Community Repositories</a:t>
            </a:r>
            <a:endParaRPr lang="en-GB" dirty="0"/>
          </a:p>
        </p:txBody>
      </p:sp>
      <p:sp>
        <p:nvSpPr>
          <p:cNvPr id="75" name="Flussdiagramm: Magnetplattenspeicher 40"/>
          <p:cNvSpPr/>
          <p:nvPr/>
        </p:nvSpPr>
        <p:spPr>
          <a:xfrm>
            <a:off x="3142830" y="5958218"/>
            <a:ext cx="1127898" cy="887335"/>
          </a:xfrm>
          <a:prstGeom prst="flowChartMagneticDisk">
            <a:avLst/>
          </a:prstGeom>
          <a:noFill/>
          <a:ln w="19050" cap="flat" cmpd="sng" algn="ctr">
            <a:solidFill>
              <a:srgbClr val="515151"/>
            </a:solidFill>
            <a:prstDash val="solid"/>
          </a:ln>
          <a:effectLst/>
        </p:spPr>
        <p:txBody>
          <a:bodyPr lIns="91430" tIns="45716" rIns="91430" bIns="45716" anchor="t" anchorCtr="0"/>
          <a:lstStyle/>
          <a:p>
            <a:pPr marL="0" marR="0" lvl="0" indent="0" defTabSz="1091421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Neue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95600" y="5949280"/>
            <a:ext cx="204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Community Metadata Catalogues</a:t>
            </a:r>
            <a:endParaRPr lang="en-GB" dirty="0"/>
          </a:p>
        </p:txBody>
      </p:sp>
      <p:sp>
        <p:nvSpPr>
          <p:cNvPr id="77" name="Textfeld 56"/>
          <p:cNvSpPr txBox="1"/>
          <p:nvPr/>
        </p:nvSpPr>
        <p:spPr>
          <a:xfrm>
            <a:off x="407368" y="4551512"/>
            <a:ext cx="157517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10730" hangingPunct="0">
              <a:buClrTx/>
              <a:buFontTx/>
              <a:buNone/>
              <a:defRPr/>
            </a:pPr>
            <a:r>
              <a:rPr lang="de-DE" b="1" i="1" dirty="0" err="1" smtClean="0">
                <a:latin typeface="Helvetica Neue"/>
                <a:ea typeface="+mn-ea"/>
                <a:cs typeface="+mn-cs"/>
                <a:sym typeface="Helvetica Neue"/>
              </a:rPr>
              <a:t>Macro</a:t>
            </a:r>
            <a:r>
              <a:rPr lang="de-DE" b="1" i="1" dirty="0" smtClean="0"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lang="de-DE" b="1" i="1" dirty="0" err="1" smtClean="0">
                <a:latin typeface="Helvetica Neue"/>
                <a:ea typeface="+mn-ea"/>
                <a:cs typeface="+mn-cs"/>
                <a:sym typeface="Helvetica Neue"/>
              </a:rPr>
              <a:t>feature</a:t>
            </a:r>
            <a:endParaRPr lang="en-GB" b="1" dirty="0" smtClean="0"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38" name="Picture 2" descr="C:\Users\Heinrich Widmann\AppData\Local\Microsoft\Windows\Temporary Internet Files\Content.IE5\29C2R4H6\dav1dp-meshed-gears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124744"/>
            <a:ext cx="864096" cy="4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9778260" y="1124744"/>
            <a:ext cx="1934364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dirty="0" smtClean="0"/>
              <a:t>Macro feature</a:t>
            </a:r>
            <a:endParaRPr lang="en-GB" sz="1600" dirty="0"/>
          </a:p>
        </p:txBody>
      </p:sp>
      <p:sp>
        <p:nvSpPr>
          <p:cNvPr id="50" name="Rechteck 7"/>
          <p:cNvSpPr/>
          <p:nvPr/>
        </p:nvSpPr>
        <p:spPr>
          <a:xfrm>
            <a:off x="9778260" y="1700808"/>
            <a:ext cx="1934364" cy="95054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00A2FF">
                <a:shade val="50000"/>
              </a:srgbClr>
            </a:solidFill>
            <a:prstDash val="solid"/>
          </a:ln>
          <a:effectLst/>
        </p:spPr>
        <p:txBody>
          <a:bodyPr lIns="91430" tIns="45716" rIns="91430" bIns="45716" rtlCol="0" anchor="t"/>
          <a:lstStyle/>
          <a:p>
            <a:pPr marL="0" marR="0" lvl="0" indent="0" defTabSz="4107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"/>
              </a:rPr>
              <a:t>User Interface / Ingestion Workflow</a:t>
            </a:r>
          </a:p>
        </p:txBody>
      </p:sp>
      <p:cxnSp>
        <p:nvCxnSpPr>
          <p:cNvPr id="40" name="Gekrümmte Verbindung 26"/>
          <p:cNvCxnSpPr/>
          <p:nvPr/>
        </p:nvCxnSpPr>
        <p:spPr>
          <a:xfrm rot="16200000" flipH="1">
            <a:off x="4377294" y="1907346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Gekrümmte Verbindung 26"/>
          <p:cNvCxnSpPr/>
          <p:nvPr/>
        </p:nvCxnSpPr>
        <p:spPr>
          <a:xfrm rot="5400000" flipH="1" flipV="1">
            <a:off x="4611930" y="1860221"/>
            <a:ext cx="244537" cy="127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Gekrümmte Verbindung 26"/>
          <p:cNvCxnSpPr/>
          <p:nvPr/>
        </p:nvCxnSpPr>
        <p:spPr>
          <a:xfrm rot="16200000" flipH="1">
            <a:off x="3695264" y="2212146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Gekrümmte Verbindung 26"/>
          <p:cNvCxnSpPr/>
          <p:nvPr/>
        </p:nvCxnSpPr>
        <p:spPr>
          <a:xfrm rot="16200000" flipH="1">
            <a:off x="5097374" y="1907346"/>
            <a:ext cx="269059" cy="1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515151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00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Office PowerPoint</Application>
  <PresentationFormat>Custom</PresentationFormat>
  <Paragraphs>373</Paragraphs>
  <Slides>28</Slides>
  <Notes>24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Heinrich Widmann</dc:creator>
  <cp:lastModifiedBy>Heinrich Widmann</cp:lastModifiedBy>
  <cp:revision>109</cp:revision>
  <cp:lastPrinted>2019-06-21T11:49:19Z</cp:lastPrinted>
  <dcterms:modified xsi:type="dcterms:W3CDTF">2019-06-26T08:35:01Z</dcterms:modified>
</cp:coreProperties>
</file>