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4" r:id="rId9"/>
    <p:sldId id="270" r:id="rId10"/>
    <p:sldId id="271" r:id="rId11"/>
    <p:sldId id="272" r:id="rId12"/>
    <p:sldId id="273" r:id="rId13"/>
    <p:sldId id="275" r:id="rId14"/>
    <p:sldId id="277" r:id="rId15"/>
    <p:sldId id="279" r:id="rId16"/>
    <p:sldId id="276" r:id="rId17"/>
    <p:sldId id="278" r:id="rId18"/>
    <p:sldId id="26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7"/>
    <p:restoredTop sz="94672"/>
  </p:normalViewPr>
  <p:slideViewPr>
    <p:cSldViewPr snapToGrid="0" snapToObjects="1">
      <p:cViewPr varScale="1">
        <p:scale>
          <a:sx n="112" d="100"/>
          <a:sy n="112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 preserve="1">
  <p:cSld name="1_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36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Customised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358" y="528338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855" y="526670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4730566" y="538326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6571406" y="537280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4869" y="261141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6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6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000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None/>
            </a:pPr>
            <a:r>
              <a:rPr lang="en-US" sz="20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2000" b="1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225" y="6303175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/>
        </p:nvSpPr>
        <p:spPr>
          <a:xfrm>
            <a:off x="2020275" y="6345975"/>
            <a:ext cx="9502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This material by Parties of the EOSC-hub Consortium is licensed under a Creative Commons Attribution 4.0 International License.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" name="Google Shape;123;p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2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2t.net/e/ark_ids.html" TargetMode="External"/><Relationship Id="rId2" Type="http://schemas.openxmlformats.org/officeDocument/2006/relationships/hyperlink" Target="https://www.doi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urlz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dat.eu/services/userdoc/license-selector" TargetMode="External"/><Relationship Id="rId2" Type="http://schemas.openxmlformats.org/officeDocument/2006/relationships/hyperlink" Target="https://creativecommons.org/licenses/?lang=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ufal/public-license-selecto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data/ref/h2020/grants_manual/hi/oa_pilot/h2020-hi-oa-data-mgt_en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_management" TargetMode="External"/><Relationship Id="rId2" Type="http://schemas.openxmlformats.org/officeDocument/2006/relationships/hyperlink" Target="https://en.wikipedia.org/wiki/Data_governa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csu-wds.org/community/wds-members-forum/data-repositories-day-2018/2018-presentations/11_CTS_certific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1304/5d760a3e-991d-11e5-9bb4-2b0aad4963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evelopers.zenodo.org/#rest-api" TargetMode="External"/><Relationship Id="rId3" Type="http://schemas.openxmlformats.org/officeDocument/2006/relationships/hyperlink" Target="https://www.dona.net/sites/default/files/2018-11/DOIPv2Spec_1.pdf" TargetMode="External"/><Relationship Id="rId7" Type="http://schemas.openxmlformats.org/officeDocument/2006/relationships/hyperlink" Target="https://b2share.eudat.eu/help/api" TargetMode="External"/><Relationship Id="rId2" Type="http://schemas.openxmlformats.org/officeDocument/2006/relationships/hyperlink" Target="http://swordap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duraspace.org/display/DSDOC6x/REST+API" TargetMode="External"/><Relationship Id="rId5" Type="http://schemas.openxmlformats.org/officeDocument/2006/relationships/hyperlink" Target="https://wiki.duraspace.org/display/FEDORA475/RESTful+HTTP+API" TargetMode="External"/><Relationship Id="rId4" Type="http://schemas.openxmlformats.org/officeDocument/2006/relationships/hyperlink" Target="https://wiki.duraspace.org/display/FEDORA38/REST+AP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lines.openaire.eu/en/latest/data/index.html" TargetMode="External"/><Relationship Id="rId2" Type="http://schemas.openxmlformats.org/officeDocument/2006/relationships/hyperlink" Target="https://schema.datacite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osc-edmi.github.io/" TargetMode="External"/><Relationship Id="rId4" Type="http://schemas.openxmlformats.org/officeDocument/2006/relationships/hyperlink" Target="http://b2find.eudat.eu/guidelines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ocabs.lter-europe.ne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rs/toc" TargetMode="External"/><Relationship Id="rId2" Type="http://schemas.openxmlformats.org/officeDocument/2006/relationships/hyperlink" Target="https://www.openarchives.org/pmh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pengeospatial.org/standards/cat" TargetMode="External"/><Relationship Id="rId4" Type="http://schemas.openxmlformats.org/officeDocument/2006/relationships/hyperlink" Target="https://json-l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</a:pPr>
            <a:r>
              <a:rPr lang="en-US" dirty="0"/>
              <a:t>Data Publishing and Open Access</a:t>
            </a:r>
            <a:endParaRPr sz="2800" b="0" i="1" u="none" strike="noStrike" cap="none" dirty="0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1403350" y="2852750"/>
            <a:ext cx="9424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EOSC-Hub Technology Area description</a:t>
            </a:r>
            <a:endParaRPr sz="3200" b="0" i="0" u="none" strike="noStrike" cap="non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3710175" y="4938625"/>
            <a:ext cx="68097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Public/Confidential </a:t>
            </a:r>
            <a:r>
              <a:rPr lang="en-US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If confidential, please define:</a:t>
            </a:r>
            <a:endParaRPr i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Disclosing Party: </a:t>
            </a:r>
            <a:r>
              <a:rPr lang="en-US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(those disclosing confidential information)</a:t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Recipient Party: </a:t>
            </a:r>
            <a:r>
              <a:rPr lang="en-US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(to whom this information is disclosed, default: project consortium)</a:t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3FBBA-1028-CF4E-AA8F-AB4A15ADD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3"/>
            <a:ext cx="11521280" cy="53963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persistent identifier is a long-lasting ID represented by a string that uniquely identifies a DO and that is intended to be persistently resolved to meaningful state information about the identified DO.</a:t>
            </a:r>
          </a:p>
          <a:p>
            <a:r>
              <a:rPr lang="en-US" dirty="0"/>
              <a:t>From an architectural point of view:</a:t>
            </a:r>
          </a:p>
          <a:p>
            <a:pPr lvl="1"/>
            <a:r>
              <a:rPr lang="en-US" dirty="0"/>
              <a:t>The minimum requirement is to assign PIDs to DO</a:t>
            </a:r>
          </a:p>
          <a:p>
            <a:pPr lvl="1"/>
            <a:r>
              <a:rPr lang="en-US" dirty="0"/>
              <a:t>The best practices for assigning PIDs are to be defined within the PID building block, data repositories are clients of PIDs.</a:t>
            </a:r>
          </a:p>
          <a:p>
            <a:r>
              <a:rPr lang="en-US" dirty="0"/>
              <a:t>For different purposes different PIDs are in use:</a:t>
            </a:r>
          </a:p>
          <a:p>
            <a:pPr lvl="1"/>
            <a:r>
              <a:rPr lang="en-US" dirty="0"/>
              <a:t>DOI (</a:t>
            </a:r>
            <a:r>
              <a:rPr lang="en-US" dirty="0">
                <a:hlinkClick r:id="rId2"/>
              </a:rPr>
              <a:t>https://www.doi.org/</a:t>
            </a:r>
            <a:r>
              <a:rPr lang="en-US" dirty="0"/>
              <a:t>) for publications, refers to a landing page of a dataset, is based on Handles and globally resolvable</a:t>
            </a:r>
          </a:p>
          <a:p>
            <a:pPr lvl="1"/>
            <a:r>
              <a:rPr lang="en-US" dirty="0"/>
              <a:t>ARK (Archival Resource Key) (</a:t>
            </a:r>
            <a:r>
              <a:rPr lang="en-US" dirty="0">
                <a:hlinkClick r:id="rId3"/>
              </a:rPr>
              <a:t>https://n2t.net/e/ark_ids.html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PURL (Persistent URL) </a:t>
            </a:r>
            <a:r>
              <a:rPr lang="en-US" dirty="0">
                <a:hlinkClick r:id="rId4"/>
              </a:rPr>
              <a:t>http://www.purlz.org/</a:t>
            </a:r>
            <a:endParaRPr lang="en-US" dirty="0"/>
          </a:p>
          <a:p>
            <a:pPr lvl="1"/>
            <a:r>
              <a:rPr lang="en-US" dirty="0"/>
              <a:t>ORCID for Researchers </a:t>
            </a:r>
          </a:p>
          <a:p>
            <a:pPr lvl="1"/>
            <a:r>
              <a:rPr lang="en-US" dirty="0"/>
              <a:t>ISNI for all kind of contributors (researchers, inventors, writers, publishers, ….) </a:t>
            </a:r>
          </a:p>
          <a:p>
            <a:pPr lvl="1"/>
            <a:r>
              <a:rPr lang="en-US" dirty="0"/>
              <a:t>and more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0FD3C-C07F-AB41-A257-BCA0A5BDD3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7545F-846E-3647-83C9-412BD146E1C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Persistent Identifiers</a:t>
            </a:r>
          </a:p>
        </p:txBody>
      </p:sp>
    </p:spTree>
    <p:extLst>
      <p:ext uri="{BB962C8B-B14F-4D97-AF65-F5344CB8AC3E}">
        <p14:creationId xmlns:p14="http://schemas.microsoft.com/office/powerpoint/2010/main" val="9098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31FF4F-7018-7844-98B8-6BA4D3AD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practice is to use a license to publish and make data (re-)usable</a:t>
            </a:r>
          </a:p>
          <a:p>
            <a:r>
              <a:rPr lang="en-US" dirty="0"/>
              <a:t>License is one of the main aspects for Open Access</a:t>
            </a:r>
          </a:p>
          <a:p>
            <a:r>
              <a:rPr lang="en-US" dirty="0"/>
              <a:t>Data: commonly Creative Commons used (</a:t>
            </a:r>
            <a:r>
              <a:rPr lang="en-US" dirty="0">
                <a:hlinkClick r:id="rId2"/>
              </a:rPr>
              <a:t>https://creativecommons.org/licenses/?lang=en</a:t>
            </a:r>
            <a:r>
              <a:rPr lang="en-US" dirty="0"/>
              <a:t>)</a:t>
            </a:r>
          </a:p>
          <a:p>
            <a:r>
              <a:rPr lang="en-US" dirty="0"/>
              <a:t>Software:  many </a:t>
            </a:r>
            <a:r>
              <a:rPr lang="en-US" dirty="0" err="1"/>
              <a:t>OpenSource</a:t>
            </a:r>
            <a:r>
              <a:rPr lang="en-US" dirty="0"/>
              <a:t> licenses available</a:t>
            </a:r>
          </a:p>
          <a:p>
            <a:r>
              <a:rPr lang="en-US" dirty="0"/>
              <a:t>To guide users in selecting a license EUDAT developed a license selector tool which can be easily implemented in repository services, it support licenses for data and software (</a:t>
            </a:r>
            <a:r>
              <a:rPr lang="en-US" dirty="0">
                <a:hlinkClick r:id="rId3"/>
              </a:rPr>
              <a:t>https://www.eudat.eu/services/userdoc/license-selector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https://github.com/ufal/public-license-selector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CA52C-B0E9-9449-988C-7A12B7BDB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FDDFC-10AD-494E-AACB-54A03CE90CD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val="270113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2749FF-C1C5-DB48-8AB4-88BCDAEC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60" y="1271304"/>
            <a:ext cx="5116814" cy="4855007"/>
          </a:xfrm>
        </p:spPr>
        <p:txBody>
          <a:bodyPr/>
          <a:lstStyle/>
          <a:p>
            <a:r>
              <a:rPr lang="en-US" dirty="0"/>
              <a:t>Licenses for Data and Software</a:t>
            </a:r>
          </a:p>
          <a:p>
            <a:r>
              <a:rPr lang="en-US" dirty="0"/>
              <a:t>Uploader can select out of 22 different type of licenses</a:t>
            </a:r>
          </a:p>
          <a:p>
            <a:r>
              <a:rPr lang="en-US" dirty="0"/>
              <a:t>Licenses for Open Access are clearly marked </a:t>
            </a:r>
          </a:p>
          <a:p>
            <a:r>
              <a:rPr lang="en-US" dirty="0"/>
              <a:t>License selector can be easily integrated within repository services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4D910-76B2-8B4E-844B-BA8161685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E3F99-C2C0-4F4A-8CE6-4DE02CF1B5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Licensing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C0DA39-F9B9-A647-8918-9059F515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74" y="181345"/>
            <a:ext cx="6788092" cy="64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1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0EC1E9-30CC-FB40-9DEA-1515A9FCE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to get access to digital repository services to publish scientific artefacts users must register themselves to get a personal account to upload and publish data sets. </a:t>
            </a:r>
          </a:p>
          <a:p>
            <a:pPr lvl="1"/>
            <a:r>
              <a:rPr lang="en-US" dirty="0"/>
              <a:t>Federated identities are preferred, for example via </a:t>
            </a:r>
            <a:r>
              <a:rPr lang="en-US" dirty="0" err="1"/>
              <a:t>eduGAIN</a:t>
            </a:r>
            <a:r>
              <a:rPr lang="en-US" dirty="0"/>
              <a:t>, via services as EGI Check-In, EUDAT B2ACCESS</a:t>
            </a:r>
          </a:p>
          <a:p>
            <a:r>
              <a:rPr lang="en-US" dirty="0"/>
              <a:t>In general, the minimum metadata standards require that the person who has created the publication is identified (see field </a:t>
            </a:r>
            <a:r>
              <a:rPr lang="en-US" dirty="0" err="1"/>
              <a:t>CreatorName</a:t>
            </a:r>
            <a:r>
              <a:rPr lang="en-US" dirty="0"/>
              <a:t>), this aspect should be addressed in the </a:t>
            </a:r>
            <a:r>
              <a:rPr lang="en-US" dirty="0" err="1"/>
              <a:t>ToU</a:t>
            </a:r>
            <a:r>
              <a:rPr lang="en-US" dirty="0"/>
              <a:t>, Data Privacy statements and according to the GDPR.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43504-3A6C-7940-B841-C5415C9191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D2CCF-E0E4-2B4A-A041-E194A3FB23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AAI</a:t>
            </a:r>
          </a:p>
        </p:txBody>
      </p:sp>
    </p:spTree>
    <p:extLst>
      <p:ext uri="{BB962C8B-B14F-4D97-AF65-F5344CB8AC3E}">
        <p14:creationId xmlns:p14="http://schemas.microsoft.com/office/powerpoint/2010/main" val="283782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6DB5B8-6973-5D45-99B9-15961EEE0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Open Access platforms, metadata and data become open accessible available, an embargo period can be applied. </a:t>
            </a:r>
          </a:p>
          <a:p>
            <a:r>
              <a:rPr lang="en-US" dirty="0"/>
              <a:t>Not all data can be openly accessible, sensitive data can have restrictions, according to the EC Guidelines on FAIR Data Management Guidelines (</a:t>
            </a:r>
            <a:r>
              <a:rPr lang="en-US" dirty="0">
                <a:hlinkClick r:id="rId2"/>
              </a:rPr>
              <a:t>http://ec.europa.eu/research/participants/data/ref/h2020/grants_manual/hi/oa_pilot/h2020-hi-oa-data-mgt_en.pdf</a:t>
            </a:r>
            <a:r>
              <a:rPr lang="en-US" dirty="0"/>
              <a:t>)  the following policy applies "as open as possible, as closed as necessary". Sensitive data can go beyond personal information, data can be for different reasons marked as sensitive. 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0A428-32AB-EB49-92D1-7CCDA03515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CD8F2-E9A9-DF4E-A8B7-4C2C75BDABA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Open Access</a:t>
            </a:r>
          </a:p>
        </p:txBody>
      </p:sp>
    </p:spTree>
    <p:extLst>
      <p:ext uri="{BB962C8B-B14F-4D97-AF65-F5344CB8AC3E}">
        <p14:creationId xmlns:p14="http://schemas.microsoft.com/office/powerpoint/2010/main" val="233648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59D2F1-4C98-5049-B46E-37A43272E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3"/>
            <a:ext cx="11521280" cy="488057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Data curation</a:t>
            </a:r>
            <a:r>
              <a:rPr lang="en-US" dirty="0"/>
              <a:t> involves the annotation, publication and presentation of the data such that the value of the data is maintained over time, and the data remains available for reuse and preservation.</a:t>
            </a:r>
          </a:p>
          <a:p>
            <a:r>
              <a:rPr lang="en-US" dirty="0"/>
              <a:t>Data curation includes "all the processes needed for principled and </a:t>
            </a:r>
            <a:r>
              <a:rPr lang="en-US" dirty="0">
                <a:hlinkClick r:id="rId2" tooltip="Data governance"/>
              </a:rPr>
              <a:t>controlled data</a:t>
            </a:r>
            <a:r>
              <a:rPr lang="en-US" dirty="0"/>
              <a:t> creation, maintenance, and </a:t>
            </a:r>
            <a:r>
              <a:rPr lang="en-US" dirty="0">
                <a:hlinkClick r:id="rId3" tooltip="Data management"/>
              </a:rPr>
              <a:t>management</a:t>
            </a:r>
            <a:r>
              <a:rPr lang="en-US" dirty="0"/>
              <a:t>, together with the capacity to add value to data”</a:t>
            </a:r>
          </a:p>
          <a:p>
            <a:r>
              <a:rPr lang="en-US" dirty="0"/>
              <a:t>The level of curation can differ from repository to repository and from community to community</a:t>
            </a:r>
          </a:p>
          <a:p>
            <a:r>
              <a:rPr lang="en-US" dirty="0"/>
              <a:t>The level of curation should be made clear to the users of a data repository</a:t>
            </a:r>
          </a:p>
          <a:p>
            <a:r>
              <a:rPr lang="en-US" dirty="0"/>
              <a:t>Defining the level of curation is commonly part of a certification process</a:t>
            </a:r>
          </a:p>
          <a:p>
            <a:r>
              <a:rPr lang="en-US" dirty="0"/>
              <a:t>Minimum requirements can be 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B44CC-0BA0-5449-A757-7DA9C84CA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D44C5-9A35-4B46-829A-7CDCB945BC1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Data Curation</a:t>
            </a:r>
          </a:p>
        </p:txBody>
      </p:sp>
    </p:spTree>
    <p:extLst>
      <p:ext uri="{BB962C8B-B14F-4D97-AF65-F5344CB8AC3E}">
        <p14:creationId xmlns:p14="http://schemas.microsoft.com/office/powerpoint/2010/main" val="335643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61A2B-3016-CD4A-B5E1-DD1F3E7401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972BD-D7CA-F64D-AC13-C6F6A85DDB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Certification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A4E67-1B3D-B64F-8A9C-619DAA43C867}"/>
              </a:ext>
            </a:extLst>
          </p:cNvPr>
          <p:cNvSpPr txBox="1"/>
          <p:nvPr/>
        </p:nvSpPr>
        <p:spPr>
          <a:xfrm>
            <a:off x="971039" y="6357366"/>
            <a:ext cx="1024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https://www.icsu-wds.org/community/wds-members-forum/data-repositories-day-2018/2018-presentations/11_CTS_certification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29E6A-7497-1245-B5D5-AD39AF1B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28" y="1040249"/>
            <a:ext cx="7384944" cy="5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E49CB-DAFF-E442-8761-CEF7C0BFBD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8CEFDD-72BA-E94E-B2DC-79878120937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Data Repository for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77ABE-6D41-044E-AB9D-3A928BF8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25" y="1201003"/>
            <a:ext cx="8811950" cy="299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0101D-45FA-704F-8EE4-E54F7C95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4086945"/>
            <a:ext cx="6095998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760296E-75EA-E042-9A02-E27B123DC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RDA Definition of a Repository</a:t>
            </a:r>
          </a:p>
          <a:p>
            <a:endParaRPr lang="en-US" dirty="0"/>
          </a:p>
          <a:p>
            <a:pPr marL="50800" indent="0">
              <a:buNone/>
            </a:pPr>
            <a:r>
              <a:rPr lang="en-US" i="1" dirty="0"/>
              <a:t>A digital repository is an infrastructure component that is able to store, manage and curate Digital Objects and return their bitstreams when a request is being issued. A digital object (DO) is represented by a bitstream, is referenced and identified by a persistent identifier and has properties that are described by metadata.</a:t>
            </a:r>
          </a:p>
          <a:p>
            <a:pPr marL="50800" indent="0">
              <a:buNone/>
            </a:pPr>
            <a:endParaRPr lang="en-US" i="1" dirty="0"/>
          </a:p>
          <a:p>
            <a:pPr marL="50800" indent="0">
              <a:buNone/>
            </a:pPr>
            <a:r>
              <a:rPr lang="en-US" sz="2000" dirty="0"/>
              <a:t>Term definition reference document:</a:t>
            </a:r>
          </a:p>
          <a:p>
            <a:pPr marL="50800" indent="0">
              <a:buNone/>
            </a:pPr>
            <a:r>
              <a:rPr lang="en-US" sz="2000" dirty="0">
                <a:hlinkClick r:id="rId2"/>
              </a:rPr>
              <a:t>http://hdl.handle.net/11304/5d760a3e-991d-11e5-9bb4-2b0aad496318</a:t>
            </a:r>
            <a:endParaRPr lang="en-US" sz="20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A24BC-AD20-244E-A605-B4D745A0A8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DBCA5-505C-9C4C-A235-40A16684D2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Data Repository building block</a:t>
            </a:r>
          </a:p>
        </p:txBody>
      </p:sp>
    </p:spTree>
    <p:extLst>
      <p:ext uri="{BB962C8B-B14F-4D97-AF65-F5344CB8AC3E}">
        <p14:creationId xmlns:p14="http://schemas.microsoft.com/office/powerpoint/2010/main" val="31101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A24BC-AD20-244E-A605-B4D745A0A8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A7F36D-022B-394D-94E0-D2FF8AA387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Data Repository building block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0E666-A69C-5F47-AB8D-B1FDFE94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90756" y="794387"/>
            <a:ext cx="6228915" cy="58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EFAA8-8874-AE40-8D27-1D2827F9F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Upload/download of DO: </a:t>
            </a:r>
          </a:p>
          <a:p>
            <a:pPr lvl="1"/>
            <a:r>
              <a:rPr lang="en-US" dirty="0"/>
              <a:t>SWORD v1,2,3 (</a:t>
            </a:r>
            <a:r>
              <a:rPr lang="en-US" dirty="0">
                <a:hlinkClick r:id="rId2"/>
              </a:rPr>
              <a:t>http://swordapp.org/</a:t>
            </a:r>
            <a:r>
              <a:rPr lang="en-US" dirty="0"/>
              <a:t>), </a:t>
            </a:r>
          </a:p>
          <a:p>
            <a:pPr lvl="1"/>
            <a:r>
              <a:rPr lang="en-US" dirty="0"/>
              <a:t>DOIP (Digital Object Interface Protocol, </a:t>
            </a:r>
            <a:r>
              <a:rPr lang="en-US" dirty="0">
                <a:hlinkClick r:id="rId3"/>
              </a:rPr>
              <a:t>https://www.dona.net/sites/default/files/2018-11/DOIPv2Spec_1.pdf</a:t>
            </a:r>
            <a:r>
              <a:rPr lang="en-US" dirty="0"/>
              <a:t>), being discussed and piloted within RDA </a:t>
            </a:r>
          </a:p>
          <a:p>
            <a:pPr lvl="1"/>
            <a:r>
              <a:rPr lang="en-US" dirty="0"/>
              <a:t>Many technology and service-specific APIs:</a:t>
            </a:r>
          </a:p>
          <a:p>
            <a:pPr lvl="2"/>
            <a:r>
              <a:rPr lang="en-US" dirty="0"/>
              <a:t>Fedora Commons (</a:t>
            </a:r>
            <a:r>
              <a:rPr lang="en-US" dirty="0">
                <a:hlinkClick r:id="rId4"/>
              </a:rPr>
              <a:t>https://wiki.duraspace.org/display/FEDORA38/REST+API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https://wiki.duraspace.org/display/FEDORA475/RESTful+HTTP+API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DSpace</a:t>
            </a:r>
            <a:r>
              <a:rPr lang="en-US" dirty="0"/>
              <a:t> (</a:t>
            </a:r>
            <a:r>
              <a:rPr lang="en-US" dirty="0">
                <a:hlinkClick r:id="rId6"/>
              </a:rPr>
              <a:t>https://wiki.duraspace.org/display/DSDOC6x/REST+API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B2SHARE API (</a:t>
            </a:r>
            <a:r>
              <a:rPr lang="en-US" dirty="0">
                <a:hlinkClick r:id="rId7"/>
              </a:rPr>
              <a:t>https://b2share.eudat.eu/help/api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Zenodo</a:t>
            </a:r>
            <a:r>
              <a:rPr lang="en-US" dirty="0"/>
              <a:t> (</a:t>
            </a:r>
            <a:r>
              <a:rPr lang="en-US" dirty="0">
                <a:hlinkClick r:id="rId8"/>
              </a:rPr>
              <a:t>http://developers.zenodo.org/#rest-api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C22EA-FD02-C240-9001-F914374EE4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FEDC6-3293-2443-B020-5CDC445A887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API for Upload/Download Digital Objects</a:t>
            </a:r>
          </a:p>
        </p:txBody>
      </p:sp>
    </p:spTree>
    <p:extLst>
      <p:ext uri="{BB962C8B-B14F-4D97-AF65-F5344CB8AC3E}">
        <p14:creationId xmlns:p14="http://schemas.microsoft.com/office/powerpoint/2010/main" val="104736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41494-8242-5641-83A3-09A4FDA97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communities defined their own community-specific metadata schema’s</a:t>
            </a:r>
          </a:p>
          <a:p>
            <a:r>
              <a:rPr lang="en-US" dirty="0"/>
              <a:t>There are some initiatives to define or at least </a:t>
            </a:r>
            <a:r>
              <a:rPr lang="en-US" dirty="0" err="1"/>
              <a:t>harmonise</a:t>
            </a:r>
            <a:r>
              <a:rPr lang="en-US" dirty="0"/>
              <a:t> minimum metadata which is required for publishing or harvesting</a:t>
            </a:r>
          </a:p>
          <a:p>
            <a:pPr lvl="1"/>
            <a:r>
              <a:rPr lang="en-US" dirty="0" err="1"/>
              <a:t>DataCite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https://schema.datacite.org/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OpenAIRE</a:t>
            </a:r>
            <a:r>
              <a:rPr lang="en-US" dirty="0"/>
              <a:t> guidelines for Data Archives (</a:t>
            </a:r>
            <a:r>
              <a:rPr lang="en-US" dirty="0">
                <a:hlinkClick r:id="rId3"/>
              </a:rPr>
              <a:t>https://guidelines.openaire.eu/en/latest/data/index.html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B2FIND (</a:t>
            </a:r>
            <a:r>
              <a:rPr lang="en-US" dirty="0">
                <a:hlinkClick r:id="rId4"/>
              </a:rPr>
              <a:t>http://b2find.eudat.eu/guidelines/index.html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EOSC pilot defined EDMI (</a:t>
            </a:r>
            <a:r>
              <a:rPr lang="en-US" dirty="0">
                <a:hlinkClick r:id="rId5"/>
              </a:rPr>
              <a:t>https://eosc-edmi.github.io/</a:t>
            </a:r>
            <a:r>
              <a:rPr lang="en-US" dirty="0"/>
              <a:t>)</a:t>
            </a:r>
          </a:p>
          <a:p>
            <a:r>
              <a:rPr lang="en-US" dirty="0"/>
              <a:t>The best practices and guidelines on minimum metadata for harvesting and discoverability should be defined in collaboration with the </a:t>
            </a:r>
            <a:r>
              <a:rPr lang="en-US" i="1" dirty="0"/>
              <a:t>Data Discovery </a:t>
            </a:r>
            <a:r>
              <a:rPr lang="en-US" dirty="0"/>
              <a:t>building block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ABF58-3453-BD41-9080-1CABBB453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871E6-67CC-7648-9B22-32D16ED41E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Metadata Descriptions</a:t>
            </a:r>
          </a:p>
        </p:txBody>
      </p:sp>
    </p:spTree>
    <p:extLst>
      <p:ext uri="{BB962C8B-B14F-4D97-AF65-F5344CB8AC3E}">
        <p14:creationId xmlns:p14="http://schemas.microsoft.com/office/powerpoint/2010/main" val="324923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3D5A0-46A8-F042-AD00-054A8C37D6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04DBE-6B8F-6249-9F4F-4E04902E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21898" y="188640"/>
            <a:ext cx="7625677" cy="64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3D5A0-46A8-F042-AD00-054A8C37D6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CCC55-57CF-384D-959D-CD4F6BA1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" y="103708"/>
            <a:ext cx="5090614" cy="6593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047DC0-99C3-8946-826B-D1115325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99" y="482129"/>
            <a:ext cx="6204562" cy="61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4004D-12E6-6945-99A2-640D67AE8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Vocabularies are very community and domain-specific</a:t>
            </a:r>
          </a:p>
          <a:p>
            <a:r>
              <a:rPr lang="en-US" dirty="0"/>
              <a:t>an important aspect is that controlled vocabularies are used</a:t>
            </a:r>
          </a:p>
          <a:p>
            <a:r>
              <a:rPr lang="en-US" dirty="0"/>
              <a:t>,it is clear which vocabulary is being used,</a:t>
            </a:r>
          </a:p>
          <a:p>
            <a:r>
              <a:rPr lang="en-US" dirty="0"/>
              <a:t>Optimally references by a PID</a:t>
            </a:r>
          </a:p>
          <a:p>
            <a:r>
              <a:rPr lang="en-US" dirty="0"/>
              <a:t>Example from a community</a:t>
            </a:r>
          </a:p>
          <a:p>
            <a:pPr lvl="1"/>
            <a:r>
              <a:rPr lang="en-US" dirty="0">
                <a:hlinkClick r:id="rId2"/>
              </a:rPr>
              <a:t>http://vocabs.lter-europe.net</a:t>
            </a: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10D4AE-01B3-514C-A5C1-31442D4F4B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64878-5AD1-9A45-8FA2-A93E858BAEA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Vocabularies</a:t>
            </a:r>
          </a:p>
        </p:txBody>
      </p:sp>
    </p:spTree>
    <p:extLst>
      <p:ext uri="{BB962C8B-B14F-4D97-AF65-F5344CB8AC3E}">
        <p14:creationId xmlns:p14="http://schemas.microsoft.com/office/powerpoint/2010/main" val="392363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228927-6D99-2743-9B7D-829F3C873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enlarge the discoverable and findability of scientific artificers, scientific repositories should enable the harvesting of metadata. </a:t>
            </a:r>
          </a:p>
          <a:p>
            <a:r>
              <a:rPr lang="en-US" dirty="0"/>
              <a:t>Standardized Methods</a:t>
            </a:r>
          </a:p>
          <a:p>
            <a:pPr lvl="1"/>
            <a:r>
              <a:rPr lang="en-US" dirty="0"/>
              <a:t>OAI-PMH (</a:t>
            </a:r>
            <a:r>
              <a:rPr lang="en-US" dirty="0">
                <a:hlinkClick r:id="rId2"/>
              </a:rPr>
              <a:t>https://www.openarchives.org/pmh/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ResourceSync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http://www.openarchives.org/rs/toc</a:t>
            </a:r>
            <a:r>
              <a:rPr lang="en-US" dirty="0"/>
              <a:t>)</a:t>
            </a:r>
          </a:p>
          <a:p>
            <a:r>
              <a:rPr lang="en-US" dirty="0"/>
              <a:t>Technology and/or protocol specific</a:t>
            </a:r>
          </a:p>
          <a:p>
            <a:pPr lvl="1"/>
            <a:r>
              <a:rPr lang="en-US" dirty="0"/>
              <a:t>JSON-API (</a:t>
            </a:r>
            <a:r>
              <a:rPr lang="en-US" dirty="0">
                <a:hlinkClick r:id="rId4"/>
              </a:rPr>
              <a:t>https://json-ld.org/</a:t>
            </a:r>
            <a:r>
              <a:rPr lang="en-US" dirty="0"/>
              <a:t>)</a:t>
            </a:r>
          </a:p>
          <a:p>
            <a:r>
              <a:rPr lang="en-US" dirty="0"/>
              <a:t>Community-specific</a:t>
            </a:r>
          </a:p>
          <a:p>
            <a:pPr lvl="1"/>
            <a:r>
              <a:rPr lang="en-US" dirty="0"/>
              <a:t>OGC/CSW (</a:t>
            </a:r>
            <a:r>
              <a:rPr lang="en-US" dirty="0">
                <a:hlinkClick r:id="rId5"/>
              </a:rPr>
              <a:t>https://www.opengeospatial.org/standards/cat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And probably many 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80602-69BC-5D49-B984-6A65FB4E5E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85466-B016-4645-9B5A-6D5CDC0BF1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Metadata Harvesting</a:t>
            </a:r>
          </a:p>
        </p:txBody>
      </p:sp>
    </p:spTree>
    <p:extLst>
      <p:ext uri="{BB962C8B-B14F-4D97-AF65-F5344CB8AC3E}">
        <p14:creationId xmlns:p14="http://schemas.microsoft.com/office/powerpoint/2010/main" val="19872166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594</Words>
  <Application>Microsoft Macintosh PowerPoint</Application>
  <PresentationFormat>Widescreen</PresentationFormat>
  <Paragraphs>103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Noto Sans Symbols</vt:lpstr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van de Sanden</cp:lastModifiedBy>
  <cp:revision>13</cp:revision>
  <dcterms:modified xsi:type="dcterms:W3CDTF">2019-06-21T14:56:33Z</dcterms:modified>
</cp:coreProperties>
</file>