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4"/>
  </p:notesMasterIdLst>
  <p:sldIdLst>
    <p:sldId id="256" r:id="rId2"/>
    <p:sldId id="257" r:id="rId3"/>
    <p:sldId id="258" r:id="rId4"/>
    <p:sldId id="350" r:id="rId5"/>
    <p:sldId id="351" r:id="rId6"/>
    <p:sldId id="263" r:id="rId7"/>
    <p:sldId id="352" r:id="rId8"/>
    <p:sldId id="353" r:id="rId9"/>
    <p:sldId id="354" r:id="rId10"/>
    <p:sldId id="355" r:id="rId11"/>
    <p:sldId id="259" r:id="rId12"/>
    <p:sldId id="262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69"/>
    <p:restoredTop sz="94586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59776efb7d_1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g59776efb7d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9776efb7d_1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59776efb7d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9776efb7d_1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59776efb7d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4798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9776efb7d_1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59776efb7d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1621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9776efb7d_1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59776efb7d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9158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9776efb7d_1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59776efb7d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56815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9776efb7d_1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59776efb7d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4906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59776efb7d_1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g59776efb7d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914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tro_slide">
  <p:cSld name="Intro_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55500" y="4877732"/>
            <a:ext cx="636044" cy="578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23857" y="5260744"/>
            <a:ext cx="667687" cy="63322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/>
          <p:nvPr/>
        </p:nvSpPr>
        <p:spPr>
          <a:xfrm>
            <a:off x="1007436" y="6381328"/>
            <a:ext cx="11041227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EOSC-hub receives funding from the European Union’s Horizon 2020 research and innovation programme under grant agreement No. 777536.</a:t>
            </a:r>
            <a:endParaRPr/>
          </a:p>
        </p:txBody>
      </p:sp>
      <p:sp>
        <p:nvSpPr>
          <p:cNvPr id="14" name="Google Shape;14;p2"/>
          <p:cNvSpPr txBox="1"/>
          <p:nvPr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eosc-hub.eu</a:t>
            </a:r>
            <a:endParaRPr/>
          </a:p>
        </p:txBody>
      </p:sp>
      <p:sp>
        <p:nvSpPr>
          <p:cNvPr id="15" name="Google Shape;15;p2"/>
          <p:cNvSpPr txBox="1"/>
          <p:nvPr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@EOSC_eu</a:t>
            </a:r>
            <a:endParaRPr sz="2000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" name="Google Shape;16;p2"/>
          <p:cNvCxnSpPr/>
          <p:nvPr/>
        </p:nvCxnSpPr>
        <p:spPr>
          <a:xfrm>
            <a:off x="1559496" y="4725144"/>
            <a:ext cx="1872208" cy="0"/>
          </a:xfrm>
          <a:prstGeom prst="straightConnector1">
            <a:avLst/>
          </a:prstGeom>
          <a:noFill/>
          <a:ln w="25400" cap="flat" cmpd="sng">
            <a:solidFill>
              <a:srgbClr val="1C3046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7" name="Google Shape;17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22301" y="1520793"/>
            <a:ext cx="4916162" cy="122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79376" y="6371133"/>
            <a:ext cx="422176" cy="28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>
            <a:spLocks noGrp="1"/>
          </p:cNvSpPr>
          <p:nvPr>
            <p:ph type="body" idx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rgbClr val="B5892D"/>
              </a:buClr>
              <a:buSzPts val="2800"/>
              <a:buFont typeface="Arial"/>
              <a:buNone/>
              <a:defRPr sz="2800" b="0" i="1" u="none" strike="noStrike" cap="none">
                <a:solidFill>
                  <a:srgbClr val="B5892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64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06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06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06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06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body" idx="2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&amp; Content">
  <p:cSld name="Title &amp;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77190" algn="l" rtl="0"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sz="26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0519" algn="l" rtl="0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sz="24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Arial"/>
              <a:buNone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26" name="Google Shape;26;p3"/>
          <p:cNvCxnSpPr/>
          <p:nvPr/>
        </p:nvCxnSpPr>
        <p:spPr>
          <a:xfrm rot="10800000">
            <a:off x="335360" y="6376246"/>
            <a:ext cx="11521280" cy="5085"/>
          </a:xfrm>
          <a:prstGeom prst="straightConnector1">
            <a:avLst/>
          </a:prstGeom>
          <a:noFill/>
          <a:ln w="12700" cap="flat" cmpd="sng">
            <a:solidFill>
              <a:srgbClr val="1D2F4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/>
          <p:nvPr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/>
          <p:nvPr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"/>
          <p:cNvSpPr/>
          <p:nvPr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"/>
          <p:cNvSpPr/>
          <p:nvPr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3"/>
          <p:cNvSpPr/>
          <p:nvPr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3"/>
          <p:cNvSpPr/>
          <p:nvPr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3"/>
          <p:cNvSpPr/>
          <p:nvPr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3"/>
          <p:cNvSpPr/>
          <p:nvPr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" name="Google Shape;40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504" y="120788"/>
            <a:ext cx="2808312" cy="754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826217"/>
            <a:ext cx="12192000" cy="31783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3"/>
          <p:cNvSpPr txBox="1">
            <a:spLocks noGrp="1"/>
          </p:cNvSpPr>
          <p:nvPr>
            <p:ph type="body" idx="2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">
  <p:cSld name="Customised Layout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0358" y="5283380"/>
            <a:ext cx="630033" cy="578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14855" y="5266706"/>
            <a:ext cx="658903" cy="633228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6"/>
          <p:cNvSpPr txBox="1"/>
          <p:nvPr/>
        </p:nvSpPr>
        <p:spPr>
          <a:xfrm>
            <a:off x="4730566" y="5383265"/>
            <a:ext cx="1553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eosc-hub.eu</a:t>
            </a:r>
            <a:endParaRPr/>
          </a:p>
        </p:txBody>
      </p:sp>
      <p:sp>
        <p:nvSpPr>
          <p:cNvPr id="75" name="Google Shape;75;p6"/>
          <p:cNvSpPr txBox="1"/>
          <p:nvPr/>
        </p:nvSpPr>
        <p:spPr>
          <a:xfrm>
            <a:off x="6571406" y="5372804"/>
            <a:ext cx="1625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@EOSC_eu</a:t>
            </a:r>
            <a:endParaRPr sz="2000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6" name="Google Shape;76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174869" y="2611412"/>
            <a:ext cx="1784961" cy="22312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7" name="Google Shape;77;p6"/>
          <p:cNvCxnSpPr/>
          <p:nvPr/>
        </p:nvCxnSpPr>
        <p:spPr>
          <a:xfrm>
            <a:off x="913269" y="2958518"/>
            <a:ext cx="2112235" cy="0"/>
          </a:xfrm>
          <a:prstGeom prst="straightConnector1">
            <a:avLst/>
          </a:prstGeom>
          <a:noFill/>
          <a:ln w="25400" cap="flat" cmpd="sng">
            <a:solidFill>
              <a:srgbClr val="1D2F4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8" name="Google Shape;78;p6"/>
          <p:cNvSpPr txBox="1">
            <a:spLocks noGrp="1"/>
          </p:cNvSpPr>
          <p:nvPr>
            <p:ph type="body" idx="1"/>
          </p:nvPr>
        </p:nvSpPr>
        <p:spPr>
          <a:xfrm>
            <a:off x="7492315" y="2508667"/>
            <a:ext cx="3384600" cy="11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6"/>
          <p:cNvSpPr txBox="1"/>
          <p:nvPr/>
        </p:nvSpPr>
        <p:spPr>
          <a:xfrm>
            <a:off x="774050" y="1813325"/>
            <a:ext cx="3131100" cy="10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2800"/>
              <a:buFont typeface="Calibri"/>
              <a:buNone/>
            </a:pPr>
            <a:r>
              <a:rPr lang="en-US" sz="2800" b="1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Thank you for your attention!</a:t>
            </a:r>
            <a:endParaRPr sz="2800" b="1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6"/>
          <p:cNvSpPr txBox="1"/>
          <p:nvPr/>
        </p:nvSpPr>
        <p:spPr>
          <a:xfrm>
            <a:off x="774050" y="2958525"/>
            <a:ext cx="3131100" cy="10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2800"/>
              <a:buFont typeface="Calibri"/>
              <a:buNone/>
            </a:pPr>
            <a:r>
              <a:rPr lang="en-US" sz="2000" i="1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Questions</a:t>
            </a:r>
            <a:r>
              <a:rPr lang="en-US" sz="20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2000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6"/>
          <p:cNvSpPr txBox="1"/>
          <p:nvPr/>
        </p:nvSpPr>
        <p:spPr>
          <a:xfrm>
            <a:off x="7378400" y="1929675"/>
            <a:ext cx="2112300" cy="57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515151"/>
              </a:buClr>
              <a:buSzPts val="2000"/>
              <a:buNone/>
            </a:pPr>
            <a:r>
              <a:rPr lang="en-US" sz="2000" b="1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Contact</a:t>
            </a:r>
            <a:endParaRPr sz="2000" b="1">
              <a:solidFill>
                <a:srgbClr val="51515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Google Shape;82;p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84225" y="6303175"/>
            <a:ext cx="952500" cy="3333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6"/>
          <p:cNvSpPr txBox="1"/>
          <p:nvPr/>
        </p:nvSpPr>
        <p:spPr>
          <a:xfrm>
            <a:off x="2020275" y="6345975"/>
            <a:ext cx="9502500" cy="2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1D2F45"/>
                </a:solidFill>
                <a:latin typeface="Calibri"/>
                <a:ea typeface="Calibri"/>
                <a:cs typeface="Calibri"/>
                <a:sym typeface="Calibri"/>
              </a:rPr>
              <a:t>This material by Parties of the EOSC-hub Consortium is licensed under a Creative Commons Attribution 4.0 International License. 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_slide">
  <p:cSld name="Content_sli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"/>
          <p:cNvSpPr/>
          <p:nvPr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7"/>
          <p:cNvSpPr/>
          <p:nvPr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7"/>
          <p:cNvSpPr/>
          <p:nvPr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7"/>
          <p:cNvSpPr/>
          <p:nvPr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7"/>
          <p:cNvSpPr/>
          <p:nvPr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7"/>
          <p:cNvSpPr/>
          <p:nvPr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7"/>
          <p:cNvSpPr/>
          <p:nvPr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7"/>
          <p:cNvSpPr/>
          <p:nvPr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7"/>
          <p:cNvSpPr/>
          <p:nvPr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7"/>
          <p:cNvSpPr/>
          <p:nvPr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7"/>
          <p:cNvSpPr/>
          <p:nvPr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7"/>
          <p:cNvSpPr/>
          <p:nvPr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7"/>
          <p:cNvSpPr/>
          <p:nvPr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7"/>
          <p:cNvSpPr txBox="1">
            <a:spLocks noGrp="1"/>
          </p:cNvSpPr>
          <p:nvPr>
            <p:ph type="dt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Google Shape;99;p7"/>
          <p:cNvSpPr txBox="1">
            <a:spLocks noGrp="1"/>
          </p:cNvSpPr>
          <p:nvPr>
            <p:ph type="ft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100" name="Google Shape;100;p7"/>
          <p:cNvCxnSpPr/>
          <p:nvPr/>
        </p:nvCxnSpPr>
        <p:spPr>
          <a:xfrm rot="10800000">
            <a:off x="335360" y="6376246"/>
            <a:ext cx="11521280" cy="5085"/>
          </a:xfrm>
          <a:prstGeom prst="straightConnector1">
            <a:avLst/>
          </a:prstGeom>
          <a:noFill/>
          <a:ln w="12700" cap="flat" cmpd="sng">
            <a:solidFill>
              <a:srgbClr val="1D2F4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1" name="Google Shape;101;p7"/>
          <p:cNvSpPr txBox="1">
            <a:spLocks noGrp="1"/>
          </p:cNvSpPr>
          <p:nvPr>
            <p:ph type="sldNum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2" name="Google Shape;10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504" y="120788"/>
            <a:ext cx="2808312" cy="754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826217"/>
            <a:ext cx="12192000" cy="31783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7"/>
          <p:cNvSpPr txBox="1">
            <a:spLocks noGrp="1"/>
          </p:cNvSpPr>
          <p:nvPr>
            <p:ph type="body" idx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77190" algn="l" rtl="0"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sz="26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0519" algn="l" rtl="0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sz="24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Arial"/>
              <a:buNone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7"/>
          <p:cNvSpPr txBox="1">
            <a:spLocks noGrp="1"/>
          </p:cNvSpPr>
          <p:nvPr>
            <p:ph type="body" idx="2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&amp; Text (Vertical)">
  <p:cSld name="Title &amp; Text (Vertical)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"/>
          <p:cNvSpPr/>
          <p:nvPr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5882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8"/>
          <p:cNvSpPr txBox="1">
            <a:spLocks noGrp="1"/>
          </p:cNvSpPr>
          <p:nvPr>
            <p:ph type="sldNum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9" name="Google Shape;109;p8"/>
          <p:cNvSpPr/>
          <p:nvPr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8"/>
          <p:cNvSpPr/>
          <p:nvPr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8"/>
          <p:cNvSpPr/>
          <p:nvPr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8"/>
          <p:cNvSpPr/>
          <p:nvPr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8"/>
          <p:cNvSpPr/>
          <p:nvPr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8"/>
          <p:cNvSpPr/>
          <p:nvPr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8"/>
          <p:cNvSpPr/>
          <p:nvPr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8"/>
          <p:cNvSpPr/>
          <p:nvPr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8"/>
          <p:cNvSpPr/>
          <p:nvPr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8"/>
          <p:cNvSpPr/>
          <p:nvPr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8"/>
          <p:cNvSpPr/>
          <p:nvPr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8"/>
          <p:cNvSpPr/>
          <p:nvPr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8"/>
          <p:cNvSpPr txBox="1">
            <a:spLocks noGrp="1"/>
          </p:cNvSpPr>
          <p:nvPr>
            <p:ph type="dt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8"/>
          <p:cNvSpPr txBox="1">
            <a:spLocks noGrp="1"/>
          </p:cNvSpPr>
          <p:nvPr>
            <p:ph type="ft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123" name="Google Shape;123;p8"/>
          <p:cNvCxnSpPr/>
          <p:nvPr/>
        </p:nvCxnSpPr>
        <p:spPr>
          <a:xfrm rot="10800000">
            <a:off x="335360" y="6376246"/>
            <a:ext cx="11521280" cy="5085"/>
          </a:xfrm>
          <a:prstGeom prst="straightConnector1">
            <a:avLst/>
          </a:prstGeom>
          <a:noFill/>
          <a:ln w="12700" cap="flat" cmpd="sng">
            <a:solidFill>
              <a:srgbClr val="1D2F45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24" name="Google Shape;12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7504" y="120788"/>
            <a:ext cx="2808312" cy="754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826217"/>
            <a:ext cx="12192000" cy="31783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8"/>
          <p:cNvSpPr txBox="1">
            <a:spLocks noGrp="1"/>
          </p:cNvSpPr>
          <p:nvPr>
            <p:ph type="body" idx="1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Google Shape;127;p8"/>
          <p:cNvSpPr txBox="1">
            <a:spLocks noGrp="1"/>
          </p:cNvSpPr>
          <p:nvPr>
            <p:ph type="body" idx="2"/>
          </p:nvPr>
        </p:nvSpPr>
        <p:spPr>
          <a:xfrm rot="5400000">
            <a:off x="3647727" y="-2043607"/>
            <a:ext cx="4896546" cy="11521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77190" algn="l" rtl="0"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sz="26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0519" algn="l" rtl="0"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sz="24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Arial"/>
              <a:buNone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sz="2800" b="0" i="0" u="none" strike="noStrike" cap="non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edyt. styl wz. tyt.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225843" y="6363568"/>
            <a:ext cx="2618957" cy="365125"/>
          </a:xfrm>
          <a:prstGeom prst="rect">
            <a:avLst/>
          </a:prstGeom>
        </p:spPr>
        <p:txBody>
          <a:bodyPr/>
          <a:lstStyle/>
          <a:p>
            <a:fld id="{B01D25E1-3CBC-794F-A471-A8DF5859C9A5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381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6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>
            <a:spLocks noGrp="1"/>
          </p:cNvSpPr>
          <p:nvPr>
            <p:ph type="body" idx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B5892D"/>
              </a:buClr>
              <a:buSzPts val="2800"/>
              <a:buFont typeface="Arial"/>
              <a:buNone/>
            </a:pPr>
            <a:r>
              <a:rPr lang="pl-PL" sz="2800" b="0" i="1" u="none" strike="noStrike" cap="none" dirty="0">
                <a:solidFill>
                  <a:srgbClr val="B5892D"/>
                </a:solidFill>
                <a:latin typeface="Calibri"/>
                <a:ea typeface="Calibri"/>
                <a:cs typeface="Calibri"/>
                <a:sym typeface="Calibri"/>
              </a:rPr>
              <a:t>Data </a:t>
            </a:r>
            <a:r>
              <a:rPr lang="pl-PL" sz="2800" b="0" i="1" u="none" strike="noStrike" cap="none" dirty="0" err="1">
                <a:solidFill>
                  <a:srgbClr val="B5892D"/>
                </a:solidFill>
                <a:latin typeface="Calibri"/>
                <a:ea typeface="Calibri"/>
                <a:cs typeface="Calibri"/>
                <a:sym typeface="Calibri"/>
              </a:rPr>
              <a:t>Platforms</a:t>
            </a:r>
            <a:r>
              <a:rPr lang="pl-PL" sz="2800" b="0" i="1" u="none" strike="noStrike" cap="none" dirty="0">
                <a:solidFill>
                  <a:srgbClr val="B5892D"/>
                </a:solidFill>
                <a:latin typeface="Calibri"/>
                <a:ea typeface="Calibri"/>
                <a:cs typeface="Calibri"/>
                <a:sym typeface="Calibri"/>
              </a:rPr>
              <a:t> for Processing</a:t>
            </a:r>
            <a:endParaRPr sz="2800" b="0" i="1" u="none" strike="noStrike" cap="none" dirty="0">
              <a:solidFill>
                <a:srgbClr val="B589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1403350" y="2852750"/>
            <a:ext cx="9424200" cy="5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</a:pPr>
            <a:r>
              <a:rPr lang="en-US"/>
              <a:t>EOSC-Hub Technology Area description</a:t>
            </a:r>
            <a:endParaRPr sz="3200" b="0" i="0" u="none" strike="noStrike" cap="non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9"/>
          <p:cNvSpPr txBox="1"/>
          <p:nvPr/>
        </p:nvSpPr>
        <p:spPr>
          <a:xfrm>
            <a:off x="3710175" y="4938625"/>
            <a:ext cx="6809700" cy="8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Dissemination level</a:t>
            </a:r>
            <a:r>
              <a:rPr lang="en-US" sz="16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: Public/Confidential </a:t>
            </a:r>
            <a:r>
              <a:rPr lang="en-US" i="1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If confidential, please define:</a:t>
            </a:r>
            <a:endParaRPr i="1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Disclosing Party: </a:t>
            </a:r>
            <a:r>
              <a:rPr lang="en-US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(those disclosing confidential information)</a:t>
            </a:r>
            <a:endParaRPr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Recipient Party: </a:t>
            </a:r>
            <a:r>
              <a:rPr lang="en-US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(to whom this information is disclosed, default: project consortium)</a:t>
            </a:r>
            <a:endParaRPr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>
            <a:spLocks noGrp="1"/>
          </p:cNvSpPr>
          <p:nvPr>
            <p:ph type="body" idx="1"/>
          </p:nvPr>
        </p:nvSpPr>
        <p:spPr>
          <a:xfrm>
            <a:off x="335360" y="1268763"/>
            <a:ext cx="11521200" cy="48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en-GB" dirty="0"/>
              <a:t>Computational software might be distributed as docker containers of mountable collections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GB" dirty="0"/>
              <a:t>Users should be able to mount virtual file system (read-only) delivering a specific software stack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GB" dirty="0"/>
              <a:t>Users should be able to mount VFS under user space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GB" dirty="0"/>
              <a:t>The software collection might be versioned and released under different snapshots</a:t>
            </a:r>
          </a:p>
          <a:p>
            <a:pPr marL="50800" indent="0">
              <a:spcBef>
                <a:spcPts val="0"/>
              </a:spcBef>
              <a:buNone/>
            </a:pPr>
            <a:endParaRPr lang="en-GB" dirty="0"/>
          </a:p>
          <a:p>
            <a:pPr marL="50800" indent="0">
              <a:spcBef>
                <a:spcPts val="0"/>
              </a:spcBef>
              <a:buNone/>
            </a:pPr>
            <a:endParaRPr lang="en-GB" dirty="0"/>
          </a:p>
          <a:p>
            <a:pPr marL="50800" indent="0">
              <a:spcBef>
                <a:spcPts val="0"/>
              </a:spcBef>
              <a:buNone/>
            </a:pPr>
            <a:r>
              <a:rPr lang="en-GB" dirty="0"/>
              <a:t>Offered by  CVMFS  or </a:t>
            </a:r>
            <a:r>
              <a:rPr lang="en-GB" dirty="0" err="1"/>
              <a:t>Onedata</a:t>
            </a:r>
            <a:r>
              <a:rPr lang="en-GB" dirty="0"/>
              <a:t> (partially)</a:t>
            </a:r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</p:txBody>
      </p:sp>
      <p:sp>
        <p:nvSpPr>
          <p:cNvPr id="148" name="Google Shape;148;p11"/>
          <p:cNvSpPr txBox="1">
            <a:spLocks noGrp="1"/>
          </p:cNvSpPr>
          <p:nvPr>
            <p:ph type="dt" idx="10"/>
          </p:nvPr>
        </p:nvSpPr>
        <p:spPr>
          <a:xfrm>
            <a:off x="335360" y="6381328"/>
            <a:ext cx="28449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1"/>
          <p:cNvSpPr txBox="1">
            <a:spLocks noGrp="1"/>
          </p:cNvSpPr>
          <p:nvPr>
            <p:ph type="sldNum" idx="12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1"/>
          <p:cNvSpPr txBox="1">
            <a:spLocks noGrp="1"/>
          </p:cNvSpPr>
          <p:nvPr>
            <p:ph type="body" idx="2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lvl="0" indent="0">
              <a:spcBef>
                <a:spcPts val="0"/>
              </a:spcBef>
              <a:buSzPts val="2800"/>
            </a:pPr>
            <a:r>
              <a:rPr lang="en-GB" dirty="0"/>
              <a:t>Distribution of software for the processing tasks</a:t>
            </a:r>
          </a:p>
        </p:txBody>
      </p:sp>
    </p:spTree>
    <p:extLst>
      <p:ext uri="{BB962C8B-B14F-4D97-AF65-F5344CB8AC3E}">
        <p14:creationId xmlns:p14="http://schemas.microsoft.com/office/powerpoint/2010/main" val="282846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"/>
          <p:cNvSpPr txBox="1">
            <a:spLocks noGrp="1"/>
          </p:cNvSpPr>
          <p:nvPr>
            <p:ph type="dt" idx="10"/>
          </p:nvPr>
        </p:nvSpPr>
        <p:spPr>
          <a:xfrm>
            <a:off x="335360" y="6381328"/>
            <a:ext cx="28449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2"/>
          <p:cNvSpPr txBox="1">
            <a:spLocks noGrp="1"/>
          </p:cNvSpPr>
          <p:nvPr>
            <p:ph type="body" idx="1"/>
          </p:nvPr>
        </p:nvSpPr>
        <p:spPr>
          <a:xfrm>
            <a:off x="335360" y="1268763"/>
            <a:ext cx="11521200" cy="48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Advanced QoS management based on rules and data popularity</a:t>
            </a: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Sharing of data processing results with possibility to repeat processing experiment make the process easier</a:t>
            </a: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Read-only caches of publicly available collections run by non-trusted users</a:t>
            </a: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Software Define Storage based on the IaaS infrastructure resources and automation of service deployment into the selected cloud</a:t>
            </a: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WebDAV performance improvements – existing service benchmarking</a:t>
            </a:r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Instant snapshotting of large collections and multiple versions of selected data</a:t>
            </a:r>
          </a:p>
          <a:p>
            <a:pPr marL="5080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endParaRPr lang="en-GB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endParaRPr lang="en-GB"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endParaRPr lang="en-GB" dirty="0"/>
          </a:p>
        </p:txBody>
      </p:sp>
      <p:sp>
        <p:nvSpPr>
          <p:cNvPr id="157" name="Google Shape;157;p12"/>
          <p:cNvSpPr txBox="1">
            <a:spLocks noGrp="1"/>
          </p:cNvSpPr>
          <p:nvPr>
            <p:ph type="sldNum" idx="12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2"/>
          <p:cNvSpPr txBox="1">
            <a:spLocks noGrp="1"/>
          </p:cNvSpPr>
          <p:nvPr>
            <p:ph type="body" idx="2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</a:pPr>
            <a:r>
              <a:rPr lang="en-US"/>
              <a:t>Future activities</a:t>
            </a:r>
            <a:endParaRPr sz="3200" b="1" i="0" u="none" strike="noStrike" cap="non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5"/>
          <p:cNvSpPr txBox="1">
            <a:spLocks noGrp="1"/>
          </p:cNvSpPr>
          <p:nvPr>
            <p:ph type="body" idx="1"/>
          </p:nvPr>
        </p:nvSpPr>
        <p:spPr>
          <a:xfrm>
            <a:off x="7492315" y="2508667"/>
            <a:ext cx="3384600" cy="11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l-PL" sz="16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Lukasz</a:t>
            </a:r>
            <a:r>
              <a:rPr lang="pl-PL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Dutka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pl-PL" sz="1600" dirty="0" err="1"/>
              <a:t>Lukasz.dutka@cyfonet.pl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dirty="0" err="1"/>
              <a:t>Onedata</a:t>
            </a:r>
            <a:endParaRPr lang="en-GB" dirty="0"/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Transparent data processing using POSIX in distributed and hybrid cloud environment including Dockers and Kubernetes and Jupiter</a:t>
            </a:r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Data Ingesting and movement for processing in hybrid cloud environment</a:t>
            </a:r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Metadata Management in processing workflows</a:t>
            </a:r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QoS based data access optimization and tight integration with preservation services</a:t>
            </a:r>
          </a:p>
          <a:p>
            <a:pPr>
              <a:spcBef>
                <a:spcPts val="0"/>
              </a:spcBef>
            </a:pPr>
            <a:r>
              <a:rPr lang="en-GB" dirty="0"/>
              <a:t>Authorization based on attributes from </a:t>
            </a:r>
            <a:r>
              <a:rPr lang="en-GB" dirty="0" err="1"/>
              <a:t>IdP</a:t>
            </a:r>
            <a:endParaRPr lang="en-GB" dirty="0"/>
          </a:p>
          <a:p>
            <a:pPr lvl="0">
              <a:spcBef>
                <a:spcPts val="0"/>
              </a:spcBef>
            </a:pPr>
            <a:r>
              <a:rPr lang="en-GB" dirty="0"/>
              <a:t>Results sharing and experiment repeatability</a:t>
            </a:r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  <a:p>
            <a:pPr marL="50800" lvl="0" indent="0">
              <a:spcBef>
                <a:spcPts val="0"/>
              </a:spcBef>
              <a:buNone/>
            </a:pPr>
            <a:r>
              <a:rPr lang="en-GB" dirty="0"/>
              <a:t>CVFMS</a:t>
            </a:r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Distribution of software for the processing tasks</a:t>
            </a:r>
          </a:p>
        </p:txBody>
      </p:sp>
      <p:sp>
        <p:nvSpPr>
          <p:cNvPr id="140" name="Google Shape;140;p10"/>
          <p:cNvSpPr txBox="1">
            <a:spLocks noGrp="1"/>
          </p:cNvSpPr>
          <p:nvPr>
            <p:ph type="dt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" name="Google Shape;141;p10"/>
          <p:cNvSpPr txBox="1">
            <a:spLocks noGrp="1"/>
          </p:cNvSpPr>
          <p:nvPr>
            <p:ph type="sldNum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10"/>
          <p:cNvSpPr txBox="1">
            <a:spLocks noGrp="1"/>
          </p:cNvSpPr>
          <p:nvPr>
            <p:ph type="body" idx="2"/>
          </p:nvPr>
        </p:nvSpPr>
        <p:spPr>
          <a:xfrm>
            <a:off x="3221038" y="192857"/>
            <a:ext cx="8635602" cy="823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</a:pPr>
            <a:r>
              <a:rPr lang="en-US"/>
              <a:t>The macro-features already identified</a:t>
            </a:r>
            <a:endParaRPr sz="3200" b="1" i="0" u="none" strike="noStrike" cap="non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"/>
          <p:cNvSpPr txBox="1">
            <a:spLocks noGrp="1"/>
          </p:cNvSpPr>
          <p:nvPr>
            <p:ph type="dt" idx="10"/>
          </p:nvPr>
        </p:nvSpPr>
        <p:spPr>
          <a:xfrm>
            <a:off x="335360" y="6381328"/>
            <a:ext cx="28449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1"/>
          <p:cNvSpPr txBox="1">
            <a:spLocks noGrp="1"/>
          </p:cNvSpPr>
          <p:nvPr>
            <p:ph type="sldNum" idx="12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1"/>
          <p:cNvSpPr txBox="1">
            <a:spLocks noGrp="1"/>
          </p:cNvSpPr>
          <p:nvPr>
            <p:ph type="body" idx="2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</a:pPr>
            <a:r>
              <a:rPr lang="en-US" dirty="0"/>
              <a:t>Transparent Data Processing in distributed hybrid cloud</a:t>
            </a:r>
            <a:endParaRPr sz="3200" b="1" i="0" u="none" strike="noStrike" cap="none" dirty="0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916C4-D796-A148-9B54-CB31A31B78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/>
              <a:t>POSIX Access to distributed data collection</a:t>
            </a:r>
          </a:p>
          <a:p>
            <a:pPr>
              <a:buFontTx/>
              <a:buChar char="-"/>
            </a:pPr>
            <a:r>
              <a:rPr lang="en-GB" dirty="0"/>
              <a:t>Single namespace required for globally distributed data collections</a:t>
            </a:r>
          </a:p>
          <a:p>
            <a:pPr>
              <a:buFontTx/>
              <a:buChar char="-"/>
            </a:pPr>
            <a:r>
              <a:rPr lang="en-GB" dirty="0"/>
              <a:t>Transfer data on demand and on the fly  depending on users’ needs</a:t>
            </a:r>
          </a:p>
          <a:p>
            <a:pPr>
              <a:buFontTx/>
              <a:buChar char="-"/>
            </a:pPr>
            <a:r>
              <a:rPr lang="en-GB" dirty="0"/>
              <a:t>No barriers in accessing the data  from Docker containers, Kubernetes , VMs with root privileges </a:t>
            </a:r>
          </a:p>
          <a:p>
            <a:pPr>
              <a:buFontTx/>
              <a:buChar char="-"/>
            </a:pPr>
            <a:r>
              <a:rPr lang="en-GB" dirty="0"/>
              <a:t>Seamless storing the output data in a POSIX virtual folders</a:t>
            </a:r>
          </a:p>
          <a:p>
            <a:pPr>
              <a:buFontTx/>
              <a:buChar char="-"/>
            </a:pPr>
            <a:r>
              <a:rPr lang="en-GB" dirty="0"/>
              <a:t>Integration preserved data on B2Stage, </a:t>
            </a:r>
            <a:r>
              <a:rPr lang="en-GB" dirty="0" err="1"/>
              <a:t>dCache</a:t>
            </a:r>
            <a:r>
              <a:rPr lang="en-GB" dirty="0"/>
              <a:t> using WebDAV protocol</a:t>
            </a:r>
          </a:p>
          <a:p>
            <a:pPr marL="50800" indent="0">
              <a:buNone/>
            </a:pPr>
            <a:endParaRPr lang="en-GB" dirty="0"/>
          </a:p>
          <a:p>
            <a:pPr marL="50800" indent="0">
              <a:buNone/>
            </a:pPr>
            <a:r>
              <a:rPr lang="en-GB" dirty="0"/>
              <a:t>Protocols/Standards: POSIX, WebDAV, CDMI</a:t>
            </a:r>
          </a:p>
          <a:p>
            <a:pPr marL="50800" indent="0">
              <a:buNone/>
            </a:pPr>
            <a:r>
              <a:rPr lang="en-GB" dirty="0"/>
              <a:t>Offered by  </a:t>
            </a:r>
            <a:r>
              <a:rPr lang="en-GB" dirty="0" err="1"/>
              <a:t>Onedata</a:t>
            </a:r>
            <a:r>
              <a:rPr lang="en-GB" dirty="0"/>
              <a:t> platform</a:t>
            </a:r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>
              <a:buFontTx/>
              <a:buChar char="-"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"/>
          <p:cNvSpPr>
            <a:spLocks noGrp="1"/>
          </p:cNvSpPr>
          <p:nvPr>
            <p:ph type="title"/>
          </p:nvPr>
        </p:nvSpPr>
        <p:spPr>
          <a:xfrm>
            <a:off x="449263" y="280670"/>
            <a:ext cx="11318952" cy="874712"/>
          </a:xfrm>
        </p:spPr>
        <p:txBody>
          <a:bodyPr>
            <a:normAutofit/>
          </a:bodyPr>
          <a:lstStyle/>
          <a:p>
            <a:pPr algn="l"/>
            <a:r>
              <a:rPr lang="en-GB" sz="2800" dirty="0">
                <a:solidFill>
                  <a:srgbClr val="291568"/>
                </a:solidFill>
              </a:rPr>
              <a:t>MULTI-CLOUD ENVIRONMENT</a:t>
            </a:r>
            <a:endParaRPr lang="pl-PL" sz="2800" b="1" dirty="0">
              <a:solidFill>
                <a:srgbClr val="291568"/>
              </a:solidFill>
            </a:endParaRPr>
          </a:p>
        </p:txBody>
      </p:sp>
      <p:sp>
        <p:nvSpPr>
          <p:cNvPr id="141" name="Zaokrąglony prostokąt 140"/>
          <p:cNvSpPr/>
          <p:nvPr/>
        </p:nvSpPr>
        <p:spPr>
          <a:xfrm>
            <a:off x="443361" y="1034905"/>
            <a:ext cx="7071800" cy="2720751"/>
          </a:xfrm>
          <a:prstGeom prst="roundRect">
            <a:avLst>
              <a:gd name="adj" fmla="val 3343"/>
            </a:avLst>
          </a:prstGeom>
          <a:noFill/>
          <a:ln w="19050" cmpd="sng">
            <a:solidFill>
              <a:srgbClr val="DD263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44" tIns="48372" rIns="96744" bIns="48372" rtlCol="0" anchor="ctr"/>
          <a:lstStyle/>
          <a:p>
            <a:pPr algn="ctr"/>
            <a:endParaRPr lang="en-GB" dirty="0">
              <a:solidFill>
                <a:srgbClr val="330B3A"/>
              </a:solidFill>
              <a:latin typeface="Titillium WebBold"/>
              <a:cs typeface="Titillium WebBold"/>
            </a:endParaRPr>
          </a:p>
          <a:p>
            <a:pPr algn="ctr"/>
            <a:endParaRPr lang="en-GB" dirty="0">
              <a:solidFill>
                <a:srgbClr val="330B3A"/>
              </a:solidFill>
              <a:latin typeface="Titillium WebBold"/>
              <a:cs typeface="Titillium WebBold"/>
            </a:endParaRPr>
          </a:p>
          <a:p>
            <a:pPr algn="ctr"/>
            <a:endParaRPr lang="en-GB" dirty="0">
              <a:solidFill>
                <a:srgbClr val="330B3A"/>
              </a:solidFill>
              <a:latin typeface="Titillium WebBold"/>
              <a:cs typeface="Titillium WebBold"/>
            </a:endParaRPr>
          </a:p>
          <a:p>
            <a:pPr algn="ctr"/>
            <a:endParaRPr lang="en-GB" sz="1700" dirty="0">
              <a:solidFill>
                <a:srgbClr val="330B3A"/>
              </a:solidFill>
              <a:latin typeface="Titillium WebBold"/>
              <a:cs typeface="Titillium WebBold"/>
            </a:endParaRPr>
          </a:p>
          <a:p>
            <a:pPr algn="ctr"/>
            <a:endParaRPr lang="en-GB" sz="1700" dirty="0">
              <a:solidFill>
                <a:srgbClr val="330B3A"/>
              </a:solidFill>
              <a:latin typeface="Titillium WebBold"/>
              <a:cs typeface="Titillium WebBold"/>
            </a:endParaRPr>
          </a:p>
        </p:txBody>
      </p:sp>
      <p:sp>
        <p:nvSpPr>
          <p:cNvPr id="142" name="Prostokąt 141"/>
          <p:cNvSpPr/>
          <p:nvPr/>
        </p:nvSpPr>
        <p:spPr>
          <a:xfrm>
            <a:off x="621791" y="1034905"/>
            <a:ext cx="1530234" cy="297744"/>
          </a:xfrm>
          <a:prstGeom prst="rect">
            <a:avLst/>
          </a:prstGeom>
        </p:spPr>
        <p:txBody>
          <a:bodyPr wrap="square" lIns="96744" tIns="48372" rIns="96744" bIns="48372">
            <a:spAutoFit/>
          </a:bodyPr>
          <a:lstStyle/>
          <a:p>
            <a:r>
              <a:rPr lang="en-GB" sz="1300" b="1" dirty="0">
                <a:solidFill>
                  <a:srgbClr val="FF0000"/>
                </a:solidFill>
              </a:rPr>
              <a:t>Cloud 2</a:t>
            </a:r>
          </a:p>
        </p:txBody>
      </p:sp>
      <p:cxnSp>
        <p:nvCxnSpPr>
          <p:cNvPr id="143" name="Łącznik łamany 142"/>
          <p:cNvCxnSpPr>
            <a:stCxn id="179" idx="0"/>
          </p:cNvCxnSpPr>
          <p:nvPr/>
        </p:nvCxnSpPr>
        <p:spPr>
          <a:xfrm rot="5400000" flipH="1" flipV="1">
            <a:off x="4411784" y="1964315"/>
            <a:ext cx="592569" cy="1429249"/>
          </a:xfrm>
          <a:prstGeom prst="bentConnector2">
            <a:avLst/>
          </a:prstGeom>
          <a:ln w="28575" cmpd="sng">
            <a:solidFill>
              <a:schemeClr val="bg1">
                <a:lumMod val="50000"/>
              </a:schemeClr>
            </a:solidFill>
            <a:prstDash val="dash"/>
            <a:miter lim="800000"/>
            <a:headEnd type="arrow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Łącznik łamany 143"/>
          <p:cNvCxnSpPr>
            <a:stCxn id="206" idx="2"/>
            <a:endCxn id="179" idx="3"/>
          </p:cNvCxnSpPr>
          <p:nvPr/>
        </p:nvCxnSpPr>
        <p:spPr>
          <a:xfrm rot="10800000">
            <a:off x="5701370" y="3269722"/>
            <a:ext cx="3717232" cy="867743"/>
          </a:xfrm>
          <a:prstGeom prst="bentConnector3">
            <a:avLst>
              <a:gd name="adj1" fmla="val 39835"/>
            </a:avLst>
          </a:prstGeom>
          <a:ln w="28575" cmpd="sng">
            <a:solidFill>
              <a:schemeClr val="bg1">
                <a:lumMod val="50000"/>
              </a:schemeClr>
            </a:solidFill>
            <a:prstDash val="dash"/>
            <a:miter lim="800000"/>
            <a:headEnd type="arrow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Łącznik prosty ze strzałką 13"/>
          <p:cNvCxnSpPr>
            <a:stCxn id="83" idx="3"/>
            <a:endCxn id="84" idx="1"/>
          </p:cNvCxnSpPr>
          <p:nvPr/>
        </p:nvCxnSpPr>
        <p:spPr>
          <a:xfrm>
            <a:off x="2899168" y="2035374"/>
            <a:ext cx="2517622" cy="54586"/>
          </a:xfrm>
          <a:prstGeom prst="straightConnector1">
            <a:avLst/>
          </a:prstGeom>
          <a:ln w="76200" cmpd="sng">
            <a:solidFill>
              <a:schemeClr val="bg1">
                <a:lumMod val="6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Łącznik łamany 189"/>
          <p:cNvCxnSpPr>
            <a:stCxn id="179" idx="1"/>
            <a:endCxn id="188" idx="2"/>
          </p:cNvCxnSpPr>
          <p:nvPr/>
        </p:nvCxnSpPr>
        <p:spPr>
          <a:xfrm rot="10800000">
            <a:off x="2190494" y="2243818"/>
            <a:ext cx="95022" cy="1025902"/>
          </a:xfrm>
          <a:prstGeom prst="bentConnector2">
            <a:avLst/>
          </a:prstGeom>
          <a:ln w="28575" cmpd="sng">
            <a:solidFill>
              <a:schemeClr val="bg1">
                <a:lumMod val="50000"/>
              </a:schemeClr>
            </a:solidFill>
            <a:prstDash val="dash"/>
            <a:miter lim="800000"/>
            <a:headEnd type="arrow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5" name="Grupa 204"/>
          <p:cNvGrpSpPr/>
          <p:nvPr/>
        </p:nvGrpSpPr>
        <p:grpSpPr>
          <a:xfrm>
            <a:off x="9418603" y="3591210"/>
            <a:ext cx="1092507" cy="1092507"/>
            <a:chOff x="4714049" y="2387355"/>
            <a:chExt cx="1934823" cy="1934823"/>
          </a:xfrm>
        </p:grpSpPr>
        <p:sp>
          <p:nvSpPr>
            <p:cNvPr id="206" name="Owal 205"/>
            <p:cNvSpPr/>
            <p:nvPr/>
          </p:nvSpPr>
          <p:spPr>
            <a:xfrm>
              <a:off x="4714049" y="2387355"/>
              <a:ext cx="1934823" cy="1934823"/>
            </a:xfrm>
            <a:prstGeom prst="ellipse">
              <a:avLst/>
            </a:prstGeom>
            <a:solidFill>
              <a:srgbClr val="FD6666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Owal 207"/>
            <p:cNvSpPr/>
            <p:nvPr/>
          </p:nvSpPr>
          <p:spPr>
            <a:xfrm>
              <a:off x="4834560" y="2506476"/>
              <a:ext cx="1697616" cy="1697616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>
                  <a:solidFill>
                    <a:schemeClr val="tx1"/>
                  </a:solidFill>
                </a:rPr>
                <a:t>GEANT</a:t>
              </a:r>
            </a:p>
          </p:txBody>
        </p:sp>
      </p:grpSp>
      <p:cxnSp>
        <p:nvCxnSpPr>
          <p:cNvPr id="210" name="Łącznik łamany 209"/>
          <p:cNvCxnSpPr>
            <a:stCxn id="182" idx="2"/>
            <a:endCxn id="208" idx="0"/>
          </p:cNvCxnSpPr>
          <p:nvPr/>
        </p:nvCxnSpPr>
        <p:spPr>
          <a:xfrm rot="5400000">
            <a:off x="9562915" y="3108565"/>
            <a:ext cx="952924" cy="146888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bg1">
                <a:lumMod val="50000"/>
              </a:schemeClr>
            </a:solidFill>
            <a:prstDash val="dash"/>
            <a:miter lim="800000"/>
            <a:headEnd type="arrow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1" name="PoleTekstowe 210"/>
          <p:cNvSpPr txBox="1"/>
          <p:nvPr/>
        </p:nvSpPr>
        <p:spPr>
          <a:xfrm>
            <a:off x="9619636" y="4472562"/>
            <a:ext cx="1154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pSp>
        <p:nvGrpSpPr>
          <p:cNvPr id="5" name="Grupa 4"/>
          <p:cNvGrpSpPr/>
          <p:nvPr/>
        </p:nvGrpSpPr>
        <p:grpSpPr>
          <a:xfrm>
            <a:off x="791218" y="1570046"/>
            <a:ext cx="2107950" cy="930656"/>
            <a:chOff x="650958" y="4019058"/>
            <a:chExt cx="2107950" cy="930656"/>
          </a:xfrm>
        </p:grpSpPr>
        <p:sp>
          <p:nvSpPr>
            <p:cNvPr id="83" name="Zaokrąglony prostokąt 82"/>
            <p:cNvSpPr/>
            <p:nvPr/>
          </p:nvSpPr>
          <p:spPr>
            <a:xfrm>
              <a:off x="650958" y="4019058"/>
              <a:ext cx="2107950" cy="930656"/>
            </a:xfrm>
            <a:prstGeom prst="roundRect">
              <a:avLst/>
            </a:prstGeom>
            <a:solidFill>
              <a:schemeClr val="bg1">
                <a:lumMod val="85000"/>
                <a:alpha val="80000"/>
              </a:schemeClr>
            </a:solidFill>
            <a:ln w="190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6744" tIns="15235" rIns="96744" bIns="15235" rtlCol="0" anchor="t" anchorCtr="0"/>
            <a:lstStyle/>
            <a:p>
              <a:pPr algn="ctr"/>
              <a:endParaRPr lang="en-GB" sz="1100" b="1" dirty="0">
                <a:solidFill>
                  <a:srgbClr val="330B3A"/>
                </a:solidFill>
                <a:latin typeface="Titillium WebBold"/>
                <a:cs typeface="Titillium WebBold"/>
              </a:endParaRPr>
            </a:p>
            <a:p>
              <a:pPr algn="ctr"/>
              <a:endParaRPr lang="en-GB" sz="1100" b="1" dirty="0">
                <a:solidFill>
                  <a:srgbClr val="330B3A"/>
                </a:solidFill>
                <a:latin typeface="Titillium WebBold"/>
                <a:cs typeface="Titillium WebBold"/>
              </a:endParaRPr>
            </a:p>
          </p:txBody>
        </p:sp>
        <p:pic>
          <p:nvPicPr>
            <p:cNvPr id="188" name="Obraz 187" descr="strage2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1583" y="4131040"/>
              <a:ext cx="617302" cy="561790"/>
            </a:xfrm>
            <a:prstGeom prst="rect">
              <a:avLst/>
            </a:prstGeom>
          </p:spPr>
        </p:pic>
        <p:sp>
          <p:nvSpPr>
            <p:cNvPr id="214" name="Prostokąt 213"/>
            <p:cNvSpPr/>
            <p:nvPr/>
          </p:nvSpPr>
          <p:spPr>
            <a:xfrm>
              <a:off x="650958" y="4134346"/>
              <a:ext cx="1204031" cy="605520"/>
            </a:xfrm>
            <a:prstGeom prst="rect">
              <a:avLst/>
            </a:prstGeom>
          </p:spPr>
          <p:txBody>
            <a:bodyPr wrap="square" lIns="96744" tIns="48372" rIns="96744" bIns="48372">
              <a:spAutoFit/>
            </a:bodyPr>
            <a:lstStyle/>
            <a:p>
              <a:r>
                <a:rPr lang="en-GB" sz="1100" b="1" dirty="0"/>
                <a:t>Local Cache</a:t>
              </a:r>
            </a:p>
            <a:p>
              <a:r>
                <a:rPr lang="en-GB" sz="1100" b="1" dirty="0" err="1"/>
                <a:t>Ceph</a:t>
              </a:r>
              <a:r>
                <a:rPr lang="en-GB" sz="1100" b="1" dirty="0"/>
                <a:t> on 4 VMs</a:t>
              </a:r>
            </a:p>
            <a:p>
              <a:endParaRPr lang="en-GB" sz="1100" b="1" dirty="0"/>
            </a:p>
          </p:txBody>
        </p:sp>
      </p:grpSp>
      <p:grpSp>
        <p:nvGrpSpPr>
          <p:cNvPr id="12" name="Grupa 11"/>
          <p:cNvGrpSpPr/>
          <p:nvPr/>
        </p:nvGrpSpPr>
        <p:grpSpPr>
          <a:xfrm>
            <a:off x="8447309" y="279088"/>
            <a:ext cx="3320907" cy="2561677"/>
            <a:chOff x="8529938" y="1404917"/>
            <a:chExt cx="3320907" cy="2561677"/>
          </a:xfrm>
        </p:grpSpPr>
        <p:sp>
          <p:nvSpPr>
            <p:cNvPr id="174" name="Prostokąt 173"/>
            <p:cNvSpPr/>
            <p:nvPr/>
          </p:nvSpPr>
          <p:spPr>
            <a:xfrm>
              <a:off x="8983786" y="1528290"/>
              <a:ext cx="1319082" cy="297744"/>
            </a:xfrm>
            <a:prstGeom prst="rect">
              <a:avLst/>
            </a:prstGeom>
          </p:spPr>
          <p:txBody>
            <a:bodyPr wrap="none" lIns="96744" tIns="48372" rIns="96744" bIns="48372">
              <a:spAutoFit/>
            </a:bodyPr>
            <a:lstStyle/>
            <a:p>
              <a:pPr algn="ctr"/>
              <a:r>
                <a:rPr lang="en-GB" sz="1300" b="1" dirty="0">
                  <a:solidFill>
                    <a:srgbClr val="FF0000"/>
                  </a:solidFill>
                </a:rPr>
                <a:t>Private Cloud</a:t>
              </a:r>
            </a:p>
          </p:txBody>
        </p:sp>
        <p:sp>
          <p:nvSpPr>
            <p:cNvPr id="175" name="Zaokrąglony prostokąt 174"/>
            <p:cNvSpPr/>
            <p:nvPr/>
          </p:nvSpPr>
          <p:spPr>
            <a:xfrm>
              <a:off x="8529938" y="1404917"/>
              <a:ext cx="3320907" cy="2561677"/>
            </a:xfrm>
            <a:prstGeom prst="roundRect">
              <a:avLst>
                <a:gd name="adj" fmla="val 3343"/>
              </a:avLst>
            </a:prstGeom>
            <a:noFill/>
            <a:ln w="19050" cmpd="sng">
              <a:solidFill>
                <a:srgbClr val="DD263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6744" tIns="48372" rIns="96744" bIns="48372" rtlCol="0" anchor="ctr"/>
            <a:lstStyle/>
            <a:p>
              <a:pPr algn="ctr"/>
              <a:endParaRPr lang="en-GB" dirty="0">
                <a:solidFill>
                  <a:srgbClr val="330B3A"/>
                </a:solidFill>
                <a:latin typeface="Titillium WebBold"/>
                <a:cs typeface="Titillium WebBold"/>
              </a:endParaRPr>
            </a:p>
            <a:p>
              <a:pPr algn="ctr"/>
              <a:endParaRPr lang="en-GB" dirty="0">
                <a:solidFill>
                  <a:srgbClr val="330B3A"/>
                </a:solidFill>
                <a:latin typeface="Titillium WebBold"/>
                <a:cs typeface="Titillium WebBold"/>
              </a:endParaRPr>
            </a:p>
            <a:p>
              <a:pPr algn="ctr"/>
              <a:endParaRPr lang="en-GB" dirty="0">
                <a:solidFill>
                  <a:srgbClr val="330B3A"/>
                </a:solidFill>
                <a:latin typeface="Titillium WebBold"/>
                <a:cs typeface="Titillium WebBold"/>
              </a:endParaRPr>
            </a:p>
            <a:p>
              <a:pPr algn="ctr"/>
              <a:endParaRPr lang="en-GB" sz="1700" dirty="0">
                <a:solidFill>
                  <a:srgbClr val="330B3A"/>
                </a:solidFill>
                <a:latin typeface="Titillium WebBold"/>
                <a:cs typeface="Titillium WebBold"/>
              </a:endParaRPr>
            </a:p>
            <a:p>
              <a:pPr algn="ctr"/>
              <a:endParaRPr lang="en-GB" sz="1700" dirty="0">
                <a:solidFill>
                  <a:srgbClr val="330B3A"/>
                </a:solidFill>
                <a:latin typeface="Titillium WebBold"/>
                <a:cs typeface="Titillium WebBold"/>
              </a:endParaRPr>
            </a:p>
          </p:txBody>
        </p:sp>
        <p:grpSp>
          <p:nvGrpSpPr>
            <p:cNvPr id="9" name="Grupa 8"/>
            <p:cNvGrpSpPr/>
            <p:nvPr/>
          </p:nvGrpSpPr>
          <p:grpSpPr>
            <a:xfrm>
              <a:off x="9125178" y="2295311"/>
              <a:ext cx="2435958" cy="752412"/>
              <a:chOff x="10082261" y="2734142"/>
              <a:chExt cx="1896002" cy="577518"/>
            </a:xfrm>
          </p:grpSpPr>
          <p:pic>
            <p:nvPicPr>
              <p:cNvPr id="184" name="Obraz 183" descr="strage2.pn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82261" y="2734142"/>
                <a:ext cx="634751" cy="577518"/>
              </a:xfrm>
              <a:prstGeom prst="rect">
                <a:avLst/>
              </a:prstGeom>
            </p:spPr>
          </p:pic>
          <p:sp>
            <p:nvSpPr>
              <p:cNvPr id="186" name="Zaokrąglony prostokąt 185"/>
              <p:cNvSpPr/>
              <p:nvPr/>
            </p:nvSpPr>
            <p:spPr>
              <a:xfrm>
                <a:off x="10851722" y="2907602"/>
                <a:ext cx="1126541" cy="221406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pl-PL" sz="1000" b="1" dirty="0">
                    <a:solidFill>
                      <a:schemeClr val="tx1"/>
                    </a:solidFill>
                  </a:rPr>
                  <a:t>NFS</a:t>
                </a:r>
              </a:p>
            </p:txBody>
          </p:sp>
        </p:grpSp>
        <p:grpSp>
          <p:nvGrpSpPr>
            <p:cNvPr id="34" name="Grupa 33"/>
            <p:cNvGrpSpPr/>
            <p:nvPr/>
          </p:nvGrpSpPr>
          <p:grpSpPr>
            <a:xfrm>
              <a:off x="8619216" y="3242381"/>
              <a:ext cx="3152470" cy="642976"/>
              <a:chOff x="8614157" y="2321289"/>
              <a:chExt cx="3152470" cy="642976"/>
            </a:xfrm>
          </p:grpSpPr>
          <p:sp>
            <p:nvSpPr>
              <p:cNvPr id="182" name="Zaokrąglony prostokąt 181"/>
              <p:cNvSpPr/>
              <p:nvPr/>
            </p:nvSpPr>
            <p:spPr>
              <a:xfrm>
                <a:off x="8614157" y="2321289"/>
                <a:ext cx="3152470" cy="588996"/>
              </a:xfrm>
              <a:prstGeom prst="roundRect">
                <a:avLst/>
              </a:prstGeom>
              <a:solidFill>
                <a:schemeClr val="bg1">
                  <a:lumMod val="85000"/>
                  <a:alpha val="80000"/>
                </a:schemeClr>
              </a:solidFill>
              <a:ln w="19050" cmpd="sng"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96744" tIns="15235" rIns="96744" bIns="15235" rtlCol="0" anchor="t" anchorCtr="0"/>
              <a:lstStyle/>
              <a:p>
                <a:pPr algn="ctr"/>
                <a:endParaRPr lang="en-GB" sz="1100" b="1" dirty="0">
                  <a:solidFill>
                    <a:srgbClr val="330B3A"/>
                  </a:solidFill>
                  <a:latin typeface="Titillium WebBold"/>
                  <a:cs typeface="Titillium WebBold"/>
                </a:endParaRPr>
              </a:p>
              <a:p>
                <a:pPr algn="ctr"/>
                <a:endParaRPr lang="en-GB" sz="1100" b="1" dirty="0">
                  <a:solidFill>
                    <a:srgbClr val="330B3A"/>
                  </a:solidFill>
                  <a:latin typeface="Titillium WebBold"/>
                  <a:cs typeface="Titillium WebBold"/>
                </a:endParaRPr>
              </a:p>
            </p:txBody>
          </p:sp>
          <p:pic>
            <p:nvPicPr>
              <p:cNvPr id="183" name="Obraz 182" descr="Onedata-logo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94882" y="2495778"/>
                <a:ext cx="1387923" cy="247081"/>
              </a:xfrm>
              <a:prstGeom prst="rect">
                <a:avLst/>
              </a:prstGeom>
            </p:spPr>
          </p:pic>
          <p:sp>
            <p:nvSpPr>
              <p:cNvPr id="67" name="Zaokrąglony prostokąt 66"/>
              <p:cNvSpPr/>
              <p:nvPr/>
            </p:nvSpPr>
            <p:spPr>
              <a:xfrm>
                <a:off x="8614157" y="2321289"/>
                <a:ext cx="963428" cy="642976"/>
              </a:xfrm>
              <a:prstGeom prst="round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pl-PL" sz="1000" b="1" dirty="0">
                    <a:solidFill>
                      <a:schemeClr val="tx1"/>
                    </a:solidFill>
                  </a:rPr>
                  <a:t>1 VM</a:t>
                </a:r>
              </a:p>
              <a:p>
                <a:pPr algn="ctr"/>
                <a:r>
                  <a:rPr lang="pl-PL" sz="1000" b="1" dirty="0" err="1">
                    <a:solidFill>
                      <a:schemeClr val="tx1"/>
                    </a:solidFill>
                  </a:rPr>
                  <a:t>Oneprovider</a:t>
                </a:r>
                <a:endParaRPr lang="pl-PL" sz="1000" b="1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7" name="Grupa 6"/>
          <p:cNvGrpSpPr/>
          <p:nvPr/>
        </p:nvGrpSpPr>
        <p:grpSpPr>
          <a:xfrm>
            <a:off x="2285516" y="2948233"/>
            <a:ext cx="3415854" cy="642976"/>
            <a:chOff x="2292804" y="5102337"/>
            <a:chExt cx="3415854" cy="642976"/>
          </a:xfrm>
        </p:grpSpPr>
        <p:sp>
          <p:nvSpPr>
            <p:cNvPr id="179" name="Zaokrąglony prostokąt 178"/>
            <p:cNvSpPr/>
            <p:nvPr/>
          </p:nvSpPr>
          <p:spPr>
            <a:xfrm>
              <a:off x="2292804" y="5129326"/>
              <a:ext cx="3415854" cy="588996"/>
            </a:xfrm>
            <a:prstGeom prst="roundRect">
              <a:avLst/>
            </a:prstGeom>
            <a:solidFill>
              <a:schemeClr val="bg1">
                <a:lumMod val="85000"/>
                <a:alpha val="80000"/>
              </a:schemeClr>
            </a:solidFill>
            <a:ln w="190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6744" tIns="15235" rIns="96744" bIns="15235" rtlCol="0" anchor="t" anchorCtr="0"/>
            <a:lstStyle/>
            <a:p>
              <a:pPr algn="ctr"/>
              <a:endParaRPr lang="en-GB" sz="1100" b="1" dirty="0">
                <a:solidFill>
                  <a:srgbClr val="330B3A"/>
                </a:solidFill>
                <a:latin typeface="Titillium WebBold"/>
                <a:cs typeface="Titillium WebBold"/>
              </a:endParaRPr>
            </a:p>
            <a:p>
              <a:pPr algn="ctr"/>
              <a:endParaRPr lang="en-GB" sz="1100" b="1" dirty="0">
                <a:solidFill>
                  <a:srgbClr val="330B3A"/>
                </a:solidFill>
                <a:latin typeface="Titillium WebBold"/>
                <a:cs typeface="Titillium WebBold"/>
              </a:endParaRPr>
            </a:p>
          </p:txBody>
        </p:sp>
        <p:pic>
          <p:nvPicPr>
            <p:cNvPr id="180" name="Obraz 179" descr="Onedata-logo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989" y="5298756"/>
              <a:ext cx="1387923" cy="247081"/>
            </a:xfrm>
            <a:prstGeom prst="rect">
              <a:avLst/>
            </a:prstGeom>
          </p:spPr>
        </p:pic>
        <p:sp>
          <p:nvSpPr>
            <p:cNvPr id="69" name="Zaokrąglony prostokąt 68"/>
            <p:cNvSpPr/>
            <p:nvPr/>
          </p:nvSpPr>
          <p:spPr>
            <a:xfrm>
              <a:off x="2292805" y="5102337"/>
              <a:ext cx="963428" cy="642976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</a:rPr>
                <a:t>1 VM</a:t>
              </a:r>
            </a:p>
            <a:p>
              <a:pPr algn="ctr"/>
              <a:r>
                <a:rPr lang="pl-PL" sz="1000" b="1" dirty="0" err="1">
                  <a:solidFill>
                    <a:schemeClr val="tx1"/>
                  </a:solidFill>
                </a:rPr>
                <a:t>Oneprovider</a:t>
              </a:r>
              <a:endParaRPr lang="pl-PL" sz="1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4" name="Zaokrąglony prostokąt 73"/>
          <p:cNvSpPr/>
          <p:nvPr/>
        </p:nvSpPr>
        <p:spPr>
          <a:xfrm>
            <a:off x="3105054" y="1665841"/>
            <a:ext cx="1862063" cy="557210"/>
          </a:xfrm>
          <a:prstGeom prst="roundRect">
            <a:avLst/>
          </a:prstGeom>
          <a:solidFill>
            <a:schemeClr val="bg1">
              <a:alpha val="5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000" b="1" dirty="0">
                <a:solidFill>
                  <a:schemeClr val="tx1"/>
                </a:solidFill>
              </a:rPr>
              <a:t>High </a:t>
            </a:r>
            <a:r>
              <a:rPr lang="pl-PL" sz="1000" b="1" dirty="0" err="1">
                <a:solidFill>
                  <a:schemeClr val="tx1"/>
                </a:solidFill>
              </a:rPr>
              <a:t>Troughput</a:t>
            </a:r>
            <a:r>
              <a:rPr lang="pl-PL" sz="10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pl-PL" sz="1000" b="1" dirty="0" err="1">
                <a:solidFill>
                  <a:schemeClr val="tx1"/>
                </a:solidFill>
              </a:rPr>
              <a:t>Low</a:t>
            </a:r>
            <a:r>
              <a:rPr lang="pl-PL" sz="1000" b="1" dirty="0">
                <a:solidFill>
                  <a:schemeClr val="tx1"/>
                </a:solidFill>
              </a:rPr>
              <a:t> </a:t>
            </a:r>
            <a:r>
              <a:rPr lang="pl-PL" sz="1000" b="1" dirty="0" err="1">
                <a:solidFill>
                  <a:schemeClr val="tx1"/>
                </a:solidFill>
              </a:rPr>
              <a:t>Latency</a:t>
            </a:r>
            <a:r>
              <a:rPr lang="pl-PL" sz="1000" b="1" dirty="0">
                <a:solidFill>
                  <a:schemeClr val="tx1"/>
                </a:solidFill>
              </a:rPr>
              <a:t> Access </a:t>
            </a:r>
          </a:p>
        </p:txBody>
      </p:sp>
      <p:grpSp>
        <p:nvGrpSpPr>
          <p:cNvPr id="11" name="Grupa 10"/>
          <p:cNvGrpSpPr/>
          <p:nvPr/>
        </p:nvGrpSpPr>
        <p:grpSpPr>
          <a:xfrm>
            <a:off x="5416790" y="1332649"/>
            <a:ext cx="1835048" cy="1514622"/>
            <a:chOff x="4976912" y="1621644"/>
            <a:chExt cx="2284722" cy="1601012"/>
          </a:xfrm>
        </p:grpSpPr>
        <p:sp>
          <p:nvSpPr>
            <p:cNvPr id="84" name="Zaokrąglony prostokąt 83"/>
            <p:cNvSpPr/>
            <p:nvPr/>
          </p:nvSpPr>
          <p:spPr>
            <a:xfrm>
              <a:off x="4976912" y="1621644"/>
              <a:ext cx="2284721" cy="1601012"/>
            </a:xfrm>
            <a:prstGeom prst="roundRect">
              <a:avLst/>
            </a:prstGeom>
            <a:solidFill>
              <a:schemeClr val="bg1">
                <a:lumMod val="85000"/>
                <a:alpha val="80000"/>
              </a:schemeClr>
            </a:solidFill>
            <a:ln w="190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6744" tIns="15235" rIns="96744" bIns="15235" rtlCol="0" anchor="t" anchorCtr="0"/>
            <a:lstStyle/>
            <a:p>
              <a:pPr algn="ctr"/>
              <a:endParaRPr lang="en-GB" sz="1100" b="1" dirty="0">
                <a:solidFill>
                  <a:srgbClr val="330B3A"/>
                </a:solidFill>
                <a:latin typeface="Titillium WebBold"/>
                <a:cs typeface="Titillium WebBold"/>
              </a:endParaRPr>
            </a:p>
            <a:p>
              <a:pPr algn="ctr"/>
              <a:endParaRPr lang="en-GB" sz="1100" b="1" dirty="0">
                <a:solidFill>
                  <a:srgbClr val="330B3A"/>
                </a:solidFill>
                <a:latin typeface="Titillium WebBold"/>
                <a:cs typeface="Titillium WebBold"/>
              </a:endParaRPr>
            </a:p>
          </p:txBody>
        </p:sp>
        <p:pic>
          <p:nvPicPr>
            <p:cNvPr id="187" name="Obraz 186" descr="computers1.png"/>
            <p:cNvPicPr>
              <a:picLocks noChangeAspect="1"/>
            </p:cNvPicPr>
            <p:nvPr/>
          </p:nvPicPr>
          <p:blipFill>
            <a:blip r:embed="rId4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1227" y="2036941"/>
              <a:ext cx="1554910" cy="1072190"/>
            </a:xfrm>
            <a:prstGeom prst="rect">
              <a:avLst/>
            </a:prstGeom>
          </p:spPr>
        </p:pic>
        <p:sp>
          <p:nvSpPr>
            <p:cNvPr id="36" name="PoleTekstowe 35"/>
            <p:cNvSpPr txBox="1"/>
            <p:nvPr/>
          </p:nvSpPr>
          <p:spPr>
            <a:xfrm>
              <a:off x="4976912" y="1687334"/>
              <a:ext cx="2284722" cy="325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err="1"/>
                <a:t>VMs</a:t>
              </a:r>
              <a:endParaRPr lang="pl-PL" dirty="0"/>
            </a:p>
          </p:txBody>
        </p:sp>
      </p:grpSp>
      <p:sp>
        <p:nvSpPr>
          <p:cNvPr id="61" name="Zaokrąglony prostokąt 60"/>
          <p:cNvSpPr/>
          <p:nvPr/>
        </p:nvSpPr>
        <p:spPr>
          <a:xfrm>
            <a:off x="449263" y="3966595"/>
            <a:ext cx="7071800" cy="2720751"/>
          </a:xfrm>
          <a:prstGeom prst="roundRect">
            <a:avLst>
              <a:gd name="adj" fmla="val 3343"/>
            </a:avLst>
          </a:prstGeom>
          <a:noFill/>
          <a:ln w="19050" cmpd="sng">
            <a:solidFill>
              <a:srgbClr val="DD263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6744" tIns="48372" rIns="96744" bIns="48372" rtlCol="0" anchor="ctr"/>
          <a:lstStyle/>
          <a:p>
            <a:pPr algn="ctr"/>
            <a:endParaRPr lang="en-GB" dirty="0">
              <a:solidFill>
                <a:srgbClr val="330B3A"/>
              </a:solidFill>
              <a:latin typeface="Titillium WebBold"/>
              <a:cs typeface="Titillium WebBold"/>
            </a:endParaRPr>
          </a:p>
          <a:p>
            <a:pPr algn="ctr"/>
            <a:endParaRPr lang="en-GB" dirty="0">
              <a:solidFill>
                <a:srgbClr val="330B3A"/>
              </a:solidFill>
              <a:latin typeface="Titillium WebBold"/>
              <a:cs typeface="Titillium WebBold"/>
            </a:endParaRPr>
          </a:p>
          <a:p>
            <a:pPr algn="ctr"/>
            <a:endParaRPr lang="en-GB" dirty="0">
              <a:solidFill>
                <a:srgbClr val="330B3A"/>
              </a:solidFill>
              <a:latin typeface="Titillium WebBold"/>
              <a:cs typeface="Titillium WebBold"/>
            </a:endParaRPr>
          </a:p>
          <a:p>
            <a:pPr algn="ctr"/>
            <a:endParaRPr lang="en-GB" sz="1700" dirty="0">
              <a:solidFill>
                <a:srgbClr val="330B3A"/>
              </a:solidFill>
              <a:latin typeface="Titillium WebBold"/>
              <a:cs typeface="Titillium WebBold"/>
            </a:endParaRPr>
          </a:p>
          <a:p>
            <a:pPr algn="ctr"/>
            <a:endParaRPr lang="en-GB" sz="1700" dirty="0">
              <a:solidFill>
                <a:srgbClr val="330B3A"/>
              </a:solidFill>
              <a:latin typeface="Titillium WebBold"/>
              <a:cs typeface="Titillium WebBold"/>
            </a:endParaRPr>
          </a:p>
        </p:txBody>
      </p:sp>
      <p:sp>
        <p:nvSpPr>
          <p:cNvPr id="62" name="Prostokąt 61"/>
          <p:cNvSpPr/>
          <p:nvPr/>
        </p:nvSpPr>
        <p:spPr>
          <a:xfrm>
            <a:off x="627693" y="3966595"/>
            <a:ext cx="1530234" cy="297744"/>
          </a:xfrm>
          <a:prstGeom prst="rect">
            <a:avLst/>
          </a:prstGeom>
        </p:spPr>
        <p:txBody>
          <a:bodyPr wrap="square" lIns="96744" tIns="48372" rIns="96744" bIns="48372">
            <a:spAutoFit/>
          </a:bodyPr>
          <a:lstStyle/>
          <a:p>
            <a:r>
              <a:rPr lang="en-GB" sz="1300" b="1" dirty="0">
                <a:solidFill>
                  <a:srgbClr val="FF0000"/>
                </a:solidFill>
              </a:rPr>
              <a:t>Cloud 1</a:t>
            </a:r>
          </a:p>
        </p:txBody>
      </p:sp>
      <p:cxnSp>
        <p:nvCxnSpPr>
          <p:cNvPr id="63" name="Łącznik łamany 62"/>
          <p:cNvCxnSpPr>
            <a:stCxn id="73" idx="0"/>
          </p:cNvCxnSpPr>
          <p:nvPr/>
        </p:nvCxnSpPr>
        <p:spPr>
          <a:xfrm rot="5400000" flipH="1" flipV="1">
            <a:off x="4470807" y="4960931"/>
            <a:ext cx="474520" cy="1417445"/>
          </a:xfrm>
          <a:prstGeom prst="bentConnector2">
            <a:avLst/>
          </a:prstGeom>
          <a:ln w="28575" cmpd="sng">
            <a:solidFill>
              <a:schemeClr val="bg1">
                <a:lumMod val="50000"/>
              </a:schemeClr>
            </a:solidFill>
            <a:prstDash val="dash"/>
            <a:miter lim="800000"/>
            <a:headEnd type="arrow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Łącznik prosty ze strzałką 13"/>
          <p:cNvCxnSpPr>
            <a:stCxn id="68" idx="3"/>
            <a:endCxn id="79" idx="1"/>
          </p:cNvCxnSpPr>
          <p:nvPr/>
        </p:nvCxnSpPr>
        <p:spPr>
          <a:xfrm>
            <a:off x="2905070" y="4967064"/>
            <a:ext cx="2517622" cy="54586"/>
          </a:xfrm>
          <a:prstGeom prst="straightConnector1">
            <a:avLst/>
          </a:prstGeom>
          <a:ln w="76200" cmpd="sng">
            <a:solidFill>
              <a:schemeClr val="bg1">
                <a:lumMod val="65000"/>
              </a:schemeClr>
            </a:solidFill>
            <a:prstDash val="solid"/>
            <a:headEnd type="triangl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łamany 64"/>
          <p:cNvCxnSpPr>
            <a:stCxn id="73" idx="1"/>
            <a:endCxn id="70" idx="2"/>
          </p:cNvCxnSpPr>
          <p:nvPr/>
        </p:nvCxnSpPr>
        <p:spPr>
          <a:xfrm rot="10800000">
            <a:off x="2196396" y="5175508"/>
            <a:ext cx="95022" cy="1025902"/>
          </a:xfrm>
          <a:prstGeom prst="bentConnector2">
            <a:avLst/>
          </a:prstGeom>
          <a:ln w="28575" cmpd="sng">
            <a:solidFill>
              <a:schemeClr val="bg1">
                <a:lumMod val="50000"/>
              </a:schemeClr>
            </a:solidFill>
            <a:prstDash val="dash"/>
            <a:miter lim="800000"/>
            <a:headEnd type="arrow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66" name="Grupa 65"/>
          <p:cNvGrpSpPr/>
          <p:nvPr/>
        </p:nvGrpSpPr>
        <p:grpSpPr>
          <a:xfrm>
            <a:off x="797120" y="4501736"/>
            <a:ext cx="2107950" cy="930656"/>
            <a:chOff x="650958" y="4019058"/>
            <a:chExt cx="2107950" cy="930656"/>
          </a:xfrm>
        </p:grpSpPr>
        <p:sp>
          <p:nvSpPr>
            <p:cNvPr id="68" name="Zaokrąglony prostokąt 67"/>
            <p:cNvSpPr/>
            <p:nvPr/>
          </p:nvSpPr>
          <p:spPr>
            <a:xfrm>
              <a:off x="650958" y="4019058"/>
              <a:ext cx="2107950" cy="930656"/>
            </a:xfrm>
            <a:prstGeom prst="roundRect">
              <a:avLst/>
            </a:prstGeom>
            <a:solidFill>
              <a:schemeClr val="bg1">
                <a:lumMod val="85000"/>
                <a:alpha val="80000"/>
              </a:schemeClr>
            </a:solidFill>
            <a:ln w="190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6744" tIns="15235" rIns="96744" bIns="15235" rtlCol="0" anchor="t" anchorCtr="0"/>
            <a:lstStyle/>
            <a:p>
              <a:pPr algn="ctr"/>
              <a:endParaRPr lang="en-GB" sz="1100" b="1" dirty="0">
                <a:solidFill>
                  <a:srgbClr val="330B3A"/>
                </a:solidFill>
                <a:latin typeface="Titillium WebBold"/>
                <a:cs typeface="Titillium WebBold"/>
              </a:endParaRPr>
            </a:p>
            <a:p>
              <a:pPr algn="ctr"/>
              <a:endParaRPr lang="en-GB" sz="1100" b="1" dirty="0">
                <a:solidFill>
                  <a:srgbClr val="330B3A"/>
                </a:solidFill>
                <a:latin typeface="Titillium WebBold"/>
                <a:cs typeface="Titillium WebBold"/>
              </a:endParaRPr>
            </a:p>
          </p:txBody>
        </p:sp>
        <p:pic>
          <p:nvPicPr>
            <p:cNvPr id="70" name="Obraz 69" descr="strage2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1583" y="4131040"/>
              <a:ext cx="617302" cy="561790"/>
            </a:xfrm>
            <a:prstGeom prst="rect">
              <a:avLst/>
            </a:prstGeom>
          </p:spPr>
        </p:pic>
        <p:sp>
          <p:nvSpPr>
            <p:cNvPr id="71" name="Prostokąt 70"/>
            <p:cNvSpPr/>
            <p:nvPr/>
          </p:nvSpPr>
          <p:spPr>
            <a:xfrm>
              <a:off x="650958" y="4134346"/>
              <a:ext cx="1204031" cy="605520"/>
            </a:xfrm>
            <a:prstGeom prst="rect">
              <a:avLst/>
            </a:prstGeom>
          </p:spPr>
          <p:txBody>
            <a:bodyPr wrap="square" lIns="96744" tIns="48372" rIns="96744" bIns="48372">
              <a:spAutoFit/>
            </a:bodyPr>
            <a:lstStyle/>
            <a:p>
              <a:r>
                <a:rPr lang="en-GB" sz="1100" b="1" dirty="0"/>
                <a:t>Local Cache</a:t>
              </a:r>
            </a:p>
            <a:p>
              <a:r>
                <a:rPr lang="en-GB" sz="1100" b="1" dirty="0" err="1"/>
                <a:t>Ceph</a:t>
              </a:r>
              <a:r>
                <a:rPr lang="en-GB" sz="1100" b="1" dirty="0"/>
                <a:t>/S3  VMs</a:t>
              </a:r>
            </a:p>
            <a:p>
              <a:endParaRPr lang="en-GB" sz="1100" b="1" dirty="0"/>
            </a:p>
          </p:txBody>
        </p:sp>
      </p:grpSp>
      <p:grpSp>
        <p:nvGrpSpPr>
          <p:cNvPr id="72" name="Grupa 71"/>
          <p:cNvGrpSpPr/>
          <p:nvPr/>
        </p:nvGrpSpPr>
        <p:grpSpPr>
          <a:xfrm>
            <a:off x="2291418" y="5879923"/>
            <a:ext cx="3415854" cy="642976"/>
            <a:chOff x="2292804" y="5102337"/>
            <a:chExt cx="3415854" cy="642976"/>
          </a:xfrm>
        </p:grpSpPr>
        <p:sp>
          <p:nvSpPr>
            <p:cNvPr id="73" name="Zaokrąglony prostokąt 72"/>
            <p:cNvSpPr/>
            <p:nvPr/>
          </p:nvSpPr>
          <p:spPr>
            <a:xfrm>
              <a:off x="2292804" y="5129326"/>
              <a:ext cx="3415854" cy="588996"/>
            </a:xfrm>
            <a:prstGeom prst="roundRect">
              <a:avLst/>
            </a:prstGeom>
            <a:solidFill>
              <a:schemeClr val="bg1">
                <a:lumMod val="85000"/>
                <a:alpha val="80000"/>
              </a:schemeClr>
            </a:solidFill>
            <a:ln w="190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6744" tIns="15235" rIns="96744" bIns="15235" rtlCol="0" anchor="t" anchorCtr="0"/>
            <a:lstStyle/>
            <a:p>
              <a:pPr algn="ctr"/>
              <a:endParaRPr lang="en-GB" sz="1100" b="1" dirty="0">
                <a:solidFill>
                  <a:srgbClr val="330B3A"/>
                </a:solidFill>
                <a:latin typeface="Titillium WebBold"/>
                <a:cs typeface="Titillium WebBold"/>
              </a:endParaRPr>
            </a:p>
            <a:p>
              <a:pPr algn="ctr"/>
              <a:endParaRPr lang="en-GB" sz="1100" b="1" dirty="0">
                <a:solidFill>
                  <a:srgbClr val="330B3A"/>
                </a:solidFill>
                <a:latin typeface="Titillium WebBold"/>
                <a:cs typeface="Titillium WebBold"/>
              </a:endParaRPr>
            </a:p>
          </p:txBody>
        </p:sp>
        <p:pic>
          <p:nvPicPr>
            <p:cNvPr id="75" name="Obraz 74" descr="Onedata-logo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8989" y="5298756"/>
              <a:ext cx="1387923" cy="247081"/>
            </a:xfrm>
            <a:prstGeom prst="rect">
              <a:avLst/>
            </a:prstGeom>
          </p:spPr>
        </p:pic>
        <p:sp>
          <p:nvSpPr>
            <p:cNvPr id="76" name="Zaokrąglony prostokąt 75"/>
            <p:cNvSpPr/>
            <p:nvPr/>
          </p:nvSpPr>
          <p:spPr>
            <a:xfrm>
              <a:off x="2292805" y="5102337"/>
              <a:ext cx="963428" cy="642976"/>
            </a:xfrm>
            <a:prstGeom prst="round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pl-PL" sz="1000" b="1" dirty="0">
                  <a:solidFill>
                    <a:schemeClr val="tx1"/>
                  </a:solidFill>
                </a:rPr>
                <a:t>1 VM</a:t>
              </a:r>
            </a:p>
            <a:p>
              <a:pPr algn="ctr"/>
              <a:r>
                <a:rPr lang="pl-PL" sz="1000" b="1" dirty="0" err="1">
                  <a:solidFill>
                    <a:schemeClr val="tx1"/>
                  </a:solidFill>
                </a:rPr>
                <a:t>Oneprovider</a:t>
              </a:r>
              <a:endParaRPr lang="pl-PL" sz="10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77" name="Zaokrąglony prostokąt 76"/>
          <p:cNvSpPr/>
          <p:nvPr/>
        </p:nvSpPr>
        <p:spPr>
          <a:xfrm>
            <a:off x="3110956" y="4597531"/>
            <a:ext cx="1862063" cy="557210"/>
          </a:xfrm>
          <a:prstGeom prst="roundRect">
            <a:avLst/>
          </a:prstGeom>
          <a:solidFill>
            <a:schemeClr val="bg1">
              <a:alpha val="5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pl-PL" sz="1000" b="1" dirty="0">
                <a:solidFill>
                  <a:schemeClr val="tx1"/>
                </a:solidFill>
              </a:rPr>
              <a:t>High </a:t>
            </a:r>
            <a:r>
              <a:rPr lang="pl-PL" sz="1000" b="1" dirty="0" err="1">
                <a:solidFill>
                  <a:schemeClr val="tx1"/>
                </a:solidFill>
              </a:rPr>
              <a:t>Troughput</a:t>
            </a:r>
            <a:endParaRPr lang="pl-PL" sz="1000" b="1" dirty="0">
              <a:solidFill>
                <a:schemeClr val="tx1"/>
              </a:solidFill>
            </a:endParaRPr>
          </a:p>
          <a:p>
            <a:pPr algn="ctr"/>
            <a:r>
              <a:rPr lang="pl-PL" sz="1000" b="1" dirty="0" err="1">
                <a:solidFill>
                  <a:schemeClr val="tx1"/>
                </a:solidFill>
              </a:rPr>
              <a:t>Low</a:t>
            </a:r>
            <a:r>
              <a:rPr lang="pl-PL" sz="1000" b="1" dirty="0">
                <a:solidFill>
                  <a:schemeClr val="tx1"/>
                </a:solidFill>
              </a:rPr>
              <a:t> </a:t>
            </a:r>
            <a:r>
              <a:rPr lang="pl-PL" sz="1000" b="1" dirty="0" err="1">
                <a:solidFill>
                  <a:schemeClr val="tx1"/>
                </a:solidFill>
              </a:rPr>
              <a:t>Latency</a:t>
            </a:r>
            <a:r>
              <a:rPr lang="pl-PL" sz="1000" b="1" dirty="0">
                <a:solidFill>
                  <a:schemeClr val="tx1"/>
                </a:solidFill>
              </a:rPr>
              <a:t> Access</a:t>
            </a:r>
          </a:p>
        </p:txBody>
      </p:sp>
      <p:grpSp>
        <p:nvGrpSpPr>
          <p:cNvPr id="78" name="Grupa 77"/>
          <p:cNvGrpSpPr/>
          <p:nvPr/>
        </p:nvGrpSpPr>
        <p:grpSpPr>
          <a:xfrm>
            <a:off x="5422692" y="4264339"/>
            <a:ext cx="1835048" cy="1514622"/>
            <a:chOff x="4976912" y="1621644"/>
            <a:chExt cx="2284722" cy="1601012"/>
          </a:xfrm>
        </p:grpSpPr>
        <p:sp>
          <p:nvSpPr>
            <p:cNvPr id="79" name="Zaokrąglony prostokąt 78"/>
            <p:cNvSpPr/>
            <p:nvPr/>
          </p:nvSpPr>
          <p:spPr>
            <a:xfrm>
              <a:off x="4976912" y="1621644"/>
              <a:ext cx="2284721" cy="1601012"/>
            </a:xfrm>
            <a:prstGeom prst="roundRect">
              <a:avLst/>
            </a:prstGeom>
            <a:solidFill>
              <a:schemeClr val="bg1">
                <a:lumMod val="85000"/>
                <a:alpha val="80000"/>
              </a:schemeClr>
            </a:solidFill>
            <a:ln w="19050" cmpd="sng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6744" tIns="15235" rIns="96744" bIns="15235" rtlCol="0" anchor="t" anchorCtr="0"/>
            <a:lstStyle/>
            <a:p>
              <a:pPr algn="ctr"/>
              <a:endParaRPr lang="en-GB" sz="1100" b="1" dirty="0">
                <a:solidFill>
                  <a:srgbClr val="330B3A"/>
                </a:solidFill>
                <a:latin typeface="Titillium WebBold"/>
                <a:cs typeface="Titillium WebBold"/>
              </a:endParaRPr>
            </a:p>
            <a:p>
              <a:pPr algn="ctr"/>
              <a:endParaRPr lang="en-GB" sz="1100" b="1" dirty="0">
                <a:solidFill>
                  <a:srgbClr val="330B3A"/>
                </a:solidFill>
                <a:latin typeface="Titillium WebBold"/>
                <a:cs typeface="Titillium WebBold"/>
              </a:endParaRPr>
            </a:p>
          </p:txBody>
        </p:sp>
        <p:pic>
          <p:nvPicPr>
            <p:cNvPr id="80" name="Obraz 79" descr="computers1.png"/>
            <p:cNvPicPr>
              <a:picLocks noChangeAspect="1"/>
            </p:cNvPicPr>
            <p:nvPr/>
          </p:nvPicPr>
          <p:blipFill>
            <a:blip r:embed="rId4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1227" y="2036941"/>
              <a:ext cx="1554910" cy="1072190"/>
            </a:xfrm>
            <a:prstGeom prst="rect">
              <a:avLst/>
            </a:prstGeom>
          </p:spPr>
        </p:pic>
        <p:sp>
          <p:nvSpPr>
            <p:cNvPr id="81" name="PoleTekstowe 80"/>
            <p:cNvSpPr txBox="1"/>
            <p:nvPr/>
          </p:nvSpPr>
          <p:spPr>
            <a:xfrm>
              <a:off x="4976912" y="1687334"/>
              <a:ext cx="2284722" cy="325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dirty="0" err="1"/>
                <a:t>Kubernetes</a:t>
              </a:r>
              <a:r>
                <a:rPr lang="pl-PL" dirty="0"/>
                <a:t> </a:t>
              </a:r>
              <a:r>
                <a:rPr lang="pl-PL" dirty="0" err="1"/>
                <a:t>VMs</a:t>
              </a:r>
              <a:endParaRPr lang="pl-PL" dirty="0"/>
            </a:p>
          </p:txBody>
        </p:sp>
      </p:grpSp>
      <p:cxnSp>
        <p:nvCxnSpPr>
          <p:cNvPr id="82" name="Łącznik łamany 81"/>
          <p:cNvCxnSpPr>
            <a:stCxn id="211" idx="1"/>
            <a:endCxn id="73" idx="3"/>
          </p:cNvCxnSpPr>
          <p:nvPr/>
        </p:nvCxnSpPr>
        <p:spPr>
          <a:xfrm rot="10800000" flipV="1">
            <a:off x="5707274" y="4626450"/>
            <a:ext cx="3912363" cy="1574960"/>
          </a:xfrm>
          <a:prstGeom prst="bentConnector3">
            <a:avLst>
              <a:gd name="adj1" fmla="val 50000"/>
            </a:avLst>
          </a:prstGeom>
          <a:ln w="28575" cmpd="sng">
            <a:solidFill>
              <a:schemeClr val="bg1">
                <a:lumMod val="50000"/>
              </a:schemeClr>
            </a:solidFill>
            <a:prstDash val="dash"/>
            <a:miter lim="800000"/>
            <a:headEnd type="arrow" w="med" len="med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34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1"/>
          <p:cNvSpPr txBox="1">
            <a:spLocks noGrp="1"/>
          </p:cNvSpPr>
          <p:nvPr>
            <p:ph type="dt" idx="10"/>
          </p:nvPr>
        </p:nvSpPr>
        <p:spPr>
          <a:xfrm>
            <a:off x="335360" y="6381328"/>
            <a:ext cx="28449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1"/>
          <p:cNvSpPr txBox="1">
            <a:spLocks noGrp="1"/>
          </p:cNvSpPr>
          <p:nvPr>
            <p:ph type="sldNum" idx="12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1"/>
          <p:cNvSpPr txBox="1">
            <a:spLocks noGrp="1"/>
          </p:cNvSpPr>
          <p:nvPr>
            <p:ph type="body" idx="2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dirty="0"/>
              <a:t>Data Ingesting and movement for processing in hybrid cloud environment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916C4-D796-A148-9B54-CB31A31B78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/>
              <a:t>Users should be able to easy integrate existing large scale collections currently stored at private cloud and without barriers to effectively process such data sets</a:t>
            </a:r>
          </a:p>
          <a:p>
            <a:pPr>
              <a:buFontTx/>
              <a:buChar char="-"/>
            </a:pPr>
            <a:r>
              <a:rPr lang="en-GB" dirty="0"/>
              <a:t>Data ingestion should be progressive - automatically detect new objects/files</a:t>
            </a:r>
          </a:p>
          <a:p>
            <a:pPr>
              <a:buFontTx/>
              <a:buChar char="-"/>
            </a:pPr>
            <a:r>
              <a:rPr lang="en-GB" dirty="0"/>
              <a:t>Data ingestion should be done at least trough POSIX or WebDAV interfaces</a:t>
            </a:r>
          </a:p>
          <a:p>
            <a:pPr>
              <a:buFontTx/>
              <a:buChar char="-"/>
            </a:pPr>
            <a:r>
              <a:rPr lang="en-GB" dirty="0"/>
              <a:t>Ingested collections might be read-only or read-write depending on owners settings and users rights</a:t>
            </a:r>
          </a:p>
          <a:p>
            <a:pPr marL="50800" indent="0">
              <a:buNone/>
            </a:pPr>
            <a:r>
              <a:rPr lang="en-GB" dirty="0"/>
              <a:t>Protocols/</a:t>
            </a:r>
            <a:r>
              <a:rPr lang="en-GB" dirty="0" err="1"/>
              <a:t>Standars</a:t>
            </a:r>
            <a:r>
              <a:rPr lang="en-GB" dirty="0"/>
              <a:t>: POSIX, WebDAV, S3</a:t>
            </a:r>
          </a:p>
          <a:p>
            <a:pPr marL="50800" indent="0">
              <a:buNone/>
            </a:pPr>
            <a:r>
              <a:rPr lang="en-GB" dirty="0"/>
              <a:t>Offered by  </a:t>
            </a:r>
            <a:r>
              <a:rPr lang="en-GB" dirty="0" err="1"/>
              <a:t>Onedata</a:t>
            </a:r>
            <a:r>
              <a:rPr lang="en-GB" dirty="0"/>
              <a:t> platform</a:t>
            </a:r>
          </a:p>
          <a:p>
            <a:pPr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037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>
            <a:spLocks noGrp="1"/>
          </p:cNvSpPr>
          <p:nvPr>
            <p:ph type="body" idx="1"/>
          </p:nvPr>
        </p:nvSpPr>
        <p:spPr>
          <a:xfrm>
            <a:off x="335360" y="1268763"/>
            <a:ext cx="11521200" cy="48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Users might store custom metadata using POSIX </a:t>
            </a:r>
            <a:r>
              <a:rPr lang="en-GB" dirty="0" err="1"/>
              <a:t>xattr</a:t>
            </a:r>
            <a:r>
              <a:rPr lang="en-GB" dirty="0"/>
              <a:t> or REST API </a:t>
            </a:r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Based on metadata users might want to create some „views” built as a result of map-reduce processing of collected metadata to facilitate processing workflows.</a:t>
            </a:r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Metadata stored with the files might be used for orchestrating of the processing</a:t>
            </a:r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In the same users wants to get access to QoS status metadata  to take into account current location of the data in the scheduling process</a:t>
            </a:r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dirty="0"/>
              <a:t>Protocols/Standards: POSIX-</a:t>
            </a:r>
            <a:r>
              <a:rPr lang="en-GB" dirty="0" err="1"/>
              <a:t>xattrs</a:t>
            </a:r>
            <a:r>
              <a:rPr lang="en-GB" dirty="0"/>
              <a:t>, CDMI </a:t>
            </a:r>
          </a:p>
          <a:p>
            <a:pPr marL="50800" indent="0">
              <a:spcBef>
                <a:spcPts val="0"/>
              </a:spcBef>
              <a:buNone/>
            </a:pPr>
            <a:r>
              <a:rPr lang="en-GB" dirty="0"/>
              <a:t>Offered by  </a:t>
            </a:r>
            <a:r>
              <a:rPr lang="en-GB" dirty="0" err="1"/>
              <a:t>Onedata</a:t>
            </a:r>
            <a:r>
              <a:rPr lang="en-GB" dirty="0"/>
              <a:t> platform</a:t>
            </a:r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</p:txBody>
      </p:sp>
      <p:sp>
        <p:nvSpPr>
          <p:cNvPr id="148" name="Google Shape;148;p11"/>
          <p:cNvSpPr txBox="1">
            <a:spLocks noGrp="1"/>
          </p:cNvSpPr>
          <p:nvPr>
            <p:ph type="dt" idx="10"/>
          </p:nvPr>
        </p:nvSpPr>
        <p:spPr>
          <a:xfrm>
            <a:off x="335360" y="6381328"/>
            <a:ext cx="28449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1"/>
          <p:cNvSpPr txBox="1">
            <a:spLocks noGrp="1"/>
          </p:cNvSpPr>
          <p:nvPr>
            <p:ph type="sldNum" idx="12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1"/>
          <p:cNvSpPr txBox="1">
            <a:spLocks noGrp="1"/>
          </p:cNvSpPr>
          <p:nvPr>
            <p:ph type="body" idx="2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dirty="0"/>
              <a:t>Metadata Management in processing workflows</a:t>
            </a:r>
          </a:p>
        </p:txBody>
      </p:sp>
    </p:spTree>
    <p:extLst>
      <p:ext uri="{BB962C8B-B14F-4D97-AF65-F5344CB8AC3E}">
        <p14:creationId xmlns:p14="http://schemas.microsoft.com/office/powerpoint/2010/main" val="3140348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>
            <a:spLocks noGrp="1"/>
          </p:cNvSpPr>
          <p:nvPr>
            <p:ph type="body" idx="1"/>
          </p:nvPr>
        </p:nvSpPr>
        <p:spPr>
          <a:xfrm>
            <a:off x="335360" y="1268763"/>
            <a:ext cx="11521200" cy="48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Users expect a way to express a complex requirements about data localization</a:t>
            </a:r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Data localization includes aspects of:</a:t>
            </a:r>
          </a:p>
          <a:p>
            <a:pPr lvl="1" indent="-406400">
              <a:spcBef>
                <a:spcPts val="0"/>
              </a:spcBef>
              <a:buSzPts val="2800"/>
              <a:buChar char="•"/>
            </a:pPr>
            <a:r>
              <a:rPr lang="en-GB" dirty="0"/>
              <a:t>geographical locations</a:t>
            </a:r>
          </a:p>
          <a:p>
            <a:pPr lvl="1" indent="-406400">
              <a:spcBef>
                <a:spcPts val="0"/>
              </a:spcBef>
              <a:buSzPts val="2800"/>
              <a:buChar char="•"/>
            </a:pPr>
            <a:r>
              <a:rPr lang="en-GB" dirty="0"/>
              <a:t>type of the expected storage</a:t>
            </a:r>
          </a:p>
          <a:p>
            <a:pPr lvl="1" indent="-406400">
              <a:spcBef>
                <a:spcPts val="0"/>
              </a:spcBef>
              <a:buSzPts val="2800"/>
              <a:buChar char="•"/>
            </a:pPr>
            <a:r>
              <a:rPr lang="en-GB" dirty="0"/>
              <a:t>expected access time to data</a:t>
            </a:r>
          </a:p>
          <a:p>
            <a:pPr lvl="1" indent="-406400">
              <a:spcBef>
                <a:spcPts val="0"/>
              </a:spcBef>
              <a:buSzPts val="2800"/>
              <a:buChar char="•"/>
            </a:pPr>
            <a:r>
              <a:rPr lang="en-GB" dirty="0"/>
              <a:t>durability</a:t>
            </a:r>
          </a:p>
          <a:p>
            <a:pPr>
              <a:spcBef>
                <a:spcPts val="0"/>
              </a:spcBef>
            </a:pPr>
            <a:r>
              <a:rPr lang="en-GB" dirty="0"/>
              <a:t>QoS based on popularity of the data</a:t>
            </a:r>
          </a:p>
          <a:p>
            <a:pPr>
              <a:spcBef>
                <a:spcPts val="0"/>
              </a:spcBef>
            </a:pPr>
            <a:r>
              <a:rPr lang="en-GB" dirty="0"/>
              <a:t>QoS based rules might easier the way to control which data should be currently store at the B2X services </a:t>
            </a:r>
          </a:p>
          <a:p>
            <a:pPr marL="50800" indent="0">
              <a:spcBef>
                <a:spcPts val="0"/>
              </a:spcBef>
              <a:buNone/>
            </a:pPr>
            <a:r>
              <a:rPr lang="en-GB" dirty="0"/>
              <a:t>Protocols/Standards: CDMI</a:t>
            </a:r>
          </a:p>
          <a:p>
            <a:pPr marL="50800" indent="0">
              <a:spcBef>
                <a:spcPts val="0"/>
              </a:spcBef>
              <a:buNone/>
            </a:pPr>
            <a:r>
              <a:rPr lang="en-GB" dirty="0"/>
              <a:t>In preparation by  </a:t>
            </a:r>
            <a:r>
              <a:rPr lang="en-GB" dirty="0" err="1"/>
              <a:t>Onedata</a:t>
            </a:r>
            <a:r>
              <a:rPr lang="en-GB" dirty="0"/>
              <a:t> platform</a:t>
            </a:r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</p:txBody>
      </p:sp>
      <p:sp>
        <p:nvSpPr>
          <p:cNvPr id="148" name="Google Shape;148;p11"/>
          <p:cNvSpPr txBox="1">
            <a:spLocks noGrp="1"/>
          </p:cNvSpPr>
          <p:nvPr>
            <p:ph type="dt" idx="10"/>
          </p:nvPr>
        </p:nvSpPr>
        <p:spPr>
          <a:xfrm>
            <a:off x="335360" y="6381328"/>
            <a:ext cx="28449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1"/>
          <p:cNvSpPr txBox="1">
            <a:spLocks noGrp="1"/>
          </p:cNvSpPr>
          <p:nvPr>
            <p:ph type="sldNum" idx="12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1"/>
          <p:cNvSpPr txBox="1">
            <a:spLocks noGrp="1"/>
          </p:cNvSpPr>
          <p:nvPr>
            <p:ph type="body" idx="2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dirty="0"/>
              <a:t>QoS based data access optimization and tight integration with preservation services</a:t>
            </a:r>
          </a:p>
        </p:txBody>
      </p:sp>
    </p:spTree>
    <p:extLst>
      <p:ext uri="{BB962C8B-B14F-4D97-AF65-F5344CB8AC3E}">
        <p14:creationId xmlns:p14="http://schemas.microsoft.com/office/powerpoint/2010/main" val="2579848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>
            <a:spLocks noGrp="1"/>
          </p:cNvSpPr>
          <p:nvPr>
            <p:ph type="body" idx="1"/>
          </p:nvPr>
        </p:nvSpPr>
        <p:spPr>
          <a:xfrm>
            <a:off x="335360" y="1268763"/>
            <a:ext cx="11521200" cy="48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 err="1"/>
              <a:t>IdP</a:t>
            </a:r>
            <a:r>
              <a:rPr lang="en-GB" dirty="0"/>
              <a:t> should provide users’ groups and roles in form of a standardized attributes</a:t>
            </a:r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The group and roles should be imported and reused by data management platform to control access to data resources at level of collections or even single file</a:t>
            </a:r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Groups might be hierarchical to better represent the actual structure of VO</a:t>
            </a:r>
          </a:p>
          <a:p>
            <a:pPr marL="457200" marR="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GB" dirty="0"/>
              <a:t>The user and group rights might be used not only for access to data but to control access rights to specific platform features like: large scale transfers, building views, sharing of data etc. </a:t>
            </a:r>
          </a:p>
          <a:p>
            <a:pPr marL="50800" indent="0">
              <a:spcBef>
                <a:spcPts val="0"/>
              </a:spcBef>
              <a:buNone/>
            </a:pPr>
            <a:endParaRPr lang="en-GB" dirty="0"/>
          </a:p>
          <a:p>
            <a:pPr marL="50800" indent="0">
              <a:spcBef>
                <a:spcPts val="0"/>
              </a:spcBef>
              <a:buNone/>
            </a:pPr>
            <a:r>
              <a:rPr lang="en-GB" dirty="0"/>
              <a:t>Protocols/Standards: OpenID Connect, SAML</a:t>
            </a:r>
          </a:p>
          <a:p>
            <a:pPr marL="50800" indent="0">
              <a:spcBef>
                <a:spcPts val="0"/>
              </a:spcBef>
              <a:buNone/>
            </a:pPr>
            <a:r>
              <a:rPr lang="en-GB" dirty="0"/>
              <a:t>Offered by  </a:t>
            </a:r>
            <a:r>
              <a:rPr lang="en-GB" dirty="0" err="1"/>
              <a:t>Onedata</a:t>
            </a:r>
            <a:r>
              <a:rPr lang="en-GB" dirty="0"/>
              <a:t> platform tested with EGI </a:t>
            </a:r>
            <a:r>
              <a:rPr lang="en-GB" dirty="0" err="1"/>
              <a:t>Checkin</a:t>
            </a:r>
            <a:r>
              <a:rPr lang="en-GB" dirty="0"/>
              <a:t> and Indigo IAM</a:t>
            </a:r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</p:txBody>
      </p:sp>
      <p:sp>
        <p:nvSpPr>
          <p:cNvPr id="148" name="Google Shape;148;p11"/>
          <p:cNvSpPr txBox="1">
            <a:spLocks noGrp="1"/>
          </p:cNvSpPr>
          <p:nvPr>
            <p:ph type="dt" idx="10"/>
          </p:nvPr>
        </p:nvSpPr>
        <p:spPr>
          <a:xfrm>
            <a:off x="335360" y="6381328"/>
            <a:ext cx="28449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1"/>
          <p:cNvSpPr txBox="1">
            <a:spLocks noGrp="1"/>
          </p:cNvSpPr>
          <p:nvPr>
            <p:ph type="sldNum" idx="12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1"/>
          <p:cNvSpPr txBox="1">
            <a:spLocks noGrp="1"/>
          </p:cNvSpPr>
          <p:nvPr>
            <p:ph type="body" idx="2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GB" dirty="0"/>
              <a:t>Authorization based on attributes from </a:t>
            </a:r>
            <a:r>
              <a:rPr lang="en-GB" dirty="0" err="1"/>
              <a:t>IdP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710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"/>
          <p:cNvSpPr txBox="1">
            <a:spLocks noGrp="1"/>
          </p:cNvSpPr>
          <p:nvPr>
            <p:ph type="body" idx="1"/>
          </p:nvPr>
        </p:nvSpPr>
        <p:spPr>
          <a:xfrm>
            <a:off x="335360" y="1268763"/>
            <a:ext cx="11521200" cy="48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en-GB" dirty="0"/>
              <a:t>Users need to publish some results of their experiments in form a publicly available collections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GB" dirty="0"/>
              <a:t>Users want to mint PID/DOI to the shared data collection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GB" dirty="0"/>
              <a:t>Handle API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GB" dirty="0"/>
              <a:t>Users want to register data collection to be publicly findable</a:t>
            </a:r>
          </a:p>
          <a:p>
            <a:pPr lvl="1">
              <a:spcBef>
                <a:spcPts val="0"/>
              </a:spcBef>
              <a:buFontTx/>
              <a:buChar char="-"/>
            </a:pPr>
            <a:r>
              <a:rPr lang="en-GB" dirty="0"/>
              <a:t>OAI-PMH Protocol</a:t>
            </a:r>
          </a:p>
          <a:p>
            <a:pPr lvl="1">
              <a:spcBef>
                <a:spcPts val="0"/>
              </a:spcBef>
              <a:buFontTx/>
              <a:buChar char="-"/>
            </a:pPr>
            <a:endParaRPr lang="en-GB" dirty="0"/>
          </a:p>
          <a:p>
            <a:pPr>
              <a:spcBef>
                <a:spcPts val="0"/>
              </a:spcBef>
              <a:buFontTx/>
              <a:buChar char="-"/>
            </a:pPr>
            <a:r>
              <a:rPr lang="en-GB" dirty="0"/>
              <a:t>The publicly available results (even large scale) should be easy to access for processing repetition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GB" dirty="0"/>
              <a:t>Many users want to give easy to execute access from Jupiter notebooks</a:t>
            </a:r>
          </a:p>
          <a:p>
            <a:pPr marL="50800" indent="0">
              <a:spcBef>
                <a:spcPts val="0"/>
              </a:spcBef>
              <a:buNone/>
            </a:pPr>
            <a:r>
              <a:rPr lang="en-GB" dirty="0"/>
              <a:t>Protocols/Standards: Handle, OAI-PMH </a:t>
            </a:r>
          </a:p>
          <a:p>
            <a:pPr marL="50800" indent="0">
              <a:spcBef>
                <a:spcPts val="0"/>
              </a:spcBef>
              <a:buNone/>
            </a:pPr>
            <a:r>
              <a:rPr lang="en-GB" dirty="0"/>
              <a:t>Offered by  combination of </a:t>
            </a:r>
            <a:r>
              <a:rPr lang="en-GB" dirty="0" err="1"/>
              <a:t>Onedata</a:t>
            </a:r>
            <a:r>
              <a:rPr lang="en-GB" dirty="0"/>
              <a:t>, </a:t>
            </a:r>
            <a:r>
              <a:rPr lang="en-GB" dirty="0" err="1"/>
              <a:t>OnedataFS</a:t>
            </a:r>
            <a:r>
              <a:rPr lang="en-GB" dirty="0"/>
              <a:t>-Jupiter, B2Handle, B2Find </a:t>
            </a:r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  <a:p>
            <a:pPr marL="50800" marR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lang="en-GB" dirty="0"/>
          </a:p>
        </p:txBody>
      </p:sp>
      <p:sp>
        <p:nvSpPr>
          <p:cNvPr id="148" name="Google Shape;148;p11"/>
          <p:cNvSpPr txBox="1">
            <a:spLocks noGrp="1"/>
          </p:cNvSpPr>
          <p:nvPr>
            <p:ph type="dt" idx="10"/>
          </p:nvPr>
        </p:nvSpPr>
        <p:spPr>
          <a:xfrm>
            <a:off x="335360" y="6381328"/>
            <a:ext cx="28449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2/14/2018</a:t>
            </a:r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1"/>
          <p:cNvSpPr txBox="1">
            <a:spLocks noGrp="1"/>
          </p:cNvSpPr>
          <p:nvPr>
            <p:ph type="sldNum" idx="12"/>
          </p:nvPr>
        </p:nvSpPr>
        <p:spPr>
          <a:xfrm>
            <a:off x="8737600" y="6381328"/>
            <a:ext cx="3119100" cy="2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950" b="0" i="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950" b="0" i="0">
              <a:solidFill>
                <a:srgbClr val="3C3C3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11"/>
          <p:cNvSpPr txBox="1">
            <a:spLocks noGrp="1"/>
          </p:cNvSpPr>
          <p:nvPr>
            <p:ph type="body" idx="2"/>
          </p:nvPr>
        </p:nvSpPr>
        <p:spPr>
          <a:xfrm>
            <a:off x="3221038" y="192857"/>
            <a:ext cx="8635500" cy="82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GB" dirty="0"/>
              <a:t>Results sharing and experiment repeatability</a:t>
            </a:r>
          </a:p>
        </p:txBody>
      </p:sp>
    </p:spTree>
    <p:extLst>
      <p:ext uri="{BB962C8B-B14F-4D97-AF65-F5344CB8AC3E}">
        <p14:creationId xmlns:p14="http://schemas.microsoft.com/office/powerpoint/2010/main" val="189260867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rgbClr val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</TotalTime>
  <Words>866</Words>
  <Application>Microsoft Macintosh PowerPoint</Application>
  <PresentationFormat>Widescreen</PresentationFormat>
  <Paragraphs>146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Noto Sans Symbols</vt:lpstr>
      <vt:lpstr>Titillium WebBold</vt:lpstr>
      <vt:lpstr>slide_base</vt:lpstr>
      <vt:lpstr>PowerPoint Presentation</vt:lpstr>
      <vt:lpstr>PowerPoint Presentation</vt:lpstr>
      <vt:lpstr>PowerPoint Presentation</vt:lpstr>
      <vt:lpstr>MULTI-CLOUD ENVIRONMENT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Luksz Dutka</cp:lastModifiedBy>
  <cp:revision>82</cp:revision>
  <dcterms:modified xsi:type="dcterms:W3CDTF">2019-06-26T07:12:45Z</dcterms:modified>
</cp:coreProperties>
</file>