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2"/>
  </p:notesMasterIdLst>
  <p:sldIdLst>
    <p:sldId id="256" r:id="rId2"/>
    <p:sldId id="264" r:id="rId3"/>
    <p:sldId id="265" r:id="rId4"/>
    <p:sldId id="266" r:id="rId5"/>
    <p:sldId id="270" r:id="rId6"/>
    <p:sldId id="267" r:id="rId7"/>
    <p:sldId id="268" r:id="rId8"/>
    <p:sldId id="269" r:id="rId9"/>
    <p:sldId id="271" r:id="rId10"/>
    <p:sldId id="263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2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3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_slide">
  <p:cSld name="Intro_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w="25400" cap="flat" cmpd="sng">
            <a:solidFill>
              <a:srgbClr val="1C304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1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 preserve="1">
  <p:cSld name="1_Title &amp;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36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Customised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0358" y="528338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4855" y="526670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6"/>
          <p:cNvSpPr txBox="1"/>
          <p:nvPr/>
        </p:nvSpPr>
        <p:spPr>
          <a:xfrm>
            <a:off x="4730566" y="5383265"/>
            <a:ext cx="155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/>
          </a:p>
        </p:txBody>
      </p:sp>
      <p:sp>
        <p:nvSpPr>
          <p:cNvPr id="75" name="Google Shape;75;p6"/>
          <p:cNvSpPr txBox="1"/>
          <p:nvPr/>
        </p:nvSpPr>
        <p:spPr>
          <a:xfrm>
            <a:off x="6571406" y="5372804"/>
            <a:ext cx="16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74869" y="2611412"/>
            <a:ext cx="1784961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6"/>
          <p:cNvCxnSpPr/>
          <p:nvPr/>
        </p:nvCxnSpPr>
        <p:spPr>
          <a:xfrm>
            <a:off x="913269" y="2958518"/>
            <a:ext cx="2112235" cy="0"/>
          </a:xfrm>
          <a:prstGeom prst="straightConnector1">
            <a:avLst/>
          </a:prstGeom>
          <a:noFill/>
          <a:ln w="254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6"/>
          <p:cNvSpPr txBox="1">
            <a:spLocks noGrp="1"/>
          </p:cNvSpPr>
          <p:nvPr>
            <p:ph type="body" idx="1"/>
          </p:nvPr>
        </p:nvSpPr>
        <p:spPr>
          <a:xfrm>
            <a:off x="7492315" y="2508667"/>
            <a:ext cx="3384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6"/>
          <p:cNvSpPr txBox="1"/>
          <p:nvPr/>
        </p:nvSpPr>
        <p:spPr>
          <a:xfrm>
            <a:off x="774050" y="18133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sz="2800" b="1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 txBox="1"/>
          <p:nvPr/>
        </p:nvSpPr>
        <p:spPr>
          <a:xfrm>
            <a:off x="774050" y="29585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lang="en-US" sz="2000" i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 txBox="1"/>
          <p:nvPr/>
        </p:nvSpPr>
        <p:spPr>
          <a:xfrm>
            <a:off x="7378400" y="1929675"/>
            <a:ext cx="21123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5151"/>
              </a:buClr>
              <a:buSzPts val="2000"/>
              <a:buNone/>
            </a:pPr>
            <a:r>
              <a:rPr lang="en-US" sz="20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 sz="2000" b="1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4225" y="6303175"/>
            <a:ext cx="9525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6"/>
          <p:cNvSpPr txBox="1"/>
          <p:nvPr/>
        </p:nvSpPr>
        <p:spPr>
          <a:xfrm>
            <a:off x="2020275" y="6345975"/>
            <a:ext cx="95025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This material by Parties of the EOSC-hub Consortium is licensed under a Creative Commons Attribution 4.0 International License. 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">
  <p:cSld name="Content_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Text (Vertical)">
  <p:cSld name="Title &amp; Text (Vertical)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3" name="Google Shape;123;p8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4" name="Google Shape;12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8"/>
          <p:cNvSpPr txBox="1">
            <a:spLocks noGrp="1"/>
          </p:cNvSpPr>
          <p:nvPr>
            <p:ph type="body" idx="1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body" idx="2"/>
          </p:nvPr>
        </p:nvSpPr>
        <p:spPr>
          <a:xfrm rot="5400000">
            <a:off x="3647727" y="-2043607"/>
            <a:ext cx="4896546" cy="11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2" r:id="rId3"/>
    <p:sldLayoutId id="2147483653" r:id="rId4"/>
    <p:sldLayoutId id="21474836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jDCC/building-local-thinking-global-eosc-150468783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jDCC/building-local-thinking-global-eosc-150468783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1403350" y="2852750"/>
            <a:ext cx="9424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 Architecture WG</a:t>
            </a:r>
            <a:endParaRPr sz="3200" b="0" i="0" u="none" strike="noStrike" cap="none" dirty="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3710175" y="4938625"/>
            <a:ext cx="68097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Dissemination level</a:t>
            </a:r>
            <a:r>
              <a:rPr lang="en-US" sz="1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: Public/Confidential </a:t>
            </a:r>
            <a:r>
              <a:rPr lang="en-US" i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If confidential, please define:</a:t>
            </a:r>
            <a:endParaRPr i="1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Disclosing Party: </a:t>
            </a:r>
            <a:r>
              <a:rPr lang="en-US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(those disclosing confidential information)</a:t>
            </a:r>
            <a:endParaRPr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Recipient Party: </a:t>
            </a:r>
            <a:r>
              <a:rPr lang="en-US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(to whom this information is disclosed, default: project consortium)</a:t>
            </a:r>
            <a:endParaRPr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D32A6-F92D-9C48-86D1-6AD6AE423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30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7B354-32CD-DC47-82A0-5BFD3E1292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661A26-E49E-314D-89E3-82D7921FF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510" y="114552"/>
            <a:ext cx="9385354" cy="6628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8CC52E-20F6-E340-B6BA-1FB2E28C98B5}"/>
              </a:ext>
            </a:extLst>
          </p:cNvPr>
          <p:cNvSpPr/>
          <p:nvPr/>
        </p:nvSpPr>
        <p:spPr>
          <a:xfrm>
            <a:off x="0" y="6515471"/>
            <a:ext cx="67227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www.slideshare.net</a:t>
            </a:r>
            <a:r>
              <a:rPr lang="en-US" dirty="0"/>
              <a:t>/</a:t>
            </a:r>
            <a:r>
              <a:rPr lang="en-US" dirty="0" err="1"/>
              <a:t>TheEOSChubproject</a:t>
            </a:r>
            <a:r>
              <a:rPr lang="en-US" dirty="0"/>
              <a:t>/</a:t>
            </a:r>
            <a:r>
              <a:rPr lang="en-US" dirty="0" err="1"/>
              <a:t>eosc</a:t>
            </a:r>
            <a:r>
              <a:rPr lang="en-US" dirty="0"/>
              <a:t>-status-and-perspectives</a:t>
            </a:r>
          </a:p>
        </p:txBody>
      </p:sp>
    </p:spTree>
    <p:extLst>
      <p:ext uri="{BB962C8B-B14F-4D97-AF65-F5344CB8AC3E}">
        <p14:creationId xmlns:p14="http://schemas.microsoft.com/office/powerpoint/2010/main" val="65007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023E5-4090-F542-AC1C-8C7F94F704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2ABBF-41CA-1148-ADD2-E8500A73B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26395" y="-1260249"/>
            <a:ext cx="6566621" cy="92925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582090-B27B-204D-834C-EF5F8293E44C}"/>
              </a:ext>
            </a:extLst>
          </p:cNvPr>
          <p:cNvSpPr/>
          <p:nvPr/>
        </p:nvSpPr>
        <p:spPr>
          <a:xfrm>
            <a:off x="0" y="6515471"/>
            <a:ext cx="7048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https://www.slideshare.net/sjDCC/building-local-thinking-global-eosc-150468783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B93F6C-0D4A-774B-80EB-DA41DE3B0BA9}"/>
              </a:ext>
            </a:extLst>
          </p:cNvPr>
          <p:cNvSpPr/>
          <p:nvPr/>
        </p:nvSpPr>
        <p:spPr>
          <a:xfrm>
            <a:off x="4181582" y="3637050"/>
            <a:ext cx="1674688" cy="1345915"/>
          </a:xfrm>
          <a:prstGeom prst="rect">
            <a:avLst/>
          </a:prstGeom>
          <a:noFill/>
          <a:ln w="571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3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023E5-4090-F542-AC1C-8C7F94F704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2ABBF-41CA-1148-ADD2-E8500A73B1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6200000">
            <a:off x="2926395" y="-1260249"/>
            <a:ext cx="6566621" cy="92925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582090-B27B-204D-834C-EF5F8293E44C}"/>
              </a:ext>
            </a:extLst>
          </p:cNvPr>
          <p:cNvSpPr/>
          <p:nvPr/>
        </p:nvSpPr>
        <p:spPr>
          <a:xfrm>
            <a:off x="0" y="6515471"/>
            <a:ext cx="7048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https://www.slideshare.net/sjDCC/building-local-thinking-global-eosc-150468783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5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A634F2-47F1-4646-ABCD-9739CEEF91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658A8-AC32-F44C-AACB-E104CC507C9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EOSC Architecture WG members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2670D4-E51E-DB44-AF21-12E166195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277" y="4857328"/>
            <a:ext cx="5423445" cy="1807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45DEC5-FFF9-D447-8682-6EF926F89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242" y="1016287"/>
            <a:ext cx="5514046" cy="3645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2D19BE-8A8E-5544-A43F-785E811B0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63" y="1016286"/>
            <a:ext cx="5468097" cy="364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0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4EA2AF-46EB-9E44-B97F-6A350884A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268763"/>
            <a:ext cx="11521280" cy="5396380"/>
          </a:xfrm>
        </p:spPr>
        <p:txBody>
          <a:bodyPr>
            <a:normAutofit fontScale="77500" lnSpcReduction="20000"/>
          </a:bodyPr>
          <a:lstStyle/>
          <a:p>
            <a:pPr marL="50800" indent="0">
              <a:buNone/>
            </a:pPr>
            <a:r>
              <a:rPr lang="en-US" dirty="0"/>
              <a:t>For the remaining of the 2019 year, we would like to achieve the three following goals: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Build a team</a:t>
            </a:r>
          </a:p>
          <a:p>
            <a:pPr lvl="1"/>
            <a:r>
              <a:rPr lang="en-US" dirty="0"/>
              <a:t>Members of the group come from very different origins.</a:t>
            </a:r>
          </a:p>
          <a:p>
            <a:pPr lvl="1"/>
            <a:r>
              <a:rPr lang="en-US" dirty="0"/>
              <a:t>Each of us has a different perspective on the EOSC technical architecture.</a:t>
            </a:r>
          </a:p>
          <a:p>
            <a:pPr lvl="1"/>
            <a:r>
              <a:rPr lang="en-US" dirty="0"/>
              <a:t>We need to be able to share and understand each other priorities.</a:t>
            </a:r>
          </a:p>
          <a:p>
            <a:r>
              <a:rPr lang="en-US" dirty="0"/>
              <a:t>Share the current technical landscape</a:t>
            </a:r>
          </a:p>
          <a:p>
            <a:pPr lvl="1"/>
            <a:r>
              <a:rPr lang="en-US" dirty="0"/>
              <a:t>Work has been underway to build EOSC for a number of years now.</a:t>
            </a:r>
          </a:p>
          <a:p>
            <a:pPr lvl="1"/>
            <a:r>
              <a:rPr lang="en-US" dirty="0"/>
              <a:t>Our mandate is to federate the numerous initiatives that are making EOSC a reality.</a:t>
            </a:r>
          </a:p>
          <a:p>
            <a:pPr lvl="1"/>
            <a:r>
              <a:rPr lang="en-US" dirty="0"/>
              <a:t>We need to share and understand the technical choices that have already been made.</a:t>
            </a:r>
          </a:p>
          <a:p>
            <a:r>
              <a:rPr lang="en-US" dirty="0"/>
              <a:t>Identify uses cases</a:t>
            </a:r>
          </a:p>
          <a:p>
            <a:pPr lvl="1"/>
            <a:r>
              <a:rPr lang="en-US" dirty="0"/>
              <a:t>EOSC will have an impact if it serves scientists in the first place and ultimately the whole society.</a:t>
            </a:r>
          </a:p>
          <a:p>
            <a:pPr lvl="1"/>
            <a:r>
              <a:rPr lang="en-US" dirty="0"/>
              <a:t>In order to achieve its mission, EOSC will use an iterative approach and provide operational solutions to a wide range of problems.</a:t>
            </a:r>
          </a:p>
          <a:p>
            <a:pPr lvl="1"/>
            <a:r>
              <a:rPr lang="en-US" dirty="0"/>
              <a:t>We need to identify the uses cases that EOSC will serve in order to schedule the technical developments that will allow to deliver the value to EOSC end users.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914FB7-F13D-2245-BD74-2F0B900FAD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49184-B357-1848-9087-7B4872C72CA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EOSC Architecture WG 2019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6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F8E876-76B6-594C-94BC-02C68A061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268763"/>
            <a:ext cx="11521280" cy="5396380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en-US" dirty="0"/>
              <a:t>Once we have made sufficient progress in sharing the technical landscape and identifying use cases, we will prioritize the technical efforts we need to undertake.</a:t>
            </a:r>
          </a:p>
          <a:p>
            <a:endParaRPr lang="en-US" dirty="0"/>
          </a:p>
          <a:p>
            <a:pPr marL="50800" indent="0">
              <a:buNone/>
            </a:pPr>
            <a:r>
              <a:rPr lang="en-US" dirty="0"/>
              <a:t>The following steps are planned:</a:t>
            </a:r>
          </a:p>
          <a:p>
            <a:r>
              <a:rPr lang="en-US" dirty="0"/>
              <a:t>Agree on charters for specific technical efforts (e.g. designing or contributing to a standard, developing best practices, exposing APIs, …)</a:t>
            </a:r>
          </a:p>
          <a:p>
            <a:r>
              <a:rPr lang="en-US" dirty="0"/>
              <a:t>Build open task forces to develop the desired artefact(s)</a:t>
            </a:r>
          </a:p>
          <a:p>
            <a:r>
              <a:rPr lang="en-US" dirty="0"/>
              <a:t>Ensure consistency between the various task forces</a:t>
            </a:r>
          </a:p>
          <a:p>
            <a:r>
              <a:rPr lang="en-US" dirty="0"/>
              <a:t>Build and promote evolving EOSC technical architecture documents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E3E61F-70F9-CD4E-93DA-4CDDA6DF5D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43F8C-5E05-3E4F-AB57-EBDE6C3AEE8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Proposed Architecture Working Group process</a:t>
            </a:r>
          </a:p>
        </p:txBody>
      </p:sp>
    </p:spTree>
    <p:extLst>
      <p:ext uri="{BB962C8B-B14F-4D97-AF65-F5344CB8AC3E}">
        <p14:creationId xmlns:p14="http://schemas.microsoft.com/office/powerpoint/2010/main" val="352238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2ABBD6-78FD-234F-8BEF-C4C327683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50800" indent="0">
              <a:buNone/>
            </a:pPr>
            <a:r>
              <a:rPr lang="en-US" dirty="0"/>
              <a:t>In order to address the first goal (Build a team), we would like each member to introduce her/himself with an email providing the following information</a:t>
            </a:r>
          </a:p>
          <a:p>
            <a:pPr marL="50800" indent="0">
              <a:buNone/>
            </a:pPr>
            <a:endParaRPr lang="en-US" dirty="0"/>
          </a:p>
          <a:p>
            <a:r>
              <a:rPr lang="en-US" dirty="0"/>
              <a:t>Personal introduction</a:t>
            </a:r>
          </a:p>
          <a:p>
            <a:r>
              <a:rPr lang="en-US" dirty="0" err="1"/>
              <a:t>Organisation</a:t>
            </a:r>
            <a:r>
              <a:rPr lang="en-US" dirty="0"/>
              <a:t> introduction</a:t>
            </a:r>
          </a:p>
          <a:p>
            <a:r>
              <a:rPr lang="en-US" dirty="0"/>
              <a:t>User requirements</a:t>
            </a:r>
          </a:p>
          <a:p>
            <a:r>
              <a:rPr lang="en-US" dirty="0"/>
              <a:t>Technical achievements</a:t>
            </a:r>
          </a:p>
          <a:p>
            <a:r>
              <a:rPr lang="en-US" dirty="0"/>
              <a:t>Technical ongoing projects</a:t>
            </a:r>
          </a:p>
          <a:p>
            <a:r>
              <a:rPr lang="en-US" dirty="0"/>
              <a:t>Technical challenges</a:t>
            </a:r>
          </a:p>
          <a:p>
            <a:r>
              <a:rPr lang="en-US" dirty="0"/>
              <a:t>Openness policy</a:t>
            </a:r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r>
              <a:rPr lang="en-US" dirty="0"/>
              <a:t>We understand that some issues may not be relevant for some people.</a:t>
            </a:r>
          </a:p>
          <a:p>
            <a:pPr marL="50800" indent="0">
              <a:buNone/>
            </a:pPr>
            <a:r>
              <a:rPr lang="en-US" dirty="0"/>
              <a:t>The list is voluntarily long in order for each member to be able to emphasize the issues that are relevant for her/his activities, roles and responsibilities.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27151F-B687-C74A-980B-E5B64D0F56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F833F-0304-D14F-95D5-641AAE7C24B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First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4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48CF01-1058-4447-B907-1A4CBD485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Contribute to the landscape scoping</a:t>
            </a:r>
          </a:p>
          <a:p>
            <a:r>
              <a:rPr lang="en-US" dirty="0"/>
              <a:t>Contribute to the use cases, for example from:</a:t>
            </a:r>
          </a:p>
          <a:p>
            <a:pPr lvl="1"/>
            <a:r>
              <a:rPr lang="en-US" dirty="0"/>
              <a:t>Thematic Service </a:t>
            </a:r>
          </a:p>
          <a:p>
            <a:pPr lvl="1"/>
            <a:r>
              <a:rPr lang="en-US" dirty="0"/>
              <a:t>Competence Centers and</a:t>
            </a:r>
          </a:p>
          <a:p>
            <a:pPr lvl="1"/>
            <a:r>
              <a:rPr lang="en-US" dirty="0"/>
              <a:t>Digital Innovation Hub</a:t>
            </a:r>
          </a:p>
          <a:p>
            <a:r>
              <a:rPr lang="en-US" dirty="0"/>
              <a:t>Define the level of the EOSC Architecture</a:t>
            </a:r>
          </a:p>
          <a:p>
            <a:r>
              <a:rPr lang="en-US" dirty="0"/>
              <a:t>Propose an approach to define an the Technical Architecture</a:t>
            </a:r>
          </a:p>
          <a:p>
            <a:r>
              <a:rPr lang="en-US" dirty="0"/>
              <a:t>Identify building blocks and macro-features</a:t>
            </a:r>
          </a:p>
          <a:p>
            <a:r>
              <a:rPr lang="en-US" dirty="0"/>
              <a:t>Contribute to documentation</a:t>
            </a:r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3F722-1BB5-5C4A-84AD-DD7F487ED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44211-F5DA-934A-BE34-BEE79CE61BD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EOSC-hub Contribution to EOSC WG</a:t>
            </a:r>
          </a:p>
        </p:txBody>
      </p:sp>
    </p:spTree>
    <p:extLst>
      <p:ext uri="{BB962C8B-B14F-4D97-AF65-F5344CB8AC3E}">
        <p14:creationId xmlns:p14="http://schemas.microsoft.com/office/powerpoint/2010/main" val="138979752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341</Words>
  <Application>Microsoft Macintosh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Noto Sans Symbols</vt:lpstr>
      <vt:lpstr>slide_base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Mark van de Sanden</cp:lastModifiedBy>
  <cp:revision>21</cp:revision>
  <dcterms:modified xsi:type="dcterms:W3CDTF">2019-06-27T08:09:23Z</dcterms:modified>
</cp:coreProperties>
</file>