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4" r:id="rId2"/>
    <p:sldId id="593" r:id="rId3"/>
    <p:sldId id="588" r:id="rId4"/>
    <p:sldId id="589" r:id="rId5"/>
    <p:sldId id="594" r:id="rId6"/>
    <p:sldId id="596" r:id="rId7"/>
    <p:sldId id="590" r:id="rId8"/>
    <p:sldId id="595" r:id="rId9"/>
    <p:sldId id="591" r:id="rId10"/>
    <p:sldId id="592" r:id="rId11"/>
    <p:sldId id="273" r:id="rId12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Manola" initials="NM" lastIdx="1" clrIdx="0"/>
  <p:cmAuthor id="2" name="Natalia Manola" initials="NM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54FF"/>
    <a:srgbClr val="FB9D00"/>
    <a:srgbClr val="FF6D53"/>
    <a:srgbClr val="4A52F9"/>
    <a:srgbClr val="2D3293"/>
    <a:srgbClr val="D6D6D6"/>
    <a:srgbClr val="5B72D1"/>
    <a:srgbClr val="5ED3FF"/>
    <a:srgbClr val="5AC3F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0"/>
    <p:restoredTop sz="95433"/>
  </p:normalViewPr>
  <p:slideViewPr>
    <p:cSldViewPr snapToGrid="0" snapToObjects="1">
      <p:cViewPr varScale="1">
        <p:scale>
          <a:sx n="84" d="100"/>
          <a:sy n="84" d="100"/>
        </p:scale>
        <p:origin x="232" y="600"/>
      </p:cViewPr>
      <p:guideLst>
        <p:guide orient="horz" pos="2880"/>
        <p:guide pos="5120"/>
      </p:guideLst>
    </p:cSldViewPr>
  </p:slideViewPr>
  <p:outlineViewPr>
    <p:cViewPr>
      <p:scale>
        <a:sx n="33" d="100"/>
        <a:sy n="33" d="100"/>
      </p:scale>
      <p:origin x="0" y="-43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1" d="100"/>
          <a:sy n="161" d="100"/>
        </p:scale>
        <p:origin x="504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3643B8-C5E8-7B4E-A64B-E9E50AA4E461}" type="doc">
      <dgm:prSet loTypeId="urn:microsoft.com/office/officeart/2005/8/layout/cycle4" loCatId="" qsTypeId="urn:microsoft.com/office/officeart/2005/8/quickstyle/simple1" qsCatId="simple" csTypeId="urn:microsoft.com/office/officeart/2005/8/colors/colorful5" csCatId="colorful" phldr="1"/>
      <dgm:spPr/>
    </dgm:pt>
    <dgm:pt modelId="{55885244-878B-5A4D-9A38-ACBF63AFA48E}">
      <dgm:prSet phldrT="[Text]" custT="1"/>
      <dgm:spPr/>
      <dgm:t>
        <a:bodyPr/>
        <a:lstStyle/>
        <a:p>
          <a:pPr algn="r"/>
          <a:r>
            <a:rPr lang="en-US" sz="3200" dirty="0">
              <a:latin typeface="Helvetica" pitchFamily="2" charset="0"/>
            </a:rPr>
            <a:t>Service Compositionality</a:t>
          </a:r>
        </a:p>
      </dgm:t>
    </dgm:pt>
    <dgm:pt modelId="{AE58640C-DF8B-A948-B5DF-C273E52EDEE3}" type="parTrans" cxnId="{EBC49326-2398-AE4D-9F9E-54164D4205B3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1167C1BC-AA61-AC4F-B7F9-690F7EEC108E}" type="sibTrans" cxnId="{EBC49326-2398-AE4D-9F9E-54164D4205B3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2EC5D321-ECBD-CB4E-BBDD-70048540A08C}">
      <dgm:prSet phldrT="[Text]"/>
      <dgm:spPr/>
      <dgm:t>
        <a:bodyPr/>
        <a:lstStyle/>
        <a:p>
          <a:pPr algn="l"/>
          <a:r>
            <a:rPr lang="en-US" dirty="0">
              <a:latin typeface="Helvetica" pitchFamily="2" charset="0"/>
            </a:rPr>
            <a:t>Service Design</a:t>
          </a:r>
        </a:p>
      </dgm:t>
    </dgm:pt>
    <dgm:pt modelId="{3DD12015-9367-0543-AA79-47264DE55C82}" type="parTrans" cxnId="{17286EAF-9B23-8F44-AD5D-FAFBEE50C332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8483A677-0E40-484A-803E-BDED47EB7C29}" type="sibTrans" cxnId="{17286EAF-9B23-8F44-AD5D-FAFBEE50C332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3EADBC72-25E0-BD48-8464-90DB351F8354}">
      <dgm:prSet phldrT="[Text]"/>
      <dgm:spPr/>
      <dgm:t>
        <a:bodyPr/>
        <a:lstStyle/>
        <a:p>
          <a:pPr algn="l">
            <a:buNone/>
          </a:pPr>
          <a:r>
            <a:rPr lang="en-US" dirty="0">
              <a:latin typeface="Helvetica" pitchFamily="2" charset="0"/>
            </a:rPr>
            <a:t>Functionality signature</a:t>
          </a:r>
        </a:p>
      </dgm:t>
    </dgm:pt>
    <dgm:pt modelId="{AD41BDCC-63B9-564E-87AA-1A6A4BAE1C7E}" type="parTrans" cxnId="{BC3F8289-64B3-C948-A113-C72A9525569A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E1DF5814-5529-9F4B-A66B-09E7FF949500}" type="sibTrans" cxnId="{BC3F8289-64B3-C948-A113-C72A9525569A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F5DA3BB2-8406-904C-BD3B-FAB624A9866F}">
      <dgm:prSet phldrT="[Text]"/>
      <dgm:spPr/>
      <dgm:t>
        <a:bodyPr/>
        <a:lstStyle/>
        <a:p>
          <a:pPr algn="r">
            <a:buNone/>
          </a:pPr>
          <a:r>
            <a:rPr lang="en-US" dirty="0">
              <a:latin typeface="Helvetica" pitchFamily="2" charset="0"/>
            </a:rPr>
            <a:t>Functionality architecture</a:t>
          </a:r>
        </a:p>
      </dgm:t>
    </dgm:pt>
    <dgm:pt modelId="{A2986D60-AACB-CA46-BB18-581D24CC0C70}" type="parTrans" cxnId="{CDFABCBD-A608-2F45-820E-07725AD948FB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4A36137E-A530-4644-96F3-83549D2AF2AB}" type="sibTrans" cxnId="{CDFABCBD-A608-2F45-820E-07725AD948FB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7269F250-EC1B-7C4F-BB79-16D0BFC4E0AE}">
      <dgm:prSet phldrT="[Text]" custT="1"/>
      <dgm:spPr/>
      <dgm:t>
        <a:bodyPr/>
        <a:lstStyle/>
        <a:p>
          <a:pPr algn="l">
            <a:buNone/>
          </a:pPr>
          <a:r>
            <a:rPr lang="en-US" sz="3600" dirty="0">
              <a:latin typeface="Helvetica" pitchFamily="2" charset="0"/>
            </a:rPr>
            <a:t>Service consumers</a:t>
          </a:r>
        </a:p>
      </dgm:t>
    </dgm:pt>
    <dgm:pt modelId="{E325769D-3CDE-0C4C-9C25-10A694421802}" type="parTrans" cxnId="{9D710F8B-E024-BB46-8364-802D73558770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A9F11C62-643A-5B47-BDCE-011D89BB9369}" type="sibTrans" cxnId="{9D710F8B-E024-BB46-8364-802D73558770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690DDC7F-F892-5A4B-A1E5-23AEC219C650}">
      <dgm:prSet phldrT="[Text]"/>
      <dgm:spPr/>
      <dgm:t>
        <a:bodyPr/>
        <a:lstStyle/>
        <a:p>
          <a:pPr algn="r">
            <a:buNone/>
          </a:pPr>
          <a:r>
            <a:rPr lang="en-US" dirty="0">
              <a:latin typeface="Helvetica" pitchFamily="2" charset="0"/>
            </a:rPr>
            <a:t>Actors, discipline</a:t>
          </a:r>
        </a:p>
      </dgm:t>
    </dgm:pt>
    <dgm:pt modelId="{80B488DF-BCC0-1A42-B4DC-723B273E4F99}" type="parTrans" cxnId="{46870CCF-9AE5-5840-A89C-66E38E2B7B14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2F28E91B-76CE-BC4F-B910-9C334B27946F}" type="sibTrans" cxnId="{46870CCF-9AE5-5840-A89C-66E38E2B7B14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E4655958-28C4-FA4F-AEEF-239B7DA1DC2B}">
      <dgm:prSet phldrT="[Text]"/>
      <dgm:spPr/>
      <dgm:t>
        <a:bodyPr/>
        <a:lstStyle/>
        <a:p>
          <a:pPr algn="r">
            <a:buNone/>
          </a:pPr>
          <a:r>
            <a:rPr lang="en-US" dirty="0">
              <a:latin typeface="Helvetica" pitchFamily="2" charset="0"/>
            </a:rPr>
            <a:t>Service focus</a:t>
          </a:r>
        </a:p>
      </dgm:t>
    </dgm:pt>
    <dgm:pt modelId="{140403DE-22D9-B748-B903-8A8A229FDA84}" type="parTrans" cxnId="{4508B4DF-5FB7-1D45-89AB-D5E8413996E4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0B2AC203-1C6C-2B4E-814A-8D080339764C}" type="sibTrans" cxnId="{4508B4DF-5FB7-1D45-89AB-D5E8413996E4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E3C3E0BE-BB92-7E45-9CDA-8859915520F9}">
      <dgm:prSet phldrT="[Text]"/>
      <dgm:spPr/>
      <dgm:t>
        <a:bodyPr/>
        <a:lstStyle/>
        <a:p>
          <a:pPr algn="l">
            <a:buNone/>
          </a:pPr>
          <a:r>
            <a:rPr lang="en-US" dirty="0">
              <a:latin typeface="Helvetica" pitchFamily="2" charset="0"/>
            </a:rPr>
            <a:t>Resources managed</a:t>
          </a:r>
        </a:p>
      </dgm:t>
    </dgm:pt>
    <dgm:pt modelId="{E098D749-21CD-DA4E-9976-08D031E6EF56}" type="parTrans" cxnId="{58652FCA-1C68-1444-B19D-9BB2E76AA182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3ECEA2FE-C526-A343-AFAD-2F2B0CC33A2D}" type="sibTrans" cxnId="{58652FCA-1C68-1444-B19D-9BB2E76AA182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1A64968D-D227-0342-B50A-6BE8C2BA20FA}" type="pres">
      <dgm:prSet presAssocID="{523643B8-C5E8-7B4E-A64B-E9E50AA4E46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51058D36-D878-6E43-9DC8-C3F9E8245A9A}" type="pres">
      <dgm:prSet presAssocID="{523643B8-C5E8-7B4E-A64B-E9E50AA4E461}" presName="children" presStyleCnt="0"/>
      <dgm:spPr/>
    </dgm:pt>
    <dgm:pt modelId="{004A8443-CE24-CD4D-B05E-BEABC5191468}" type="pres">
      <dgm:prSet presAssocID="{523643B8-C5E8-7B4E-A64B-E9E50AA4E461}" presName="child1group" presStyleCnt="0"/>
      <dgm:spPr/>
    </dgm:pt>
    <dgm:pt modelId="{0D2A3016-05E4-9D4C-9D0B-EDF40B3EBDC3}" type="pres">
      <dgm:prSet presAssocID="{523643B8-C5E8-7B4E-A64B-E9E50AA4E461}" presName="child1" presStyleLbl="bgAcc1" presStyleIdx="0" presStyleCnt="4" custScaleX="115049" custScaleY="54013"/>
      <dgm:spPr/>
    </dgm:pt>
    <dgm:pt modelId="{85B4B6E3-6C82-EF4D-9E68-452BC26A7E31}" type="pres">
      <dgm:prSet presAssocID="{523643B8-C5E8-7B4E-A64B-E9E50AA4E461}" presName="child1Text" presStyleLbl="bgAcc1" presStyleIdx="0" presStyleCnt="4">
        <dgm:presLayoutVars>
          <dgm:bulletEnabled val="1"/>
        </dgm:presLayoutVars>
      </dgm:prSet>
      <dgm:spPr/>
    </dgm:pt>
    <dgm:pt modelId="{23A5E0DE-5841-B947-9CAE-2B34ADFF2799}" type="pres">
      <dgm:prSet presAssocID="{523643B8-C5E8-7B4E-A64B-E9E50AA4E461}" presName="child2group" presStyleCnt="0"/>
      <dgm:spPr/>
    </dgm:pt>
    <dgm:pt modelId="{BEB72D2F-5E38-9A4C-BCB3-2D816BE103BD}" type="pres">
      <dgm:prSet presAssocID="{523643B8-C5E8-7B4E-A64B-E9E50AA4E461}" presName="child2" presStyleLbl="bgAcc1" presStyleIdx="1" presStyleCnt="4" custScaleX="110852" custScaleY="58252"/>
      <dgm:spPr/>
    </dgm:pt>
    <dgm:pt modelId="{54A90979-6B7A-7849-BD67-B685B31541E6}" type="pres">
      <dgm:prSet presAssocID="{523643B8-C5E8-7B4E-A64B-E9E50AA4E461}" presName="child2Text" presStyleLbl="bgAcc1" presStyleIdx="1" presStyleCnt="4">
        <dgm:presLayoutVars>
          <dgm:bulletEnabled val="1"/>
        </dgm:presLayoutVars>
      </dgm:prSet>
      <dgm:spPr/>
    </dgm:pt>
    <dgm:pt modelId="{6997ECB5-D357-BC4A-B87F-D9EB82920792}" type="pres">
      <dgm:prSet presAssocID="{523643B8-C5E8-7B4E-A64B-E9E50AA4E461}" presName="child3group" presStyleCnt="0"/>
      <dgm:spPr/>
    </dgm:pt>
    <dgm:pt modelId="{6C127561-0B95-8A41-AF09-884E83A7A6B6}" type="pres">
      <dgm:prSet presAssocID="{523643B8-C5E8-7B4E-A64B-E9E50AA4E461}" presName="child3" presStyleLbl="bgAcc1" presStyleIdx="2" presStyleCnt="4" custScaleX="108323" custScaleY="59570"/>
      <dgm:spPr/>
    </dgm:pt>
    <dgm:pt modelId="{0761727E-8B84-D345-BC3D-895E5A2BBECF}" type="pres">
      <dgm:prSet presAssocID="{523643B8-C5E8-7B4E-A64B-E9E50AA4E461}" presName="child3Text" presStyleLbl="bgAcc1" presStyleIdx="2" presStyleCnt="4">
        <dgm:presLayoutVars>
          <dgm:bulletEnabled val="1"/>
        </dgm:presLayoutVars>
      </dgm:prSet>
      <dgm:spPr/>
    </dgm:pt>
    <dgm:pt modelId="{0D12B4FF-F702-9E4C-A9FF-95F316AA8AA3}" type="pres">
      <dgm:prSet presAssocID="{523643B8-C5E8-7B4E-A64B-E9E50AA4E461}" presName="child4group" presStyleCnt="0"/>
      <dgm:spPr/>
    </dgm:pt>
    <dgm:pt modelId="{44185F28-6EA6-C84C-B34D-55D23DC22D0A}" type="pres">
      <dgm:prSet presAssocID="{523643B8-C5E8-7B4E-A64B-E9E50AA4E461}" presName="child4" presStyleLbl="bgAcc1" presStyleIdx="3" presStyleCnt="4" custScaleX="109535" custScaleY="54013"/>
      <dgm:spPr/>
    </dgm:pt>
    <dgm:pt modelId="{AD088B2F-1625-AB4F-9DBE-583D741F2148}" type="pres">
      <dgm:prSet presAssocID="{523643B8-C5E8-7B4E-A64B-E9E50AA4E461}" presName="child4Text" presStyleLbl="bgAcc1" presStyleIdx="3" presStyleCnt="4">
        <dgm:presLayoutVars>
          <dgm:bulletEnabled val="1"/>
        </dgm:presLayoutVars>
      </dgm:prSet>
      <dgm:spPr/>
    </dgm:pt>
    <dgm:pt modelId="{88C15A4B-33B3-D242-AB78-438156D24BF4}" type="pres">
      <dgm:prSet presAssocID="{523643B8-C5E8-7B4E-A64B-E9E50AA4E461}" presName="childPlaceholder" presStyleCnt="0"/>
      <dgm:spPr/>
    </dgm:pt>
    <dgm:pt modelId="{501E38DC-3961-E142-9C49-B08A31010E6B}" type="pres">
      <dgm:prSet presAssocID="{523643B8-C5E8-7B4E-A64B-E9E50AA4E461}" presName="circle" presStyleCnt="0"/>
      <dgm:spPr/>
    </dgm:pt>
    <dgm:pt modelId="{4C57000A-49C2-854B-B2D9-5E77BBA317D3}" type="pres">
      <dgm:prSet presAssocID="{523643B8-C5E8-7B4E-A64B-E9E50AA4E46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5D83D5E-EF7A-6E49-8844-3747E75B299D}" type="pres">
      <dgm:prSet presAssocID="{523643B8-C5E8-7B4E-A64B-E9E50AA4E46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AF9612F-8669-5C4E-A12F-7215B2CF3025}" type="pres">
      <dgm:prSet presAssocID="{523643B8-C5E8-7B4E-A64B-E9E50AA4E46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3E560477-D784-EF42-A0A0-F709A29A0A51}" type="pres">
      <dgm:prSet presAssocID="{523643B8-C5E8-7B4E-A64B-E9E50AA4E46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3E89CB37-EF3F-6844-B2FB-E48BA63A955A}" type="pres">
      <dgm:prSet presAssocID="{523643B8-C5E8-7B4E-A64B-E9E50AA4E461}" presName="quadrantPlaceholder" presStyleCnt="0"/>
      <dgm:spPr/>
    </dgm:pt>
    <dgm:pt modelId="{F75A83BC-6F40-2B49-AD47-711B3ECE76EC}" type="pres">
      <dgm:prSet presAssocID="{523643B8-C5E8-7B4E-A64B-E9E50AA4E461}" presName="center1" presStyleLbl="fgShp" presStyleIdx="0" presStyleCnt="2"/>
      <dgm:spPr/>
    </dgm:pt>
    <dgm:pt modelId="{8D6C0E23-6EDE-5147-B68B-EC34484565C9}" type="pres">
      <dgm:prSet presAssocID="{523643B8-C5E8-7B4E-A64B-E9E50AA4E461}" presName="center2" presStyleLbl="fgShp" presStyleIdx="1" presStyleCnt="2"/>
      <dgm:spPr/>
    </dgm:pt>
  </dgm:ptLst>
  <dgm:cxnLst>
    <dgm:cxn modelId="{F3195A1B-A2AC-974C-838B-DA531F16B78F}" type="presOf" srcId="{690DDC7F-F892-5A4B-A1E5-23AEC219C650}" destId="{6C127561-0B95-8A41-AF09-884E83A7A6B6}" srcOrd="0" destOrd="0" presId="urn:microsoft.com/office/officeart/2005/8/layout/cycle4"/>
    <dgm:cxn modelId="{E5558B25-C5A8-4844-9E25-7FC25A855128}" type="presOf" srcId="{7269F250-EC1B-7C4F-BB79-16D0BFC4E0AE}" destId="{7AF9612F-8669-5C4E-A12F-7215B2CF3025}" srcOrd="0" destOrd="0" presId="urn:microsoft.com/office/officeart/2005/8/layout/cycle4"/>
    <dgm:cxn modelId="{EBC49326-2398-AE4D-9F9E-54164D4205B3}" srcId="{523643B8-C5E8-7B4E-A64B-E9E50AA4E461}" destId="{55885244-878B-5A4D-9A38-ACBF63AFA48E}" srcOrd="0" destOrd="0" parTransId="{AE58640C-DF8B-A948-B5DF-C273E52EDEE3}" sibTransId="{1167C1BC-AA61-AC4F-B7F9-690F7EEC108E}"/>
    <dgm:cxn modelId="{CEFD543A-1C07-3545-BE81-735A83B801FC}" type="presOf" srcId="{E3C3E0BE-BB92-7E45-9CDA-8859915520F9}" destId="{44185F28-6EA6-C84C-B34D-55D23DC22D0A}" srcOrd="0" destOrd="0" presId="urn:microsoft.com/office/officeart/2005/8/layout/cycle4"/>
    <dgm:cxn modelId="{6ED28D44-AE9A-8F4A-A566-0043192AF2FE}" type="presOf" srcId="{523643B8-C5E8-7B4E-A64B-E9E50AA4E461}" destId="{1A64968D-D227-0342-B50A-6BE8C2BA20FA}" srcOrd="0" destOrd="0" presId="urn:microsoft.com/office/officeart/2005/8/layout/cycle4"/>
    <dgm:cxn modelId="{B6863A6C-3533-2F4D-A06A-6B391C8F54D7}" type="presOf" srcId="{2EC5D321-ECBD-CB4E-BBDD-70048540A08C}" destId="{D5D83D5E-EF7A-6E49-8844-3747E75B299D}" srcOrd="0" destOrd="0" presId="urn:microsoft.com/office/officeart/2005/8/layout/cycle4"/>
    <dgm:cxn modelId="{BC3F8289-64B3-C948-A113-C72A9525569A}" srcId="{55885244-878B-5A4D-9A38-ACBF63AFA48E}" destId="{3EADBC72-25E0-BD48-8464-90DB351F8354}" srcOrd="0" destOrd="0" parTransId="{AD41BDCC-63B9-564E-87AA-1A6A4BAE1C7E}" sibTransId="{E1DF5814-5529-9F4B-A66B-09E7FF949500}"/>
    <dgm:cxn modelId="{9D710F8B-E024-BB46-8364-802D73558770}" srcId="{523643B8-C5E8-7B4E-A64B-E9E50AA4E461}" destId="{7269F250-EC1B-7C4F-BB79-16D0BFC4E0AE}" srcOrd="2" destOrd="0" parTransId="{E325769D-3CDE-0C4C-9C25-10A694421802}" sibTransId="{A9F11C62-643A-5B47-BDCE-011D89BB9369}"/>
    <dgm:cxn modelId="{3FB8FE8B-8112-DE4E-9DC1-53EE60DB7832}" type="presOf" srcId="{3EADBC72-25E0-BD48-8464-90DB351F8354}" destId="{0D2A3016-05E4-9D4C-9D0B-EDF40B3EBDC3}" srcOrd="0" destOrd="0" presId="urn:microsoft.com/office/officeart/2005/8/layout/cycle4"/>
    <dgm:cxn modelId="{9E64E398-2379-1247-912F-B45EF3B68CC5}" type="presOf" srcId="{F5DA3BB2-8406-904C-BD3B-FAB624A9866F}" destId="{BEB72D2F-5E38-9A4C-BCB3-2D816BE103BD}" srcOrd="0" destOrd="0" presId="urn:microsoft.com/office/officeart/2005/8/layout/cycle4"/>
    <dgm:cxn modelId="{C593B6A4-9CE3-CB48-865A-7DAB0B91D91C}" type="presOf" srcId="{E3C3E0BE-BB92-7E45-9CDA-8859915520F9}" destId="{AD088B2F-1625-AB4F-9DBE-583D741F2148}" srcOrd="1" destOrd="0" presId="urn:microsoft.com/office/officeart/2005/8/layout/cycle4"/>
    <dgm:cxn modelId="{F2F9F9A8-E8AE-2846-967F-BDF35D3300F8}" type="presOf" srcId="{3EADBC72-25E0-BD48-8464-90DB351F8354}" destId="{85B4B6E3-6C82-EF4D-9E68-452BC26A7E31}" srcOrd="1" destOrd="0" presId="urn:microsoft.com/office/officeart/2005/8/layout/cycle4"/>
    <dgm:cxn modelId="{17286EAF-9B23-8F44-AD5D-FAFBEE50C332}" srcId="{523643B8-C5E8-7B4E-A64B-E9E50AA4E461}" destId="{2EC5D321-ECBD-CB4E-BBDD-70048540A08C}" srcOrd="1" destOrd="0" parTransId="{3DD12015-9367-0543-AA79-47264DE55C82}" sibTransId="{8483A677-0E40-484A-803E-BDED47EB7C29}"/>
    <dgm:cxn modelId="{CDFABCBD-A608-2F45-820E-07725AD948FB}" srcId="{2EC5D321-ECBD-CB4E-BBDD-70048540A08C}" destId="{F5DA3BB2-8406-904C-BD3B-FAB624A9866F}" srcOrd="0" destOrd="0" parTransId="{A2986D60-AACB-CA46-BB18-581D24CC0C70}" sibTransId="{4A36137E-A530-4644-96F3-83549D2AF2AB}"/>
    <dgm:cxn modelId="{58652FCA-1C68-1444-B19D-9BB2E76AA182}" srcId="{E4655958-28C4-FA4F-AEEF-239B7DA1DC2B}" destId="{E3C3E0BE-BB92-7E45-9CDA-8859915520F9}" srcOrd="0" destOrd="0" parTransId="{E098D749-21CD-DA4E-9976-08D031E6EF56}" sibTransId="{3ECEA2FE-C526-A343-AFAD-2F2B0CC33A2D}"/>
    <dgm:cxn modelId="{0FC5FACB-514B-6F42-A765-F36EA718399D}" type="presOf" srcId="{55885244-878B-5A4D-9A38-ACBF63AFA48E}" destId="{4C57000A-49C2-854B-B2D9-5E77BBA317D3}" srcOrd="0" destOrd="0" presId="urn:microsoft.com/office/officeart/2005/8/layout/cycle4"/>
    <dgm:cxn modelId="{46870CCF-9AE5-5840-A89C-66E38E2B7B14}" srcId="{7269F250-EC1B-7C4F-BB79-16D0BFC4E0AE}" destId="{690DDC7F-F892-5A4B-A1E5-23AEC219C650}" srcOrd="0" destOrd="0" parTransId="{80B488DF-BCC0-1A42-B4DC-723B273E4F99}" sibTransId="{2F28E91B-76CE-BC4F-B910-9C334B27946F}"/>
    <dgm:cxn modelId="{11E405D2-9A49-C34B-A617-4D626BBE710B}" type="presOf" srcId="{F5DA3BB2-8406-904C-BD3B-FAB624A9866F}" destId="{54A90979-6B7A-7849-BD67-B685B31541E6}" srcOrd="1" destOrd="0" presId="urn:microsoft.com/office/officeart/2005/8/layout/cycle4"/>
    <dgm:cxn modelId="{4508B4DF-5FB7-1D45-89AB-D5E8413996E4}" srcId="{523643B8-C5E8-7B4E-A64B-E9E50AA4E461}" destId="{E4655958-28C4-FA4F-AEEF-239B7DA1DC2B}" srcOrd="3" destOrd="0" parTransId="{140403DE-22D9-B748-B903-8A8A229FDA84}" sibTransId="{0B2AC203-1C6C-2B4E-814A-8D080339764C}"/>
    <dgm:cxn modelId="{BF80D3E8-789A-C941-944A-5B626888ED61}" type="presOf" srcId="{E4655958-28C4-FA4F-AEEF-239B7DA1DC2B}" destId="{3E560477-D784-EF42-A0A0-F709A29A0A51}" srcOrd="0" destOrd="0" presId="urn:microsoft.com/office/officeart/2005/8/layout/cycle4"/>
    <dgm:cxn modelId="{11C010F4-4360-C841-81A4-B5499EF1B71F}" type="presOf" srcId="{690DDC7F-F892-5A4B-A1E5-23AEC219C650}" destId="{0761727E-8B84-D345-BC3D-895E5A2BBECF}" srcOrd="1" destOrd="0" presId="urn:microsoft.com/office/officeart/2005/8/layout/cycle4"/>
    <dgm:cxn modelId="{1C8D6F0D-1132-1B46-A807-A4F6ADA85673}" type="presParOf" srcId="{1A64968D-D227-0342-B50A-6BE8C2BA20FA}" destId="{51058D36-D878-6E43-9DC8-C3F9E8245A9A}" srcOrd="0" destOrd="0" presId="urn:microsoft.com/office/officeart/2005/8/layout/cycle4"/>
    <dgm:cxn modelId="{2F9DB40C-B6E7-2242-804F-640061AD70EF}" type="presParOf" srcId="{51058D36-D878-6E43-9DC8-C3F9E8245A9A}" destId="{004A8443-CE24-CD4D-B05E-BEABC5191468}" srcOrd="0" destOrd="0" presId="urn:microsoft.com/office/officeart/2005/8/layout/cycle4"/>
    <dgm:cxn modelId="{98583973-3AA3-B543-9F56-ED880C589BEC}" type="presParOf" srcId="{004A8443-CE24-CD4D-B05E-BEABC5191468}" destId="{0D2A3016-05E4-9D4C-9D0B-EDF40B3EBDC3}" srcOrd="0" destOrd="0" presId="urn:microsoft.com/office/officeart/2005/8/layout/cycle4"/>
    <dgm:cxn modelId="{09B82592-9E03-CE43-8C18-A0BDBEF62FEC}" type="presParOf" srcId="{004A8443-CE24-CD4D-B05E-BEABC5191468}" destId="{85B4B6E3-6C82-EF4D-9E68-452BC26A7E31}" srcOrd="1" destOrd="0" presId="urn:microsoft.com/office/officeart/2005/8/layout/cycle4"/>
    <dgm:cxn modelId="{4F60146A-E1C1-D14D-8F6F-A8F5B94F299F}" type="presParOf" srcId="{51058D36-D878-6E43-9DC8-C3F9E8245A9A}" destId="{23A5E0DE-5841-B947-9CAE-2B34ADFF2799}" srcOrd="1" destOrd="0" presId="urn:microsoft.com/office/officeart/2005/8/layout/cycle4"/>
    <dgm:cxn modelId="{01049061-2856-1A46-B8F0-1A21D0C751B3}" type="presParOf" srcId="{23A5E0DE-5841-B947-9CAE-2B34ADFF2799}" destId="{BEB72D2F-5E38-9A4C-BCB3-2D816BE103BD}" srcOrd="0" destOrd="0" presId="urn:microsoft.com/office/officeart/2005/8/layout/cycle4"/>
    <dgm:cxn modelId="{D5B1F00D-3236-6B4A-A236-EFA00B86202B}" type="presParOf" srcId="{23A5E0DE-5841-B947-9CAE-2B34ADFF2799}" destId="{54A90979-6B7A-7849-BD67-B685B31541E6}" srcOrd="1" destOrd="0" presId="urn:microsoft.com/office/officeart/2005/8/layout/cycle4"/>
    <dgm:cxn modelId="{3462B48E-9855-4440-BB7A-AC124D32BF39}" type="presParOf" srcId="{51058D36-D878-6E43-9DC8-C3F9E8245A9A}" destId="{6997ECB5-D357-BC4A-B87F-D9EB82920792}" srcOrd="2" destOrd="0" presId="urn:microsoft.com/office/officeart/2005/8/layout/cycle4"/>
    <dgm:cxn modelId="{69081F07-9EE8-3F4C-BFA3-B6F6A770EC9C}" type="presParOf" srcId="{6997ECB5-D357-BC4A-B87F-D9EB82920792}" destId="{6C127561-0B95-8A41-AF09-884E83A7A6B6}" srcOrd="0" destOrd="0" presId="urn:microsoft.com/office/officeart/2005/8/layout/cycle4"/>
    <dgm:cxn modelId="{99705B78-E962-3446-94B7-1EAE850C6424}" type="presParOf" srcId="{6997ECB5-D357-BC4A-B87F-D9EB82920792}" destId="{0761727E-8B84-D345-BC3D-895E5A2BBECF}" srcOrd="1" destOrd="0" presId="urn:microsoft.com/office/officeart/2005/8/layout/cycle4"/>
    <dgm:cxn modelId="{E431564E-BE6D-1C46-9AF6-C79C81200D42}" type="presParOf" srcId="{51058D36-D878-6E43-9DC8-C3F9E8245A9A}" destId="{0D12B4FF-F702-9E4C-A9FF-95F316AA8AA3}" srcOrd="3" destOrd="0" presId="urn:microsoft.com/office/officeart/2005/8/layout/cycle4"/>
    <dgm:cxn modelId="{5266E1C8-8AC4-FA4D-99B7-9F7508938111}" type="presParOf" srcId="{0D12B4FF-F702-9E4C-A9FF-95F316AA8AA3}" destId="{44185F28-6EA6-C84C-B34D-55D23DC22D0A}" srcOrd="0" destOrd="0" presId="urn:microsoft.com/office/officeart/2005/8/layout/cycle4"/>
    <dgm:cxn modelId="{189F9BA4-0170-4649-94D2-1D052FAD1B4F}" type="presParOf" srcId="{0D12B4FF-F702-9E4C-A9FF-95F316AA8AA3}" destId="{AD088B2F-1625-AB4F-9DBE-583D741F2148}" srcOrd="1" destOrd="0" presId="urn:microsoft.com/office/officeart/2005/8/layout/cycle4"/>
    <dgm:cxn modelId="{F5E12C42-801A-5A4F-A99C-ABD59CFE4BE3}" type="presParOf" srcId="{51058D36-D878-6E43-9DC8-C3F9E8245A9A}" destId="{88C15A4B-33B3-D242-AB78-438156D24BF4}" srcOrd="4" destOrd="0" presId="urn:microsoft.com/office/officeart/2005/8/layout/cycle4"/>
    <dgm:cxn modelId="{50F0E38C-4350-0D48-83A2-8EA00319F0D7}" type="presParOf" srcId="{1A64968D-D227-0342-B50A-6BE8C2BA20FA}" destId="{501E38DC-3961-E142-9C49-B08A31010E6B}" srcOrd="1" destOrd="0" presId="urn:microsoft.com/office/officeart/2005/8/layout/cycle4"/>
    <dgm:cxn modelId="{794C3816-5AD5-F94A-83FE-DFA9C0DF564C}" type="presParOf" srcId="{501E38DC-3961-E142-9C49-B08A31010E6B}" destId="{4C57000A-49C2-854B-B2D9-5E77BBA317D3}" srcOrd="0" destOrd="0" presId="urn:microsoft.com/office/officeart/2005/8/layout/cycle4"/>
    <dgm:cxn modelId="{F1820DF9-BCFA-1B4C-B28B-34CABE639316}" type="presParOf" srcId="{501E38DC-3961-E142-9C49-B08A31010E6B}" destId="{D5D83D5E-EF7A-6E49-8844-3747E75B299D}" srcOrd="1" destOrd="0" presId="urn:microsoft.com/office/officeart/2005/8/layout/cycle4"/>
    <dgm:cxn modelId="{4C0E583F-495E-1C41-97DE-F325ED14050F}" type="presParOf" srcId="{501E38DC-3961-E142-9C49-B08A31010E6B}" destId="{7AF9612F-8669-5C4E-A12F-7215B2CF3025}" srcOrd="2" destOrd="0" presId="urn:microsoft.com/office/officeart/2005/8/layout/cycle4"/>
    <dgm:cxn modelId="{61B7EED5-4A16-744F-9143-9407DD9AF935}" type="presParOf" srcId="{501E38DC-3961-E142-9C49-B08A31010E6B}" destId="{3E560477-D784-EF42-A0A0-F709A29A0A51}" srcOrd="3" destOrd="0" presId="urn:microsoft.com/office/officeart/2005/8/layout/cycle4"/>
    <dgm:cxn modelId="{77E9A385-7C06-A243-9B37-75AED8E07AEA}" type="presParOf" srcId="{501E38DC-3961-E142-9C49-B08A31010E6B}" destId="{3E89CB37-EF3F-6844-B2FB-E48BA63A955A}" srcOrd="4" destOrd="0" presId="urn:microsoft.com/office/officeart/2005/8/layout/cycle4"/>
    <dgm:cxn modelId="{1942E9EF-8C61-5344-9EDD-EBAC48DD4016}" type="presParOf" srcId="{1A64968D-D227-0342-B50A-6BE8C2BA20FA}" destId="{F75A83BC-6F40-2B49-AD47-711B3ECE76EC}" srcOrd="2" destOrd="0" presId="urn:microsoft.com/office/officeart/2005/8/layout/cycle4"/>
    <dgm:cxn modelId="{922AAA6F-2C33-F04E-805A-83B7DEAF89D3}" type="presParOf" srcId="{1A64968D-D227-0342-B50A-6BE8C2BA20FA}" destId="{8D6C0E23-6EDE-5147-B68B-EC34484565C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9F3934-B406-B94A-8E67-FDF1C9287C41}" type="doc">
      <dgm:prSet loTypeId="urn:microsoft.com/office/officeart/2005/8/layout/arrow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6716EB-473F-2048-A042-AEC6DE39AB54}">
      <dgm:prSet phldrT="[Text]" custT="1"/>
      <dgm:spPr/>
      <dgm:t>
        <a:bodyPr/>
        <a:lstStyle/>
        <a:p>
          <a:r>
            <a:rPr lang="en-US" sz="2800" b="1" dirty="0">
              <a:latin typeface="Helvetica" pitchFamily="2" charset="0"/>
            </a:rPr>
            <a:t>Mandatory</a:t>
          </a:r>
        </a:p>
      </dgm:t>
    </dgm:pt>
    <dgm:pt modelId="{F7812B21-EE13-464D-9C71-359A6AFD43DB}" type="parTrans" cxnId="{868EE946-D5B1-F44F-8D1C-0B8B5E5B0076}">
      <dgm:prSet/>
      <dgm:spPr/>
      <dgm:t>
        <a:bodyPr/>
        <a:lstStyle/>
        <a:p>
          <a:endParaRPr lang="en-US"/>
        </a:p>
      </dgm:t>
    </dgm:pt>
    <dgm:pt modelId="{92EE43E8-828F-534F-B7F0-02EC284B1170}" type="sibTrans" cxnId="{868EE946-D5B1-F44F-8D1C-0B8B5E5B0076}">
      <dgm:prSet/>
      <dgm:spPr/>
      <dgm:t>
        <a:bodyPr/>
        <a:lstStyle/>
        <a:p>
          <a:endParaRPr lang="en-US"/>
        </a:p>
      </dgm:t>
    </dgm:pt>
    <dgm:pt modelId="{1A90B671-789F-504E-B51C-BA4B0E1B16F1}">
      <dgm:prSet phldrT="[Text]" custT="1"/>
      <dgm:spPr/>
      <dgm:t>
        <a:bodyPr/>
        <a:lstStyle/>
        <a:p>
          <a:r>
            <a:rPr lang="en-US" sz="2800" b="1" dirty="0">
              <a:latin typeface="Helvetica" pitchFamily="2" charset="0"/>
            </a:rPr>
            <a:t>Optional</a:t>
          </a:r>
        </a:p>
      </dgm:t>
    </dgm:pt>
    <dgm:pt modelId="{F275AB00-B4A1-3045-B5C2-51FBAEDBE8EF}" type="parTrans" cxnId="{DCA171DE-9F99-0743-A108-F5E18C152AE4}">
      <dgm:prSet/>
      <dgm:spPr/>
      <dgm:t>
        <a:bodyPr/>
        <a:lstStyle/>
        <a:p>
          <a:endParaRPr lang="en-US"/>
        </a:p>
      </dgm:t>
    </dgm:pt>
    <dgm:pt modelId="{AA4CD73B-B6DD-E542-9197-D965DFD734A0}" type="sibTrans" cxnId="{DCA171DE-9F99-0743-A108-F5E18C152AE4}">
      <dgm:prSet/>
      <dgm:spPr/>
      <dgm:t>
        <a:bodyPr/>
        <a:lstStyle/>
        <a:p>
          <a:endParaRPr lang="en-US"/>
        </a:p>
      </dgm:t>
    </dgm:pt>
    <dgm:pt modelId="{549CD301-1467-EE4C-9651-69A54A3E10A4}" type="pres">
      <dgm:prSet presAssocID="{8E9F3934-B406-B94A-8E67-FDF1C9287C41}" presName="compositeShape" presStyleCnt="0">
        <dgm:presLayoutVars>
          <dgm:chMax val="2"/>
          <dgm:dir/>
          <dgm:resizeHandles val="exact"/>
        </dgm:presLayoutVars>
      </dgm:prSet>
      <dgm:spPr/>
    </dgm:pt>
    <dgm:pt modelId="{91DAC1AF-F64C-6244-B717-1061D95EA0C0}" type="pres">
      <dgm:prSet presAssocID="{8E9F3934-B406-B94A-8E67-FDF1C9287C41}" presName="divider" presStyleLbl="fgShp" presStyleIdx="0" presStyleCnt="1"/>
      <dgm:spPr/>
    </dgm:pt>
    <dgm:pt modelId="{92B59C95-6B7C-F249-B8D7-CB3F4E69C663}" type="pres">
      <dgm:prSet presAssocID="{E36716EB-473F-2048-A042-AEC6DE39AB54}" presName="downArrow" presStyleLbl="node1" presStyleIdx="0" presStyleCnt="2"/>
      <dgm:spPr/>
    </dgm:pt>
    <dgm:pt modelId="{7B556127-FE15-FC49-830E-761A3B7C4A16}" type="pres">
      <dgm:prSet presAssocID="{E36716EB-473F-2048-A042-AEC6DE39AB54}" presName="downArrowText" presStyleLbl="revTx" presStyleIdx="0" presStyleCnt="2" custScaleX="156886">
        <dgm:presLayoutVars>
          <dgm:bulletEnabled val="1"/>
        </dgm:presLayoutVars>
      </dgm:prSet>
      <dgm:spPr/>
    </dgm:pt>
    <dgm:pt modelId="{C42780B3-E976-264D-8158-6FEAF03495DF}" type="pres">
      <dgm:prSet presAssocID="{1A90B671-789F-504E-B51C-BA4B0E1B16F1}" presName="upArrow" presStyleLbl="node1" presStyleIdx="1" presStyleCnt="2"/>
      <dgm:spPr/>
    </dgm:pt>
    <dgm:pt modelId="{28690C8F-5590-D849-AD5A-DAECC53CA35C}" type="pres">
      <dgm:prSet presAssocID="{1A90B671-789F-504E-B51C-BA4B0E1B16F1}" presName="upArrowText" presStyleLbl="revTx" presStyleIdx="1" presStyleCnt="2" custScaleX="156886">
        <dgm:presLayoutVars>
          <dgm:bulletEnabled val="1"/>
        </dgm:presLayoutVars>
      </dgm:prSet>
      <dgm:spPr/>
    </dgm:pt>
  </dgm:ptLst>
  <dgm:cxnLst>
    <dgm:cxn modelId="{868EE946-D5B1-F44F-8D1C-0B8B5E5B0076}" srcId="{8E9F3934-B406-B94A-8E67-FDF1C9287C41}" destId="{E36716EB-473F-2048-A042-AEC6DE39AB54}" srcOrd="0" destOrd="0" parTransId="{F7812B21-EE13-464D-9C71-359A6AFD43DB}" sibTransId="{92EE43E8-828F-534F-B7F0-02EC284B1170}"/>
    <dgm:cxn modelId="{AA11C7BA-DA87-2741-B243-3850F982488F}" type="presOf" srcId="{8E9F3934-B406-B94A-8E67-FDF1C9287C41}" destId="{549CD301-1467-EE4C-9651-69A54A3E10A4}" srcOrd="0" destOrd="0" presId="urn:microsoft.com/office/officeart/2005/8/layout/arrow3"/>
    <dgm:cxn modelId="{65F224CA-9001-AA46-B04A-EE8593921228}" type="presOf" srcId="{1A90B671-789F-504E-B51C-BA4B0E1B16F1}" destId="{28690C8F-5590-D849-AD5A-DAECC53CA35C}" srcOrd="0" destOrd="0" presId="urn:microsoft.com/office/officeart/2005/8/layout/arrow3"/>
    <dgm:cxn modelId="{DCA171DE-9F99-0743-A108-F5E18C152AE4}" srcId="{8E9F3934-B406-B94A-8E67-FDF1C9287C41}" destId="{1A90B671-789F-504E-B51C-BA4B0E1B16F1}" srcOrd="1" destOrd="0" parTransId="{F275AB00-B4A1-3045-B5C2-51FBAEDBE8EF}" sibTransId="{AA4CD73B-B6DD-E542-9197-D965DFD734A0}"/>
    <dgm:cxn modelId="{F71605F5-E4F1-F741-8C5F-F55437717494}" type="presOf" srcId="{E36716EB-473F-2048-A042-AEC6DE39AB54}" destId="{7B556127-FE15-FC49-830E-761A3B7C4A16}" srcOrd="0" destOrd="0" presId="urn:microsoft.com/office/officeart/2005/8/layout/arrow3"/>
    <dgm:cxn modelId="{2E2300EF-46E6-8844-B0A4-EED2C42EC4BC}" type="presParOf" srcId="{549CD301-1467-EE4C-9651-69A54A3E10A4}" destId="{91DAC1AF-F64C-6244-B717-1061D95EA0C0}" srcOrd="0" destOrd="0" presId="urn:microsoft.com/office/officeart/2005/8/layout/arrow3"/>
    <dgm:cxn modelId="{5332AB51-92F0-6A4B-89A2-D56EEFDCA6A6}" type="presParOf" srcId="{549CD301-1467-EE4C-9651-69A54A3E10A4}" destId="{92B59C95-6B7C-F249-B8D7-CB3F4E69C663}" srcOrd="1" destOrd="0" presId="urn:microsoft.com/office/officeart/2005/8/layout/arrow3"/>
    <dgm:cxn modelId="{17BC6C99-48FA-AD48-AA23-0A147FA4DFB6}" type="presParOf" srcId="{549CD301-1467-EE4C-9651-69A54A3E10A4}" destId="{7B556127-FE15-FC49-830E-761A3B7C4A16}" srcOrd="2" destOrd="0" presId="urn:microsoft.com/office/officeart/2005/8/layout/arrow3"/>
    <dgm:cxn modelId="{B8B81B55-C805-4241-B169-1C8A0F934295}" type="presParOf" srcId="{549CD301-1467-EE4C-9651-69A54A3E10A4}" destId="{C42780B3-E976-264D-8158-6FEAF03495DF}" srcOrd="3" destOrd="0" presId="urn:microsoft.com/office/officeart/2005/8/layout/arrow3"/>
    <dgm:cxn modelId="{995B3E26-0BB2-7E48-96E3-9364211117B6}" type="presParOf" srcId="{549CD301-1467-EE4C-9651-69A54A3E10A4}" destId="{28690C8F-5590-D849-AD5A-DAECC53CA35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9F3934-B406-B94A-8E67-FDF1C9287C41}" type="doc">
      <dgm:prSet loTypeId="urn:microsoft.com/office/officeart/2005/8/layout/arrow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6716EB-473F-2048-A042-AEC6DE39AB54}">
      <dgm:prSet phldrT="[Text]" custT="1"/>
      <dgm:spPr/>
      <dgm:t>
        <a:bodyPr/>
        <a:lstStyle/>
        <a:p>
          <a:r>
            <a:rPr lang="en-US" sz="2400" b="1" dirty="0">
              <a:latin typeface="Helvetica" pitchFamily="2" charset="0"/>
            </a:rPr>
            <a:t>Community-specific</a:t>
          </a:r>
          <a:endParaRPr lang="en-US" sz="2800" b="1" dirty="0">
            <a:latin typeface="Helvetica" pitchFamily="2" charset="0"/>
          </a:endParaRPr>
        </a:p>
      </dgm:t>
    </dgm:pt>
    <dgm:pt modelId="{F7812B21-EE13-464D-9C71-359A6AFD43DB}" type="parTrans" cxnId="{868EE946-D5B1-F44F-8D1C-0B8B5E5B0076}">
      <dgm:prSet/>
      <dgm:spPr/>
      <dgm:t>
        <a:bodyPr/>
        <a:lstStyle/>
        <a:p>
          <a:endParaRPr lang="en-US"/>
        </a:p>
      </dgm:t>
    </dgm:pt>
    <dgm:pt modelId="{92EE43E8-828F-534F-B7F0-02EC284B1170}" type="sibTrans" cxnId="{868EE946-D5B1-F44F-8D1C-0B8B5E5B0076}">
      <dgm:prSet/>
      <dgm:spPr/>
      <dgm:t>
        <a:bodyPr/>
        <a:lstStyle/>
        <a:p>
          <a:endParaRPr lang="en-US"/>
        </a:p>
      </dgm:t>
    </dgm:pt>
    <dgm:pt modelId="{1A90B671-789F-504E-B51C-BA4B0E1B16F1}">
      <dgm:prSet phldrT="[Text]" custT="1"/>
      <dgm:spPr/>
      <dgm:t>
        <a:bodyPr/>
        <a:lstStyle/>
        <a:p>
          <a:r>
            <a:rPr lang="en-US" sz="2400" b="1" dirty="0">
              <a:latin typeface="Helvetica" pitchFamily="2" charset="0"/>
            </a:rPr>
            <a:t>Community- agnostic</a:t>
          </a:r>
        </a:p>
      </dgm:t>
    </dgm:pt>
    <dgm:pt modelId="{F275AB00-B4A1-3045-B5C2-51FBAEDBE8EF}" type="parTrans" cxnId="{DCA171DE-9F99-0743-A108-F5E18C152AE4}">
      <dgm:prSet/>
      <dgm:spPr/>
      <dgm:t>
        <a:bodyPr/>
        <a:lstStyle/>
        <a:p>
          <a:endParaRPr lang="en-US"/>
        </a:p>
      </dgm:t>
    </dgm:pt>
    <dgm:pt modelId="{AA4CD73B-B6DD-E542-9197-D965DFD734A0}" type="sibTrans" cxnId="{DCA171DE-9F99-0743-A108-F5E18C152AE4}">
      <dgm:prSet/>
      <dgm:spPr/>
      <dgm:t>
        <a:bodyPr/>
        <a:lstStyle/>
        <a:p>
          <a:endParaRPr lang="en-US"/>
        </a:p>
      </dgm:t>
    </dgm:pt>
    <dgm:pt modelId="{549CD301-1467-EE4C-9651-69A54A3E10A4}" type="pres">
      <dgm:prSet presAssocID="{8E9F3934-B406-B94A-8E67-FDF1C9287C41}" presName="compositeShape" presStyleCnt="0">
        <dgm:presLayoutVars>
          <dgm:chMax val="2"/>
          <dgm:dir/>
          <dgm:resizeHandles val="exact"/>
        </dgm:presLayoutVars>
      </dgm:prSet>
      <dgm:spPr/>
    </dgm:pt>
    <dgm:pt modelId="{91DAC1AF-F64C-6244-B717-1061D95EA0C0}" type="pres">
      <dgm:prSet presAssocID="{8E9F3934-B406-B94A-8E67-FDF1C9287C41}" presName="divider" presStyleLbl="fgShp" presStyleIdx="0" presStyleCnt="1"/>
      <dgm:spPr/>
    </dgm:pt>
    <dgm:pt modelId="{92B59C95-6B7C-F249-B8D7-CB3F4E69C663}" type="pres">
      <dgm:prSet presAssocID="{E36716EB-473F-2048-A042-AEC6DE39AB54}" presName="downArrow" presStyleLbl="node1" presStyleIdx="0" presStyleCnt="2"/>
      <dgm:spPr/>
    </dgm:pt>
    <dgm:pt modelId="{7B556127-FE15-FC49-830E-761A3B7C4A16}" type="pres">
      <dgm:prSet presAssocID="{E36716EB-473F-2048-A042-AEC6DE39AB54}" presName="downArrowText" presStyleLbl="revTx" presStyleIdx="0" presStyleCnt="2" custScaleX="156886">
        <dgm:presLayoutVars>
          <dgm:bulletEnabled val="1"/>
        </dgm:presLayoutVars>
      </dgm:prSet>
      <dgm:spPr/>
    </dgm:pt>
    <dgm:pt modelId="{C42780B3-E976-264D-8158-6FEAF03495DF}" type="pres">
      <dgm:prSet presAssocID="{1A90B671-789F-504E-B51C-BA4B0E1B16F1}" presName="upArrow" presStyleLbl="node1" presStyleIdx="1" presStyleCnt="2"/>
      <dgm:spPr/>
    </dgm:pt>
    <dgm:pt modelId="{28690C8F-5590-D849-AD5A-DAECC53CA35C}" type="pres">
      <dgm:prSet presAssocID="{1A90B671-789F-504E-B51C-BA4B0E1B16F1}" presName="upArrowText" presStyleLbl="revTx" presStyleIdx="1" presStyleCnt="2" custScaleX="156886">
        <dgm:presLayoutVars>
          <dgm:bulletEnabled val="1"/>
        </dgm:presLayoutVars>
      </dgm:prSet>
      <dgm:spPr/>
    </dgm:pt>
  </dgm:ptLst>
  <dgm:cxnLst>
    <dgm:cxn modelId="{868EE946-D5B1-F44F-8D1C-0B8B5E5B0076}" srcId="{8E9F3934-B406-B94A-8E67-FDF1C9287C41}" destId="{E36716EB-473F-2048-A042-AEC6DE39AB54}" srcOrd="0" destOrd="0" parTransId="{F7812B21-EE13-464D-9C71-359A6AFD43DB}" sibTransId="{92EE43E8-828F-534F-B7F0-02EC284B1170}"/>
    <dgm:cxn modelId="{AA11C7BA-DA87-2741-B243-3850F982488F}" type="presOf" srcId="{8E9F3934-B406-B94A-8E67-FDF1C9287C41}" destId="{549CD301-1467-EE4C-9651-69A54A3E10A4}" srcOrd="0" destOrd="0" presId="urn:microsoft.com/office/officeart/2005/8/layout/arrow3"/>
    <dgm:cxn modelId="{65F224CA-9001-AA46-B04A-EE8593921228}" type="presOf" srcId="{1A90B671-789F-504E-B51C-BA4B0E1B16F1}" destId="{28690C8F-5590-D849-AD5A-DAECC53CA35C}" srcOrd="0" destOrd="0" presId="urn:microsoft.com/office/officeart/2005/8/layout/arrow3"/>
    <dgm:cxn modelId="{DCA171DE-9F99-0743-A108-F5E18C152AE4}" srcId="{8E9F3934-B406-B94A-8E67-FDF1C9287C41}" destId="{1A90B671-789F-504E-B51C-BA4B0E1B16F1}" srcOrd="1" destOrd="0" parTransId="{F275AB00-B4A1-3045-B5C2-51FBAEDBE8EF}" sibTransId="{AA4CD73B-B6DD-E542-9197-D965DFD734A0}"/>
    <dgm:cxn modelId="{F71605F5-E4F1-F741-8C5F-F55437717494}" type="presOf" srcId="{E36716EB-473F-2048-A042-AEC6DE39AB54}" destId="{7B556127-FE15-FC49-830E-761A3B7C4A16}" srcOrd="0" destOrd="0" presId="urn:microsoft.com/office/officeart/2005/8/layout/arrow3"/>
    <dgm:cxn modelId="{2E2300EF-46E6-8844-B0A4-EED2C42EC4BC}" type="presParOf" srcId="{549CD301-1467-EE4C-9651-69A54A3E10A4}" destId="{91DAC1AF-F64C-6244-B717-1061D95EA0C0}" srcOrd="0" destOrd="0" presId="urn:microsoft.com/office/officeart/2005/8/layout/arrow3"/>
    <dgm:cxn modelId="{5332AB51-92F0-6A4B-89A2-D56EEFDCA6A6}" type="presParOf" srcId="{549CD301-1467-EE4C-9651-69A54A3E10A4}" destId="{92B59C95-6B7C-F249-B8D7-CB3F4E69C663}" srcOrd="1" destOrd="0" presId="urn:microsoft.com/office/officeart/2005/8/layout/arrow3"/>
    <dgm:cxn modelId="{17BC6C99-48FA-AD48-AA23-0A147FA4DFB6}" type="presParOf" srcId="{549CD301-1467-EE4C-9651-69A54A3E10A4}" destId="{7B556127-FE15-FC49-830E-761A3B7C4A16}" srcOrd="2" destOrd="0" presId="urn:microsoft.com/office/officeart/2005/8/layout/arrow3"/>
    <dgm:cxn modelId="{B8B81B55-C805-4241-B169-1C8A0F934295}" type="presParOf" srcId="{549CD301-1467-EE4C-9651-69A54A3E10A4}" destId="{C42780B3-E976-264D-8158-6FEAF03495DF}" srcOrd="3" destOrd="0" presId="urn:microsoft.com/office/officeart/2005/8/layout/arrow3"/>
    <dgm:cxn modelId="{995B3E26-0BB2-7E48-96E3-9364211117B6}" type="presParOf" srcId="{549CD301-1467-EE4C-9651-69A54A3E10A4}" destId="{28690C8F-5590-D849-AD5A-DAECC53CA35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27561-0B95-8A41-AF09-884E83A7A6B6}">
      <dsp:nvSpPr>
        <dsp:cNvPr id="0" name=""/>
        <dsp:cNvSpPr/>
      </dsp:nvSpPr>
      <dsp:spPr>
        <a:xfrm>
          <a:off x="7645403" y="5380288"/>
          <a:ext cx="3866150" cy="1377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125398"/>
              <a:satOff val="37447"/>
              <a:lumOff val="-2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>
              <a:latin typeface="Helvetica" pitchFamily="2" charset="0"/>
            </a:rPr>
            <a:t>Actors, discipline</a:t>
          </a:r>
        </a:p>
      </dsp:txBody>
      <dsp:txXfrm>
        <a:off x="8835501" y="5754850"/>
        <a:ext cx="2645799" cy="972421"/>
      </dsp:txXfrm>
    </dsp:sp>
    <dsp:sp modelId="{44185F28-6EA6-C84C-B34D-55D23DC22D0A}">
      <dsp:nvSpPr>
        <dsp:cNvPr id="0" name=""/>
        <dsp:cNvSpPr/>
      </dsp:nvSpPr>
      <dsp:spPr>
        <a:xfrm>
          <a:off x="1800513" y="5444526"/>
          <a:ext cx="3909408" cy="1248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3688096"/>
              <a:satOff val="56170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>
              <a:latin typeface="Helvetica" pitchFamily="2" charset="0"/>
            </a:rPr>
            <a:t>Resources managed</a:t>
          </a:r>
        </a:p>
      </dsp:txBody>
      <dsp:txXfrm>
        <a:off x="1827944" y="5784147"/>
        <a:ext cx="2681723" cy="881709"/>
      </dsp:txXfrm>
    </dsp:sp>
    <dsp:sp modelId="{BEB72D2F-5E38-9A4C-BCB3-2D816BE103BD}">
      <dsp:nvSpPr>
        <dsp:cNvPr id="0" name=""/>
        <dsp:cNvSpPr/>
      </dsp:nvSpPr>
      <dsp:spPr>
        <a:xfrm>
          <a:off x="7600271" y="482599"/>
          <a:ext cx="3956413" cy="1346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562699"/>
              <a:satOff val="18723"/>
              <a:lumOff val="-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>
              <a:latin typeface="Helvetica" pitchFamily="2" charset="0"/>
            </a:rPr>
            <a:t>Functionality architecture</a:t>
          </a:r>
        </a:p>
      </dsp:txBody>
      <dsp:txXfrm>
        <a:off x="8816779" y="512183"/>
        <a:ext cx="2710321" cy="950906"/>
      </dsp:txXfrm>
    </dsp:sp>
    <dsp:sp modelId="{0D2A3016-05E4-9D4C-9D0B-EDF40B3EBDC3}">
      <dsp:nvSpPr>
        <dsp:cNvPr id="0" name=""/>
        <dsp:cNvSpPr/>
      </dsp:nvSpPr>
      <dsp:spPr>
        <a:xfrm>
          <a:off x="1702113" y="531601"/>
          <a:ext cx="4106208" cy="1248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>
              <a:latin typeface="Helvetica" pitchFamily="2" charset="0"/>
            </a:rPr>
            <a:t>Functionality signature</a:t>
          </a:r>
        </a:p>
      </dsp:txBody>
      <dsp:txXfrm>
        <a:off x="1729544" y="559032"/>
        <a:ext cx="2819483" cy="881709"/>
      </dsp:txXfrm>
    </dsp:sp>
    <dsp:sp modelId="{4C57000A-49C2-854B-B2D9-5E77BBA317D3}">
      <dsp:nvSpPr>
        <dsp:cNvPr id="0" name=""/>
        <dsp:cNvSpPr/>
      </dsp:nvSpPr>
      <dsp:spPr>
        <a:xfrm>
          <a:off x="3428773" y="411818"/>
          <a:ext cx="3128376" cy="3128376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Helvetica" pitchFamily="2" charset="0"/>
            </a:rPr>
            <a:t>Service Compositionality</a:t>
          </a:r>
        </a:p>
      </dsp:txBody>
      <dsp:txXfrm>
        <a:off x="4345053" y="1328098"/>
        <a:ext cx="2212096" cy="2212096"/>
      </dsp:txXfrm>
    </dsp:sp>
    <dsp:sp modelId="{D5D83D5E-EF7A-6E49-8844-3747E75B299D}">
      <dsp:nvSpPr>
        <dsp:cNvPr id="0" name=""/>
        <dsp:cNvSpPr/>
      </dsp:nvSpPr>
      <dsp:spPr>
        <a:xfrm rot="5400000">
          <a:off x="6701648" y="411818"/>
          <a:ext cx="3128376" cy="3128376"/>
        </a:xfrm>
        <a:prstGeom prst="pieWedge">
          <a:avLst/>
        </a:prstGeom>
        <a:solidFill>
          <a:schemeClr val="accent5">
            <a:hueOff val="-4562699"/>
            <a:satOff val="18723"/>
            <a:lumOff val="-1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Helvetica" pitchFamily="2" charset="0"/>
            </a:rPr>
            <a:t>Service Design</a:t>
          </a:r>
        </a:p>
      </dsp:txBody>
      <dsp:txXfrm rot="-5400000">
        <a:off x="6701648" y="1328098"/>
        <a:ext cx="2212096" cy="2212096"/>
      </dsp:txXfrm>
    </dsp:sp>
    <dsp:sp modelId="{7AF9612F-8669-5C4E-A12F-7215B2CF3025}">
      <dsp:nvSpPr>
        <dsp:cNvPr id="0" name=""/>
        <dsp:cNvSpPr/>
      </dsp:nvSpPr>
      <dsp:spPr>
        <a:xfrm rot="10800000">
          <a:off x="6701648" y="3684693"/>
          <a:ext cx="3128376" cy="3128376"/>
        </a:xfrm>
        <a:prstGeom prst="pieWedge">
          <a:avLst/>
        </a:prstGeom>
        <a:solidFill>
          <a:schemeClr val="accent5">
            <a:hueOff val="-9125398"/>
            <a:satOff val="37447"/>
            <a:lumOff val="-2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Helvetica" pitchFamily="2" charset="0"/>
            </a:rPr>
            <a:t>Service consumers</a:t>
          </a:r>
        </a:p>
      </dsp:txBody>
      <dsp:txXfrm rot="10800000">
        <a:off x="6701648" y="3684693"/>
        <a:ext cx="2212096" cy="2212096"/>
      </dsp:txXfrm>
    </dsp:sp>
    <dsp:sp modelId="{3E560477-D784-EF42-A0A0-F709A29A0A51}">
      <dsp:nvSpPr>
        <dsp:cNvPr id="0" name=""/>
        <dsp:cNvSpPr/>
      </dsp:nvSpPr>
      <dsp:spPr>
        <a:xfrm rot="16200000">
          <a:off x="3428773" y="3684693"/>
          <a:ext cx="3128376" cy="3128376"/>
        </a:xfrm>
        <a:prstGeom prst="pieWedge">
          <a:avLst/>
        </a:prstGeom>
        <a:solidFill>
          <a:schemeClr val="accent5">
            <a:hueOff val="-13688096"/>
            <a:satOff val="56170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Helvetica" pitchFamily="2" charset="0"/>
            </a:rPr>
            <a:t>Service focus</a:t>
          </a:r>
        </a:p>
      </dsp:txBody>
      <dsp:txXfrm rot="5400000">
        <a:off x="4345053" y="3684693"/>
        <a:ext cx="2212096" cy="2212096"/>
      </dsp:txXfrm>
    </dsp:sp>
    <dsp:sp modelId="{F75A83BC-6F40-2B49-AD47-711B3ECE76EC}">
      <dsp:nvSpPr>
        <dsp:cNvPr id="0" name=""/>
        <dsp:cNvSpPr/>
      </dsp:nvSpPr>
      <dsp:spPr>
        <a:xfrm>
          <a:off x="6089339" y="2962204"/>
          <a:ext cx="1080120" cy="93923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C0E23-6EDE-5147-B68B-EC34484565C9}">
      <dsp:nvSpPr>
        <dsp:cNvPr id="0" name=""/>
        <dsp:cNvSpPr/>
      </dsp:nvSpPr>
      <dsp:spPr>
        <a:xfrm rot="10800000">
          <a:off x="6089339" y="3323448"/>
          <a:ext cx="1080120" cy="93923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AC1AF-F64C-6244-B717-1061D95EA0C0}">
      <dsp:nvSpPr>
        <dsp:cNvPr id="0" name=""/>
        <dsp:cNvSpPr/>
      </dsp:nvSpPr>
      <dsp:spPr>
        <a:xfrm rot="21300000">
          <a:off x="13479" y="1342901"/>
          <a:ext cx="4365548" cy="499921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59C95-6B7C-F249-B8D7-CB3F4E69C663}">
      <dsp:nvSpPr>
        <dsp:cNvPr id="0" name=""/>
        <dsp:cNvSpPr/>
      </dsp:nvSpPr>
      <dsp:spPr>
        <a:xfrm>
          <a:off x="527100" y="159286"/>
          <a:ext cx="1317752" cy="1274289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56127-FE15-FC49-830E-761A3B7C4A16}">
      <dsp:nvSpPr>
        <dsp:cNvPr id="0" name=""/>
        <dsp:cNvSpPr/>
      </dsp:nvSpPr>
      <dsp:spPr>
        <a:xfrm>
          <a:off x="1928233" y="0"/>
          <a:ext cx="2205193" cy="133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Helvetica" pitchFamily="2" charset="0"/>
            </a:rPr>
            <a:t>Mandatory</a:t>
          </a:r>
        </a:p>
      </dsp:txBody>
      <dsp:txXfrm>
        <a:off x="1928233" y="0"/>
        <a:ext cx="2205193" cy="1338004"/>
      </dsp:txXfrm>
    </dsp:sp>
    <dsp:sp modelId="{C42780B3-E976-264D-8158-6FEAF03495DF}">
      <dsp:nvSpPr>
        <dsp:cNvPr id="0" name=""/>
        <dsp:cNvSpPr/>
      </dsp:nvSpPr>
      <dsp:spPr>
        <a:xfrm>
          <a:off x="2547654" y="1752148"/>
          <a:ext cx="1317752" cy="1274289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0C8F-5590-D849-AD5A-DAECC53CA35C}">
      <dsp:nvSpPr>
        <dsp:cNvPr id="0" name=""/>
        <dsp:cNvSpPr/>
      </dsp:nvSpPr>
      <dsp:spPr>
        <a:xfrm>
          <a:off x="259080" y="1847719"/>
          <a:ext cx="2205193" cy="133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Helvetica" pitchFamily="2" charset="0"/>
            </a:rPr>
            <a:t>Optional</a:t>
          </a:r>
        </a:p>
      </dsp:txBody>
      <dsp:txXfrm>
        <a:off x="259080" y="1847719"/>
        <a:ext cx="2205193" cy="13380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AC1AF-F64C-6244-B717-1061D95EA0C0}">
      <dsp:nvSpPr>
        <dsp:cNvPr id="0" name=""/>
        <dsp:cNvSpPr/>
      </dsp:nvSpPr>
      <dsp:spPr>
        <a:xfrm rot="21300000">
          <a:off x="13479" y="1342901"/>
          <a:ext cx="4365548" cy="499921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59C95-6B7C-F249-B8D7-CB3F4E69C663}">
      <dsp:nvSpPr>
        <dsp:cNvPr id="0" name=""/>
        <dsp:cNvSpPr/>
      </dsp:nvSpPr>
      <dsp:spPr>
        <a:xfrm>
          <a:off x="527100" y="159286"/>
          <a:ext cx="1317752" cy="1274289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56127-FE15-FC49-830E-761A3B7C4A16}">
      <dsp:nvSpPr>
        <dsp:cNvPr id="0" name=""/>
        <dsp:cNvSpPr/>
      </dsp:nvSpPr>
      <dsp:spPr>
        <a:xfrm>
          <a:off x="1928233" y="0"/>
          <a:ext cx="2205193" cy="133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Helvetica" pitchFamily="2" charset="0"/>
            </a:rPr>
            <a:t>Community-specific</a:t>
          </a:r>
          <a:endParaRPr lang="en-US" sz="2800" b="1" kern="1200" dirty="0">
            <a:latin typeface="Helvetica" pitchFamily="2" charset="0"/>
          </a:endParaRPr>
        </a:p>
      </dsp:txBody>
      <dsp:txXfrm>
        <a:off x="1928233" y="0"/>
        <a:ext cx="2205193" cy="1338004"/>
      </dsp:txXfrm>
    </dsp:sp>
    <dsp:sp modelId="{C42780B3-E976-264D-8158-6FEAF03495DF}">
      <dsp:nvSpPr>
        <dsp:cNvPr id="0" name=""/>
        <dsp:cNvSpPr/>
      </dsp:nvSpPr>
      <dsp:spPr>
        <a:xfrm>
          <a:off x="2547654" y="1752148"/>
          <a:ext cx="1317752" cy="1274289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0C8F-5590-D849-AD5A-DAECC53CA35C}">
      <dsp:nvSpPr>
        <dsp:cNvPr id="0" name=""/>
        <dsp:cNvSpPr/>
      </dsp:nvSpPr>
      <dsp:spPr>
        <a:xfrm>
          <a:off x="259080" y="1847719"/>
          <a:ext cx="2205193" cy="133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Helvetica" pitchFamily="2" charset="0"/>
            </a:rPr>
            <a:t>Community- agnostic</a:t>
          </a:r>
        </a:p>
      </dsp:txBody>
      <dsp:txXfrm>
        <a:off x="259080" y="1847719"/>
        <a:ext cx="2205193" cy="1338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39F5-19E1-724A-8F0B-922E848C9F3F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47F3-A4D4-424B-B094-07974689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6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976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37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Shape 11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19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7.png"/><Relationship Id="rId7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7.png"/><Relationship Id="rId7" Type="http://schemas.openxmlformats.org/officeDocument/2006/relationships/image" Target="../media/image1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605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679445"/>
            <a:ext cx="6241503" cy="579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36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Autofit/>
          </a:bodyPr>
          <a:lstStyle>
            <a:lvl1pPr marL="0" indent="0" algn="r">
              <a:buNone/>
              <a:defRPr sz="2800" b="0" i="0" spc="-150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8881647" y="7284490"/>
            <a:ext cx="659341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accent1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 err="1"/>
              <a:t>OpenAIRE</a:t>
            </a:r>
            <a:r>
              <a:rPr lang="en-US" dirty="0"/>
              <a:t>-Advance Kick off | Athens | 17-19 Jan 2018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38" y="8419647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24879" y="858138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523057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27672" y="854242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0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0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0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0" y="7619599"/>
            <a:ext cx="6110944" cy="13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423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68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13185"/>
            <a:ext cx="2076544" cy="741219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181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263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3600" b="1" i="0" spc="-151">
                <a:solidFill>
                  <a:schemeClr val="accent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000" b="1" i="0" spc="-51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9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18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-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4000" b="0" i="0" spc="-151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419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ackground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687E6"/>
              </a:buClr>
              <a:buSzPct val="85000"/>
              <a:defRPr sz="3200" b="1" i="0" spc="-151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ct val="85000"/>
              <a:defRPr sz="3000" b="0" i="0" spc="-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_background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CAEDC9-16F7-1241-807C-7FC5F7EC5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" y="0"/>
            <a:ext cx="16234573" cy="9145935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1320247" y="184183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687E6"/>
              </a:buClr>
              <a:buSzPct val="85000"/>
              <a:defRPr sz="3200" b="1" i="0" spc="-151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ct val="85000"/>
              <a:defRPr sz="3000" b="0" i="0" spc="-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07548" y="69647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503719" y="8452105"/>
            <a:ext cx="829052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3285301" y="8511738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3567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6" y="-19879"/>
            <a:ext cx="16284485" cy="91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537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spcBef>
                <a:spcPts val="1200"/>
              </a:spcBef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6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53926452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85390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30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21062369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89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44225906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5868"/>
            <a:ext cx="16297200" cy="9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68"/>
            <a:ext cx="16297200" cy="9180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53933" y="6241933"/>
            <a:ext cx="2335200" cy="35028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784562" y="2359875"/>
            <a:ext cx="7932515" cy="493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7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" y="0"/>
            <a:ext cx="16246135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9" y="8197313"/>
            <a:ext cx="1171863" cy="813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08671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898" y="1067627"/>
            <a:ext cx="1554806" cy="133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0592" y="1248225"/>
            <a:ext cx="1061902" cy="909729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114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2753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83" y="0"/>
            <a:ext cx="4628417" cy="915511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1548071" y="-1"/>
            <a:ext cx="4689798" cy="914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61729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602294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297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367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1012668" y="4714453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628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87791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287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60" y="374218"/>
            <a:ext cx="967440" cy="967440"/>
          </a:xfrm>
          <a:prstGeom prst="rect">
            <a:avLst/>
          </a:prstGeom>
        </p:spPr>
      </p:pic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 err="1"/>
              <a:t>OpenAIRE</a:t>
            </a:r>
            <a:r>
              <a:rPr lang="en-US" dirty="0"/>
              <a:t>-Advance Kick off | Athens | 17-19 Jan 2018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9997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57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752148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3301" y="4637371"/>
            <a:ext cx="4392000" cy="50749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6018490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6018490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124998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124998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dirty="0"/>
              <a:t>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5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699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924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546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43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Thank </a:t>
            </a:r>
            <a:r>
              <a:rPr kumimoji="0" lang="en-US" sz="13000" b="1" i="0" u="none" strike="noStrike" cap="none" spc="-300" normalizeH="0" baseline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you!</a:t>
            </a:r>
            <a:endParaRPr kumimoji="0" lang="en-US" sz="13000" b="1" i="0" u="none" strike="noStrike" cap="none" spc="-300" normalizeH="0" baseline="0" dirty="0">
              <a:ln>
                <a:noFill/>
              </a:ln>
              <a:solidFill>
                <a:srgbClr val="5AC3F0"/>
              </a:solidFill>
              <a:effectLst/>
              <a:uFillTx/>
              <a:latin typeface="Open Sans Semibold" charset="0"/>
              <a:ea typeface="Open Sans Semibold" charset="0"/>
              <a:cs typeface="Open Sans Semibold" charset="0"/>
              <a:sym typeface="Helvetica Light"/>
            </a:endParaRP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98" y="8371595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99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282151" y="3442209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Questions?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98" y="8371595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8101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B0F0"/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1017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50758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115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26860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5400" b="1" i="0" spc="-151">
                <a:solidFill>
                  <a:srgbClr val="FFC8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695487"/>
            <a:ext cx="6241503" cy="579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16433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Autofit/>
          </a:bodyPr>
          <a:lstStyle>
            <a:lvl1pPr marL="0" indent="0" algn="r">
              <a:buNone/>
              <a:defRPr sz="3200" b="0" i="0" spc="-150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8881647" y="7300532"/>
            <a:ext cx="6593411" cy="376237"/>
          </a:xfrm>
        </p:spPr>
        <p:txBody>
          <a:bodyPr>
            <a:normAutofit/>
          </a:bodyPr>
          <a:lstStyle>
            <a:lvl1pPr algn="r">
              <a:defRPr sz="2000" b="0" i="0" spc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Event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38" y="8419647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24879" y="858138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523057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27672" y="854242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0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@openaire_eu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5" y="7494746"/>
            <a:ext cx="7013462" cy="15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005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1_Blank_diagrams_with_header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Calibri"/>
              <a:buNone/>
              <a:defRPr sz="6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538" name="Shape 5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41" name="Shape 541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2" name="Shape 5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1201" y="8388032"/>
            <a:ext cx="754149" cy="5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Shape 5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418" y="8209592"/>
            <a:ext cx="3599014" cy="79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96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67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1_Titles + Tex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Shape 65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3" y="0"/>
            <a:ext cx="1623345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723900" y="792163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4050"/>
              <a:buFont typeface="Calibri"/>
              <a:buNone/>
              <a:defRPr sz="5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4" name="Shape 654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5" name="Shape 655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Calibri"/>
              <a:buNone/>
              <a:defRPr sz="5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6" name="Shape 656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D400"/>
              </a:buClr>
              <a:buSzPts val="4050"/>
              <a:buFont typeface="Calibri"/>
              <a:buNone/>
              <a:defRPr sz="5400" b="1" i="0" u="none" strike="noStrike" cap="none">
                <a:solidFill>
                  <a:srgbClr val="FFD4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7" name="Shape 657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8" name="Shape 658"/>
          <p:cNvSpPr txBox="1">
            <a:spLocks noGrp="1"/>
          </p:cNvSpPr>
          <p:nvPr>
            <p:ph type="body" idx="6"/>
          </p:nvPr>
        </p:nvSpPr>
        <p:spPr>
          <a:xfrm>
            <a:off x="723900" y="4414127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9" name="Shape 659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60" name="Shape 66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1" name="Shape 6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4252" y="8388032"/>
            <a:ext cx="754149" cy="5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Shape 6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469" y="8209592"/>
            <a:ext cx="3599014" cy="79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081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_background_color">
  <p:cSld name="1_Bullets_background_color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1429" y="0"/>
            <a:ext cx="16234573" cy="9145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>
            <a:spLocks noGrp="1"/>
          </p:cNvSpPr>
          <p:nvPr>
            <p:ph type="body" idx="1" hasCustomPrompt="1"/>
          </p:nvPr>
        </p:nvSpPr>
        <p:spPr>
          <a:xfrm>
            <a:off x="1320247" y="1841835"/>
            <a:ext cx="13517717" cy="61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876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4080"/>
              <a:buFont typeface="Arial"/>
              <a:buChar char="•"/>
              <a:defRPr sz="4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291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A6A6A"/>
              </a:buClr>
              <a:buSzPts val="3060"/>
              <a:buFont typeface="Calibri"/>
              <a:buChar char="•"/>
              <a:defRPr sz="3600" b="1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131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720"/>
              <a:buFont typeface="Calibri"/>
              <a:buChar char="•"/>
              <a:defRPr sz="3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en-US" dirty="0" err="1"/>
              <a:t>Ffds</a:t>
            </a:r>
            <a:endParaRPr lang="en-US" dirty="0"/>
          </a:p>
          <a:p>
            <a:r>
              <a:rPr lang="en-US" dirty="0" err="1"/>
              <a:t>fdfds</a:t>
            </a:r>
            <a:endParaRPr dirty="0"/>
          </a:p>
        </p:txBody>
      </p:sp>
      <p:sp>
        <p:nvSpPr>
          <p:cNvPr id="163" name="Shape 163"/>
          <p:cNvSpPr txBox="1">
            <a:spLocks noGrp="1"/>
          </p:cNvSpPr>
          <p:nvPr>
            <p:ph type="body" idx="2"/>
          </p:nvPr>
        </p:nvSpPr>
        <p:spPr>
          <a:xfrm>
            <a:off x="1307548" y="69647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50"/>
              <a:buFont typeface="Calibri"/>
              <a:buNone/>
              <a:defRPr sz="6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ftr" idx="11"/>
          </p:nvPr>
        </p:nvSpPr>
        <p:spPr>
          <a:xfrm>
            <a:off x="4503719" y="845210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13285302" y="8511738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1201" y="8388032"/>
            <a:ext cx="754149" cy="5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418" y="8209592"/>
            <a:ext cx="3599015" cy="79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117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1_Thank you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Shape 5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6000" cy="9149552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Shape 521"/>
          <p:cNvSpPr txBox="1"/>
          <p:nvPr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C3F0"/>
              </a:buClr>
              <a:buSzPts val="15600"/>
              <a:buFont typeface="Calibri"/>
              <a:buNone/>
            </a:pPr>
            <a:r>
              <a:rPr lang="en-US" sz="15600" b="1" i="0" u="none" strike="noStrike" cap="none">
                <a:solidFill>
                  <a:srgbClr val="5AC3F0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1"/>
          <a:lstStyle>
            <a:lvl1pPr marL="457200" marR="0" lvl="0" indent="-22860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Calibri"/>
              <a:buNone/>
              <a:defRPr sz="44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23" name="Shape 523"/>
          <p:cNvSpPr txBox="1">
            <a:spLocks noGrp="1"/>
          </p:cNvSpPr>
          <p:nvPr>
            <p:ph type="body" idx="2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Calibri"/>
              <a:buNone/>
              <a:defRPr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1137" y="8420502"/>
            <a:ext cx="754149" cy="5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6354" y="8242062"/>
            <a:ext cx="3599015" cy="79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506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554148" y="1323689"/>
            <a:ext cx="15147733" cy="364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554134" y="5038444"/>
            <a:ext cx="15147733" cy="140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5062147" y="8290164"/>
            <a:ext cx="975467" cy="69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9150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Pisa, 4 Giugno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InfraScience incontra il Direttore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8B3B-FE4E-5B4A-9463-CE706510B92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E7E81C-8D9A-E546-8AFC-EA0E72F5C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43751" y="0"/>
            <a:ext cx="1112249" cy="6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1380" y="0"/>
            <a:ext cx="16256000" cy="7561913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21" y="-3618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88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 err="1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  <a:endParaRPr lang="en-US" sz="2200" b="1" i="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0" y="4685283"/>
            <a:ext cx="730941" cy="730941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6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6842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344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-133" r="-13634" b="-1410"/>
          <a:stretch/>
        </p:blipFill>
        <p:spPr>
          <a:xfrm>
            <a:off x="-42529" y="-215752"/>
            <a:ext cx="19080000" cy="8243846"/>
          </a:xfrm>
          <a:prstGeom prst="rect">
            <a:avLst/>
          </a:prstGeom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42530" y="-194646"/>
            <a:ext cx="16272000" cy="8136000"/>
          </a:xfrm>
          <a:prstGeom prst="rect">
            <a:avLst/>
          </a:prstGeom>
          <a:gradFill flip="none" rotWithShape="1">
            <a:gsLst>
              <a:gs pos="0">
                <a:srgbClr val="4B54FF"/>
              </a:gs>
              <a:gs pos="54000">
                <a:schemeClr val="bg1">
                  <a:alpha val="0"/>
                  <a:lumMod val="4700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 b="0" i="0" spc="-8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0" r:id="rId2"/>
    <p:sldLayoutId id="2147483730" r:id="rId3"/>
    <p:sldLayoutId id="2147483659" r:id="rId4"/>
    <p:sldLayoutId id="2147483693" r:id="rId5"/>
    <p:sldLayoutId id="2147483720" r:id="rId6"/>
    <p:sldLayoutId id="2147483670" r:id="rId7"/>
    <p:sldLayoutId id="2147483694" r:id="rId8"/>
    <p:sldLayoutId id="2147483731" r:id="rId9"/>
    <p:sldLayoutId id="2147483695" r:id="rId10"/>
    <p:sldLayoutId id="2147483669" r:id="rId11"/>
    <p:sldLayoutId id="2147483696" r:id="rId12"/>
    <p:sldLayoutId id="2147483671" r:id="rId13"/>
    <p:sldLayoutId id="2147483711" r:id="rId14"/>
    <p:sldLayoutId id="2147483700" r:id="rId15"/>
    <p:sldLayoutId id="2147483663" r:id="rId16"/>
    <p:sldLayoutId id="2147483710" r:id="rId17"/>
    <p:sldLayoutId id="2147483735" r:id="rId18"/>
    <p:sldLayoutId id="2147483712" r:id="rId19"/>
    <p:sldLayoutId id="2147483713" r:id="rId20"/>
    <p:sldLayoutId id="2147483697" r:id="rId21"/>
    <p:sldLayoutId id="2147483699" r:id="rId22"/>
    <p:sldLayoutId id="2147483673" r:id="rId23"/>
    <p:sldLayoutId id="2147483708" r:id="rId24"/>
    <p:sldLayoutId id="2147483698" r:id="rId25"/>
    <p:sldLayoutId id="2147483666" r:id="rId26"/>
    <p:sldLayoutId id="2147483714" r:id="rId27"/>
    <p:sldLayoutId id="2147483719" r:id="rId28"/>
    <p:sldLayoutId id="2147483716" r:id="rId29"/>
    <p:sldLayoutId id="2147483717" r:id="rId30"/>
    <p:sldLayoutId id="2147483718" r:id="rId31"/>
    <p:sldLayoutId id="2147483715" r:id="rId32"/>
    <p:sldLayoutId id="2147483677" r:id="rId33"/>
    <p:sldLayoutId id="2147483702" r:id="rId34"/>
    <p:sldLayoutId id="2147483703" r:id="rId35"/>
    <p:sldLayoutId id="2147483701" r:id="rId36"/>
    <p:sldLayoutId id="2147483704" r:id="rId37"/>
    <p:sldLayoutId id="2147483733" r:id="rId38"/>
    <p:sldLayoutId id="2147483705" r:id="rId39"/>
    <p:sldLayoutId id="2147483679" r:id="rId40"/>
    <p:sldLayoutId id="2147483732" r:id="rId41"/>
    <p:sldLayoutId id="2147483706" r:id="rId42"/>
    <p:sldLayoutId id="2147483707" r:id="rId43"/>
    <p:sldLayoutId id="2147483664" r:id="rId44"/>
    <p:sldLayoutId id="2147483709" r:id="rId45"/>
    <p:sldLayoutId id="2147483667" r:id="rId46"/>
    <p:sldLayoutId id="2147483734" r:id="rId47"/>
    <p:sldLayoutId id="2147483736" r:id="rId48"/>
    <p:sldLayoutId id="2147483737" r:id="rId49"/>
    <p:sldLayoutId id="2147483739" r:id="rId50"/>
    <p:sldLayoutId id="2147483741" r:id="rId51"/>
    <p:sldLayoutId id="2147483742" r:id="rId52"/>
    <p:sldLayoutId id="2147483746" r:id="rId53"/>
    <p:sldLayoutId id="2147483747" r:id="rId54"/>
  </p:sldLayoutIdLst>
  <p:transition spd="med"/>
  <p:hf sldNum="0"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6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7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8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5.png"/><Relationship Id="rId18" Type="http://schemas.openxmlformats.org/officeDocument/2006/relationships/image" Target="../media/image60.tiff"/><Relationship Id="rId26" Type="http://schemas.openxmlformats.org/officeDocument/2006/relationships/image" Target="../media/image68.tiff"/><Relationship Id="rId3" Type="http://schemas.openxmlformats.org/officeDocument/2006/relationships/image" Target="../media/image44.png"/><Relationship Id="rId21" Type="http://schemas.openxmlformats.org/officeDocument/2006/relationships/image" Target="../media/image63.png"/><Relationship Id="rId7" Type="http://schemas.openxmlformats.org/officeDocument/2006/relationships/image" Target="../media/image49.tiff"/><Relationship Id="rId12" Type="http://schemas.openxmlformats.org/officeDocument/2006/relationships/image" Target="../media/image54.tiff"/><Relationship Id="rId17" Type="http://schemas.openxmlformats.org/officeDocument/2006/relationships/image" Target="../media/image59.png"/><Relationship Id="rId25" Type="http://schemas.openxmlformats.org/officeDocument/2006/relationships/image" Target="../media/image67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20" Type="http://schemas.openxmlformats.org/officeDocument/2006/relationships/image" Target="../media/image62.tiff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tiff"/><Relationship Id="rId11" Type="http://schemas.openxmlformats.org/officeDocument/2006/relationships/image" Target="../media/image53.tiff"/><Relationship Id="rId24" Type="http://schemas.openxmlformats.org/officeDocument/2006/relationships/image" Target="../media/image66.tiff"/><Relationship Id="rId5" Type="http://schemas.openxmlformats.org/officeDocument/2006/relationships/image" Target="../media/image46.png"/><Relationship Id="rId15" Type="http://schemas.openxmlformats.org/officeDocument/2006/relationships/image" Target="../media/image57.png"/><Relationship Id="rId23" Type="http://schemas.openxmlformats.org/officeDocument/2006/relationships/image" Target="../media/image65.tiff"/><Relationship Id="rId28" Type="http://schemas.openxmlformats.org/officeDocument/2006/relationships/image" Target="../media/image70.png"/><Relationship Id="rId10" Type="http://schemas.openxmlformats.org/officeDocument/2006/relationships/image" Target="../media/image52.tiff"/><Relationship Id="rId19" Type="http://schemas.openxmlformats.org/officeDocument/2006/relationships/image" Target="../media/image61.tiff"/><Relationship Id="rId4" Type="http://schemas.openxmlformats.org/officeDocument/2006/relationships/image" Target="../media/image45.png"/><Relationship Id="rId9" Type="http://schemas.openxmlformats.org/officeDocument/2006/relationships/image" Target="../media/image51.png"/><Relationship Id="rId14" Type="http://schemas.openxmlformats.org/officeDocument/2006/relationships/image" Target="../media/image56.tiff"/><Relationship Id="rId22" Type="http://schemas.openxmlformats.org/officeDocument/2006/relationships/image" Target="../media/image64.png"/><Relationship Id="rId27" Type="http://schemas.openxmlformats.org/officeDocument/2006/relationships/image" Target="../media/image6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tiff"/><Relationship Id="rId4" Type="http://schemas.openxmlformats.org/officeDocument/2006/relationships/hyperlink" Target="https://www.coar-repositories.org/activities/advocacy-leadership/working-group-next-generation-repositories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Rodapé 5"/>
          <p:cNvSpPr>
            <a:spLocks noGrp="1"/>
          </p:cNvSpPr>
          <p:nvPr>
            <p:ph type="ftr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OpenAIRE-Connect Review</a:t>
            </a:r>
          </a:p>
          <a:p>
            <a:r>
              <a:rPr lang="en-US" dirty="0">
                <a:solidFill>
                  <a:schemeClr val="bg1"/>
                </a:solidFill>
              </a:rPr>
              <a:t>23rd of April, 2018 - Brussels</a:t>
            </a:r>
          </a:p>
        </p:txBody>
      </p:sp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683979" y="2825884"/>
            <a:ext cx="14671442" cy="2425269"/>
          </a:xfrm>
        </p:spPr>
        <p:txBody>
          <a:bodyPr>
            <a:normAutofit fontScale="92500" lnSpcReduction="10000"/>
          </a:bodyPr>
          <a:lstStyle/>
          <a:p>
            <a:r>
              <a:rPr lang="it-IT" b="0" dirty="0" err="1"/>
              <a:t>Scholarly</a:t>
            </a:r>
            <a:r>
              <a:rPr lang="it-IT" b="0" dirty="0"/>
              <a:t> </a:t>
            </a:r>
            <a:r>
              <a:rPr lang="it-IT" b="0" dirty="0" err="1"/>
              <a:t>communication</a:t>
            </a:r>
            <a:r>
              <a:rPr lang="it-IT" b="0" dirty="0"/>
              <a:t> </a:t>
            </a:r>
            <a:r>
              <a:rPr lang="it-IT" b="0" dirty="0" err="1"/>
              <a:t>services</a:t>
            </a:r>
            <a:endParaRPr lang="it-IT" b="0" dirty="0"/>
          </a:p>
          <a:p>
            <a:r>
              <a:rPr lang="it-IT" b="0" dirty="0" err="1"/>
              <a:t>OpenAIRE’s</a:t>
            </a:r>
            <a:r>
              <a:rPr lang="it-IT" b="0" dirty="0"/>
              <a:t> </a:t>
            </a:r>
            <a:r>
              <a:rPr lang="it-IT" b="0" dirty="0" err="1"/>
              <a:t>perspective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62885-D730-B84E-938F-6FE4A1B807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27458" y="1136782"/>
            <a:ext cx="6241503" cy="382019"/>
          </a:xfrm>
        </p:spPr>
        <p:txBody>
          <a:bodyPr/>
          <a:lstStyle/>
          <a:p>
            <a:r>
              <a:rPr lang="en-US" sz="3600" dirty="0"/>
              <a:t>Paolo </a:t>
            </a:r>
            <a:r>
              <a:rPr lang="en-US" sz="3600" dirty="0" err="1"/>
              <a:t>Manghi</a:t>
            </a:r>
            <a:endParaRPr lang="en-US" sz="3600" dirty="0"/>
          </a:p>
          <a:p>
            <a:endParaRPr lang="it-I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4F9B9B-B288-2648-B9F5-93021E6C42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27456" y="980667"/>
            <a:ext cx="6241504" cy="1446279"/>
          </a:xfrm>
        </p:spPr>
        <p:txBody>
          <a:bodyPr>
            <a:normAutofit fontScale="92500" lnSpcReduction="10000"/>
          </a:bodyPr>
          <a:lstStyle/>
          <a:p>
            <a:r>
              <a:rPr lang="it-IT" sz="2800" dirty="0" err="1"/>
              <a:t>Insitute</a:t>
            </a:r>
            <a:r>
              <a:rPr lang="it-IT" sz="2800" dirty="0"/>
              <a:t> of Information Science and Technologies</a:t>
            </a:r>
          </a:p>
          <a:p>
            <a:r>
              <a:rPr lang="it-IT" sz="2800" dirty="0"/>
              <a:t>National </a:t>
            </a:r>
            <a:r>
              <a:rPr lang="it-IT" sz="2800" dirty="0" err="1"/>
              <a:t>Research</a:t>
            </a:r>
            <a:r>
              <a:rPr lang="it-IT" sz="2800" dirty="0"/>
              <a:t> </a:t>
            </a:r>
            <a:r>
              <a:rPr lang="it-IT" sz="2800" dirty="0" err="1"/>
              <a:t>Council</a:t>
            </a:r>
            <a:r>
              <a:rPr lang="it-IT" sz="2800" dirty="0"/>
              <a:t> </a:t>
            </a:r>
          </a:p>
          <a:p>
            <a:r>
              <a:rPr lang="it-IT" sz="2800" dirty="0"/>
              <a:t>Pisa, </a:t>
            </a:r>
            <a:r>
              <a:rPr lang="it-IT" sz="2800" dirty="0" err="1"/>
              <a:t>Italy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4332856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60958-5B93-6847-A2AC-9B50956FD3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62792" y="126520"/>
            <a:ext cx="13530416" cy="1145358"/>
          </a:xfrm>
        </p:spPr>
        <p:txBody>
          <a:bodyPr/>
          <a:lstStyle/>
          <a:p>
            <a:r>
              <a:rPr lang="it-IT" dirty="0" err="1"/>
              <a:t>Brokering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36447-ACE8-5F49-AC62-76276D7E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30" y="1689580"/>
            <a:ext cx="11772900" cy="73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272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 txBox="1">
            <a:spLocks noGrp="1"/>
          </p:cNvSpPr>
          <p:nvPr>
            <p:ph type="body" sz="quarter" idx="16"/>
          </p:nvPr>
        </p:nvSpPr>
        <p:spPr>
          <a:xfrm>
            <a:off x="4177180" y="6811931"/>
            <a:ext cx="7901640" cy="521325"/>
          </a:xfrm>
          <a:prstGeom prst="rect">
            <a:avLst/>
          </a:prstGeom>
        </p:spPr>
        <p:txBody>
          <a:bodyPr spcFirstLastPara="1" wrap="square" lIns="91425" tIns="91425" rIns="91425" bIns="91425" anchor="b" anchorCtr="1">
            <a:noAutofit/>
          </a:bodyPr>
          <a:lstStyle/>
          <a:p>
            <a:pPr marL="0" lv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dirty="0"/>
              <a:t>Paolo </a:t>
            </a:r>
            <a:r>
              <a:rPr lang="en-US" sz="3200" dirty="0" err="1"/>
              <a:t>Manghi</a:t>
            </a:r>
            <a:endParaRPr lang="en-US" sz="3200" dirty="0"/>
          </a:p>
          <a:p>
            <a:pPr marL="0" lv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dirty="0" err="1"/>
              <a:t>paolo.manghi@isti.cnr.it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14501-35BB-3A4D-9E63-C12988E0C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869" y="213674"/>
            <a:ext cx="1599204" cy="6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5769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9FEC78-AA0A-4F43-9D87-669016F4DE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What’s</a:t>
            </a:r>
            <a:r>
              <a:rPr lang="it-IT" dirty="0"/>
              <a:t> the best focus?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7880E45-FF81-6F41-8527-471CE4AB7E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487320"/>
              </p:ext>
            </p:extLst>
          </p:nvPr>
        </p:nvGraphicFramePr>
        <p:xfrm>
          <a:off x="1950720" y="1484026"/>
          <a:ext cx="13258799" cy="722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845E1-4AAB-6D4C-9753-C916C018C0EE}"/>
              </a:ext>
            </a:extLst>
          </p:cNvPr>
          <p:cNvGrpSpPr/>
          <p:nvPr/>
        </p:nvGrpSpPr>
        <p:grpSpPr>
          <a:xfrm>
            <a:off x="301413" y="3503608"/>
            <a:ext cx="4392507" cy="3185724"/>
            <a:chOff x="301413" y="3503608"/>
            <a:chExt cx="4392507" cy="3185724"/>
          </a:xfrm>
        </p:grpSpPr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B5F88876-6F97-4143-922A-7AF1314E1B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78101751"/>
                </p:ext>
              </p:extLst>
            </p:nvPr>
          </p:nvGraphicFramePr>
          <p:xfrm>
            <a:off x="301413" y="3503608"/>
            <a:ext cx="4392507" cy="31857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50C35D-B3D1-E14F-A278-F10BF0AFF65C}"/>
                </a:ext>
              </a:extLst>
            </p:cNvPr>
            <p:cNvSpPr txBox="1"/>
            <p:nvPr/>
          </p:nvSpPr>
          <p:spPr>
            <a:xfrm>
              <a:off x="1915161" y="3723035"/>
              <a:ext cx="1122103" cy="265072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66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ooper Black" panose="0208090404030B020404" pitchFamily="18" charset="77"/>
                  <a:sym typeface="Helvetica Light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78521A-3D95-BD44-B831-A02446D0B79E}"/>
              </a:ext>
            </a:extLst>
          </p:cNvPr>
          <p:cNvGrpSpPr/>
          <p:nvPr/>
        </p:nvGrpSpPr>
        <p:grpSpPr>
          <a:xfrm>
            <a:off x="11975253" y="3503608"/>
            <a:ext cx="4392507" cy="3185724"/>
            <a:chOff x="301413" y="3503608"/>
            <a:chExt cx="4392507" cy="3185724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0DFBFEFC-BCE4-0747-9178-CFB45F8D4F1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18459056"/>
                </p:ext>
              </p:extLst>
            </p:nvPr>
          </p:nvGraphicFramePr>
          <p:xfrm>
            <a:off x="301413" y="3503608"/>
            <a:ext cx="4392507" cy="31857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0B2CF1-B10E-9645-894B-69BA8B8F43E5}"/>
                </a:ext>
              </a:extLst>
            </p:cNvPr>
            <p:cNvSpPr txBox="1"/>
            <p:nvPr/>
          </p:nvSpPr>
          <p:spPr>
            <a:xfrm>
              <a:off x="1915161" y="3723035"/>
              <a:ext cx="1122103" cy="265072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66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ooper Black" panose="0208090404030B020404" pitchFamily="18" charset="77"/>
                  <a:sym typeface="Helvetica Ligh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061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584200" y="2462209"/>
            <a:ext cx="7074953" cy="4981113"/>
          </a:xfrm>
          <a:prstGeom prst="roundRect">
            <a:avLst/>
          </a:prstGeom>
          <a:solidFill>
            <a:schemeClr val="bg1"/>
          </a:solidFill>
          <a:ln w="3175" cap="flat" cmpd="sng">
            <a:solidFill>
              <a:schemeClr val="tx1"/>
            </a:solidFill>
            <a:prstDash val="dash"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rtlCol="0" anchor="ctr">
            <a:spAutoFit/>
          </a:bodyPr>
          <a:lstStyle/>
          <a:p>
            <a:pPr defTabSz="410755"/>
            <a:endParaRPr lang="en-US" sz="1651" dirty="0">
              <a:solidFill>
                <a:srgbClr val="FFFFFF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639339" y="2439653"/>
            <a:ext cx="6043827" cy="4981113"/>
          </a:xfrm>
          <a:prstGeom prst="roundRect">
            <a:avLst/>
          </a:prstGeom>
          <a:solidFill>
            <a:schemeClr val="bg1"/>
          </a:solidFill>
          <a:ln w="3175" cap="flat" cmpd="sng">
            <a:solidFill>
              <a:schemeClr val="tx1"/>
            </a:solidFill>
            <a:prstDash val="dash"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rtlCol="0" anchor="ctr">
            <a:spAutoFit/>
          </a:bodyPr>
          <a:lstStyle/>
          <a:p>
            <a:pPr defTabSz="410755"/>
            <a:endParaRPr lang="en-US" sz="1651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176B75-4BE7-2A4D-B6ED-EAA2A4B751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pc="-225" dirty="0"/>
              <a:t>Open Science: establishing infrastructure</a:t>
            </a:r>
            <a:endParaRPr lang="it-IT" dirty="0"/>
          </a:p>
        </p:txBody>
      </p:sp>
      <p:sp>
        <p:nvSpPr>
          <p:cNvPr id="75" name="TextBox 74"/>
          <p:cNvSpPr txBox="1">
            <a:spLocks/>
          </p:cNvSpPr>
          <p:nvPr/>
        </p:nvSpPr>
        <p:spPr>
          <a:xfrm>
            <a:off x="8775835" y="1836142"/>
            <a:ext cx="559480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defRPr sz="2400" b="1" i="1">
                <a:latin typeface="PF Paperback" charset="0"/>
                <a:ea typeface="ヒラギノ角ゴ ProN W3" charset="0"/>
                <a:cs typeface="PF Paperback" charset="0"/>
              </a:defRPr>
            </a:lvl1pPr>
            <a:lvl2pPr marL="742950" indent="-28575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>
                <a:sym typeface="Gill Sans" charset="0"/>
              </a:rPr>
              <a:t>Scholarly Communication Infrastructure</a:t>
            </a:r>
          </a:p>
        </p:txBody>
      </p:sp>
      <p:sp>
        <p:nvSpPr>
          <p:cNvPr id="29" name="TextBox 47"/>
          <p:cNvSpPr txBox="1">
            <a:spLocks noChangeArrowheads="1"/>
          </p:cNvSpPr>
          <p:nvPr/>
        </p:nvSpPr>
        <p:spPr bwMode="auto">
          <a:xfrm>
            <a:off x="2323118" y="1839977"/>
            <a:ext cx="3509295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b="1" i="1" dirty="0">
                <a:latin typeface="PF Paperback" charset="0"/>
                <a:cs typeface="PF Paperback" charset="0"/>
              </a:rPr>
              <a:t>Research Infrastructures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011BAE-5CE3-F540-9E70-724372222D3F}"/>
              </a:ext>
            </a:extLst>
          </p:cNvPr>
          <p:cNvGrpSpPr/>
          <p:nvPr/>
        </p:nvGrpSpPr>
        <p:grpSpPr>
          <a:xfrm>
            <a:off x="8978892" y="2527780"/>
            <a:ext cx="5328375" cy="4780078"/>
            <a:chOff x="8869680" y="2487754"/>
            <a:chExt cx="5328375" cy="4780078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CA792FE-BD3D-804E-A543-00315A39F9DE}"/>
                </a:ext>
              </a:extLst>
            </p:cNvPr>
            <p:cNvSpPr/>
            <p:nvPr/>
          </p:nvSpPr>
          <p:spPr>
            <a:xfrm>
              <a:off x="8869680" y="2487754"/>
              <a:ext cx="5328375" cy="4780078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867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B2CA47-2289-F143-B581-7599E9E4B4FF}"/>
                </a:ext>
              </a:extLst>
            </p:cNvPr>
            <p:cNvSpPr/>
            <p:nvPr/>
          </p:nvSpPr>
          <p:spPr>
            <a:xfrm>
              <a:off x="11248188" y="4390695"/>
              <a:ext cx="27883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b="1" dirty="0" err="1">
                  <a:solidFill>
                    <a:schemeClr val="tx1"/>
                  </a:solidFill>
                </a:rPr>
                <a:t>Scientific</a:t>
              </a:r>
              <a:r>
                <a:rPr lang="it-IT" sz="2400" b="1" dirty="0">
                  <a:solidFill>
                    <a:schemeClr val="tx1"/>
                  </a:solidFill>
                </a:rPr>
                <a:t> </a:t>
              </a:r>
              <a:r>
                <a:rPr lang="it-IT" sz="2400" b="1" dirty="0" err="1">
                  <a:solidFill>
                    <a:schemeClr val="tx1"/>
                  </a:solidFill>
                </a:rPr>
                <a:t>product</a:t>
              </a:r>
              <a:r>
                <a:rPr lang="it-IT" sz="2400" b="1" dirty="0">
                  <a:solidFill>
                    <a:schemeClr val="tx1"/>
                  </a:solidFill>
                </a:rPr>
                <a:t> data </a:t>
              </a:r>
              <a:r>
                <a:rPr lang="it-IT" sz="2400" b="1" dirty="0" err="1">
                  <a:solidFill>
                    <a:schemeClr val="tx1"/>
                  </a:solidFill>
                </a:rPr>
                <a:t>sources</a:t>
              </a:r>
              <a:endParaRPr lang="it-IT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F229C6-2CF6-2B48-BABA-1A0C657561FC}"/>
              </a:ext>
            </a:extLst>
          </p:cNvPr>
          <p:cNvGrpSpPr/>
          <p:nvPr/>
        </p:nvGrpSpPr>
        <p:grpSpPr>
          <a:xfrm>
            <a:off x="2014829" y="2950767"/>
            <a:ext cx="3960369" cy="3908882"/>
            <a:chOff x="2014829" y="2950767"/>
            <a:chExt cx="3960369" cy="3908882"/>
          </a:xfrm>
        </p:grpSpPr>
        <p:sp>
          <p:nvSpPr>
            <p:cNvPr id="36" name="Circular Arrow 35"/>
            <p:cNvSpPr>
              <a:spLocks/>
            </p:cNvSpPr>
            <p:nvPr/>
          </p:nvSpPr>
          <p:spPr>
            <a:xfrm rot="886150">
              <a:off x="2387244" y="3357778"/>
              <a:ext cx="3381045" cy="3440907"/>
            </a:xfrm>
            <a:prstGeom prst="circularArrow">
              <a:avLst>
                <a:gd name="adj1" fmla="val 5544"/>
                <a:gd name="adj2" fmla="val 330680"/>
                <a:gd name="adj3" fmla="val 13815233"/>
                <a:gd name="adj4" fmla="val 17362087"/>
                <a:gd name="adj5" fmla="val 5757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2532" name="Picture 3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116" y="5496321"/>
              <a:ext cx="444060" cy="4441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43"/>
            <p:cNvSpPr txBox="1">
              <a:spLocks/>
            </p:cNvSpPr>
            <p:nvPr/>
          </p:nvSpPr>
          <p:spPr>
            <a:xfrm>
              <a:off x="2057945" y="3909219"/>
              <a:ext cx="100860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Research</a:t>
              </a:r>
            </a:p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data</a:t>
              </a:r>
            </a:p>
          </p:txBody>
        </p:sp>
        <p:sp>
          <p:nvSpPr>
            <p:cNvPr id="45" name="TextBox 44"/>
            <p:cNvSpPr txBox="1">
              <a:spLocks/>
            </p:cNvSpPr>
            <p:nvPr/>
          </p:nvSpPr>
          <p:spPr>
            <a:xfrm>
              <a:off x="2014829" y="5805884"/>
              <a:ext cx="106150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Research </a:t>
              </a:r>
            </a:p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Software</a:t>
              </a:r>
            </a:p>
          </p:txBody>
        </p:sp>
        <p:sp>
          <p:nvSpPr>
            <p:cNvPr id="47" name="TextBox 46"/>
            <p:cNvSpPr txBox="1">
              <a:spLocks/>
            </p:cNvSpPr>
            <p:nvPr/>
          </p:nvSpPr>
          <p:spPr>
            <a:xfrm>
              <a:off x="4966589" y="4339035"/>
              <a:ext cx="100860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Research</a:t>
              </a:r>
            </a:p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data</a:t>
              </a:r>
            </a:p>
          </p:txBody>
        </p:sp>
        <p:sp>
          <p:nvSpPr>
            <p:cNvPr id="22540" name="TextBox 47"/>
            <p:cNvSpPr txBox="1">
              <a:spLocks noChangeArrowheads="1"/>
            </p:cNvSpPr>
            <p:nvPr/>
          </p:nvSpPr>
          <p:spPr bwMode="auto">
            <a:xfrm>
              <a:off x="2976896" y="6444151"/>
              <a:ext cx="2274982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100" b="1" i="1" dirty="0">
                  <a:latin typeface="PF Paperback" charset="0"/>
                  <a:cs typeface="PF Paperback" charset="0"/>
                </a:rPr>
                <a:t>Scientific process</a:t>
              </a:r>
            </a:p>
          </p:txBody>
        </p:sp>
        <p:pic>
          <p:nvPicPr>
            <p:cNvPr id="22541" name="Picture 4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73002" y="3553222"/>
              <a:ext cx="557157" cy="5572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9"/>
            <p:cNvSpPr txBox="1">
              <a:spLocks/>
            </p:cNvSpPr>
            <p:nvPr/>
          </p:nvSpPr>
          <p:spPr>
            <a:xfrm>
              <a:off x="2971476" y="2950767"/>
              <a:ext cx="2509020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>
                  <a:uFillTx/>
                </a:defRPr>
              </a:defPPr>
              <a:lvl1pPr algn="ctr">
                <a:defRPr sz="1200" b="1">
                  <a:uFillTx/>
                </a:defRPr>
              </a:lvl1pPr>
            </a:lstStyle>
            <a:p>
              <a:pPr>
                <a:defRPr>
                  <a:uFillTx/>
                </a:defRPr>
              </a:pPr>
              <a:r>
                <a:rPr lang="en-US" sz="1600" dirty="0">
                  <a:latin typeface="PF Paperback"/>
                  <a:cs typeface="PF Paperback"/>
                </a:rPr>
                <a:t>Research literature:</a:t>
              </a:r>
            </a:p>
            <a:p>
              <a:pPr>
                <a:defRPr>
                  <a:uFillTx/>
                </a:defRPr>
              </a:pPr>
              <a:r>
                <a:rPr lang="en-US" sz="1600" b="0" i="1" dirty="0">
                  <a:latin typeface="PF Paperback"/>
                  <a:cs typeface="PF Paperback"/>
                </a:rPr>
                <a:t>Articles, docs, white papers</a:t>
              </a:r>
            </a:p>
            <a:p>
              <a:pPr>
                <a:defRPr>
                  <a:uFillTx/>
                </a:defRPr>
              </a:pPr>
              <a:endParaRPr lang="en-US" sz="1600" dirty="0">
                <a:latin typeface="PF Paperback"/>
                <a:cs typeface="PF Paperback"/>
              </a:endParaRPr>
            </a:p>
          </p:txBody>
        </p:sp>
        <p:sp>
          <p:nvSpPr>
            <p:cNvPr id="53" name="Rounded Rectangle 52"/>
            <p:cNvSpPr>
              <a:spLocks/>
            </p:cNvSpPr>
            <p:nvPr/>
          </p:nvSpPr>
          <p:spPr>
            <a:xfrm>
              <a:off x="2830114" y="4440237"/>
              <a:ext cx="504776" cy="447675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4267">
                <a:latin typeface="PF Paperback"/>
                <a:cs typeface="PF Paperback"/>
              </a:endParaRPr>
            </a:p>
          </p:txBody>
        </p:sp>
        <p:sp>
          <p:nvSpPr>
            <p:cNvPr id="54" name="TextBox 53"/>
            <p:cNvSpPr txBox="1">
              <a:spLocks/>
            </p:cNvSpPr>
            <p:nvPr/>
          </p:nvSpPr>
          <p:spPr>
            <a:xfrm>
              <a:off x="2796362" y="4422379"/>
              <a:ext cx="659155" cy="5078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01101010</a:t>
              </a:r>
            </a:p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01100001</a:t>
              </a:r>
            </a:p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11010010</a:t>
              </a:r>
            </a:p>
          </p:txBody>
        </p:sp>
        <p:sp>
          <p:nvSpPr>
            <p:cNvPr id="57" name="Rounded Rectangle 56"/>
            <p:cNvSpPr>
              <a:spLocks/>
            </p:cNvSpPr>
            <p:nvPr/>
          </p:nvSpPr>
          <p:spPr>
            <a:xfrm>
              <a:off x="5145785" y="4910534"/>
              <a:ext cx="504776" cy="447675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4267">
                <a:latin typeface="PF Paperback"/>
                <a:cs typeface="PF Paperback"/>
              </a:endParaRPr>
            </a:p>
          </p:txBody>
        </p:sp>
        <p:sp>
          <p:nvSpPr>
            <p:cNvPr id="58" name="TextBox 57"/>
            <p:cNvSpPr txBox="1">
              <a:spLocks/>
            </p:cNvSpPr>
            <p:nvPr/>
          </p:nvSpPr>
          <p:spPr>
            <a:xfrm>
              <a:off x="5149633" y="4891484"/>
              <a:ext cx="659155" cy="5078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01101010</a:t>
              </a:r>
            </a:p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01100001</a:t>
              </a:r>
            </a:p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11010010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EF3FBF-9172-A94B-9F58-242BE954090F}"/>
                </a:ext>
              </a:extLst>
            </p:cNvPr>
            <p:cNvGrpSpPr/>
            <p:nvPr/>
          </p:nvGrpSpPr>
          <p:grpSpPr>
            <a:xfrm>
              <a:off x="3382020" y="4248222"/>
              <a:ext cx="1564851" cy="1259079"/>
              <a:chOff x="5745630" y="5392821"/>
              <a:chExt cx="1564851" cy="1259079"/>
            </a:xfrm>
          </p:grpSpPr>
          <p:sp>
            <p:nvSpPr>
              <p:cNvPr id="46" name="TextBox 45"/>
              <p:cNvSpPr txBox="1">
                <a:spLocks/>
              </p:cNvSpPr>
              <p:nvPr/>
            </p:nvSpPr>
            <p:spPr>
              <a:xfrm>
                <a:off x="5745630" y="5392821"/>
                <a:ext cx="1564851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>
                    <a:uFillTx/>
                  </a:defRPr>
                </a:pPr>
                <a:r>
                  <a:rPr lang="en-US" sz="1600" b="1" dirty="0">
                    <a:latin typeface="PF Paperback"/>
                    <a:cs typeface="PF Paperback"/>
                  </a:rPr>
                  <a:t>e-infra Tools &amp; </a:t>
                </a:r>
              </a:p>
              <a:p>
                <a:pPr algn="ctr">
                  <a:defRPr>
                    <a:uFillTx/>
                  </a:defRPr>
                </a:pPr>
                <a:r>
                  <a:rPr lang="en-US" sz="1600" b="1" dirty="0">
                    <a:latin typeface="PF Paperback"/>
                    <a:cs typeface="PF Paperback"/>
                  </a:rPr>
                  <a:t>Services</a:t>
                </a:r>
              </a:p>
            </p:txBody>
          </p:sp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D6F4131D-E6C2-3144-ACA5-57A1C30B6DBF}"/>
                  </a:ext>
                </a:extLst>
              </p:cNvPr>
              <p:cNvSpPr/>
              <p:nvPr/>
            </p:nvSpPr>
            <p:spPr>
              <a:xfrm>
                <a:off x="6014378" y="5939780"/>
                <a:ext cx="890709" cy="712120"/>
              </a:xfrm>
              <a:prstGeom prst="round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867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531" name="Picture 37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125852" y="5992592"/>
                <a:ext cx="613112" cy="6131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1" name="Right Arrow 40"/>
            <p:cNvSpPr>
              <a:spLocks/>
            </p:cNvSpPr>
            <p:nvPr/>
          </p:nvSpPr>
          <p:spPr>
            <a:xfrm rot="2656027">
              <a:off x="3364653" y="4727179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4267">
                <a:latin typeface="PF Paperback"/>
                <a:cs typeface="PF Paperback"/>
              </a:endParaRPr>
            </a:p>
          </p:txBody>
        </p:sp>
        <p:sp>
          <p:nvSpPr>
            <p:cNvPr id="42" name="Right Arrow 41"/>
            <p:cNvSpPr>
              <a:spLocks/>
            </p:cNvSpPr>
            <p:nvPr/>
          </p:nvSpPr>
          <p:spPr>
            <a:xfrm rot="19197062">
              <a:off x="3368224" y="5403454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4267">
                <a:latin typeface="PF Paperback"/>
                <a:cs typeface="PF Paperback"/>
              </a:endParaRPr>
            </a:p>
          </p:txBody>
        </p:sp>
        <p:sp>
          <p:nvSpPr>
            <p:cNvPr id="43" name="Right Arrow 42"/>
            <p:cNvSpPr>
              <a:spLocks/>
            </p:cNvSpPr>
            <p:nvPr/>
          </p:nvSpPr>
          <p:spPr>
            <a:xfrm>
              <a:off x="4476588" y="5004595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1351">
                <a:latin typeface="PF Paperback"/>
                <a:cs typeface="PF Paperback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6ED87AE-3734-1943-9EF6-0DC23141B433}"/>
              </a:ext>
            </a:extLst>
          </p:cNvPr>
          <p:cNvSpPr txBox="1"/>
          <p:nvPr/>
        </p:nvSpPr>
        <p:spPr>
          <a:xfrm>
            <a:off x="2120312" y="-1678974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6" name="Right Arrow 145"/>
          <p:cNvSpPr>
            <a:spLocks/>
          </p:cNvSpPr>
          <p:nvPr/>
        </p:nvSpPr>
        <p:spPr>
          <a:xfrm>
            <a:off x="7131209" y="4264373"/>
            <a:ext cx="1975467" cy="301228"/>
          </a:xfrm>
          <a:prstGeom prst="rightArrow">
            <a:avLst/>
          </a:prstGeom>
          <a:solidFill>
            <a:srgbClr val="FF00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351">
              <a:latin typeface="PF Paperback"/>
              <a:cs typeface="PF Paperback"/>
            </a:endParaRPr>
          </a:p>
        </p:txBody>
      </p:sp>
      <p:sp>
        <p:nvSpPr>
          <p:cNvPr id="148" name="Right Arrow 147"/>
          <p:cNvSpPr>
            <a:spLocks/>
          </p:cNvSpPr>
          <p:nvPr/>
        </p:nvSpPr>
        <p:spPr>
          <a:xfrm rot="10800000">
            <a:off x="7097569" y="4900442"/>
            <a:ext cx="1975467" cy="301228"/>
          </a:xfrm>
          <a:prstGeom prst="rightArrow">
            <a:avLst/>
          </a:prstGeom>
          <a:solidFill>
            <a:srgbClr val="FF00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351" dirty="0">
              <a:latin typeface="PF Paperback"/>
              <a:cs typeface="PF Paperback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302545-D60C-1B4A-B247-317F8D629586}"/>
              </a:ext>
            </a:extLst>
          </p:cNvPr>
          <p:cNvGrpSpPr/>
          <p:nvPr/>
        </p:nvGrpSpPr>
        <p:grpSpPr>
          <a:xfrm>
            <a:off x="9747265" y="2485721"/>
            <a:ext cx="1829348" cy="4750508"/>
            <a:chOff x="9953468" y="2462209"/>
            <a:chExt cx="1829348" cy="4750508"/>
          </a:xfrm>
        </p:grpSpPr>
        <p:grpSp>
          <p:nvGrpSpPr>
            <p:cNvPr id="98" name="Group 97"/>
            <p:cNvGrpSpPr/>
            <p:nvPr/>
          </p:nvGrpSpPr>
          <p:grpSpPr>
            <a:xfrm>
              <a:off x="9953468" y="2462209"/>
              <a:ext cx="1829348" cy="1163653"/>
              <a:chOff x="6269811" y="1331454"/>
              <a:chExt cx="1829477" cy="1164152"/>
            </a:xfrm>
          </p:grpSpPr>
          <p:grpSp>
            <p:nvGrpSpPr>
              <p:cNvPr id="100" name="Group 109"/>
              <p:cNvGrpSpPr/>
              <p:nvPr/>
            </p:nvGrpSpPr>
            <p:grpSpPr>
              <a:xfrm>
                <a:off x="6640451" y="1663003"/>
                <a:ext cx="1040749" cy="832603"/>
                <a:chOff x="6640451" y="1663003"/>
                <a:chExt cx="1040749" cy="832603"/>
              </a:xfrm>
            </p:grpSpPr>
            <p:sp>
              <p:nvSpPr>
                <p:cNvPr id="101" name="Can 100"/>
                <p:cNvSpPr>
                  <a:spLocks/>
                </p:cNvSpPr>
                <p:nvPr/>
              </p:nvSpPr>
              <p:spPr>
                <a:xfrm>
                  <a:off x="6640451" y="1663003"/>
                  <a:ext cx="1040579" cy="832603"/>
                </a:xfrm>
                <a:prstGeom prst="can">
                  <a:avLst/>
                </a:prstGeom>
                <a:solidFill>
                  <a:schemeClr val="bg1"/>
                </a:solidFill>
                <a:ln>
                  <a:solidFill>
                    <a:srgbClr val="40404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>
                      <a:uFillTx/>
                    </a:defRPr>
                  </a:pPr>
                  <a:endParaRPr lang="en-US" sz="3300">
                    <a:latin typeface="PF Paperback"/>
                    <a:cs typeface="PF Paperback"/>
                  </a:endParaRPr>
                </a:p>
              </p:txBody>
            </p:sp>
            <p:pic>
              <p:nvPicPr>
                <p:cNvPr id="102" name="Picture 66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6917513" y="1886600"/>
                  <a:ext cx="557568" cy="5575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99" name="TextBox 98"/>
              <p:cNvSpPr txBox="1">
                <a:spLocks/>
              </p:cNvSpPr>
              <p:nvPr/>
            </p:nvSpPr>
            <p:spPr>
              <a:xfrm>
                <a:off x="6269811" y="1331454"/>
                <a:ext cx="1829477" cy="52344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>
                    <a:uFillTx/>
                  </a:defRPr>
                </a:defPPr>
                <a:lvl1pPr algn="ctr">
                  <a:defRPr sz="1200" b="1">
                    <a:uFillTx/>
                  </a:defRPr>
                </a:lvl1pPr>
              </a:lstStyle>
              <a:p>
                <a:pPr>
                  <a:defRPr>
                    <a:uFillTx/>
                  </a:defRPr>
                </a:pPr>
                <a:r>
                  <a:rPr lang="en-US" sz="1400" dirty="0">
                    <a:latin typeface="PF Paperback"/>
                    <a:cs typeface="PF Paperback"/>
                  </a:rPr>
                  <a:t>Literature</a:t>
                </a:r>
              </a:p>
              <a:p>
                <a:pPr>
                  <a:defRPr>
                    <a:uFillTx/>
                  </a:defRPr>
                </a:pPr>
                <a:r>
                  <a:rPr lang="en-US" sz="1400" dirty="0">
                    <a:latin typeface="PF Paperback"/>
                    <a:cs typeface="PF Paperback"/>
                  </a:rPr>
                  <a:t>Repository/Publisher</a:t>
                </a: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10324076" y="4734047"/>
              <a:ext cx="1057981" cy="1158766"/>
              <a:chOff x="6640452" y="3604490"/>
              <a:chExt cx="1058165" cy="1157606"/>
            </a:xfrm>
          </p:grpSpPr>
          <p:grpSp>
            <p:nvGrpSpPr>
              <p:cNvPr id="111" name="Group 111"/>
              <p:cNvGrpSpPr/>
              <p:nvPr/>
            </p:nvGrpSpPr>
            <p:grpSpPr>
              <a:xfrm>
                <a:off x="6640452" y="3929493"/>
                <a:ext cx="1040749" cy="832603"/>
                <a:chOff x="6640452" y="3929493"/>
                <a:chExt cx="1040749" cy="832603"/>
              </a:xfrm>
            </p:grpSpPr>
            <p:sp>
              <p:nvSpPr>
                <p:cNvPr id="113" name="Can 112"/>
                <p:cNvSpPr>
                  <a:spLocks/>
                </p:cNvSpPr>
                <p:nvPr/>
              </p:nvSpPr>
              <p:spPr>
                <a:xfrm>
                  <a:off x="6640452" y="3929493"/>
                  <a:ext cx="1040686" cy="832603"/>
                </a:xfrm>
                <a:prstGeom prst="can">
                  <a:avLst/>
                </a:prstGeom>
                <a:solidFill>
                  <a:schemeClr val="bg1"/>
                </a:solidFill>
                <a:ln>
                  <a:solidFill>
                    <a:srgbClr val="40404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>
                      <a:uFillTx/>
                    </a:defRPr>
                  </a:pPr>
                  <a:endParaRPr lang="en-US" sz="3300">
                    <a:latin typeface="PF Paperback"/>
                    <a:cs typeface="PF Paperback"/>
                  </a:endParaRPr>
                </a:p>
              </p:txBody>
            </p:sp>
            <p:pic>
              <p:nvPicPr>
                <p:cNvPr id="114" name="Picture 72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927914" y="4254743"/>
                  <a:ext cx="443988" cy="4439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12" name="TextBox 111"/>
              <p:cNvSpPr txBox="1">
                <a:spLocks/>
              </p:cNvSpPr>
              <p:nvPr/>
            </p:nvSpPr>
            <p:spPr>
              <a:xfrm>
                <a:off x="6670593" y="3604490"/>
                <a:ext cx="1028024" cy="52269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>
                    <a:uFillTx/>
                  </a:defRPr>
                </a:defPPr>
                <a:lvl1pPr algn="ctr">
                  <a:defRPr sz="1200" b="1">
                    <a:uFillTx/>
                  </a:defRPr>
                </a:lvl1pPr>
              </a:lstStyle>
              <a:p>
                <a:pPr>
                  <a:defRPr>
                    <a:uFillTx/>
                  </a:defRPr>
                </a:pPr>
                <a:r>
                  <a:rPr lang="en-US" sz="1400" dirty="0">
                    <a:latin typeface="PF Paperback"/>
                    <a:cs typeface="PF Paperback"/>
                  </a:rPr>
                  <a:t>Software</a:t>
                </a:r>
              </a:p>
              <a:p>
                <a:pPr>
                  <a:defRPr>
                    <a:uFillTx/>
                  </a:defRPr>
                </a:pPr>
                <a:r>
                  <a:rPr lang="en-US" sz="1400" dirty="0">
                    <a:latin typeface="PF Paperback"/>
                    <a:cs typeface="PF Paperback"/>
                  </a:rPr>
                  <a:t>Repository</a:t>
                </a:r>
              </a:p>
            </p:txBody>
          </p:sp>
        </p:grpSp>
        <p:sp>
          <p:nvSpPr>
            <p:cNvPr id="119" name="Can 118"/>
            <p:cNvSpPr>
              <a:spLocks/>
            </p:cNvSpPr>
            <p:nvPr/>
          </p:nvSpPr>
          <p:spPr>
            <a:xfrm>
              <a:off x="10324073" y="6368889"/>
              <a:ext cx="1088125" cy="832246"/>
            </a:xfrm>
            <a:prstGeom prst="can">
              <a:avLst/>
            </a:prstGeom>
            <a:solidFill>
              <a:schemeClr val="bg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3300">
                <a:latin typeface="PF Paperback"/>
                <a:cs typeface="PF Paperback"/>
              </a:endParaRPr>
            </a:p>
          </p:txBody>
        </p:sp>
        <p:sp>
          <p:nvSpPr>
            <p:cNvPr id="107" name="Can 106"/>
            <p:cNvSpPr>
              <a:spLocks/>
            </p:cNvSpPr>
            <p:nvPr/>
          </p:nvSpPr>
          <p:spPr>
            <a:xfrm>
              <a:off x="10324076" y="3949716"/>
              <a:ext cx="1040505" cy="832247"/>
            </a:xfrm>
            <a:prstGeom prst="can">
              <a:avLst/>
            </a:prstGeom>
            <a:solidFill>
              <a:schemeClr val="bg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3300" dirty="0">
                <a:latin typeface="PF Paperback"/>
                <a:cs typeface="PF Paperback"/>
              </a:endParaRPr>
            </a:p>
          </p:txBody>
        </p:sp>
        <p:sp>
          <p:nvSpPr>
            <p:cNvPr id="105" name="TextBox 104"/>
            <p:cNvSpPr txBox="1">
              <a:spLocks/>
            </p:cNvSpPr>
            <p:nvPr/>
          </p:nvSpPr>
          <p:spPr>
            <a:xfrm>
              <a:off x="10382830" y="3612685"/>
              <a:ext cx="1027845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>
                  <a:uFillTx/>
                </a:defRPr>
              </a:defPPr>
              <a:lvl1pPr algn="ctr">
                <a:defRPr sz="1200" b="1">
                  <a:uFillTx/>
                </a:defRPr>
              </a:lvl1pPr>
            </a:lstStyle>
            <a:p>
              <a:pPr>
                <a:defRPr>
                  <a:uFillTx/>
                </a:defRPr>
              </a:pPr>
              <a:r>
                <a:rPr lang="en-US" sz="1400" dirty="0">
                  <a:latin typeface="PF Paperback"/>
                  <a:cs typeface="PF Paperback"/>
                </a:rPr>
                <a:t>Data</a:t>
              </a:r>
            </a:p>
            <a:p>
              <a:pPr>
                <a:defRPr>
                  <a:uFillTx/>
                </a:defRPr>
              </a:pPr>
              <a:r>
                <a:rPr lang="en-US" sz="1400" dirty="0">
                  <a:latin typeface="PF Paperback"/>
                  <a:cs typeface="PF Paperback"/>
                </a:rPr>
                <a:t>Repository</a:t>
              </a:r>
            </a:p>
          </p:txBody>
        </p:sp>
        <p:sp>
          <p:nvSpPr>
            <p:cNvPr id="120" name="TextBox 119"/>
            <p:cNvSpPr txBox="1">
              <a:spLocks/>
            </p:cNvSpPr>
            <p:nvPr/>
          </p:nvSpPr>
          <p:spPr>
            <a:xfrm>
              <a:off x="10242000" y="5986728"/>
              <a:ext cx="1252266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>
                  <a:uFillTx/>
                </a:defRPr>
              </a:defPPr>
              <a:lvl1pPr algn="ctr">
                <a:defRPr sz="1200" b="1">
                  <a:uFillTx/>
                </a:defRPr>
              </a:lvl1pPr>
            </a:lstStyle>
            <a:p>
              <a:pPr>
                <a:defRPr>
                  <a:uFillTx/>
                </a:defRPr>
              </a:pPr>
              <a:r>
                <a:rPr lang="en-US" sz="1400" dirty="0">
                  <a:latin typeface="PF Paperback"/>
                  <a:cs typeface="PF Paperback"/>
                </a:rPr>
                <a:t>“Experiment”</a:t>
              </a:r>
            </a:p>
            <a:p>
              <a:pPr>
                <a:defRPr>
                  <a:uFillTx/>
                </a:defRPr>
              </a:pPr>
              <a:r>
                <a:rPr lang="en-US" sz="1400" dirty="0">
                  <a:latin typeface="PF Paperback"/>
                  <a:cs typeface="PF Paperback"/>
                </a:rPr>
                <a:t>Repository</a:t>
              </a:r>
            </a:p>
          </p:txBody>
        </p:sp>
        <p:grpSp>
          <p:nvGrpSpPr>
            <p:cNvPr id="106" name="Group 67"/>
            <p:cNvGrpSpPr/>
            <p:nvPr/>
          </p:nvGrpSpPr>
          <p:grpSpPr>
            <a:xfrm>
              <a:off x="10580165" y="4230793"/>
              <a:ext cx="607859" cy="484285"/>
              <a:chOff x="5477432" y="4638319"/>
              <a:chExt cx="607965" cy="484492"/>
            </a:xfrm>
          </p:grpSpPr>
          <p:sp>
            <p:nvSpPr>
              <p:cNvPr id="108" name="Rounded Rectangle 107"/>
              <p:cNvSpPr>
                <a:spLocks/>
              </p:cNvSpPr>
              <p:nvPr/>
            </p:nvSpPr>
            <p:spPr>
              <a:xfrm>
                <a:off x="5510739" y="4638319"/>
                <a:ext cx="504864" cy="447866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>
                    <a:uFillTx/>
                  </a:defRPr>
                </a:pPr>
                <a:endParaRPr lang="en-US" sz="3300">
                  <a:latin typeface="PF Paperback"/>
                  <a:cs typeface="PF Paperback"/>
                </a:endParaRPr>
              </a:p>
            </p:txBody>
          </p:sp>
          <p:sp>
            <p:nvSpPr>
              <p:cNvPr id="109" name="TextBox 108"/>
              <p:cNvSpPr txBox="1">
                <a:spLocks/>
              </p:cNvSpPr>
              <p:nvPr/>
            </p:nvSpPr>
            <p:spPr>
              <a:xfrm>
                <a:off x="5477432" y="4660949"/>
                <a:ext cx="607965" cy="46186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>
                    <a:uFillTx/>
                  </a:defRPr>
                </a:pPr>
                <a:r>
                  <a:rPr lang="en-US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F Paperback"/>
                    <a:cs typeface="PF Paperback"/>
                  </a:rPr>
                  <a:t>01101010</a:t>
                </a:r>
              </a:p>
              <a:p>
                <a:pPr>
                  <a:defRPr>
                    <a:uFillTx/>
                  </a:defRPr>
                </a:pPr>
                <a:r>
                  <a:rPr lang="en-US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F Paperback"/>
                    <a:cs typeface="PF Paperback"/>
                  </a:rPr>
                  <a:t>01100001</a:t>
                </a:r>
              </a:p>
              <a:p>
                <a:pPr>
                  <a:defRPr>
                    <a:uFillTx/>
                  </a:defRPr>
                </a:pPr>
                <a:r>
                  <a:rPr lang="en-US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F Paperback"/>
                    <a:cs typeface="PF Paperback"/>
                  </a:rPr>
                  <a:t>11010010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9BD3D30-1F4C-3A46-9D68-CC6269263C7B}"/>
                </a:ext>
              </a:extLst>
            </p:cNvPr>
            <p:cNvGrpSpPr/>
            <p:nvPr/>
          </p:nvGrpSpPr>
          <p:grpSpPr>
            <a:xfrm>
              <a:off x="10510664" y="6454513"/>
              <a:ext cx="772176" cy="758204"/>
              <a:chOff x="10559827" y="7289818"/>
              <a:chExt cx="772176" cy="75820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EAE72E9-FF84-EC4E-BAA7-3024D8EBC5C7}"/>
                  </a:ext>
                </a:extLst>
              </p:cNvPr>
              <p:cNvGrpSpPr/>
              <p:nvPr/>
            </p:nvGrpSpPr>
            <p:grpSpPr>
              <a:xfrm>
                <a:off x="10628169" y="7609233"/>
                <a:ext cx="537166" cy="281660"/>
                <a:chOff x="10559830" y="6730763"/>
                <a:chExt cx="537166" cy="281660"/>
              </a:xfrm>
            </p:grpSpPr>
            <p:pic>
              <p:nvPicPr>
                <p:cNvPr id="122" name="Picture 24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0812188" y="6834509"/>
                  <a:ext cx="119930" cy="117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" name="Picture 25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0740666" y="6927170"/>
                  <a:ext cx="86824" cy="85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4" name="Picture 30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0559830" y="6810571"/>
                  <a:ext cx="100866" cy="1077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25" name="Group 58"/>
                <p:cNvGrpSpPr/>
                <p:nvPr/>
              </p:nvGrpSpPr>
              <p:grpSpPr>
                <a:xfrm>
                  <a:off x="10930003" y="6821702"/>
                  <a:ext cx="166993" cy="121591"/>
                  <a:chOff x="5412122" y="4420619"/>
                  <a:chExt cx="1096365" cy="802863"/>
                </a:xfrm>
              </p:grpSpPr>
              <p:sp>
                <p:nvSpPr>
                  <p:cNvPr id="129" name="Rounded Rectangle 128"/>
                  <p:cNvSpPr>
                    <a:spLocks/>
                  </p:cNvSpPr>
                  <p:nvPr/>
                </p:nvSpPr>
                <p:spPr>
                  <a:xfrm>
                    <a:off x="5512928" y="4623535"/>
                    <a:ext cx="508904" cy="451387"/>
                  </a:xfrm>
                  <a:prstGeom prst="roundRect">
                    <a:avLst/>
                  </a:prstGeom>
                  <a:solidFill>
                    <a:srgbClr val="FFFFFF"/>
                  </a:solidFill>
                  <a:ln w="19050" cmpd="sng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>
                        <a:uFillTx/>
                      </a:defRPr>
                    </a:pPr>
                    <a:endParaRPr lang="en-US" sz="1051">
                      <a:latin typeface="PF Paperback"/>
                      <a:cs typeface="PF Paperback"/>
                    </a:endParaRPr>
                  </a:p>
                </p:txBody>
              </p:sp>
              <p:sp>
                <p:nvSpPr>
                  <p:cNvPr id="130" name="TextBox 129"/>
                  <p:cNvSpPr txBox="1">
                    <a:spLocks/>
                  </p:cNvSpPr>
                  <p:nvPr/>
                </p:nvSpPr>
                <p:spPr>
                  <a:xfrm>
                    <a:off x="5412122" y="4420619"/>
                    <a:ext cx="1096365" cy="8028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01101010</a:t>
                    </a:r>
                  </a:p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01100001</a:t>
                    </a:r>
                  </a:p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11010010</a:t>
                    </a:r>
                  </a:p>
                </p:txBody>
              </p:sp>
            </p:grpSp>
            <p:grpSp>
              <p:nvGrpSpPr>
                <p:cNvPr id="126" name="Group 61"/>
                <p:cNvGrpSpPr/>
                <p:nvPr/>
              </p:nvGrpSpPr>
              <p:grpSpPr>
                <a:xfrm>
                  <a:off x="10729760" y="6730763"/>
                  <a:ext cx="166993" cy="121591"/>
                  <a:chOff x="5411606" y="4419247"/>
                  <a:chExt cx="1096365" cy="802863"/>
                </a:xfrm>
              </p:grpSpPr>
              <p:sp>
                <p:nvSpPr>
                  <p:cNvPr id="127" name="Rounded Rectangle 126"/>
                  <p:cNvSpPr>
                    <a:spLocks/>
                  </p:cNvSpPr>
                  <p:nvPr/>
                </p:nvSpPr>
                <p:spPr>
                  <a:xfrm>
                    <a:off x="5512413" y="4622165"/>
                    <a:ext cx="508904" cy="451385"/>
                  </a:xfrm>
                  <a:prstGeom prst="roundRect">
                    <a:avLst/>
                  </a:prstGeom>
                  <a:solidFill>
                    <a:srgbClr val="FFFFFF"/>
                  </a:solidFill>
                  <a:ln w="19050" cmpd="sng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>
                        <a:uFillTx/>
                      </a:defRPr>
                    </a:pPr>
                    <a:endParaRPr lang="en-US" sz="1051">
                      <a:latin typeface="PF Paperback"/>
                      <a:cs typeface="PF Paperback"/>
                    </a:endParaRPr>
                  </a:p>
                </p:txBody>
              </p:sp>
              <p:sp>
                <p:nvSpPr>
                  <p:cNvPr id="128" name="TextBox 127"/>
                  <p:cNvSpPr txBox="1">
                    <a:spLocks/>
                  </p:cNvSpPr>
                  <p:nvPr/>
                </p:nvSpPr>
                <p:spPr>
                  <a:xfrm>
                    <a:off x="5411606" y="4419247"/>
                    <a:ext cx="1096365" cy="8028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01101010</a:t>
                    </a:r>
                  </a:p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01100001</a:t>
                    </a:r>
                  </a:p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11010010</a:t>
                    </a:r>
                  </a:p>
                </p:txBody>
              </p:sp>
            </p:grpSp>
          </p:grpSp>
          <p:pic>
            <p:nvPicPr>
              <p:cNvPr id="121" name="Picture 28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0559827" y="7289818"/>
                <a:ext cx="772176" cy="7582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05595515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5569A8CA-DDDD-234A-9989-36F4E8E5E418}"/>
              </a:ext>
            </a:extLst>
          </p:cNvPr>
          <p:cNvGrpSpPr/>
          <p:nvPr/>
        </p:nvGrpSpPr>
        <p:grpSpPr>
          <a:xfrm>
            <a:off x="3941216" y="3702798"/>
            <a:ext cx="5367126" cy="2781346"/>
            <a:chOff x="3941216" y="3702798"/>
            <a:chExt cx="5367126" cy="2781346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6A9C71CB-01D7-B445-A3C7-328030219BED}"/>
                </a:ext>
              </a:extLst>
            </p:cNvPr>
            <p:cNvCxnSpPr>
              <a:cxnSpLocks/>
              <a:stCxn id="150" idx="0"/>
              <a:endCxn id="149" idx="2"/>
            </p:cNvCxnSpPr>
            <p:nvPr/>
          </p:nvCxnSpPr>
          <p:spPr>
            <a:xfrm flipV="1">
              <a:off x="3941216" y="3702798"/>
              <a:ext cx="5367126" cy="278134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C0845C76-9289-8F4E-89FD-DE60A2284FB6}"/>
                </a:ext>
              </a:extLst>
            </p:cNvPr>
            <p:cNvCxnSpPr>
              <a:cxnSpLocks/>
              <a:stCxn id="150" idx="0"/>
              <a:endCxn id="22" idx="3"/>
            </p:cNvCxnSpPr>
            <p:nvPr/>
          </p:nvCxnSpPr>
          <p:spPr>
            <a:xfrm flipV="1">
              <a:off x="3941216" y="5320835"/>
              <a:ext cx="2829610" cy="116330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87DBCFFE-E9E6-4C43-AEE3-E3A2A6868737}"/>
                </a:ext>
              </a:extLst>
            </p:cNvPr>
            <p:cNvCxnSpPr>
              <a:cxnSpLocks/>
              <a:stCxn id="150" idx="0"/>
            </p:cNvCxnSpPr>
            <p:nvPr/>
          </p:nvCxnSpPr>
          <p:spPr>
            <a:xfrm flipV="1">
              <a:off x="3941216" y="5435925"/>
              <a:ext cx="5123728" cy="104821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D088FB14-1B72-CB40-9157-1F01600186AC}"/>
              </a:ext>
            </a:extLst>
          </p:cNvPr>
          <p:cNvGrpSpPr/>
          <p:nvPr/>
        </p:nvGrpSpPr>
        <p:grpSpPr>
          <a:xfrm>
            <a:off x="6462278" y="3722873"/>
            <a:ext cx="2772584" cy="625801"/>
            <a:chOff x="6462278" y="3722873"/>
            <a:chExt cx="2772584" cy="625801"/>
          </a:xfrm>
        </p:grpSpPr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66C159FE-DC0B-AF44-A572-9E4D5A0CB649}"/>
                </a:ext>
              </a:extLst>
            </p:cNvPr>
            <p:cNvCxnSpPr>
              <a:cxnSpLocks/>
              <a:stCxn id="95" idx="0"/>
              <a:endCxn id="61" idx="1"/>
            </p:cNvCxnSpPr>
            <p:nvPr/>
          </p:nvCxnSpPr>
          <p:spPr>
            <a:xfrm flipH="1" flipV="1">
              <a:off x="6462278" y="3722873"/>
              <a:ext cx="187268" cy="62297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907BF31-E7E0-C54B-BF24-E942B1A34140}"/>
                </a:ext>
              </a:extLst>
            </p:cNvPr>
            <p:cNvCxnSpPr>
              <a:cxnSpLocks/>
              <a:stCxn id="80" idx="0"/>
              <a:endCxn id="61" idx="1"/>
            </p:cNvCxnSpPr>
            <p:nvPr/>
          </p:nvCxnSpPr>
          <p:spPr>
            <a:xfrm flipH="1" flipV="1">
              <a:off x="6462278" y="3722873"/>
              <a:ext cx="2772584" cy="6258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0" name="Rounded Rectangle 29"/>
          <p:cNvSpPr/>
          <p:nvPr/>
        </p:nvSpPr>
        <p:spPr>
          <a:xfrm>
            <a:off x="4924698" y="2482682"/>
            <a:ext cx="11130069" cy="4981113"/>
          </a:xfrm>
          <a:prstGeom prst="roundRect">
            <a:avLst/>
          </a:prstGeom>
          <a:noFill/>
          <a:ln w="3175" cap="flat" cmpd="sng">
            <a:solidFill>
              <a:schemeClr val="tx1"/>
            </a:solidFill>
            <a:prstDash val="dash"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rtlCol="0" anchor="ctr">
            <a:spAutoFit/>
          </a:bodyPr>
          <a:lstStyle/>
          <a:p>
            <a:pPr defTabSz="410755"/>
            <a:endParaRPr lang="en-US" sz="1651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176B75-4BE7-2A4D-B6ED-EAA2A4B751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1200" y="338668"/>
            <a:ext cx="13530416" cy="1145358"/>
          </a:xfrm>
        </p:spPr>
        <p:txBody>
          <a:bodyPr/>
          <a:lstStyle/>
          <a:p>
            <a:r>
              <a:rPr lang="en-US" spc="-225" dirty="0"/>
              <a:t>Open Science: establishing infrastructure</a:t>
            </a:r>
            <a:endParaRPr lang="it-IT" dirty="0"/>
          </a:p>
        </p:txBody>
      </p:sp>
      <p:sp>
        <p:nvSpPr>
          <p:cNvPr id="75" name="TextBox 74"/>
          <p:cNvSpPr txBox="1">
            <a:spLocks/>
          </p:cNvSpPr>
          <p:nvPr/>
        </p:nvSpPr>
        <p:spPr>
          <a:xfrm>
            <a:off x="8591746" y="2002039"/>
            <a:ext cx="559480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defRPr sz="2400" b="1" i="1">
                <a:latin typeface="PF Paperback" charset="0"/>
                <a:ea typeface="ヒラギノ角ゴ ProN W3" charset="0"/>
                <a:cs typeface="PF Paperback" charset="0"/>
              </a:defRPr>
            </a:lvl1pPr>
            <a:lvl2pPr marL="742950" indent="-28575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>
                <a:sym typeface="Gill Sans" charset="0"/>
              </a:rPr>
              <a:t>Scholarly Communication Infrastructure</a:t>
            </a:r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88F50E82-13EF-E746-9109-5E988B33F2B1}"/>
              </a:ext>
            </a:extLst>
          </p:cNvPr>
          <p:cNvSpPr/>
          <p:nvPr/>
        </p:nvSpPr>
        <p:spPr>
          <a:xfrm>
            <a:off x="263191" y="2466686"/>
            <a:ext cx="4267155" cy="4993268"/>
          </a:xfrm>
          <a:prstGeom prst="roundRect">
            <a:avLst/>
          </a:prstGeom>
          <a:noFill/>
          <a:ln w="3175" cap="flat" cmpd="sng">
            <a:solidFill>
              <a:schemeClr val="tx1"/>
            </a:solidFill>
            <a:prstDash val="dash"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rtlCol="0" anchor="ctr">
            <a:spAutoFit/>
          </a:bodyPr>
          <a:lstStyle/>
          <a:p>
            <a:pPr defTabSz="410755"/>
            <a:endParaRPr lang="en-US" sz="1651" dirty="0">
              <a:solidFill>
                <a:srgbClr val="FFFFFF"/>
              </a:solidFill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4B19256-55BF-E840-AD9E-063462A152BB}"/>
              </a:ext>
            </a:extLst>
          </p:cNvPr>
          <p:cNvSpPr txBox="1">
            <a:spLocks/>
          </p:cNvSpPr>
          <p:nvPr/>
        </p:nvSpPr>
        <p:spPr>
          <a:xfrm>
            <a:off x="509809" y="1987304"/>
            <a:ext cx="350769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defRPr sz="2400" b="1" i="1">
                <a:latin typeface="PF Paperback" charset="0"/>
                <a:ea typeface="ヒラギノ角ゴ ProN W3" charset="0"/>
                <a:cs typeface="PF Paperback" charset="0"/>
              </a:defRPr>
            </a:lvl1pPr>
            <a:lvl2pPr marL="742950" indent="-28575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>
                <a:sym typeface="Gill Sans" charset="0"/>
              </a:rPr>
              <a:t>Research infrastructures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3060BDC-45AD-5A4D-81E0-17FF51AE90E5}"/>
              </a:ext>
            </a:extLst>
          </p:cNvPr>
          <p:cNvGrpSpPr/>
          <p:nvPr/>
        </p:nvGrpSpPr>
        <p:grpSpPr>
          <a:xfrm>
            <a:off x="547608" y="4072718"/>
            <a:ext cx="1866886" cy="1920037"/>
            <a:chOff x="2150282" y="2950767"/>
            <a:chExt cx="3697477" cy="3847918"/>
          </a:xfrm>
        </p:grpSpPr>
        <p:sp>
          <p:nvSpPr>
            <p:cNvPr id="175" name="Circular Arrow 174">
              <a:extLst>
                <a:ext uri="{FF2B5EF4-FFF2-40B4-BE49-F238E27FC236}">
                  <a16:creationId xmlns:a16="http://schemas.microsoft.com/office/drawing/2014/main" id="{4D418F2A-B266-8142-B168-4EBC9B3D9891}"/>
                </a:ext>
              </a:extLst>
            </p:cNvPr>
            <p:cNvSpPr>
              <a:spLocks/>
            </p:cNvSpPr>
            <p:nvPr/>
          </p:nvSpPr>
          <p:spPr>
            <a:xfrm rot="886150">
              <a:off x="2387244" y="3357778"/>
              <a:ext cx="3381045" cy="3440907"/>
            </a:xfrm>
            <a:prstGeom prst="circularArrow">
              <a:avLst>
                <a:gd name="adj1" fmla="val 5544"/>
                <a:gd name="adj2" fmla="val 330680"/>
                <a:gd name="adj3" fmla="val 13815233"/>
                <a:gd name="adj4" fmla="val 17362087"/>
                <a:gd name="adj5" fmla="val 5757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76" name="Picture 38">
              <a:extLst>
                <a:ext uri="{FF2B5EF4-FFF2-40B4-BE49-F238E27FC236}">
                  <a16:creationId xmlns:a16="http://schemas.microsoft.com/office/drawing/2014/main" id="{33AD975F-2A40-E647-941F-9553F44BF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116" y="5496321"/>
              <a:ext cx="444060" cy="4441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7E095C2-4082-0349-B345-94D787B3A943}"/>
                </a:ext>
              </a:extLst>
            </p:cNvPr>
            <p:cNvSpPr txBox="1">
              <a:spLocks/>
            </p:cNvSpPr>
            <p:nvPr/>
          </p:nvSpPr>
          <p:spPr>
            <a:xfrm>
              <a:off x="2185384" y="3909219"/>
              <a:ext cx="753731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Research</a:t>
              </a:r>
            </a:p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data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4FE1DDA1-EFBA-C74B-A110-6500D6D43E49}"/>
                </a:ext>
              </a:extLst>
            </p:cNvPr>
            <p:cNvSpPr txBox="1">
              <a:spLocks/>
            </p:cNvSpPr>
            <p:nvPr/>
          </p:nvSpPr>
          <p:spPr>
            <a:xfrm>
              <a:off x="2150282" y="5805884"/>
              <a:ext cx="790601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Research </a:t>
              </a:r>
            </a:p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Software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0CD9A938-C155-5A47-80A2-8F02518C8962}"/>
                </a:ext>
              </a:extLst>
            </p:cNvPr>
            <p:cNvSpPr txBox="1">
              <a:spLocks/>
            </p:cNvSpPr>
            <p:nvPr/>
          </p:nvSpPr>
          <p:spPr>
            <a:xfrm>
              <a:off x="5094028" y="4339035"/>
              <a:ext cx="753731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Research</a:t>
              </a:r>
            </a:p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data</a:t>
              </a:r>
            </a:p>
          </p:txBody>
        </p:sp>
        <p:sp>
          <p:nvSpPr>
            <p:cNvPr id="180" name="TextBox 47">
              <a:extLst>
                <a:ext uri="{FF2B5EF4-FFF2-40B4-BE49-F238E27FC236}">
                  <a16:creationId xmlns:a16="http://schemas.microsoft.com/office/drawing/2014/main" id="{038CEB86-AF99-7D4E-885B-80EBFB0F1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8567" y="6444151"/>
              <a:ext cx="177163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600" b="1" i="1" dirty="0">
                  <a:latin typeface="PF Paperback" charset="0"/>
                  <a:cs typeface="PF Paperback" charset="0"/>
                </a:rPr>
                <a:t>Scientific process</a:t>
              </a:r>
            </a:p>
          </p:txBody>
        </p:sp>
        <p:pic>
          <p:nvPicPr>
            <p:cNvPr id="181" name="Picture 48">
              <a:extLst>
                <a:ext uri="{FF2B5EF4-FFF2-40B4-BE49-F238E27FC236}">
                  <a16:creationId xmlns:a16="http://schemas.microsoft.com/office/drawing/2014/main" id="{C950C7FB-5D7D-CC40-B06C-C50D606B3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73002" y="3553222"/>
              <a:ext cx="557157" cy="5572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4A473627-8A71-DC4F-A864-F8A4E485EBC0}"/>
                </a:ext>
              </a:extLst>
            </p:cNvPr>
            <p:cNvSpPr txBox="1">
              <a:spLocks/>
            </p:cNvSpPr>
            <p:nvPr/>
          </p:nvSpPr>
          <p:spPr>
            <a:xfrm>
              <a:off x="3328143" y="2950767"/>
              <a:ext cx="1795684" cy="6155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>
                  <a:uFillTx/>
                </a:defRPr>
              </a:defPPr>
              <a:lvl1pPr algn="ctr">
                <a:defRPr sz="1200" b="1">
                  <a:uFillTx/>
                </a:defRPr>
              </a:lvl1pPr>
            </a:lstStyle>
            <a:p>
              <a:pPr>
                <a:defRPr>
                  <a:uFillTx/>
                </a:defRPr>
              </a:pPr>
              <a:r>
                <a:rPr lang="en-US" sz="1100" dirty="0">
                  <a:latin typeface="PF Paperback"/>
                  <a:cs typeface="PF Paperback"/>
                </a:rPr>
                <a:t>Research literature:</a:t>
              </a:r>
            </a:p>
            <a:p>
              <a:pPr>
                <a:defRPr>
                  <a:uFillTx/>
                </a:defRPr>
              </a:pPr>
              <a:r>
                <a:rPr lang="en-US" sz="1100" b="0" i="1" dirty="0">
                  <a:latin typeface="PF Paperback"/>
                  <a:cs typeface="PF Paperback"/>
                </a:rPr>
                <a:t>Articles, docs, white papers</a:t>
              </a:r>
            </a:p>
            <a:p>
              <a:pPr>
                <a:defRPr>
                  <a:uFillTx/>
                </a:defRPr>
              </a:pPr>
              <a:endParaRPr lang="en-US" sz="1100" dirty="0">
                <a:latin typeface="PF Paperback"/>
                <a:cs typeface="PF Paperback"/>
              </a:endParaRPr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A3B825A6-0650-CB49-BCB4-938141686791}"/>
                </a:ext>
              </a:extLst>
            </p:cNvPr>
            <p:cNvSpPr>
              <a:spLocks/>
            </p:cNvSpPr>
            <p:nvPr/>
          </p:nvSpPr>
          <p:spPr>
            <a:xfrm>
              <a:off x="2830114" y="4440237"/>
              <a:ext cx="504776" cy="447675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7F67C6C7-9DD8-774E-8A7C-AFD70F1FBD40}"/>
                </a:ext>
              </a:extLst>
            </p:cNvPr>
            <p:cNvSpPr txBox="1">
              <a:spLocks/>
            </p:cNvSpPr>
            <p:nvPr/>
          </p:nvSpPr>
          <p:spPr>
            <a:xfrm>
              <a:off x="2873306" y="4422379"/>
              <a:ext cx="50526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01101010</a:t>
              </a:r>
            </a:p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01100001</a:t>
              </a:r>
            </a:p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11010010</a:t>
              </a:r>
            </a:p>
          </p:txBody>
        </p:sp>
        <p:sp>
          <p:nvSpPr>
            <p:cNvPr id="185" name="Rounded Rectangle 184">
              <a:extLst>
                <a:ext uri="{FF2B5EF4-FFF2-40B4-BE49-F238E27FC236}">
                  <a16:creationId xmlns:a16="http://schemas.microsoft.com/office/drawing/2014/main" id="{D3682E00-24B8-1E41-8AC8-C8387523A489}"/>
                </a:ext>
              </a:extLst>
            </p:cNvPr>
            <p:cNvSpPr>
              <a:spLocks/>
            </p:cNvSpPr>
            <p:nvPr/>
          </p:nvSpPr>
          <p:spPr>
            <a:xfrm>
              <a:off x="5145785" y="4910534"/>
              <a:ext cx="504776" cy="447675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67EBDE5-1669-1D4D-AA51-5EEF57B6205E}"/>
                </a:ext>
              </a:extLst>
            </p:cNvPr>
            <p:cNvSpPr txBox="1">
              <a:spLocks/>
            </p:cNvSpPr>
            <p:nvPr/>
          </p:nvSpPr>
          <p:spPr>
            <a:xfrm>
              <a:off x="5226577" y="4891484"/>
              <a:ext cx="50526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01101010</a:t>
              </a:r>
            </a:p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01100001</a:t>
              </a:r>
            </a:p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11010010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999A9DDE-7606-2C47-896F-0A73AED1EF6B}"/>
                </a:ext>
              </a:extLst>
            </p:cNvPr>
            <p:cNvGrpSpPr/>
            <p:nvPr/>
          </p:nvGrpSpPr>
          <p:grpSpPr>
            <a:xfrm>
              <a:off x="3596020" y="4248222"/>
              <a:ext cx="1136850" cy="1259079"/>
              <a:chOff x="5959630" y="5392821"/>
              <a:chExt cx="1136850" cy="1259079"/>
            </a:xfrm>
          </p:grpSpPr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0B0FDE9A-4E98-CD42-A3C3-F3BE601156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59630" y="5392821"/>
                <a:ext cx="1136850" cy="430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>
                    <a:uFillTx/>
                  </a:defRPr>
                </a:pPr>
                <a:r>
                  <a:rPr lang="en-US" sz="1100" b="1" dirty="0">
                    <a:latin typeface="PF Paperback"/>
                    <a:cs typeface="PF Paperback"/>
                  </a:rPr>
                  <a:t>e-infra Tools &amp; </a:t>
                </a:r>
              </a:p>
              <a:p>
                <a:pPr algn="ctr">
                  <a:defRPr>
                    <a:uFillTx/>
                  </a:defRPr>
                </a:pPr>
                <a:r>
                  <a:rPr lang="en-US" sz="1100" b="1" dirty="0">
                    <a:latin typeface="PF Paperback"/>
                    <a:cs typeface="PF Paperback"/>
                  </a:rPr>
                  <a:t>Services</a:t>
                </a:r>
              </a:p>
            </p:txBody>
          </p:sp>
          <p:sp>
            <p:nvSpPr>
              <p:cNvPr id="192" name="Rounded Rectangle 191">
                <a:extLst>
                  <a:ext uri="{FF2B5EF4-FFF2-40B4-BE49-F238E27FC236}">
                    <a16:creationId xmlns:a16="http://schemas.microsoft.com/office/drawing/2014/main" id="{BD1C663C-A749-7D49-8181-8D66F3E88BA8}"/>
                  </a:ext>
                </a:extLst>
              </p:cNvPr>
              <p:cNvSpPr/>
              <p:nvPr/>
            </p:nvSpPr>
            <p:spPr>
              <a:xfrm>
                <a:off x="6014378" y="5939780"/>
                <a:ext cx="890709" cy="712120"/>
              </a:xfrm>
              <a:prstGeom prst="round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93" name="Picture 37">
                <a:extLst>
                  <a:ext uri="{FF2B5EF4-FFF2-40B4-BE49-F238E27FC236}">
                    <a16:creationId xmlns:a16="http://schemas.microsoft.com/office/drawing/2014/main" id="{B614A709-B4AC-4243-A2F4-937B4E4F1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125852" y="5992592"/>
                <a:ext cx="613112" cy="6131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8" name="Right Arrow 187">
              <a:extLst>
                <a:ext uri="{FF2B5EF4-FFF2-40B4-BE49-F238E27FC236}">
                  <a16:creationId xmlns:a16="http://schemas.microsoft.com/office/drawing/2014/main" id="{AD5D262B-C348-814C-8597-425250CEBA5E}"/>
                </a:ext>
              </a:extLst>
            </p:cNvPr>
            <p:cNvSpPr>
              <a:spLocks/>
            </p:cNvSpPr>
            <p:nvPr/>
          </p:nvSpPr>
          <p:spPr>
            <a:xfrm rot="2656027">
              <a:off x="3364653" y="4727179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189" name="Right Arrow 188">
              <a:extLst>
                <a:ext uri="{FF2B5EF4-FFF2-40B4-BE49-F238E27FC236}">
                  <a16:creationId xmlns:a16="http://schemas.microsoft.com/office/drawing/2014/main" id="{4ACD464E-3900-104C-9925-6274D1901867}"/>
                </a:ext>
              </a:extLst>
            </p:cNvPr>
            <p:cNvSpPr>
              <a:spLocks/>
            </p:cNvSpPr>
            <p:nvPr/>
          </p:nvSpPr>
          <p:spPr>
            <a:xfrm rot="19197062">
              <a:off x="3368224" y="5403454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190" name="Right Arrow 189">
              <a:extLst>
                <a:ext uri="{FF2B5EF4-FFF2-40B4-BE49-F238E27FC236}">
                  <a16:creationId xmlns:a16="http://schemas.microsoft.com/office/drawing/2014/main" id="{1DBE9948-DB22-0046-9A50-13EB251446DA}"/>
                </a:ext>
              </a:extLst>
            </p:cNvPr>
            <p:cNvSpPr>
              <a:spLocks/>
            </p:cNvSpPr>
            <p:nvPr/>
          </p:nvSpPr>
          <p:spPr>
            <a:xfrm>
              <a:off x="4476588" y="5004595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1050">
                <a:latin typeface="PF Paperback"/>
                <a:cs typeface="PF Paperback"/>
              </a:endParaRP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472314C-0BB0-3847-BFBE-D882AC4EA64A}"/>
              </a:ext>
            </a:extLst>
          </p:cNvPr>
          <p:cNvGrpSpPr/>
          <p:nvPr/>
        </p:nvGrpSpPr>
        <p:grpSpPr>
          <a:xfrm>
            <a:off x="6649546" y="3702798"/>
            <a:ext cx="2658796" cy="645876"/>
            <a:chOff x="6649546" y="3702798"/>
            <a:chExt cx="2658796" cy="645876"/>
          </a:xfrm>
        </p:grpSpPr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FD4EF4BE-08EC-364E-89C4-E13CF577412B}"/>
                </a:ext>
              </a:extLst>
            </p:cNvPr>
            <p:cNvCxnSpPr>
              <a:cxnSpLocks/>
              <a:stCxn id="95" idx="0"/>
              <a:endCxn id="149" idx="2"/>
            </p:cNvCxnSpPr>
            <p:nvPr/>
          </p:nvCxnSpPr>
          <p:spPr>
            <a:xfrm flipV="1">
              <a:off x="6649546" y="3702798"/>
              <a:ext cx="2658796" cy="6430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89DC2EA0-AA46-8148-A5AB-3E94066BB848}"/>
                </a:ext>
              </a:extLst>
            </p:cNvPr>
            <p:cNvCxnSpPr>
              <a:cxnSpLocks/>
              <a:stCxn id="80" idx="0"/>
              <a:endCxn id="149" idx="2"/>
            </p:cNvCxnSpPr>
            <p:nvPr/>
          </p:nvCxnSpPr>
          <p:spPr>
            <a:xfrm flipV="1">
              <a:off x="9234862" y="3702798"/>
              <a:ext cx="73480" cy="64587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FE73D523-722B-B84D-91DC-8419270AC452}"/>
              </a:ext>
            </a:extLst>
          </p:cNvPr>
          <p:cNvGrpSpPr/>
          <p:nvPr/>
        </p:nvGrpSpPr>
        <p:grpSpPr>
          <a:xfrm>
            <a:off x="3908655" y="3696439"/>
            <a:ext cx="10555791" cy="3284469"/>
            <a:chOff x="3908655" y="3696439"/>
            <a:chExt cx="10555791" cy="3284469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0CFE4140-AB8E-9942-AC82-AA1C2D03350F}"/>
                </a:ext>
              </a:extLst>
            </p:cNvPr>
            <p:cNvGrpSpPr/>
            <p:nvPr/>
          </p:nvGrpSpPr>
          <p:grpSpPr>
            <a:xfrm>
              <a:off x="3908655" y="3696439"/>
              <a:ext cx="10555791" cy="3284469"/>
              <a:chOff x="3908655" y="3696439"/>
              <a:chExt cx="10555791" cy="3284469"/>
            </a:xfrm>
          </p:grpSpPr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5891B1AE-60F0-8548-B305-C9529DF2E862}"/>
                  </a:ext>
                </a:extLst>
              </p:cNvPr>
              <p:cNvGrpSpPr/>
              <p:nvPr/>
            </p:nvGrpSpPr>
            <p:grpSpPr>
              <a:xfrm>
                <a:off x="3908655" y="3696439"/>
                <a:ext cx="10555791" cy="2844537"/>
                <a:chOff x="3908655" y="3696439"/>
                <a:chExt cx="10555791" cy="2844537"/>
              </a:xfrm>
            </p:grpSpPr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A5587B3A-8C73-104E-804E-637FC2D781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0521" y="5317441"/>
                  <a:ext cx="5549739" cy="72677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DA551914-0EF0-9E41-960B-7F9433054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663719" y="3701381"/>
                  <a:ext cx="2166802" cy="234283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5" name="Straight Connector 304">
                  <a:extLst>
                    <a:ext uri="{FF2B5EF4-FFF2-40B4-BE49-F238E27FC236}">
                      <a16:creationId xmlns:a16="http://schemas.microsoft.com/office/drawing/2014/main" id="{EE15CE74-630B-9F4F-8C5D-26D17EDD6C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08655" y="4963320"/>
                  <a:ext cx="4921866" cy="108089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id="{90BA1D11-2191-B24C-943E-BB1F5B0266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58985" y="3706915"/>
                  <a:ext cx="4871536" cy="2337297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E8B58C2E-E78C-8B4C-BB63-AAA8CC0565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30521" y="3696439"/>
                  <a:ext cx="5633925" cy="2347773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9CFE74E9-1153-E34B-919A-01AF95337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30521" y="3718000"/>
                  <a:ext cx="3046432" cy="232621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3C23878F-80E0-7B4B-97B8-A374A5B69F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655580" y="5370628"/>
                  <a:ext cx="2174941" cy="673584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10" name="Straight Connector 309">
                  <a:extLst>
                    <a:ext uri="{FF2B5EF4-FFF2-40B4-BE49-F238E27FC236}">
                      <a16:creationId xmlns:a16="http://schemas.microsoft.com/office/drawing/2014/main" id="{DC36FA20-9D70-F94F-B6FA-1A02934175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0521" y="5370628"/>
                  <a:ext cx="3009871" cy="673584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AA2738C1-DAC1-7C47-AB80-2B9ADDAF00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172556" y="5773251"/>
                  <a:ext cx="2426625" cy="767725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941068C3-B6A7-3F4B-8B39-5BA047533F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72555" y="6540976"/>
                <a:ext cx="2426626" cy="43993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7932E4BC-7FC0-754D-8CC5-92F97A3D12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0521" y="5298189"/>
              <a:ext cx="120231" cy="74602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4A8BD14-BF65-D643-BC28-0BB3F81BE654}"/>
              </a:ext>
            </a:extLst>
          </p:cNvPr>
          <p:cNvGrpSpPr/>
          <p:nvPr/>
        </p:nvGrpSpPr>
        <p:grpSpPr>
          <a:xfrm>
            <a:off x="9750937" y="5358244"/>
            <a:ext cx="2240394" cy="1187015"/>
            <a:chOff x="9750937" y="5358244"/>
            <a:chExt cx="2240394" cy="1187015"/>
          </a:xfrm>
        </p:grpSpPr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B60472DD-47E3-F142-81D7-6FB00881A682}"/>
                </a:ext>
              </a:extLst>
            </p:cNvPr>
            <p:cNvCxnSpPr>
              <a:cxnSpLocks/>
              <a:stCxn id="64" idx="0"/>
            </p:cNvCxnSpPr>
            <p:nvPr/>
          </p:nvCxnSpPr>
          <p:spPr>
            <a:xfrm flipH="1" flipV="1">
              <a:off x="9750937" y="5358244"/>
              <a:ext cx="2240394" cy="69025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52CC2B29-047F-2245-86EB-69507020E7DE}"/>
                </a:ext>
              </a:extLst>
            </p:cNvPr>
            <p:cNvCxnSpPr>
              <a:cxnSpLocks/>
              <a:stCxn id="64" idx="1"/>
              <a:endCxn id="79" idx="3"/>
            </p:cNvCxnSpPr>
            <p:nvPr/>
          </p:nvCxnSpPr>
          <p:spPr>
            <a:xfrm flipH="1" flipV="1">
              <a:off x="10061860" y="6540976"/>
              <a:ext cx="702950" cy="428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2547" name="Group 22546">
            <a:extLst>
              <a:ext uri="{FF2B5EF4-FFF2-40B4-BE49-F238E27FC236}">
                <a16:creationId xmlns:a16="http://schemas.microsoft.com/office/drawing/2014/main" id="{EFD302BB-65B3-7044-B09E-59C39C7F2353}"/>
              </a:ext>
            </a:extLst>
          </p:cNvPr>
          <p:cNvGrpSpPr/>
          <p:nvPr/>
        </p:nvGrpSpPr>
        <p:grpSpPr>
          <a:xfrm>
            <a:off x="10764810" y="6048495"/>
            <a:ext cx="2453041" cy="1247270"/>
            <a:chOff x="10187397" y="6032452"/>
            <a:chExt cx="2453041" cy="1247270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E638083-37F9-DF44-9011-68F2A571A2A0}"/>
                </a:ext>
              </a:extLst>
            </p:cNvPr>
            <p:cNvSpPr/>
            <p:nvPr/>
          </p:nvSpPr>
          <p:spPr>
            <a:xfrm>
              <a:off x="10187397" y="6032452"/>
              <a:ext cx="2453041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Entity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Registries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39" name="Group 22538">
              <a:extLst>
                <a:ext uri="{FF2B5EF4-FFF2-40B4-BE49-F238E27FC236}">
                  <a16:creationId xmlns:a16="http://schemas.microsoft.com/office/drawing/2014/main" id="{480C740B-A225-9849-99E3-E2D183072D9D}"/>
                </a:ext>
              </a:extLst>
            </p:cNvPr>
            <p:cNvGrpSpPr/>
            <p:nvPr/>
          </p:nvGrpSpPr>
          <p:grpSpPr>
            <a:xfrm>
              <a:off x="10315863" y="6908705"/>
              <a:ext cx="1998928" cy="371017"/>
              <a:chOff x="10315863" y="6908705"/>
              <a:chExt cx="1998928" cy="37101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881DCF9-EB92-854E-8FFA-193386A4B9D3}"/>
                  </a:ext>
                </a:extLst>
              </p:cNvPr>
              <p:cNvGrpSpPr/>
              <p:nvPr/>
            </p:nvGrpSpPr>
            <p:grpSpPr>
              <a:xfrm>
                <a:off x="10315863" y="6908705"/>
                <a:ext cx="944360" cy="371017"/>
                <a:chOff x="5339542" y="6789915"/>
                <a:chExt cx="5715000" cy="2413000"/>
              </a:xfrm>
            </p:grpSpPr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95FE1A47-8001-9F4E-B4E2-A5BBEB6D30FD}"/>
                    </a:ext>
                  </a:extLst>
                </p:cNvPr>
                <p:cNvSpPr/>
                <p:nvPr/>
              </p:nvSpPr>
              <p:spPr>
                <a:xfrm>
                  <a:off x="5435449" y="6987181"/>
                  <a:ext cx="5537351" cy="2065379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775EAACE-D86C-F94B-A4D5-315CA53ED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39542" y="6789915"/>
                  <a:ext cx="5715000" cy="2413000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14B3069-3942-7241-AAEF-F3A131A63D67}"/>
                  </a:ext>
                </a:extLst>
              </p:cNvPr>
              <p:cNvGrpSpPr/>
              <p:nvPr/>
            </p:nvGrpSpPr>
            <p:grpSpPr>
              <a:xfrm>
                <a:off x="11341033" y="6920930"/>
                <a:ext cx="973758" cy="346566"/>
                <a:chOff x="5303211" y="7341795"/>
                <a:chExt cx="4816414" cy="1658514"/>
              </a:xfrm>
            </p:grpSpPr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5C1CE1F1-7C8D-7044-970B-0963062DC691}"/>
                    </a:ext>
                  </a:extLst>
                </p:cNvPr>
                <p:cNvSpPr/>
                <p:nvPr/>
              </p:nvSpPr>
              <p:spPr>
                <a:xfrm>
                  <a:off x="5303211" y="7341795"/>
                  <a:ext cx="4816414" cy="1658514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B07FFA2D-81D3-2D47-ADAB-0727067F9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26714" y="7479502"/>
                  <a:ext cx="4394200" cy="12954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83AD4F-E524-7445-8AF0-676565333F2F}"/>
              </a:ext>
            </a:extLst>
          </p:cNvPr>
          <p:cNvGrpSpPr/>
          <p:nvPr/>
        </p:nvGrpSpPr>
        <p:grpSpPr>
          <a:xfrm>
            <a:off x="10609052" y="4377101"/>
            <a:ext cx="2462679" cy="1109650"/>
            <a:chOff x="10609052" y="4377101"/>
            <a:chExt cx="2462679" cy="1109650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98CDE2AD-9FAE-A44B-9F9D-6056E801DE0D}"/>
                </a:ext>
              </a:extLst>
            </p:cNvPr>
            <p:cNvSpPr/>
            <p:nvPr/>
          </p:nvSpPr>
          <p:spPr>
            <a:xfrm>
              <a:off x="10609052" y="4377101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Metadata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Validation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909E900-952B-2A46-BF88-8FC0AE692D6F}"/>
                </a:ext>
              </a:extLst>
            </p:cNvPr>
            <p:cNvGrpSpPr/>
            <p:nvPr/>
          </p:nvGrpSpPr>
          <p:grpSpPr>
            <a:xfrm>
              <a:off x="10657629" y="5112136"/>
              <a:ext cx="1009994" cy="374615"/>
              <a:chOff x="5525151" y="8034095"/>
              <a:chExt cx="1245290" cy="469945"/>
            </a:xfrm>
          </p:grpSpPr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7AA11F9C-4773-3246-BD7A-5A9FA1B002D6}"/>
                  </a:ext>
                </a:extLst>
              </p:cNvPr>
              <p:cNvSpPr/>
              <p:nvPr/>
            </p:nvSpPr>
            <p:spPr>
              <a:xfrm>
                <a:off x="5525151" y="8034095"/>
                <a:ext cx="1245290" cy="469945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CD5085F-F889-AD4D-9900-871CC347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30682" y="8064829"/>
                <a:ext cx="1024271" cy="408476"/>
              </a:xfrm>
              <a:prstGeom prst="rect">
                <a:avLst/>
              </a:prstGeom>
            </p:spPr>
          </p:pic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5F46DC09-D910-BB4E-9C9F-EEB6CED8E9CD}"/>
              </a:ext>
            </a:extLst>
          </p:cNvPr>
          <p:cNvGrpSpPr/>
          <p:nvPr/>
        </p:nvGrpSpPr>
        <p:grpSpPr>
          <a:xfrm>
            <a:off x="5177292" y="4345846"/>
            <a:ext cx="2696855" cy="1158207"/>
            <a:chOff x="5177292" y="4345846"/>
            <a:chExt cx="2696855" cy="1158207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AE9FDE19-F65F-EA4B-9114-655CDF883AE9}"/>
                </a:ext>
              </a:extLst>
            </p:cNvPr>
            <p:cNvSpPr/>
            <p:nvPr/>
          </p:nvSpPr>
          <p:spPr>
            <a:xfrm>
              <a:off x="5424944" y="4345846"/>
              <a:ext cx="2449203" cy="974529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Metadata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Aggregators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44" name="Group 22543">
              <a:extLst>
                <a:ext uri="{FF2B5EF4-FFF2-40B4-BE49-F238E27FC236}">
                  <a16:creationId xmlns:a16="http://schemas.microsoft.com/office/drawing/2014/main" id="{7897FCFA-5D49-4642-9209-E1B8C58B5B07}"/>
                </a:ext>
              </a:extLst>
            </p:cNvPr>
            <p:cNvGrpSpPr/>
            <p:nvPr/>
          </p:nvGrpSpPr>
          <p:grpSpPr>
            <a:xfrm>
              <a:off x="5177292" y="5132336"/>
              <a:ext cx="2591807" cy="371717"/>
              <a:chOff x="5177292" y="5132336"/>
              <a:chExt cx="2591807" cy="37171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A4B1F43-6824-8648-9171-C23F1BCF8031}"/>
                  </a:ext>
                </a:extLst>
              </p:cNvPr>
              <p:cNvGrpSpPr/>
              <p:nvPr/>
            </p:nvGrpSpPr>
            <p:grpSpPr>
              <a:xfrm>
                <a:off x="5177292" y="5139636"/>
                <a:ext cx="790162" cy="336032"/>
                <a:chOff x="4330347" y="7807867"/>
                <a:chExt cx="1245290" cy="469945"/>
              </a:xfrm>
            </p:grpSpPr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DA5BAC56-BE98-0E43-8A40-0673F2A21F14}"/>
                    </a:ext>
                  </a:extLst>
                </p:cNvPr>
                <p:cNvSpPr/>
                <p:nvPr/>
              </p:nvSpPr>
              <p:spPr>
                <a:xfrm>
                  <a:off x="4330347" y="7807867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FBE10658-CDD6-124D-A891-2DE88D5BB2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25989" y="7879806"/>
                  <a:ext cx="1100725" cy="349843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48C52F7-0A6F-3742-B032-349BE8D91DB0}"/>
                  </a:ext>
                </a:extLst>
              </p:cNvPr>
              <p:cNvGrpSpPr/>
              <p:nvPr/>
            </p:nvGrpSpPr>
            <p:grpSpPr>
              <a:xfrm>
                <a:off x="6024513" y="5139130"/>
                <a:ext cx="790162" cy="336032"/>
                <a:chOff x="5677551" y="8186495"/>
                <a:chExt cx="1245290" cy="469945"/>
              </a:xfrm>
            </p:grpSpPr>
            <p:sp>
              <p:nvSpPr>
                <p:cNvPr id="93" name="Rounded Rectangle 92">
                  <a:extLst>
                    <a:ext uri="{FF2B5EF4-FFF2-40B4-BE49-F238E27FC236}">
                      <a16:creationId xmlns:a16="http://schemas.microsoft.com/office/drawing/2014/main" id="{24D886D3-44EE-A84C-93C1-46FB697E3219}"/>
                    </a:ext>
                  </a:extLst>
                </p:cNvPr>
                <p:cNvSpPr/>
                <p:nvPr/>
              </p:nvSpPr>
              <p:spPr>
                <a:xfrm>
                  <a:off x="5677551" y="81864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0BCA767-F51F-2848-9A3E-4DE48BAC33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96463" y="8269067"/>
                  <a:ext cx="1057272" cy="343088"/>
                </a:xfrm>
                <a:prstGeom prst="rect">
                  <a:avLst/>
                </a:prstGeom>
              </p:spPr>
            </p:pic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887056D9-B151-2541-8797-E07432C5CE42}"/>
                  </a:ext>
                </a:extLst>
              </p:cNvPr>
              <p:cNvGrpSpPr/>
              <p:nvPr/>
            </p:nvGrpSpPr>
            <p:grpSpPr>
              <a:xfrm>
                <a:off x="6850369" y="5132336"/>
                <a:ext cx="918730" cy="371717"/>
                <a:chOff x="4844815" y="4810465"/>
                <a:chExt cx="918730" cy="371717"/>
              </a:xfrm>
            </p:grpSpPr>
            <p:sp>
              <p:nvSpPr>
                <p:cNvPr id="139" name="Rounded Rectangle 138">
                  <a:extLst>
                    <a:ext uri="{FF2B5EF4-FFF2-40B4-BE49-F238E27FC236}">
                      <a16:creationId xmlns:a16="http://schemas.microsoft.com/office/drawing/2014/main" id="{A508E268-C48C-3B40-ABC6-23750A0D0809}"/>
                    </a:ext>
                  </a:extLst>
                </p:cNvPr>
                <p:cNvSpPr/>
                <p:nvPr/>
              </p:nvSpPr>
              <p:spPr>
                <a:xfrm>
                  <a:off x="4852009" y="4810465"/>
                  <a:ext cx="911536" cy="371717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40E1EFF-E2F9-BD41-92D3-BE5CED5DB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44815" y="4820543"/>
                  <a:ext cx="894303" cy="35206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3C21A375-6E24-8443-9C99-F75886DB93D4}"/>
              </a:ext>
            </a:extLst>
          </p:cNvPr>
          <p:cNvGrpSpPr/>
          <p:nvPr/>
        </p:nvGrpSpPr>
        <p:grpSpPr>
          <a:xfrm>
            <a:off x="13223468" y="4377101"/>
            <a:ext cx="2462679" cy="1135373"/>
            <a:chOff x="13223468" y="4377101"/>
            <a:chExt cx="2462679" cy="1135373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B71CA4DC-C58F-7C43-85E2-6A8D2C828CDA}"/>
                </a:ext>
              </a:extLst>
            </p:cNvPr>
            <p:cNvSpPr/>
            <p:nvPr/>
          </p:nvSpPr>
          <p:spPr>
            <a:xfrm>
              <a:off x="13223468" y="4377101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Usage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Statistics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42" name="Group 22541">
              <a:extLst>
                <a:ext uri="{FF2B5EF4-FFF2-40B4-BE49-F238E27FC236}">
                  <a16:creationId xmlns:a16="http://schemas.microsoft.com/office/drawing/2014/main" id="{0DFB4C44-3FDB-FF40-A1EF-BF9B0C33D98D}"/>
                </a:ext>
              </a:extLst>
            </p:cNvPr>
            <p:cNvGrpSpPr/>
            <p:nvPr/>
          </p:nvGrpSpPr>
          <p:grpSpPr>
            <a:xfrm>
              <a:off x="13313261" y="5122408"/>
              <a:ext cx="1978534" cy="390066"/>
              <a:chOff x="13313261" y="5122408"/>
              <a:chExt cx="1978534" cy="390066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206A7E60-9FED-9542-94CF-1CC6C977AEDB}"/>
                  </a:ext>
                </a:extLst>
              </p:cNvPr>
              <p:cNvGrpSpPr/>
              <p:nvPr/>
            </p:nvGrpSpPr>
            <p:grpSpPr>
              <a:xfrm>
                <a:off x="13313261" y="5122408"/>
                <a:ext cx="1009994" cy="374615"/>
                <a:chOff x="5525151" y="8034095"/>
                <a:chExt cx="1245290" cy="469945"/>
              </a:xfrm>
            </p:grpSpPr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CF06BF10-E02B-7B4B-86D8-16F0E69DC923}"/>
                    </a:ext>
                  </a:extLst>
                </p:cNvPr>
                <p:cNvSpPr/>
                <p:nvPr/>
              </p:nvSpPr>
              <p:spPr>
                <a:xfrm>
                  <a:off x="5525151" y="80340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5FC7EFB1-C2F6-4740-9320-898872A46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30682" y="8064829"/>
                  <a:ext cx="1024271" cy="408476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CDD0217-07D2-924A-8CA1-432D2A0D1900}"/>
                  </a:ext>
                </a:extLst>
              </p:cNvPr>
              <p:cNvGrpSpPr/>
              <p:nvPr/>
            </p:nvGrpSpPr>
            <p:grpSpPr>
              <a:xfrm>
                <a:off x="14380260" y="5122408"/>
                <a:ext cx="911535" cy="390066"/>
                <a:chOff x="5525151" y="8034095"/>
                <a:chExt cx="1245290" cy="469945"/>
              </a:xfrm>
            </p:grpSpPr>
            <p:sp>
              <p:nvSpPr>
                <p:cNvPr id="133" name="Rounded Rectangle 132">
                  <a:extLst>
                    <a:ext uri="{FF2B5EF4-FFF2-40B4-BE49-F238E27FC236}">
                      <a16:creationId xmlns:a16="http://schemas.microsoft.com/office/drawing/2014/main" id="{9D7C369F-2AB4-0549-9454-C58F7E2F2F3E}"/>
                    </a:ext>
                  </a:extLst>
                </p:cNvPr>
                <p:cNvSpPr/>
                <p:nvPr/>
              </p:nvSpPr>
              <p:spPr>
                <a:xfrm>
                  <a:off x="5525151" y="80340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EA7AD412-94A9-8840-BC5E-8D81774538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26994" y="8083700"/>
                  <a:ext cx="1088025" cy="37073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043046CC-CA20-2D44-A681-4938209D3E44}"/>
              </a:ext>
            </a:extLst>
          </p:cNvPr>
          <p:cNvSpPr/>
          <p:nvPr/>
        </p:nvSpPr>
        <p:spPr>
          <a:xfrm>
            <a:off x="2677315" y="3969793"/>
            <a:ext cx="2462679" cy="993527"/>
          </a:xfrm>
          <a:prstGeom prst="round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1867" b="1" dirty="0">
                <a:solidFill>
                  <a:schemeClr val="tx1"/>
                </a:solidFill>
              </a:rPr>
              <a:t>Digital </a:t>
            </a:r>
            <a:r>
              <a:rPr lang="it-IT" sz="1867" b="1" dirty="0" err="1">
                <a:solidFill>
                  <a:schemeClr val="tx1"/>
                </a:solidFill>
              </a:rPr>
              <a:t>preservation</a:t>
            </a:r>
            <a:endParaRPr lang="it-IT" sz="1867" b="1" dirty="0">
              <a:solidFill>
                <a:schemeClr val="tx1"/>
              </a:solidFill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0704F31D-3B60-154C-AA09-3C455F2050FD}"/>
              </a:ext>
            </a:extLst>
          </p:cNvPr>
          <p:cNvGrpSpPr/>
          <p:nvPr/>
        </p:nvGrpSpPr>
        <p:grpSpPr>
          <a:xfrm>
            <a:off x="13233106" y="2702912"/>
            <a:ext cx="2462679" cy="1189726"/>
            <a:chOff x="13233106" y="2702912"/>
            <a:chExt cx="2462679" cy="1189726"/>
          </a:xfrm>
        </p:grpSpPr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E9738DEB-5370-494F-92E1-DBCBF16C6CA5}"/>
                </a:ext>
              </a:extLst>
            </p:cNvPr>
            <p:cNvSpPr/>
            <p:nvPr/>
          </p:nvSpPr>
          <p:spPr>
            <a:xfrm>
              <a:off x="13233106" y="2702912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Annotation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1E63090-6A92-474A-A0E8-7FE3BCCADDA9}"/>
                </a:ext>
              </a:extLst>
            </p:cNvPr>
            <p:cNvGrpSpPr/>
            <p:nvPr/>
          </p:nvGrpSpPr>
          <p:grpSpPr>
            <a:xfrm>
              <a:off x="13339064" y="3500240"/>
              <a:ext cx="1009994" cy="392398"/>
              <a:chOff x="8105653" y="7920828"/>
              <a:chExt cx="1245290" cy="469945"/>
            </a:xfrm>
          </p:grpSpPr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02A57A0C-2CE6-374A-89B9-44FB478E597D}"/>
                  </a:ext>
                </a:extLst>
              </p:cNvPr>
              <p:cNvSpPr/>
              <p:nvPr/>
            </p:nvSpPr>
            <p:spPr>
              <a:xfrm>
                <a:off x="8105653" y="7920828"/>
                <a:ext cx="1245290" cy="469945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AB3EFA9-3691-5F48-817C-7DDDBC61F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44599" y="7978944"/>
                <a:ext cx="981717" cy="373329"/>
              </a:xfrm>
              <a:prstGeom prst="rect">
                <a:avLst/>
              </a:prstGeom>
            </p:spPr>
          </p:pic>
        </p:grp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169BA2A2-B59C-5049-A9F9-497E663C1136}"/>
              </a:ext>
            </a:extLst>
          </p:cNvPr>
          <p:cNvGrpSpPr/>
          <p:nvPr/>
        </p:nvGrpSpPr>
        <p:grpSpPr>
          <a:xfrm>
            <a:off x="5336638" y="2714549"/>
            <a:ext cx="2560623" cy="1188185"/>
            <a:chOff x="5336638" y="2714549"/>
            <a:chExt cx="2560623" cy="1188185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12307D70-5990-A345-906F-58BFD700A971}"/>
                </a:ext>
              </a:extLst>
            </p:cNvPr>
            <p:cNvSpPr/>
            <p:nvPr/>
          </p:nvSpPr>
          <p:spPr>
            <a:xfrm>
              <a:off x="5434582" y="2714549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Brokering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</a:p>
          </p:txBody>
        </p:sp>
        <p:grpSp>
          <p:nvGrpSpPr>
            <p:cNvPr id="22545" name="Group 22544">
              <a:extLst>
                <a:ext uri="{FF2B5EF4-FFF2-40B4-BE49-F238E27FC236}">
                  <a16:creationId xmlns:a16="http://schemas.microsoft.com/office/drawing/2014/main" id="{EDCEF054-1D81-ED43-AB90-03C213FADAAE}"/>
                </a:ext>
              </a:extLst>
            </p:cNvPr>
            <p:cNvGrpSpPr/>
            <p:nvPr/>
          </p:nvGrpSpPr>
          <p:grpSpPr>
            <a:xfrm>
              <a:off x="5336638" y="3528119"/>
              <a:ext cx="2080386" cy="374615"/>
              <a:chOff x="5336638" y="3528119"/>
              <a:chExt cx="2080386" cy="374615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FEF95C0A-C65B-1640-8A1D-9CEC13100F02}"/>
                  </a:ext>
                </a:extLst>
              </p:cNvPr>
              <p:cNvGrpSpPr/>
              <p:nvPr/>
            </p:nvGrpSpPr>
            <p:grpSpPr>
              <a:xfrm>
                <a:off x="5336638" y="3528119"/>
                <a:ext cx="1009994" cy="374615"/>
                <a:chOff x="5525151" y="8034095"/>
                <a:chExt cx="1245290" cy="469945"/>
              </a:xfrm>
            </p:grpSpPr>
            <p:sp>
              <p:nvSpPr>
                <p:cNvPr id="198" name="Rounded Rectangle 197">
                  <a:extLst>
                    <a:ext uri="{FF2B5EF4-FFF2-40B4-BE49-F238E27FC236}">
                      <a16:creationId xmlns:a16="http://schemas.microsoft.com/office/drawing/2014/main" id="{CE768869-D444-8845-ABC0-E73729009E7B}"/>
                    </a:ext>
                  </a:extLst>
                </p:cNvPr>
                <p:cNvSpPr/>
                <p:nvPr/>
              </p:nvSpPr>
              <p:spPr>
                <a:xfrm>
                  <a:off x="5525151" y="80340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199" name="Picture 198">
                  <a:extLst>
                    <a:ext uri="{FF2B5EF4-FFF2-40B4-BE49-F238E27FC236}">
                      <a16:creationId xmlns:a16="http://schemas.microsoft.com/office/drawing/2014/main" id="{943D26CF-C9E3-6748-B66C-36CF82CA7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30682" y="8064829"/>
                  <a:ext cx="1024271" cy="408476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153F284-0C0C-5945-BBAF-0F202067C541}"/>
                  </a:ext>
                </a:extLst>
              </p:cNvPr>
              <p:cNvGrpSpPr/>
              <p:nvPr/>
            </p:nvGrpSpPr>
            <p:grpSpPr>
              <a:xfrm>
                <a:off x="6407087" y="3543011"/>
                <a:ext cx="1009937" cy="359723"/>
                <a:chOff x="11195318" y="8235900"/>
                <a:chExt cx="1245290" cy="469945"/>
              </a:xfrm>
            </p:grpSpPr>
            <p:sp>
              <p:nvSpPr>
                <p:cNvPr id="195" name="Rounded Rectangle 194">
                  <a:extLst>
                    <a:ext uri="{FF2B5EF4-FFF2-40B4-BE49-F238E27FC236}">
                      <a16:creationId xmlns:a16="http://schemas.microsoft.com/office/drawing/2014/main" id="{8D225E68-7B98-3941-A750-42BC20620240}"/>
                    </a:ext>
                  </a:extLst>
                </p:cNvPr>
                <p:cNvSpPr/>
                <p:nvPr/>
              </p:nvSpPr>
              <p:spPr>
                <a:xfrm>
                  <a:off x="11195318" y="8235900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14EA4E10-9C1C-2544-974A-69CBCC208E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263370" y="8235900"/>
                  <a:ext cx="469945" cy="469945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81FF5340-A89D-DA4A-B831-0E90E74012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501719" y="8252174"/>
                  <a:ext cx="911536" cy="172136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C2DE58DC-04F7-0041-AF2C-F7F0A09D3B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801367" y="8445354"/>
                  <a:ext cx="591807" cy="20175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F3D8606-AB34-6443-83EA-E9FEFBDB68EF}"/>
              </a:ext>
            </a:extLst>
          </p:cNvPr>
          <p:cNvGrpSpPr/>
          <p:nvPr/>
        </p:nvGrpSpPr>
        <p:grpSpPr>
          <a:xfrm>
            <a:off x="10693803" y="2717222"/>
            <a:ext cx="2462679" cy="1192574"/>
            <a:chOff x="10693803" y="2717222"/>
            <a:chExt cx="2462679" cy="1192574"/>
          </a:xfrm>
        </p:grpSpPr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DDEB46D9-4025-C74E-8883-8A4F840C304C}"/>
                </a:ext>
              </a:extLst>
            </p:cNvPr>
            <p:cNvSpPr/>
            <p:nvPr/>
          </p:nvSpPr>
          <p:spPr>
            <a:xfrm>
              <a:off x="10693803" y="2717222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Overlay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platforms</a:t>
              </a:r>
              <a:r>
                <a:rPr lang="it-IT" sz="1867" b="1" dirty="0">
                  <a:solidFill>
                    <a:schemeClr val="tx1"/>
                  </a:solidFill>
                </a:rPr>
                <a:t>:</a:t>
              </a:r>
            </a:p>
            <a:p>
              <a:pPr algn="ctr"/>
              <a:r>
                <a:rPr lang="it-IT" sz="1867" b="1" dirty="0">
                  <a:solidFill>
                    <a:schemeClr val="tx1"/>
                  </a:solidFill>
                </a:rPr>
                <a:t>Peer-</a:t>
              </a:r>
              <a:r>
                <a:rPr lang="it-IT" sz="1867" b="1" dirty="0" err="1">
                  <a:solidFill>
                    <a:schemeClr val="tx1"/>
                  </a:solidFill>
                </a:rPr>
                <a:t>review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BC28D5B-9D48-D344-BE14-90114DBE0567}"/>
                </a:ext>
              </a:extLst>
            </p:cNvPr>
            <p:cNvGrpSpPr/>
            <p:nvPr/>
          </p:nvGrpSpPr>
          <p:grpSpPr>
            <a:xfrm>
              <a:off x="10798523" y="3519131"/>
              <a:ext cx="1087856" cy="390665"/>
              <a:chOff x="11042918" y="8083500"/>
              <a:chExt cx="1245290" cy="469945"/>
            </a:xfrm>
          </p:grpSpPr>
          <p:sp>
            <p:nvSpPr>
              <p:cNvPr id="194" name="Rounded Rectangle 193">
                <a:extLst>
                  <a:ext uri="{FF2B5EF4-FFF2-40B4-BE49-F238E27FC236}">
                    <a16:creationId xmlns:a16="http://schemas.microsoft.com/office/drawing/2014/main" id="{482ECF3F-C94C-5E45-A62F-F6667465CEA4}"/>
                  </a:ext>
                </a:extLst>
              </p:cNvPr>
              <p:cNvSpPr/>
              <p:nvPr/>
            </p:nvSpPr>
            <p:spPr>
              <a:xfrm>
                <a:off x="11042918" y="8083500"/>
                <a:ext cx="1245290" cy="469945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8CC61999-1F81-294F-9398-325D69316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82050" y="8122487"/>
                <a:ext cx="1195368" cy="400478"/>
              </a:xfrm>
              <a:prstGeom prst="rect">
                <a:avLst/>
              </a:prstGeom>
            </p:spPr>
          </p:pic>
        </p:grp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8BC0359-F2BC-9A47-8FE0-96C02D8D43AD}"/>
              </a:ext>
            </a:extLst>
          </p:cNvPr>
          <p:cNvGrpSpPr/>
          <p:nvPr/>
        </p:nvGrpSpPr>
        <p:grpSpPr>
          <a:xfrm>
            <a:off x="2366317" y="6484144"/>
            <a:ext cx="2806238" cy="1217963"/>
            <a:chOff x="2366317" y="6484144"/>
            <a:chExt cx="2806238" cy="1217963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3415DF9C-7AC4-1F4F-AB9E-94C312079ADC}"/>
                </a:ext>
              </a:extLst>
            </p:cNvPr>
            <p:cNvSpPr/>
            <p:nvPr/>
          </p:nvSpPr>
          <p:spPr>
            <a:xfrm>
              <a:off x="2709876" y="6484144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>
                  <a:solidFill>
                    <a:schemeClr val="tx1"/>
                  </a:solidFill>
                </a:rPr>
                <a:t>Virtual </a:t>
              </a:r>
              <a:r>
                <a:rPr lang="it-IT" sz="1867" b="1" dirty="0" err="1">
                  <a:solidFill>
                    <a:schemeClr val="tx1"/>
                  </a:solidFill>
                </a:rPr>
                <a:t>Research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Environments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46" name="Group 22545">
              <a:extLst>
                <a:ext uri="{FF2B5EF4-FFF2-40B4-BE49-F238E27FC236}">
                  <a16:creationId xmlns:a16="http://schemas.microsoft.com/office/drawing/2014/main" id="{94DED1B0-4D0A-E94F-BD3F-FB031E0641F6}"/>
                </a:ext>
              </a:extLst>
            </p:cNvPr>
            <p:cNvGrpSpPr/>
            <p:nvPr/>
          </p:nvGrpSpPr>
          <p:grpSpPr>
            <a:xfrm>
              <a:off x="2366317" y="7309902"/>
              <a:ext cx="2751932" cy="392205"/>
              <a:chOff x="2366317" y="7309902"/>
              <a:chExt cx="2751932" cy="392205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3E377F26-045B-564D-825F-D895A3F5DB00}"/>
                  </a:ext>
                </a:extLst>
              </p:cNvPr>
              <p:cNvGrpSpPr/>
              <p:nvPr/>
            </p:nvGrpSpPr>
            <p:grpSpPr>
              <a:xfrm>
                <a:off x="2366317" y="7331933"/>
                <a:ext cx="889510" cy="342151"/>
                <a:chOff x="5572373" y="8187406"/>
                <a:chExt cx="1245290" cy="469945"/>
              </a:xfrm>
            </p:grpSpPr>
            <p:sp>
              <p:nvSpPr>
                <p:cNvPr id="201" name="Rounded Rectangle 200">
                  <a:extLst>
                    <a:ext uri="{FF2B5EF4-FFF2-40B4-BE49-F238E27FC236}">
                      <a16:creationId xmlns:a16="http://schemas.microsoft.com/office/drawing/2014/main" id="{57E5266D-7ABC-384E-9B57-2730B150F7B2}"/>
                    </a:ext>
                  </a:extLst>
                </p:cNvPr>
                <p:cNvSpPr/>
                <p:nvPr/>
              </p:nvSpPr>
              <p:spPr>
                <a:xfrm>
                  <a:off x="5572373" y="8187406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3030FCB1-A0F5-FC45-946B-79EDA970DE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42820" y="8201352"/>
                  <a:ext cx="1104396" cy="443484"/>
                </a:xfrm>
                <a:prstGeom prst="rect">
                  <a:avLst/>
                </a:prstGeom>
              </p:spPr>
            </p:pic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FB4F42F-846B-A946-87FF-A9421DB647CE}"/>
                  </a:ext>
                </a:extLst>
              </p:cNvPr>
              <p:cNvGrpSpPr/>
              <p:nvPr/>
            </p:nvGrpSpPr>
            <p:grpSpPr>
              <a:xfrm>
                <a:off x="3310133" y="7330799"/>
                <a:ext cx="885393" cy="371308"/>
                <a:chOff x="5861833" y="7901839"/>
                <a:chExt cx="1245290" cy="469945"/>
              </a:xfrm>
            </p:grpSpPr>
            <p:sp>
              <p:nvSpPr>
                <p:cNvPr id="200" name="Rounded Rectangle 199">
                  <a:extLst>
                    <a:ext uri="{FF2B5EF4-FFF2-40B4-BE49-F238E27FC236}">
                      <a16:creationId xmlns:a16="http://schemas.microsoft.com/office/drawing/2014/main" id="{C3C3AF5B-0BDE-1644-955A-FC81C6B45FEE}"/>
                    </a:ext>
                  </a:extLst>
                </p:cNvPr>
                <p:cNvSpPr/>
                <p:nvPr/>
              </p:nvSpPr>
              <p:spPr>
                <a:xfrm>
                  <a:off x="5861833" y="7901839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A62FBA6-1402-1E40-89DC-5DE568D8F1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67454" y="7972116"/>
                  <a:ext cx="1031833" cy="399419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5CC9C3DA-CEEE-234E-A562-5361C136EBA0}"/>
                  </a:ext>
                </a:extLst>
              </p:cNvPr>
              <p:cNvGrpSpPr/>
              <p:nvPr/>
            </p:nvGrpSpPr>
            <p:grpSpPr>
              <a:xfrm>
                <a:off x="4234715" y="7309902"/>
                <a:ext cx="883534" cy="381927"/>
                <a:chOff x="8375399" y="8265663"/>
                <a:chExt cx="1245290" cy="469945"/>
              </a:xfrm>
            </p:grpSpPr>
            <p:sp>
              <p:nvSpPr>
                <p:cNvPr id="141" name="Rounded Rectangle 140">
                  <a:extLst>
                    <a:ext uri="{FF2B5EF4-FFF2-40B4-BE49-F238E27FC236}">
                      <a16:creationId xmlns:a16="http://schemas.microsoft.com/office/drawing/2014/main" id="{638134D0-A433-2C4A-8134-0B7E74815AC2}"/>
                    </a:ext>
                  </a:extLst>
                </p:cNvPr>
                <p:cNvSpPr/>
                <p:nvPr/>
              </p:nvSpPr>
              <p:spPr>
                <a:xfrm>
                  <a:off x="8375399" y="8265663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99B7D8B-29E9-C248-86F4-818D4C7BAA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479170" y="8328725"/>
                  <a:ext cx="1141519" cy="38050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B0FABE9-FECF-7848-B386-7DC9A405919B}"/>
              </a:ext>
            </a:extLst>
          </p:cNvPr>
          <p:cNvGrpSpPr/>
          <p:nvPr/>
        </p:nvGrpSpPr>
        <p:grpSpPr>
          <a:xfrm>
            <a:off x="7421416" y="6044212"/>
            <a:ext cx="2659169" cy="1269050"/>
            <a:chOff x="7421416" y="6044212"/>
            <a:chExt cx="2659169" cy="1269050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CA792FE-BD3D-804E-A543-00315A39F9DE}"/>
                </a:ext>
              </a:extLst>
            </p:cNvPr>
            <p:cNvSpPr/>
            <p:nvPr/>
          </p:nvSpPr>
          <p:spPr>
            <a:xfrm>
              <a:off x="7599181" y="6044212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Scientific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product</a:t>
              </a:r>
              <a:r>
                <a:rPr lang="it-IT" sz="1867" b="1" dirty="0">
                  <a:solidFill>
                    <a:schemeClr val="tx1"/>
                  </a:solidFill>
                </a:rPr>
                <a:t> data </a:t>
              </a:r>
              <a:r>
                <a:rPr lang="it-IT" sz="1867" b="1" dirty="0" err="1">
                  <a:solidFill>
                    <a:schemeClr val="tx1"/>
                  </a:solidFill>
                </a:rPr>
                <a:t>sources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38" name="Group 22537">
              <a:extLst>
                <a:ext uri="{FF2B5EF4-FFF2-40B4-BE49-F238E27FC236}">
                  <a16:creationId xmlns:a16="http://schemas.microsoft.com/office/drawing/2014/main" id="{098762BB-56FC-B345-99F8-DEF1E3EDCCFC}"/>
                </a:ext>
              </a:extLst>
            </p:cNvPr>
            <p:cNvGrpSpPr/>
            <p:nvPr/>
          </p:nvGrpSpPr>
          <p:grpSpPr>
            <a:xfrm>
              <a:off x="7421416" y="6645510"/>
              <a:ext cx="2659169" cy="667752"/>
              <a:chOff x="7421416" y="6645510"/>
              <a:chExt cx="2659169" cy="66775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F75BA99-A00E-FB42-B14C-DEB361BF66F8}"/>
                  </a:ext>
                </a:extLst>
              </p:cNvPr>
              <p:cNvGrpSpPr/>
              <p:nvPr/>
            </p:nvGrpSpPr>
            <p:grpSpPr>
              <a:xfrm>
                <a:off x="8512731" y="6933156"/>
                <a:ext cx="710206" cy="351012"/>
                <a:chOff x="11038607" y="8000628"/>
                <a:chExt cx="1245290" cy="469945"/>
              </a:xfrm>
            </p:grpSpPr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9163C292-B605-6D42-8CBE-20259A9B8C8B}"/>
                    </a:ext>
                  </a:extLst>
                </p:cNvPr>
                <p:cNvSpPr/>
                <p:nvPr/>
              </p:nvSpPr>
              <p:spPr>
                <a:xfrm>
                  <a:off x="11038607" y="8000628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728B7BC-A5FE-FB4F-B50A-57E898100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103922" y="8086027"/>
                  <a:ext cx="1093333" cy="316491"/>
                </a:xfrm>
                <a:prstGeom prst="rect">
                  <a:avLst/>
                </a:prstGeom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295008E-6EE8-494F-98FC-B92AB33EEC0A}"/>
                  </a:ext>
                </a:extLst>
              </p:cNvPr>
              <p:cNvGrpSpPr/>
              <p:nvPr/>
            </p:nvGrpSpPr>
            <p:grpSpPr>
              <a:xfrm>
                <a:off x="9281360" y="6933156"/>
                <a:ext cx="799225" cy="351012"/>
                <a:chOff x="5525151" y="8034095"/>
                <a:chExt cx="1245290" cy="469945"/>
              </a:xfrm>
            </p:grpSpPr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55C5A5F9-CD55-C748-9358-70784E06CF59}"/>
                    </a:ext>
                  </a:extLst>
                </p:cNvPr>
                <p:cNvSpPr/>
                <p:nvPr/>
              </p:nvSpPr>
              <p:spPr>
                <a:xfrm>
                  <a:off x="5525151" y="80340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D73E27F0-91EF-0442-9C5A-070AF5A565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57825" y="8100701"/>
                  <a:ext cx="1016985" cy="364150"/>
                </a:xfrm>
                <a:prstGeom prst="rect">
                  <a:avLst/>
                </a:prstGeom>
              </p:spPr>
            </p:pic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51AC537-3C7B-5C40-962C-EFCA986C62D5}"/>
                  </a:ext>
                </a:extLst>
              </p:cNvPr>
              <p:cNvGrpSpPr/>
              <p:nvPr/>
            </p:nvGrpSpPr>
            <p:grpSpPr>
              <a:xfrm>
                <a:off x="7421416" y="6645510"/>
                <a:ext cx="841192" cy="371017"/>
                <a:chOff x="5372751" y="7852912"/>
                <a:chExt cx="1245290" cy="515736"/>
              </a:xfrm>
            </p:grpSpPr>
            <p:sp>
              <p:nvSpPr>
                <p:cNvPr id="132" name="Rounded Rectangle 131">
                  <a:extLst>
                    <a:ext uri="{FF2B5EF4-FFF2-40B4-BE49-F238E27FC236}">
                      <a16:creationId xmlns:a16="http://schemas.microsoft.com/office/drawing/2014/main" id="{800F92C6-E35F-C14A-9B26-2440B1AD5ADE}"/>
                    </a:ext>
                  </a:extLst>
                </p:cNvPr>
                <p:cNvSpPr/>
                <p:nvPr/>
              </p:nvSpPr>
              <p:spPr>
                <a:xfrm>
                  <a:off x="5372751" y="78816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F0E7C7ED-6F09-E140-8D8A-571709DC1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79660" y="7852912"/>
                  <a:ext cx="1031471" cy="515736"/>
                </a:xfrm>
                <a:prstGeom prst="rect">
                  <a:avLst/>
                </a:prstGeom>
              </p:spPr>
            </p:pic>
          </p:grpSp>
          <p:grpSp>
            <p:nvGrpSpPr>
              <p:cNvPr id="22528" name="Group 22527">
                <a:extLst>
                  <a:ext uri="{FF2B5EF4-FFF2-40B4-BE49-F238E27FC236}">
                    <a16:creationId xmlns:a16="http://schemas.microsoft.com/office/drawing/2014/main" id="{97984EED-31AD-F745-9AB2-361E5FB3542D}"/>
                  </a:ext>
                </a:extLst>
              </p:cNvPr>
              <p:cNvGrpSpPr/>
              <p:nvPr/>
            </p:nvGrpSpPr>
            <p:grpSpPr>
              <a:xfrm>
                <a:off x="7544874" y="6878528"/>
                <a:ext cx="909534" cy="434734"/>
                <a:chOff x="11693946" y="8382114"/>
                <a:chExt cx="1245290" cy="601463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CE6C706B-8099-9E42-9BA9-C2372C8104DC}"/>
                    </a:ext>
                  </a:extLst>
                </p:cNvPr>
                <p:cNvGrpSpPr/>
                <p:nvPr/>
              </p:nvGrpSpPr>
              <p:grpSpPr>
                <a:xfrm>
                  <a:off x="11693946" y="8444345"/>
                  <a:ext cx="1245290" cy="477002"/>
                  <a:chOff x="11693946" y="8444345"/>
                  <a:chExt cx="1245290" cy="477002"/>
                </a:xfrm>
              </p:grpSpPr>
              <p:sp>
                <p:nvSpPr>
                  <p:cNvPr id="203" name="Rounded Rectangle 202">
                    <a:extLst>
                      <a:ext uri="{FF2B5EF4-FFF2-40B4-BE49-F238E27FC236}">
                        <a16:creationId xmlns:a16="http://schemas.microsoft.com/office/drawing/2014/main" id="{219E22DE-E345-4840-A503-92D4C0C7858A}"/>
                      </a:ext>
                    </a:extLst>
                  </p:cNvPr>
                  <p:cNvSpPr/>
                  <p:nvPr/>
                </p:nvSpPr>
                <p:spPr>
                  <a:xfrm>
                    <a:off x="11693946" y="8444345"/>
                    <a:ext cx="1245290" cy="477002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175" cap="flat">
                    <a:solidFill>
                      <a:schemeClr val="tx1"/>
                    </a:solidFill>
                    <a:miter lim="400000"/>
                  </a:ln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7625" tIns="47625" rIns="47625" bIns="47625" numCol="1" spcCol="38100" rtlCol="0" anchor="ctr">
                    <a:spAutoFit/>
                  </a:bodyPr>
                  <a:lstStyle/>
                  <a:p>
                    <a:pPr marL="0" marR="0" indent="0" algn="ctr" defTabSz="547687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1DD48F59-010C-A546-8A5E-191F6D5D4D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1758133" y="8470374"/>
                    <a:ext cx="555787" cy="4411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59BAE9-0D82-9B43-81C0-EED0EDE24BC3}"/>
                    </a:ext>
                  </a:extLst>
                </p:cNvPr>
                <p:cNvSpPr txBox="1"/>
                <p:nvPr/>
              </p:nvSpPr>
              <p:spPr>
                <a:xfrm flipH="1">
                  <a:off x="12307251" y="8382114"/>
                  <a:ext cx="555787" cy="601463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100" b="1" i="0" u="none" strike="noStrike" cap="none" spc="0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Helvetica" pitchFamily="2" charset="0"/>
                      <a:sym typeface="Helvetica Light"/>
                    </a:rPr>
                    <a:t>App</a:t>
                  </a:r>
                  <a:endParaRPr kumimoji="0" lang="it-IT" sz="11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 pitchFamily="2" charset="0"/>
                    <a:sym typeface="Helvetica Light"/>
                  </a:endParaRPr>
                </a:p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100" b="1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Helvetica" pitchFamily="2" charset="0"/>
                      <a:sym typeface="Helvetica Light"/>
                    </a:rPr>
                    <a:t>DB</a:t>
                  </a:r>
                </a:p>
              </p:txBody>
            </p:sp>
          </p:grpSp>
        </p:grp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60444D6B-D5F8-5C4F-89E6-64FEB53377EC}"/>
              </a:ext>
            </a:extLst>
          </p:cNvPr>
          <p:cNvGrpSpPr/>
          <p:nvPr/>
        </p:nvGrpSpPr>
        <p:grpSpPr>
          <a:xfrm>
            <a:off x="2493432" y="2713388"/>
            <a:ext cx="2696892" cy="1085223"/>
            <a:chOff x="2493432" y="2713388"/>
            <a:chExt cx="2696892" cy="1085223"/>
          </a:xfrm>
        </p:grpSpPr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BD44E58D-5C6B-914F-B798-A53C4CF6FA9D}"/>
                </a:ext>
              </a:extLst>
            </p:cNvPr>
            <p:cNvSpPr/>
            <p:nvPr/>
          </p:nvSpPr>
          <p:spPr>
            <a:xfrm>
              <a:off x="2727645" y="2713388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Anonymization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34" name="Group 22533">
              <a:extLst>
                <a:ext uri="{FF2B5EF4-FFF2-40B4-BE49-F238E27FC236}">
                  <a16:creationId xmlns:a16="http://schemas.microsoft.com/office/drawing/2014/main" id="{837357FF-5D20-7E46-955F-93AAD31BFC88}"/>
                </a:ext>
              </a:extLst>
            </p:cNvPr>
            <p:cNvGrpSpPr/>
            <p:nvPr/>
          </p:nvGrpSpPr>
          <p:grpSpPr>
            <a:xfrm>
              <a:off x="2493432" y="3444087"/>
              <a:ext cx="1207006" cy="354524"/>
              <a:chOff x="8494984" y="8107928"/>
              <a:chExt cx="1207006" cy="354524"/>
            </a:xfrm>
          </p:grpSpPr>
          <p:sp>
            <p:nvSpPr>
              <p:cNvPr id="202" name="Rounded Rectangle 201">
                <a:extLst>
                  <a:ext uri="{FF2B5EF4-FFF2-40B4-BE49-F238E27FC236}">
                    <a16:creationId xmlns:a16="http://schemas.microsoft.com/office/drawing/2014/main" id="{771825A7-08E9-9C4B-8496-0EBFF2F8CB06}"/>
                  </a:ext>
                </a:extLst>
              </p:cNvPr>
              <p:cNvSpPr/>
              <p:nvPr/>
            </p:nvSpPr>
            <p:spPr>
              <a:xfrm>
                <a:off x="8494984" y="8107928"/>
                <a:ext cx="1014776" cy="354524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39A0A750-9549-4849-9304-93B50C5D49DF}"/>
                  </a:ext>
                </a:extLst>
              </p:cNvPr>
              <p:cNvSpPr txBox="1"/>
              <p:nvPr/>
            </p:nvSpPr>
            <p:spPr>
              <a:xfrm flipH="1">
                <a:off x="8590262" y="8151351"/>
                <a:ext cx="1111728" cy="26545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100" b="1" dirty="0">
                    <a:latin typeface="Helvetica" pitchFamily="2" charset="0"/>
                  </a:rPr>
                  <a:t>Amnesia</a:t>
                </a:r>
                <a:endParaRPr kumimoji="0" lang="it-IT" sz="11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" pitchFamily="2" charset="0"/>
                  <a:sym typeface="Helvetica Light"/>
                </a:endParaRPr>
              </a:p>
            </p:txBody>
          </p:sp>
          <p:pic>
            <p:nvPicPr>
              <p:cNvPr id="22533" name="Picture 22532">
                <a:extLst>
                  <a:ext uri="{FF2B5EF4-FFF2-40B4-BE49-F238E27FC236}">
                    <a16:creationId xmlns:a16="http://schemas.microsoft.com/office/drawing/2014/main" id="{2A39C653-11EB-BE4E-88DD-ACB5B9C7E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01656" y="8123692"/>
                <a:ext cx="310497" cy="309634"/>
              </a:xfrm>
              <a:prstGeom prst="rect">
                <a:avLst/>
              </a:prstGeom>
            </p:spPr>
          </p:pic>
        </p:grp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09530F69-3F28-7C45-B3DA-35E80B75AC28}"/>
              </a:ext>
            </a:extLst>
          </p:cNvPr>
          <p:cNvGrpSpPr/>
          <p:nvPr/>
        </p:nvGrpSpPr>
        <p:grpSpPr>
          <a:xfrm>
            <a:off x="2432080" y="5276487"/>
            <a:ext cx="2740476" cy="1051473"/>
            <a:chOff x="2432080" y="5276487"/>
            <a:chExt cx="2740476" cy="1051473"/>
          </a:xfrm>
        </p:grpSpPr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64FFB1C6-9603-1A40-BE12-4DA7EB5FA7DB}"/>
                </a:ext>
              </a:extLst>
            </p:cNvPr>
            <p:cNvSpPr/>
            <p:nvPr/>
          </p:nvSpPr>
          <p:spPr>
            <a:xfrm>
              <a:off x="2709877" y="5276487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>
                  <a:solidFill>
                    <a:schemeClr val="tx1"/>
                  </a:solidFill>
                </a:rPr>
                <a:t>DMP </a:t>
              </a:r>
              <a:r>
                <a:rPr lang="it-IT" sz="1867" b="1" dirty="0" err="1">
                  <a:solidFill>
                    <a:schemeClr val="tx1"/>
                  </a:solidFill>
                </a:rPr>
                <a:t>tools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37" name="Group 22536">
              <a:extLst>
                <a:ext uri="{FF2B5EF4-FFF2-40B4-BE49-F238E27FC236}">
                  <a16:creationId xmlns:a16="http://schemas.microsoft.com/office/drawing/2014/main" id="{221B70FA-9D06-9D4A-B871-4A6580565C5C}"/>
                </a:ext>
              </a:extLst>
            </p:cNvPr>
            <p:cNvGrpSpPr/>
            <p:nvPr/>
          </p:nvGrpSpPr>
          <p:grpSpPr>
            <a:xfrm>
              <a:off x="2432080" y="5953468"/>
              <a:ext cx="1619900" cy="374492"/>
              <a:chOff x="5572373" y="8423213"/>
              <a:chExt cx="1619900" cy="374492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7664228F-E91E-5149-BE73-73EF8548EAD3}"/>
                  </a:ext>
                </a:extLst>
              </p:cNvPr>
              <p:cNvGrpSpPr/>
              <p:nvPr/>
            </p:nvGrpSpPr>
            <p:grpSpPr>
              <a:xfrm>
                <a:off x="5572373" y="8423213"/>
                <a:ext cx="1619900" cy="374492"/>
                <a:chOff x="8494984" y="8107928"/>
                <a:chExt cx="1619900" cy="374492"/>
              </a:xfrm>
            </p:grpSpPr>
            <p:sp>
              <p:nvSpPr>
                <p:cNvPr id="218" name="Rounded Rectangle 217">
                  <a:extLst>
                    <a:ext uri="{FF2B5EF4-FFF2-40B4-BE49-F238E27FC236}">
                      <a16:creationId xmlns:a16="http://schemas.microsoft.com/office/drawing/2014/main" id="{EB1C9552-527B-3241-8A31-741673652414}"/>
                    </a:ext>
                  </a:extLst>
                </p:cNvPr>
                <p:cNvSpPr/>
                <p:nvPr/>
              </p:nvSpPr>
              <p:spPr>
                <a:xfrm>
                  <a:off x="8494984" y="8107928"/>
                  <a:ext cx="1619900" cy="374492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9ABE9CC0-EEB5-EC4A-A570-662CCF5B425B}"/>
                    </a:ext>
                  </a:extLst>
                </p:cNvPr>
                <p:cNvSpPr txBox="1"/>
                <p:nvPr/>
              </p:nvSpPr>
              <p:spPr>
                <a:xfrm flipH="1">
                  <a:off x="8590262" y="8151351"/>
                  <a:ext cx="1111728" cy="265457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it-IT" sz="1100" b="1" dirty="0" err="1">
                      <a:latin typeface="Helvetica" pitchFamily="2" charset="0"/>
                    </a:rPr>
                    <a:t>DMPTool</a:t>
                  </a:r>
                  <a:endParaRPr kumimoji="0" lang="it-IT" sz="11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 pitchFamily="2" charset="0"/>
                    <a:sym typeface="Helvetica Light"/>
                  </a:endParaRPr>
                </a:p>
              </p:txBody>
            </p:sp>
            <p:pic>
              <p:nvPicPr>
                <p:cNvPr id="220" name="Picture 219">
                  <a:extLst>
                    <a:ext uri="{FF2B5EF4-FFF2-40B4-BE49-F238E27FC236}">
                      <a16:creationId xmlns:a16="http://schemas.microsoft.com/office/drawing/2014/main" id="{A754776D-A125-804D-B14F-F8245549B5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501656" y="8123692"/>
                  <a:ext cx="310497" cy="309634"/>
                </a:xfrm>
                <a:prstGeom prst="rect">
                  <a:avLst/>
                </a:prstGeom>
              </p:spPr>
            </p:pic>
          </p:grpSp>
          <p:pic>
            <p:nvPicPr>
              <p:cNvPr id="22536" name="Picture 22535">
                <a:extLst>
                  <a:ext uri="{FF2B5EF4-FFF2-40B4-BE49-F238E27FC236}">
                    <a16:creationId xmlns:a16="http://schemas.microsoft.com/office/drawing/2014/main" id="{7D64F631-9438-CF4D-9C57-550E188BE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01023" y="8440228"/>
                <a:ext cx="513080" cy="312979"/>
              </a:xfrm>
              <a:prstGeom prst="rect">
                <a:avLst/>
              </a:prstGeom>
            </p:spPr>
          </p:pic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7B9A327B-3AB3-3342-B888-BE81798565C7}"/>
              </a:ext>
            </a:extLst>
          </p:cNvPr>
          <p:cNvGrpSpPr/>
          <p:nvPr/>
        </p:nvGrpSpPr>
        <p:grpSpPr>
          <a:xfrm>
            <a:off x="8077002" y="2709271"/>
            <a:ext cx="2462679" cy="1196915"/>
            <a:chOff x="8077002" y="2709271"/>
            <a:chExt cx="2462679" cy="1196915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8A224107-0366-9846-B690-B19A0273162C}"/>
                </a:ext>
              </a:extLst>
            </p:cNvPr>
            <p:cNvSpPr/>
            <p:nvPr/>
          </p:nvSpPr>
          <p:spPr>
            <a:xfrm>
              <a:off x="8077002" y="2709271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>
                  <a:solidFill>
                    <a:schemeClr val="tx1"/>
                  </a:solidFill>
                </a:rPr>
                <a:t>Science Monitor 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2E3E52F-3C8D-CB42-961B-CDAE57C6E8E4}"/>
                </a:ext>
              </a:extLst>
            </p:cNvPr>
            <p:cNvGrpSpPr/>
            <p:nvPr/>
          </p:nvGrpSpPr>
          <p:grpSpPr>
            <a:xfrm>
              <a:off x="8081935" y="3525248"/>
              <a:ext cx="1152926" cy="380938"/>
              <a:chOff x="11344486" y="8388300"/>
              <a:chExt cx="1248522" cy="469945"/>
            </a:xfrm>
          </p:grpSpPr>
          <p:sp>
            <p:nvSpPr>
              <p:cNvPr id="196" name="Rounded Rectangle 195">
                <a:extLst>
                  <a:ext uri="{FF2B5EF4-FFF2-40B4-BE49-F238E27FC236}">
                    <a16:creationId xmlns:a16="http://schemas.microsoft.com/office/drawing/2014/main" id="{DB8BA535-3DF9-4C49-B095-D661B6C58431}"/>
                  </a:ext>
                </a:extLst>
              </p:cNvPr>
              <p:cNvSpPr/>
              <p:nvPr/>
            </p:nvSpPr>
            <p:spPr>
              <a:xfrm>
                <a:off x="11347718" y="8388300"/>
                <a:ext cx="1245290" cy="469945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56A18F64-0A8D-914F-9BC1-54E0BA8AE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344486" y="8486112"/>
                <a:ext cx="1245290" cy="278927"/>
              </a:xfrm>
              <a:prstGeom prst="rect">
                <a:avLst/>
              </a:prstGeom>
            </p:spPr>
          </p:pic>
        </p:grp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2AE87BD8-063E-5948-A104-98804A0B412A}"/>
              </a:ext>
            </a:extLst>
          </p:cNvPr>
          <p:cNvGrpSpPr/>
          <p:nvPr/>
        </p:nvGrpSpPr>
        <p:grpSpPr>
          <a:xfrm>
            <a:off x="8003522" y="4111556"/>
            <a:ext cx="2544133" cy="1374980"/>
            <a:chOff x="8003522" y="4111556"/>
            <a:chExt cx="2544133" cy="1374980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5AFCCFAB-1BDB-3946-A5CF-06F68E2A0367}"/>
                </a:ext>
              </a:extLst>
            </p:cNvPr>
            <p:cNvGrpSpPr/>
            <p:nvPr/>
          </p:nvGrpSpPr>
          <p:grpSpPr>
            <a:xfrm>
              <a:off x="8003522" y="4348674"/>
              <a:ext cx="2462679" cy="1137862"/>
              <a:chOff x="8003522" y="4348674"/>
              <a:chExt cx="2462679" cy="1137862"/>
            </a:xfrm>
          </p:grpSpPr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B70AF36F-569C-0F41-A6EE-76334639151F}"/>
                  </a:ext>
                </a:extLst>
              </p:cNvPr>
              <p:cNvSpPr/>
              <p:nvPr/>
            </p:nvSpPr>
            <p:spPr>
              <a:xfrm>
                <a:off x="8003522" y="4348674"/>
                <a:ext cx="2462679" cy="993527"/>
              </a:xfrm>
              <a:prstGeom prst="round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it-IT" sz="1867" b="1" dirty="0" err="1">
                    <a:solidFill>
                      <a:schemeClr val="tx1"/>
                    </a:solidFill>
                  </a:rPr>
                  <a:t>Scientific</a:t>
                </a:r>
                <a:r>
                  <a:rPr lang="it-IT" sz="1867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1867" b="1" dirty="0" err="1">
                    <a:solidFill>
                      <a:schemeClr val="tx1"/>
                    </a:solidFill>
                  </a:rPr>
                  <a:t>product</a:t>
                </a:r>
                <a:r>
                  <a:rPr lang="it-IT" sz="1867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1867" b="1" dirty="0" err="1">
                    <a:solidFill>
                      <a:schemeClr val="tx1"/>
                    </a:solidFill>
                  </a:rPr>
                  <a:t>Catalogues</a:t>
                </a:r>
                <a:endParaRPr lang="it-IT" sz="1867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2543" name="Group 22542">
                <a:extLst>
                  <a:ext uri="{FF2B5EF4-FFF2-40B4-BE49-F238E27FC236}">
                    <a16:creationId xmlns:a16="http://schemas.microsoft.com/office/drawing/2014/main" id="{10DA8152-07FE-3041-A778-9A9A14E3F53E}"/>
                  </a:ext>
                </a:extLst>
              </p:cNvPr>
              <p:cNvGrpSpPr/>
              <p:nvPr/>
            </p:nvGrpSpPr>
            <p:grpSpPr>
              <a:xfrm>
                <a:off x="8032022" y="5104185"/>
                <a:ext cx="1976016" cy="382351"/>
                <a:chOff x="8032022" y="5104185"/>
                <a:chExt cx="1976016" cy="382351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7081042C-4015-454A-906D-B9EF57400532}"/>
                    </a:ext>
                  </a:extLst>
                </p:cNvPr>
                <p:cNvGrpSpPr/>
                <p:nvPr/>
              </p:nvGrpSpPr>
              <p:grpSpPr>
                <a:xfrm>
                  <a:off x="8998044" y="5104185"/>
                  <a:ext cx="1009994" cy="382351"/>
                  <a:chOff x="5220351" y="7729295"/>
                  <a:chExt cx="1245290" cy="469945"/>
                </a:xfrm>
              </p:grpSpPr>
              <p:sp>
                <p:nvSpPr>
                  <p:cNvPr id="83" name="Rounded Rectangle 82">
                    <a:extLst>
                      <a:ext uri="{FF2B5EF4-FFF2-40B4-BE49-F238E27FC236}">
                        <a16:creationId xmlns:a16="http://schemas.microsoft.com/office/drawing/2014/main" id="{623E88AA-B7A1-4543-8BBC-8506113715B4}"/>
                      </a:ext>
                    </a:extLst>
                  </p:cNvPr>
                  <p:cNvSpPr/>
                  <p:nvPr/>
                </p:nvSpPr>
                <p:spPr>
                  <a:xfrm>
                    <a:off x="5220351" y="7729295"/>
                    <a:ext cx="1245290" cy="46994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175" cap="flat">
                    <a:solidFill>
                      <a:schemeClr val="tx1"/>
                    </a:solidFill>
                    <a:miter lim="400000"/>
                  </a:ln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7625" tIns="47625" rIns="47625" bIns="47625" numCol="1" spcCol="38100" rtlCol="0" anchor="ctr">
                    <a:spAutoFit/>
                  </a:bodyPr>
                  <a:lstStyle/>
                  <a:p>
                    <a:pPr marL="0" marR="0" indent="0" algn="ctr" defTabSz="547687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2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pic>
                <p:nvPicPr>
                  <p:cNvPr id="131" name="Picture 130">
                    <a:extLst>
                      <a:ext uri="{FF2B5EF4-FFF2-40B4-BE49-F238E27FC236}">
                        <a16:creationId xmlns:a16="http://schemas.microsoft.com/office/drawing/2014/main" id="{DC585B79-A869-064B-9E18-9434979230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475669" y="7767160"/>
                    <a:ext cx="768380" cy="42950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58A5593E-90DB-084F-B7FE-D4EE7C2ACA74}"/>
                    </a:ext>
                  </a:extLst>
                </p:cNvPr>
                <p:cNvGrpSpPr/>
                <p:nvPr/>
              </p:nvGrpSpPr>
              <p:grpSpPr>
                <a:xfrm>
                  <a:off x="8032022" y="5112330"/>
                  <a:ext cx="918730" cy="371717"/>
                  <a:chOff x="4844815" y="4810465"/>
                  <a:chExt cx="918730" cy="371717"/>
                </a:xfrm>
              </p:grpSpPr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92E7E1AE-DA76-FD41-A079-E7ECF3C3B3C5}"/>
                      </a:ext>
                    </a:extLst>
                  </p:cNvPr>
                  <p:cNvSpPr/>
                  <p:nvPr/>
                </p:nvSpPr>
                <p:spPr>
                  <a:xfrm>
                    <a:off x="4852009" y="4810465"/>
                    <a:ext cx="911536" cy="371717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175" cap="flat">
                    <a:solidFill>
                      <a:schemeClr val="tx1"/>
                    </a:solidFill>
                    <a:miter lim="400000"/>
                  </a:ln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7625" tIns="47625" rIns="47625" bIns="47625" numCol="1" spcCol="38100" rtlCol="0" anchor="ctr">
                    <a:spAutoFit/>
                  </a:bodyPr>
                  <a:lstStyle/>
                  <a:p>
                    <a:pPr marL="0" marR="0" indent="0" algn="ctr" defTabSz="547687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2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2BD27B12-F305-B84F-8FB8-B210422CF6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844815" y="4820543"/>
                    <a:ext cx="894303" cy="352062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7054A5D-3144-2E4D-8204-8AC5A662C64B}"/>
                </a:ext>
              </a:extLst>
            </p:cNvPr>
            <p:cNvGrpSpPr/>
            <p:nvPr/>
          </p:nvGrpSpPr>
          <p:grpSpPr>
            <a:xfrm>
              <a:off x="9433691" y="4111556"/>
              <a:ext cx="1113964" cy="382351"/>
              <a:chOff x="9480617" y="8028130"/>
              <a:chExt cx="1113964" cy="382351"/>
            </a:xfrm>
          </p:grpSpPr>
          <p:sp>
            <p:nvSpPr>
              <p:cNvPr id="329" name="Rounded Rectangle 328">
                <a:extLst>
                  <a:ext uri="{FF2B5EF4-FFF2-40B4-BE49-F238E27FC236}">
                    <a16:creationId xmlns:a16="http://schemas.microsoft.com/office/drawing/2014/main" id="{0143DF7D-A502-9345-BB1F-B2C25F6B8B7D}"/>
                  </a:ext>
                </a:extLst>
              </p:cNvPr>
              <p:cNvSpPr/>
              <p:nvPr/>
            </p:nvSpPr>
            <p:spPr>
              <a:xfrm>
                <a:off x="9480617" y="8028130"/>
                <a:ext cx="1009994" cy="382351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id="{B6885AA0-532A-084C-AD23-C198AE4E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480617" y="8142325"/>
                <a:ext cx="1113964" cy="2206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74989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D472A-F84E-2A4E-A1AC-AA9501B8CE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Scientific</a:t>
            </a:r>
            <a:r>
              <a:rPr lang="it-IT" dirty="0"/>
              <a:t> Product Data Source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54E19-20D6-924C-BC43-222AF6F4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640" y="1217472"/>
            <a:ext cx="9807027" cy="79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102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D472A-F84E-2A4E-A1AC-AA9501B8CE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Scientific</a:t>
            </a:r>
            <a:r>
              <a:rPr lang="it-IT" dirty="0"/>
              <a:t> Product Data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D730A-7B11-D445-9878-9A3DC3492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0" y="3545114"/>
            <a:ext cx="7975600" cy="492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4100E-A280-1B4E-9132-28E3B5BE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484026"/>
            <a:ext cx="7861300" cy="472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4FCDEB-5D17-8A4D-B6ED-5E93FBF4FDBF}"/>
              </a:ext>
            </a:extLst>
          </p:cNvPr>
          <p:cNvSpPr/>
          <p:nvPr/>
        </p:nvSpPr>
        <p:spPr>
          <a:xfrm>
            <a:off x="8128000" y="1716911"/>
            <a:ext cx="8128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u="sng" dirty="0">
                <a:solidFill>
                  <a:srgbClr val="4B54FF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COAR Next Generation Repositories Working Group</a:t>
            </a:r>
            <a:endParaRPr lang="it-IT" dirty="0">
              <a:solidFill>
                <a:srgbClr val="4B54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FA8D18-6A1D-3643-9B8B-F468F2706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9800" y="2323240"/>
            <a:ext cx="2030648" cy="101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88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60958-5B93-6847-A2AC-9B50956FD3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Metadata</a:t>
            </a:r>
            <a:r>
              <a:rPr lang="it-IT" dirty="0"/>
              <a:t> </a:t>
            </a:r>
            <a:r>
              <a:rPr lang="it-IT" dirty="0" err="1"/>
              <a:t>Validation</a:t>
            </a:r>
            <a:r>
              <a:rPr lang="it-IT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5D5E22-7B62-3040-9675-AB9B9410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630" y="2113280"/>
            <a:ext cx="113665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937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A73F0A-93BE-4543-A893-78AEB4F317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it-IT" b="0" dirty="0" err="1"/>
              <a:t>Thematic</a:t>
            </a:r>
            <a:r>
              <a:rPr lang="it-IT" b="0" dirty="0"/>
              <a:t> (</a:t>
            </a:r>
            <a:r>
              <a:rPr lang="it-IT" b="0" dirty="0" err="1"/>
              <a:t>serving</a:t>
            </a:r>
            <a:r>
              <a:rPr lang="it-IT" b="0" dirty="0"/>
              <a:t> a </a:t>
            </a:r>
            <a:r>
              <a:rPr lang="it-IT" b="0" dirty="0" err="1"/>
              <a:t>research</a:t>
            </a:r>
            <a:r>
              <a:rPr lang="it-IT" b="0" dirty="0"/>
              <a:t> community) Vs cross-community</a:t>
            </a:r>
          </a:p>
          <a:p>
            <a:pPr fontAlgn="base"/>
            <a:r>
              <a:rPr lang="it-IT" b="0" dirty="0"/>
              <a:t>Product-</a:t>
            </a:r>
            <a:r>
              <a:rPr lang="it-IT" b="0" dirty="0" err="1"/>
              <a:t>specific</a:t>
            </a:r>
            <a:r>
              <a:rPr lang="it-IT" b="0" dirty="0"/>
              <a:t> Vs Cross-</a:t>
            </a:r>
            <a:r>
              <a:rPr lang="it-IT" b="0" dirty="0" err="1"/>
              <a:t>product</a:t>
            </a:r>
            <a:endParaRPr lang="it-IT" b="0" dirty="0"/>
          </a:p>
          <a:p>
            <a:pPr fontAlgn="base"/>
            <a:r>
              <a:rPr lang="it-IT" b="0" dirty="0" err="1"/>
              <a:t>Functionalities</a:t>
            </a:r>
            <a:endParaRPr lang="it-IT" b="0" dirty="0"/>
          </a:p>
          <a:p>
            <a:pPr lvl="1" fontAlgn="base"/>
            <a:r>
              <a:rPr lang="it-IT" b="0" dirty="0"/>
              <a:t>Full-text </a:t>
            </a:r>
            <a:r>
              <a:rPr lang="it-IT" b="0" dirty="0" err="1"/>
              <a:t>mining</a:t>
            </a:r>
            <a:r>
              <a:rPr lang="it-IT" b="0" dirty="0"/>
              <a:t>/ML for </a:t>
            </a:r>
            <a:r>
              <a:rPr lang="it-IT" b="0" dirty="0" err="1"/>
              <a:t>semantic</a:t>
            </a:r>
            <a:r>
              <a:rPr lang="it-IT" b="0" dirty="0"/>
              <a:t> </a:t>
            </a:r>
            <a:r>
              <a:rPr lang="it-IT" b="0" dirty="0" err="1"/>
              <a:t>enrichment</a:t>
            </a:r>
            <a:r>
              <a:rPr lang="it-IT" b="0" dirty="0"/>
              <a:t> (open to </a:t>
            </a:r>
            <a:r>
              <a:rPr lang="it-IT" b="0" dirty="0" err="1"/>
              <a:t>third</a:t>
            </a:r>
            <a:r>
              <a:rPr lang="it-IT" b="0" dirty="0"/>
              <a:t>-party)</a:t>
            </a:r>
          </a:p>
          <a:p>
            <a:pPr lvl="1" fontAlgn="base"/>
            <a:r>
              <a:rPr lang="it-IT" b="0" dirty="0" err="1"/>
              <a:t>Semantic</a:t>
            </a:r>
            <a:r>
              <a:rPr lang="it-IT" b="0" dirty="0"/>
              <a:t> </a:t>
            </a:r>
            <a:r>
              <a:rPr lang="it-IT" b="0" dirty="0" err="1"/>
              <a:t>search</a:t>
            </a:r>
            <a:r>
              <a:rPr lang="it-IT" b="0" dirty="0"/>
              <a:t> (</a:t>
            </a:r>
            <a:r>
              <a:rPr lang="it-IT" b="0" dirty="0" err="1"/>
              <a:t>UIs</a:t>
            </a:r>
            <a:r>
              <a:rPr lang="it-IT" b="0" dirty="0"/>
              <a:t> and </a:t>
            </a:r>
            <a:r>
              <a:rPr lang="it-IT" b="0" dirty="0" err="1"/>
              <a:t>APIs</a:t>
            </a:r>
            <a:r>
              <a:rPr lang="it-IT" b="0" dirty="0"/>
              <a:t>)</a:t>
            </a:r>
          </a:p>
          <a:p>
            <a:pPr lvl="1" fontAlgn="base"/>
            <a:r>
              <a:rPr lang="it-IT" b="0" dirty="0" err="1"/>
              <a:t>Deduplication</a:t>
            </a:r>
            <a:endParaRPr lang="it-IT" b="0" dirty="0"/>
          </a:p>
          <a:p>
            <a:pPr lvl="1" fontAlgn="base"/>
            <a:r>
              <a:rPr lang="it-IT" b="0" dirty="0"/>
              <a:t>Feedback and </a:t>
            </a:r>
            <a:r>
              <a:rPr lang="it-IT" b="0" dirty="0" err="1"/>
              <a:t>validation</a:t>
            </a:r>
            <a:endParaRPr lang="it-IT" b="0" dirty="0"/>
          </a:p>
          <a:p>
            <a:pPr lvl="1" fontAlgn="base"/>
            <a:r>
              <a:rPr lang="it-IT" b="0" dirty="0"/>
              <a:t>…</a:t>
            </a:r>
          </a:p>
          <a:p>
            <a:pPr fontAlgn="base"/>
            <a:endParaRPr lang="it-IT" b="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B0E4-2BE5-CD43-B1C0-CCD7EA662E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product</a:t>
            </a:r>
            <a:r>
              <a:rPr lang="it-IT" dirty="0"/>
              <a:t> </a:t>
            </a:r>
            <a:r>
              <a:rPr lang="it-IT" dirty="0" err="1"/>
              <a:t>catalogues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1895B-E3A7-394F-8C2E-2DB28089B8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OpenAIRE-Advance Kick off | Athens | 17-19 Jan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9233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60958-5B93-6847-A2AC-9B50956FD3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Science </a:t>
            </a:r>
            <a:r>
              <a:rPr lang="it-IT" dirty="0" err="1"/>
              <a:t>Monitoring</a:t>
            </a:r>
            <a:endParaRPr lang="it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55B9D9-9A88-7442-9734-4DB5AEF3C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415192"/>
            <a:ext cx="9607550" cy="75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9980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4" id="{BF34D670-A25D-1E46-A681-42EECC5AF1AA}" vid="{75465685-B1FF-8B4F-B4E7-0A2EF607665C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</Template>
  <TotalTime>8314</TotalTime>
  <Words>270</Words>
  <Application>Microsoft Macintosh PowerPoint</Application>
  <PresentationFormat>Custom</PresentationFormat>
  <Paragraphs>118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Cooper Black</vt:lpstr>
      <vt:lpstr>Helvetica</vt:lpstr>
      <vt:lpstr>Helvetica Light</vt:lpstr>
      <vt:lpstr>Helvetica Neue</vt:lpstr>
      <vt:lpstr>Helvetica Neue Light</vt:lpstr>
      <vt:lpstr>Open Sans</vt:lpstr>
      <vt:lpstr>Open Sans Light</vt:lpstr>
      <vt:lpstr>Open Sans Semibold</vt:lpstr>
      <vt:lpstr>PF Paperback</vt:lpstr>
      <vt:lpstr>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Paolo Manghi</cp:lastModifiedBy>
  <cp:revision>171</cp:revision>
  <cp:lastPrinted>2017-12-15T09:41:39Z</cp:lastPrinted>
  <dcterms:created xsi:type="dcterms:W3CDTF">2019-01-21T16:28:41Z</dcterms:created>
  <dcterms:modified xsi:type="dcterms:W3CDTF">2019-06-26T09:36:49Z</dcterms:modified>
</cp:coreProperties>
</file>