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9"/>
  </p:notesMasterIdLst>
  <p:handoutMasterIdLst>
    <p:handoutMasterId r:id="rId10"/>
  </p:handoutMasterIdLst>
  <p:sldIdLst>
    <p:sldId id="274" r:id="rId2"/>
    <p:sldId id="275" r:id="rId3"/>
    <p:sldId id="282" r:id="rId4"/>
    <p:sldId id="283" r:id="rId5"/>
    <p:sldId id="284" r:id="rId6"/>
    <p:sldId id="285" r:id="rId7"/>
    <p:sldId id="28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A5D8"/>
    <a:srgbClr val="1C3046"/>
    <a:srgbClr val="B5892D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405" autoAdjust="0"/>
  </p:normalViewPr>
  <p:slideViewPr>
    <p:cSldViewPr>
      <p:cViewPr varScale="1">
        <p:scale>
          <a:sx n="64" d="100"/>
          <a:sy n="64" d="100"/>
        </p:scale>
        <p:origin x="765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858CEE-81EB-44FD-96A5-EC8E9A3EEC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6C995-3150-46D5-8652-A3F1B7DFBF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DF400-AF8F-46F3-A516-4D72EE0ED80B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FC63A5-05B4-48B1-8024-437B84EDEF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14F89-CD0B-4549-AE0A-5F2F1D3DA9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3B65D-61F5-4600-A226-9142CB319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96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17/06/2019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500" y="4877732"/>
            <a:ext cx="63604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57" y="5260744"/>
            <a:ext cx="667687" cy="633228"/>
          </a:xfrm>
          <a:prstGeom prst="rect">
            <a:avLst/>
          </a:prstGeom>
        </p:spPr>
      </p:pic>
      <p:sp>
        <p:nvSpPr>
          <p:cNvPr id="12" name="Rettangolo 11"/>
          <p:cNvSpPr/>
          <p:nvPr userDrawn="1"/>
        </p:nvSpPr>
        <p:spPr>
          <a:xfrm>
            <a:off x="1007436" y="6381328"/>
            <a:ext cx="110412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noProof="0" dirty="0"/>
              <a:t>EOSC-hub receives funding from the European Union’s Horizon 2020 research and innovation programme under grant agreement No. 777536.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3DC374C-3088-4AC9-9030-20959266C273}"/>
              </a:ext>
            </a:extLst>
          </p:cNvPr>
          <p:cNvSpPr txBox="1"/>
          <p:nvPr userDrawn="1"/>
        </p:nvSpPr>
        <p:spPr>
          <a:xfrm>
            <a:off x="1976601" y="498907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4785B6D-81EF-4C62-AB07-6BE079FA42A0}"/>
              </a:ext>
            </a:extLst>
          </p:cNvPr>
          <p:cNvSpPr txBox="1"/>
          <p:nvPr userDrawn="1"/>
        </p:nvSpPr>
        <p:spPr>
          <a:xfrm>
            <a:off x="1937698" y="537534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cxnSp>
        <p:nvCxnSpPr>
          <p:cNvPr id="17" name="Connettore 1 13">
            <a:extLst>
              <a:ext uri="{FF2B5EF4-FFF2-40B4-BE49-F238E27FC236}">
                <a16:creationId xmlns:a16="http://schemas.microsoft.com/office/drawing/2014/main" id="{F69445E9-7340-45CD-BA5C-39E3176D3686}"/>
              </a:ext>
            </a:extLst>
          </p:cNvPr>
          <p:cNvCxnSpPr>
            <a:cxnSpLocks/>
          </p:cNvCxnSpPr>
          <p:nvPr userDrawn="1"/>
        </p:nvCxnSpPr>
        <p:spPr>
          <a:xfrm>
            <a:off x="1559496" y="4725144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A50D8F3A-6062-4F89-B9DC-F39963F90FF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01" y="1520793"/>
            <a:ext cx="4916162" cy="1224125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C948B22F-CB4B-4782-A3F9-C6957124353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371133"/>
            <a:ext cx="422176" cy="28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E3F0AEEC-E8E7-4D6D-82B6-D294E5B82108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073CB5ED-ED7C-41AA-A899-98926A9D966F}" type="datetime1">
              <a:rPr lang="en-GB" smtClean="0"/>
              <a:t>17/06/2019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ttangolo 14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9" name="Rettangolo 18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0" name="Rettangolo 19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35" name="Immagine 34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sp>
        <p:nvSpPr>
          <p:cNvPr id="36" name="Titolo 1">
            <a:extLst>
              <a:ext uri="{FF2B5EF4-FFF2-40B4-BE49-F238E27FC236}">
                <a16:creationId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2AAEFF27-5769-49CA-8573-C39C406AF32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48E551BA-809B-467E-B7BF-CDFEA85965DB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dirty="0"/>
              <a:t>20/04/2018</a:t>
            </a:r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1" name="Immagine 40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DC876967-883E-418D-B4C9-65119C6FA4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2" name="Titolo 1">
            <a:extLst>
              <a:ext uri="{FF2B5EF4-FFF2-40B4-BE49-F238E27FC236}">
                <a16:creationId xmlns:a16="http://schemas.microsoft.com/office/drawing/2014/main" id="{AE87A924-9A41-49C3-B3AA-B18C27B82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DE633CC4-435D-416E-AA98-4662B8A85FE2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5360" y="1293223"/>
            <a:ext cx="5664629" cy="479499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92012" y="1293223"/>
            <a:ext cx="5664629" cy="47949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E28DAB20-03EB-4D39-A0F2-B73A96222495}" type="datetime1">
              <a:rPr lang="en-GB" smtClean="0"/>
              <a:t>17/06/2019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4" name="Immagine 43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194572B0-78DD-4243-9D5D-D9DAD50C2F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25" name="Titolo 1">
            <a:extLst>
              <a:ext uri="{FF2B5EF4-FFF2-40B4-BE49-F238E27FC236}">
                <a16:creationId xmlns:a16="http://schemas.microsoft.com/office/drawing/2014/main" id="{8C81318F-A6E2-4E4E-AD26-649A915042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9783B677-330E-4253-B1BB-68B6A29BF27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F6C7B7-1597-4762-9541-39E64CD64D0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003D9A9-DAB0-4043-9528-4822DD2D82E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E416F95-D136-4291-9DBD-6D01BD783D3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B4701CE1-45E5-49C0-9675-78EC85F6A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86670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26536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EF2F36-B244-4AAF-8FF9-09D26625E39C}"/>
              </a:ext>
            </a:extLst>
          </p:cNvPr>
          <p:cNvGrpSpPr/>
          <p:nvPr userDrawn="1"/>
        </p:nvGrpSpPr>
        <p:grpSpPr>
          <a:xfrm>
            <a:off x="4192277" y="4365104"/>
            <a:ext cx="3956040" cy="633228"/>
            <a:chOff x="4269008" y="5638956"/>
            <a:chExt cx="3956040" cy="633228"/>
          </a:xfrm>
        </p:grpSpPr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E9FBBCD-1A09-854C-AD37-ABFC23BF7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9008" y="5666091"/>
              <a:ext cx="630033" cy="578959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AB059FA9-527F-3047-9752-9021170989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3505" y="5638956"/>
              <a:ext cx="658903" cy="633228"/>
            </a:xfrm>
            <a:prstGeom prst="rect">
              <a:avLst/>
            </a:prstGeom>
          </p:spPr>
        </p:pic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0C463FB9-8E58-4D7E-9AEC-9058EB62CFA0}"/>
                </a:ext>
              </a:extLst>
            </p:cNvPr>
            <p:cNvSpPr txBox="1"/>
            <p:nvPr userDrawn="1"/>
          </p:nvSpPr>
          <p:spPr>
            <a:xfrm>
              <a:off x="4759216" y="5755515"/>
              <a:ext cx="15529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eosc-hub.eu</a:t>
              </a:r>
            </a:p>
          </p:txBody>
        </p:sp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7C1AC704-9BA4-4C9D-8727-21E0A6C216B1}"/>
                </a:ext>
              </a:extLst>
            </p:cNvPr>
            <p:cNvSpPr txBox="1"/>
            <p:nvPr userDrawn="1"/>
          </p:nvSpPr>
          <p:spPr>
            <a:xfrm>
              <a:off x="6600056" y="5755515"/>
              <a:ext cx="16249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endParaRPr>
            </a:p>
          </p:txBody>
        </p:sp>
      </p:grpSp>
      <p:pic>
        <p:nvPicPr>
          <p:cNvPr id="13" name="Immagine 12">
            <a:extLst>
              <a:ext uri="{FF2B5EF4-FFF2-40B4-BE49-F238E27FC236}">
                <a16:creationId xmlns:a16="http://schemas.microsoft.com/office/drawing/2014/main" id="{7AAF6B84-BF74-4F8E-B824-03711F26909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817" y="1643590"/>
            <a:ext cx="1784961" cy="2231201"/>
          </a:xfrm>
          <a:prstGeom prst="rect">
            <a:avLst/>
          </a:prstGeom>
        </p:spPr>
      </p:pic>
      <p:sp>
        <p:nvSpPr>
          <p:cNvPr id="14" name="CasellaDiTesto 1">
            <a:extLst>
              <a:ext uri="{FF2B5EF4-FFF2-40B4-BE49-F238E27FC236}">
                <a16:creationId xmlns:a16="http://schemas.microsoft.com/office/drawing/2014/main" id="{B9E0F5DF-28BF-4603-9413-29E52713A802}"/>
              </a:ext>
            </a:extLst>
          </p:cNvPr>
          <p:cNvSpPr txBox="1"/>
          <p:nvPr userDrawn="1"/>
        </p:nvSpPr>
        <p:spPr>
          <a:xfrm>
            <a:off x="1116252" y="1902602"/>
            <a:ext cx="4128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5" name="CasellaDiTesto 2">
            <a:extLst>
              <a:ext uri="{FF2B5EF4-FFF2-40B4-BE49-F238E27FC236}">
                <a16:creationId xmlns:a16="http://schemas.microsoft.com/office/drawing/2014/main" id="{4D4D3755-ED45-4BF4-89D4-2BA41674BD19}"/>
              </a:ext>
            </a:extLst>
          </p:cNvPr>
          <p:cNvSpPr txBox="1"/>
          <p:nvPr userDrawn="1"/>
        </p:nvSpPr>
        <p:spPr>
          <a:xfrm>
            <a:off x="1103445" y="3145477"/>
            <a:ext cx="3888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7" name="Connettore 1 4">
            <a:extLst>
              <a:ext uri="{FF2B5EF4-FFF2-40B4-BE49-F238E27FC236}">
                <a16:creationId xmlns:a16="http://schemas.microsoft.com/office/drawing/2014/main" id="{8187ABF1-33F6-44C1-B88C-2672C628984B}"/>
              </a:ext>
            </a:extLst>
          </p:cNvPr>
          <p:cNvCxnSpPr/>
          <p:nvPr userDrawn="1"/>
        </p:nvCxnSpPr>
        <p:spPr>
          <a:xfrm>
            <a:off x="1199457" y="3084480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57573BB-FFBE-4128-A867-CF98847BD44E}"/>
              </a:ext>
            </a:extLst>
          </p:cNvPr>
          <p:cNvGrpSpPr/>
          <p:nvPr userDrawn="1"/>
        </p:nvGrpSpPr>
        <p:grpSpPr>
          <a:xfrm>
            <a:off x="935074" y="5956688"/>
            <a:ext cx="10470446" cy="400110"/>
            <a:chOff x="899592" y="6271590"/>
            <a:chExt cx="7705726" cy="29446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988A985-D8B4-4CF8-8BFF-2DFCB01A16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8396475E-36DF-4F28-A93D-81A651F090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2" r:id="rId5"/>
    <p:sldLayoutId id="2147483711" r:id="rId6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cre-project.eu/" TargetMode="External"/><Relationship Id="rId2" Type="http://schemas.openxmlformats.org/officeDocument/2006/relationships/hyperlink" Target="http://eosc-hub.e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osc-hub.eu/eosc-early-adopter-programme" TargetMode="External"/><Relationship Id="rId5" Type="http://schemas.openxmlformats.org/officeDocument/2006/relationships/hyperlink" Target="https://www.geant.org/" TargetMode="External"/><Relationship Id="rId4" Type="http://schemas.openxmlformats.org/officeDocument/2006/relationships/hyperlink" Target="https://www.openaire.e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gi.eu/indico/event/4675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osc-hub.eu/display/EOSC/D10.5+Requirements+and+gap+analysis+report+v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1343472" y="3011566"/>
            <a:ext cx="9793088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3600" dirty="0">
                <a:solidFill>
                  <a:srgbClr val="1C3046"/>
                </a:solidFill>
                <a:latin typeface="+mn-lt"/>
              </a:rPr>
              <a:t>EOSC-hub T10.3</a:t>
            </a:r>
            <a:endParaRPr lang="en-GB" sz="3600" b="1" dirty="0">
              <a:solidFill>
                <a:srgbClr val="1C3046"/>
              </a:solidFill>
              <a:latin typeface="+mn-lt"/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DA40618A-E780-6B4C-9F22-53ADEAFB468E}"/>
              </a:ext>
            </a:extLst>
          </p:cNvPr>
          <p:cNvSpPr txBox="1">
            <a:spLocks/>
          </p:cNvSpPr>
          <p:nvPr/>
        </p:nvSpPr>
        <p:spPr>
          <a:xfrm>
            <a:off x="1343472" y="3717032"/>
            <a:ext cx="9793088" cy="57606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2000" b="0" dirty="0">
                <a:solidFill>
                  <a:srgbClr val="B5892D"/>
                </a:solidFill>
                <a:latin typeface="+mn-lt"/>
              </a:rPr>
              <a:t>Diego Scardaci – T10.3 leader and AMB co-chair (EGI Foundation)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7AD28B-C595-4505-A53C-4A8CA5E69B72}"/>
              </a:ext>
            </a:extLst>
          </p:cNvPr>
          <p:cNvSpPr txBox="1"/>
          <p:nvPr/>
        </p:nvSpPr>
        <p:spPr>
          <a:xfrm>
            <a:off x="4055096" y="4941168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srgbClr val="1C3046"/>
                </a:solidFill>
              </a:rPr>
              <a:t>Dissemination level</a:t>
            </a:r>
            <a:r>
              <a:rPr lang="en-GB" sz="1600" dirty="0">
                <a:solidFill>
                  <a:srgbClr val="1C3046"/>
                </a:solidFill>
              </a:rPr>
              <a:t>: Public/Confidential </a:t>
            </a:r>
            <a:r>
              <a:rPr lang="en-GB" sz="1600" i="1" dirty="0">
                <a:solidFill>
                  <a:srgbClr val="1C3046"/>
                </a:solidFill>
              </a:rPr>
              <a:t>If confidential, please define:</a:t>
            </a:r>
          </a:p>
          <a:p>
            <a:pPr lvl="0"/>
            <a:r>
              <a:rPr lang="en-GB" sz="1600" dirty="0">
                <a:solidFill>
                  <a:srgbClr val="1C3046"/>
                </a:solidFill>
              </a:rPr>
              <a:t>Disclosing Party: (those disclosing confidential information)</a:t>
            </a:r>
          </a:p>
          <a:p>
            <a:r>
              <a:rPr lang="en-GB" sz="1600" dirty="0">
                <a:solidFill>
                  <a:srgbClr val="1C3046"/>
                </a:solidFill>
              </a:rPr>
              <a:t>Recipient Party: (to whom this information is disclosed, default: project consortium)</a:t>
            </a:r>
          </a:p>
        </p:txBody>
      </p:sp>
    </p:spTree>
    <p:extLst>
      <p:ext uri="{BB962C8B-B14F-4D97-AF65-F5344CB8AC3E}">
        <p14:creationId xmlns:p14="http://schemas.microsoft.com/office/powerpoint/2010/main" val="46406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7F6E0C-FA57-4FF6-859B-11AAE3DEC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EOSC Early adopter programme</a:t>
            </a:r>
          </a:p>
          <a:p>
            <a:pPr lvl="1"/>
            <a:r>
              <a:rPr lang="en-GB" dirty="0"/>
              <a:t>T10.3 involvement</a:t>
            </a:r>
          </a:p>
          <a:p>
            <a:r>
              <a:rPr lang="en-GB" dirty="0"/>
              <a:t>EOSC-hub technical WS</a:t>
            </a:r>
          </a:p>
          <a:p>
            <a:pPr lvl="1"/>
            <a:r>
              <a:rPr lang="en-GB" dirty="0"/>
              <a:t>T10.3 contribution</a:t>
            </a:r>
          </a:p>
          <a:p>
            <a:r>
              <a:rPr lang="en-GB" dirty="0"/>
              <a:t>T10.3 deliverables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6F90-7FE8-496A-B124-08E94EE988BB}" type="datetime1">
              <a:rPr lang="en-GB" smtClean="0"/>
              <a:t>17/06/2019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485FFF1-3E6E-48DC-A526-9B22CB1DF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46614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98A4B7F-51BC-4E14-A38D-B76546314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268763"/>
            <a:ext cx="11521280" cy="497963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For research communities dealing with grand-societal challenges that require the combined use of multiple services and resource</a:t>
            </a:r>
          </a:p>
          <a:p>
            <a:r>
              <a:rPr lang="en-US" dirty="0"/>
              <a:t>Services and resources in scope for the </a:t>
            </a:r>
            <a:r>
              <a:rPr lang="en-US" dirty="0" err="1"/>
              <a:t>programme</a:t>
            </a:r>
            <a:r>
              <a:rPr lang="en-US" dirty="0"/>
              <a:t> from  </a:t>
            </a:r>
            <a:r>
              <a:rPr lang="en-US" dirty="0">
                <a:hlinkClick r:id="rId2"/>
              </a:rPr>
              <a:t>EOSC-hub project</a:t>
            </a:r>
            <a:r>
              <a:rPr lang="en-US" dirty="0"/>
              <a:t>, </a:t>
            </a:r>
            <a:r>
              <a:rPr lang="en-US" dirty="0">
                <a:hlinkClick r:id="rId3"/>
              </a:rPr>
              <a:t>OCRE</a:t>
            </a:r>
            <a:r>
              <a:rPr lang="en-US" dirty="0"/>
              <a:t>, </a:t>
            </a:r>
            <a:r>
              <a:rPr lang="en-US" dirty="0" err="1">
                <a:hlinkClick r:id="rId4"/>
              </a:rPr>
              <a:t>OpenAIRE</a:t>
            </a:r>
            <a:r>
              <a:rPr lang="en-US" dirty="0"/>
              <a:t> and </a:t>
            </a:r>
            <a:r>
              <a:rPr lang="en-US" dirty="0">
                <a:hlinkClick r:id="rId5"/>
              </a:rPr>
              <a:t>GÉANT</a:t>
            </a:r>
            <a:r>
              <a:rPr lang="en-US" dirty="0"/>
              <a:t>.</a:t>
            </a:r>
          </a:p>
          <a:p>
            <a:r>
              <a:rPr lang="en-US" dirty="0"/>
              <a:t>The offer:</a:t>
            </a:r>
          </a:p>
          <a:p>
            <a:pPr lvl="1"/>
            <a:r>
              <a:rPr lang="en-US" dirty="0"/>
              <a:t>Technical support</a:t>
            </a:r>
          </a:p>
          <a:p>
            <a:pPr lvl="1"/>
            <a:r>
              <a:rPr lang="en-US" dirty="0"/>
              <a:t>Technical infrastructure for piloting</a:t>
            </a:r>
          </a:p>
          <a:p>
            <a:pPr lvl="1"/>
            <a:r>
              <a:rPr lang="en-US" dirty="0"/>
              <a:t>Financial support</a:t>
            </a:r>
          </a:p>
          <a:p>
            <a:r>
              <a:rPr lang="en-US" dirty="0">
                <a:hlinkClick r:id="rId6"/>
              </a:rPr>
              <a:t>https://www.eosc-hub.eu/eosc-early-adopter-programme</a:t>
            </a:r>
            <a:endParaRPr lang="en-US" dirty="0"/>
          </a:p>
          <a:p>
            <a:r>
              <a:rPr lang="en-US" dirty="0"/>
              <a:t>Deadline: 15</a:t>
            </a:r>
            <a:r>
              <a:rPr lang="en-US" baseline="30000" dirty="0"/>
              <a:t>th</a:t>
            </a:r>
            <a:r>
              <a:rPr lang="en-US" dirty="0"/>
              <a:t> of June</a:t>
            </a:r>
          </a:p>
          <a:p>
            <a:pPr lvl="1"/>
            <a:r>
              <a:rPr lang="en-US" dirty="0"/>
              <a:t>Received around 10-13 proposals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ECB2D3-B9A1-466B-B696-47B1A5A20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17/06/2019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592E0-CFFA-458B-B85F-E476E8CD9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511E50D-041E-4F9D-8F92-8ED969693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EOSC Early Adopter </a:t>
            </a:r>
            <a:r>
              <a:rPr lang="en-US" dirty="0" err="1"/>
              <a:t>Programme</a:t>
            </a:r>
            <a:r>
              <a:rPr lang="en-US" dirty="0"/>
              <a:t> (EAP)</a:t>
            </a:r>
          </a:p>
        </p:txBody>
      </p:sp>
    </p:spTree>
    <p:extLst>
      <p:ext uri="{BB962C8B-B14F-4D97-AF65-F5344CB8AC3E}">
        <p14:creationId xmlns:p14="http://schemas.microsoft.com/office/powerpoint/2010/main" val="4216785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8BDBA9-4E00-4F46-8E4B-D43A8764F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20/04/2018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584837-668F-4697-9E86-76AACFF5B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AC76B48-5215-47F0-B4CD-B6083A333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EOSC Early Adopter </a:t>
            </a:r>
            <a:r>
              <a:rPr lang="en-US" dirty="0" err="1"/>
              <a:t>Programme</a:t>
            </a:r>
            <a:r>
              <a:rPr lang="en-US" dirty="0"/>
              <a:t> (EAP) &amp; T10.3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C8C96048-98DE-44BD-A8BA-6135DF3654DB}"/>
              </a:ext>
            </a:extLst>
          </p:cNvPr>
          <p:cNvSpPr txBox="1">
            <a:spLocks/>
          </p:cNvSpPr>
          <p:nvPr/>
        </p:nvSpPr>
        <p:spPr>
          <a:xfrm>
            <a:off x="335360" y="1268763"/>
            <a:ext cx="11521280" cy="497963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T10.3 members will be involved in the review process</a:t>
            </a:r>
          </a:p>
          <a:p>
            <a:r>
              <a:rPr lang="en-US" dirty="0"/>
              <a:t>Dual roles:</a:t>
            </a:r>
          </a:p>
          <a:p>
            <a:pPr lvl="1"/>
            <a:r>
              <a:rPr lang="en-US" dirty="0"/>
              <a:t>Technical maturity and feasibility review (in collaboration with other tech WPs)</a:t>
            </a:r>
          </a:p>
          <a:p>
            <a:pPr lvl="1"/>
            <a:r>
              <a:rPr lang="en-US" dirty="0"/>
              <a:t>Shepherds in the phase ‘Budgeting &amp; Pre-selection of potential providers’ for short-listed proposal</a:t>
            </a:r>
          </a:p>
          <a:p>
            <a:pPr lvl="2"/>
            <a:r>
              <a:rPr lang="en-US" dirty="0"/>
              <a:t>preparing a first estimate of the resource (expressed in Person Months) and the budget (based on EOSC-hub average PM costs);</a:t>
            </a:r>
          </a:p>
          <a:p>
            <a:pPr lvl="2"/>
            <a:r>
              <a:rPr lang="en-US" dirty="0"/>
              <a:t>Identify a first selection of potential providers;</a:t>
            </a:r>
          </a:p>
          <a:p>
            <a:pPr lvl="2"/>
            <a:r>
              <a:rPr lang="en-US" dirty="0"/>
              <a:t>supervising the whole evaluation process in a timely manner.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900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B86EC5D-BF86-4A02-B907-74D4C2CDF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25-27 June, Amsterdam</a:t>
            </a:r>
          </a:p>
          <a:p>
            <a:r>
              <a:rPr lang="en-US" dirty="0"/>
              <a:t>Agenda: </a:t>
            </a:r>
            <a:r>
              <a:rPr lang="en-US" dirty="0">
                <a:hlinkClick r:id="rId2"/>
              </a:rPr>
              <a:t>https://indico.egi.eu/indico/event/4675/</a:t>
            </a:r>
            <a:endParaRPr lang="en-US" dirty="0"/>
          </a:p>
          <a:p>
            <a:r>
              <a:rPr lang="en-US" dirty="0"/>
              <a:t>Purpose:</a:t>
            </a:r>
          </a:p>
          <a:p>
            <a:pPr lvl="1"/>
            <a:r>
              <a:rPr lang="en-US" dirty="0"/>
              <a:t>gather input on the EOSC architecture and service roadmap to produce D10.4 </a:t>
            </a:r>
            <a:r>
              <a:rPr lang="en-US" i="1" dirty="0"/>
              <a:t>EOSC Hub Technical Architecture and standards roadmap v2</a:t>
            </a:r>
            <a:endParaRPr lang="en-US" dirty="0"/>
          </a:p>
          <a:p>
            <a:pPr lvl="1"/>
            <a:r>
              <a:rPr lang="en-US" dirty="0">
                <a:solidFill>
                  <a:srgbClr val="75A5D8"/>
                </a:solidFill>
              </a:rPr>
              <a:t>satisfy technical interoperability requirements from a large set of EOSC use cases</a:t>
            </a:r>
          </a:p>
          <a:p>
            <a:pPr lvl="1"/>
            <a:r>
              <a:rPr lang="en-US" dirty="0"/>
              <a:t>Produce a position paper for EOSC Architecture WG</a:t>
            </a:r>
          </a:p>
          <a:p>
            <a:r>
              <a:rPr lang="en-US" dirty="0"/>
              <a:t>EOSC use case presentation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3365C3-BB6A-4C7E-9FDC-7770B2C04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17/06/2019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A1BEE-B2EB-4B66-AE07-E58A5FEE7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B21F239-3F25-4DA1-ABE5-9BE6E0723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EOSC-hub Technical Workshop &amp; T10.3</a:t>
            </a:r>
          </a:p>
        </p:txBody>
      </p:sp>
    </p:spTree>
    <p:extLst>
      <p:ext uri="{BB962C8B-B14F-4D97-AF65-F5344CB8AC3E}">
        <p14:creationId xmlns:p14="http://schemas.microsoft.com/office/powerpoint/2010/main" val="4189571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739B89E-C921-497D-B787-A27048010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D10.5 is now completed.</a:t>
            </a:r>
          </a:p>
          <a:p>
            <a:pPr lvl="1"/>
            <a:r>
              <a:rPr lang="en-US" dirty="0"/>
              <a:t>Will submitted to EC in the coming days</a:t>
            </a:r>
          </a:p>
          <a:p>
            <a:pPr lvl="1"/>
            <a:r>
              <a:rPr lang="en-US" dirty="0">
                <a:hlinkClick r:id="rId2"/>
              </a:rPr>
              <a:t>https://wiki.eosc-hub.eu/display/EOSC/D10.5+Requirements+and+gap+analysis+report+v1</a:t>
            </a:r>
            <a:endParaRPr lang="en-US" dirty="0"/>
          </a:p>
          <a:p>
            <a:r>
              <a:rPr lang="en-US" dirty="0"/>
              <a:t>D10.6 Requirements and gap analysis report v2</a:t>
            </a:r>
          </a:p>
          <a:p>
            <a:pPr lvl="1"/>
            <a:r>
              <a:rPr lang="en-US" dirty="0"/>
              <a:t>Dec 2019</a:t>
            </a:r>
          </a:p>
          <a:p>
            <a:r>
              <a:rPr lang="en-US" dirty="0"/>
              <a:t>Other WP10 deliverables</a:t>
            </a:r>
          </a:p>
          <a:p>
            <a:pPr lvl="1"/>
            <a:r>
              <a:rPr lang="en-US" dirty="0"/>
              <a:t>D10.1 Roadmap (Dec 2018)</a:t>
            </a:r>
          </a:p>
          <a:p>
            <a:pPr lvl="1"/>
            <a:r>
              <a:rPr lang="en-US" dirty="0"/>
              <a:t>D10.4 Tech arch V2 (June 2019)</a:t>
            </a:r>
          </a:p>
          <a:p>
            <a:pPr lvl="1"/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51EE6E-95D6-49CD-80A5-D0234FD30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17/06/2019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4F538A-52D2-41CA-9DDB-B7A4BF980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E7E53F1-44AA-4638-8E9A-6BF9212E2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T10.3 Deliverable</a:t>
            </a:r>
          </a:p>
        </p:txBody>
      </p:sp>
    </p:spTree>
    <p:extLst>
      <p:ext uri="{BB962C8B-B14F-4D97-AF65-F5344CB8AC3E}">
        <p14:creationId xmlns:p14="http://schemas.microsoft.com/office/powerpoint/2010/main" val="180899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1548766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OSC_HUB_16-9_ppt_template_v0.8" id="{8DB138ED-F999-4E5E-AFD0-12EA3FB52E1E}" vid="{C7DA8598-46A9-41FB-9598-1F55E769143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EOSC_HUB_16-9_ppt_template_v0.8 (1)</Template>
  <TotalTime>27</TotalTime>
  <Words>339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Source Sans Pro</vt:lpstr>
      <vt:lpstr>Wingdings</vt:lpstr>
      <vt:lpstr>slide_base</vt:lpstr>
      <vt:lpstr>PowerPoint Presentation</vt:lpstr>
      <vt:lpstr>Outline</vt:lpstr>
      <vt:lpstr>EOSC Early Adopter Programme (EAP)</vt:lpstr>
      <vt:lpstr>EOSC Early Adopter Programme (EAP) &amp; T10.3</vt:lpstr>
      <vt:lpstr>EOSC-hub Technical Workshop &amp; T10.3</vt:lpstr>
      <vt:lpstr>T10.3 Deliverable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Diego Scardaci</dc:creator>
  <cp:lastModifiedBy>Diego Scardaci</cp:lastModifiedBy>
  <cp:revision>10</cp:revision>
  <dcterms:created xsi:type="dcterms:W3CDTF">2019-06-17T08:23:44Z</dcterms:created>
  <dcterms:modified xsi:type="dcterms:W3CDTF">2019-06-17T08:51:05Z</dcterms:modified>
</cp:coreProperties>
</file>