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30"/>
  </p:notesMasterIdLst>
  <p:handoutMasterIdLst>
    <p:handoutMasterId r:id="rId31"/>
  </p:handoutMasterIdLst>
  <p:sldIdLst>
    <p:sldId id="267" r:id="rId2"/>
    <p:sldId id="274" r:id="rId3"/>
    <p:sldId id="276" r:id="rId4"/>
    <p:sldId id="293" r:id="rId5"/>
    <p:sldId id="259" r:id="rId6"/>
    <p:sldId id="260" r:id="rId7"/>
    <p:sldId id="309" r:id="rId8"/>
    <p:sldId id="290" r:id="rId9"/>
    <p:sldId id="291" r:id="rId10"/>
    <p:sldId id="295" r:id="rId11"/>
    <p:sldId id="278" r:id="rId12"/>
    <p:sldId id="296" r:id="rId13"/>
    <p:sldId id="294" r:id="rId14"/>
    <p:sldId id="297" r:id="rId15"/>
    <p:sldId id="298" r:id="rId16"/>
    <p:sldId id="299" r:id="rId17"/>
    <p:sldId id="306" r:id="rId18"/>
    <p:sldId id="307" r:id="rId19"/>
    <p:sldId id="301" r:id="rId20"/>
    <p:sldId id="302" r:id="rId21"/>
    <p:sldId id="303" r:id="rId22"/>
    <p:sldId id="310" r:id="rId23"/>
    <p:sldId id="305" r:id="rId24"/>
    <p:sldId id="286" r:id="rId25"/>
    <p:sldId id="280" r:id="rId26"/>
    <p:sldId id="287" r:id="rId27"/>
    <p:sldId id="288" r:id="rId28"/>
    <p:sldId id="281" r:id="rId2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C33AED0-85B2-B748-8CDE-643D071F404D}">
          <p14:sldIdLst>
            <p14:sldId id="267"/>
            <p14:sldId id="274"/>
          </p14:sldIdLst>
        </p14:section>
        <p14:section name="Status and report of activities" id="{E8C2E63C-AA58-2C48-8368-DBF7E8BB24D4}">
          <p14:sldIdLst>
            <p14:sldId id="276"/>
            <p14:sldId id="293"/>
            <p14:sldId id="259"/>
            <p14:sldId id="260"/>
            <p14:sldId id="309"/>
            <p14:sldId id="290"/>
            <p14:sldId id="291"/>
            <p14:sldId id="295"/>
          </p14:sldIdLst>
        </p14:section>
        <p14:section name="Collaboration Agreement" id="{37BB64C6-08D5-AA41-A1FA-F186F06490F7}">
          <p14:sldIdLst>
            <p14:sldId id="278"/>
            <p14:sldId id="296"/>
            <p14:sldId id="294"/>
            <p14:sldId id="297"/>
            <p14:sldId id="298"/>
            <p14:sldId id="299"/>
          </p14:sldIdLst>
        </p14:section>
        <p14:section name="Joint Activity Plan" id="{0058BB4A-3FAA-7945-913E-DC81343249CE}">
          <p14:sldIdLst>
            <p14:sldId id="306"/>
            <p14:sldId id="307"/>
            <p14:sldId id="301"/>
            <p14:sldId id="302"/>
            <p14:sldId id="303"/>
            <p14:sldId id="310"/>
            <p14:sldId id="305"/>
          </p14:sldIdLst>
        </p14:section>
        <p14:section name="Analysis of usage" id="{D9F46081-C48C-7143-9DD8-47BB66F853E8}">
          <p14:sldIdLst>
            <p14:sldId id="286"/>
            <p14:sldId id="280"/>
            <p14:sldId id="287"/>
            <p14:sldId id="288"/>
          </p14:sldIdLst>
        </p14:section>
        <p14:section name="Conclusions and next steps" id="{1ECFC655-4BFD-1F48-A0EA-DAC2EB56FB4C}">
          <p14:sldIdLst>
            <p14:sldId id="2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8989"/>
    <a:srgbClr val="5B9BD5"/>
    <a:srgbClr val="FDC72B"/>
    <a:srgbClr val="00A3C9"/>
    <a:srgbClr val="076387"/>
    <a:srgbClr val="58595B"/>
    <a:srgbClr val="028ABF"/>
    <a:srgbClr val="009CC6"/>
    <a:srgbClr val="066DB0"/>
    <a:srgbClr val="036C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51" autoAdjust="0"/>
    <p:restoredTop sz="94729" autoAdjust="0"/>
  </p:normalViewPr>
  <p:slideViewPr>
    <p:cSldViewPr snapToGrid="0">
      <p:cViewPr varScale="1">
        <p:scale>
          <a:sx n="139" d="100"/>
          <a:sy n="139" d="100"/>
        </p:scale>
        <p:origin x="384" y="16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EE8466-9206-0A4F-B7EF-9228306BC560}" type="doc">
      <dgm:prSet loTypeId="urn:microsoft.com/office/officeart/2005/8/layout/hChevron3" loCatId="" qsTypeId="urn:microsoft.com/office/officeart/2005/8/quickstyle/simple4" qsCatId="simple" csTypeId="urn:microsoft.com/office/officeart/2005/8/colors/accent5_4" csCatId="accent5" phldr="1"/>
      <dgm:spPr/>
    </dgm:pt>
    <dgm:pt modelId="{93F253EA-603E-DF4F-B71D-8CC9269AF028}">
      <dgm:prSet phldrT="[Text]"/>
      <dgm:spPr/>
      <dgm:t>
        <a:bodyPr/>
        <a:lstStyle/>
        <a:p>
          <a:r>
            <a:rPr lang="en-US" dirty="0"/>
            <a:t>March 2018</a:t>
          </a:r>
        </a:p>
        <a:p>
          <a:r>
            <a:rPr lang="en-US" dirty="0"/>
            <a:t>Concept 1.0 and Design</a:t>
          </a:r>
        </a:p>
      </dgm:t>
    </dgm:pt>
    <dgm:pt modelId="{5DD423ED-A6C2-5549-BEFF-F12941D2924B}" type="parTrans" cxnId="{24BF46EF-D5EF-0649-B977-B5ED50A48892}">
      <dgm:prSet/>
      <dgm:spPr/>
      <dgm:t>
        <a:bodyPr/>
        <a:lstStyle/>
        <a:p>
          <a:endParaRPr lang="en-US"/>
        </a:p>
      </dgm:t>
    </dgm:pt>
    <dgm:pt modelId="{14D6DBFF-CAAA-0848-A437-DCF08D8FB602}" type="sibTrans" cxnId="{24BF46EF-D5EF-0649-B977-B5ED50A48892}">
      <dgm:prSet/>
      <dgm:spPr/>
      <dgm:t>
        <a:bodyPr/>
        <a:lstStyle/>
        <a:p>
          <a:endParaRPr lang="en-US"/>
        </a:p>
      </dgm:t>
    </dgm:pt>
    <dgm:pt modelId="{BA5A54E8-265D-5548-BD67-D0D5247BFF6F}">
      <dgm:prSet phldrT="[Text]"/>
      <dgm:spPr/>
      <dgm:t>
        <a:bodyPr/>
        <a:lstStyle/>
        <a:p>
          <a:r>
            <a:rPr lang="en-US" dirty="0"/>
            <a:t>November 2018</a:t>
          </a:r>
        </a:p>
        <a:p>
          <a:r>
            <a:rPr lang="en-US" dirty="0"/>
            <a:t>Launch and start of operations</a:t>
          </a:r>
        </a:p>
      </dgm:t>
    </dgm:pt>
    <dgm:pt modelId="{4FCC2B38-1A90-BC4F-99CC-0E2A59D76633}" type="parTrans" cxnId="{36B8F70E-6EE4-DA4A-9856-3B30640393BD}">
      <dgm:prSet/>
      <dgm:spPr/>
      <dgm:t>
        <a:bodyPr/>
        <a:lstStyle/>
        <a:p>
          <a:endParaRPr lang="en-US"/>
        </a:p>
      </dgm:t>
    </dgm:pt>
    <dgm:pt modelId="{92FA5851-12BE-DE40-BB1A-8D1DA895D751}" type="sibTrans" cxnId="{36B8F70E-6EE4-DA4A-9856-3B30640393BD}">
      <dgm:prSet/>
      <dgm:spPr/>
      <dgm:t>
        <a:bodyPr/>
        <a:lstStyle/>
        <a:p>
          <a:endParaRPr lang="en-US"/>
        </a:p>
      </dgm:t>
    </dgm:pt>
    <dgm:pt modelId="{B1EC3C65-EC2F-574D-A637-D628BCD03CEC}">
      <dgm:prSet phldrT="[Text]"/>
      <dgm:spPr/>
      <dgm:t>
        <a:bodyPr/>
        <a:lstStyle/>
        <a:p>
          <a:r>
            <a:rPr lang="en-US" dirty="0"/>
            <a:t>March 2019</a:t>
          </a:r>
        </a:p>
        <a:p>
          <a:r>
            <a:rPr lang="en-US" dirty="0"/>
            <a:t>Concept 2.0 paper &amp; Collaboration Agreement draft</a:t>
          </a:r>
        </a:p>
      </dgm:t>
    </dgm:pt>
    <dgm:pt modelId="{E6FBCEE3-C44D-C242-AD0F-E189AA535FEC}" type="parTrans" cxnId="{27727A25-1721-C641-BC00-FB24A5E67B67}">
      <dgm:prSet/>
      <dgm:spPr/>
      <dgm:t>
        <a:bodyPr/>
        <a:lstStyle/>
        <a:p>
          <a:endParaRPr lang="en-GB"/>
        </a:p>
      </dgm:t>
    </dgm:pt>
    <dgm:pt modelId="{4C77DB12-DAA6-3345-AC25-D9BB7C6A8E5A}" type="sibTrans" cxnId="{27727A25-1721-C641-BC00-FB24A5E67B67}">
      <dgm:prSet/>
      <dgm:spPr/>
      <dgm:t>
        <a:bodyPr/>
        <a:lstStyle/>
        <a:p>
          <a:endParaRPr lang="en-GB"/>
        </a:p>
      </dgm:t>
    </dgm:pt>
    <dgm:pt modelId="{52833F16-2228-5D42-BE98-E6CFD15CC6A2}">
      <dgm:prSet phldrT="[Text]"/>
      <dgm:spPr/>
      <dgm:t>
        <a:bodyPr/>
        <a:lstStyle/>
        <a:p>
          <a:r>
            <a:rPr lang="en-US" dirty="0"/>
            <a:t>April 2019</a:t>
          </a:r>
        </a:p>
        <a:p>
          <a:r>
            <a:rPr lang="en-US" dirty="0"/>
            <a:t>Feedback gathering from ESFRI cluster projects, Enhance-EOSC project submitted</a:t>
          </a:r>
        </a:p>
      </dgm:t>
    </dgm:pt>
    <dgm:pt modelId="{1F931019-1FE8-6845-9F41-977EE0BBF57F}" type="parTrans" cxnId="{233F2892-9100-A949-95A7-98873968B1BB}">
      <dgm:prSet/>
      <dgm:spPr/>
      <dgm:t>
        <a:bodyPr/>
        <a:lstStyle/>
        <a:p>
          <a:endParaRPr lang="en-GB"/>
        </a:p>
      </dgm:t>
    </dgm:pt>
    <dgm:pt modelId="{EADA9DAE-D827-F244-936A-FC4498F32D27}" type="sibTrans" cxnId="{233F2892-9100-A949-95A7-98873968B1BB}">
      <dgm:prSet/>
      <dgm:spPr/>
      <dgm:t>
        <a:bodyPr/>
        <a:lstStyle/>
        <a:p>
          <a:endParaRPr lang="en-GB"/>
        </a:p>
      </dgm:t>
    </dgm:pt>
    <dgm:pt modelId="{BF8C3843-3E87-A94D-902B-23D04F269562}">
      <dgm:prSet phldrT="[Text]"/>
      <dgm:spPr/>
      <dgm:t>
        <a:bodyPr/>
        <a:lstStyle/>
        <a:p>
          <a:r>
            <a:rPr lang="en-US" dirty="0"/>
            <a:t>June 2019</a:t>
          </a:r>
        </a:p>
        <a:p>
          <a:r>
            <a:rPr lang="en-US" dirty="0"/>
            <a:t>Revised Architecture </a:t>
          </a:r>
        </a:p>
      </dgm:t>
    </dgm:pt>
    <dgm:pt modelId="{990FB05A-204D-7D45-B8F3-A29D76BF8C0A}" type="parTrans" cxnId="{358A62BF-31B2-A447-84A6-BFFFD585260A}">
      <dgm:prSet/>
      <dgm:spPr/>
      <dgm:t>
        <a:bodyPr/>
        <a:lstStyle/>
        <a:p>
          <a:endParaRPr lang="en-GB"/>
        </a:p>
      </dgm:t>
    </dgm:pt>
    <dgm:pt modelId="{8074CC7D-DE00-0046-BFD2-4D56A51BBB7D}" type="sibTrans" cxnId="{358A62BF-31B2-A447-84A6-BFFFD585260A}">
      <dgm:prSet/>
      <dgm:spPr/>
      <dgm:t>
        <a:bodyPr/>
        <a:lstStyle/>
        <a:p>
          <a:endParaRPr lang="en-GB"/>
        </a:p>
      </dgm:t>
    </dgm:pt>
    <dgm:pt modelId="{9EF2C284-6996-9B45-9932-4E4DA6B27C8B}" type="pres">
      <dgm:prSet presAssocID="{21EE8466-9206-0A4F-B7EF-9228306BC560}" presName="Name0" presStyleCnt="0">
        <dgm:presLayoutVars>
          <dgm:dir/>
          <dgm:resizeHandles val="exact"/>
        </dgm:presLayoutVars>
      </dgm:prSet>
      <dgm:spPr/>
    </dgm:pt>
    <dgm:pt modelId="{13F0AECB-D782-FD4C-BE66-9AAA70237768}" type="pres">
      <dgm:prSet presAssocID="{93F253EA-603E-DF4F-B71D-8CC9269AF028}" presName="parTxOnly" presStyleLbl="node1" presStyleIdx="0" presStyleCnt="5" custLinFactNeighborX="-256" custLinFactNeighborY="15">
        <dgm:presLayoutVars>
          <dgm:bulletEnabled val="1"/>
        </dgm:presLayoutVars>
      </dgm:prSet>
      <dgm:spPr/>
    </dgm:pt>
    <dgm:pt modelId="{99501E2B-DADF-FD44-BD13-93FB5C3FE443}" type="pres">
      <dgm:prSet presAssocID="{14D6DBFF-CAAA-0848-A437-DCF08D8FB602}" presName="parSpace" presStyleCnt="0"/>
      <dgm:spPr/>
    </dgm:pt>
    <dgm:pt modelId="{C8A44839-A750-DF42-BB7E-3FA84FD85616}" type="pres">
      <dgm:prSet presAssocID="{BA5A54E8-265D-5548-BD67-D0D5247BFF6F}" presName="parTxOnly" presStyleLbl="node1" presStyleIdx="1" presStyleCnt="5">
        <dgm:presLayoutVars>
          <dgm:bulletEnabled val="1"/>
        </dgm:presLayoutVars>
      </dgm:prSet>
      <dgm:spPr/>
    </dgm:pt>
    <dgm:pt modelId="{B39F923D-F47B-9D4F-A09E-F5F34ADCE2C0}" type="pres">
      <dgm:prSet presAssocID="{92FA5851-12BE-DE40-BB1A-8D1DA895D751}" presName="parSpace" presStyleCnt="0"/>
      <dgm:spPr/>
    </dgm:pt>
    <dgm:pt modelId="{BB27B05F-E6FA-B94E-B74A-561D6893527D}" type="pres">
      <dgm:prSet presAssocID="{B1EC3C65-EC2F-574D-A637-D628BCD03CEC}" presName="parTxOnly" presStyleLbl="node1" presStyleIdx="2" presStyleCnt="5">
        <dgm:presLayoutVars>
          <dgm:bulletEnabled val="1"/>
        </dgm:presLayoutVars>
      </dgm:prSet>
      <dgm:spPr/>
    </dgm:pt>
    <dgm:pt modelId="{ABDFC791-BEE9-1E48-A04F-F0411F98FF43}" type="pres">
      <dgm:prSet presAssocID="{4C77DB12-DAA6-3345-AC25-D9BB7C6A8E5A}" presName="parSpace" presStyleCnt="0"/>
      <dgm:spPr/>
    </dgm:pt>
    <dgm:pt modelId="{4BD1C35E-B08D-134E-9C63-B470F4ACC780}" type="pres">
      <dgm:prSet presAssocID="{52833F16-2228-5D42-BE98-E6CFD15CC6A2}" presName="parTxOnly" presStyleLbl="node1" presStyleIdx="3" presStyleCnt="5">
        <dgm:presLayoutVars>
          <dgm:bulletEnabled val="1"/>
        </dgm:presLayoutVars>
      </dgm:prSet>
      <dgm:spPr/>
    </dgm:pt>
    <dgm:pt modelId="{6EEBE4F7-D196-4C49-AB08-EF3495E9C0F8}" type="pres">
      <dgm:prSet presAssocID="{EADA9DAE-D827-F244-936A-FC4498F32D27}" presName="parSpace" presStyleCnt="0"/>
      <dgm:spPr/>
    </dgm:pt>
    <dgm:pt modelId="{57E7AA58-4971-2C4A-A41F-2A00835DED4B}" type="pres">
      <dgm:prSet presAssocID="{BF8C3843-3E87-A94D-902B-23D04F269562}" presName="parTxOnly" presStyleLbl="node1" presStyleIdx="4" presStyleCnt="5">
        <dgm:presLayoutVars>
          <dgm:bulletEnabled val="1"/>
        </dgm:presLayoutVars>
      </dgm:prSet>
      <dgm:spPr/>
    </dgm:pt>
  </dgm:ptLst>
  <dgm:cxnLst>
    <dgm:cxn modelId="{36B8F70E-6EE4-DA4A-9856-3B30640393BD}" srcId="{21EE8466-9206-0A4F-B7EF-9228306BC560}" destId="{BA5A54E8-265D-5548-BD67-D0D5247BFF6F}" srcOrd="1" destOrd="0" parTransId="{4FCC2B38-1A90-BC4F-99CC-0E2A59D76633}" sibTransId="{92FA5851-12BE-DE40-BB1A-8D1DA895D751}"/>
    <dgm:cxn modelId="{27727A25-1721-C641-BC00-FB24A5E67B67}" srcId="{21EE8466-9206-0A4F-B7EF-9228306BC560}" destId="{B1EC3C65-EC2F-574D-A637-D628BCD03CEC}" srcOrd="2" destOrd="0" parTransId="{E6FBCEE3-C44D-C242-AD0F-E189AA535FEC}" sibTransId="{4C77DB12-DAA6-3345-AC25-D9BB7C6A8E5A}"/>
    <dgm:cxn modelId="{615D7B29-BC4F-EA4E-B5F9-7FFA3B338B42}" type="presOf" srcId="{BF8C3843-3E87-A94D-902B-23D04F269562}" destId="{57E7AA58-4971-2C4A-A41F-2A00835DED4B}" srcOrd="0" destOrd="0" presId="urn:microsoft.com/office/officeart/2005/8/layout/hChevron3"/>
    <dgm:cxn modelId="{B91C1341-4B79-494F-84F4-5993DBA45310}" type="presOf" srcId="{52833F16-2228-5D42-BE98-E6CFD15CC6A2}" destId="{4BD1C35E-B08D-134E-9C63-B470F4ACC780}" srcOrd="0" destOrd="0" presId="urn:microsoft.com/office/officeart/2005/8/layout/hChevron3"/>
    <dgm:cxn modelId="{2306FB81-9B9D-7B4B-97A8-FFC4B0683160}" type="presOf" srcId="{BA5A54E8-265D-5548-BD67-D0D5247BFF6F}" destId="{C8A44839-A750-DF42-BB7E-3FA84FD85616}" srcOrd="0" destOrd="0" presId="urn:microsoft.com/office/officeart/2005/8/layout/hChevron3"/>
    <dgm:cxn modelId="{BB6AC284-70A5-FB4F-8E3C-EF45B1DD4FF9}" type="presOf" srcId="{93F253EA-603E-DF4F-B71D-8CC9269AF028}" destId="{13F0AECB-D782-FD4C-BE66-9AAA70237768}" srcOrd="0" destOrd="0" presId="urn:microsoft.com/office/officeart/2005/8/layout/hChevron3"/>
    <dgm:cxn modelId="{233F2892-9100-A949-95A7-98873968B1BB}" srcId="{21EE8466-9206-0A4F-B7EF-9228306BC560}" destId="{52833F16-2228-5D42-BE98-E6CFD15CC6A2}" srcOrd="3" destOrd="0" parTransId="{1F931019-1FE8-6845-9F41-977EE0BBF57F}" sibTransId="{EADA9DAE-D827-F244-936A-FC4498F32D27}"/>
    <dgm:cxn modelId="{761A2F9E-552B-694D-8B17-FC2B17CC96EC}" type="presOf" srcId="{21EE8466-9206-0A4F-B7EF-9228306BC560}" destId="{9EF2C284-6996-9B45-9932-4E4DA6B27C8B}" srcOrd="0" destOrd="0" presId="urn:microsoft.com/office/officeart/2005/8/layout/hChevron3"/>
    <dgm:cxn modelId="{358A62BF-31B2-A447-84A6-BFFFD585260A}" srcId="{21EE8466-9206-0A4F-B7EF-9228306BC560}" destId="{BF8C3843-3E87-A94D-902B-23D04F269562}" srcOrd="4" destOrd="0" parTransId="{990FB05A-204D-7D45-B8F3-A29D76BF8C0A}" sibTransId="{8074CC7D-DE00-0046-BFD2-4D56A51BBB7D}"/>
    <dgm:cxn modelId="{E6A4B9E7-CEF6-5C4B-882F-669569ACEF89}" type="presOf" srcId="{B1EC3C65-EC2F-574D-A637-D628BCD03CEC}" destId="{BB27B05F-E6FA-B94E-B74A-561D6893527D}" srcOrd="0" destOrd="0" presId="urn:microsoft.com/office/officeart/2005/8/layout/hChevron3"/>
    <dgm:cxn modelId="{24BF46EF-D5EF-0649-B977-B5ED50A48892}" srcId="{21EE8466-9206-0A4F-B7EF-9228306BC560}" destId="{93F253EA-603E-DF4F-B71D-8CC9269AF028}" srcOrd="0" destOrd="0" parTransId="{5DD423ED-A6C2-5549-BEFF-F12941D2924B}" sibTransId="{14D6DBFF-CAAA-0848-A437-DCF08D8FB602}"/>
    <dgm:cxn modelId="{F68AD106-6C54-2844-BD67-AB31CB07B6CF}" type="presParOf" srcId="{9EF2C284-6996-9B45-9932-4E4DA6B27C8B}" destId="{13F0AECB-D782-FD4C-BE66-9AAA70237768}" srcOrd="0" destOrd="0" presId="urn:microsoft.com/office/officeart/2005/8/layout/hChevron3"/>
    <dgm:cxn modelId="{AED44D5F-C801-E747-A372-4F364D9BDC86}" type="presParOf" srcId="{9EF2C284-6996-9B45-9932-4E4DA6B27C8B}" destId="{99501E2B-DADF-FD44-BD13-93FB5C3FE443}" srcOrd="1" destOrd="0" presId="urn:microsoft.com/office/officeart/2005/8/layout/hChevron3"/>
    <dgm:cxn modelId="{74E1C291-EE47-E746-868D-E0A6079CD309}" type="presParOf" srcId="{9EF2C284-6996-9B45-9932-4E4DA6B27C8B}" destId="{C8A44839-A750-DF42-BB7E-3FA84FD85616}" srcOrd="2" destOrd="0" presId="urn:microsoft.com/office/officeart/2005/8/layout/hChevron3"/>
    <dgm:cxn modelId="{CAC52804-76B4-3448-B461-561C4C85BF92}" type="presParOf" srcId="{9EF2C284-6996-9B45-9932-4E4DA6B27C8B}" destId="{B39F923D-F47B-9D4F-A09E-F5F34ADCE2C0}" srcOrd="3" destOrd="0" presId="urn:microsoft.com/office/officeart/2005/8/layout/hChevron3"/>
    <dgm:cxn modelId="{1BDC2824-0262-594B-B135-41E5FD6A9C7E}" type="presParOf" srcId="{9EF2C284-6996-9B45-9932-4E4DA6B27C8B}" destId="{BB27B05F-E6FA-B94E-B74A-561D6893527D}" srcOrd="4" destOrd="0" presId="urn:microsoft.com/office/officeart/2005/8/layout/hChevron3"/>
    <dgm:cxn modelId="{666493DF-C7A3-E849-9354-4ECE5A3EAD9B}" type="presParOf" srcId="{9EF2C284-6996-9B45-9932-4E4DA6B27C8B}" destId="{ABDFC791-BEE9-1E48-A04F-F0411F98FF43}" srcOrd="5" destOrd="0" presId="urn:microsoft.com/office/officeart/2005/8/layout/hChevron3"/>
    <dgm:cxn modelId="{524AADB7-32CD-5746-93A8-CD61493F3B4D}" type="presParOf" srcId="{9EF2C284-6996-9B45-9932-4E4DA6B27C8B}" destId="{4BD1C35E-B08D-134E-9C63-B470F4ACC780}" srcOrd="6" destOrd="0" presId="urn:microsoft.com/office/officeart/2005/8/layout/hChevron3"/>
    <dgm:cxn modelId="{8B6DAE58-75DB-A24E-8707-21A09A8882CB}" type="presParOf" srcId="{9EF2C284-6996-9B45-9932-4E4DA6B27C8B}" destId="{6EEBE4F7-D196-4C49-AB08-EF3495E9C0F8}" srcOrd="7" destOrd="0" presId="urn:microsoft.com/office/officeart/2005/8/layout/hChevron3"/>
    <dgm:cxn modelId="{0AF45BCB-8F43-0D44-974B-1D1FE92007DD}" type="presParOf" srcId="{9EF2C284-6996-9B45-9932-4E4DA6B27C8B}" destId="{57E7AA58-4971-2C4A-A41F-2A00835DED4B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7F8EA6-42C2-864E-82B0-0A9879E89C26}" type="doc">
      <dgm:prSet loTypeId="urn:microsoft.com/office/officeart/2008/layout/VerticalCurvedList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3BD0481B-F8E1-7C4A-9A32-E44BF237D8C1}">
      <dgm:prSet phldrT="[Text]"/>
      <dgm:spPr/>
      <dgm:t>
        <a:bodyPr/>
        <a:lstStyle/>
        <a:p>
          <a:r>
            <a:rPr lang="en-GB" dirty="0"/>
            <a:t>Operations</a:t>
          </a:r>
        </a:p>
      </dgm:t>
    </dgm:pt>
    <dgm:pt modelId="{D530B778-4CB9-1646-BE1D-426143010B8E}" type="parTrans" cxnId="{9FB26A55-57C3-D74E-B8C6-61777FA8E316}">
      <dgm:prSet/>
      <dgm:spPr/>
      <dgm:t>
        <a:bodyPr/>
        <a:lstStyle/>
        <a:p>
          <a:endParaRPr lang="en-GB"/>
        </a:p>
      </dgm:t>
    </dgm:pt>
    <dgm:pt modelId="{25D853DE-2AC1-6A40-9503-86406943EA41}" type="sibTrans" cxnId="{9FB26A55-57C3-D74E-B8C6-61777FA8E316}">
      <dgm:prSet/>
      <dgm:spPr/>
      <dgm:t>
        <a:bodyPr/>
        <a:lstStyle/>
        <a:p>
          <a:endParaRPr lang="en-GB"/>
        </a:p>
      </dgm:t>
    </dgm:pt>
    <dgm:pt modelId="{23EE3AB8-1D75-9E45-91C4-973EB7E8BD06}">
      <dgm:prSet phldrT="[Text]"/>
      <dgm:spPr/>
      <dgm:t>
        <a:bodyPr/>
        <a:lstStyle/>
        <a:p>
          <a:r>
            <a:rPr lang="en-GB" dirty="0"/>
            <a:t>Interoperability</a:t>
          </a:r>
        </a:p>
      </dgm:t>
    </dgm:pt>
    <dgm:pt modelId="{A8A8D52F-2F24-C549-8751-54CA0C76DDC0}" type="parTrans" cxnId="{98D286DD-7E72-4B4F-A146-49176CED48C2}">
      <dgm:prSet/>
      <dgm:spPr/>
      <dgm:t>
        <a:bodyPr/>
        <a:lstStyle/>
        <a:p>
          <a:endParaRPr lang="en-GB"/>
        </a:p>
      </dgm:t>
    </dgm:pt>
    <dgm:pt modelId="{EB028075-3AF7-194F-BA3C-D3B97EEFCD11}" type="sibTrans" cxnId="{98D286DD-7E72-4B4F-A146-49176CED48C2}">
      <dgm:prSet/>
      <dgm:spPr/>
      <dgm:t>
        <a:bodyPr/>
        <a:lstStyle/>
        <a:p>
          <a:endParaRPr lang="en-GB"/>
        </a:p>
      </dgm:t>
    </dgm:pt>
    <dgm:pt modelId="{3B1C9EB2-B775-4C4E-A1BD-34B298EE96CB}">
      <dgm:prSet phldrT="[Text]"/>
      <dgm:spPr/>
      <dgm:t>
        <a:bodyPr/>
        <a:lstStyle/>
        <a:p>
          <a:r>
            <a:rPr lang="en-GB" dirty="0"/>
            <a:t>Technical integration</a:t>
          </a:r>
        </a:p>
      </dgm:t>
    </dgm:pt>
    <dgm:pt modelId="{1A64A878-A0B1-CA4E-B424-C0E68CC1573A}" type="parTrans" cxnId="{C1D8267A-7A3E-2440-AFD0-737079BFCAC9}">
      <dgm:prSet/>
      <dgm:spPr/>
      <dgm:t>
        <a:bodyPr/>
        <a:lstStyle/>
        <a:p>
          <a:endParaRPr lang="en-GB"/>
        </a:p>
      </dgm:t>
    </dgm:pt>
    <dgm:pt modelId="{7ACEFE59-598E-5149-845A-FACAA5C462E9}" type="sibTrans" cxnId="{C1D8267A-7A3E-2440-AFD0-737079BFCAC9}">
      <dgm:prSet/>
      <dgm:spPr/>
      <dgm:t>
        <a:bodyPr/>
        <a:lstStyle/>
        <a:p>
          <a:endParaRPr lang="en-GB"/>
        </a:p>
      </dgm:t>
    </dgm:pt>
    <dgm:pt modelId="{1DC22023-C9A2-7A4A-A934-AF2151354B2D}">
      <dgm:prSet phldrT="[Text]"/>
      <dgm:spPr/>
      <dgm:t>
        <a:bodyPr/>
        <a:lstStyle/>
        <a:p>
          <a:r>
            <a:rPr lang="en-GB" dirty="0"/>
            <a:t>Content provisioning</a:t>
          </a:r>
        </a:p>
      </dgm:t>
    </dgm:pt>
    <dgm:pt modelId="{8EAA197F-5629-3440-9067-9603A3ECE110}" type="parTrans" cxnId="{1EBDC9A9-3847-904F-8B36-21B8D16B5534}">
      <dgm:prSet/>
      <dgm:spPr/>
      <dgm:t>
        <a:bodyPr/>
        <a:lstStyle/>
        <a:p>
          <a:endParaRPr lang="en-GB"/>
        </a:p>
      </dgm:t>
    </dgm:pt>
    <dgm:pt modelId="{4A4D96F9-CE9A-F54E-B1E9-177EAB5FFCA0}" type="sibTrans" cxnId="{1EBDC9A9-3847-904F-8B36-21B8D16B5534}">
      <dgm:prSet/>
      <dgm:spPr/>
      <dgm:t>
        <a:bodyPr/>
        <a:lstStyle/>
        <a:p>
          <a:endParaRPr lang="en-GB"/>
        </a:p>
      </dgm:t>
    </dgm:pt>
    <dgm:pt modelId="{DCAD8367-44F3-A642-9B45-8C69F436DED6}" type="pres">
      <dgm:prSet presAssocID="{137F8EA6-42C2-864E-82B0-0A9879E89C26}" presName="Name0" presStyleCnt="0">
        <dgm:presLayoutVars>
          <dgm:chMax val="7"/>
          <dgm:chPref val="7"/>
          <dgm:dir/>
        </dgm:presLayoutVars>
      </dgm:prSet>
      <dgm:spPr/>
    </dgm:pt>
    <dgm:pt modelId="{1B02DBBB-1567-7146-BDB1-509E42F61F8C}" type="pres">
      <dgm:prSet presAssocID="{137F8EA6-42C2-864E-82B0-0A9879E89C26}" presName="Name1" presStyleCnt="0"/>
      <dgm:spPr/>
    </dgm:pt>
    <dgm:pt modelId="{FFA78C96-B875-1E46-8DA7-E1FAC8C9DD71}" type="pres">
      <dgm:prSet presAssocID="{137F8EA6-42C2-864E-82B0-0A9879E89C26}" presName="cycle" presStyleCnt="0"/>
      <dgm:spPr/>
    </dgm:pt>
    <dgm:pt modelId="{7423782D-A5C0-704D-8725-51E4E6E03B7A}" type="pres">
      <dgm:prSet presAssocID="{137F8EA6-42C2-864E-82B0-0A9879E89C26}" presName="srcNode" presStyleLbl="node1" presStyleIdx="0" presStyleCnt="4"/>
      <dgm:spPr/>
    </dgm:pt>
    <dgm:pt modelId="{A4DF1DF4-A108-4543-810B-2EE347515B5B}" type="pres">
      <dgm:prSet presAssocID="{137F8EA6-42C2-864E-82B0-0A9879E89C26}" presName="conn" presStyleLbl="parChTrans1D2" presStyleIdx="0" presStyleCnt="1"/>
      <dgm:spPr/>
    </dgm:pt>
    <dgm:pt modelId="{9CB5A831-F11C-334A-9113-543430AF7230}" type="pres">
      <dgm:prSet presAssocID="{137F8EA6-42C2-864E-82B0-0A9879E89C26}" presName="extraNode" presStyleLbl="node1" presStyleIdx="0" presStyleCnt="4"/>
      <dgm:spPr/>
    </dgm:pt>
    <dgm:pt modelId="{88864756-D3DF-A546-9F8B-550605446D81}" type="pres">
      <dgm:prSet presAssocID="{137F8EA6-42C2-864E-82B0-0A9879E89C26}" presName="dstNode" presStyleLbl="node1" presStyleIdx="0" presStyleCnt="4"/>
      <dgm:spPr/>
    </dgm:pt>
    <dgm:pt modelId="{53289C70-0C53-5B48-9205-6B8FDB362C01}" type="pres">
      <dgm:prSet presAssocID="{3BD0481B-F8E1-7C4A-9A32-E44BF237D8C1}" presName="text_1" presStyleLbl="node1" presStyleIdx="0" presStyleCnt="4">
        <dgm:presLayoutVars>
          <dgm:bulletEnabled val="1"/>
        </dgm:presLayoutVars>
      </dgm:prSet>
      <dgm:spPr/>
    </dgm:pt>
    <dgm:pt modelId="{84A25539-D936-1A49-8AED-761A8CFC5795}" type="pres">
      <dgm:prSet presAssocID="{3BD0481B-F8E1-7C4A-9A32-E44BF237D8C1}" presName="accent_1" presStyleCnt="0"/>
      <dgm:spPr/>
    </dgm:pt>
    <dgm:pt modelId="{596816C9-D941-AC47-8EE7-DD0E4AB5D715}" type="pres">
      <dgm:prSet presAssocID="{3BD0481B-F8E1-7C4A-9A32-E44BF237D8C1}" presName="accentRepeatNode" presStyleLbl="solidFgAcc1" presStyleIdx="0" presStyleCnt="4"/>
      <dgm:spPr/>
    </dgm:pt>
    <dgm:pt modelId="{CBE7F400-2ECA-A74D-93B3-8898876E4F63}" type="pres">
      <dgm:prSet presAssocID="{23EE3AB8-1D75-9E45-91C4-973EB7E8BD06}" presName="text_2" presStyleLbl="node1" presStyleIdx="1" presStyleCnt="4">
        <dgm:presLayoutVars>
          <dgm:bulletEnabled val="1"/>
        </dgm:presLayoutVars>
      </dgm:prSet>
      <dgm:spPr/>
    </dgm:pt>
    <dgm:pt modelId="{A13A6C99-3A90-E049-801E-099B4F4D7888}" type="pres">
      <dgm:prSet presAssocID="{23EE3AB8-1D75-9E45-91C4-973EB7E8BD06}" presName="accent_2" presStyleCnt="0"/>
      <dgm:spPr/>
    </dgm:pt>
    <dgm:pt modelId="{47439958-59D7-8948-8A7A-EEC806A83002}" type="pres">
      <dgm:prSet presAssocID="{23EE3AB8-1D75-9E45-91C4-973EB7E8BD06}" presName="accentRepeatNode" presStyleLbl="solidFgAcc1" presStyleIdx="1" presStyleCnt="4"/>
      <dgm:spPr/>
    </dgm:pt>
    <dgm:pt modelId="{37DEFCDD-E691-8348-AB6D-04A05462C94A}" type="pres">
      <dgm:prSet presAssocID="{3B1C9EB2-B775-4C4E-A1BD-34B298EE96CB}" presName="text_3" presStyleLbl="node1" presStyleIdx="2" presStyleCnt="4">
        <dgm:presLayoutVars>
          <dgm:bulletEnabled val="1"/>
        </dgm:presLayoutVars>
      </dgm:prSet>
      <dgm:spPr/>
    </dgm:pt>
    <dgm:pt modelId="{400B6A0A-0564-114A-8E78-1B92DA88B1EC}" type="pres">
      <dgm:prSet presAssocID="{3B1C9EB2-B775-4C4E-A1BD-34B298EE96CB}" presName="accent_3" presStyleCnt="0"/>
      <dgm:spPr/>
    </dgm:pt>
    <dgm:pt modelId="{9D3810F6-427E-114F-88E9-9B01FF35F4BA}" type="pres">
      <dgm:prSet presAssocID="{3B1C9EB2-B775-4C4E-A1BD-34B298EE96CB}" presName="accentRepeatNode" presStyleLbl="solidFgAcc1" presStyleIdx="2" presStyleCnt="4"/>
      <dgm:spPr/>
    </dgm:pt>
    <dgm:pt modelId="{F8A18FB4-B228-3F4E-9731-D33625857202}" type="pres">
      <dgm:prSet presAssocID="{1DC22023-C9A2-7A4A-A934-AF2151354B2D}" presName="text_4" presStyleLbl="node1" presStyleIdx="3" presStyleCnt="4">
        <dgm:presLayoutVars>
          <dgm:bulletEnabled val="1"/>
        </dgm:presLayoutVars>
      </dgm:prSet>
      <dgm:spPr/>
    </dgm:pt>
    <dgm:pt modelId="{CCF60577-83BB-B84A-B958-1C46847C435F}" type="pres">
      <dgm:prSet presAssocID="{1DC22023-C9A2-7A4A-A934-AF2151354B2D}" presName="accent_4" presStyleCnt="0"/>
      <dgm:spPr/>
    </dgm:pt>
    <dgm:pt modelId="{ECD2DEE9-93C8-E947-8D6A-803E4BBC2B46}" type="pres">
      <dgm:prSet presAssocID="{1DC22023-C9A2-7A4A-A934-AF2151354B2D}" presName="accentRepeatNode" presStyleLbl="solidFgAcc1" presStyleIdx="3" presStyleCnt="4"/>
      <dgm:spPr/>
    </dgm:pt>
  </dgm:ptLst>
  <dgm:cxnLst>
    <dgm:cxn modelId="{B6CEB40A-D6CA-CE4F-93B5-DDC706A2E9EF}" type="presOf" srcId="{25D853DE-2AC1-6A40-9503-86406943EA41}" destId="{A4DF1DF4-A108-4543-810B-2EE347515B5B}" srcOrd="0" destOrd="0" presId="urn:microsoft.com/office/officeart/2008/layout/VerticalCurvedList"/>
    <dgm:cxn modelId="{36989042-1B08-A348-93C9-78A4174B6105}" type="presOf" srcId="{23EE3AB8-1D75-9E45-91C4-973EB7E8BD06}" destId="{CBE7F400-2ECA-A74D-93B3-8898876E4F63}" srcOrd="0" destOrd="0" presId="urn:microsoft.com/office/officeart/2008/layout/VerticalCurvedList"/>
    <dgm:cxn modelId="{9FB26A55-57C3-D74E-B8C6-61777FA8E316}" srcId="{137F8EA6-42C2-864E-82B0-0A9879E89C26}" destId="{3BD0481B-F8E1-7C4A-9A32-E44BF237D8C1}" srcOrd="0" destOrd="0" parTransId="{D530B778-4CB9-1646-BE1D-426143010B8E}" sibTransId="{25D853DE-2AC1-6A40-9503-86406943EA41}"/>
    <dgm:cxn modelId="{46C7D874-63D6-7047-BD2E-7405CD0EFDA5}" type="presOf" srcId="{137F8EA6-42C2-864E-82B0-0A9879E89C26}" destId="{DCAD8367-44F3-A642-9B45-8C69F436DED6}" srcOrd="0" destOrd="0" presId="urn:microsoft.com/office/officeart/2008/layout/VerticalCurvedList"/>
    <dgm:cxn modelId="{C1D8267A-7A3E-2440-AFD0-737079BFCAC9}" srcId="{137F8EA6-42C2-864E-82B0-0A9879E89C26}" destId="{3B1C9EB2-B775-4C4E-A1BD-34B298EE96CB}" srcOrd="2" destOrd="0" parTransId="{1A64A878-A0B1-CA4E-B424-C0E68CC1573A}" sibTransId="{7ACEFE59-598E-5149-845A-FACAA5C462E9}"/>
    <dgm:cxn modelId="{71082488-27E0-7849-ABF7-29CF5A01642C}" type="presOf" srcId="{3B1C9EB2-B775-4C4E-A1BD-34B298EE96CB}" destId="{37DEFCDD-E691-8348-AB6D-04A05462C94A}" srcOrd="0" destOrd="0" presId="urn:microsoft.com/office/officeart/2008/layout/VerticalCurvedList"/>
    <dgm:cxn modelId="{1EBDC9A9-3847-904F-8B36-21B8D16B5534}" srcId="{137F8EA6-42C2-864E-82B0-0A9879E89C26}" destId="{1DC22023-C9A2-7A4A-A934-AF2151354B2D}" srcOrd="3" destOrd="0" parTransId="{8EAA197F-5629-3440-9067-9603A3ECE110}" sibTransId="{4A4D96F9-CE9A-F54E-B1E9-177EAB5FFCA0}"/>
    <dgm:cxn modelId="{8AFF8FBC-EB5B-5145-A1FC-0B671994447A}" type="presOf" srcId="{3BD0481B-F8E1-7C4A-9A32-E44BF237D8C1}" destId="{53289C70-0C53-5B48-9205-6B8FDB362C01}" srcOrd="0" destOrd="0" presId="urn:microsoft.com/office/officeart/2008/layout/VerticalCurvedList"/>
    <dgm:cxn modelId="{98D286DD-7E72-4B4F-A146-49176CED48C2}" srcId="{137F8EA6-42C2-864E-82B0-0A9879E89C26}" destId="{23EE3AB8-1D75-9E45-91C4-973EB7E8BD06}" srcOrd="1" destOrd="0" parTransId="{A8A8D52F-2F24-C549-8751-54CA0C76DDC0}" sibTransId="{EB028075-3AF7-194F-BA3C-D3B97EEFCD11}"/>
    <dgm:cxn modelId="{7BF3D7E3-3BA9-B448-9293-FB064B1765DD}" type="presOf" srcId="{1DC22023-C9A2-7A4A-A934-AF2151354B2D}" destId="{F8A18FB4-B228-3F4E-9731-D33625857202}" srcOrd="0" destOrd="0" presId="urn:microsoft.com/office/officeart/2008/layout/VerticalCurvedList"/>
    <dgm:cxn modelId="{21C17B33-CE22-2A4C-9CB7-08C5727F3521}" type="presParOf" srcId="{DCAD8367-44F3-A642-9B45-8C69F436DED6}" destId="{1B02DBBB-1567-7146-BDB1-509E42F61F8C}" srcOrd="0" destOrd="0" presId="urn:microsoft.com/office/officeart/2008/layout/VerticalCurvedList"/>
    <dgm:cxn modelId="{4DBE1F59-2F03-D64B-9CF0-B6F1515D005E}" type="presParOf" srcId="{1B02DBBB-1567-7146-BDB1-509E42F61F8C}" destId="{FFA78C96-B875-1E46-8DA7-E1FAC8C9DD71}" srcOrd="0" destOrd="0" presId="urn:microsoft.com/office/officeart/2008/layout/VerticalCurvedList"/>
    <dgm:cxn modelId="{A0CB7062-6105-6D49-B69A-A0BBDF9A1BFC}" type="presParOf" srcId="{FFA78C96-B875-1E46-8DA7-E1FAC8C9DD71}" destId="{7423782D-A5C0-704D-8725-51E4E6E03B7A}" srcOrd="0" destOrd="0" presId="urn:microsoft.com/office/officeart/2008/layout/VerticalCurvedList"/>
    <dgm:cxn modelId="{F656AE63-860E-654F-94C2-CF30B17FCC1F}" type="presParOf" srcId="{FFA78C96-B875-1E46-8DA7-E1FAC8C9DD71}" destId="{A4DF1DF4-A108-4543-810B-2EE347515B5B}" srcOrd="1" destOrd="0" presId="urn:microsoft.com/office/officeart/2008/layout/VerticalCurvedList"/>
    <dgm:cxn modelId="{863C3E8C-DFE3-3D4C-931D-3AA98C2BFE2A}" type="presParOf" srcId="{FFA78C96-B875-1E46-8DA7-E1FAC8C9DD71}" destId="{9CB5A831-F11C-334A-9113-543430AF7230}" srcOrd="2" destOrd="0" presId="urn:microsoft.com/office/officeart/2008/layout/VerticalCurvedList"/>
    <dgm:cxn modelId="{1A9E2E6E-0A6D-7649-B568-DA91B7C31AB7}" type="presParOf" srcId="{FFA78C96-B875-1E46-8DA7-E1FAC8C9DD71}" destId="{88864756-D3DF-A546-9F8B-550605446D81}" srcOrd="3" destOrd="0" presId="urn:microsoft.com/office/officeart/2008/layout/VerticalCurvedList"/>
    <dgm:cxn modelId="{89B76BDC-9B0B-E84F-AE9E-71DF2B9D28B3}" type="presParOf" srcId="{1B02DBBB-1567-7146-BDB1-509E42F61F8C}" destId="{53289C70-0C53-5B48-9205-6B8FDB362C01}" srcOrd="1" destOrd="0" presId="urn:microsoft.com/office/officeart/2008/layout/VerticalCurvedList"/>
    <dgm:cxn modelId="{7FC70600-608A-264B-848E-034EA80C9CF7}" type="presParOf" srcId="{1B02DBBB-1567-7146-BDB1-509E42F61F8C}" destId="{84A25539-D936-1A49-8AED-761A8CFC5795}" srcOrd="2" destOrd="0" presId="urn:microsoft.com/office/officeart/2008/layout/VerticalCurvedList"/>
    <dgm:cxn modelId="{350C4A76-C8E1-954E-958F-E0DD44F3C779}" type="presParOf" srcId="{84A25539-D936-1A49-8AED-761A8CFC5795}" destId="{596816C9-D941-AC47-8EE7-DD0E4AB5D715}" srcOrd="0" destOrd="0" presId="urn:microsoft.com/office/officeart/2008/layout/VerticalCurvedList"/>
    <dgm:cxn modelId="{4BCF5837-E9F2-A949-8AF2-A37A94DAEC1A}" type="presParOf" srcId="{1B02DBBB-1567-7146-BDB1-509E42F61F8C}" destId="{CBE7F400-2ECA-A74D-93B3-8898876E4F63}" srcOrd="3" destOrd="0" presId="urn:microsoft.com/office/officeart/2008/layout/VerticalCurvedList"/>
    <dgm:cxn modelId="{59206FF1-7940-424D-9266-20136F103969}" type="presParOf" srcId="{1B02DBBB-1567-7146-BDB1-509E42F61F8C}" destId="{A13A6C99-3A90-E049-801E-099B4F4D7888}" srcOrd="4" destOrd="0" presId="urn:microsoft.com/office/officeart/2008/layout/VerticalCurvedList"/>
    <dgm:cxn modelId="{57345B41-8614-D34C-8231-78E22A4438BE}" type="presParOf" srcId="{A13A6C99-3A90-E049-801E-099B4F4D7888}" destId="{47439958-59D7-8948-8A7A-EEC806A83002}" srcOrd="0" destOrd="0" presId="urn:microsoft.com/office/officeart/2008/layout/VerticalCurvedList"/>
    <dgm:cxn modelId="{A3FFBC15-2DCA-3C43-A993-99A8C953E088}" type="presParOf" srcId="{1B02DBBB-1567-7146-BDB1-509E42F61F8C}" destId="{37DEFCDD-E691-8348-AB6D-04A05462C94A}" srcOrd="5" destOrd="0" presId="urn:microsoft.com/office/officeart/2008/layout/VerticalCurvedList"/>
    <dgm:cxn modelId="{5C5FBF5A-4BDD-0240-978C-799E750C8CF5}" type="presParOf" srcId="{1B02DBBB-1567-7146-BDB1-509E42F61F8C}" destId="{400B6A0A-0564-114A-8E78-1B92DA88B1EC}" srcOrd="6" destOrd="0" presId="urn:microsoft.com/office/officeart/2008/layout/VerticalCurvedList"/>
    <dgm:cxn modelId="{2A20BD6D-58B7-674F-B53D-63DAA4141A77}" type="presParOf" srcId="{400B6A0A-0564-114A-8E78-1B92DA88B1EC}" destId="{9D3810F6-427E-114F-88E9-9B01FF35F4BA}" srcOrd="0" destOrd="0" presId="urn:microsoft.com/office/officeart/2008/layout/VerticalCurvedList"/>
    <dgm:cxn modelId="{DF6EF29C-33B1-E743-A7C8-FDA153A5D9E2}" type="presParOf" srcId="{1B02DBBB-1567-7146-BDB1-509E42F61F8C}" destId="{F8A18FB4-B228-3F4E-9731-D33625857202}" srcOrd="7" destOrd="0" presId="urn:microsoft.com/office/officeart/2008/layout/VerticalCurvedList"/>
    <dgm:cxn modelId="{EC187C9D-6504-5C43-AEE3-0AB9DD52FA37}" type="presParOf" srcId="{1B02DBBB-1567-7146-BDB1-509E42F61F8C}" destId="{CCF60577-83BB-B84A-B958-1C46847C435F}" srcOrd="8" destOrd="0" presId="urn:microsoft.com/office/officeart/2008/layout/VerticalCurvedList"/>
    <dgm:cxn modelId="{3E8BD30D-D784-A349-93E5-A09F077F3E17}" type="presParOf" srcId="{CCF60577-83BB-B84A-B958-1C46847C435F}" destId="{ECD2DEE9-93C8-E947-8D6A-803E4BBC2B4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260A3A1-C438-D74C-8468-E2FB4405DC78}" type="doc">
      <dgm:prSet loTypeId="urn:microsoft.com/office/officeart/2005/8/layout/venn3" loCatId="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1D27A294-AE87-644F-9641-770AEB78EFD3}">
      <dgm:prSet phldrT="[Text]"/>
      <dgm:spPr/>
      <dgm:t>
        <a:bodyPr/>
        <a:lstStyle/>
        <a:p>
          <a:r>
            <a:rPr lang="en-GB" dirty="0">
              <a:solidFill>
                <a:schemeClr val="accent1"/>
              </a:solidFill>
            </a:rPr>
            <a:t>144</a:t>
          </a:r>
          <a:r>
            <a:rPr lang="en-GB" dirty="0"/>
            <a:t> Total orders</a:t>
          </a:r>
        </a:p>
      </dgm:t>
    </dgm:pt>
    <dgm:pt modelId="{A67A0D2D-23C8-9643-B797-C0E73F5CEACF}" type="parTrans" cxnId="{856754C0-56B8-E143-97AF-EBF8DE0AC527}">
      <dgm:prSet/>
      <dgm:spPr/>
      <dgm:t>
        <a:bodyPr/>
        <a:lstStyle/>
        <a:p>
          <a:endParaRPr lang="en-GB"/>
        </a:p>
      </dgm:t>
    </dgm:pt>
    <dgm:pt modelId="{A8F758D7-167C-C643-B0DF-F3FAB5308A79}" type="sibTrans" cxnId="{856754C0-56B8-E143-97AF-EBF8DE0AC527}">
      <dgm:prSet/>
      <dgm:spPr/>
      <dgm:t>
        <a:bodyPr/>
        <a:lstStyle/>
        <a:p>
          <a:endParaRPr lang="en-GB"/>
        </a:p>
      </dgm:t>
    </dgm:pt>
    <dgm:pt modelId="{A5BC5B1D-8CCE-8540-83BD-3888A2DA1731}">
      <dgm:prSet phldrT="[Text]"/>
      <dgm:spPr/>
      <dgm:t>
        <a:bodyPr/>
        <a:lstStyle/>
        <a:p>
          <a:r>
            <a:rPr lang="en-GB" dirty="0">
              <a:solidFill>
                <a:schemeClr val="accent1"/>
              </a:solidFill>
            </a:rPr>
            <a:t>76</a:t>
          </a:r>
          <a:r>
            <a:rPr lang="en-GB" dirty="0"/>
            <a:t> Served Orders</a:t>
          </a:r>
        </a:p>
      </dgm:t>
    </dgm:pt>
    <dgm:pt modelId="{03E3F225-0D51-C54C-B080-4170D1643126}" type="parTrans" cxnId="{C3BCF11D-4A8C-DC4F-91D5-A95FA5CA1364}">
      <dgm:prSet/>
      <dgm:spPr/>
      <dgm:t>
        <a:bodyPr/>
        <a:lstStyle/>
        <a:p>
          <a:endParaRPr lang="en-GB"/>
        </a:p>
      </dgm:t>
    </dgm:pt>
    <dgm:pt modelId="{70548959-11D2-584F-8FF3-4846DABE3F4A}" type="sibTrans" cxnId="{C3BCF11D-4A8C-DC4F-91D5-A95FA5CA1364}">
      <dgm:prSet/>
      <dgm:spPr/>
      <dgm:t>
        <a:bodyPr/>
        <a:lstStyle/>
        <a:p>
          <a:endParaRPr lang="en-GB"/>
        </a:p>
      </dgm:t>
    </dgm:pt>
    <dgm:pt modelId="{04CA8266-C687-C449-ABB0-6B79179D4ED5}">
      <dgm:prSet phldrT="[Text]"/>
      <dgm:spPr/>
      <dgm:t>
        <a:bodyPr/>
        <a:lstStyle/>
        <a:p>
          <a:r>
            <a:rPr lang="en-GB" dirty="0"/>
            <a:t>Common Services (</a:t>
          </a:r>
          <a:r>
            <a:rPr lang="en-GB" dirty="0">
              <a:solidFill>
                <a:schemeClr val="accent1"/>
              </a:solidFill>
            </a:rPr>
            <a:t>79</a:t>
          </a:r>
          <a:r>
            <a:rPr lang="en-GB" dirty="0"/>
            <a:t>)</a:t>
          </a:r>
        </a:p>
      </dgm:t>
    </dgm:pt>
    <dgm:pt modelId="{A16BD610-2FB8-D348-AD7F-7C21BF3B450F}" type="parTrans" cxnId="{4B33E6B0-826C-3E44-B3A1-C768880CB873}">
      <dgm:prSet/>
      <dgm:spPr/>
      <dgm:t>
        <a:bodyPr/>
        <a:lstStyle/>
        <a:p>
          <a:endParaRPr lang="en-GB"/>
        </a:p>
      </dgm:t>
    </dgm:pt>
    <dgm:pt modelId="{01A700FD-FEE6-8D4A-BFB4-FC18D174B684}" type="sibTrans" cxnId="{4B33E6B0-826C-3E44-B3A1-C768880CB873}">
      <dgm:prSet/>
      <dgm:spPr/>
      <dgm:t>
        <a:bodyPr/>
        <a:lstStyle/>
        <a:p>
          <a:endParaRPr lang="en-GB"/>
        </a:p>
      </dgm:t>
    </dgm:pt>
    <dgm:pt modelId="{02E08581-42B0-8F4D-B4AC-20BA825E28C3}">
      <dgm:prSet phldrT="[Text]"/>
      <dgm:spPr/>
      <dgm:t>
        <a:bodyPr/>
        <a:lstStyle/>
        <a:p>
          <a:r>
            <a:rPr lang="en-GB" dirty="0"/>
            <a:t>Thematic Services (</a:t>
          </a:r>
          <a:r>
            <a:rPr lang="en-GB" dirty="0">
              <a:solidFill>
                <a:schemeClr val="accent1"/>
              </a:solidFill>
            </a:rPr>
            <a:t>28</a:t>
          </a:r>
          <a:r>
            <a:rPr lang="en-GB" dirty="0"/>
            <a:t>)</a:t>
          </a:r>
        </a:p>
      </dgm:t>
    </dgm:pt>
    <dgm:pt modelId="{259217D0-3FE2-CD47-A788-274414A9FD29}" type="parTrans" cxnId="{1B4B49B2-36EC-084B-AA91-07C0507AD150}">
      <dgm:prSet/>
      <dgm:spPr/>
      <dgm:t>
        <a:bodyPr/>
        <a:lstStyle/>
        <a:p>
          <a:endParaRPr lang="en-GB"/>
        </a:p>
      </dgm:t>
    </dgm:pt>
    <dgm:pt modelId="{97B6A32A-A12C-FC48-B6E0-356D8AA28B28}" type="sibTrans" cxnId="{1B4B49B2-36EC-084B-AA91-07C0507AD150}">
      <dgm:prSet/>
      <dgm:spPr/>
      <dgm:t>
        <a:bodyPr/>
        <a:lstStyle/>
        <a:p>
          <a:endParaRPr lang="en-GB"/>
        </a:p>
      </dgm:t>
    </dgm:pt>
    <dgm:pt modelId="{CC7E7665-9134-FC4E-A89F-9A9B5CA929F7}">
      <dgm:prSet phldrT="[Text]"/>
      <dgm:spPr/>
      <dgm:t>
        <a:bodyPr/>
        <a:lstStyle/>
        <a:p>
          <a:r>
            <a:rPr lang="en-GB" dirty="0">
              <a:solidFill>
                <a:schemeClr val="accent1"/>
              </a:solidFill>
            </a:rPr>
            <a:t>37 orders </a:t>
          </a:r>
          <a:r>
            <a:rPr lang="en-GB" dirty="0"/>
            <a:t>for services external to EOSC-hub</a:t>
          </a:r>
        </a:p>
      </dgm:t>
    </dgm:pt>
    <dgm:pt modelId="{029FDE17-EDF3-8842-B231-0688168D57F9}" type="parTrans" cxnId="{346A2BE2-E4B3-C540-8C4D-D98296498D2D}">
      <dgm:prSet/>
      <dgm:spPr/>
      <dgm:t>
        <a:bodyPr/>
        <a:lstStyle/>
        <a:p>
          <a:endParaRPr lang="en-GB"/>
        </a:p>
      </dgm:t>
    </dgm:pt>
    <dgm:pt modelId="{28ECF61F-B87C-064F-9D7A-08B148B3BBD6}" type="sibTrans" cxnId="{346A2BE2-E4B3-C540-8C4D-D98296498D2D}">
      <dgm:prSet/>
      <dgm:spPr/>
      <dgm:t>
        <a:bodyPr/>
        <a:lstStyle/>
        <a:p>
          <a:endParaRPr lang="en-GB"/>
        </a:p>
      </dgm:t>
    </dgm:pt>
    <dgm:pt modelId="{A8CF8B55-99A8-9545-B2CD-917366B18142}" type="pres">
      <dgm:prSet presAssocID="{A260A3A1-C438-D74C-8468-E2FB4405DC78}" presName="Name0" presStyleCnt="0">
        <dgm:presLayoutVars>
          <dgm:dir/>
          <dgm:resizeHandles val="exact"/>
        </dgm:presLayoutVars>
      </dgm:prSet>
      <dgm:spPr/>
    </dgm:pt>
    <dgm:pt modelId="{9D8E1262-0E5D-6D4B-AA05-B338879B6B1F}" type="pres">
      <dgm:prSet presAssocID="{1D27A294-AE87-644F-9641-770AEB78EFD3}" presName="Name5" presStyleLbl="vennNode1" presStyleIdx="0" presStyleCnt="5">
        <dgm:presLayoutVars>
          <dgm:bulletEnabled val="1"/>
        </dgm:presLayoutVars>
      </dgm:prSet>
      <dgm:spPr/>
    </dgm:pt>
    <dgm:pt modelId="{0F695F83-4DAE-C84C-8E8B-B21B38E1D51F}" type="pres">
      <dgm:prSet presAssocID="{A8F758D7-167C-C643-B0DF-F3FAB5308A79}" presName="space" presStyleCnt="0"/>
      <dgm:spPr/>
    </dgm:pt>
    <dgm:pt modelId="{49B4DCDC-D8CA-7D43-93B0-5E0256F9B84C}" type="pres">
      <dgm:prSet presAssocID="{A5BC5B1D-8CCE-8540-83BD-3888A2DA1731}" presName="Name5" presStyleLbl="vennNode1" presStyleIdx="1" presStyleCnt="5">
        <dgm:presLayoutVars>
          <dgm:bulletEnabled val="1"/>
        </dgm:presLayoutVars>
      </dgm:prSet>
      <dgm:spPr/>
    </dgm:pt>
    <dgm:pt modelId="{6A8D82E1-8652-CA44-8ED4-2156DC67A25F}" type="pres">
      <dgm:prSet presAssocID="{70548959-11D2-584F-8FF3-4846DABE3F4A}" presName="space" presStyleCnt="0"/>
      <dgm:spPr/>
    </dgm:pt>
    <dgm:pt modelId="{A5806430-784F-6143-B5DD-9A700B35C865}" type="pres">
      <dgm:prSet presAssocID="{04CA8266-C687-C449-ABB0-6B79179D4ED5}" presName="Name5" presStyleLbl="vennNode1" presStyleIdx="2" presStyleCnt="5">
        <dgm:presLayoutVars>
          <dgm:bulletEnabled val="1"/>
        </dgm:presLayoutVars>
      </dgm:prSet>
      <dgm:spPr/>
    </dgm:pt>
    <dgm:pt modelId="{A2A8B500-CF2E-C44A-88F5-DBEA7FA08CBC}" type="pres">
      <dgm:prSet presAssocID="{01A700FD-FEE6-8D4A-BFB4-FC18D174B684}" presName="space" presStyleCnt="0"/>
      <dgm:spPr/>
    </dgm:pt>
    <dgm:pt modelId="{2E09D90F-6EC3-E942-8F9B-BC22BE9526E2}" type="pres">
      <dgm:prSet presAssocID="{02E08581-42B0-8F4D-B4AC-20BA825E28C3}" presName="Name5" presStyleLbl="vennNode1" presStyleIdx="3" presStyleCnt="5">
        <dgm:presLayoutVars>
          <dgm:bulletEnabled val="1"/>
        </dgm:presLayoutVars>
      </dgm:prSet>
      <dgm:spPr/>
    </dgm:pt>
    <dgm:pt modelId="{6F60CB74-5667-F341-9995-432B9B97E2DD}" type="pres">
      <dgm:prSet presAssocID="{97B6A32A-A12C-FC48-B6E0-356D8AA28B28}" presName="space" presStyleCnt="0"/>
      <dgm:spPr/>
    </dgm:pt>
    <dgm:pt modelId="{E8CF9051-2A1B-864B-AC45-886EA522B319}" type="pres">
      <dgm:prSet presAssocID="{CC7E7665-9134-FC4E-A89F-9A9B5CA929F7}" presName="Name5" presStyleLbl="vennNode1" presStyleIdx="4" presStyleCnt="5">
        <dgm:presLayoutVars>
          <dgm:bulletEnabled val="1"/>
        </dgm:presLayoutVars>
      </dgm:prSet>
      <dgm:spPr/>
    </dgm:pt>
  </dgm:ptLst>
  <dgm:cxnLst>
    <dgm:cxn modelId="{FC64EF19-CBF2-7442-AC42-0AD1738EAEB4}" type="presOf" srcId="{A260A3A1-C438-D74C-8468-E2FB4405DC78}" destId="{A8CF8B55-99A8-9545-B2CD-917366B18142}" srcOrd="0" destOrd="0" presId="urn:microsoft.com/office/officeart/2005/8/layout/venn3"/>
    <dgm:cxn modelId="{7A41551C-0DC0-8548-B34C-7C312199A3E2}" type="presOf" srcId="{04CA8266-C687-C449-ABB0-6B79179D4ED5}" destId="{A5806430-784F-6143-B5DD-9A700B35C865}" srcOrd="0" destOrd="0" presId="urn:microsoft.com/office/officeart/2005/8/layout/venn3"/>
    <dgm:cxn modelId="{C3BCF11D-4A8C-DC4F-91D5-A95FA5CA1364}" srcId="{A260A3A1-C438-D74C-8468-E2FB4405DC78}" destId="{A5BC5B1D-8CCE-8540-83BD-3888A2DA1731}" srcOrd="1" destOrd="0" parTransId="{03E3F225-0D51-C54C-B080-4170D1643126}" sibTransId="{70548959-11D2-584F-8FF3-4846DABE3F4A}"/>
    <dgm:cxn modelId="{4B33E6B0-826C-3E44-B3A1-C768880CB873}" srcId="{A260A3A1-C438-D74C-8468-E2FB4405DC78}" destId="{04CA8266-C687-C449-ABB0-6B79179D4ED5}" srcOrd="2" destOrd="0" parTransId="{A16BD610-2FB8-D348-AD7F-7C21BF3B450F}" sibTransId="{01A700FD-FEE6-8D4A-BFB4-FC18D174B684}"/>
    <dgm:cxn modelId="{1B4B49B2-36EC-084B-AA91-07C0507AD150}" srcId="{A260A3A1-C438-D74C-8468-E2FB4405DC78}" destId="{02E08581-42B0-8F4D-B4AC-20BA825E28C3}" srcOrd="3" destOrd="0" parTransId="{259217D0-3FE2-CD47-A788-274414A9FD29}" sibTransId="{97B6A32A-A12C-FC48-B6E0-356D8AA28B28}"/>
    <dgm:cxn modelId="{856754C0-56B8-E143-97AF-EBF8DE0AC527}" srcId="{A260A3A1-C438-D74C-8468-E2FB4405DC78}" destId="{1D27A294-AE87-644F-9641-770AEB78EFD3}" srcOrd="0" destOrd="0" parTransId="{A67A0D2D-23C8-9643-B797-C0E73F5CEACF}" sibTransId="{A8F758D7-167C-C643-B0DF-F3FAB5308A79}"/>
    <dgm:cxn modelId="{4DCED1C8-C6F4-D64F-9611-CBE34C098E99}" type="presOf" srcId="{1D27A294-AE87-644F-9641-770AEB78EFD3}" destId="{9D8E1262-0E5D-6D4B-AA05-B338879B6B1F}" srcOrd="0" destOrd="0" presId="urn:microsoft.com/office/officeart/2005/8/layout/venn3"/>
    <dgm:cxn modelId="{DA461AD2-120C-4C44-8DBD-89A33E722563}" type="presOf" srcId="{A5BC5B1D-8CCE-8540-83BD-3888A2DA1731}" destId="{49B4DCDC-D8CA-7D43-93B0-5E0256F9B84C}" srcOrd="0" destOrd="0" presId="urn:microsoft.com/office/officeart/2005/8/layout/venn3"/>
    <dgm:cxn modelId="{346A2BE2-E4B3-C540-8C4D-D98296498D2D}" srcId="{A260A3A1-C438-D74C-8468-E2FB4405DC78}" destId="{CC7E7665-9134-FC4E-A89F-9A9B5CA929F7}" srcOrd="4" destOrd="0" parTransId="{029FDE17-EDF3-8842-B231-0688168D57F9}" sibTransId="{28ECF61F-B87C-064F-9D7A-08B148B3BBD6}"/>
    <dgm:cxn modelId="{387F10E8-D560-1E45-8C6F-CF619F0B4B18}" type="presOf" srcId="{CC7E7665-9134-FC4E-A89F-9A9B5CA929F7}" destId="{E8CF9051-2A1B-864B-AC45-886EA522B319}" srcOrd="0" destOrd="0" presId="urn:microsoft.com/office/officeart/2005/8/layout/venn3"/>
    <dgm:cxn modelId="{A101E8E8-1091-5442-AC63-DDFFDE71F5C0}" type="presOf" srcId="{02E08581-42B0-8F4D-B4AC-20BA825E28C3}" destId="{2E09D90F-6EC3-E942-8F9B-BC22BE9526E2}" srcOrd="0" destOrd="0" presId="urn:microsoft.com/office/officeart/2005/8/layout/venn3"/>
    <dgm:cxn modelId="{E3D776B6-DBCA-CC41-9354-ADF71A6991CB}" type="presParOf" srcId="{A8CF8B55-99A8-9545-B2CD-917366B18142}" destId="{9D8E1262-0E5D-6D4B-AA05-B338879B6B1F}" srcOrd="0" destOrd="0" presId="urn:microsoft.com/office/officeart/2005/8/layout/venn3"/>
    <dgm:cxn modelId="{422E41F5-BBD8-624E-9E06-83922939BA35}" type="presParOf" srcId="{A8CF8B55-99A8-9545-B2CD-917366B18142}" destId="{0F695F83-4DAE-C84C-8E8B-B21B38E1D51F}" srcOrd="1" destOrd="0" presId="urn:microsoft.com/office/officeart/2005/8/layout/venn3"/>
    <dgm:cxn modelId="{4E2ECEFB-B9BA-C746-A4EF-5F0B820B6073}" type="presParOf" srcId="{A8CF8B55-99A8-9545-B2CD-917366B18142}" destId="{49B4DCDC-D8CA-7D43-93B0-5E0256F9B84C}" srcOrd="2" destOrd="0" presId="urn:microsoft.com/office/officeart/2005/8/layout/venn3"/>
    <dgm:cxn modelId="{59F50117-4874-6B4E-B3CC-1FB14042A469}" type="presParOf" srcId="{A8CF8B55-99A8-9545-B2CD-917366B18142}" destId="{6A8D82E1-8652-CA44-8ED4-2156DC67A25F}" srcOrd="3" destOrd="0" presId="urn:microsoft.com/office/officeart/2005/8/layout/venn3"/>
    <dgm:cxn modelId="{D9DFBC45-C579-084D-A216-537486A82188}" type="presParOf" srcId="{A8CF8B55-99A8-9545-B2CD-917366B18142}" destId="{A5806430-784F-6143-B5DD-9A700B35C865}" srcOrd="4" destOrd="0" presId="urn:microsoft.com/office/officeart/2005/8/layout/venn3"/>
    <dgm:cxn modelId="{B4C4BC71-554D-CA47-B2B5-093C379FB5E2}" type="presParOf" srcId="{A8CF8B55-99A8-9545-B2CD-917366B18142}" destId="{A2A8B500-CF2E-C44A-88F5-DBEA7FA08CBC}" srcOrd="5" destOrd="0" presId="urn:microsoft.com/office/officeart/2005/8/layout/venn3"/>
    <dgm:cxn modelId="{D4813005-8C50-8A4D-A094-EB9EFFD09710}" type="presParOf" srcId="{A8CF8B55-99A8-9545-B2CD-917366B18142}" destId="{2E09D90F-6EC3-E942-8F9B-BC22BE9526E2}" srcOrd="6" destOrd="0" presId="urn:microsoft.com/office/officeart/2005/8/layout/venn3"/>
    <dgm:cxn modelId="{A4D3416E-33FA-2149-AFED-0C80854CCFD7}" type="presParOf" srcId="{A8CF8B55-99A8-9545-B2CD-917366B18142}" destId="{6F60CB74-5667-F341-9995-432B9B97E2DD}" srcOrd="7" destOrd="0" presId="urn:microsoft.com/office/officeart/2005/8/layout/venn3"/>
    <dgm:cxn modelId="{47A81E17-1E06-4D42-BAF4-10B7C2B7E15D}" type="presParOf" srcId="{A8CF8B55-99A8-9545-B2CD-917366B18142}" destId="{E8CF9051-2A1B-864B-AC45-886EA522B319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F0AECB-D782-FD4C-BE66-9AAA70237768}">
      <dsp:nvSpPr>
        <dsp:cNvPr id="0" name=""/>
        <dsp:cNvSpPr/>
      </dsp:nvSpPr>
      <dsp:spPr>
        <a:xfrm>
          <a:off x="1" y="828227"/>
          <a:ext cx="2017623" cy="807049"/>
        </a:xfrm>
        <a:prstGeom prst="homePlate">
          <a:avLst/>
        </a:prstGeom>
        <a:gradFill rotWithShape="0">
          <a:gsLst>
            <a:gs pos="0">
              <a:schemeClr val="accent5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24003" rIns="12002" bIns="24003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March 2018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Concept 1.0 and Design</a:t>
          </a:r>
        </a:p>
      </dsp:txBody>
      <dsp:txXfrm>
        <a:off x="1" y="828227"/>
        <a:ext cx="1815861" cy="807049"/>
      </dsp:txXfrm>
    </dsp:sp>
    <dsp:sp modelId="{C8A44839-A750-DF42-BB7E-3FA84FD85616}">
      <dsp:nvSpPr>
        <dsp:cNvPr id="0" name=""/>
        <dsp:cNvSpPr/>
      </dsp:nvSpPr>
      <dsp:spPr>
        <a:xfrm>
          <a:off x="1615133" y="828106"/>
          <a:ext cx="2017623" cy="807049"/>
        </a:xfrm>
        <a:prstGeom prst="chevron">
          <a:avLst/>
        </a:prstGeom>
        <a:gradFill rotWithShape="0">
          <a:gsLst>
            <a:gs pos="0">
              <a:schemeClr val="accent5">
                <a:shade val="50000"/>
                <a:hueOff val="133703"/>
                <a:satOff val="3582"/>
                <a:lumOff val="157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50000"/>
                <a:hueOff val="133703"/>
                <a:satOff val="3582"/>
                <a:lumOff val="157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50000"/>
                <a:hueOff val="133703"/>
                <a:satOff val="3582"/>
                <a:lumOff val="157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05" tIns="24003" rIns="12002" bIns="24003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November 2018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Launch and start of operations</a:t>
          </a:r>
        </a:p>
      </dsp:txBody>
      <dsp:txXfrm>
        <a:off x="2018658" y="828106"/>
        <a:ext cx="1210574" cy="807049"/>
      </dsp:txXfrm>
    </dsp:sp>
    <dsp:sp modelId="{BB27B05F-E6FA-B94E-B74A-561D6893527D}">
      <dsp:nvSpPr>
        <dsp:cNvPr id="0" name=""/>
        <dsp:cNvSpPr/>
      </dsp:nvSpPr>
      <dsp:spPr>
        <a:xfrm>
          <a:off x="3229233" y="828106"/>
          <a:ext cx="2017623" cy="807049"/>
        </a:xfrm>
        <a:prstGeom prst="chevron">
          <a:avLst/>
        </a:prstGeom>
        <a:gradFill rotWithShape="0">
          <a:gsLst>
            <a:gs pos="0">
              <a:schemeClr val="accent5">
                <a:shade val="50000"/>
                <a:hueOff val="267407"/>
                <a:satOff val="7164"/>
                <a:lumOff val="3156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50000"/>
                <a:hueOff val="267407"/>
                <a:satOff val="7164"/>
                <a:lumOff val="3156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50000"/>
                <a:hueOff val="267407"/>
                <a:satOff val="7164"/>
                <a:lumOff val="3156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05" tIns="24003" rIns="12002" bIns="24003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March 2019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Concept 2.0 paper &amp; Collaboration Agreement draft</a:t>
          </a:r>
        </a:p>
      </dsp:txBody>
      <dsp:txXfrm>
        <a:off x="3632758" y="828106"/>
        <a:ext cx="1210574" cy="807049"/>
      </dsp:txXfrm>
    </dsp:sp>
    <dsp:sp modelId="{4BD1C35E-B08D-134E-9C63-B470F4ACC780}">
      <dsp:nvSpPr>
        <dsp:cNvPr id="0" name=""/>
        <dsp:cNvSpPr/>
      </dsp:nvSpPr>
      <dsp:spPr>
        <a:xfrm>
          <a:off x="4843332" y="828106"/>
          <a:ext cx="2017623" cy="807049"/>
        </a:xfrm>
        <a:prstGeom prst="chevron">
          <a:avLst/>
        </a:prstGeom>
        <a:gradFill rotWithShape="0">
          <a:gsLst>
            <a:gs pos="0">
              <a:schemeClr val="accent5">
                <a:shade val="50000"/>
                <a:hueOff val="267407"/>
                <a:satOff val="7164"/>
                <a:lumOff val="3156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50000"/>
                <a:hueOff val="267407"/>
                <a:satOff val="7164"/>
                <a:lumOff val="3156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50000"/>
                <a:hueOff val="267407"/>
                <a:satOff val="7164"/>
                <a:lumOff val="3156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05" tIns="24003" rIns="12002" bIns="24003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April 2019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Feedback gathering from ESFRI cluster projects, Enhance-EOSC project submitted</a:t>
          </a:r>
        </a:p>
      </dsp:txBody>
      <dsp:txXfrm>
        <a:off x="5246857" y="828106"/>
        <a:ext cx="1210574" cy="807049"/>
      </dsp:txXfrm>
    </dsp:sp>
    <dsp:sp modelId="{57E7AA58-4971-2C4A-A41F-2A00835DED4B}">
      <dsp:nvSpPr>
        <dsp:cNvPr id="0" name=""/>
        <dsp:cNvSpPr/>
      </dsp:nvSpPr>
      <dsp:spPr>
        <a:xfrm>
          <a:off x="6457431" y="828106"/>
          <a:ext cx="2017623" cy="807049"/>
        </a:xfrm>
        <a:prstGeom prst="chevron">
          <a:avLst/>
        </a:prstGeom>
        <a:gradFill rotWithShape="0">
          <a:gsLst>
            <a:gs pos="0">
              <a:schemeClr val="accent5">
                <a:shade val="50000"/>
                <a:hueOff val="133703"/>
                <a:satOff val="3582"/>
                <a:lumOff val="157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50000"/>
                <a:hueOff val="133703"/>
                <a:satOff val="3582"/>
                <a:lumOff val="157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50000"/>
                <a:hueOff val="133703"/>
                <a:satOff val="3582"/>
                <a:lumOff val="157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05" tIns="24003" rIns="12002" bIns="24003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June 2019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Revised Architecture </a:t>
          </a:r>
        </a:p>
      </dsp:txBody>
      <dsp:txXfrm>
        <a:off x="6860956" y="828106"/>
        <a:ext cx="1210574" cy="8070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DF1DF4-A108-4543-810B-2EE347515B5B}">
      <dsp:nvSpPr>
        <dsp:cNvPr id="0" name=""/>
        <dsp:cNvSpPr/>
      </dsp:nvSpPr>
      <dsp:spPr>
        <a:xfrm>
          <a:off x="-3770388" y="-579146"/>
          <a:ext cx="4494026" cy="4494026"/>
        </a:xfrm>
        <a:prstGeom prst="blockArc">
          <a:avLst>
            <a:gd name="adj1" fmla="val 18900000"/>
            <a:gd name="adj2" fmla="val 2700000"/>
            <a:gd name="adj3" fmla="val 481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289C70-0C53-5B48-9205-6B8FDB362C01}">
      <dsp:nvSpPr>
        <dsp:cNvPr id="0" name=""/>
        <dsp:cNvSpPr/>
      </dsp:nvSpPr>
      <dsp:spPr>
        <a:xfrm>
          <a:off x="379286" y="256451"/>
          <a:ext cx="5673028" cy="51316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7328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Operations</a:t>
          </a:r>
        </a:p>
      </dsp:txBody>
      <dsp:txXfrm>
        <a:off x="379286" y="256451"/>
        <a:ext cx="5673028" cy="513169"/>
      </dsp:txXfrm>
    </dsp:sp>
    <dsp:sp modelId="{596816C9-D941-AC47-8EE7-DD0E4AB5D715}">
      <dsp:nvSpPr>
        <dsp:cNvPr id="0" name=""/>
        <dsp:cNvSpPr/>
      </dsp:nvSpPr>
      <dsp:spPr>
        <a:xfrm>
          <a:off x="58555" y="192305"/>
          <a:ext cx="641461" cy="6414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E7F400-2ECA-A74D-93B3-8898876E4F63}">
      <dsp:nvSpPr>
        <dsp:cNvPr id="0" name=""/>
        <dsp:cNvSpPr/>
      </dsp:nvSpPr>
      <dsp:spPr>
        <a:xfrm>
          <a:off x="673498" y="1026338"/>
          <a:ext cx="5378817" cy="51316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7328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Interoperability</a:t>
          </a:r>
        </a:p>
      </dsp:txBody>
      <dsp:txXfrm>
        <a:off x="673498" y="1026338"/>
        <a:ext cx="5378817" cy="513169"/>
      </dsp:txXfrm>
    </dsp:sp>
    <dsp:sp modelId="{47439958-59D7-8948-8A7A-EEC806A83002}">
      <dsp:nvSpPr>
        <dsp:cNvPr id="0" name=""/>
        <dsp:cNvSpPr/>
      </dsp:nvSpPr>
      <dsp:spPr>
        <a:xfrm>
          <a:off x="352767" y="962192"/>
          <a:ext cx="641461" cy="6414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DEFCDD-E691-8348-AB6D-04A05462C94A}">
      <dsp:nvSpPr>
        <dsp:cNvPr id="0" name=""/>
        <dsp:cNvSpPr/>
      </dsp:nvSpPr>
      <dsp:spPr>
        <a:xfrm>
          <a:off x="673498" y="1796226"/>
          <a:ext cx="5378817" cy="51316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7328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Technical integration</a:t>
          </a:r>
        </a:p>
      </dsp:txBody>
      <dsp:txXfrm>
        <a:off x="673498" y="1796226"/>
        <a:ext cx="5378817" cy="513169"/>
      </dsp:txXfrm>
    </dsp:sp>
    <dsp:sp modelId="{9D3810F6-427E-114F-88E9-9B01FF35F4BA}">
      <dsp:nvSpPr>
        <dsp:cNvPr id="0" name=""/>
        <dsp:cNvSpPr/>
      </dsp:nvSpPr>
      <dsp:spPr>
        <a:xfrm>
          <a:off x="352767" y="1732079"/>
          <a:ext cx="641461" cy="6414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A18FB4-B228-3F4E-9731-D33625857202}">
      <dsp:nvSpPr>
        <dsp:cNvPr id="0" name=""/>
        <dsp:cNvSpPr/>
      </dsp:nvSpPr>
      <dsp:spPr>
        <a:xfrm>
          <a:off x="379286" y="2566113"/>
          <a:ext cx="5673028" cy="51316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7328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Content provisioning</a:t>
          </a:r>
        </a:p>
      </dsp:txBody>
      <dsp:txXfrm>
        <a:off x="379286" y="2566113"/>
        <a:ext cx="5673028" cy="513169"/>
      </dsp:txXfrm>
    </dsp:sp>
    <dsp:sp modelId="{ECD2DEE9-93C8-E947-8D6A-803E4BBC2B46}">
      <dsp:nvSpPr>
        <dsp:cNvPr id="0" name=""/>
        <dsp:cNvSpPr/>
      </dsp:nvSpPr>
      <dsp:spPr>
        <a:xfrm>
          <a:off x="58555" y="2501967"/>
          <a:ext cx="641461" cy="6414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8E1262-0E5D-6D4B-AA05-B338879B6B1F}">
      <dsp:nvSpPr>
        <dsp:cNvPr id="0" name=""/>
        <dsp:cNvSpPr/>
      </dsp:nvSpPr>
      <dsp:spPr>
        <a:xfrm>
          <a:off x="642" y="1032819"/>
          <a:ext cx="1253796" cy="1253796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9001" tIns="15240" rIns="69001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solidFill>
                <a:schemeClr val="accent1"/>
              </a:solidFill>
            </a:rPr>
            <a:t>144</a:t>
          </a:r>
          <a:r>
            <a:rPr lang="en-GB" sz="1200" kern="1200" dirty="0"/>
            <a:t> Total orders</a:t>
          </a:r>
        </a:p>
      </dsp:txBody>
      <dsp:txXfrm>
        <a:off x="184256" y="1216433"/>
        <a:ext cx="886568" cy="886568"/>
      </dsp:txXfrm>
    </dsp:sp>
    <dsp:sp modelId="{49B4DCDC-D8CA-7D43-93B0-5E0256F9B84C}">
      <dsp:nvSpPr>
        <dsp:cNvPr id="0" name=""/>
        <dsp:cNvSpPr/>
      </dsp:nvSpPr>
      <dsp:spPr>
        <a:xfrm>
          <a:off x="1003680" y="1032819"/>
          <a:ext cx="1253796" cy="1253796"/>
        </a:xfrm>
        <a:prstGeom prst="ellipse">
          <a:avLst/>
        </a:prstGeom>
        <a:solidFill>
          <a:schemeClr val="accent5">
            <a:alpha val="50000"/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9001" tIns="15240" rIns="69001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solidFill>
                <a:schemeClr val="accent1"/>
              </a:solidFill>
            </a:rPr>
            <a:t>76</a:t>
          </a:r>
          <a:r>
            <a:rPr lang="en-GB" sz="1200" kern="1200" dirty="0"/>
            <a:t> Served Orders</a:t>
          </a:r>
        </a:p>
      </dsp:txBody>
      <dsp:txXfrm>
        <a:off x="1187294" y="1216433"/>
        <a:ext cx="886568" cy="886568"/>
      </dsp:txXfrm>
    </dsp:sp>
    <dsp:sp modelId="{A5806430-784F-6143-B5DD-9A700B35C865}">
      <dsp:nvSpPr>
        <dsp:cNvPr id="0" name=""/>
        <dsp:cNvSpPr/>
      </dsp:nvSpPr>
      <dsp:spPr>
        <a:xfrm>
          <a:off x="2006717" y="1032819"/>
          <a:ext cx="1253796" cy="1253796"/>
        </a:xfrm>
        <a:prstGeom prst="ellipse">
          <a:avLst/>
        </a:prstGeom>
        <a:solidFill>
          <a:schemeClr val="accent5">
            <a:alpha val="50000"/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9001" tIns="15240" rIns="69001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Common Services (</a:t>
          </a:r>
          <a:r>
            <a:rPr lang="en-GB" sz="1200" kern="1200" dirty="0">
              <a:solidFill>
                <a:schemeClr val="accent1"/>
              </a:solidFill>
            </a:rPr>
            <a:t>79</a:t>
          </a:r>
          <a:r>
            <a:rPr lang="en-GB" sz="1200" kern="1200" dirty="0"/>
            <a:t>)</a:t>
          </a:r>
        </a:p>
      </dsp:txBody>
      <dsp:txXfrm>
        <a:off x="2190331" y="1216433"/>
        <a:ext cx="886568" cy="886568"/>
      </dsp:txXfrm>
    </dsp:sp>
    <dsp:sp modelId="{2E09D90F-6EC3-E942-8F9B-BC22BE9526E2}">
      <dsp:nvSpPr>
        <dsp:cNvPr id="0" name=""/>
        <dsp:cNvSpPr/>
      </dsp:nvSpPr>
      <dsp:spPr>
        <a:xfrm>
          <a:off x="3009754" y="1032819"/>
          <a:ext cx="1253796" cy="1253796"/>
        </a:xfrm>
        <a:prstGeom prst="ellipse">
          <a:avLst/>
        </a:prstGeom>
        <a:solidFill>
          <a:schemeClr val="accent5">
            <a:alpha val="50000"/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9001" tIns="15240" rIns="69001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Thematic Services (</a:t>
          </a:r>
          <a:r>
            <a:rPr lang="en-GB" sz="1200" kern="1200" dirty="0">
              <a:solidFill>
                <a:schemeClr val="accent1"/>
              </a:solidFill>
            </a:rPr>
            <a:t>28</a:t>
          </a:r>
          <a:r>
            <a:rPr lang="en-GB" sz="1200" kern="1200" dirty="0"/>
            <a:t>)</a:t>
          </a:r>
        </a:p>
      </dsp:txBody>
      <dsp:txXfrm>
        <a:off x="3193368" y="1216433"/>
        <a:ext cx="886568" cy="886568"/>
      </dsp:txXfrm>
    </dsp:sp>
    <dsp:sp modelId="{E8CF9051-2A1B-864B-AC45-886EA522B319}">
      <dsp:nvSpPr>
        <dsp:cNvPr id="0" name=""/>
        <dsp:cNvSpPr/>
      </dsp:nvSpPr>
      <dsp:spPr>
        <a:xfrm>
          <a:off x="4012791" y="1032819"/>
          <a:ext cx="1253796" cy="1253796"/>
        </a:xfrm>
        <a:prstGeom prst="ellipse">
          <a:avLst/>
        </a:prstGeom>
        <a:solidFill>
          <a:schemeClr val="accent5">
            <a:alpha val="50000"/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9001" tIns="15240" rIns="69001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solidFill>
                <a:schemeClr val="accent1"/>
              </a:solidFill>
            </a:rPr>
            <a:t>37 orders </a:t>
          </a:r>
          <a:r>
            <a:rPr lang="en-GB" sz="1200" kern="1200" dirty="0"/>
            <a:t>for services external to EOSC-hub</a:t>
          </a:r>
        </a:p>
      </dsp:txBody>
      <dsp:txXfrm>
        <a:off x="4196405" y="1216433"/>
        <a:ext cx="886568" cy="8865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ACB19A5-D3AF-4DDE-9288-317F0BE82E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0AE172-258B-460E-BD34-4B4BB21074E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40914-18AA-4845-B792-CCCFB3BA7273}" type="datetimeFigureOut">
              <a:rPr lang="en-US" smtClean="0"/>
              <a:t>11/25/19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595010-02C2-4EBC-9C9A-B2772088B1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6843CC-BC06-4224-8D27-0C28D8C86B8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DBCB5C-1863-486B-9F74-82D488ABB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8461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25B1FE-386F-431B-BB96-3ED1EEBB09B5}" type="datetimeFigureOut">
              <a:rPr lang="en-US" smtClean="0"/>
              <a:t>11/25/19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6F5B22-D342-486A-AE1A-6DE1F7C73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26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6F5B22-D342-486A-AE1A-6DE1F7C7391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897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pl-PL" dirty="0" err="1"/>
              <a:t>Clearer</a:t>
            </a:r>
            <a:r>
              <a:rPr lang="pl-PL" dirty="0"/>
              <a:t> </a:t>
            </a:r>
            <a:r>
              <a:rPr lang="pl-PL" dirty="0" err="1"/>
              <a:t>navigation</a:t>
            </a:r>
            <a:r>
              <a:rPr lang="pl-PL" dirty="0"/>
              <a:t> </a:t>
            </a:r>
            <a:r>
              <a:rPr lang="pl-PL" dirty="0" err="1"/>
              <a:t>between</a:t>
            </a:r>
            <a:r>
              <a:rPr lang="pl-PL" dirty="0"/>
              <a:t> portal </a:t>
            </a:r>
            <a:r>
              <a:rPr lang="pl-PL" dirty="0" err="1"/>
              <a:t>modules</a:t>
            </a:r>
            <a:endParaRPr lang="pl-PL" dirty="0"/>
          </a:p>
          <a:p>
            <a:pPr marL="171450" indent="-171450">
              <a:buFontTx/>
              <a:buChar char="-"/>
            </a:pPr>
            <a:r>
              <a:rPr lang="pl-PL" dirty="0"/>
              <a:t>Services and Resource </a:t>
            </a:r>
            <a:r>
              <a:rPr lang="pl-PL" dirty="0" err="1"/>
              <a:t>section</a:t>
            </a:r>
            <a:r>
              <a:rPr lang="pl-PL" dirty="0"/>
              <a:t> </a:t>
            </a:r>
            <a:r>
              <a:rPr lang="pl-PL" dirty="0" err="1"/>
              <a:t>change</a:t>
            </a:r>
            <a:r>
              <a:rPr lang="pl-PL" dirty="0"/>
              <a:t> to </a:t>
            </a:r>
            <a:r>
              <a:rPr lang="pl-PL" dirty="0" err="1"/>
              <a:t>direct</a:t>
            </a:r>
            <a:r>
              <a:rPr lang="pl-PL" dirty="0"/>
              <a:t> to </a:t>
            </a:r>
            <a:r>
              <a:rPr lang="pl-PL" dirty="0" err="1"/>
              <a:t>unified</a:t>
            </a:r>
            <a:r>
              <a:rPr lang="pl-PL" dirty="0"/>
              <a:t> </a:t>
            </a:r>
            <a:r>
              <a:rPr lang="pl-PL" dirty="0" err="1"/>
              <a:t>catalogue&amp;marketplace</a:t>
            </a:r>
            <a:endParaRPr lang="pl-PL" dirty="0"/>
          </a:p>
          <a:p>
            <a:pPr marL="171450" indent="-171450">
              <a:buFontTx/>
              <a:buChar char="-"/>
            </a:pPr>
            <a:r>
              <a:rPr lang="pl-PL" dirty="0" err="1"/>
              <a:t>Catalogue</a:t>
            </a:r>
            <a:r>
              <a:rPr lang="pl-PL" dirty="0"/>
              <a:t> </a:t>
            </a:r>
            <a:r>
              <a:rPr lang="pl-PL" dirty="0" err="1"/>
              <a:t>has</a:t>
            </a:r>
            <a:r>
              <a:rPr lang="pl-PL" dirty="0"/>
              <a:t> </a:t>
            </a:r>
            <a:r>
              <a:rPr lang="pl-PL" dirty="0" err="1"/>
              <a:t>now</a:t>
            </a:r>
            <a:r>
              <a:rPr lang="pl-PL" dirty="0"/>
              <a:t> 234 services </a:t>
            </a:r>
            <a:r>
              <a:rPr lang="pl-PL" dirty="0" err="1"/>
              <a:t>onboarded</a:t>
            </a:r>
            <a:r>
              <a:rPr lang="pl-PL" dirty="0"/>
              <a:t> </a:t>
            </a:r>
            <a:r>
              <a:rPr lang="pl-PL" dirty="0" err="1"/>
              <a:t>either</a:t>
            </a:r>
            <a:r>
              <a:rPr lang="pl-PL" dirty="0"/>
              <a:t> by </a:t>
            </a:r>
            <a:r>
              <a:rPr lang="pl-PL" dirty="0" err="1"/>
              <a:t>eosc</a:t>
            </a:r>
            <a:r>
              <a:rPr lang="pl-PL" dirty="0"/>
              <a:t>-hub </a:t>
            </a:r>
            <a:r>
              <a:rPr lang="pl-PL" dirty="0" err="1"/>
              <a:t>or</a:t>
            </a:r>
            <a:r>
              <a:rPr lang="pl-PL" dirty="0"/>
              <a:t> EIC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6F5B22-D342-486A-AE1A-6DE1F7C7391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1079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6F5B22-D342-486A-AE1A-6DE1F7C7391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235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10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wmf"/><Relationship Id="rId9" Type="http://schemas.openxmlformats.org/officeDocument/2006/relationships/image" Target="../media/image5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_and_Conten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CA3853C1-4482-4EB1-AF19-FA0B4A1827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881" y="-121629"/>
            <a:ext cx="9435164" cy="52327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F9BD0CB-63A8-4EF7-BE58-EAC9DC8D1D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A6AAF"/>
                </a:solidFill>
                <a:latin typeface="Teko" panose="02000000000000000000" pitchFamily="2" charset="0"/>
                <a:cs typeface="Teko" panose="02000000000000000000" pitchFamily="2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D6E93DDA-A79F-4785-BF16-EF164813F38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" y="4736307"/>
            <a:ext cx="9185885" cy="40719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82A391F-02CA-4495-A88F-0DB959BF311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938" y="4747015"/>
            <a:ext cx="1074746" cy="40517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6098141-98D7-49E7-9A50-731A2527234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93" y="4801596"/>
            <a:ext cx="413886" cy="276614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54D63F9-D700-4905-9536-E52E9AD99F4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8649" y="1379932"/>
            <a:ext cx="7886699" cy="3263504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rgbClr val="028ABF"/>
              </a:buClr>
              <a:buFont typeface="Teko" panose="02000000000000000000" pitchFamily="2" charset="0"/>
              <a:buChar char=")"/>
              <a:defRPr>
                <a:solidFill>
                  <a:srgbClr val="066DB0"/>
                </a:solidFill>
                <a:latin typeface="Teko" panose="02000000000000000000" pitchFamily="2" charset="0"/>
                <a:cs typeface="Teko" panose="02000000000000000000" pitchFamily="2" charset="0"/>
              </a:defRPr>
            </a:lvl1pPr>
            <a:lvl2pPr marL="514350" indent="-171450">
              <a:buClr>
                <a:srgbClr val="028ABF"/>
              </a:buClr>
              <a:buFont typeface="Teko" panose="02000000000000000000" pitchFamily="2" charset="0"/>
              <a:buChar char=")"/>
              <a:defRPr>
                <a:solidFill>
                  <a:srgbClr val="028ABF"/>
                </a:solidFill>
                <a:latin typeface="Teko" panose="02000000000000000000" pitchFamily="2" charset="0"/>
                <a:cs typeface="Teko" panose="02000000000000000000" pitchFamily="2" charset="0"/>
              </a:defRPr>
            </a:lvl2pPr>
            <a:lvl3pPr marL="857250" indent="-171450">
              <a:buClr>
                <a:srgbClr val="028ABF"/>
              </a:buClr>
              <a:buFont typeface="Teko" panose="02000000000000000000" pitchFamily="2" charset="0"/>
              <a:buChar char=")"/>
              <a:defRPr>
                <a:solidFill>
                  <a:srgbClr val="009CC6"/>
                </a:solidFill>
                <a:latin typeface="Teko" panose="02000000000000000000" pitchFamily="2" charset="0"/>
                <a:cs typeface="Teko" panose="02000000000000000000" pitchFamily="2" charset="0"/>
              </a:defRPr>
            </a:lvl3pPr>
            <a:lvl4pPr marL="1200150" indent="-171450">
              <a:buClr>
                <a:srgbClr val="028ABF"/>
              </a:buClr>
              <a:buFont typeface="Teko" panose="02000000000000000000" pitchFamily="2" charset="0"/>
              <a:buChar char=")"/>
              <a:defRPr>
                <a:solidFill>
                  <a:srgbClr val="009CC6"/>
                </a:solidFill>
                <a:latin typeface="Teko" panose="02000000000000000000" pitchFamily="2" charset="0"/>
                <a:cs typeface="Teko" panose="02000000000000000000" pitchFamily="2" charset="0"/>
              </a:defRPr>
            </a:lvl4pPr>
            <a:lvl5pPr marL="1543050" indent="-171450">
              <a:buClr>
                <a:srgbClr val="028ABF"/>
              </a:buClr>
              <a:buFont typeface="Teko" panose="02000000000000000000" pitchFamily="2" charset="0"/>
              <a:buChar char=")"/>
              <a:defRPr>
                <a:solidFill>
                  <a:srgbClr val="0A6AAF"/>
                </a:solidFill>
                <a:latin typeface="Teko" panose="02000000000000000000" pitchFamily="2" charset="0"/>
                <a:cs typeface="Teko" panose="02000000000000000000" pitchFamily="2" charset="0"/>
              </a:defRPr>
            </a:lvl5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3FCC37FA-2EFF-4AA3-B194-123D80B1C68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957740" y="4794314"/>
            <a:ext cx="2647997" cy="20189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1" spc="0">
                <a:solidFill>
                  <a:schemeClr val="tx1"/>
                </a:solidFill>
                <a:latin typeface="Teko" panose="02000000000000000000" pitchFamily="2" charset="0"/>
                <a:cs typeface="Teko" panose="02000000000000000000" pitchFamily="2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EOSC Portal, EOSC-hub Review, 8-9 October 2019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2784A1-DCCA-DF49-914D-B31398151F2D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2C9C93-8540-1E42-87EA-2112F59C46E5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8651126" y="4784886"/>
            <a:ext cx="361164" cy="273844"/>
          </a:xfrm>
        </p:spPr>
        <p:txBody>
          <a:bodyPr/>
          <a:lstStyle/>
          <a:p>
            <a:fld id="{FDE9586D-7240-4C05-9CB3-FC102A35C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486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EF4F80B-1251-48E2-98F2-21B26889D3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97595" y="3387626"/>
            <a:ext cx="11215022" cy="3968283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E2EE8862-E77E-4C15-8CCA-0858AA43CA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" y="4736307"/>
            <a:ext cx="9185885" cy="40719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6CEC530-9AB3-442D-9B44-0EF6A46F2CB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938" y="4739797"/>
            <a:ext cx="1074746" cy="40517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56A5C62-DADE-4DBB-A6E6-67DB42545BA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93" y="4801596"/>
            <a:ext cx="413886" cy="276614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5519462C-5452-4BBE-A9F0-0DE89999F6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4679" y="273844"/>
            <a:ext cx="7900671" cy="994172"/>
          </a:xfrm>
        </p:spPr>
        <p:txBody>
          <a:bodyPr/>
          <a:lstStyle>
            <a:lvl1pPr>
              <a:defRPr>
                <a:solidFill>
                  <a:srgbClr val="076387"/>
                </a:solidFill>
                <a:latin typeface="Teko" panose="02000000000000000000" pitchFamily="2" charset="0"/>
                <a:cs typeface="Teko" panose="02000000000000000000" pitchFamily="2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3CAA96F9-DFB0-4A57-A878-2A9DAF9A240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18852" y="1379932"/>
            <a:ext cx="3874308" cy="3263504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rgbClr val="028ABF"/>
              </a:buClr>
              <a:buFont typeface="Teko" panose="02000000000000000000" pitchFamily="2" charset="0"/>
              <a:buChar char=")"/>
              <a:defRPr>
                <a:solidFill>
                  <a:srgbClr val="066DB0"/>
                </a:solidFill>
                <a:latin typeface="Teko" panose="02000000000000000000" pitchFamily="2" charset="0"/>
                <a:cs typeface="Teko" panose="02000000000000000000" pitchFamily="2" charset="0"/>
              </a:defRPr>
            </a:lvl1pPr>
            <a:lvl2pPr marL="514350" indent="-171450">
              <a:buClr>
                <a:srgbClr val="028ABF"/>
              </a:buClr>
              <a:buFont typeface="Teko" panose="02000000000000000000" pitchFamily="2" charset="0"/>
              <a:buChar char=")"/>
              <a:defRPr>
                <a:solidFill>
                  <a:srgbClr val="028ABF"/>
                </a:solidFill>
                <a:latin typeface="Teko" panose="02000000000000000000" pitchFamily="2" charset="0"/>
                <a:cs typeface="Teko" panose="02000000000000000000" pitchFamily="2" charset="0"/>
              </a:defRPr>
            </a:lvl2pPr>
            <a:lvl3pPr marL="857250" indent="-171450">
              <a:buClr>
                <a:srgbClr val="028ABF"/>
              </a:buClr>
              <a:buFont typeface="Teko" panose="02000000000000000000" pitchFamily="2" charset="0"/>
              <a:buChar char=")"/>
              <a:defRPr>
                <a:solidFill>
                  <a:srgbClr val="009CC6"/>
                </a:solidFill>
                <a:latin typeface="Teko" panose="02000000000000000000" pitchFamily="2" charset="0"/>
                <a:cs typeface="Teko" panose="02000000000000000000" pitchFamily="2" charset="0"/>
              </a:defRPr>
            </a:lvl3pPr>
            <a:lvl4pPr marL="1200150" indent="-171450">
              <a:buClr>
                <a:srgbClr val="028ABF"/>
              </a:buClr>
              <a:buFont typeface="Teko" panose="02000000000000000000" pitchFamily="2" charset="0"/>
              <a:buChar char=")"/>
              <a:defRPr>
                <a:solidFill>
                  <a:srgbClr val="009CC6"/>
                </a:solidFill>
                <a:latin typeface="Teko" panose="02000000000000000000" pitchFamily="2" charset="0"/>
                <a:cs typeface="Teko" panose="02000000000000000000" pitchFamily="2" charset="0"/>
              </a:defRPr>
            </a:lvl4pPr>
            <a:lvl5pPr marL="1543050" indent="-171450">
              <a:buClr>
                <a:srgbClr val="028ABF"/>
              </a:buClr>
              <a:buFont typeface="Teko" panose="02000000000000000000" pitchFamily="2" charset="0"/>
              <a:buChar char=")"/>
              <a:defRPr>
                <a:solidFill>
                  <a:srgbClr val="0A6AAF"/>
                </a:solidFill>
                <a:latin typeface="Teko" panose="02000000000000000000" pitchFamily="2" charset="0"/>
                <a:cs typeface="Teko" panose="02000000000000000000" pitchFamily="2" charset="0"/>
              </a:defRPr>
            </a:lvl5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904E3F41-7428-4F0F-8068-FA7B349B8F83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643845" y="1379932"/>
            <a:ext cx="3874308" cy="3263504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rgbClr val="028ABF"/>
              </a:buClr>
              <a:buFont typeface="Teko" panose="02000000000000000000" pitchFamily="2" charset="0"/>
              <a:buChar char=")"/>
              <a:defRPr>
                <a:solidFill>
                  <a:srgbClr val="066DB0"/>
                </a:solidFill>
                <a:latin typeface="Teko" panose="02000000000000000000" pitchFamily="2" charset="0"/>
                <a:cs typeface="Teko" panose="02000000000000000000" pitchFamily="2" charset="0"/>
              </a:defRPr>
            </a:lvl1pPr>
            <a:lvl2pPr marL="514350" indent="-171450">
              <a:buClr>
                <a:srgbClr val="028ABF"/>
              </a:buClr>
              <a:buFont typeface="Teko" panose="02000000000000000000" pitchFamily="2" charset="0"/>
              <a:buChar char=")"/>
              <a:defRPr>
                <a:solidFill>
                  <a:srgbClr val="028ABF"/>
                </a:solidFill>
                <a:latin typeface="Teko" panose="02000000000000000000" pitchFamily="2" charset="0"/>
                <a:cs typeface="Teko" panose="02000000000000000000" pitchFamily="2" charset="0"/>
              </a:defRPr>
            </a:lvl2pPr>
            <a:lvl3pPr marL="857250" indent="-171450">
              <a:buClr>
                <a:srgbClr val="028ABF"/>
              </a:buClr>
              <a:buFont typeface="Teko" panose="02000000000000000000" pitchFamily="2" charset="0"/>
              <a:buChar char=")"/>
              <a:defRPr>
                <a:solidFill>
                  <a:srgbClr val="009CC6"/>
                </a:solidFill>
                <a:latin typeface="Teko" panose="02000000000000000000" pitchFamily="2" charset="0"/>
                <a:cs typeface="Teko" panose="02000000000000000000" pitchFamily="2" charset="0"/>
              </a:defRPr>
            </a:lvl3pPr>
            <a:lvl4pPr marL="1200150" indent="-171450">
              <a:buClr>
                <a:srgbClr val="028ABF"/>
              </a:buClr>
              <a:buFont typeface="Teko" panose="02000000000000000000" pitchFamily="2" charset="0"/>
              <a:buChar char=")"/>
              <a:defRPr>
                <a:solidFill>
                  <a:srgbClr val="009CC6"/>
                </a:solidFill>
                <a:latin typeface="Teko" panose="02000000000000000000" pitchFamily="2" charset="0"/>
                <a:cs typeface="Teko" panose="02000000000000000000" pitchFamily="2" charset="0"/>
              </a:defRPr>
            </a:lvl4pPr>
            <a:lvl5pPr marL="1543050" indent="-171450">
              <a:buClr>
                <a:srgbClr val="028ABF"/>
              </a:buClr>
              <a:buFont typeface="Teko" panose="02000000000000000000" pitchFamily="2" charset="0"/>
              <a:buChar char=")"/>
              <a:defRPr>
                <a:solidFill>
                  <a:srgbClr val="0A6AAF"/>
                </a:solidFill>
                <a:latin typeface="Teko" panose="02000000000000000000" pitchFamily="2" charset="0"/>
                <a:cs typeface="Teko" panose="02000000000000000000" pitchFamily="2" charset="0"/>
              </a:defRPr>
            </a:lvl5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2D468537-40E7-4E41-A0F6-49726E89331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957740" y="4794314"/>
            <a:ext cx="2647997" cy="20189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1" spc="0">
                <a:solidFill>
                  <a:schemeClr val="tx1"/>
                </a:solidFill>
                <a:latin typeface="Teko" panose="02000000000000000000" pitchFamily="2" charset="0"/>
                <a:cs typeface="Teko" panose="02000000000000000000" pitchFamily="2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EOSC Portal, EOSC-hub Review, 8-9 October 2019</a:t>
            </a: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AB790AF9-6561-5A46-9023-FEBC4C40BD12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8651126" y="4784886"/>
            <a:ext cx="361164" cy="273844"/>
          </a:xfrm>
        </p:spPr>
        <p:txBody>
          <a:bodyPr/>
          <a:lstStyle/>
          <a:p>
            <a:fld id="{FDE9586D-7240-4C05-9CB3-FC102A35C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0742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_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Object 31">
            <a:extLst>
              <a:ext uri="{FF2B5EF4-FFF2-40B4-BE49-F238E27FC236}">
                <a16:creationId xmlns:a16="http://schemas.microsoft.com/office/drawing/2014/main" id="{95CDC625-7FC9-467C-A78F-F92F26CC05AE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019759978"/>
              </p:ext>
            </p:extLst>
          </p:nvPr>
        </p:nvGraphicFramePr>
        <p:xfrm>
          <a:off x="4546600" y="0"/>
          <a:ext cx="5138738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8" r:id="rId3" imgW="7707600" imgH="7783920" progId="">
                  <p:embed/>
                </p:oleObj>
              </mc:Choice>
              <mc:Fallback>
                <p:oleObj r:id="rId3" imgW="7707600" imgH="7783920" progId="">
                  <p:embed/>
                  <p:pic>
                    <p:nvPicPr>
                      <p:cNvPr id="32" name="Object 31">
                        <a:extLst>
                          <a:ext uri="{FF2B5EF4-FFF2-40B4-BE49-F238E27FC236}">
                            <a16:creationId xmlns:a16="http://schemas.microsoft.com/office/drawing/2014/main" id="{95CDC625-7FC9-467C-A78F-F92F26CC05A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46600" y="0"/>
                        <a:ext cx="5138738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D9E4BBE9-B8DF-41D1-9E80-D4607537A6D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37" y="438697"/>
            <a:ext cx="1967670" cy="418861"/>
          </a:xfrm>
          <a:prstGeom prst="rect">
            <a:avLst/>
          </a:prstGeom>
        </p:spPr>
      </p:pic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2960176F-0BB8-45A9-918C-6885AFADA9F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37" y="3519953"/>
            <a:ext cx="1880987" cy="671415"/>
          </a:xfrm>
          <a:prstGeom prst="rect">
            <a:avLst/>
          </a:prstGeom>
        </p:spPr>
      </p:pic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18034F24-2089-4ABA-9DF9-5ED0C2953B3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89" y="2415644"/>
            <a:ext cx="2090336" cy="700263"/>
          </a:xfrm>
          <a:prstGeom prst="rect">
            <a:avLst/>
          </a:prstGeom>
        </p:spPr>
      </p:pic>
      <p:pic>
        <p:nvPicPr>
          <p:cNvPr id="16" name="Immagine 34">
            <a:extLst>
              <a:ext uri="{FF2B5EF4-FFF2-40B4-BE49-F238E27FC236}">
                <a16:creationId xmlns:a16="http://schemas.microsoft.com/office/drawing/2014/main" id="{B885D171-4CC0-4226-B69C-D1A2561A17A7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70" y="1396052"/>
            <a:ext cx="2090336" cy="561731"/>
          </a:xfrm>
          <a:prstGeom prst="rect">
            <a:avLst/>
          </a:prstGeom>
        </p:spPr>
      </p:pic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C4E61DC4-97D7-4CCF-9ED5-66AB12F48FB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80562" y="3747484"/>
            <a:ext cx="3011091" cy="548828"/>
          </a:xfrm>
        </p:spPr>
        <p:txBody>
          <a:bodyPr>
            <a:normAutofit/>
          </a:bodyPr>
          <a:lstStyle>
            <a:lvl1pPr marL="0" indent="0" algn="ctr">
              <a:buNone/>
              <a:defRPr sz="3300">
                <a:solidFill>
                  <a:srgbClr val="009CC6"/>
                </a:solidFill>
                <a:latin typeface="Teko" panose="02000000000000000000" pitchFamily="2" charset="0"/>
                <a:cs typeface="Teko" panose="02000000000000000000" pitchFamily="2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id="{7FC3547B-1CA9-4523-890B-782C61AC93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15789" y="2810989"/>
            <a:ext cx="3011091" cy="300377"/>
          </a:xfrm>
        </p:spPr>
        <p:txBody>
          <a:bodyPr anchor="t">
            <a:normAutofit/>
          </a:bodyPr>
          <a:lstStyle>
            <a:lvl1pPr marL="0" indent="0" algn="ctr">
              <a:buNone/>
              <a:defRPr sz="1350">
                <a:solidFill>
                  <a:srgbClr val="898989"/>
                </a:solidFill>
                <a:latin typeface="Ubuntu" panose="020B0504030602030204" pitchFamily="34" charset="0"/>
                <a:cs typeface="Teko" panose="02000000000000000000" pitchFamily="2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Contact Information</a:t>
            </a:r>
            <a:endParaRPr lang="en-GB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055CD72E-5917-4854-BE6C-7C10D4E3442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86914" y="663808"/>
            <a:ext cx="3011091" cy="837766"/>
          </a:xfrm>
        </p:spPr>
        <p:txBody>
          <a:bodyPr>
            <a:noAutofit/>
          </a:bodyPr>
          <a:lstStyle>
            <a:lvl1pPr marL="0" indent="0" algn="ctr">
              <a:buNone/>
              <a:defRPr sz="6000">
                <a:solidFill>
                  <a:srgbClr val="028ABF"/>
                </a:solidFill>
                <a:latin typeface="Teko" panose="02000000000000000000" pitchFamily="2" charset="0"/>
                <a:cs typeface="Teko" panose="02000000000000000000" pitchFamily="2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Thank you!</a:t>
            </a:r>
            <a:endParaRPr lang="en-GB" dirty="0"/>
          </a:p>
        </p:txBody>
      </p:sp>
      <p:sp>
        <p:nvSpPr>
          <p:cNvPr id="29" name="Block Arc 28">
            <a:extLst>
              <a:ext uri="{FF2B5EF4-FFF2-40B4-BE49-F238E27FC236}">
                <a16:creationId xmlns:a16="http://schemas.microsoft.com/office/drawing/2014/main" id="{BEAB2DB0-2DCA-4919-8407-7E0737A88034}"/>
              </a:ext>
            </a:extLst>
          </p:cNvPr>
          <p:cNvSpPr/>
          <p:nvPr userDrawn="1"/>
        </p:nvSpPr>
        <p:spPr>
          <a:xfrm rot="16200000">
            <a:off x="2659637" y="34290"/>
            <a:ext cx="5143500" cy="5074920"/>
          </a:xfrm>
          <a:prstGeom prst="blockArc">
            <a:avLst>
              <a:gd name="adj1" fmla="val 10762379"/>
              <a:gd name="adj2" fmla="val 84996"/>
              <a:gd name="adj3" fmla="val 26984"/>
            </a:avLst>
          </a:prstGeom>
          <a:solidFill>
            <a:srgbClr val="009CC6"/>
          </a:solidFill>
          <a:ln>
            <a:solidFill>
              <a:srgbClr val="009C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009CC6"/>
              </a:solidFill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64B7245E-3619-4D7E-8F83-5A109915252D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2" y="4729228"/>
            <a:ext cx="413886" cy="2766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DDCB098-8D12-453C-A8C0-FD1DAABF209C}"/>
              </a:ext>
            </a:extLst>
          </p:cNvPr>
          <p:cNvSpPr txBox="1"/>
          <p:nvPr userDrawn="1"/>
        </p:nvSpPr>
        <p:spPr>
          <a:xfrm>
            <a:off x="489168" y="4649216"/>
            <a:ext cx="3487229" cy="40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75" dirty="0">
                <a:solidFill>
                  <a:srgbClr val="898989"/>
                </a:solidFill>
                <a:latin typeface="Teko" panose="02000000000000000000" pitchFamily="2" charset="0"/>
                <a:cs typeface="Teko" panose="02000000000000000000" pitchFamily="2" charset="0"/>
              </a:rPr>
              <a:t>The EOSC Portal is jointly developed and maintained by the eInfraCentral (731049), EOSC-hub (777536), EOSCpilot (739563) and OpenAIRE-Advance (246686) projects funded by the European Union’s Horizon 2020 research and innovation programme with contribution of the European Commission.</a:t>
            </a:r>
          </a:p>
        </p:txBody>
      </p:sp>
    </p:spTree>
    <p:extLst>
      <p:ext uri="{BB962C8B-B14F-4D97-AF65-F5344CB8AC3E}">
        <p14:creationId xmlns:p14="http://schemas.microsoft.com/office/powerpoint/2010/main" val="3498471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9586D-7240-4C05-9CB3-FC102A35C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467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700" r:id="rId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bit.ly/eosc-hub-sdt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eosc-portal.eu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osc-portal.eu/" TargetMode="Externa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A8A0582-59B4-4CE9-AFE9-DD7997351F2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53663" y="3747386"/>
            <a:ext cx="4405577" cy="751667"/>
          </a:xfrm>
        </p:spPr>
        <p:txBody>
          <a:bodyPr>
            <a:normAutofit fontScale="85000" lnSpcReduction="10000"/>
          </a:bodyPr>
          <a:lstStyle/>
          <a:p>
            <a:pPr algn="r"/>
            <a:r>
              <a:rPr lang="en-US" sz="2000" i="1" dirty="0">
                <a:solidFill>
                  <a:schemeClr val="tx1"/>
                </a:solidFill>
              </a:rPr>
              <a:t>Tiziana Ferrari/EOSC-hub Project Coordinator</a:t>
            </a:r>
          </a:p>
          <a:p>
            <a:pPr algn="r"/>
            <a:r>
              <a:rPr lang="en-US" sz="2000" i="1" dirty="0">
                <a:solidFill>
                  <a:schemeClr val="tx1"/>
                </a:solidFill>
              </a:rPr>
              <a:t>EAB Meeting, </a:t>
            </a:r>
            <a:r>
              <a:rPr lang="en-US" sz="2000" i="1">
                <a:solidFill>
                  <a:schemeClr val="tx1"/>
                </a:solidFill>
              </a:rPr>
              <a:t>25 Nov </a:t>
            </a:r>
            <a:r>
              <a:rPr lang="en-US" sz="2000" i="1" dirty="0">
                <a:solidFill>
                  <a:schemeClr val="tx1"/>
                </a:solidFill>
              </a:rPr>
              <a:t>2019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C9C5D7-DBB8-41BE-B755-82E66E9730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27249" y="2068055"/>
            <a:ext cx="6446665" cy="1555384"/>
          </a:xfrm>
        </p:spPr>
        <p:txBody>
          <a:bodyPr/>
          <a:lstStyle/>
          <a:p>
            <a:pPr algn="r"/>
            <a:r>
              <a:rPr lang="en-US" sz="7200" dirty="0"/>
              <a:t>EOSC Portal</a:t>
            </a:r>
            <a:r>
              <a:rPr lang="en-US" sz="40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322088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6CC85-3E42-E24B-9B88-95A553887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EOSC Portal </a:t>
            </a:r>
            <a:r>
              <a:rPr lang="en-US" dirty="0" err="1"/>
              <a:t>backoffice</a:t>
            </a:r>
            <a:r>
              <a:rPr lang="en-US" dirty="0"/>
              <a:t> Processes</a:t>
            </a:r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id="{7D8D360E-7C47-CC4D-8D04-0DC5C97C185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" y="368300"/>
            <a:ext cx="7924800" cy="440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CBEBBC00-BE02-AF48-8D14-438EDE2DA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396" y="1123439"/>
            <a:ext cx="6359236" cy="353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8AB12E81-712B-1447-9AD9-D5356BB4B32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957740" y="4794314"/>
            <a:ext cx="2647997" cy="20189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1" spc="0">
                <a:solidFill>
                  <a:schemeClr val="tx1"/>
                </a:solidFill>
                <a:latin typeface="Teko" panose="02000000000000000000" pitchFamily="2" charset="0"/>
                <a:cs typeface="Teko" panose="02000000000000000000" pitchFamily="2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EOSC Portal, EOSC-hub Review, 8-9 October 2019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434AA6-3E4C-BA4B-8143-E981B6B3B5A5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FDE9586D-7240-4C05-9CB3-FC102A35C04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153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FBD43-7893-3341-A024-97D8A03DB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604" y="1824349"/>
            <a:ext cx="7900671" cy="994172"/>
          </a:xfrm>
        </p:spPr>
        <p:txBody>
          <a:bodyPr>
            <a:normAutofit fontScale="90000"/>
          </a:bodyPr>
          <a:lstStyle/>
          <a:p>
            <a:r>
              <a:rPr lang="en-US" dirty="0"/>
              <a:t>Collaboration Agreement and</a:t>
            </a:r>
            <a:br>
              <a:rPr lang="en-US" dirty="0"/>
            </a:br>
            <a:r>
              <a:rPr lang="en-US" dirty="0"/>
              <a:t>Joint Activity Plan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6395F4-8488-E94F-9B62-7FAE27B69F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996" y="2571750"/>
            <a:ext cx="4978400" cy="1938020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8DFDDE86-2D84-D240-AFB7-99371054FBF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957740" y="4794314"/>
            <a:ext cx="2647997" cy="20189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1" spc="0">
                <a:solidFill>
                  <a:schemeClr val="tx1"/>
                </a:solidFill>
                <a:latin typeface="Teko" panose="02000000000000000000" pitchFamily="2" charset="0"/>
                <a:cs typeface="Teko" panose="02000000000000000000" pitchFamily="2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EOSC Portal, EOSC-hub Review, 8-9 October 2019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8BF3EC-062C-B24E-9FD2-4E9E1BA81C31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FDE9586D-7240-4C05-9CB3-FC102A35C04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231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31503-CC0B-DC4C-9A19-505581A2D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Activities and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12EFD5BC-4391-6849-BE8E-3E079523A9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49628491"/>
              </p:ext>
            </p:extLst>
          </p:nvPr>
        </p:nvGraphicFramePr>
        <p:xfrm>
          <a:off x="1524000" y="1268016"/>
          <a:ext cx="6096000" cy="33357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AC5A558F-17F6-F54F-841C-454BF655F9C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957740" y="4794314"/>
            <a:ext cx="2647997" cy="20189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1" spc="0">
                <a:solidFill>
                  <a:schemeClr val="tx1"/>
                </a:solidFill>
                <a:latin typeface="Teko" panose="02000000000000000000" pitchFamily="2" charset="0"/>
                <a:cs typeface="Teko" panose="02000000000000000000" pitchFamily="2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EOSC Portal, EOSC-hub Review, 8-9 October 2019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0FD016-3890-7642-A2AB-6563167726A4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FDE9586D-7240-4C05-9CB3-FC102A35C04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9175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D057A-9F70-B845-9B32-0A4C51B32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Joint Activity Plan (Apr-Dec 2019)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20B01-0D10-124C-AB85-DE221EEF0F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400" b="1" dirty="0"/>
              <a:t>Operations</a:t>
            </a:r>
            <a:r>
              <a:rPr lang="en-US" sz="2400" dirty="0"/>
              <a:t> </a:t>
            </a:r>
          </a:p>
          <a:p>
            <a:pPr marL="0" indent="0">
              <a:buNone/>
            </a:pPr>
            <a:r>
              <a:rPr lang="en-US" sz="2400" dirty="0"/>
              <a:t>Coord: EOSC-hub WP4, EGI Foundation</a:t>
            </a:r>
          </a:p>
          <a:p>
            <a:pPr lvl="1"/>
            <a:r>
              <a:rPr lang="en-US" dirty="0"/>
              <a:t>Running of the portal technical platform</a:t>
            </a:r>
          </a:p>
          <a:p>
            <a:pPr lvl="1"/>
            <a:r>
              <a:rPr lang="en-US" dirty="0"/>
              <a:t>Integration and rolling to production</a:t>
            </a:r>
          </a:p>
          <a:p>
            <a:pPr lvl="1"/>
            <a:r>
              <a:rPr lang="en-US" dirty="0"/>
              <a:t>First level and expert support</a:t>
            </a:r>
          </a:p>
          <a:p>
            <a:pPr lvl="1"/>
            <a:r>
              <a:rPr lang="en-US" dirty="0"/>
              <a:t>GDPR compliant privacy policy, OLAs</a:t>
            </a:r>
          </a:p>
          <a:p>
            <a:pPr lvl="1"/>
            <a:r>
              <a:rPr lang="en-US" dirty="0"/>
              <a:t>Monitoring, metrics </a:t>
            </a:r>
          </a:p>
          <a:p>
            <a:pPr lvl="1"/>
            <a:r>
              <a:rPr lang="en-US" dirty="0"/>
              <a:t>Order management and customer relationship management</a:t>
            </a:r>
          </a:p>
          <a:p>
            <a:pPr lvl="1"/>
            <a:r>
              <a:rPr lang="en-US" dirty="0"/>
              <a:t>Provider onboarding, data &amp; service registration</a:t>
            </a:r>
          </a:p>
          <a:p>
            <a:pPr lvl="1"/>
            <a:r>
              <a:rPr lang="en-US" dirty="0"/>
              <a:t>Validation</a:t>
            </a:r>
          </a:p>
          <a:p>
            <a:pPr lvl="1"/>
            <a:r>
              <a:rPr lang="en-US" dirty="0"/>
              <a:t>APIs for automatic publishing and metadata updates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0C643C-81B4-FD4F-8E41-016CDDEEB93A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Interoperability Framework </a:t>
            </a:r>
            <a:r>
              <a:rPr lang="en-US" dirty="0"/>
              <a:t>Coord: JNP</a:t>
            </a:r>
          </a:p>
          <a:p>
            <a:pPr lvl="1"/>
            <a:r>
              <a:rPr lang="en-US" dirty="0"/>
              <a:t>Service Description Template, glossary</a:t>
            </a:r>
          </a:p>
          <a:p>
            <a:pPr lvl="1"/>
            <a:r>
              <a:rPr lang="en-US" dirty="0"/>
              <a:t>APIs</a:t>
            </a:r>
          </a:p>
          <a:p>
            <a:pPr lvl="1"/>
            <a:r>
              <a:rPr lang="en-US" dirty="0"/>
              <a:t>Accounting, monitoring, support and order management</a:t>
            </a:r>
          </a:p>
          <a:p>
            <a:pPr lvl="1"/>
            <a:r>
              <a:rPr lang="en-US" dirty="0"/>
              <a:t>EOSC scientific product catalogue framework concept paper for inclusion of data repositories, software repositories etc.</a:t>
            </a: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C9C3F8EE-7081-D84A-8526-4E18D37F39C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957740" y="4794314"/>
            <a:ext cx="2647997" cy="20189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1" spc="0">
                <a:solidFill>
                  <a:schemeClr val="tx1"/>
                </a:solidFill>
                <a:latin typeface="Teko" panose="02000000000000000000" pitchFamily="2" charset="0"/>
                <a:cs typeface="Teko" panose="02000000000000000000" pitchFamily="2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EOSC Portal, EOSC-hub Review, 8-9 October 2019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1DF230-C100-BE47-A8B1-7012B39CF137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FDE9586D-7240-4C05-9CB3-FC102A35C04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5998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DD716-EF2F-494A-B19B-ED26365F0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Joint Activity Plan (Apr-Dec 2019) (</a:t>
            </a:r>
            <a:r>
              <a:rPr lang="en-US" dirty="0" err="1"/>
              <a:t>cont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0B9E79-656F-EE4F-BA4F-C739CFD4BF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679" y="1379932"/>
            <a:ext cx="3874308" cy="326350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Technical Integration </a:t>
            </a:r>
          </a:p>
          <a:p>
            <a:pPr marL="0" indent="0">
              <a:buNone/>
            </a:pPr>
            <a:r>
              <a:rPr lang="en-US" dirty="0"/>
              <a:t>Coord: EOSC-hub WP5.2, CYFRONET</a:t>
            </a:r>
          </a:p>
          <a:p>
            <a:pPr lvl="1"/>
            <a:r>
              <a:rPr lang="en-US" dirty="0"/>
              <a:t>New EOSC Portal architecture</a:t>
            </a:r>
          </a:p>
          <a:p>
            <a:pPr lvl="1"/>
            <a:r>
              <a:rPr lang="en-US" dirty="0"/>
              <a:t>Single portal UI and entry point for service providers</a:t>
            </a:r>
          </a:p>
          <a:p>
            <a:pPr lvl="1"/>
            <a:r>
              <a:rPr lang="en-US" dirty="0"/>
              <a:t>Define and develop single service database and data APIs </a:t>
            </a:r>
          </a:p>
          <a:p>
            <a:pPr lvl="1"/>
            <a:r>
              <a:rPr lang="en-US" dirty="0"/>
              <a:t>Interconnection between the service database and the portal user interface</a:t>
            </a:r>
          </a:p>
          <a:p>
            <a:pPr lvl="1"/>
            <a:r>
              <a:rPr lang="en-US" dirty="0"/>
              <a:t>Improvement of user experience and integration of UI of Porta/Service Catalogue/Marketplace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8117C4-3751-A541-9860-08A34CB19D16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Content Provisioning </a:t>
            </a:r>
          </a:p>
          <a:p>
            <a:pPr marL="0" indent="0">
              <a:buNone/>
            </a:pPr>
            <a:r>
              <a:rPr lang="en-US" dirty="0"/>
              <a:t>Coord: EOSC-hub WP3, TRUST-IT</a:t>
            </a:r>
          </a:p>
          <a:p>
            <a:pPr lvl="1"/>
            <a:r>
              <a:rPr lang="en-US" dirty="0"/>
              <a:t>Editorial board participation for content creation</a:t>
            </a:r>
          </a:p>
          <a:p>
            <a:pPr lvl="1"/>
            <a:r>
              <a:rPr lang="en-US" dirty="0"/>
              <a:t>Communication campaign to attract new service providers and users</a:t>
            </a:r>
          </a:p>
          <a:p>
            <a:pPr lvl="1"/>
            <a:r>
              <a:rPr lang="en-US" dirty="0"/>
              <a:t>Creation of use cases on the EOSC services from participating projects</a:t>
            </a:r>
          </a:p>
          <a:p>
            <a:pPr lvl="1"/>
            <a:endParaRPr lang="en-US" dirty="0"/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196514B5-EE92-4E4F-A9E6-C3FF26B7C1A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957740" y="4794314"/>
            <a:ext cx="2647997" cy="20189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1" spc="0">
                <a:solidFill>
                  <a:schemeClr val="tx1"/>
                </a:solidFill>
                <a:latin typeface="Teko" panose="02000000000000000000" pitchFamily="2" charset="0"/>
                <a:cs typeface="Teko" panose="02000000000000000000" pitchFamily="2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EOSC Portal, EOSC-hub Review, 8-9 October 2019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F30057-4E8E-F248-83ED-9C493CC550B6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FDE9586D-7240-4C05-9CB3-FC102A35C04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1996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44AAA-4E41-E742-AFC7-F891D0EAD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and Protection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FBD23-F766-FF4F-A119-8AE71CC233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Background </a:t>
            </a:r>
          </a:p>
          <a:p>
            <a:pPr lvl="1"/>
            <a:r>
              <a:rPr lang="en-US" dirty="0"/>
              <a:t>Software and infrastructure</a:t>
            </a:r>
          </a:p>
          <a:p>
            <a:pPr lvl="1"/>
            <a:r>
              <a:rPr lang="en-US" dirty="0"/>
              <a:t>API specifications</a:t>
            </a:r>
          </a:p>
          <a:p>
            <a:pPr lvl="1"/>
            <a:r>
              <a:rPr lang="en-US" dirty="0"/>
              <a:t>Portal domain name, web site content </a:t>
            </a:r>
          </a:p>
          <a:p>
            <a:pPr lvl="1"/>
            <a:r>
              <a:rPr lang="en-US" dirty="0"/>
              <a:t>EOSC logo</a:t>
            </a:r>
          </a:p>
          <a:p>
            <a:pPr lvl="1"/>
            <a:r>
              <a:rPr lang="en-US" dirty="0"/>
              <a:t>Service Description Template and service classification scheme</a:t>
            </a:r>
          </a:p>
          <a:p>
            <a:pPr lvl="1"/>
            <a:r>
              <a:rPr lang="en-US" dirty="0" err="1"/>
              <a:t>eInfraCentral</a:t>
            </a:r>
            <a:r>
              <a:rPr lang="en-US" dirty="0"/>
              <a:t> and Marketplace service metadata</a:t>
            </a:r>
          </a:p>
          <a:p>
            <a:pPr lvl="1"/>
            <a:r>
              <a:rPr lang="en-US" dirty="0"/>
              <a:t>Service Management System</a:t>
            </a:r>
          </a:p>
          <a:p>
            <a:pPr lvl="1"/>
            <a:r>
              <a:rPr lang="en-US" dirty="0"/>
              <a:t>Helpdesk</a:t>
            </a:r>
          </a:p>
          <a:p>
            <a:pPr lvl="1"/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and 2</a:t>
            </a:r>
            <a:r>
              <a:rPr lang="en-US" baseline="30000" dirty="0"/>
              <a:t>nd</a:t>
            </a:r>
            <a:r>
              <a:rPr lang="en-US" dirty="0"/>
              <a:t> level support team</a:t>
            </a:r>
          </a:p>
          <a:p>
            <a:pPr lvl="1"/>
            <a:r>
              <a:rPr lang="en-US" dirty="0"/>
              <a:t>Monitoring &amp; Accounting infrastructure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C7A3DC-F1D2-784C-B21A-F22413DD35A9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Protections</a:t>
            </a:r>
          </a:p>
          <a:p>
            <a:pPr lvl="1"/>
            <a:r>
              <a:rPr lang="en-US" dirty="0"/>
              <a:t>Software: OSI compliant license</a:t>
            </a:r>
          </a:p>
          <a:p>
            <a:pPr lvl="1"/>
            <a:r>
              <a:rPr lang="en-US" dirty="0"/>
              <a:t>Metadata: Possible copyright protection and potential sui generis database right</a:t>
            </a:r>
          </a:p>
          <a:p>
            <a:pPr lvl="1"/>
            <a:r>
              <a:rPr lang="en-US" dirty="0"/>
              <a:t>Specifications and Service Management System: Creative Commons Attribution 4.0</a:t>
            </a: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D0D28359-0BFB-4A44-A483-BBE5B50029A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957740" y="4794314"/>
            <a:ext cx="2647997" cy="20189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1" spc="0">
                <a:solidFill>
                  <a:schemeClr val="tx1"/>
                </a:solidFill>
                <a:latin typeface="Teko" panose="02000000000000000000" pitchFamily="2" charset="0"/>
                <a:cs typeface="Teko" panose="02000000000000000000" pitchFamily="2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EOSC Portal, EOSC-hub Review, 8-9 October 2019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739C60-6B20-924E-BD96-86EDDA2D07C4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FDE9586D-7240-4C05-9CB3-FC102A35C04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6337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947DA-B751-A145-9523-D61B3BA7A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Joint Results and Protection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8BA8CC-A849-8A48-973D-A83A595EF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851" y="1379932"/>
            <a:ext cx="7730821" cy="3263504"/>
          </a:xfrm>
        </p:spPr>
        <p:txBody>
          <a:bodyPr/>
          <a:lstStyle/>
          <a:p>
            <a:r>
              <a:rPr lang="en-US" dirty="0"/>
              <a:t>EOSC Portal interoperability guidelines, documentation, glossary and architecture </a:t>
            </a:r>
            <a:r>
              <a:rPr lang="en-US" dirty="0">
                <a:sym typeface="Wingdings" pitchFamily="2" charset="2"/>
              </a:rPr>
              <a:t> Create Commons with Attribution 4.0</a:t>
            </a:r>
          </a:p>
          <a:p>
            <a:r>
              <a:rPr lang="en-US" dirty="0">
                <a:sym typeface="Wingdings" pitchFamily="2" charset="2"/>
              </a:rPr>
              <a:t>EOSC portal Website design, portal brand, content and service metadata  Copyright for visual identity of website and possible trademark for the EOSC acronym and EOSC name and logo</a:t>
            </a:r>
          </a:p>
          <a:p>
            <a:r>
              <a:rPr lang="en-US" dirty="0">
                <a:sym typeface="Wingdings" pitchFamily="2" charset="2"/>
              </a:rPr>
              <a:t>Domain name eosc-portal.eu  Contract with register</a:t>
            </a:r>
          </a:p>
          <a:p>
            <a:r>
              <a:rPr lang="en-US" dirty="0">
                <a:sym typeface="Wingdings" pitchFamily="2" charset="2"/>
              </a:rPr>
              <a:t>EOSC Portal software  OSI compliant license</a:t>
            </a:r>
            <a:endParaRPr lang="en-US" dirty="0"/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98D2A7D5-FD06-D647-83DF-9550E44A6FF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957740" y="4794314"/>
            <a:ext cx="2647997" cy="20189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1" spc="0">
                <a:solidFill>
                  <a:schemeClr val="tx1"/>
                </a:solidFill>
                <a:latin typeface="Teko" panose="02000000000000000000" pitchFamily="2" charset="0"/>
                <a:cs typeface="Teko" panose="02000000000000000000" pitchFamily="2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EOSC Portal, EOSC-hub Review, 8-9 October 2019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8E05C6-CD56-C741-886E-34593EA46396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FDE9586D-7240-4C05-9CB3-FC102A35C04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3574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FBD43-7893-3341-A024-97D8A03DB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604" y="1824349"/>
            <a:ext cx="7900671" cy="994172"/>
          </a:xfrm>
        </p:spPr>
        <p:txBody>
          <a:bodyPr>
            <a:normAutofit fontScale="90000"/>
          </a:bodyPr>
          <a:lstStyle/>
          <a:p>
            <a:r>
              <a:rPr lang="en-US" dirty="0"/>
              <a:t>Collaboration Agreement – Report of Activities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EAB3EB0B-4110-384F-B574-C09293F969B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957740" y="4794314"/>
            <a:ext cx="2647997" cy="20189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1" spc="0">
                <a:solidFill>
                  <a:schemeClr val="tx1"/>
                </a:solidFill>
                <a:latin typeface="Teko" panose="02000000000000000000" pitchFamily="2" charset="0"/>
                <a:cs typeface="Teko" panose="02000000000000000000" pitchFamily="2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EOSC Portal, EOSC-hub Review, 8-9 October 2019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E1D0DA-1D6E-884F-9D18-0A140CB9335D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FDE9586D-7240-4C05-9CB3-FC102A35C04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3704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77ECF-C7D1-184C-B6D1-F35B931A5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FB1816-A8F6-644E-894C-C8CDF9FFF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851" y="1379932"/>
            <a:ext cx="7812879" cy="3263504"/>
          </a:xfrm>
        </p:spPr>
        <p:txBody>
          <a:bodyPr/>
          <a:lstStyle/>
          <a:p>
            <a:endParaRPr lang="en-US" dirty="0"/>
          </a:p>
          <a:p>
            <a:pPr fontAlgn="base"/>
            <a:r>
              <a:rPr lang="en-US" dirty="0"/>
              <a:t>Running of the EOSC Portal and Marketplace platform</a:t>
            </a:r>
          </a:p>
          <a:p>
            <a:pPr fontAlgn="base"/>
            <a:r>
              <a:rPr lang="en-US" dirty="0"/>
              <a:t>Testing and software updates: continuous availability of the platform, necessary security updates and updates connected to platform’s integrations (JIRA, SPMT)</a:t>
            </a:r>
          </a:p>
          <a:p>
            <a:pPr fontAlgn="base"/>
            <a:r>
              <a:rPr lang="en-US" dirty="0"/>
              <a:t>First level support: handled incidents reported by the users, user support runs on a daily basis</a:t>
            </a:r>
          </a:p>
          <a:p>
            <a:pPr fontAlgn="base"/>
            <a:r>
              <a:rPr lang="en-US" dirty="0"/>
              <a:t>Expert support to users and providers: 2 technical incidents reported by the users resolved</a:t>
            </a:r>
          </a:p>
          <a:p>
            <a:endParaRPr lang="en-US" dirty="0"/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156986A-3778-B045-A96B-71DA692E5DA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957740" y="4794314"/>
            <a:ext cx="2647997" cy="20189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1" spc="0">
                <a:solidFill>
                  <a:schemeClr val="tx1"/>
                </a:solidFill>
                <a:latin typeface="Teko" panose="02000000000000000000" pitchFamily="2" charset="0"/>
                <a:cs typeface="Teko" panose="02000000000000000000" pitchFamily="2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EOSC Portal, EOSC-hub Review, 8-9 October 2019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74106F-3CA6-1945-802C-4FC23B5244CC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FDE9586D-7240-4C05-9CB3-FC102A35C04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3622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4996D-D69D-5C42-8F7C-AB5CA16D2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 Description Template Evolution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FC97AF6-314B-A246-8AE7-AA31054CB6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80" y="1143243"/>
            <a:ext cx="8455999" cy="3530357"/>
          </a:xfrm>
          <a:prstGeom prst="rect">
            <a:avLst/>
          </a:prstGeom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7F5769A1-FCE9-EC4E-852D-C92D1DB2075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957740" y="4794314"/>
            <a:ext cx="2647997" cy="20189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1" spc="0">
                <a:solidFill>
                  <a:schemeClr val="tx1"/>
                </a:solidFill>
                <a:latin typeface="Teko" panose="02000000000000000000" pitchFamily="2" charset="0"/>
                <a:cs typeface="Teko" panose="02000000000000000000" pitchFamily="2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EOSC Portal, EOSC-hub Review, 8-9 October 2019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09CA38D-EF0C-7247-BEFE-B45F591E5A35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FDE9586D-7240-4C05-9CB3-FC102A35C04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727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BB29AF6-F7EE-1248-9D05-7B1F3C067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684A6E-6354-E044-A4C7-3853410119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Status and report of activities</a:t>
            </a:r>
          </a:p>
          <a:p>
            <a:r>
              <a:rPr lang="en-US" dirty="0"/>
              <a:t>EOSC Portal Collaboration Agreement and joint activity plan</a:t>
            </a:r>
          </a:p>
          <a:p>
            <a:r>
              <a:rPr lang="en-US" dirty="0"/>
              <a:t>Usage statistics </a:t>
            </a:r>
          </a:p>
          <a:p>
            <a:r>
              <a:rPr lang="en-US" dirty="0"/>
              <a:t>Considerations</a:t>
            </a:r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F80BD3C-B583-8C40-A702-669F0DCB2D1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81CF78-C337-FD46-ACA7-B52142E47197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FDE9586D-7240-4C05-9CB3-FC102A35C04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8312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A4BC2-E4AC-FE41-A6EC-7F2522B23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Current Service Description Template (SDT)</a:t>
            </a:r>
            <a:br>
              <a:rPr lang="en-US"/>
            </a:br>
            <a:r>
              <a:rPr lang="en-US" sz="2700"/>
              <a:t>(</a:t>
            </a:r>
            <a:r>
              <a:rPr lang="en-US" sz="2700" u="sng" dirty="0">
                <a:hlinkClick r:id="rId2"/>
              </a:rPr>
              <a:t>http://bit.ly/eosc-hub-sdt</a:t>
            </a:r>
            <a:r>
              <a:rPr lang="en-US" sz="2700" u="sng" dirty="0"/>
              <a:t>) </a:t>
            </a:r>
            <a:endParaRPr lang="en-US" sz="27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F7A0C3C-435F-904F-9484-95D1BC2E6A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253" y="1208334"/>
            <a:ext cx="7667483" cy="3448692"/>
          </a:xfrm>
          <a:prstGeom prst="rect">
            <a:avLst/>
          </a:prstGeom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104EF9AC-EF23-5D45-91CB-90A18CAC14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957740" y="4794314"/>
            <a:ext cx="2647997" cy="20189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1" spc="0">
                <a:solidFill>
                  <a:schemeClr val="tx1"/>
                </a:solidFill>
                <a:latin typeface="Teko" panose="02000000000000000000" pitchFamily="2" charset="0"/>
                <a:cs typeface="Teko" panose="02000000000000000000" pitchFamily="2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EOSC Portal, EOSC-hub Review, 8-9 October 2019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2D0610E-CC9B-DB4C-A7CE-C4DC5A907DCE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FDE9586D-7240-4C05-9CB3-FC102A35C04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9173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C8FD2-13BB-F84D-A967-1842E8EF0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SDT Convergence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9EAC7-5E1B-3C4A-A9E2-61E496EDF1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852" y="1379932"/>
            <a:ext cx="7896498" cy="3263504"/>
          </a:xfrm>
        </p:spPr>
        <p:txBody>
          <a:bodyPr/>
          <a:lstStyle/>
          <a:p>
            <a:r>
              <a:rPr lang="en-US" dirty="0"/>
              <a:t>Data model (SDT templates)</a:t>
            </a:r>
          </a:p>
          <a:p>
            <a:pPr lvl="1"/>
            <a:r>
              <a:rPr lang="en-US" dirty="0"/>
              <a:t>Partial convergence in last round of templates</a:t>
            </a:r>
          </a:p>
          <a:p>
            <a:pPr lvl="1"/>
            <a:r>
              <a:rPr lang="en-US" dirty="0"/>
              <a:t>Possible to map fields, importing from </a:t>
            </a:r>
            <a:r>
              <a:rPr lang="en-US" dirty="0" err="1"/>
              <a:t>eIC</a:t>
            </a:r>
            <a:r>
              <a:rPr lang="en-US" dirty="0"/>
              <a:t> to Marketplace possible with some minor intervention</a:t>
            </a:r>
          </a:p>
          <a:p>
            <a:pPr lvl="1"/>
            <a:r>
              <a:rPr lang="en-US" dirty="0"/>
              <a:t>Discussions on shared data model and agreement for common categories </a:t>
            </a:r>
            <a:r>
              <a:rPr lang="en-US" dirty="0" err="1"/>
              <a:t>etc</a:t>
            </a:r>
            <a:r>
              <a:rPr lang="en-US" dirty="0"/>
              <a:t> happening now. Currently manually mapped. </a:t>
            </a:r>
          </a:p>
          <a:p>
            <a:r>
              <a:rPr lang="en-US" dirty="0"/>
              <a:t>Shared architecture agreed</a:t>
            </a:r>
          </a:p>
          <a:p>
            <a:pPr lvl="1"/>
            <a:r>
              <a:rPr lang="en-US" dirty="0" err="1"/>
              <a:t>eInfraCentral</a:t>
            </a:r>
            <a:r>
              <a:rPr lang="en-US" dirty="0"/>
              <a:t> based portfolio with database of SDT data</a:t>
            </a:r>
          </a:p>
          <a:p>
            <a:pPr lvl="1"/>
            <a:r>
              <a:rPr lang="en-US" dirty="0"/>
              <a:t>EOSC-hub based catalogue using Marketplace as researcher facing interface</a:t>
            </a:r>
          </a:p>
          <a:p>
            <a:endParaRPr lang="en-US" dirty="0"/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F193F703-F0DB-654E-A43A-F66328667C5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957740" y="4794314"/>
            <a:ext cx="2647997" cy="20189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1" spc="0">
                <a:solidFill>
                  <a:schemeClr val="tx1"/>
                </a:solidFill>
                <a:latin typeface="Teko" panose="02000000000000000000" pitchFamily="2" charset="0"/>
                <a:cs typeface="Teko" panose="02000000000000000000" pitchFamily="2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EOSC Portal, EOSC-hub Review, 8-9 October 2019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67F9B7-20EE-4948-94B5-F198A81A645A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FDE9586D-7240-4C05-9CB3-FC102A35C04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9932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61D53-3BAB-3C45-82C6-E4346E111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9" y="345403"/>
            <a:ext cx="7900671" cy="994172"/>
          </a:xfrm>
        </p:spPr>
        <p:txBody>
          <a:bodyPr>
            <a:normAutofit fontScale="90000"/>
          </a:bodyPr>
          <a:lstStyle/>
          <a:p>
            <a:r>
              <a:rPr lang="en-US" dirty="0"/>
              <a:t>Nov 2019 Milestone</a:t>
            </a:r>
            <a:br>
              <a:rPr lang="en-US" dirty="0"/>
            </a:br>
            <a:r>
              <a:rPr lang="en-US" sz="2700" i="1" dirty="0"/>
              <a:t>Objective: integrated, single list of service</a:t>
            </a:r>
            <a:r>
              <a:rPr lang="en-US" dirty="0"/>
              <a:t>s </a:t>
            </a:r>
            <a:r>
              <a:rPr lang="en-US" sz="2700" dirty="0">
                <a:solidFill>
                  <a:srgbClr val="FFC000"/>
                </a:solidFill>
              </a:rPr>
              <a:t> 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4FC38-39A4-7249-B299-4B28B46A05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Assumptions: </a:t>
            </a:r>
          </a:p>
          <a:p>
            <a:pPr lvl="1" fontAlgn="base"/>
            <a:r>
              <a:rPr lang="en-US" dirty="0"/>
              <a:t>All service from current catalogue and the EOSC-hub marketplace (EOSC-hub MP) will be available in single “Catalogue &amp; Marketplace”</a:t>
            </a:r>
          </a:p>
          <a:p>
            <a:pPr lvl="1" fontAlgn="base"/>
            <a:r>
              <a:rPr lang="en-US" dirty="0"/>
              <a:t>The user interface will be based on technology from EOSC-hub MP </a:t>
            </a:r>
          </a:p>
          <a:p>
            <a:pPr lvl="1" fontAlgn="base"/>
            <a:r>
              <a:rPr lang="en-US" dirty="0"/>
              <a:t>The provider interface will be based on technology from </a:t>
            </a:r>
            <a:r>
              <a:rPr lang="en-US" dirty="0" err="1"/>
              <a:t>eInfraCentral</a:t>
            </a:r>
            <a:r>
              <a:rPr lang="en-US" dirty="0"/>
              <a:t> and service updates will be automatically populated into the user interface</a:t>
            </a:r>
          </a:p>
          <a:p>
            <a:pPr fontAlgn="base"/>
            <a:r>
              <a:rPr lang="en-US" dirty="0"/>
              <a:t>The EOSC Portal </a:t>
            </a:r>
            <a:r>
              <a:rPr lang="en-US" dirty="0" err="1"/>
              <a:t>backoffice</a:t>
            </a:r>
            <a:r>
              <a:rPr lang="en-US" dirty="0"/>
              <a:t>, including service provider onboarding and order management, will be operated by EOSC-hub teams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B8631E-19FC-B244-B9E1-9451EE31E0B8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Status:</a:t>
            </a:r>
          </a:p>
          <a:p>
            <a:pPr lvl="1" fontAlgn="base"/>
            <a:r>
              <a:rPr lang="en-US" dirty="0"/>
              <a:t>[DONE] Synchronization mechanism in the Marketplace with  duplication solving </a:t>
            </a:r>
          </a:p>
          <a:p>
            <a:pPr lvl="1" fontAlgn="base"/>
            <a:r>
              <a:rPr lang="en-US" dirty="0"/>
              <a:t>[DONE] GUI improvements for better user experience  - Plan</a:t>
            </a:r>
          </a:p>
          <a:p>
            <a:pPr lvl="1" fontAlgn="base"/>
            <a:r>
              <a:rPr lang="en-US" dirty="0"/>
              <a:t>[DONE] Aligned description and  consistency checking</a:t>
            </a:r>
          </a:p>
          <a:p>
            <a:pPr lvl="1" fontAlgn="base"/>
            <a:r>
              <a:rPr lang="en-US" dirty="0"/>
              <a:t>[DONE] Deployment of new EOSC Portal version (Nov release)</a:t>
            </a:r>
          </a:p>
          <a:p>
            <a:endParaRPr lang="en-US" dirty="0"/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C31783B7-6382-F44D-AD04-8FC4A473BB8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957740" y="4794314"/>
            <a:ext cx="2647997" cy="20189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1" spc="0">
                <a:solidFill>
                  <a:schemeClr val="tx1"/>
                </a:solidFill>
                <a:latin typeface="Teko" panose="02000000000000000000" pitchFamily="2" charset="0"/>
                <a:cs typeface="Teko" panose="02000000000000000000" pitchFamily="2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EOSC Portal, EOSC-hub Review, 8-9 October 2019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E0C547-AAC5-6A40-8E4A-C49FB03BE640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FDE9586D-7240-4C05-9CB3-FC102A35C04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2706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4DC05-F80E-434E-ABBB-6970A40BB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Editorial Board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959DC2-849C-904D-99C4-EFEB0D82F3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851" y="1020277"/>
            <a:ext cx="7896499" cy="367128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Establishment of an EOSC Portal Editorial Board </a:t>
            </a:r>
          </a:p>
          <a:p>
            <a:pPr lvl="1"/>
            <a:r>
              <a:rPr lang="en-US" dirty="0"/>
              <a:t>Representatives of EOSC-hub, OpenAIRE, EOSC Pilot, </a:t>
            </a:r>
            <a:r>
              <a:rPr lang="en-US" dirty="0" err="1"/>
              <a:t>eInfraCentral</a:t>
            </a:r>
            <a:r>
              <a:rPr lang="en-US" dirty="0"/>
              <a:t> and EOSC Secretariat projects. </a:t>
            </a:r>
          </a:p>
          <a:p>
            <a:pPr lvl="1"/>
            <a:r>
              <a:rPr lang="en-US" dirty="0"/>
              <a:t>Meetings every 3 weeks to discuss the portal updates and the communication actions </a:t>
            </a:r>
          </a:p>
          <a:p>
            <a:r>
              <a:rPr lang="en-US" dirty="0"/>
              <a:t>From EOSC launch: communication campaign to attract new service providers and users has started</a:t>
            </a:r>
          </a:p>
          <a:p>
            <a:pPr lvl="1"/>
            <a:r>
              <a:rPr lang="en-US" dirty="0"/>
              <a:t>For providers “onboarding page”</a:t>
            </a:r>
          </a:p>
          <a:p>
            <a:pPr lvl="1"/>
            <a:r>
              <a:rPr lang="en-US" dirty="0"/>
              <a:t>Promotion of funding opportunities, Early Adopters </a:t>
            </a:r>
            <a:r>
              <a:rPr lang="en-US" dirty="0" err="1"/>
              <a:t>Programme</a:t>
            </a:r>
            <a:r>
              <a:rPr lang="en-US" dirty="0"/>
              <a:t>, etc. to stimulate user engagement</a:t>
            </a:r>
          </a:p>
          <a:p>
            <a:r>
              <a:rPr lang="en-US" dirty="0"/>
              <a:t>Gathering of use cases using multiple EOSC services and Open Call</a:t>
            </a:r>
          </a:p>
          <a:p>
            <a:pPr lvl="1"/>
            <a:r>
              <a:rPr lang="en-US" dirty="0"/>
              <a:t>A specific call for use case will be also issued for the EOSC Symposium</a:t>
            </a:r>
          </a:p>
          <a:p>
            <a:r>
              <a:rPr lang="en-US" dirty="0"/>
              <a:t>Preparation of the EOSC portal promotional material </a:t>
            </a:r>
          </a:p>
          <a:p>
            <a:pPr lvl="1"/>
            <a:r>
              <a:rPr lang="en-US" dirty="0"/>
              <a:t>Roll-up banner, booklet and flier, and presentation/demo of the EOSC portal at different events (e.g. EC booth at the ICT Proposers Day 2019) </a:t>
            </a: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525E3D70-00BE-D648-B9B1-572D77323FB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957740" y="4794314"/>
            <a:ext cx="2647997" cy="20189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1" spc="0">
                <a:solidFill>
                  <a:schemeClr val="tx1"/>
                </a:solidFill>
                <a:latin typeface="Teko" panose="02000000000000000000" pitchFamily="2" charset="0"/>
                <a:cs typeface="Teko" panose="02000000000000000000" pitchFamily="2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EOSC Portal, EOSC-hub Review, 8-9 October 2019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AC31D2-E346-B74D-8A81-249AE9CB81CF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FDE9586D-7240-4C05-9CB3-FC102A35C04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9657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FBD43-7893-3341-A024-97D8A03DB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604" y="1824349"/>
            <a:ext cx="7900671" cy="994172"/>
          </a:xfrm>
        </p:spPr>
        <p:txBody>
          <a:bodyPr>
            <a:normAutofit fontScale="90000"/>
          </a:bodyPr>
          <a:lstStyle/>
          <a:p>
            <a:r>
              <a:rPr lang="en-US" dirty="0"/>
              <a:t>Analysis of usage and trends Dec 2018-Sep 2019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4172D347-D819-9042-A54B-FB0C0D2BC3F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957740" y="4794314"/>
            <a:ext cx="2647997" cy="20189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1" spc="0">
                <a:solidFill>
                  <a:schemeClr val="tx1"/>
                </a:solidFill>
                <a:latin typeface="Teko" panose="02000000000000000000" pitchFamily="2" charset="0"/>
                <a:cs typeface="Teko" panose="02000000000000000000" pitchFamily="2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EOSC Portal, EOSC-hub Review, 8-9 October 2019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375F86-6572-5B4C-9772-2C7736A920A4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FDE9586D-7240-4C05-9CB3-FC102A35C04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9170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14799-2C05-4547-95BF-077BB74CB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EOSC-hub Marketplace (Sep 2019): </a:t>
            </a:r>
            <a:br>
              <a:rPr lang="en-US" dirty="0"/>
            </a:br>
            <a:r>
              <a:rPr lang="en-US" dirty="0"/>
              <a:t>Orders and related back office activities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3E24E0-55EF-8545-8125-DA8163DC0AC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4208094-D291-924E-89A8-49D01921F9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79" y="1215482"/>
            <a:ext cx="4357894" cy="2327819"/>
          </a:xfrm>
          <a:prstGeom prst="rect">
            <a:avLst/>
          </a:prstGeom>
          <a:ln>
            <a:solidFill>
              <a:schemeClr val="tx2"/>
            </a:solidFill>
          </a:ln>
        </p:spPr>
      </p:pic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94C1E241-821E-2946-B1C1-7257F424EC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2286422"/>
              </p:ext>
            </p:extLst>
          </p:nvPr>
        </p:nvGraphicFramePr>
        <p:xfrm>
          <a:off x="1938384" y="2457948"/>
          <a:ext cx="5267231" cy="3319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50220B26-4028-D947-AB80-A49876D9B51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37443" y="1215481"/>
            <a:ext cx="4489838" cy="2327819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A3418B-66AF-DA48-933E-4A9E2F9BADF6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FDE9586D-7240-4C05-9CB3-FC102A35C04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1067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5A6E0-BA24-9346-817D-6F665E45F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Distribution of orders (*): </a:t>
            </a:r>
            <a:br>
              <a:rPr lang="en-US" dirty="0"/>
            </a:br>
            <a:r>
              <a:rPr lang="en-US" dirty="0"/>
              <a:t>Common Services (SX) and Thematic Service (DX)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7416E04-3F7B-814E-9CE7-E1B945A12E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079" y="1336318"/>
            <a:ext cx="4507882" cy="2622433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24F6020-13AC-4148-8D31-E1C08DFFF5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2848" y="1336318"/>
            <a:ext cx="3876083" cy="2622433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32BDB17-F3E7-D048-A365-A8D38582C6AA}"/>
              </a:ext>
            </a:extLst>
          </p:cNvPr>
          <p:cNvSpPr txBox="1"/>
          <p:nvPr/>
        </p:nvSpPr>
        <p:spPr>
          <a:xfrm>
            <a:off x="195079" y="4309607"/>
            <a:ext cx="2129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(*) 11-2018/08-2019</a:t>
            </a: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96D5B1B1-26C2-FA4F-958D-42C52AD220D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957740" y="4794314"/>
            <a:ext cx="2647997" cy="20189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1" spc="0">
                <a:solidFill>
                  <a:schemeClr val="tx1"/>
                </a:solidFill>
                <a:latin typeface="Teko" panose="02000000000000000000" pitchFamily="2" charset="0"/>
                <a:cs typeface="Teko" panose="02000000000000000000" pitchFamily="2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EOSC Portal, EOSC-hub Review, 8-9 October 2019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A434EB1-2D6D-5746-A613-7332D934A213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FDE9586D-7240-4C05-9CB3-FC102A35C04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5856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35393-ECE1-2E4B-B8D8-6BFC27300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Distribution of Users</a:t>
            </a:r>
            <a:br>
              <a:rPr lang="en-US" dirty="0"/>
            </a:br>
            <a:r>
              <a:rPr lang="en-US" sz="2400" i="1" dirty="0"/>
              <a:t>Scientific Discipline (SX) and Country (DX)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0F4E64-191D-6742-9A9E-AE13FACD59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206" y="1392414"/>
            <a:ext cx="5196297" cy="3025039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3BB38248-CDA4-5B41-A81B-3CBEC660A9B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957740" y="4794314"/>
            <a:ext cx="2647997" cy="20189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1" spc="0">
                <a:solidFill>
                  <a:schemeClr val="tx1"/>
                </a:solidFill>
                <a:latin typeface="Teko" panose="02000000000000000000" pitchFamily="2" charset="0"/>
                <a:cs typeface="Teko" panose="02000000000000000000" pitchFamily="2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EOSC Portal, EOSC-hub Review, 8-9 October 2019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3B7F4A7-2E20-A641-9FEB-E7D2D7C75210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FDE9586D-7240-4C05-9CB3-FC102A35C045}" type="slidenum">
              <a:rPr lang="en-US" smtClean="0"/>
              <a:t>27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48A56FC-AC61-A949-8274-F0299BAA43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0185" y="1392413"/>
            <a:ext cx="2647997" cy="302504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Distribution by region</a:t>
            </a:r>
          </a:p>
          <a:p>
            <a:r>
              <a:rPr lang="en-US" dirty="0"/>
              <a:t>EU: 54</a:t>
            </a:r>
          </a:p>
          <a:p>
            <a:r>
              <a:rPr lang="en-US" dirty="0"/>
              <a:t>Asia Pacific: 40</a:t>
            </a:r>
          </a:p>
          <a:p>
            <a:r>
              <a:rPr lang="en-US" dirty="0"/>
              <a:t>America: 3</a:t>
            </a:r>
          </a:p>
        </p:txBody>
      </p:sp>
    </p:spTree>
    <p:extLst>
      <p:ext uri="{BB962C8B-B14F-4D97-AF65-F5344CB8AC3E}">
        <p14:creationId xmlns:p14="http://schemas.microsoft.com/office/powerpoint/2010/main" val="23853633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36180-A34B-6C41-ABC6-DAF32EDE3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Concluding Remarks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548AFA-9128-3044-99E0-753902F583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852" y="1229210"/>
            <a:ext cx="7896498" cy="326350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EOSC Portal supports the (to be defined) EOSC business model</a:t>
            </a:r>
          </a:p>
          <a:p>
            <a:pPr lvl="1"/>
            <a:r>
              <a:rPr lang="en-US" dirty="0"/>
              <a:t>EOSC Concept 2.0 provides examples of how through the Portal providers can choose different federation and integration approaches with EOSC</a:t>
            </a:r>
          </a:p>
          <a:p>
            <a:pPr lvl="1"/>
            <a:r>
              <a:rPr lang="en-US" dirty="0"/>
              <a:t>B2B and B2U transactions required</a:t>
            </a:r>
          </a:p>
          <a:p>
            <a:pPr lvl="1"/>
            <a:r>
              <a:rPr lang="en-US" dirty="0"/>
              <a:t>The outcomes of the EOSC WG on Sustainability have implications on the EOSC Portal functionality to be delivered</a:t>
            </a:r>
          </a:p>
          <a:p>
            <a:r>
              <a:rPr lang="en-US" dirty="0"/>
              <a:t>Data discoverability and access</a:t>
            </a:r>
          </a:p>
          <a:p>
            <a:pPr lvl="1"/>
            <a:r>
              <a:rPr lang="en-US" dirty="0"/>
              <a:t>The Portal needs a generally accepted approach to data discovery and access </a:t>
            </a:r>
            <a:r>
              <a:rPr lang="en-US" dirty="0">
                <a:sym typeface="Wingdings" pitchFamily="2" charset="2"/>
              </a:rPr>
              <a:t> Enhance EOSC</a:t>
            </a:r>
          </a:p>
          <a:p>
            <a:r>
              <a:rPr lang="en-US" dirty="0">
                <a:sym typeface="Wingdings" pitchFamily="2" charset="2"/>
              </a:rPr>
              <a:t>Objective for EOSC-hub PY2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Upgrade in 2019 to harmonize interfaces to users and providers </a:t>
            </a:r>
            <a:r>
              <a:rPr lang="en-US" dirty="0">
                <a:sym typeface="Wingdings" pitchFamily="2" charset="2"/>
              </a:rPr>
              <a:t> New Marketplace development plan</a:t>
            </a:r>
          </a:p>
          <a:p>
            <a:pPr lvl="1"/>
            <a:r>
              <a:rPr lang="en-US" dirty="0">
                <a:sym typeface="Wingdings" pitchFamily="2" charset="2"/>
              </a:rPr>
              <a:t>Consolidate EOSC portal back-office</a:t>
            </a:r>
          </a:p>
          <a:p>
            <a:pPr lvl="1"/>
            <a:r>
              <a:rPr lang="en-US" dirty="0">
                <a:sym typeface="Wingdings" pitchFamily="2" charset="2"/>
              </a:rPr>
              <a:t>Collaboration agreement with Enhance EOSC needed from Jan 2020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053F71BA-25AC-2041-89C8-E0EFA349BC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957740" y="4794314"/>
            <a:ext cx="2647997" cy="20189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1" spc="0">
                <a:solidFill>
                  <a:schemeClr val="tx1"/>
                </a:solidFill>
                <a:latin typeface="Teko" panose="02000000000000000000" pitchFamily="2" charset="0"/>
                <a:cs typeface="Teko" panose="02000000000000000000" pitchFamily="2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EOSC Portal, EOSC-hub Review, 8-9 October 2019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251F3A-7CB8-FA46-9D3B-B077FD6A3E11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FDE9586D-7240-4C05-9CB3-FC102A35C04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556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FBD43-7893-3341-A024-97D8A03DB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604" y="1824349"/>
            <a:ext cx="7900671" cy="994172"/>
          </a:xfrm>
        </p:spPr>
        <p:txBody>
          <a:bodyPr/>
          <a:lstStyle/>
          <a:p>
            <a:r>
              <a:rPr lang="en-US"/>
              <a:t>Status and Report of Activities</a:t>
            </a:r>
            <a:endParaRPr lang="en-US" dirty="0"/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40906374-3D5E-724E-A74D-2A953159780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957740" y="4794314"/>
            <a:ext cx="2647997" cy="20189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1" spc="0">
                <a:solidFill>
                  <a:schemeClr val="tx1"/>
                </a:solidFill>
                <a:latin typeface="Teko" panose="02000000000000000000" pitchFamily="2" charset="0"/>
                <a:cs typeface="Teko" panose="02000000000000000000" pitchFamily="2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EOSC Portal, EOSC-hub Review, 8-9 October 2019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ED225E-80CC-6349-82DB-383395C21CD1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8651126" y="4784886"/>
            <a:ext cx="361164" cy="273844"/>
          </a:xfrm>
        </p:spPr>
        <p:txBody>
          <a:bodyPr/>
          <a:lstStyle/>
          <a:p>
            <a:fld id="{FDE9586D-7240-4C05-9CB3-FC102A35C04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769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8E0D490-C7DA-E341-9658-A90A189194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" y="306532"/>
            <a:ext cx="8509000" cy="4216400"/>
          </a:xfrm>
          <a:prstGeom prst="rect">
            <a:avLst/>
          </a:prstGeom>
        </p:spPr>
      </p:pic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E23A58E8-3FD3-4B4F-8944-E79A317FFFE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957740" y="4794314"/>
            <a:ext cx="2647997" cy="20189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1" spc="0">
                <a:solidFill>
                  <a:schemeClr val="tx1"/>
                </a:solidFill>
                <a:latin typeface="Teko" panose="02000000000000000000" pitchFamily="2" charset="0"/>
                <a:cs typeface="Teko" panose="02000000000000000000" pitchFamily="2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EOSC Portal, EOSC-hub Review, 8-9 October 2019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0D7498-076A-9D45-98B9-CF293B2096F9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FDE9586D-7240-4C05-9CB3-FC102A35C04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768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068756442"/>
              </p:ext>
            </p:extLst>
          </p:nvPr>
        </p:nvGraphicFramePr>
        <p:xfrm>
          <a:off x="365760" y="2067336"/>
          <a:ext cx="8476090" cy="2463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-43032" y="612901"/>
            <a:ext cx="42403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/>
              <a:t>EOSC architecture as a federated </a:t>
            </a:r>
            <a:r>
              <a:rPr lang="en-US" sz="2000" b="1" dirty="0"/>
              <a:t>system of resources and services </a:t>
            </a:r>
            <a:r>
              <a:rPr lang="en-US" sz="2000" dirty="0"/>
              <a:t>from European digital infrastructures and national providers federated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26404" y="625382"/>
            <a:ext cx="424038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EOSC is based on a “federating core” service contributing to the implementation of the </a:t>
            </a:r>
            <a:r>
              <a:rPr lang="en-US" sz="2000" b="1" dirty="0"/>
              <a:t>“Access and interface” </a:t>
            </a:r>
            <a:r>
              <a:rPr lang="en-US" sz="2000" dirty="0"/>
              <a:t>action line</a:t>
            </a:r>
          </a:p>
          <a:p>
            <a:r>
              <a:rPr lang="en-US" sz="2000" dirty="0"/>
              <a:t>of the EOSC roadmap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B8DA5B-C4AD-9B44-9C5A-A812F830C7D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18FBED-15FE-204C-AB6D-DD3BE9BCBF89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FDE9586D-7240-4C05-9CB3-FC102A35C04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375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5005B-9AFF-45DC-B3BB-314B3E2AF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370" y="1769873"/>
            <a:ext cx="6801821" cy="994172"/>
          </a:xfrm>
        </p:spPr>
        <p:txBody>
          <a:bodyPr>
            <a:noAutofit/>
          </a:bodyPr>
          <a:lstStyle/>
          <a:p>
            <a:r>
              <a:rPr lang="en-US" sz="3200" dirty="0"/>
              <a:t>A delivery </a:t>
            </a:r>
            <a:r>
              <a:rPr lang="en-US" sz="3200" b="1" dirty="0"/>
              <a:t>channel connecting the demand-side and the supply-side </a:t>
            </a:r>
            <a:r>
              <a:rPr lang="en-US" sz="3200" dirty="0"/>
              <a:t>which showcases the potential of </a:t>
            </a:r>
            <a:r>
              <a:rPr lang="en-US" sz="3200" b="1" dirty="0"/>
              <a:t>integrated and coordinated access </a:t>
            </a:r>
            <a:r>
              <a:rPr lang="en-US" sz="3200" dirty="0"/>
              <a:t>to European services, data and other scientific outputs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499439" y="3593987"/>
            <a:ext cx="69373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hlinkClick r:id="rId2"/>
              </a:rPr>
              <a:t>https://eosc-portal.eu/</a:t>
            </a:r>
            <a:endParaRPr lang="en-US" sz="4000" b="1" dirty="0"/>
          </a:p>
          <a:p>
            <a:endParaRPr lang="en-US" sz="3600" b="1" dirty="0"/>
          </a:p>
          <a:p>
            <a:endParaRPr lang="en-US" sz="4000" b="1" dirty="0"/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E48D0FDA-E497-0940-9FF2-7B2A4104864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957740" y="4794314"/>
            <a:ext cx="2647997" cy="20189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1" spc="0">
                <a:solidFill>
                  <a:schemeClr val="tx1"/>
                </a:solidFill>
                <a:latin typeface="Teko" panose="02000000000000000000" pitchFamily="2" charset="0"/>
                <a:cs typeface="Teko" panose="02000000000000000000" pitchFamily="2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EOSC Portal, EOSC-hub Review, 8-9 October 2019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B5CE68-2602-3A40-A22A-EF4708D5239B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FDE9586D-7240-4C05-9CB3-FC102A35C04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643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1140717D-6C90-FB4C-A128-38B33C479D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28"/>
            <a:ext cx="5461217" cy="478488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09CE777-1262-9146-A308-3566982DD5FC}"/>
              </a:ext>
            </a:extLst>
          </p:cNvPr>
          <p:cNvSpPr/>
          <p:nvPr/>
        </p:nvSpPr>
        <p:spPr>
          <a:xfrm>
            <a:off x="2481943" y="285008"/>
            <a:ext cx="1163782" cy="201881"/>
          </a:xfrm>
          <a:prstGeom prst="rect">
            <a:avLst/>
          </a:prstGeom>
          <a:noFill/>
          <a:ln w="635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9966748E-2D81-E946-9CBE-B063CC9B639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957740" y="4794314"/>
            <a:ext cx="2647997" cy="20189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1" spc="0">
                <a:solidFill>
                  <a:schemeClr val="tx1"/>
                </a:solidFill>
                <a:latin typeface="Teko" panose="02000000000000000000" pitchFamily="2" charset="0"/>
                <a:cs typeface="Teko" panose="02000000000000000000" pitchFamily="2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EOSC Portal, EOSC-hub Review, 8-9 October 2019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2820FD-4DDF-0E4A-B194-B6B49FA29BB6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FDE9586D-7240-4C05-9CB3-FC102A35C045}" type="slidenum">
              <a:rPr lang="en-US" smtClean="0"/>
              <a:t>7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6491D11-F8D6-CD40-B5DE-D5910A608DC6}"/>
              </a:ext>
            </a:extLst>
          </p:cNvPr>
          <p:cNvSpPr/>
          <p:nvPr/>
        </p:nvSpPr>
        <p:spPr>
          <a:xfrm>
            <a:off x="2242457" y="0"/>
            <a:ext cx="2068286" cy="213756"/>
          </a:xfrm>
          <a:prstGeom prst="rect">
            <a:avLst/>
          </a:prstGeom>
          <a:noFill/>
          <a:ln w="635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45BDC05-3D00-1B45-A344-68D290C39D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308" y="11875"/>
            <a:ext cx="5135610" cy="4784886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7DA4C79F-9F79-8345-A487-57F77AFAD9AB}"/>
              </a:ext>
            </a:extLst>
          </p:cNvPr>
          <p:cNvSpPr/>
          <p:nvPr/>
        </p:nvSpPr>
        <p:spPr>
          <a:xfrm>
            <a:off x="4683960" y="1126177"/>
            <a:ext cx="1273779" cy="203859"/>
          </a:xfrm>
          <a:prstGeom prst="rect">
            <a:avLst/>
          </a:prstGeom>
          <a:noFill/>
          <a:ln w="635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EE4F9C-273F-8244-A890-0FBBE2773414}"/>
              </a:ext>
            </a:extLst>
          </p:cNvPr>
          <p:cNvSpPr txBox="1"/>
          <p:nvPr/>
        </p:nvSpPr>
        <p:spPr>
          <a:xfrm>
            <a:off x="3161797" y="4794314"/>
            <a:ext cx="2344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5"/>
              </a:rPr>
              <a:t>https://eosc-portal.eu/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679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EE15136-4C35-0940-8DB1-2025BE3486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781" y="1344868"/>
            <a:ext cx="6502400" cy="3323741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CFD26689-05AD-524C-8C02-1AE5F9111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>
            <a:normAutofit/>
          </a:bodyPr>
          <a:lstStyle/>
          <a:p>
            <a:r>
              <a:rPr lang="en-US"/>
              <a:t>Marketplace: Projects and Orders</a:t>
            </a:r>
            <a:endParaRPr lang="en-US" dirty="0"/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074B1BC1-9E28-5944-904A-86AD584ABBF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957740" y="4794314"/>
            <a:ext cx="2647997" cy="20189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1" spc="0">
                <a:solidFill>
                  <a:schemeClr val="tx1"/>
                </a:solidFill>
                <a:latin typeface="Teko" panose="02000000000000000000" pitchFamily="2" charset="0"/>
                <a:cs typeface="Teko" panose="02000000000000000000" pitchFamily="2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EOSC Portal, EOSC-hub Review, 8-9 October 2019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EAC0A0A-ABFA-CC4F-BC74-008EF65EF5CC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8651126" y="4784886"/>
            <a:ext cx="361164" cy="273844"/>
          </a:xfrm>
        </p:spPr>
        <p:txBody>
          <a:bodyPr/>
          <a:lstStyle/>
          <a:p>
            <a:fld id="{FDE9586D-7240-4C05-9CB3-FC102A35C04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533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BC577B6C-45C7-FB42-995E-35D10E433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>
            <a:normAutofit/>
          </a:bodyPr>
          <a:lstStyle/>
          <a:p>
            <a:r>
              <a:rPr lang="en-US"/>
              <a:t>Marketplace Architecture</a:t>
            </a:r>
            <a:endParaRPr lang="en-US" dirty="0"/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8F4CCC57-B229-944A-9498-EE713549105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957740" y="4794314"/>
            <a:ext cx="2647997" cy="20189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1" spc="0">
                <a:solidFill>
                  <a:schemeClr val="tx1"/>
                </a:solidFill>
                <a:latin typeface="Teko" panose="02000000000000000000" pitchFamily="2" charset="0"/>
                <a:cs typeface="Teko" panose="02000000000000000000" pitchFamily="2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EOSC Portal, EOSC-hub Review, 8-9 October 2019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3E4ECCA-646A-9F4E-9C0A-1E69B80591FF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8651126" y="4784886"/>
            <a:ext cx="361164" cy="273844"/>
          </a:xfrm>
        </p:spPr>
        <p:txBody>
          <a:bodyPr/>
          <a:lstStyle/>
          <a:p>
            <a:fld id="{FDE9586D-7240-4C05-9CB3-FC102A35C045}" type="slidenum">
              <a:rPr lang="en-US" smtClean="0"/>
              <a:t>9</a:t>
            </a:fld>
            <a:endParaRPr lang="en-US"/>
          </a:p>
        </p:txBody>
      </p:sp>
      <p:pic>
        <p:nvPicPr>
          <p:cNvPr id="6" name="Google Shape;667;p50">
            <a:extLst>
              <a:ext uri="{FF2B5EF4-FFF2-40B4-BE49-F238E27FC236}">
                <a16:creationId xmlns:a16="http://schemas.microsoft.com/office/drawing/2014/main" id="{8994BE7A-4BB4-A640-9DC2-041A5D2D13A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89817" y="950026"/>
            <a:ext cx="6564365" cy="37183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05107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</TotalTime>
  <Words>1424</Words>
  <Application>Microsoft Macintosh PowerPoint</Application>
  <PresentationFormat>On-screen Show (16:9)</PresentationFormat>
  <Paragraphs>206</Paragraphs>
  <Slides>28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Teko</vt:lpstr>
      <vt:lpstr>Ubuntu</vt:lpstr>
      <vt:lpstr>Office Theme</vt:lpstr>
      <vt:lpstr>PowerPoint Presentation</vt:lpstr>
      <vt:lpstr>Outline</vt:lpstr>
      <vt:lpstr>Status and Report of Activities</vt:lpstr>
      <vt:lpstr>PowerPoint Presentation</vt:lpstr>
      <vt:lpstr>PowerPoint Presentation</vt:lpstr>
      <vt:lpstr>A delivery channel connecting the demand-side and the supply-side which showcases the potential of integrated and coordinated access to European services, data and other scientific outputs </vt:lpstr>
      <vt:lpstr>PowerPoint Presentation</vt:lpstr>
      <vt:lpstr>Marketplace: Projects and Orders</vt:lpstr>
      <vt:lpstr>Marketplace Architecture</vt:lpstr>
      <vt:lpstr>EOSC Portal backoffice Processes</vt:lpstr>
      <vt:lpstr>Collaboration Agreement and Joint Activity Plan</vt:lpstr>
      <vt:lpstr>Activities and</vt:lpstr>
      <vt:lpstr>Joint Activity Plan (Apr-Dec 2019)</vt:lpstr>
      <vt:lpstr>Joint Activity Plan (Apr-Dec 2019) (cont)</vt:lpstr>
      <vt:lpstr>Background and Protection</vt:lpstr>
      <vt:lpstr>Joint Results and Protection</vt:lpstr>
      <vt:lpstr>Collaboration Agreement – Report of Activities</vt:lpstr>
      <vt:lpstr>Operations</vt:lpstr>
      <vt:lpstr>Service Description Template Evolution</vt:lpstr>
      <vt:lpstr>Current Service Description Template (SDT) (http://bit.ly/eosc-hub-sdt) </vt:lpstr>
      <vt:lpstr>SDT Convergence Process</vt:lpstr>
      <vt:lpstr>Nov 2019 Milestone Objective: integrated, single list of services  </vt:lpstr>
      <vt:lpstr>Editorial Board</vt:lpstr>
      <vt:lpstr>Analysis of usage and trends Dec 2018-Sep 2019</vt:lpstr>
      <vt:lpstr>EOSC-hub Marketplace (Sep 2019):  Orders and related back office activities</vt:lpstr>
      <vt:lpstr>Distribution of orders (*):  Common Services (SX) and Thematic Service (DX)</vt:lpstr>
      <vt:lpstr>Distribution of Users Scientific Discipline (SX) and Country (DX)</vt:lpstr>
      <vt:lpstr>Concluding Remarks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Angelica Vos</dc:creator>
  <cp:lastModifiedBy>Tiziana Ferrari</cp:lastModifiedBy>
  <cp:revision>74</cp:revision>
  <dcterms:created xsi:type="dcterms:W3CDTF">2018-11-20T08:49:09Z</dcterms:created>
  <dcterms:modified xsi:type="dcterms:W3CDTF">2019-11-25T13:08:53Z</dcterms:modified>
</cp:coreProperties>
</file>