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74" r:id="rId2"/>
    <p:sldId id="340" r:id="rId3"/>
    <p:sldId id="260" r:id="rId4"/>
    <p:sldId id="267" r:id="rId5"/>
    <p:sldId id="318" r:id="rId6"/>
    <p:sldId id="262" r:id="rId7"/>
    <p:sldId id="269" r:id="rId8"/>
    <p:sldId id="272" r:id="rId9"/>
    <p:sldId id="315" r:id="rId10"/>
    <p:sldId id="268" r:id="rId11"/>
    <p:sldId id="316" r:id="rId12"/>
    <p:sldId id="317" r:id="rId13"/>
    <p:sldId id="273" r:id="rId14"/>
    <p:sldId id="277" r:id="rId15"/>
    <p:sldId id="420" r:id="rId16"/>
    <p:sldId id="286" r:id="rId17"/>
    <p:sldId id="416" r:id="rId18"/>
    <p:sldId id="293" r:id="rId19"/>
    <p:sldId id="41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ina Kupila-Rantala" initials="TK" lastIdx="1" clrIdx="0">
    <p:extLst>
      <p:ext uri="{19B8F6BF-5375-455C-9EA6-DF929625EA0E}">
        <p15:presenceInfo xmlns:p15="http://schemas.microsoft.com/office/powerpoint/2012/main" userId="S-1-5-21-484763869-1957994488-1801674531-1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4D9"/>
    <a:srgbClr val="2D4E77"/>
    <a:srgbClr val="75A5D8"/>
    <a:srgbClr val="000000"/>
    <a:srgbClr val="1B216E"/>
    <a:srgbClr val="1C3046"/>
    <a:srgbClr val="B5892D"/>
    <a:srgbClr val="E2E4EA"/>
    <a:srgbClr val="1D2F45"/>
    <a:srgbClr val="167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6405" autoAdjust="0"/>
  </p:normalViewPr>
  <p:slideViewPr>
    <p:cSldViewPr>
      <p:cViewPr varScale="1">
        <p:scale>
          <a:sx n="62" d="100"/>
          <a:sy n="62" d="100"/>
        </p:scale>
        <p:origin x="633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oin@mailmain.eosc-hub.e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oin@mailmain.eosc-hub.e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ED972-9F22-5441-BB83-E1FBA3CE40CA}" type="doc">
      <dgm:prSet loTypeId="urn:microsoft.com/office/officeart/2005/8/layout/chevron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7E69CF-2454-7243-9940-0B4C8C8BBCC6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</a:pPr>
          <a:r>
            <a:rPr lang="en-US" dirty="0"/>
            <a:t>Submit the request for onboarding</a:t>
          </a:r>
        </a:p>
      </dgm:t>
    </dgm:pt>
    <dgm:pt modelId="{D1FD9D27-0DC5-6F4A-ACB6-5F4C04F2F955}" type="parTrans" cxnId="{48448628-685B-AE49-BCD8-FEDB4FC133C5}">
      <dgm:prSet/>
      <dgm:spPr/>
      <dgm:t>
        <a:bodyPr/>
        <a:lstStyle/>
        <a:p>
          <a:endParaRPr lang="en-US"/>
        </a:p>
      </dgm:t>
    </dgm:pt>
    <dgm:pt modelId="{39EAA1B2-536E-5544-B06F-71728C02AF13}" type="sibTrans" cxnId="{48448628-685B-AE49-BCD8-FEDB4FC133C5}">
      <dgm:prSet/>
      <dgm:spPr/>
      <dgm:t>
        <a:bodyPr/>
        <a:lstStyle/>
        <a:p>
          <a:endParaRPr lang="en-US"/>
        </a:p>
      </dgm:t>
    </dgm:pt>
    <dgm:pt modelId="{23719194-A4F1-9645-B19E-6543F2B706C9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None/>
          </a:pPr>
          <a:r>
            <a:rPr lang="en-US" b="0" dirty="0">
              <a:latin typeface="+mn-lt"/>
              <a:ea typeface="Roboto"/>
              <a:cs typeface="Roboto"/>
              <a:sym typeface="Roboto"/>
            </a:rPr>
            <a:t>Information gathering</a:t>
          </a:r>
          <a:endParaRPr lang="en-US" b="0" dirty="0">
            <a:latin typeface="+mn-lt"/>
          </a:endParaRPr>
        </a:p>
      </dgm:t>
    </dgm:pt>
    <dgm:pt modelId="{C22EB121-951C-1F4F-A5F2-5B8DC2C493EF}" type="parTrans" cxnId="{D292757E-B4E9-684A-BD55-8D01F39F1CB8}">
      <dgm:prSet/>
      <dgm:spPr/>
      <dgm:t>
        <a:bodyPr/>
        <a:lstStyle/>
        <a:p>
          <a:endParaRPr lang="en-US"/>
        </a:p>
      </dgm:t>
    </dgm:pt>
    <dgm:pt modelId="{84CB9D7A-CFCE-E745-886C-1C394549F115}" type="sibTrans" cxnId="{D292757E-B4E9-684A-BD55-8D01F39F1CB8}">
      <dgm:prSet/>
      <dgm:spPr/>
      <dgm:t>
        <a:bodyPr/>
        <a:lstStyle/>
        <a:p>
          <a:endParaRPr lang="en-US"/>
        </a:p>
      </dgm:t>
    </dgm:pt>
    <dgm:pt modelId="{5C4E1D74-9740-9041-892B-8212D1948A6C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</a:pPr>
          <a:r>
            <a:rPr lang="en-US" dirty="0"/>
            <a:t>Validation</a:t>
          </a:r>
        </a:p>
      </dgm:t>
    </dgm:pt>
    <dgm:pt modelId="{43BEA05B-6883-FE48-85D8-E84A5B877C22}" type="parTrans" cxnId="{4509E1DE-A111-0647-88AF-E8CE88400D7A}">
      <dgm:prSet/>
      <dgm:spPr/>
      <dgm:t>
        <a:bodyPr/>
        <a:lstStyle/>
        <a:p>
          <a:endParaRPr lang="en-US"/>
        </a:p>
      </dgm:t>
    </dgm:pt>
    <dgm:pt modelId="{744FB16E-8756-E249-AE49-C48F3DB2C4B6}" type="sibTrans" cxnId="{4509E1DE-A111-0647-88AF-E8CE88400D7A}">
      <dgm:prSet/>
      <dgm:spPr/>
      <dgm:t>
        <a:bodyPr/>
        <a:lstStyle/>
        <a:p>
          <a:endParaRPr lang="en-US"/>
        </a:p>
      </dgm:t>
    </dgm:pt>
    <dgm:pt modelId="{D7523CC1-03C8-FF47-BAF6-83494CBD15E2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Validation team examines filled template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gm:t>
    </dgm:pt>
    <dgm:pt modelId="{B6073C95-C8E7-6F44-8E53-BDFA64D95A2A}" type="parTrans" cxnId="{9474317F-DC42-5D4E-B8E9-E82DFEEC8283}">
      <dgm:prSet/>
      <dgm:spPr/>
      <dgm:t>
        <a:bodyPr/>
        <a:lstStyle/>
        <a:p>
          <a:endParaRPr lang="en-US"/>
        </a:p>
      </dgm:t>
    </dgm:pt>
    <dgm:pt modelId="{2009D5D6-A729-A44F-83CD-D5D6D567D9EC}" type="sibTrans" cxnId="{9474317F-DC42-5D4E-B8E9-E82DFEEC8283}">
      <dgm:prSet/>
      <dgm:spPr/>
      <dgm:t>
        <a:bodyPr/>
        <a:lstStyle/>
        <a:p>
          <a:endParaRPr lang="en-US"/>
        </a:p>
      </dgm:t>
    </dgm:pt>
    <dgm:pt modelId="{D2F66D84-D98A-904E-BC78-1CE1FB9F7BE0}">
      <dgm:prSet custT="1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Send an email to 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  <a:hlinkClick xmlns:r="http://schemas.openxmlformats.org/officeDocument/2006/relationships" r:id="rId1"/>
            </a:rPr>
            <a:t>join@mailmain.eosc-hub.eu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 or fill the form available on the EOSC portal</a:t>
          </a:r>
          <a:endParaRPr lang="en-US" sz="1800" kern="1200" dirty="0">
            <a:latin typeface="+mn-lt"/>
          </a:endParaRPr>
        </a:p>
      </dgm:t>
    </dgm:pt>
    <dgm:pt modelId="{17045966-7700-1D47-AA49-25F7095367B3}" type="parTrans" cxnId="{CB421752-C7F7-8B4F-868A-5232089B4974}">
      <dgm:prSet/>
      <dgm:spPr/>
      <dgm:t>
        <a:bodyPr/>
        <a:lstStyle/>
        <a:p>
          <a:endParaRPr lang="en-US"/>
        </a:p>
      </dgm:t>
    </dgm:pt>
    <dgm:pt modelId="{F0298184-CFF3-9648-B894-42539BFD9063}" type="sibTrans" cxnId="{CB421752-C7F7-8B4F-868A-5232089B4974}">
      <dgm:prSet/>
      <dgm:spPr/>
      <dgm:t>
        <a:bodyPr/>
        <a:lstStyle/>
        <a:p>
          <a:endParaRPr lang="en-US"/>
        </a:p>
      </dgm:t>
    </dgm:pt>
    <dgm:pt modelId="{829C0E7D-4D12-BA45-A8F6-191838A10DF7}">
      <dgm:prSet phldrT="[Text]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None/>
          </a:pPr>
          <a:r>
            <a:rPr lang="en-US" b="0" dirty="0">
              <a:latin typeface="+mn-lt"/>
              <a:ea typeface="Roboto"/>
              <a:cs typeface="Roboto"/>
              <a:sym typeface="Roboto"/>
            </a:rPr>
            <a:t>Publication</a:t>
          </a:r>
          <a:endParaRPr lang="en-US" b="0" dirty="0">
            <a:latin typeface="+mn-lt"/>
          </a:endParaRPr>
        </a:p>
      </dgm:t>
    </dgm:pt>
    <dgm:pt modelId="{BB7FCE03-6EAA-4A4D-98BB-19AA1999C5CA}" type="parTrans" cxnId="{6011F3F4-9B60-6E4C-B1FF-27A083FEA4FE}">
      <dgm:prSet/>
      <dgm:spPr/>
      <dgm:t>
        <a:bodyPr/>
        <a:lstStyle/>
        <a:p>
          <a:endParaRPr lang="en-US"/>
        </a:p>
      </dgm:t>
    </dgm:pt>
    <dgm:pt modelId="{3CB6A808-BDCE-B644-A93F-952DF7154930}" type="sibTrans" cxnId="{6011F3F4-9B60-6E4C-B1FF-27A083FEA4FE}">
      <dgm:prSet/>
      <dgm:spPr/>
      <dgm:t>
        <a:bodyPr/>
        <a:lstStyle/>
        <a:p>
          <a:endParaRPr lang="en-US"/>
        </a:p>
      </dgm:t>
    </dgm:pt>
    <dgm:pt modelId="{218E5659-C8CD-AB43-9DB8-F93DBE40B1F3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Publish the service in the EOSC portal Marketplace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gm:t>
    </dgm:pt>
    <dgm:pt modelId="{802096E8-AD22-6941-A1D3-470172165B67}" type="parTrans" cxnId="{E75D676F-138A-924B-A330-D3E23DC549A1}">
      <dgm:prSet/>
      <dgm:spPr/>
      <dgm:t>
        <a:bodyPr/>
        <a:lstStyle/>
        <a:p>
          <a:endParaRPr lang="en-US"/>
        </a:p>
      </dgm:t>
    </dgm:pt>
    <dgm:pt modelId="{187034A0-1B9C-A04D-AD04-D46AD3425150}" type="sibTrans" cxnId="{E75D676F-138A-924B-A330-D3E23DC549A1}">
      <dgm:prSet/>
      <dgm:spPr/>
      <dgm:t>
        <a:bodyPr/>
        <a:lstStyle/>
        <a:p>
          <a:endParaRPr lang="en-US"/>
        </a:p>
      </dgm:t>
    </dgm:pt>
    <dgm:pt modelId="{1C7ECEB9-6A74-B84F-8F55-FB65A6040E94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support from EOSC-hub team in filling in the information</a:t>
          </a:r>
        </a:p>
      </dgm:t>
    </dgm:pt>
    <dgm:pt modelId="{FACB4B7F-2FFF-6D48-B287-B7216E1B208E}" type="parTrans" cxnId="{50F3D372-9D26-EE47-B4A8-C7413830AB14}">
      <dgm:prSet/>
      <dgm:spPr/>
      <dgm:t>
        <a:bodyPr/>
        <a:lstStyle/>
        <a:p>
          <a:endParaRPr lang="en-US"/>
        </a:p>
      </dgm:t>
    </dgm:pt>
    <dgm:pt modelId="{38D42B74-BF10-BE4D-8F8E-F4102E42AB3E}" type="sibTrans" cxnId="{50F3D372-9D26-EE47-B4A8-C7413830AB14}">
      <dgm:prSet/>
      <dgm:spPr/>
      <dgm:t>
        <a:bodyPr/>
        <a:lstStyle/>
        <a:p>
          <a:endParaRPr lang="en-US"/>
        </a:p>
      </dgm:t>
    </dgm:pt>
    <dgm:pt modelId="{6D971DAD-1F63-7F4A-8AA6-0FA4D40D3B6D}">
      <dgm:prSet custT="1"/>
      <dgm:spPr/>
      <dgm:t>
        <a:bodyPr/>
        <a:lstStyle/>
        <a:p>
          <a:pPr marL="252000"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a service description template to fill in</a:t>
          </a:r>
        </a:p>
      </dgm:t>
    </dgm:pt>
    <dgm:pt modelId="{31128363-E884-A743-BDF8-25F12A2E1CD2}" type="parTrans" cxnId="{0787BBF0-D633-5B42-B622-58A9B7E3673A}">
      <dgm:prSet/>
      <dgm:spPr/>
      <dgm:t>
        <a:bodyPr/>
        <a:lstStyle/>
        <a:p>
          <a:endParaRPr lang="en-GB"/>
        </a:p>
      </dgm:t>
    </dgm:pt>
    <dgm:pt modelId="{8A80EC78-DFA0-064A-996A-42C0BD1C9347}" type="sibTrans" cxnId="{0787BBF0-D633-5B42-B622-58A9B7E3673A}">
      <dgm:prSet/>
      <dgm:spPr/>
      <dgm:t>
        <a:bodyPr/>
        <a:lstStyle/>
        <a:p>
          <a:endParaRPr lang="en-GB"/>
        </a:p>
      </dgm:t>
    </dgm:pt>
    <dgm:pt modelId="{43BD2E57-E937-034F-8B7E-CAD0B06A12F1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ts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Fill the service description template</a:t>
          </a:r>
        </a:p>
      </dgm:t>
    </dgm:pt>
    <dgm:pt modelId="{01D82FED-E840-FE49-B5AE-3FD141834A23}" type="parTrans" cxnId="{D8A63283-DAF6-4D4E-B290-C6CBD20D8791}">
      <dgm:prSet/>
      <dgm:spPr/>
      <dgm:t>
        <a:bodyPr/>
        <a:lstStyle/>
        <a:p>
          <a:endParaRPr lang="en-GB"/>
        </a:p>
      </dgm:t>
    </dgm:pt>
    <dgm:pt modelId="{41010447-C9FF-AE4D-994A-FB865B0A1ADA}" type="sibTrans" cxnId="{D8A63283-DAF6-4D4E-B290-C6CBD20D8791}">
      <dgm:prSet/>
      <dgm:spPr/>
      <dgm:t>
        <a:bodyPr/>
        <a:lstStyle/>
        <a:p>
          <a:endParaRPr lang="en-GB"/>
        </a:p>
      </dgm:t>
    </dgm:pt>
    <dgm:pt modelId="{3FDF6FA5-47E5-D745-8CA0-C83486615878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Ensures the services meets the Rules of Participation 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gm:t>
    </dgm:pt>
    <dgm:pt modelId="{68222F24-9A93-374F-A4B0-9327F0B7F382}" type="parTrans" cxnId="{351F8C7B-4B9D-FB47-B4FB-D7233B21E3BD}">
      <dgm:prSet/>
      <dgm:spPr/>
      <dgm:t>
        <a:bodyPr/>
        <a:lstStyle/>
        <a:p>
          <a:endParaRPr lang="en-GB"/>
        </a:p>
      </dgm:t>
    </dgm:pt>
    <dgm:pt modelId="{08201D0D-EA2F-9342-9342-059B149D8D20}" type="sibTrans" cxnId="{351F8C7B-4B9D-FB47-B4FB-D7233B21E3BD}">
      <dgm:prSet/>
      <dgm:spPr/>
      <dgm:t>
        <a:bodyPr/>
        <a:lstStyle/>
        <a:p>
          <a:endParaRPr lang="en-GB"/>
        </a:p>
      </dgm:t>
    </dgm:pt>
    <dgm:pt modelId="{CFD8A8A6-B4FC-F048-8DEC-68C71A6E453B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Requests clarifications if required</a:t>
          </a:r>
        </a:p>
      </dgm:t>
    </dgm:pt>
    <dgm:pt modelId="{F1FE5EDF-FF07-EF4C-8CE7-22700F4D0FF6}" type="parTrans" cxnId="{D83D9AB8-2355-244D-BF75-5CC08A3BB1C6}">
      <dgm:prSet/>
      <dgm:spPr/>
      <dgm:t>
        <a:bodyPr/>
        <a:lstStyle/>
        <a:p>
          <a:endParaRPr lang="en-GB"/>
        </a:p>
      </dgm:t>
    </dgm:pt>
    <dgm:pt modelId="{1898BDDD-BC66-3142-8D7B-DC4773A3FB93}" type="sibTrans" cxnId="{D83D9AB8-2355-244D-BF75-5CC08A3BB1C6}">
      <dgm:prSet/>
      <dgm:spPr/>
      <dgm:t>
        <a:bodyPr/>
        <a:lstStyle/>
        <a:p>
          <a:endParaRPr lang="en-GB"/>
        </a:p>
      </dgm:t>
    </dgm:pt>
    <dgm:pt modelId="{EBFFFD13-DB3D-B445-8FF4-F7342D3118D6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Enters service in Service Portfolio</a:t>
          </a:r>
        </a:p>
      </dgm:t>
    </dgm:pt>
    <dgm:pt modelId="{8654609E-3743-074D-B259-F6FCA318BD7B}" type="parTrans" cxnId="{02B8217B-CA74-894F-AADF-B91EA376652C}">
      <dgm:prSet/>
      <dgm:spPr/>
      <dgm:t>
        <a:bodyPr/>
        <a:lstStyle/>
        <a:p>
          <a:endParaRPr lang="en-GB"/>
        </a:p>
      </dgm:t>
    </dgm:pt>
    <dgm:pt modelId="{9F81AA04-DDDA-374A-B364-6D5C29A5DA68}" type="sibTrans" cxnId="{02B8217B-CA74-894F-AADF-B91EA376652C}">
      <dgm:prSet/>
      <dgm:spPr/>
      <dgm:t>
        <a:bodyPr/>
        <a:lstStyle/>
        <a:p>
          <a:endParaRPr lang="en-GB"/>
        </a:p>
      </dgm:t>
    </dgm:pt>
    <dgm:pt modelId="{9521C873-C5A9-2941-BFE4-DD5B1AB43DC4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Transfer subset of data from the portfolio to the Marketplace on EOSC portal</a:t>
          </a:r>
        </a:p>
      </dgm:t>
    </dgm:pt>
    <dgm:pt modelId="{0F9510D3-4978-B14D-A32E-C0F6CD1F1F35}" type="parTrans" cxnId="{5ABEC58D-05E3-D946-B071-7D5C0BCD7311}">
      <dgm:prSet/>
      <dgm:spPr/>
      <dgm:t>
        <a:bodyPr/>
        <a:lstStyle/>
        <a:p>
          <a:endParaRPr lang="en-GB"/>
        </a:p>
      </dgm:t>
    </dgm:pt>
    <dgm:pt modelId="{59E64DBD-EC89-2447-B16C-ED4BD621E180}" type="sibTrans" cxnId="{5ABEC58D-05E3-D946-B071-7D5C0BCD7311}">
      <dgm:prSet/>
      <dgm:spPr/>
      <dgm:t>
        <a:bodyPr/>
        <a:lstStyle/>
        <a:p>
          <a:endParaRPr lang="en-GB"/>
        </a:p>
      </dgm:t>
    </dgm:pt>
    <dgm:pt modelId="{6790BD79-B369-F345-9AE4-6413C3E68E12}">
      <dgm:prSet phldrT="[Text]" custT="1"/>
      <dgm:spPr/>
      <dgm:t>
        <a:bodyPr/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Provide draft of entry to service provider</a:t>
          </a:r>
        </a:p>
      </dgm:t>
    </dgm:pt>
    <dgm:pt modelId="{D3653EA7-3B7C-5846-8806-520AC677306B}" type="parTrans" cxnId="{AEAC299D-B509-FA43-9D9C-79C10E31DA34}">
      <dgm:prSet/>
      <dgm:spPr/>
      <dgm:t>
        <a:bodyPr/>
        <a:lstStyle/>
        <a:p>
          <a:endParaRPr lang="en-GB"/>
        </a:p>
      </dgm:t>
    </dgm:pt>
    <dgm:pt modelId="{657D1C99-C865-854A-BCD2-6E9DE1F138FB}" type="sibTrans" cxnId="{AEAC299D-B509-FA43-9D9C-79C10E31DA34}">
      <dgm:prSet/>
      <dgm:spPr/>
      <dgm:t>
        <a:bodyPr/>
        <a:lstStyle/>
        <a:p>
          <a:endParaRPr lang="en-GB"/>
        </a:p>
      </dgm:t>
    </dgm:pt>
    <dgm:pt modelId="{13F2088A-8670-A14B-9571-B691603A4874}" type="pres">
      <dgm:prSet presAssocID="{61DED972-9F22-5441-BB83-E1FBA3CE40CA}" presName="Name0" presStyleCnt="0">
        <dgm:presLayoutVars>
          <dgm:dir/>
          <dgm:animLvl val="lvl"/>
          <dgm:resizeHandles val="exact"/>
        </dgm:presLayoutVars>
      </dgm:prSet>
      <dgm:spPr/>
    </dgm:pt>
    <dgm:pt modelId="{FD109B84-D98F-954B-B172-3A730C6587CA}" type="pres">
      <dgm:prSet presAssocID="{B17E69CF-2454-7243-9940-0B4C8C8BBCC6}" presName="composite" presStyleCnt="0"/>
      <dgm:spPr/>
    </dgm:pt>
    <dgm:pt modelId="{F9F2A302-DBCF-B840-9017-9B03E851D617}" type="pres">
      <dgm:prSet presAssocID="{B17E69CF-2454-7243-9940-0B4C8C8BBCC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AD100D-8836-3F4A-99E7-D72CA9605E2F}" type="pres">
      <dgm:prSet presAssocID="{B17E69CF-2454-7243-9940-0B4C8C8BBCC6}" presName="desTx" presStyleLbl="revTx" presStyleIdx="0" presStyleCnt="4" custLinFactNeighborX="7209">
        <dgm:presLayoutVars>
          <dgm:bulletEnabled val="1"/>
        </dgm:presLayoutVars>
      </dgm:prSet>
      <dgm:spPr/>
    </dgm:pt>
    <dgm:pt modelId="{50145E8C-D0B7-B243-9E14-B52B65AE9AAE}" type="pres">
      <dgm:prSet presAssocID="{39EAA1B2-536E-5544-B06F-71728C02AF13}" presName="space" presStyleCnt="0"/>
      <dgm:spPr/>
    </dgm:pt>
    <dgm:pt modelId="{6820FC70-D407-C949-A943-3104D282D129}" type="pres">
      <dgm:prSet presAssocID="{23719194-A4F1-9645-B19E-6543F2B706C9}" presName="composite" presStyleCnt="0"/>
      <dgm:spPr/>
    </dgm:pt>
    <dgm:pt modelId="{57ECF367-FF46-9D4F-B165-6BDAF4AD53BA}" type="pres">
      <dgm:prSet presAssocID="{23719194-A4F1-9645-B19E-6543F2B706C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6CF63D7-44EE-3F4C-9CAE-6B79F8F4A545}" type="pres">
      <dgm:prSet presAssocID="{23719194-A4F1-9645-B19E-6543F2B706C9}" presName="desTx" presStyleLbl="revTx" presStyleIdx="1" presStyleCnt="4" custLinFactNeighborX="4307">
        <dgm:presLayoutVars>
          <dgm:bulletEnabled val="1"/>
        </dgm:presLayoutVars>
      </dgm:prSet>
      <dgm:spPr/>
    </dgm:pt>
    <dgm:pt modelId="{15D15F08-7D69-E94B-BBCA-56B7A51DAF6C}" type="pres">
      <dgm:prSet presAssocID="{84CB9D7A-CFCE-E745-886C-1C394549F115}" presName="space" presStyleCnt="0"/>
      <dgm:spPr/>
    </dgm:pt>
    <dgm:pt modelId="{42FD3072-69C9-4A4D-8766-B6A225120CED}" type="pres">
      <dgm:prSet presAssocID="{5C4E1D74-9740-9041-892B-8212D1948A6C}" presName="composite" presStyleCnt="0"/>
      <dgm:spPr/>
    </dgm:pt>
    <dgm:pt modelId="{443D9BE9-5740-0247-887E-A65DCCD17A13}" type="pres">
      <dgm:prSet presAssocID="{5C4E1D74-9740-9041-892B-8212D1948A6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0D8880-01C0-5443-B513-28C147509F3A}" type="pres">
      <dgm:prSet presAssocID="{5C4E1D74-9740-9041-892B-8212D1948A6C}" presName="desTx" presStyleLbl="revTx" presStyleIdx="2" presStyleCnt="4" custLinFactNeighborX="3336">
        <dgm:presLayoutVars>
          <dgm:bulletEnabled val="1"/>
        </dgm:presLayoutVars>
      </dgm:prSet>
      <dgm:spPr/>
    </dgm:pt>
    <dgm:pt modelId="{93E77513-3186-8D4F-9024-D70239BF60E8}" type="pres">
      <dgm:prSet presAssocID="{744FB16E-8756-E249-AE49-C48F3DB2C4B6}" presName="space" presStyleCnt="0"/>
      <dgm:spPr/>
    </dgm:pt>
    <dgm:pt modelId="{62A8731E-57B3-E744-AEDF-923BDC1DEE15}" type="pres">
      <dgm:prSet presAssocID="{829C0E7D-4D12-BA45-A8F6-191838A10DF7}" presName="composite" presStyleCnt="0"/>
      <dgm:spPr/>
    </dgm:pt>
    <dgm:pt modelId="{13B9A98D-93DE-4747-849C-1D015C5790B6}" type="pres">
      <dgm:prSet presAssocID="{829C0E7D-4D12-BA45-A8F6-191838A10DF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9C4FF0C-BD8E-524C-B8A6-597018855AA5}" type="pres">
      <dgm:prSet presAssocID="{829C0E7D-4D12-BA45-A8F6-191838A10DF7}" presName="desTx" presStyleLbl="revTx" presStyleIdx="3" presStyleCnt="4" custLinFactNeighborX="2364">
        <dgm:presLayoutVars>
          <dgm:bulletEnabled val="1"/>
        </dgm:presLayoutVars>
      </dgm:prSet>
      <dgm:spPr/>
    </dgm:pt>
  </dgm:ptLst>
  <dgm:cxnLst>
    <dgm:cxn modelId="{12F08B11-E5E3-FA46-A3F1-D49572B5024F}" type="presOf" srcId="{9521C873-C5A9-2941-BFE4-DD5B1AB43DC4}" destId="{59C4FF0C-BD8E-524C-B8A6-597018855AA5}" srcOrd="0" destOrd="0" presId="urn:microsoft.com/office/officeart/2005/8/layout/chevron1"/>
    <dgm:cxn modelId="{B94D321B-05BA-3A45-B733-BB66F4B7E2C3}" type="presOf" srcId="{6790BD79-B369-F345-9AE4-6413C3E68E12}" destId="{59C4FF0C-BD8E-524C-B8A6-597018855AA5}" srcOrd="0" destOrd="1" presId="urn:microsoft.com/office/officeart/2005/8/layout/chevron1"/>
    <dgm:cxn modelId="{67FD9B1F-11EE-8140-B5E8-48E7D6B4087D}" type="presOf" srcId="{EBFFFD13-DB3D-B445-8FF4-F7342D3118D6}" destId="{E40D8880-01C0-5443-B513-28C147509F3A}" srcOrd="0" destOrd="3" presId="urn:microsoft.com/office/officeart/2005/8/layout/chevron1"/>
    <dgm:cxn modelId="{48448628-685B-AE49-BCD8-FEDB4FC133C5}" srcId="{61DED972-9F22-5441-BB83-E1FBA3CE40CA}" destId="{B17E69CF-2454-7243-9940-0B4C8C8BBCC6}" srcOrd="0" destOrd="0" parTransId="{D1FD9D27-0DC5-6F4A-ACB6-5F4C04F2F955}" sibTransId="{39EAA1B2-536E-5544-B06F-71728C02AF13}"/>
    <dgm:cxn modelId="{084D1438-DA4D-AB4D-ABD0-049BD49040F7}" type="presOf" srcId="{CFD8A8A6-B4FC-F048-8DEC-68C71A6E453B}" destId="{E40D8880-01C0-5443-B513-28C147509F3A}" srcOrd="0" destOrd="2" presId="urn:microsoft.com/office/officeart/2005/8/layout/chevron1"/>
    <dgm:cxn modelId="{88690743-C7E8-3A44-BE81-2E678A29DBBF}" type="presOf" srcId="{D2F66D84-D98A-904E-BC78-1CE1FB9F7BE0}" destId="{93AD100D-8836-3F4A-99E7-D72CA9605E2F}" srcOrd="0" destOrd="0" presId="urn:microsoft.com/office/officeart/2005/8/layout/chevron1"/>
    <dgm:cxn modelId="{E3B7634C-CEED-2B4F-92BB-F4B817704303}" type="presOf" srcId="{3FDF6FA5-47E5-D745-8CA0-C83486615878}" destId="{E40D8880-01C0-5443-B513-28C147509F3A}" srcOrd="0" destOrd="1" presId="urn:microsoft.com/office/officeart/2005/8/layout/chevron1"/>
    <dgm:cxn modelId="{E75D676F-138A-924B-A330-D3E23DC549A1}" srcId="{829C0E7D-4D12-BA45-A8F6-191838A10DF7}" destId="{218E5659-C8CD-AB43-9DB8-F93DBE40B1F3}" srcOrd="2" destOrd="0" parTransId="{802096E8-AD22-6941-A1D3-470172165B67}" sibTransId="{187034A0-1B9C-A04D-AD04-D46AD3425150}"/>
    <dgm:cxn modelId="{CB421752-C7F7-8B4F-868A-5232089B4974}" srcId="{B17E69CF-2454-7243-9940-0B4C8C8BBCC6}" destId="{D2F66D84-D98A-904E-BC78-1CE1FB9F7BE0}" srcOrd="0" destOrd="0" parTransId="{17045966-7700-1D47-AA49-25F7095367B3}" sibTransId="{F0298184-CFF3-9648-B894-42539BFD9063}"/>
    <dgm:cxn modelId="{50F3D372-9D26-EE47-B4A8-C7413830AB14}" srcId="{23719194-A4F1-9645-B19E-6543F2B706C9}" destId="{1C7ECEB9-6A74-B84F-8F55-FB65A6040E94}" srcOrd="1" destOrd="0" parTransId="{FACB4B7F-2FFF-6D48-B287-B7216E1B208E}" sibTransId="{38D42B74-BF10-BE4D-8F8E-F4102E42AB3E}"/>
    <dgm:cxn modelId="{C1C31A78-0F9A-4549-A77C-E57B645853CB}" type="presOf" srcId="{1C7ECEB9-6A74-B84F-8F55-FB65A6040E94}" destId="{56CF63D7-44EE-3F4C-9CAE-6B79F8F4A545}" srcOrd="0" destOrd="1" presId="urn:microsoft.com/office/officeart/2005/8/layout/chevron1"/>
    <dgm:cxn modelId="{02B8217B-CA74-894F-AADF-B91EA376652C}" srcId="{5C4E1D74-9740-9041-892B-8212D1948A6C}" destId="{EBFFFD13-DB3D-B445-8FF4-F7342D3118D6}" srcOrd="3" destOrd="0" parTransId="{8654609E-3743-074D-B259-F6FCA318BD7B}" sibTransId="{9F81AA04-DDDA-374A-B364-6D5C29A5DA68}"/>
    <dgm:cxn modelId="{351F8C7B-4B9D-FB47-B4FB-D7233B21E3BD}" srcId="{5C4E1D74-9740-9041-892B-8212D1948A6C}" destId="{3FDF6FA5-47E5-D745-8CA0-C83486615878}" srcOrd="1" destOrd="0" parTransId="{68222F24-9A93-374F-A4B0-9327F0B7F382}" sibTransId="{08201D0D-EA2F-9342-9342-059B149D8D20}"/>
    <dgm:cxn modelId="{D292757E-B4E9-684A-BD55-8D01F39F1CB8}" srcId="{61DED972-9F22-5441-BB83-E1FBA3CE40CA}" destId="{23719194-A4F1-9645-B19E-6543F2B706C9}" srcOrd="1" destOrd="0" parTransId="{C22EB121-951C-1F4F-A5F2-5B8DC2C493EF}" sibTransId="{84CB9D7A-CFCE-E745-886C-1C394549F115}"/>
    <dgm:cxn modelId="{9474317F-DC42-5D4E-B8E9-E82DFEEC8283}" srcId="{5C4E1D74-9740-9041-892B-8212D1948A6C}" destId="{D7523CC1-03C8-FF47-BAF6-83494CBD15E2}" srcOrd="0" destOrd="0" parTransId="{B6073C95-C8E7-6F44-8E53-BDFA64D95A2A}" sibTransId="{2009D5D6-A729-A44F-83CD-D5D6D567D9EC}"/>
    <dgm:cxn modelId="{D8A63283-DAF6-4D4E-B290-C6CBD20D8791}" srcId="{23719194-A4F1-9645-B19E-6543F2B706C9}" destId="{43BD2E57-E937-034F-8B7E-CAD0B06A12F1}" srcOrd="0" destOrd="0" parTransId="{01D82FED-E840-FE49-B5AE-3FD141834A23}" sibTransId="{41010447-C9FF-AE4D-994A-FB865B0A1ADA}"/>
    <dgm:cxn modelId="{5ABEC58D-05E3-D946-B071-7D5C0BCD7311}" srcId="{829C0E7D-4D12-BA45-A8F6-191838A10DF7}" destId="{9521C873-C5A9-2941-BFE4-DD5B1AB43DC4}" srcOrd="0" destOrd="0" parTransId="{0F9510D3-4978-B14D-A32E-C0F6CD1F1F35}" sibTransId="{59E64DBD-EC89-2447-B16C-ED4BD621E180}"/>
    <dgm:cxn modelId="{0FEDB493-3C77-B042-90AD-B716CA81F5BE}" type="presOf" srcId="{218E5659-C8CD-AB43-9DB8-F93DBE40B1F3}" destId="{59C4FF0C-BD8E-524C-B8A6-597018855AA5}" srcOrd="0" destOrd="2" presId="urn:microsoft.com/office/officeart/2005/8/layout/chevron1"/>
    <dgm:cxn modelId="{AEAC299D-B509-FA43-9D9C-79C10E31DA34}" srcId="{829C0E7D-4D12-BA45-A8F6-191838A10DF7}" destId="{6790BD79-B369-F345-9AE4-6413C3E68E12}" srcOrd="1" destOrd="0" parTransId="{D3653EA7-3B7C-5846-8806-520AC677306B}" sibTransId="{657D1C99-C865-854A-BCD2-6E9DE1F138FB}"/>
    <dgm:cxn modelId="{D83D9AB8-2355-244D-BF75-5CC08A3BB1C6}" srcId="{5C4E1D74-9740-9041-892B-8212D1948A6C}" destId="{CFD8A8A6-B4FC-F048-8DEC-68C71A6E453B}" srcOrd="2" destOrd="0" parTransId="{F1FE5EDF-FF07-EF4C-8CE7-22700F4D0FF6}" sibTransId="{1898BDDD-BC66-3142-8D7B-DC4773A3FB93}"/>
    <dgm:cxn modelId="{19E750BA-DD09-0D44-B6E4-A0A7FD057F0C}" type="presOf" srcId="{6D971DAD-1F63-7F4A-8AA6-0FA4D40D3B6D}" destId="{93AD100D-8836-3F4A-99E7-D72CA9605E2F}" srcOrd="0" destOrd="1" presId="urn:microsoft.com/office/officeart/2005/8/layout/chevron1"/>
    <dgm:cxn modelId="{FE0B85C5-BB3A-214B-AC53-11EC30872705}" type="presOf" srcId="{23719194-A4F1-9645-B19E-6543F2B706C9}" destId="{57ECF367-FF46-9D4F-B165-6BDAF4AD53BA}" srcOrd="0" destOrd="0" presId="urn:microsoft.com/office/officeart/2005/8/layout/chevron1"/>
    <dgm:cxn modelId="{71E51DD6-DD6B-B546-848E-CAB38D70848A}" type="presOf" srcId="{829C0E7D-4D12-BA45-A8F6-191838A10DF7}" destId="{13B9A98D-93DE-4747-849C-1D015C5790B6}" srcOrd="0" destOrd="0" presId="urn:microsoft.com/office/officeart/2005/8/layout/chevron1"/>
    <dgm:cxn modelId="{DFD65DDD-0E57-7C4F-B502-8216D73D326A}" type="presOf" srcId="{D7523CC1-03C8-FF47-BAF6-83494CBD15E2}" destId="{E40D8880-01C0-5443-B513-28C147509F3A}" srcOrd="0" destOrd="0" presId="urn:microsoft.com/office/officeart/2005/8/layout/chevron1"/>
    <dgm:cxn modelId="{4509E1DE-A111-0647-88AF-E8CE88400D7A}" srcId="{61DED972-9F22-5441-BB83-E1FBA3CE40CA}" destId="{5C4E1D74-9740-9041-892B-8212D1948A6C}" srcOrd="2" destOrd="0" parTransId="{43BEA05B-6883-FE48-85D8-E84A5B877C22}" sibTransId="{744FB16E-8756-E249-AE49-C48F3DB2C4B6}"/>
    <dgm:cxn modelId="{D44835E9-50D4-B94A-BA46-D7E6CD4526B3}" type="presOf" srcId="{43BD2E57-E937-034F-8B7E-CAD0B06A12F1}" destId="{56CF63D7-44EE-3F4C-9CAE-6B79F8F4A545}" srcOrd="0" destOrd="0" presId="urn:microsoft.com/office/officeart/2005/8/layout/chevron1"/>
    <dgm:cxn modelId="{0787BBF0-D633-5B42-B622-58A9B7E3673A}" srcId="{B17E69CF-2454-7243-9940-0B4C8C8BBCC6}" destId="{6D971DAD-1F63-7F4A-8AA6-0FA4D40D3B6D}" srcOrd="1" destOrd="0" parTransId="{31128363-E884-A743-BDF8-25F12A2E1CD2}" sibTransId="{8A80EC78-DFA0-064A-996A-42C0BD1C9347}"/>
    <dgm:cxn modelId="{6011F3F4-9B60-6E4C-B1FF-27A083FEA4FE}" srcId="{61DED972-9F22-5441-BB83-E1FBA3CE40CA}" destId="{829C0E7D-4D12-BA45-A8F6-191838A10DF7}" srcOrd="3" destOrd="0" parTransId="{BB7FCE03-6EAA-4A4D-98BB-19AA1999C5CA}" sibTransId="{3CB6A808-BDCE-B644-A93F-952DF7154930}"/>
    <dgm:cxn modelId="{9F5C2AF6-D962-AF4D-8AD3-77B71A4301E0}" type="presOf" srcId="{B17E69CF-2454-7243-9940-0B4C8C8BBCC6}" destId="{F9F2A302-DBCF-B840-9017-9B03E851D617}" srcOrd="0" destOrd="0" presId="urn:microsoft.com/office/officeart/2005/8/layout/chevron1"/>
    <dgm:cxn modelId="{FD4C82FD-6DFF-6347-8DAC-6649967D0833}" type="presOf" srcId="{5C4E1D74-9740-9041-892B-8212D1948A6C}" destId="{443D9BE9-5740-0247-887E-A65DCCD17A13}" srcOrd="0" destOrd="0" presId="urn:microsoft.com/office/officeart/2005/8/layout/chevron1"/>
    <dgm:cxn modelId="{E700ECFE-33A6-B642-94E6-117B2FDFE83D}" type="presOf" srcId="{61DED972-9F22-5441-BB83-E1FBA3CE40CA}" destId="{13F2088A-8670-A14B-9571-B691603A4874}" srcOrd="0" destOrd="0" presId="urn:microsoft.com/office/officeart/2005/8/layout/chevron1"/>
    <dgm:cxn modelId="{2109A4D6-C796-434E-A68C-614DD56F13F6}" type="presParOf" srcId="{13F2088A-8670-A14B-9571-B691603A4874}" destId="{FD109B84-D98F-954B-B172-3A730C6587CA}" srcOrd="0" destOrd="0" presId="urn:microsoft.com/office/officeart/2005/8/layout/chevron1"/>
    <dgm:cxn modelId="{BAD48ACB-C1E2-B34E-A9AF-3A2A563C4AE3}" type="presParOf" srcId="{FD109B84-D98F-954B-B172-3A730C6587CA}" destId="{F9F2A302-DBCF-B840-9017-9B03E851D617}" srcOrd="0" destOrd="0" presId="urn:microsoft.com/office/officeart/2005/8/layout/chevron1"/>
    <dgm:cxn modelId="{48023188-ECD6-EE40-9541-980793195D48}" type="presParOf" srcId="{FD109B84-D98F-954B-B172-3A730C6587CA}" destId="{93AD100D-8836-3F4A-99E7-D72CA9605E2F}" srcOrd="1" destOrd="0" presId="urn:microsoft.com/office/officeart/2005/8/layout/chevron1"/>
    <dgm:cxn modelId="{2E331E20-6657-6C4E-A2B7-D0C9EDF5EDDE}" type="presParOf" srcId="{13F2088A-8670-A14B-9571-B691603A4874}" destId="{50145E8C-D0B7-B243-9E14-B52B65AE9AAE}" srcOrd="1" destOrd="0" presId="urn:microsoft.com/office/officeart/2005/8/layout/chevron1"/>
    <dgm:cxn modelId="{8201207F-4DA6-644E-AC8A-140B4D741EDA}" type="presParOf" srcId="{13F2088A-8670-A14B-9571-B691603A4874}" destId="{6820FC70-D407-C949-A943-3104D282D129}" srcOrd="2" destOrd="0" presId="urn:microsoft.com/office/officeart/2005/8/layout/chevron1"/>
    <dgm:cxn modelId="{6DD23F56-553E-FC46-AD40-D07BE7A15B79}" type="presParOf" srcId="{6820FC70-D407-C949-A943-3104D282D129}" destId="{57ECF367-FF46-9D4F-B165-6BDAF4AD53BA}" srcOrd="0" destOrd="0" presId="urn:microsoft.com/office/officeart/2005/8/layout/chevron1"/>
    <dgm:cxn modelId="{CC49D4DA-B8EA-814C-A9F8-8A88C396A8E3}" type="presParOf" srcId="{6820FC70-D407-C949-A943-3104D282D129}" destId="{56CF63D7-44EE-3F4C-9CAE-6B79F8F4A545}" srcOrd="1" destOrd="0" presId="urn:microsoft.com/office/officeart/2005/8/layout/chevron1"/>
    <dgm:cxn modelId="{CC889666-73FC-184A-B3C8-C9E5850039F8}" type="presParOf" srcId="{13F2088A-8670-A14B-9571-B691603A4874}" destId="{15D15F08-7D69-E94B-BBCA-56B7A51DAF6C}" srcOrd="3" destOrd="0" presId="urn:microsoft.com/office/officeart/2005/8/layout/chevron1"/>
    <dgm:cxn modelId="{773F8F68-491D-7F42-A0C3-610E82C56F23}" type="presParOf" srcId="{13F2088A-8670-A14B-9571-B691603A4874}" destId="{42FD3072-69C9-4A4D-8766-B6A225120CED}" srcOrd="4" destOrd="0" presId="urn:microsoft.com/office/officeart/2005/8/layout/chevron1"/>
    <dgm:cxn modelId="{BAAF0896-4775-CB42-9576-63D4CB77481B}" type="presParOf" srcId="{42FD3072-69C9-4A4D-8766-B6A225120CED}" destId="{443D9BE9-5740-0247-887E-A65DCCD17A13}" srcOrd="0" destOrd="0" presId="urn:microsoft.com/office/officeart/2005/8/layout/chevron1"/>
    <dgm:cxn modelId="{4C82EBF9-9F7C-644D-BE73-FFCBCE059CB0}" type="presParOf" srcId="{42FD3072-69C9-4A4D-8766-B6A225120CED}" destId="{E40D8880-01C0-5443-B513-28C147509F3A}" srcOrd="1" destOrd="0" presId="urn:microsoft.com/office/officeart/2005/8/layout/chevron1"/>
    <dgm:cxn modelId="{61D6AD0D-D9A7-474A-98F3-F81E4C2754BD}" type="presParOf" srcId="{13F2088A-8670-A14B-9571-B691603A4874}" destId="{93E77513-3186-8D4F-9024-D70239BF60E8}" srcOrd="5" destOrd="0" presId="urn:microsoft.com/office/officeart/2005/8/layout/chevron1"/>
    <dgm:cxn modelId="{4E02B842-66BD-8E42-ADDD-FB6C9B5A78E2}" type="presParOf" srcId="{13F2088A-8670-A14B-9571-B691603A4874}" destId="{62A8731E-57B3-E744-AEDF-923BDC1DEE15}" srcOrd="6" destOrd="0" presId="urn:microsoft.com/office/officeart/2005/8/layout/chevron1"/>
    <dgm:cxn modelId="{E53A51A8-22A8-024A-B513-59B4FC328DE4}" type="presParOf" srcId="{62A8731E-57B3-E744-AEDF-923BDC1DEE15}" destId="{13B9A98D-93DE-4747-849C-1D015C5790B6}" srcOrd="0" destOrd="0" presId="urn:microsoft.com/office/officeart/2005/8/layout/chevron1"/>
    <dgm:cxn modelId="{3B6E9A4F-75DD-FC4F-8F71-6F4DC75F52D9}" type="presParOf" srcId="{62A8731E-57B3-E744-AEDF-923BDC1DEE15}" destId="{59C4FF0C-BD8E-524C-B8A6-597018855AA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2A302-DBCF-B840-9017-9B03E851D617}">
      <dsp:nvSpPr>
        <dsp:cNvPr id="0" name=""/>
        <dsp:cNvSpPr/>
      </dsp:nvSpPr>
      <dsp:spPr>
        <a:xfrm>
          <a:off x="11363" y="282344"/>
          <a:ext cx="3120577" cy="12482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kern="1200" dirty="0"/>
            <a:t>Submit the request for onboarding</a:t>
          </a:r>
        </a:p>
      </dsp:txBody>
      <dsp:txXfrm>
        <a:off x="635479" y="282344"/>
        <a:ext cx="1872346" cy="1248231"/>
      </dsp:txXfrm>
    </dsp:sp>
    <dsp:sp modelId="{93AD100D-8836-3F4A-99E7-D72CA9605E2F}">
      <dsp:nvSpPr>
        <dsp:cNvPr id="0" name=""/>
        <dsp:cNvSpPr/>
      </dsp:nvSpPr>
      <dsp:spPr>
        <a:xfrm>
          <a:off x="191333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Send an email to 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  <a:hlinkClick xmlns:r="http://schemas.openxmlformats.org/officeDocument/2006/relationships" r:id="rId1"/>
            </a:rPr>
            <a:t>join@mailmain.eosc-hub.eu</a:t>
          </a:r>
          <a:r>
            <a:rPr lang="en-US" sz="1800" kern="1200" dirty="0">
              <a:latin typeface="+mn-lt"/>
              <a:ea typeface="Roboto"/>
              <a:cs typeface="Roboto"/>
              <a:sym typeface="Roboto"/>
            </a:rPr>
            <a:t> or fill the form available on the EOSC portal</a:t>
          </a:r>
          <a:endParaRPr lang="en-US" sz="1800" kern="1200" dirty="0">
            <a:latin typeface="+mn-lt"/>
          </a:endParaRPr>
        </a:p>
        <a:p>
          <a:pPr marL="25200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a service description template to fill in</a:t>
          </a:r>
        </a:p>
      </dsp:txBody>
      <dsp:txXfrm>
        <a:off x="191333" y="1686605"/>
        <a:ext cx="2496462" cy="2885625"/>
      </dsp:txXfrm>
    </dsp:sp>
    <dsp:sp modelId="{57ECF367-FF46-9D4F-B165-6BDAF4AD53BA}">
      <dsp:nvSpPr>
        <dsp:cNvPr id="0" name=""/>
        <dsp:cNvSpPr/>
      </dsp:nvSpPr>
      <dsp:spPr>
        <a:xfrm>
          <a:off x="2915941" y="282344"/>
          <a:ext cx="3120577" cy="1248231"/>
        </a:xfrm>
        <a:prstGeom prst="chevron">
          <a:avLst/>
        </a:prstGeom>
        <a:solidFill>
          <a:schemeClr val="accent3">
            <a:hueOff val="487591"/>
            <a:satOff val="3116"/>
            <a:lumOff val="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0" kern="1200" dirty="0">
              <a:latin typeface="+mn-lt"/>
              <a:ea typeface="Roboto"/>
              <a:cs typeface="Roboto"/>
              <a:sym typeface="Roboto"/>
            </a:rPr>
            <a:t>Information gathering</a:t>
          </a:r>
          <a:endParaRPr lang="en-US" sz="2400" b="0" kern="1200" dirty="0">
            <a:latin typeface="+mn-lt"/>
          </a:endParaRPr>
        </a:p>
      </dsp:txBody>
      <dsp:txXfrm>
        <a:off x="3540057" y="282344"/>
        <a:ext cx="1872346" cy="1248231"/>
      </dsp:txXfrm>
    </dsp:sp>
    <dsp:sp modelId="{56CF63D7-44EE-3F4C-9CAE-6B79F8F4A545}">
      <dsp:nvSpPr>
        <dsp:cNvPr id="0" name=""/>
        <dsp:cNvSpPr/>
      </dsp:nvSpPr>
      <dsp:spPr>
        <a:xfrm>
          <a:off x="3023463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Fill the service description template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Receive support from EOSC-hub team in filling in the information</a:t>
          </a:r>
        </a:p>
      </dsp:txBody>
      <dsp:txXfrm>
        <a:off x="3023463" y="1686605"/>
        <a:ext cx="2496462" cy="2885625"/>
      </dsp:txXfrm>
    </dsp:sp>
    <dsp:sp modelId="{443D9BE9-5740-0247-887E-A65DCCD17A13}">
      <dsp:nvSpPr>
        <dsp:cNvPr id="0" name=""/>
        <dsp:cNvSpPr/>
      </dsp:nvSpPr>
      <dsp:spPr>
        <a:xfrm>
          <a:off x="5820519" y="282344"/>
          <a:ext cx="3120577" cy="1248231"/>
        </a:xfrm>
        <a:prstGeom prst="chevron">
          <a:avLst/>
        </a:prstGeom>
        <a:solidFill>
          <a:schemeClr val="accent3">
            <a:hueOff val="975181"/>
            <a:satOff val="6232"/>
            <a:lumOff val="11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kern="1200" dirty="0"/>
            <a:t>Validation</a:t>
          </a:r>
        </a:p>
      </dsp:txBody>
      <dsp:txXfrm>
        <a:off x="6444635" y="282344"/>
        <a:ext cx="1872346" cy="1248231"/>
      </dsp:txXfrm>
    </dsp:sp>
    <dsp:sp modelId="{E40D8880-01C0-5443-B513-28C147509F3A}">
      <dsp:nvSpPr>
        <dsp:cNvPr id="0" name=""/>
        <dsp:cNvSpPr/>
      </dsp:nvSpPr>
      <dsp:spPr>
        <a:xfrm>
          <a:off x="5903800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Validation team examines filled template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Ensures the services meets the Rules of Participation 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Requests clarifications if required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Enters service in Service Portfolio</a:t>
          </a:r>
        </a:p>
      </dsp:txBody>
      <dsp:txXfrm>
        <a:off x="5903800" y="1686605"/>
        <a:ext cx="2496462" cy="2885625"/>
      </dsp:txXfrm>
    </dsp:sp>
    <dsp:sp modelId="{13B9A98D-93DE-4747-849C-1D015C5790B6}">
      <dsp:nvSpPr>
        <dsp:cNvPr id="0" name=""/>
        <dsp:cNvSpPr/>
      </dsp:nvSpPr>
      <dsp:spPr>
        <a:xfrm>
          <a:off x="8725096" y="282344"/>
          <a:ext cx="3120577" cy="1248231"/>
        </a:xfrm>
        <a:prstGeom prst="chevron">
          <a:avLst/>
        </a:prstGeom>
        <a:solidFill>
          <a:schemeClr val="accent3">
            <a:hueOff val="1462772"/>
            <a:satOff val="9348"/>
            <a:lumOff val="17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25200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0" kern="1200" dirty="0">
              <a:latin typeface="+mn-lt"/>
              <a:ea typeface="Roboto"/>
              <a:cs typeface="Roboto"/>
              <a:sym typeface="Roboto"/>
            </a:rPr>
            <a:t>Publication</a:t>
          </a:r>
          <a:endParaRPr lang="en-US" sz="2400" b="0" kern="1200" dirty="0">
            <a:latin typeface="+mn-lt"/>
          </a:endParaRPr>
        </a:p>
      </dsp:txBody>
      <dsp:txXfrm>
        <a:off x="9349212" y="282344"/>
        <a:ext cx="1872346" cy="1248231"/>
      </dsp:txXfrm>
    </dsp:sp>
    <dsp:sp modelId="{59C4FF0C-BD8E-524C-B8A6-597018855AA5}">
      <dsp:nvSpPr>
        <dsp:cNvPr id="0" name=""/>
        <dsp:cNvSpPr/>
      </dsp:nvSpPr>
      <dsp:spPr>
        <a:xfrm>
          <a:off x="8784113" y="1686605"/>
          <a:ext cx="2496462" cy="288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Transfer subset of data from the portfolio to the Marketplace on EOSC portal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</a:rPr>
            <a:t>Provide draft of entry to service provider</a:t>
          </a:r>
        </a:p>
        <a:p>
          <a:pPr marL="2520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solidFill>
                <a:srgbClr val="51515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Roboto"/>
              <a:cs typeface="Roboto"/>
              <a:sym typeface="Roboto"/>
            </a:rPr>
            <a:t>Publish the service in the EOSC portal Marketplace</a:t>
          </a:r>
          <a:endParaRPr lang="en-US" sz="1800" kern="1200" dirty="0">
            <a:solidFill>
              <a:srgbClr val="515151">
                <a:hueOff val="0"/>
                <a:satOff val="0"/>
                <a:lumOff val="0"/>
                <a:alphaOff val="0"/>
              </a:srgbClr>
            </a:solidFill>
            <a:latin typeface="Arial"/>
            <a:ea typeface="Roboto"/>
            <a:cs typeface="Roboto"/>
          </a:endParaRPr>
        </a:p>
      </dsp:txBody>
      <dsp:txXfrm>
        <a:off x="8784113" y="1686605"/>
        <a:ext cx="2496462" cy="288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23/11/2019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23/11/2019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7a5ea68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477a5ea6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207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64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37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671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89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7a5ea68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477a5ea6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91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67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57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41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23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50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92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77a5ea681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477a5ea68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30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fi-FI"/>
              <a:t>20/04/2018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1st EOSC-hub Review, Luxembourg 8-9 Oct 2019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fi-FI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1st EOSC-hub Review, Luxembourg 8-9 Oct 2019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fi-FI"/>
              <a:t>20/04/2018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1st EOSC-hub Review, Luxembourg 8-9 Oct 2019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20/04/2018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1st EOSC-hub Review, Luxembourg 8-9 Oct 2019</a:t>
            </a:r>
            <a:endParaRPr/>
          </a:p>
        </p:txBody>
      </p:sp>
      <p:cxnSp>
        <p:nvCxnSpPr>
          <p:cNvPr id="26" name="Google Shape;26;p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4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rketplace.eosc-portal.e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85293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dirty="0"/>
              <a:t>Hub and EOSC portfolios</a:t>
            </a:r>
          </a:p>
          <a:p>
            <a:pPr algn="l"/>
            <a:r>
              <a:rPr lang="en-US" b="1" dirty="0">
                <a:solidFill>
                  <a:srgbClr val="1C3046"/>
                </a:solidFill>
                <a:latin typeface="+mn-lt"/>
              </a:rPr>
              <a:t>Rules of Par</a:t>
            </a:r>
            <a:r>
              <a:rPr lang="en-US" dirty="0">
                <a:solidFill>
                  <a:srgbClr val="1C3046"/>
                </a:solidFill>
                <a:latin typeface="+mn-lt"/>
              </a:rPr>
              <a:t>ticipation</a:t>
            </a:r>
            <a:endParaRPr lang="en-GB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Diego </a:t>
            </a:r>
            <a:r>
              <a:rPr lang="en-GB" sz="1800" dirty="0" err="1">
                <a:solidFill>
                  <a:srgbClr val="B5892D"/>
                </a:solidFill>
                <a:latin typeface="+mn-lt"/>
              </a:rPr>
              <a:t>Scardaci</a:t>
            </a:r>
            <a:r>
              <a:rPr lang="en-GB" sz="1800" dirty="0">
                <a:solidFill>
                  <a:srgbClr val="B5892D"/>
                </a:solidFill>
                <a:latin typeface="+mn-lt"/>
              </a:rPr>
              <a:t> (EGI), AMB Co-Chair</a:t>
            </a: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Budapest, 25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Onboarding Process: today</a:t>
            </a:r>
            <a:endParaRPr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6913C32-9AD9-2942-9701-6226FC6DFB03}"/>
              </a:ext>
            </a:extLst>
          </p:cNvPr>
          <p:cNvGraphicFramePr>
            <a:graphicFrameLocks/>
          </p:cNvGraphicFramePr>
          <p:nvPr/>
        </p:nvGraphicFramePr>
        <p:xfrm>
          <a:off x="167481" y="1810568"/>
          <a:ext cx="11857038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58012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Onboarding Process: results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81FBE0-6F2C-8947-ABBD-649CA2EB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33" y="687324"/>
            <a:ext cx="8844534" cy="6086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A13C6-E358-8148-8EC7-ED6026D06E73}"/>
              </a:ext>
            </a:extLst>
          </p:cNvPr>
          <p:cNvSpPr txBox="1"/>
          <p:nvPr/>
        </p:nvSpPr>
        <p:spPr>
          <a:xfrm>
            <a:off x="8112224" y="317992"/>
            <a:ext cx="356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https://marketplace.eosc-portal.eu/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4506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9952B-5322-634E-8E77-5A41720D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0CF2B0-62CD-2547-A0BF-FDD7ABEA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Onboarding to the Portal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C3FE00-E4DA-C346-AFE8-46469550F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5280"/>
          <a:stretch/>
        </p:blipFill>
        <p:spPr bwMode="auto">
          <a:xfrm>
            <a:off x="5447928" y="3068960"/>
            <a:ext cx="57788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3DF2AF-FEE6-4E4D-952A-446452F5D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1722"/>
          <a:stretch/>
        </p:blipFill>
        <p:spPr>
          <a:xfrm>
            <a:off x="7392144" y="1484784"/>
            <a:ext cx="1872208" cy="152387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54E742-BBBC-C047-A4C3-29B5008DE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" y="3949347"/>
            <a:ext cx="3918481" cy="2419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38B81-FA24-654A-9C3A-DC59727473AD}"/>
              </a:ext>
            </a:extLst>
          </p:cNvPr>
          <p:cNvSpPr txBox="1"/>
          <p:nvPr/>
        </p:nvSpPr>
        <p:spPr>
          <a:xfrm>
            <a:off x="119336" y="3645024"/>
            <a:ext cx="20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disciplines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6810F-2112-D840-B118-84E07CAE03F7}"/>
              </a:ext>
            </a:extLst>
          </p:cNvPr>
          <p:cNvSpPr txBox="1"/>
          <p:nvPr/>
        </p:nvSpPr>
        <p:spPr>
          <a:xfrm>
            <a:off x="7412006" y="1040983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Categories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FF9392-AAAC-C744-82E5-23192ECD0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" y="1268760"/>
            <a:ext cx="3918481" cy="2201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E7A86-03FF-4346-8F1E-69FF0CDC015F}"/>
              </a:ext>
            </a:extLst>
          </p:cNvPr>
          <p:cNvSpPr txBox="1"/>
          <p:nvPr/>
        </p:nvSpPr>
        <p:spPr>
          <a:xfrm>
            <a:off x="119336" y="963833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0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‘federating core’ and the wider EOSC</a:t>
            </a:r>
            <a:endParaRPr dirty="0"/>
          </a:p>
        </p:txBody>
      </p:sp>
      <p:sp>
        <p:nvSpPr>
          <p:cNvPr id="30" name="Pie 29">
            <a:extLst>
              <a:ext uri="{FF2B5EF4-FFF2-40B4-BE49-F238E27FC236}">
                <a16:creationId xmlns:a16="http://schemas.microsoft.com/office/drawing/2014/main" id="{A6A74DE9-B0DD-D74A-9D53-43A3297F4B2F}"/>
              </a:ext>
            </a:extLst>
          </p:cNvPr>
          <p:cNvSpPr/>
          <p:nvPr/>
        </p:nvSpPr>
        <p:spPr>
          <a:xfrm rot="10800000">
            <a:off x="7276422" y="998112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0919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8FC13C-5B62-854E-BA54-475AD009EE91}"/>
              </a:ext>
            </a:extLst>
          </p:cNvPr>
          <p:cNvSpPr/>
          <p:nvPr/>
        </p:nvSpPr>
        <p:spPr>
          <a:xfrm>
            <a:off x="2470877" y="2698617"/>
            <a:ext cx="7216911" cy="1499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Shared resources: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Generic data processing services, public good data</a:t>
            </a:r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id="{84F6A6DA-8FE3-C54A-8405-795C6EB98BB2}"/>
              </a:ext>
            </a:extLst>
          </p:cNvPr>
          <p:cNvSpPr/>
          <p:nvPr/>
        </p:nvSpPr>
        <p:spPr>
          <a:xfrm>
            <a:off x="38777" y="969267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Pie 32">
            <a:extLst>
              <a:ext uri="{FF2B5EF4-FFF2-40B4-BE49-F238E27FC236}">
                <a16:creationId xmlns:a16="http://schemas.microsoft.com/office/drawing/2014/main" id="{440CBB5F-ABE6-FC45-92A6-5A4A9C7B8D89}"/>
              </a:ext>
            </a:extLst>
          </p:cNvPr>
          <p:cNvSpPr/>
          <p:nvPr/>
        </p:nvSpPr>
        <p:spPr>
          <a:xfrm>
            <a:off x="825648" y="2698618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3481D4-FCF7-514C-9487-B2342DB3C24A}"/>
              </a:ext>
            </a:extLst>
          </p:cNvPr>
          <p:cNvSpPr/>
          <p:nvPr/>
        </p:nvSpPr>
        <p:spPr>
          <a:xfrm>
            <a:off x="2489254" y="4215272"/>
            <a:ext cx="3573775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Hub portfolio: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Key Access Enabling  Services, e.g. AAI, Marketplace etc.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CA8D1-BD8E-F442-B41C-57156D4E760C}"/>
              </a:ext>
            </a:extLst>
          </p:cNvPr>
          <p:cNvSpPr/>
          <p:nvPr/>
        </p:nvSpPr>
        <p:spPr>
          <a:xfrm>
            <a:off x="6143122" y="4225829"/>
            <a:ext cx="3544666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Compliance framework: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Rules of Participation,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Service Management System,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policies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E357B-1468-3249-A5A3-02F114FA815C}"/>
              </a:ext>
            </a:extLst>
          </p:cNvPr>
          <p:cNvSpPr/>
          <p:nvPr/>
        </p:nvSpPr>
        <p:spPr>
          <a:xfrm>
            <a:off x="2489254" y="987554"/>
            <a:ext cx="2169334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Thematic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RI services, thematic e-Infra services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E7AAD5-FAC6-E146-8671-EC17550A1BB1}"/>
              </a:ext>
            </a:extLst>
          </p:cNvPr>
          <p:cNvSpPr/>
          <p:nvPr/>
        </p:nvSpPr>
        <p:spPr>
          <a:xfrm>
            <a:off x="4618465" y="986520"/>
            <a:ext cx="2763639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Common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Data management, analytics, visualisation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80E83A-7265-3C4B-98A5-03B333051344}"/>
              </a:ext>
            </a:extLst>
          </p:cNvPr>
          <p:cNvSpPr/>
          <p:nvPr/>
        </p:nvSpPr>
        <p:spPr>
          <a:xfrm>
            <a:off x="1149289" y="1517774"/>
            <a:ext cx="111280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Service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Portfolio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87D9A7-185B-5F48-8073-CC0218C5D509}"/>
              </a:ext>
            </a:extLst>
          </p:cNvPr>
          <p:cNvSpPr/>
          <p:nvPr/>
        </p:nvSpPr>
        <p:spPr>
          <a:xfrm>
            <a:off x="1047787" y="3769341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0" name="Pie 39">
            <a:extLst>
              <a:ext uri="{FF2B5EF4-FFF2-40B4-BE49-F238E27FC236}">
                <a16:creationId xmlns:a16="http://schemas.microsoft.com/office/drawing/2014/main" id="{6EE9CA76-594F-5447-87B1-E047211F81AA}"/>
              </a:ext>
            </a:extLst>
          </p:cNvPr>
          <p:cNvSpPr/>
          <p:nvPr/>
        </p:nvSpPr>
        <p:spPr>
          <a:xfrm rot="10800000">
            <a:off x="8096474" y="2708920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1CB081-4422-EA49-9424-A2C2779E1AF9}"/>
              </a:ext>
            </a:extLst>
          </p:cNvPr>
          <p:cNvSpPr/>
          <p:nvPr/>
        </p:nvSpPr>
        <p:spPr>
          <a:xfrm>
            <a:off x="9745107" y="3719645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5BCFB0-AA2A-E049-9300-9E24F0E11A07}"/>
              </a:ext>
            </a:extLst>
          </p:cNvPr>
          <p:cNvSpPr/>
          <p:nvPr/>
        </p:nvSpPr>
        <p:spPr>
          <a:xfrm>
            <a:off x="7348192" y="981987"/>
            <a:ext cx="2339596" cy="1676555"/>
          </a:xfrm>
          <a:prstGeom prst="rect">
            <a:avLst/>
          </a:prstGeom>
          <a:solidFill>
            <a:srgbClr val="0091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Data 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ESFRI data sets, certified data sets, data catalogue listings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DE51F7-C3BC-ED41-B54D-1D6A3FC702B6}"/>
              </a:ext>
            </a:extLst>
          </p:cNvPr>
          <p:cNvSpPr/>
          <p:nvPr/>
        </p:nvSpPr>
        <p:spPr>
          <a:xfrm>
            <a:off x="9837053" y="1517774"/>
            <a:ext cx="1170513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Data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Portfolio 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77092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6" grpId="0" animBg="1"/>
      <p:bldP spid="37" grpId="0" animBg="1"/>
      <p:bldP spid="38" grpId="0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The ‘federating core’ and the wider EOSC</a:t>
            </a:r>
          </a:p>
        </p:txBody>
      </p:sp>
      <p:sp>
        <p:nvSpPr>
          <p:cNvPr id="30" name="Pie 29">
            <a:extLst>
              <a:ext uri="{FF2B5EF4-FFF2-40B4-BE49-F238E27FC236}">
                <a16:creationId xmlns:a16="http://schemas.microsoft.com/office/drawing/2014/main" id="{A6A74DE9-B0DD-D74A-9D53-43A3297F4B2F}"/>
              </a:ext>
            </a:extLst>
          </p:cNvPr>
          <p:cNvSpPr/>
          <p:nvPr/>
        </p:nvSpPr>
        <p:spPr>
          <a:xfrm rot="10800000">
            <a:off x="7276422" y="998112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0A9DA2">
              <a:alpha val="44314"/>
            </a:srgbClr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000" b="1" kern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8FC13C-5B62-854E-BA54-475AD009EE91}"/>
              </a:ext>
            </a:extLst>
          </p:cNvPr>
          <p:cNvSpPr/>
          <p:nvPr/>
        </p:nvSpPr>
        <p:spPr>
          <a:xfrm>
            <a:off x="2470877" y="2698617"/>
            <a:ext cx="7216911" cy="1499401"/>
          </a:xfrm>
          <a:prstGeom prst="rect">
            <a:avLst/>
          </a:prstGeom>
          <a:solidFill>
            <a:srgbClr val="1B216E">
              <a:alpha val="37647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Shared resources:</a:t>
            </a:r>
          </a:p>
          <a:p>
            <a:pPr algn="ctr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Generic data processing services, public good data</a:t>
            </a:r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id="{84F6A6DA-8FE3-C54A-8405-795C6EB98BB2}"/>
              </a:ext>
            </a:extLst>
          </p:cNvPr>
          <p:cNvSpPr/>
          <p:nvPr/>
        </p:nvSpPr>
        <p:spPr>
          <a:xfrm>
            <a:off x="38777" y="969267"/>
            <a:ext cx="4876800" cy="48768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Pie 32">
            <a:extLst>
              <a:ext uri="{FF2B5EF4-FFF2-40B4-BE49-F238E27FC236}">
                <a16:creationId xmlns:a16="http://schemas.microsoft.com/office/drawing/2014/main" id="{440CBB5F-ABE6-FC45-92A6-5A4A9C7B8D89}"/>
              </a:ext>
            </a:extLst>
          </p:cNvPr>
          <p:cNvSpPr/>
          <p:nvPr/>
        </p:nvSpPr>
        <p:spPr>
          <a:xfrm>
            <a:off x="825648" y="2698618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3481D4-FCF7-514C-9487-B2342DB3C24A}"/>
              </a:ext>
            </a:extLst>
          </p:cNvPr>
          <p:cNvSpPr/>
          <p:nvPr/>
        </p:nvSpPr>
        <p:spPr>
          <a:xfrm>
            <a:off x="2489254" y="4215272"/>
            <a:ext cx="3573775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Hub portfolio: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Key Access Enabling  Services, e.g. AAI, Marketplace etc.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CA8D1-BD8E-F442-B41C-57156D4E760C}"/>
              </a:ext>
            </a:extLst>
          </p:cNvPr>
          <p:cNvSpPr/>
          <p:nvPr/>
        </p:nvSpPr>
        <p:spPr>
          <a:xfrm>
            <a:off x="6143122" y="4225829"/>
            <a:ext cx="3544666" cy="1649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white"/>
                </a:solidFill>
              </a:rPr>
              <a:t>Compliance framework: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Rules of Participation,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Service Management System,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policies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E357B-1468-3249-A5A3-02F114FA815C}"/>
              </a:ext>
            </a:extLst>
          </p:cNvPr>
          <p:cNvSpPr/>
          <p:nvPr/>
        </p:nvSpPr>
        <p:spPr>
          <a:xfrm>
            <a:off x="2489254" y="987554"/>
            <a:ext cx="2169334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Thematic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RI services, thematic e-Infra services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E7AAD5-FAC6-E146-8671-EC17550A1BB1}"/>
              </a:ext>
            </a:extLst>
          </p:cNvPr>
          <p:cNvSpPr/>
          <p:nvPr/>
        </p:nvSpPr>
        <p:spPr>
          <a:xfrm>
            <a:off x="4618465" y="986520"/>
            <a:ext cx="2763639" cy="16765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prstClr val="white"/>
                </a:solidFill>
              </a:rPr>
              <a:t>Common services: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e.g. Data management, analytics, visualisation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80E83A-7265-3C4B-98A5-03B333051344}"/>
              </a:ext>
            </a:extLst>
          </p:cNvPr>
          <p:cNvSpPr/>
          <p:nvPr/>
        </p:nvSpPr>
        <p:spPr>
          <a:xfrm>
            <a:off x="1149289" y="1517774"/>
            <a:ext cx="111280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Service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Portfolio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87D9A7-185B-5F48-8073-CC0218C5D509}"/>
              </a:ext>
            </a:extLst>
          </p:cNvPr>
          <p:cNvSpPr/>
          <p:nvPr/>
        </p:nvSpPr>
        <p:spPr>
          <a:xfrm>
            <a:off x="1047787" y="3769341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0" name="Pie 39">
            <a:extLst>
              <a:ext uri="{FF2B5EF4-FFF2-40B4-BE49-F238E27FC236}">
                <a16:creationId xmlns:a16="http://schemas.microsoft.com/office/drawing/2014/main" id="{6EE9CA76-594F-5447-87B1-E047211F81AA}"/>
              </a:ext>
            </a:extLst>
          </p:cNvPr>
          <p:cNvSpPr/>
          <p:nvPr/>
        </p:nvSpPr>
        <p:spPr>
          <a:xfrm rot="10800000">
            <a:off x="8049526" y="2708920"/>
            <a:ext cx="3303058" cy="3165737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1CB081-4422-EA49-9424-A2C2779E1AF9}"/>
              </a:ext>
            </a:extLst>
          </p:cNvPr>
          <p:cNvSpPr/>
          <p:nvPr/>
        </p:nvSpPr>
        <p:spPr>
          <a:xfrm>
            <a:off x="9698159" y="3681714"/>
            <a:ext cx="131580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prstClr val="black"/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Federating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Core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5BCFB0-AA2A-E049-9300-9E24F0E11A07}"/>
              </a:ext>
            </a:extLst>
          </p:cNvPr>
          <p:cNvSpPr/>
          <p:nvPr/>
        </p:nvSpPr>
        <p:spPr>
          <a:xfrm>
            <a:off x="7348192" y="981987"/>
            <a:ext cx="2339596" cy="1676555"/>
          </a:xfrm>
          <a:prstGeom prst="rect">
            <a:avLst/>
          </a:prstGeom>
          <a:solidFill>
            <a:srgbClr val="0A9DA2">
              <a:alpha val="44314"/>
            </a:srgbClr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Data :</a:t>
            </a:r>
          </a:p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e.g. ESFRI data sets, certified data sets, data catalogue listings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8DE51F7-C3BC-ED41-B54D-1D6A3FC702B6}"/>
              </a:ext>
            </a:extLst>
          </p:cNvPr>
          <p:cNvSpPr/>
          <p:nvPr/>
        </p:nvSpPr>
        <p:spPr>
          <a:xfrm>
            <a:off x="9768124" y="1517774"/>
            <a:ext cx="1308371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EOSC </a:t>
            </a:r>
          </a:p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Data</a:t>
            </a:r>
          </a:p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Portfolio </a:t>
            </a:r>
          </a:p>
          <a:p>
            <a:pPr algn="ctr"/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6722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12776"/>
            <a:ext cx="1036915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		</a:t>
            </a:r>
          </a:p>
          <a:p>
            <a:r>
              <a:rPr lang="en-US" sz="2400" dirty="0">
                <a:solidFill>
                  <a:schemeClr val="tx1"/>
                </a:solidFill>
              </a:rPr>
              <a:t>EOSC-hub contribution to EOSC portfolios and Federating Core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Rules of Participation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48301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6E7E94-3B76-6B43-ABD9-6D3DD354984A}"/>
              </a:ext>
            </a:extLst>
          </p:cNvPr>
          <p:cNvSpPr/>
          <p:nvPr/>
        </p:nvSpPr>
        <p:spPr>
          <a:xfrm>
            <a:off x="6816080" y="903348"/>
            <a:ext cx="5184576" cy="4973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24745"/>
            <a:ext cx="6549286" cy="49990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Cross-project taskforce (wp1-6,9,13) on criteria for participation</a:t>
            </a:r>
            <a:endParaRPr lang="en-GB" i="1" dirty="0"/>
          </a:p>
          <a:p>
            <a:r>
              <a:rPr lang="en-GB" dirty="0"/>
              <a:t>Areas of work</a:t>
            </a:r>
          </a:p>
          <a:p>
            <a:pPr lvl="1"/>
            <a:r>
              <a:rPr lang="en-GB" dirty="0"/>
              <a:t>Service maturity classification (including harmonization across e-Infrastructures)</a:t>
            </a:r>
          </a:p>
          <a:p>
            <a:pPr lvl="1"/>
            <a:r>
              <a:rPr lang="en-GB" dirty="0"/>
              <a:t>Service Description Template (SDT)</a:t>
            </a:r>
          </a:p>
          <a:p>
            <a:pPr lvl="1"/>
            <a:r>
              <a:rPr lang="en-GB" dirty="0"/>
              <a:t>Providing guidance for security policy work</a:t>
            </a:r>
          </a:p>
          <a:p>
            <a:pPr lvl="1"/>
            <a:r>
              <a:rPr lang="en-GB" dirty="0"/>
              <a:t>Classification, onboarding of services (next slides)</a:t>
            </a:r>
          </a:p>
          <a:p>
            <a:r>
              <a:rPr lang="en-GB" dirty="0"/>
              <a:t>Provides input to EOSC </a:t>
            </a:r>
            <a:r>
              <a:rPr lang="en-GB" dirty="0" err="1"/>
              <a:t>RoP</a:t>
            </a:r>
            <a:r>
              <a:rPr lang="en-GB" dirty="0"/>
              <a:t> WG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Rules of Participation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5999A-7CE4-C641-A5EF-1E63ABABB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016255"/>
            <a:ext cx="4893102" cy="4717000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6F8BAEC-170A-F44B-8A18-49F03851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Onboarding procedure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3D605-CF2C-2447-87DF-14A93E19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" y="116632"/>
            <a:ext cx="11921995" cy="6243487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F2EC4E4A-67D6-EF4C-B954-CE1A57E4557C}"/>
              </a:ext>
            </a:extLst>
          </p:cNvPr>
          <p:cNvSpPr txBox="1">
            <a:spLocks/>
          </p:cNvSpPr>
          <p:nvPr/>
        </p:nvSpPr>
        <p:spPr>
          <a:xfrm>
            <a:off x="3373377" y="116632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 err="1"/>
              <a:t>RoP</a:t>
            </a:r>
            <a:r>
              <a:rPr lang="en-GB" dirty="0"/>
              <a:t> – Onboarding within EOSC-hub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997A99-B94E-094E-B8B0-2F2F6EDFB5BD}"/>
              </a:ext>
            </a:extLst>
          </p:cNvPr>
          <p:cNvSpPr/>
          <p:nvPr/>
        </p:nvSpPr>
        <p:spPr>
          <a:xfrm>
            <a:off x="1991544" y="726356"/>
            <a:ext cx="3672408" cy="16225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E7058B9-D7BA-E342-A980-30484119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0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10A6D21-64C5-4A25-89FD-C5EE6B87FB36}"/>
              </a:ext>
            </a:extLst>
          </p:cNvPr>
          <p:cNvSpPr/>
          <p:nvPr/>
        </p:nvSpPr>
        <p:spPr>
          <a:xfrm>
            <a:off x="7320136" y="836712"/>
            <a:ext cx="3119040" cy="309634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EOSC Service Portfolio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DBAD81-3F33-43FD-8344-4E02D47ED6F8}"/>
              </a:ext>
            </a:extLst>
          </p:cNvPr>
          <p:cNvSpPr/>
          <p:nvPr/>
        </p:nvSpPr>
        <p:spPr>
          <a:xfrm>
            <a:off x="7515580" y="2132856"/>
            <a:ext cx="2728315" cy="1670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Thematic</a:t>
            </a:r>
          </a:p>
          <a:p>
            <a:r>
              <a:rPr lang="en-GB" dirty="0"/>
              <a:t>Services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FBEEC7-CF74-458A-948A-26477F0964C7}"/>
              </a:ext>
            </a:extLst>
          </p:cNvPr>
          <p:cNvSpPr/>
          <p:nvPr/>
        </p:nvSpPr>
        <p:spPr>
          <a:xfrm>
            <a:off x="8832304" y="1206300"/>
            <a:ext cx="3114617" cy="2472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Service Catalogue</a:t>
            </a:r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CB963AB1-EDE0-4643-A7AE-4617D3C56DE5}"/>
              </a:ext>
            </a:extLst>
          </p:cNvPr>
          <p:cNvSpPr/>
          <p:nvPr/>
        </p:nvSpPr>
        <p:spPr>
          <a:xfrm>
            <a:off x="695400" y="2690336"/>
            <a:ext cx="10657184" cy="73866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09F63-B8DA-44A5-B65B-3C339135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35009E-38F1-4512-A392-20CDE850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RoP</a:t>
            </a:r>
            <a:r>
              <a:rPr lang="en-GB" dirty="0"/>
              <a:t> – Onboarding Workflow</a:t>
            </a:r>
          </a:p>
        </p:txBody>
      </p:sp>
      <p:pic>
        <p:nvPicPr>
          <p:cNvPr id="6" name="Immagine 12">
            <a:extLst>
              <a:ext uri="{FF2B5EF4-FFF2-40B4-BE49-F238E27FC236}">
                <a16:creationId xmlns:a16="http://schemas.microsoft.com/office/drawing/2014/main" id="{F3995F9F-5117-4C70-8330-171C84FEAF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50" y="5158945"/>
            <a:ext cx="918094" cy="1147619"/>
          </a:xfrm>
          <a:prstGeom prst="rect">
            <a:avLst/>
          </a:prstGeom>
        </p:spPr>
      </p:pic>
      <p:pic>
        <p:nvPicPr>
          <p:cNvPr id="1026" name="Picture 2" descr="Image result for chemistry flask">
            <a:extLst>
              <a:ext uri="{FF2B5EF4-FFF2-40B4-BE49-F238E27FC236}">
                <a16:creationId xmlns:a16="http://schemas.microsoft.com/office/drawing/2014/main" id="{11D86380-3EB3-4FCC-B9D4-764422F1C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85" y="980728"/>
            <a:ext cx="67022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F8FF0C-73CF-4B42-90EF-26801D25F135}"/>
              </a:ext>
            </a:extLst>
          </p:cNvPr>
          <p:cNvSpPr txBox="1"/>
          <p:nvPr/>
        </p:nvSpPr>
        <p:spPr>
          <a:xfrm>
            <a:off x="767408" y="1034152"/>
            <a:ext cx="1068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ACS:</a:t>
            </a:r>
          </a:p>
          <a:p>
            <a:r>
              <a:rPr lang="en-GB" sz="1400" dirty="0"/>
              <a:t>A Chemistry</a:t>
            </a:r>
          </a:p>
          <a:p>
            <a:r>
              <a:rPr lang="en-GB" sz="1400" dirty="0"/>
              <a:t>Service</a:t>
            </a:r>
          </a:p>
        </p:txBody>
      </p:sp>
      <p:pic>
        <p:nvPicPr>
          <p:cNvPr id="1028" name="Picture 4" descr="Home">
            <a:extLst>
              <a:ext uri="{FF2B5EF4-FFF2-40B4-BE49-F238E27FC236}">
                <a16:creationId xmlns:a16="http://schemas.microsoft.com/office/drawing/2014/main" id="{9E886BA0-A9EB-4E2C-A1B7-8DF087C3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1436" y="1727147"/>
            <a:ext cx="1425655" cy="5377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B022D3-A45E-4E67-8FC8-AB94F4113745}"/>
              </a:ext>
            </a:extLst>
          </p:cNvPr>
          <p:cNvSpPr txBox="1"/>
          <p:nvPr/>
        </p:nvSpPr>
        <p:spPr>
          <a:xfrm>
            <a:off x="10503319" y="2267580"/>
            <a:ext cx="128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EOSC Portal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EB4D13-ABEB-4D38-BA6E-182289B17DC1}"/>
              </a:ext>
            </a:extLst>
          </p:cNvPr>
          <p:cNvSpPr/>
          <p:nvPr/>
        </p:nvSpPr>
        <p:spPr>
          <a:xfrm>
            <a:off x="899739" y="2771186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Request onboarding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AC9EE3-3866-4732-A463-09666F1E1253}"/>
              </a:ext>
            </a:extLst>
          </p:cNvPr>
          <p:cNvSpPr/>
          <p:nvPr/>
        </p:nvSpPr>
        <p:spPr>
          <a:xfrm>
            <a:off x="2522841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Fill SDT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BBADD-3776-48DA-87BE-EE36E329FAD8}"/>
              </a:ext>
            </a:extLst>
          </p:cNvPr>
          <p:cNvSpPr/>
          <p:nvPr/>
        </p:nvSpPr>
        <p:spPr>
          <a:xfrm>
            <a:off x="4145943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Onboarding Shifter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BAA76E-9AB9-4880-892E-13B937450FFE}"/>
              </a:ext>
            </a:extLst>
          </p:cNvPr>
          <p:cNvSpPr/>
          <p:nvPr/>
        </p:nvSpPr>
        <p:spPr>
          <a:xfrm>
            <a:off x="5769045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Service Validator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30743C-8F40-4B60-9A20-6D66F92F9A70}"/>
              </a:ext>
            </a:extLst>
          </p:cNvPr>
          <p:cNvSpPr/>
          <p:nvPr/>
        </p:nvSpPr>
        <p:spPr>
          <a:xfrm>
            <a:off x="7392145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Service in Portfolio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CADB39-1977-456B-AA0D-C9EDAAE0EB71}"/>
              </a:ext>
            </a:extLst>
          </p:cNvPr>
          <p:cNvSpPr/>
          <p:nvPr/>
        </p:nvSpPr>
        <p:spPr>
          <a:xfrm>
            <a:off x="8878917" y="2780928"/>
            <a:ext cx="1368152" cy="594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Published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77BF9F-48BD-47C9-BEA6-0D086306ADE7}"/>
              </a:ext>
            </a:extLst>
          </p:cNvPr>
          <p:cNvGrpSpPr/>
          <p:nvPr/>
        </p:nvGrpSpPr>
        <p:grpSpPr>
          <a:xfrm>
            <a:off x="1308846" y="3803535"/>
            <a:ext cx="2427990" cy="1055817"/>
            <a:chOff x="551384" y="327318"/>
            <a:chExt cx="13726675" cy="596907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29BE1F-DC1D-4A56-94C3-9EA6AE301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384" y="1575376"/>
              <a:ext cx="10297144" cy="4721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213FE5-0F7A-4684-BB3F-E4A24658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9656" y="327318"/>
              <a:ext cx="11278403" cy="4721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EADF2D-A4B2-460F-B318-768E35C10804}"/>
              </a:ext>
            </a:extLst>
          </p:cNvPr>
          <p:cNvGrpSpPr/>
          <p:nvPr/>
        </p:nvGrpSpPr>
        <p:grpSpPr>
          <a:xfrm>
            <a:off x="767408" y="1772816"/>
            <a:ext cx="1483196" cy="909765"/>
            <a:chOff x="767408" y="1772816"/>
            <a:chExt cx="1483196" cy="909765"/>
          </a:xfrm>
        </p:grpSpPr>
        <p:pic>
          <p:nvPicPr>
            <p:cNvPr id="35" name="Picture 4" descr="Home">
              <a:extLst>
                <a:ext uri="{FF2B5EF4-FFF2-40B4-BE49-F238E27FC236}">
                  <a16:creationId xmlns:a16="http://schemas.microsoft.com/office/drawing/2014/main" id="{761FC935-E774-4731-9366-E5CC127D6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1772816"/>
              <a:ext cx="1425655" cy="53771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D8CD54-338A-4770-B3A1-C97572CF7EA5}"/>
                </a:ext>
              </a:extLst>
            </p:cNvPr>
            <p:cNvSpPr txBox="1"/>
            <p:nvPr/>
          </p:nvSpPr>
          <p:spPr>
            <a:xfrm>
              <a:off x="969291" y="2313249"/>
              <a:ext cx="1281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EOSC Portal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F2EA87-D787-2A44-81E4-D01DF15A2C58}"/>
              </a:ext>
            </a:extLst>
          </p:cNvPr>
          <p:cNvSpPr txBox="1"/>
          <p:nvPr/>
        </p:nvSpPr>
        <p:spPr>
          <a:xfrm>
            <a:off x="4136326" y="3789040"/>
            <a:ext cx="132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 people in </a:t>
            </a:r>
          </a:p>
          <a:p>
            <a:pPr algn="ctr"/>
            <a:r>
              <a:rPr lang="en-US" dirty="0"/>
              <a:t>weekly </a:t>
            </a:r>
            <a:r>
              <a:rPr lang="en-US" dirty="0" err="1"/>
              <a:t>rota</a:t>
            </a:r>
            <a:endParaRPr lang="en-US" dirty="0"/>
          </a:p>
          <a:p>
            <a:pPr algn="ctr"/>
            <a:r>
              <a:rPr lang="en-US" dirty="0"/>
              <a:t>(T4.1)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8C1933-2EF5-E24B-BD02-94777944B962}"/>
              </a:ext>
            </a:extLst>
          </p:cNvPr>
          <p:cNvSpPr txBox="1"/>
          <p:nvPr/>
        </p:nvSpPr>
        <p:spPr>
          <a:xfrm>
            <a:off x="5752029" y="3781863"/>
            <a:ext cx="1309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 people in</a:t>
            </a:r>
          </a:p>
          <a:p>
            <a:pPr algn="ctr"/>
            <a:r>
              <a:rPr lang="en-US" dirty="0"/>
              <a:t>weekly </a:t>
            </a:r>
            <a:r>
              <a:rPr lang="en-US" dirty="0" err="1"/>
              <a:t>rota</a:t>
            </a:r>
            <a:endParaRPr lang="en-US" dirty="0"/>
          </a:p>
          <a:p>
            <a:pPr algn="ctr"/>
            <a:r>
              <a:rPr lang="en-US" dirty="0"/>
              <a:t>(T2.2)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5F12FB-150A-AB4F-A978-39A7CB55AD72}"/>
              </a:ext>
            </a:extLst>
          </p:cNvPr>
          <p:cNvSpPr txBox="1"/>
          <p:nvPr/>
        </p:nvSpPr>
        <p:spPr>
          <a:xfrm>
            <a:off x="9090601" y="3945830"/>
            <a:ext cx="105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person </a:t>
            </a:r>
          </a:p>
          <a:p>
            <a:pPr algn="ctr"/>
            <a:r>
              <a:rPr lang="en-US" dirty="0"/>
              <a:t>(WP</a:t>
            </a:r>
            <a:r>
              <a:rPr lang="en-US" i="1" dirty="0"/>
              <a:t>3</a:t>
            </a:r>
            <a:r>
              <a:rPr lang="en-US" dirty="0"/>
              <a:t>)</a:t>
            </a:r>
          </a:p>
        </p:txBody>
      </p: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57285286-6CEA-8845-96E8-14A4C667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237409-5014-0A4A-895F-DA48AEED282E}"/>
              </a:ext>
            </a:extLst>
          </p:cNvPr>
          <p:cNvSpPr/>
          <p:nvPr/>
        </p:nvSpPr>
        <p:spPr>
          <a:xfrm>
            <a:off x="6816080" y="5364505"/>
            <a:ext cx="2137540" cy="9448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§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364C5-84EC-5442-B85A-FB6BBA18BBC6}"/>
              </a:ext>
            </a:extLst>
          </p:cNvPr>
          <p:cNvSpPr txBox="1"/>
          <p:nvPr/>
        </p:nvSpPr>
        <p:spPr>
          <a:xfrm>
            <a:off x="6819462" y="5615210"/>
            <a:ext cx="213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Completed 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Monitoring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Capacity, continuity plans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FBE89-3DB7-A944-AD1C-593AC95F2F87}"/>
              </a:ext>
            </a:extLst>
          </p:cNvPr>
          <p:cNvSpPr txBox="1"/>
          <p:nvPr/>
        </p:nvSpPr>
        <p:spPr>
          <a:xfrm>
            <a:off x="7633998" y="533784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F8B86-F854-1F46-8022-F1D179D75ECB}"/>
              </a:ext>
            </a:extLst>
          </p:cNvPr>
          <p:cNvSpPr/>
          <p:nvPr/>
        </p:nvSpPr>
        <p:spPr>
          <a:xfrm>
            <a:off x="407368" y="3212976"/>
            <a:ext cx="5616620" cy="3096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80729"/>
            <a:ext cx="6480720" cy="1872207"/>
          </a:xfrm>
        </p:spPr>
        <p:txBody>
          <a:bodyPr>
            <a:normAutofit lnSpcReduction="10000"/>
          </a:bodyPr>
          <a:lstStyle/>
          <a:p>
            <a:r>
              <a:rPr lang="en-GB" sz="2400" b="1" i="1" dirty="0"/>
              <a:t>Original</a:t>
            </a:r>
            <a:r>
              <a:rPr lang="en-GB" sz="2400" b="1" dirty="0"/>
              <a:t> approach </a:t>
            </a:r>
            <a:r>
              <a:rPr lang="en-GB" sz="2400" dirty="0"/>
              <a:t>– 3 levels of integration</a:t>
            </a:r>
          </a:p>
          <a:p>
            <a:pPr lvl="1"/>
            <a:r>
              <a:rPr lang="en-GB" sz="2000" dirty="0"/>
              <a:t>Level of provider’s SMS maturity</a:t>
            </a:r>
          </a:p>
          <a:p>
            <a:pPr lvl="1"/>
            <a:r>
              <a:rPr lang="en-GB" sz="2000" dirty="0"/>
              <a:t>Based on which EOSC-hub SMS integration</a:t>
            </a:r>
          </a:p>
          <a:p>
            <a:pPr lvl="1"/>
            <a:r>
              <a:rPr lang="en-GB" sz="2000" dirty="0" err="1"/>
              <a:t>HIGH-level</a:t>
            </a:r>
            <a:r>
              <a:rPr lang="en-GB" sz="2000" dirty="0"/>
              <a:t> required following EOSC-hub SMS</a:t>
            </a:r>
          </a:p>
          <a:p>
            <a:pPr marL="0" indent="0">
              <a:buNone/>
            </a:pPr>
            <a:r>
              <a:rPr lang="en-GB" sz="2400" i="1" dirty="0"/>
              <a:t>Too course-grained and rigid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 err="1"/>
              <a:t>RoP</a:t>
            </a:r>
            <a:r>
              <a:rPr lang="en-GB" sz="2400" dirty="0"/>
              <a:t> – General approach for onboarding EOSC Portfolio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9DF34-1FAA-8C46-A290-8BCAF560A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5" y="3284984"/>
            <a:ext cx="5352985" cy="288032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2EA23B5-BC1C-8548-A3EB-A8712D830667}"/>
              </a:ext>
            </a:extLst>
          </p:cNvPr>
          <p:cNvSpPr txBox="1">
            <a:spLocks/>
          </p:cNvSpPr>
          <p:nvPr/>
        </p:nvSpPr>
        <p:spPr>
          <a:xfrm>
            <a:off x="6600056" y="980727"/>
            <a:ext cx="5184576" cy="29523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/>
              <a:t>New</a:t>
            </a:r>
            <a:r>
              <a:rPr lang="en-GB" b="1" dirty="0"/>
              <a:t> approach </a:t>
            </a:r>
            <a:r>
              <a:rPr lang="en-GB" dirty="0"/>
              <a:t>– package-based onboarding</a:t>
            </a:r>
          </a:p>
          <a:p>
            <a:pPr lvl="1"/>
            <a:r>
              <a:rPr lang="en-GB" dirty="0"/>
              <a:t>Package: AAI, helpdesk etc.</a:t>
            </a:r>
          </a:p>
          <a:p>
            <a:pPr lvl="1"/>
            <a:r>
              <a:rPr lang="en-GB" b="1" dirty="0"/>
              <a:t>Pragmatic</a:t>
            </a:r>
            <a:r>
              <a:rPr lang="en-GB" dirty="0"/>
              <a:t> – addresses provider needs from EOSC</a:t>
            </a:r>
          </a:p>
          <a:p>
            <a:pPr lvl="1"/>
            <a:r>
              <a:rPr lang="en-GB" dirty="0"/>
              <a:t>Under active development  </a:t>
            </a:r>
          </a:p>
          <a:p>
            <a:r>
              <a:rPr lang="en-GB" dirty="0"/>
              <a:t>Onboarding requirements based on package(s) chosen</a:t>
            </a:r>
          </a:p>
          <a:p>
            <a:r>
              <a:rPr lang="en-GB" dirty="0"/>
              <a:t>Details still under 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9BCBD-56BF-784B-AE3B-9607E3BBD072}"/>
              </a:ext>
            </a:extLst>
          </p:cNvPr>
          <p:cNvSpPr/>
          <p:nvPr/>
        </p:nvSpPr>
        <p:spPr>
          <a:xfrm>
            <a:off x="6888088" y="4221088"/>
            <a:ext cx="2304256" cy="8314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A3A50-1197-C748-91D9-AB4F92A6473F}"/>
              </a:ext>
            </a:extLst>
          </p:cNvPr>
          <p:cNvSpPr txBox="1"/>
          <p:nvPr/>
        </p:nvSpPr>
        <p:spPr>
          <a:xfrm>
            <a:off x="7680176" y="4211796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77AF9-FA02-9D41-87A2-3563503FFAB7}"/>
              </a:ext>
            </a:extLst>
          </p:cNvPr>
          <p:cNvSpPr txBox="1"/>
          <p:nvPr/>
        </p:nvSpPr>
        <p:spPr>
          <a:xfrm>
            <a:off x="6982792" y="4467744"/>
            <a:ext cx="213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Trusted </a:t>
            </a:r>
            <a:r>
              <a:rPr lang="en-US" sz="1400" dirty="0" err="1"/>
              <a:t>IdP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SIRFTI compliance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78340B-F10A-6544-8F57-2259925DF5B9}"/>
              </a:ext>
            </a:extLst>
          </p:cNvPr>
          <p:cNvSpPr/>
          <p:nvPr/>
        </p:nvSpPr>
        <p:spPr>
          <a:xfrm>
            <a:off x="9048328" y="4395737"/>
            <a:ext cx="2304256" cy="8832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C68C9-56FB-DF46-A798-2415E3747A2F}"/>
              </a:ext>
            </a:extLst>
          </p:cNvPr>
          <p:cNvSpPr txBox="1"/>
          <p:nvPr/>
        </p:nvSpPr>
        <p:spPr>
          <a:xfrm>
            <a:off x="9123640" y="4427820"/>
            <a:ext cx="222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Helpdesk as a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E6363-33B2-CB44-935A-6D2ED45298A7}"/>
              </a:ext>
            </a:extLst>
          </p:cNvPr>
          <p:cNvSpPr txBox="1"/>
          <p:nvPr/>
        </p:nvSpPr>
        <p:spPr>
          <a:xfrm>
            <a:off x="9048328" y="4755776"/>
            <a:ext cx="213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line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SLAs defined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DBB41-CCFF-3948-A005-A434CA3FE5B8}"/>
              </a:ext>
            </a:extLst>
          </p:cNvPr>
          <p:cNvSpPr txBox="1"/>
          <p:nvPr/>
        </p:nvSpPr>
        <p:spPr>
          <a:xfrm>
            <a:off x="6744072" y="3717032"/>
            <a:ext cx="510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Possible packages &amp; onboarding requirements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0CA81A-194B-634C-8905-D75D82CE9BB2}"/>
              </a:ext>
            </a:extLst>
          </p:cNvPr>
          <p:cNvCxnSpPr>
            <a:cxnSpLocks/>
          </p:cNvCxnSpPr>
          <p:nvPr/>
        </p:nvCxnSpPr>
        <p:spPr>
          <a:xfrm>
            <a:off x="6600056" y="836712"/>
            <a:ext cx="0" cy="554461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C73ECB6E-9207-C84E-ABD7-8287E7BA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7161" y="6378145"/>
            <a:ext cx="5328592" cy="288032"/>
          </a:xfrm>
        </p:spPr>
        <p:txBody>
          <a:bodyPr/>
          <a:lstStyle/>
          <a:p>
            <a:pPr algn="ctr"/>
            <a:r>
              <a:rPr lang="en-GB" dirty="0"/>
              <a:t>1st EOSC-hub Review, Luxembourg 8-9 Oct 2019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E55F82-9283-1046-9B8C-843FBAF67E9F}"/>
              </a:ext>
            </a:extLst>
          </p:cNvPr>
          <p:cNvSpPr/>
          <p:nvPr/>
        </p:nvSpPr>
        <p:spPr>
          <a:xfrm>
            <a:off x="9515231" y="5233846"/>
            <a:ext cx="2304256" cy="5516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561900-9DB4-A24C-BAAE-6D61D7DD4AB8}"/>
              </a:ext>
            </a:extLst>
          </p:cNvPr>
          <p:cNvSpPr txBox="1"/>
          <p:nvPr/>
        </p:nvSpPr>
        <p:spPr>
          <a:xfrm>
            <a:off x="9587239" y="5445224"/>
            <a:ext cx="226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Minimal SDT information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A9074F-B9ED-114B-80ED-111BEC14BD4A}"/>
              </a:ext>
            </a:extLst>
          </p:cNvPr>
          <p:cNvSpPr txBox="1"/>
          <p:nvPr/>
        </p:nvSpPr>
        <p:spPr>
          <a:xfrm>
            <a:off x="9552384" y="5229200"/>
            <a:ext cx="2100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Marketplace for listing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3F6796-E77A-7F45-B56B-921204F4FB83}"/>
              </a:ext>
            </a:extLst>
          </p:cNvPr>
          <p:cNvSpPr/>
          <p:nvPr/>
        </p:nvSpPr>
        <p:spPr>
          <a:xfrm>
            <a:off x="9120337" y="5713512"/>
            <a:ext cx="2304256" cy="6678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8413D9-1AFE-CC46-B20A-1BB067FE420C}"/>
              </a:ext>
            </a:extLst>
          </p:cNvPr>
          <p:cNvSpPr txBox="1"/>
          <p:nvPr/>
        </p:nvSpPr>
        <p:spPr>
          <a:xfrm>
            <a:off x="9260966" y="5949280"/>
            <a:ext cx="2269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Order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266E0D-26B4-0346-A939-E5D4E3E886F5}"/>
              </a:ext>
            </a:extLst>
          </p:cNvPr>
          <p:cNvSpPr txBox="1"/>
          <p:nvPr/>
        </p:nvSpPr>
        <p:spPr>
          <a:xfrm>
            <a:off x="9157490" y="5708866"/>
            <a:ext cx="2320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Marketplace for ordering</a:t>
            </a:r>
          </a:p>
        </p:txBody>
      </p:sp>
    </p:spTree>
    <p:extLst>
      <p:ext uri="{BB962C8B-B14F-4D97-AF65-F5344CB8AC3E}">
        <p14:creationId xmlns:p14="http://schemas.microsoft.com/office/powerpoint/2010/main" val="6460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12776"/>
            <a:ext cx="1036915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		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EOSC-hub contribution to EOSC portfolios and Federating Core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r>
              <a:rPr lang="en-US" sz="2400" dirty="0"/>
              <a:t>Rules of Participation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Outline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89595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42FDB40-2FAE-6D40-B9AB-9B205AFBFFDD}"/>
              </a:ext>
            </a:extLst>
          </p:cNvPr>
          <p:cNvSpPr/>
          <p:nvPr/>
        </p:nvSpPr>
        <p:spPr>
          <a:xfrm>
            <a:off x="3081528" y="1893667"/>
            <a:ext cx="6190488" cy="276301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BF6D2E85-E3EA-8C4F-BA03-59A8D36F44E7}"/>
              </a:ext>
            </a:extLst>
          </p:cNvPr>
          <p:cNvSpPr/>
          <p:nvPr/>
        </p:nvSpPr>
        <p:spPr>
          <a:xfrm>
            <a:off x="3081528" y="4088227"/>
            <a:ext cx="6190488" cy="15256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FB99B7-D4F3-AF48-B57F-D0A8135AF1A4}"/>
              </a:ext>
            </a:extLst>
          </p:cNvPr>
          <p:cNvGrpSpPr/>
          <p:nvPr/>
        </p:nvGrpSpPr>
        <p:grpSpPr>
          <a:xfrm>
            <a:off x="-45706" y="1426464"/>
            <a:ext cx="12334394" cy="3390245"/>
            <a:chOff x="-32380" y="1426464"/>
            <a:chExt cx="12224380" cy="4754466"/>
          </a:xfrm>
          <a:gradFill>
            <a:gsLst>
              <a:gs pos="100000">
                <a:schemeClr val="bg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7FBACA-89DB-1D42-84CA-5793FB80A7A7}"/>
                </a:ext>
              </a:extLst>
            </p:cNvPr>
            <p:cNvSpPr/>
            <p:nvPr/>
          </p:nvSpPr>
          <p:spPr>
            <a:xfrm>
              <a:off x="0" y="1426464"/>
              <a:ext cx="12192000" cy="4754466"/>
            </a:xfrm>
            <a:prstGeom prst="rect">
              <a:avLst/>
            </a:prstGeom>
            <a:gradFill>
              <a:gsLst>
                <a:gs pos="990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52836C-5D1E-6545-ACB3-85DE8E9FEB9E}"/>
                </a:ext>
              </a:extLst>
            </p:cNvPr>
            <p:cNvSpPr txBox="1"/>
            <p:nvPr/>
          </p:nvSpPr>
          <p:spPr>
            <a:xfrm>
              <a:off x="-32380" y="3610734"/>
              <a:ext cx="1799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Research domain</a:t>
              </a:r>
            </a:p>
          </p:txBody>
        </p:sp>
      </p:grp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GB" dirty="0"/>
              <a:t>The landscape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2A8A66-3171-8041-AFFA-5DACEC4E553D}"/>
              </a:ext>
            </a:extLst>
          </p:cNvPr>
          <p:cNvGrpSpPr/>
          <p:nvPr/>
        </p:nvGrpSpPr>
        <p:grpSpPr>
          <a:xfrm>
            <a:off x="-45706" y="3241168"/>
            <a:ext cx="12250052" cy="2941941"/>
            <a:chOff x="-45706" y="3241168"/>
            <a:chExt cx="12250052" cy="2941941"/>
          </a:xfrm>
          <a:gradFill>
            <a:gsLst>
              <a:gs pos="100000">
                <a:schemeClr val="accent4"/>
              </a:gs>
              <a:gs pos="0">
                <a:schemeClr val="accent4">
                  <a:lumMod val="50000"/>
                </a:schemeClr>
              </a:gs>
            </a:gsLst>
            <a:lin ang="16200000" scaled="1"/>
          </a:gradFill>
        </p:grpSpPr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2721DC5F-FD6D-4A45-878B-E8C8F81F2473}"/>
                </a:ext>
              </a:extLst>
            </p:cNvPr>
            <p:cNvSpPr/>
            <p:nvPr/>
          </p:nvSpPr>
          <p:spPr>
            <a:xfrm>
              <a:off x="-45706" y="3241168"/>
              <a:ext cx="12250052" cy="2941941"/>
            </a:xfrm>
            <a:custGeom>
              <a:avLst/>
              <a:gdLst>
                <a:gd name="connsiteX0" fmla="*/ 0 w 12124944"/>
                <a:gd name="connsiteY0" fmla="*/ 1655064 h 3310128"/>
                <a:gd name="connsiteX1" fmla="*/ 6062472 w 12124944"/>
                <a:gd name="connsiteY1" fmla="*/ 0 h 3310128"/>
                <a:gd name="connsiteX2" fmla="*/ 12124944 w 12124944"/>
                <a:gd name="connsiteY2" fmla="*/ 1655064 h 3310128"/>
                <a:gd name="connsiteX3" fmla="*/ 6062472 w 12124944"/>
                <a:gd name="connsiteY3" fmla="*/ 3310128 h 3310128"/>
                <a:gd name="connsiteX4" fmla="*/ 0 w 12124944"/>
                <a:gd name="connsiteY4" fmla="*/ 1655064 h 3310128"/>
                <a:gd name="connsiteX0" fmla="*/ 0 w 12124944"/>
                <a:gd name="connsiteY0" fmla="*/ 1655064 h 2049792"/>
                <a:gd name="connsiteX1" fmla="*/ 6062472 w 12124944"/>
                <a:gd name="connsiteY1" fmla="*/ 0 h 2049792"/>
                <a:gd name="connsiteX2" fmla="*/ 12124944 w 12124944"/>
                <a:gd name="connsiteY2" fmla="*/ 1655064 h 2049792"/>
                <a:gd name="connsiteX3" fmla="*/ 6053328 w 12124944"/>
                <a:gd name="connsiteY3" fmla="*/ 1609344 h 2049792"/>
                <a:gd name="connsiteX4" fmla="*/ 0 w 12124944"/>
                <a:gd name="connsiteY4" fmla="*/ 1655064 h 2049792"/>
                <a:gd name="connsiteX0" fmla="*/ 0 w 12124944"/>
                <a:gd name="connsiteY0" fmla="*/ 1655064 h 2053688"/>
                <a:gd name="connsiteX1" fmla="*/ 6062472 w 12124944"/>
                <a:gd name="connsiteY1" fmla="*/ 0 h 2053688"/>
                <a:gd name="connsiteX2" fmla="*/ 12124944 w 12124944"/>
                <a:gd name="connsiteY2" fmla="*/ 1655064 h 2053688"/>
                <a:gd name="connsiteX3" fmla="*/ 6053328 w 12124944"/>
                <a:gd name="connsiteY3" fmla="*/ 1609344 h 2053688"/>
                <a:gd name="connsiteX4" fmla="*/ 0 w 12124944"/>
                <a:gd name="connsiteY4" fmla="*/ 1655064 h 2053688"/>
                <a:gd name="connsiteX0" fmla="*/ 22 w 12124966"/>
                <a:gd name="connsiteY0" fmla="*/ 1655064 h 2156165"/>
                <a:gd name="connsiteX1" fmla="*/ 6062494 w 12124966"/>
                <a:gd name="connsiteY1" fmla="*/ 0 h 2156165"/>
                <a:gd name="connsiteX2" fmla="*/ 12124966 w 12124966"/>
                <a:gd name="connsiteY2" fmla="*/ 1655064 h 2156165"/>
                <a:gd name="connsiteX3" fmla="*/ 6117358 w 12124966"/>
                <a:gd name="connsiteY3" fmla="*/ 1938528 h 2156165"/>
                <a:gd name="connsiteX4" fmla="*/ 22 w 12124966"/>
                <a:gd name="connsiteY4" fmla="*/ 1655064 h 2156165"/>
                <a:gd name="connsiteX0" fmla="*/ 2770 w 12127714"/>
                <a:gd name="connsiteY0" fmla="*/ 1655064 h 2080395"/>
                <a:gd name="connsiteX1" fmla="*/ 6065242 w 12127714"/>
                <a:gd name="connsiteY1" fmla="*/ 0 h 2080395"/>
                <a:gd name="connsiteX2" fmla="*/ 12127714 w 12127714"/>
                <a:gd name="connsiteY2" fmla="*/ 1655064 h 2080395"/>
                <a:gd name="connsiteX3" fmla="*/ 6687034 w 12127714"/>
                <a:gd name="connsiteY3" fmla="*/ 1709928 h 2080395"/>
                <a:gd name="connsiteX4" fmla="*/ 2770 w 12127714"/>
                <a:gd name="connsiteY4" fmla="*/ 1655064 h 2080395"/>
                <a:gd name="connsiteX0" fmla="*/ 124 w 12125068"/>
                <a:gd name="connsiteY0" fmla="*/ 1655064 h 2080395"/>
                <a:gd name="connsiteX1" fmla="*/ 6062596 w 12125068"/>
                <a:gd name="connsiteY1" fmla="*/ 0 h 2080395"/>
                <a:gd name="connsiteX2" fmla="*/ 12125068 w 12125068"/>
                <a:gd name="connsiteY2" fmla="*/ 1655064 h 2080395"/>
                <a:gd name="connsiteX3" fmla="*/ 6684388 w 12125068"/>
                <a:gd name="connsiteY3" fmla="*/ 1709928 h 2080395"/>
                <a:gd name="connsiteX4" fmla="*/ 124 w 12125068"/>
                <a:gd name="connsiteY4" fmla="*/ 1655064 h 2080395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32 w 12124976"/>
                <a:gd name="connsiteY0" fmla="*/ 1655064 h 1695632"/>
                <a:gd name="connsiteX1" fmla="*/ 6062504 w 12124976"/>
                <a:gd name="connsiteY1" fmla="*/ 0 h 1695632"/>
                <a:gd name="connsiteX2" fmla="*/ 12124976 w 12124976"/>
                <a:gd name="connsiteY2" fmla="*/ 1655064 h 1695632"/>
                <a:gd name="connsiteX3" fmla="*/ 6126512 w 12124976"/>
                <a:gd name="connsiteY3" fmla="*/ 1234440 h 1695632"/>
                <a:gd name="connsiteX4" fmla="*/ 32 w 12124976"/>
                <a:gd name="connsiteY4" fmla="*/ 1655064 h 1695632"/>
                <a:gd name="connsiteX0" fmla="*/ 32 w 12124976"/>
                <a:gd name="connsiteY0" fmla="*/ 1655064 h 1697025"/>
                <a:gd name="connsiteX1" fmla="*/ 6062504 w 12124976"/>
                <a:gd name="connsiteY1" fmla="*/ 0 h 1697025"/>
                <a:gd name="connsiteX2" fmla="*/ 12124976 w 12124976"/>
                <a:gd name="connsiteY2" fmla="*/ 1655064 h 1697025"/>
                <a:gd name="connsiteX3" fmla="*/ 6126512 w 12124976"/>
                <a:gd name="connsiteY3" fmla="*/ 1234440 h 1697025"/>
                <a:gd name="connsiteX4" fmla="*/ 32 w 12124976"/>
                <a:gd name="connsiteY4" fmla="*/ 1655064 h 1697025"/>
                <a:gd name="connsiteX0" fmla="*/ 1 w 12124945"/>
                <a:gd name="connsiteY0" fmla="*/ 1655064 h 1782881"/>
                <a:gd name="connsiteX1" fmla="*/ 6062473 w 12124945"/>
                <a:gd name="connsiteY1" fmla="*/ 0 h 1782881"/>
                <a:gd name="connsiteX2" fmla="*/ 12124945 w 12124945"/>
                <a:gd name="connsiteY2" fmla="*/ 1655064 h 1782881"/>
                <a:gd name="connsiteX3" fmla="*/ 6071617 w 12124945"/>
                <a:gd name="connsiteY3" fmla="*/ 1664208 h 1782881"/>
                <a:gd name="connsiteX4" fmla="*/ 1 w 12124945"/>
                <a:gd name="connsiteY4" fmla="*/ 1655064 h 1782881"/>
                <a:gd name="connsiteX0" fmla="*/ 31 w 12124975"/>
                <a:gd name="connsiteY0" fmla="*/ 1655064 h 1666284"/>
                <a:gd name="connsiteX1" fmla="*/ 6062503 w 12124975"/>
                <a:gd name="connsiteY1" fmla="*/ 0 h 1666284"/>
                <a:gd name="connsiteX2" fmla="*/ 12124975 w 12124975"/>
                <a:gd name="connsiteY2" fmla="*/ 1655064 h 1666284"/>
                <a:gd name="connsiteX3" fmla="*/ 6071647 w 12124975"/>
                <a:gd name="connsiteY3" fmla="*/ 1664208 h 1666284"/>
                <a:gd name="connsiteX4" fmla="*/ 31 w 12124975"/>
                <a:gd name="connsiteY4" fmla="*/ 1655064 h 1666284"/>
                <a:gd name="connsiteX0" fmla="*/ 31 w 12124997"/>
                <a:gd name="connsiteY0" fmla="*/ 1655064 h 1666284"/>
                <a:gd name="connsiteX1" fmla="*/ 6062503 w 12124997"/>
                <a:gd name="connsiteY1" fmla="*/ 0 h 1666284"/>
                <a:gd name="connsiteX2" fmla="*/ 12124975 w 12124997"/>
                <a:gd name="connsiteY2" fmla="*/ 1655064 h 1666284"/>
                <a:gd name="connsiteX3" fmla="*/ 6071647 w 12124997"/>
                <a:gd name="connsiteY3" fmla="*/ 1664208 h 1666284"/>
                <a:gd name="connsiteX4" fmla="*/ 31 w 12124997"/>
                <a:gd name="connsiteY4" fmla="*/ 1655064 h 1666284"/>
                <a:gd name="connsiteX0" fmla="*/ 446713 w 12571679"/>
                <a:gd name="connsiteY0" fmla="*/ 1655064 h 3383333"/>
                <a:gd name="connsiteX1" fmla="*/ 6509185 w 12571679"/>
                <a:gd name="connsiteY1" fmla="*/ 0 h 3383333"/>
                <a:gd name="connsiteX2" fmla="*/ 12571657 w 12571679"/>
                <a:gd name="connsiteY2" fmla="*/ 1655064 h 3383333"/>
                <a:gd name="connsiteX3" fmla="*/ 437569 w 12571679"/>
                <a:gd name="connsiteY3" fmla="*/ 3383280 h 3383333"/>
                <a:gd name="connsiteX4" fmla="*/ 446713 w 12571679"/>
                <a:gd name="connsiteY4" fmla="*/ 1655064 h 3383333"/>
                <a:gd name="connsiteX0" fmla="*/ 454878 w 12579844"/>
                <a:gd name="connsiteY0" fmla="*/ 1655064 h 3383489"/>
                <a:gd name="connsiteX1" fmla="*/ 6517350 w 12579844"/>
                <a:gd name="connsiteY1" fmla="*/ 0 h 3383489"/>
                <a:gd name="connsiteX2" fmla="*/ 12579822 w 12579844"/>
                <a:gd name="connsiteY2" fmla="*/ 1655064 h 3383489"/>
                <a:gd name="connsiteX3" fmla="*/ 445734 w 12579844"/>
                <a:gd name="connsiteY3" fmla="*/ 3383280 h 3383489"/>
                <a:gd name="connsiteX4" fmla="*/ 454878 w 12579844"/>
                <a:gd name="connsiteY4" fmla="*/ 1655064 h 3383489"/>
                <a:gd name="connsiteX0" fmla="*/ 11860 w 12136826"/>
                <a:gd name="connsiteY0" fmla="*/ 1655064 h 3383423"/>
                <a:gd name="connsiteX1" fmla="*/ 6074332 w 12136826"/>
                <a:gd name="connsiteY1" fmla="*/ 0 h 3383423"/>
                <a:gd name="connsiteX2" fmla="*/ 12136804 w 12136826"/>
                <a:gd name="connsiteY2" fmla="*/ 1655064 h 3383423"/>
                <a:gd name="connsiteX3" fmla="*/ 2716 w 12136826"/>
                <a:gd name="connsiteY3" fmla="*/ 3383280 h 3383423"/>
                <a:gd name="connsiteX4" fmla="*/ 11860 w 12136826"/>
                <a:gd name="connsiteY4" fmla="*/ 1655064 h 3383423"/>
                <a:gd name="connsiteX0" fmla="*/ 739458 w 12864402"/>
                <a:gd name="connsiteY0" fmla="*/ 1655064 h 3413985"/>
                <a:gd name="connsiteX1" fmla="*/ 6801930 w 12864402"/>
                <a:gd name="connsiteY1" fmla="*/ 0 h 3413985"/>
                <a:gd name="connsiteX2" fmla="*/ 12864402 w 12864402"/>
                <a:gd name="connsiteY2" fmla="*/ 1655064 h 3413985"/>
                <a:gd name="connsiteX3" fmla="*/ 10666882 w 12864402"/>
                <a:gd name="connsiteY3" fmla="*/ 2708846 h 3413985"/>
                <a:gd name="connsiteX4" fmla="*/ 730314 w 12864402"/>
                <a:gd name="connsiteY4" fmla="*/ 3383280 h 3413985"/>
                <a:gd name="connsiteX5" fmla="*/ 739458 w 12864402"/>
                <a:gd name="connsiteY5" fmla="*/ 1655064 h 3413985"/>
                <a:gd name="connsiteX0" fmla="*/ 739458 w 12864402"/>
                <a:gd name="connsiteY0" fmla="*/ 1655064 h 3407753"/>
                <a:gd name="connsiteX1" fmla="*/ 6801930 w 12864402"/>
                <a:gd name="connsiteY1" fmla="*/ 0 h 3407753"/>
                <a:gd name="connsiteX2" fmla="*/ 12864402 w 12864402"/>
                <a:gd name="connsiteY2" fmla="*/ 1655064 h 3407753"/>
                <a:gd name="connsiteX3" fmla="*/ 10666882 w 12864402"/>
                <a:gd name="connsiteY3" fmla="*/ 2708846 h 3407753"/>
                <a:gd name="connsiteX4" fmla="*/ 730314 w 12864402"/>
                <a:gd name="connsiteY4" fmla="*/ 3383280 h 3407753"/>
                <a:gd name="connsiteX5" fmla="*/ 739458 w 12864402"/>
                <a:gd name="connsiteY5" fmla="*/ 1655064 h 3407753"/>
                <a:gd name="connsiteX0" fmla="*/ 739458 w 12864402"/>
                <a:gd name="connsiteY0" fmla="*/ 1655064 h 3407753"/>
                <a:gd name="connsiteX1" fmla="*/ 6801930 w 12864402"/>
                <a:gd name="connsiteY1" fmla="*/ 0 h 3407753"/>
                <a:gd name="connsiteX2" fmla="*/ 12864402 w 12864402"/>
                <a:gd name="connsiteY2" fmla="*/ 1655064 h 3407753"/>
                <a:gd name="connsiteX3" fmla="*/ 10666882 w 12864402"/>
                <a:gd name="connsiteY3" fmla="*/ 2708846 h 3407753"/>
                <a:gd name="connsiteX4" fmla="*/ 730314 w 12864402"/>
                <a:gd name="connsiteY4" fmla="*/ 3383280 h 3407753"/>
                <a:gd name="connsiteX5" fmla="*/ 739458 w 12864402"/>
                <a:gd name="connsiteY5" fmla="*/ 1655064 h 3407753"/>
                <a:gd name="connsiteX0" fmla="*/ 739458 w 12864402"/>
                <a:gd name="connsiteY0" fmla="*/ 1655064 h 3407753"/>
                <a:gd name="connsiteX1" fmla="*/ 6801930 w 12864402"/>
                <a:gd name="connsiteY1" fmla="*/ 0 h 3407753"/>
                <a:gd name="connsiteX2" fmla="*/ 12864402 w 12864402"/>
                <a:gd name="connsiteY2" fmla="*/ 1655064 h 3407753"/>
                <a:gd name="connsiteX3" fmla="*/ 10666882 w 12864402"/>
                <a:gd name="connsiteY3" fmla="*/ 2708846 h 3407753"/>
                <a:gd name="connsiteX4" fmla="*/ 730314 w 12864402"/>
                <a:gd name="connsiteY4" fmla="*/ 3383280 h 3407753"/>
                <a:gd name="connsiteX5" fmla="*/ 739458 w 12864402"/>
                <a:gd name="connsiteY5" fmla="*/ 1655064 h 3407753"/>
                <a:gd name="connsiteX0" fmla="*/ 739458 w 12864749"/>
                <a:gd name="connsiteY0" fmla="*/ 1655064 h 3407753"/>
                <a:gd name="connsiteX1" fmla="*/ 6801930 w 12864749"/>
                <a:gd name="connsiteY1" fmla="*/ 0 h 3407753"/>
                <a:gd name="connsiteX2" fmla="*/ 12864402 w 12864749"/>
                <a:gd name="connsiteY2" fmla="*/ 1655064 h 3407753"/>
                <a:gd name="connsiteX3" fmla="*/ 10666882 w 12864749"/>
                <a:gd name="connsiteY3" fmla="*/ 2708846 h 3407753"/>
                <a:gd name="connsiteX4" fmla="*/ 730314 w 12864749"/>
                <a:gd name="connsiteY4" fmla="*/ 3383280 h 3407753"/>
                <a:gd name="connsiteX5" fmla="*/ 739458 w 12864749"/>
                <a:gd name="connsiteY5" fmla="*/ 1655064 h 3407753"/>
                <a:gd name="connsiteX0" fmla="*/ 893208 w 13021973"/>
                <a:gd name="connsiteY0" fmla="*/ 1655064 h 3818655"/>
                <a:gd name="connsiteX1" fmla="*/ 6955680 w 13021973"/>
                <a:gd name="connsiteY1" fmla="*/ 0 h 3818655"/>
                <a:gd name="connsiteX2" fmla="*/ 13018152 w 13021973"/>
                <a:gd name="connsiteY2" fmla="*/ 1655064 h 3818655"/>
                <a:gd name="connsiteX3" fmla="*/ 12896320 w 13021973"/>
                <a:gd name="connsiteY3" fmla="*/ 3815270 h 3818655"/>
                <a:gd name="connsiteX4" fmla="*/ 884064 w 13021973"/>
                <a:gd name="connsiteY4" fmla="*/ 3383280 h 3818655"/>
                <a:gd name="connsiteX5" fmla="*/ 893208 w 13021973"/>
                <a:gd name="connsiteY5" fmla="*/ 1655064 h 3818655"/>
                <a:gd name="connsiteX0" fmla="*/ 893208 w 12925035"/>
                <a:gd name="connsiteY0" fmla="*/ 1655178 h 3818769"/>
                <a:gd name="connsiteX1" fmla="*/ 6955680 w 12925035"/>
                <a:gd name="connsiteY1" fmla="*/ 114 h 3818769"/>
                <a:gd name="connsiteX2" fmla="*/ 12917568 w 12925035"/>
                <a:gd name="connsiteY2" fmla="*/ 1572882 h 3818769"/>
                <a:gd name="connsiteX3" fmla="*/ 12896320 w 12925035"/>
                <a:gd name="connsiteY3" fmla="*/ 3815384 h 3818769"/>
                <a:gd name="connsiteX4" fmla="*/ 884064 w 12925035"/>
                <a:gd name="connsiteY4" fmla="*/ 3383394 h 3818769"/>
                <a:gd name="connsiteX5" fmla="*/ 893208 w 12925035"/>
                <a:gd name="connsiteY5" fmla="*/ 1655178 h 3818769"/>
                <a:gd name="connsiteX0" fmla="*/ 1276177 w 13308004"/>
                <a:gd name="connsiteY0" fmla="*/ 1655178 h 3895472"/>
                <a:gd name="connsiteX1" fmla="*/ 7338649 w 13308004"/>
                <a:gd name="connsiteY1" fmla="*/ 114 h 3895472"/>
                <a:gd name="connsiteX2" fmla="*/ 13300537 w 13308004"/>
                <a:gd name="connsiteY2" fmla="*/ 1572882 h 3895472"/>
                <a:gd name="connsiteX3" fmla="*/ 13279289 w 13308004"/>
                <a:gd name="connsiteY3" fmla="*/ 3815384 h 3895472"/>
                <a:gd name="connsiteX4" fmla="*/ 1102441 w 13308004"/>
                <a:gd name="connsiteY4" fmla="*/ 3685146 h 3895472"/>
                <a:gd name="connsiteX5" fmla="*/ 1276177 w 13308004"/>
                <a:gd name="connsiteY5" fmla="*/ 1655178 h 3895472"/>
                <a:gd name="connsiteX0" fmla="*/ 788874 w 12820701"/>
                <a:gd name="connsiteY0" fmla="*/ 1655178 h 3818203"/>
                <a:gd name="connsiteX1" fmla="*/ 6851346 w 12820701"/>
                <a:gd name="connsiteY1" fmla="*/ 114 h 3818203"/>
                <a:gd name="connsiteX2" fmla="*/ 12813234 w 12820701"/>
                <a:gd name="connsiteY2" fmla="*/ 1572882 h 3818203"/>
                <a:gd name="connsiteX3" fmla="*/ 12791986 w 12820701"/>
                <a:gd name="connsiteY3" fmla="*/ 3815384 h 3818203"/>
                <a:gd name="connsiteX4" fmla="*/ 615138 w 12820701"/>
                <a:gd name="connsiteY4" fmla="*/ 3685146 h 3818203"/>
                <a:gd name="connsiteX5" fmla="*/ 788874 w 12820701"/>
                <a:gd name="connsiteY5" fmla="*/ 1655178 h 3818203"/>
                <a:gd name="connsiteX0" fmla="*/ 506407 w 12538234"/>
                <a:gd name="connsiteY0" fmla="*/ 1655178 h 3818045"/>
                <a:gd name="connsiteX1" fmla="*/ 6568879 w 12538234"/>
                <a:gd name="connsiteY1" fmla="*/ 114 h 3818045"/>
                <a:gd name="connsiteX2" fmla="*/ 12530767 w 12538234"/>
                <a:gd name="connsiteY2" fmla="*/ 1572882 h 3818045"/>
                <a:gd name="connsiteX3" fmla="*/ 12509519 w 12538234"/>
                <a:gd name="connsiteY3" fmla="*/ 3815384 h 3818045"/>
                <a:gd name="connsiteX4" fmla="*/ 332671 w 12538234"/>
                <a:gd name="connsiteY4" fmla="*/ 3685146 h 3818045"/>
                <a:gd name="connsiteX5" fmla="*/ 506407 w 12538234"/>
                <a:gd name="connsiteY5" fmla="*/ 1655178 h 3818045"/>
                <a:gd name="connsiteX0" fmla="*/ 173762 w 12205589"/>
                <a:gd name="connsiteY0" fmla="*/ 1655178 h 3818045"/>
                <a:gd name="connsiteX1" fmla="*/ 6236234 w 12205589"/>
                <a:gd name="connsiteY1" fmla="*/ 114 h 3818045"/>
                <a:gd name="connsiteX2" fmla="*/ 12198122 w 12205589"/>
                <a:gd name="connsiteY2" fmla="*/ 1572882 h 3818045"/>
                <a:gd name="connsiteX3" fmla="*/ 12176874 w 12205589"/>
                <a:gd name="connsiteY3" fmla="*/ 3815384 h 3818045"/>
                <a:gd name="connsiteX4" fmla="*/ 26 w 12205589"/>
                <a:gd name="connsiteY4" fmla="*/ 3685146 h 3818045"/>
                <a:gd name="connsiteX5" fmla="*/ 173762 w 12205589"/>
                <a:gd name="connsiteY5" fmla="*/ 1655178 h 3818045"/>
                <a:gd name="connsiteX0" fmla="*/ 489187 w 12521014"/>
                <a:gd name="connsiteY0" fmla="*/ 1655178 h 3832441"/>
                <a:gd name="connsiteX1" fmla="*/ 6551659 w 12521014"/>
                <a:gd name="connsiteY1" fmla="*/ 114 h 3832441"/>
                <a:gd name="connsiteX2" fmla="*/ 12513547 w 12521014"/>
                <a:gd name="connsiteY2" fmla="*/ 1572882 h 3832441"/>
                <a:gd name="connsiteX3" fmla="*/ 12492299 w 12521014"/>
                <a:gd name="connsiteY3" fmla="*/ 3815384 h 3832441"/>
                <a:gd name="connsiteX4" fmla="*/ 361171 w 12521014"/>
                <a:gd name="connsiteY4" fmla="*/ 3822306 h 3832441"/>
                <a:gd name="connsiteX5" fmla="*/ 489187 w 12521014"/>
                <a:gd name="connsiteY5" fmla="*/ 1655178 h 3832441"/>
                <a:gd name="connsiteX0" fmla="*/ 1144312 w 13359019"/>
                <a:gd name="connsiteY0" fmla="*/ 1765399 h 3978196"/>
                <a:gd name="connsiteX1" fmla="*/ 7389664 w 13359019"/>
                <a:gd name="connsiteY1" fmla="*/ 607 h 3978196"/>
                <a:gd name="connsiteX2" fmla="*/ 13351552 w 13359019"/>
                <a:gd name="connsiteY2" fmla="*/ 1573375 h 3978196"/>
                <a:gd name="connsiteX3" fmla="*/ 13330304 w 13359019"/>
                <a:gd name="connsiteY3" fmla="*/ 3815877 h 3978196"/>
                <a:gd name="connsiteX4" fmla="*/ 1199176 w 13359019"/>
                <a:gd name="connsiteY4" fmla="*/ 3822799 h 3978196"/>
                <a:gd name="connsiteX5" fmla="*/ 1144312 w 13359019"/>
                <a:gd name="connsiteY5" fmla="*/ 1765399 h 3978196"/>
                <a:gd name="connsiteX0" fmla="*/ 861902 w 13076609"/>
                <a:gd name="connsiteY0" fmla="*/ 1765399 h 3978196"/>
                <a:gd name="connsiteX1" fmla="*/ 7107254 w 13076609"/>
                <a:gd name="connsiteY1" fmla="*/ 607 h 3978196"/>
                <a:gd name="connsiteX2" fmla="*/ 13069142 w 13076609"/>
                <a:gd name="connsiteY2" fmla="*/ 1573375 h 3978196"/>
                <a:gd name="connsiteX3" fmla="*/ 13047894 w 13076609"/>
                <a:gd name="connsiteY3" fmla="*/ 3815877 h 3978196"/>
                <a:gd name="connsiteX4" fmla="*/ 916766 w 13076609"/>
                <a:gd name="connsiteY4" fmla="*/ 3822799 h 3978196"/>
                <a:gd name="connsiteX5" fmla="*/ 861902 w 13076609"/>
                <a:gd name="connsiteY5" fmla="*/ 1765399 h 3978196"/>
                <a:gd name="connsiteX0" fmla="*/ 1 w 12214708"/>
                <a:gd name="connsiteY0" fmla="*/ 1765399 h 3823183"/>
                <a:gd name="connsiteX1" fmla="*/ 6245353 w 12214708"/>
                <a:gd name="connsiteY1" fmla="*/ 607 h 3823183"/>
                <a:gd name="connsiteX2" fmla="*/ 12207241 w 12214708"/>
                <a:gd name="connsiteY2" fmla="*/ 1573375 h 3823183"/>
                <a:gd name="connsiteX3" fmla="*/ 12185993 w 12214708"/>
                <a:gd name="connsiteY3" fmla="*/ 3815877 h 3823183"/>
                <a:gd name="connsiteX4" fmla="*/ 54865 w 12214708"/>
                <a:gd name="connsiteY4" fmla="*/ 3822799 h 3823183"/>
                <a:gd name="connsiteX5" fmla="*/ 1 w 12214708"/>
                <a:gd name="connsiteY5" fmla="*/ 1765399 h 3823183"/>
                <a:gd name="connsiteX0" fmla="*/ 519581 w 12734288"/>
                <a:gd name="connsiteY0" fmla="*/ 1765399 h 3841639"/>
                <a:gd name="connsiteX1" fmla="*/ 6764933 w 12734288"/>
                <a:gd name="connsiteY1" fmla="*/ 607 h 3841639"/>
                <a:gd name="connsiteX2" fmla="*/ 12726821 w 12734288"/>
                <a:gd name="connsiteY2" fmla="*/ 1573375 h 3841639"/>
                <a:gd name="connsiteX3" fmla="*/ 12705573 w 12734288"/>
                <a:gd name="connsiteY3" fmla="*/ 3815877 h 3841639"/>
                <a:gd name="connsiteX4" fmla="*/ 373277 w 12734288"/>
                <a:gd name="connsiteY4" fmla="*/ 3841087 h 3841639"/>
                <a:gd name="connsiteX5" fmla="*/ 519581 w 12734288"/>
                <a:gd name="connsiteY5" fmla="*/ 1765399 h 3841639"/>
                <a:gd name="connsiteX0" fmla="*/ 460818 w 12675525"/>
                <a:gd name="connsiteY0" fmla="*/ 1765399 h 3832498"/>
                <a:gd name="connsiteX1" fmla="*/ 6706170 w 12675525"/>
                <a:gd name="connsiteY1" fmla="*/ 607 h 3832498"/>
                <a:gd name="connsiteX2" fmla="*/ 12668058 w 12675525"/>
                <a:gd name="connsiteY2" fmla="*/ 1573375 h 3832498"/>
                <a:gd name="connsiteX3" fmla="*/ 12646810 w 12675525"/>
                <a:gd name="connsiteY3" fmla="*/ 3815877 h 3832498"/>
                <a:gd name="connsiteX4" fmla="*/ 479106 w 12675525"/>
                <a:gd name="connsiteY4" fmla="*/ 3831943 h 3832498"/>
                <a:gd name="connsiteX5" fmla="*/ 460818 w 12675525"/>
                <a:gd name="connsiteY5" fmla="*/ 1765399 h 3832498"/>
                <a:gd name="connsiteX0" fmla="*/ 5755 w 12220462"/>
                <a:gd name="connsiteY0" fmla="*/ 1765399 h 3832334"/>
                <a:gd name="connsiteX1" fmla="*/ 6251107 w 12220462"/>
                <a:gd name="connsiteY1" fmla="*/ 607 h 3832334"/>
                <a:gd name="connsiteX2" fmla="*/ 12212995 w 12220462"/>
                <a:gd name="connsiteY2" fmla="*/ 1573375 h 3832334"/>
                <a:gd name="connsiteX3" fmla="*/ 12191747 w 12220462"/>
                <a:gd name="connsiteY3" fmla="*/ 3815877 h 3832334"/>
                <a:gd name="connsiteX4" fmla="*/ 24043 w 12220462"/>
                <a:gd name="connsiteY4" fmla="*/ 3831943 h 3832334"/>
                <a:gd name="connsiteX5" fmla="*/ 5755 w 12220462"/>
                <a:gd name="connsiteY5" fmla="*/ 1765399 h 3832334"/>
                <a:gd name="connsiteX0" fmla="*/ 460817 w 12675524"/>
                <a:gd name="connsiteY0" fmla="*/ 1765399 h 3816448"/>
                <a:gd name="connsiteX1" fmla="*/ 6706169 w 12675524"/>
                <a:gd name="connsiteY1" fmla="*/ 607 h 3816448"/>
                <a:gd name="connsiteX2" fmla="*/ 12668057 w 12675524"/>
                <a:gd name="connsiteY2" fmla="*/ 1573375 h 3816448"/>
                <a:gd name="connsiteX3" fmla="*/ 12646809 w 12675524"/>
                <a:gd name="connsiteY3" fmla="*/ 3815877 h 3816448"/>
                <a:gd name="connsiteX4" fmla="*/ 479105 w 12675524"/>
                <a:gd name="connsiteY4" fmla="*/ 3155287 h 3816448"/>
                <a:gd name="connsiteX5" fmla="*/ 460817 w 12675524"/>
                <a:gd name="connsiteY5" fmla="*/ 1765399 h 3816448"/>
                <a:gd name="connsiteX0" fmla="*/ 1167728 w 13381834"/>
                <a:gd name="connsiteY0" fmla="*/ 1765399 h 3246677"/>
                <a:gd name="connsiteX1" fmla="*/ 7413080 w 13381834"/>
                <a:gd name="connsiteY1" fmla="*/ 607 h 3246677"/>
                <a:gd name="connsiteX2" fmla="*/ 13374968 w 13381834"/>
                <a:gd name="connsiteY2" fmla="*/ 1573375 h 3246677"/>
                <a:gd name="connsiteX3" fmla="*/ 13344576 w 13381834"/>
                <a:gd name="connsiteY3" fmla="*/ 3102645 h 3246677"/>
                <a:gd name="connsiteX4" fmla="*/ 1186016 w 13381834"/>
                <a:gd name="connsiteY4" fmla="*/ 3155287 h 3246677"/>
                <a:gd name="connsiteX5" fmla="*/ 1167728 w 13381834"/>
                <a:gd name="connsiteY5" fmla="*/ 1765399 h 3246677"/>
                <a:gd name="connsiteX0" fmla="*/ 446647 w 12660753"/>
                <a:gd name="connsiteY0" fmla="*/ 1765399 h 3155315"/>
                <a:gd name="connsiteX1" fmla="*/ 6691999 w 12660753"/>
                <a:gd name="connsiteY1" fmla="*/ 607 h 3155315"/>
                <a:gd name="connsiteX2" fmla="*/ 12653887 w 12660753"/>
                <a:gd name="connsiteY2" fmla="*/ 1573375 h 3155315"/>
                <a:gd name="connsiteX3" fmla="*/ 12623495 w 12660753"/>
                <a:gd name="connsiteY3" fmla="*/ 3102645 h 3155315"/>
                <a:gd name="connsiteX4" fmla="*/ 464935 w 12660753"/>
                <a:gd name="connsiteY4" fmla="*/ 3155287 h 3155315"/>
                <a:gd name="connsiteX5" fmla="*/ 446647 w 12660753"/>
                <a:gd name="connsiteY5" fmla="*/ 1765399 h 3155315"/>
                <a:gd name="connsiteX0" fmla="*/ 424991 w 12639097"/>
                <a:gd name="connsiteY0" fmla="*/ 1774539 h 3164455"/>
                <a:gd name="connsiteX1" fmla="*/ 6377735 w 12639097"/>
                <a:gd name="connsiteY1" fmla="*/ 603 h 3164455"/>
                <a:gd name="connsiteX2" fmla="*/ 12632231 w 12639097"/>
                <a:gd name="connsiteY2" fmla="*/ 1582515 h 3164455"/>
                <a:gd name="connsiteX3" fmla="*/ 12601839 w 12639097"/>
                <a:gd name="connsiteY3" fmla="*/ 3111785 h 3164455"/>
                <a:gd name="connsiteX4" fmla="*/ 443279 w 12639097"/>
                <a:gd name="connsiteY4" fmla="*/ 3164427 h 3164455"/>
                <a:gd name="connsiteX5" fmla="*/ 424991 w 12639097"/>
                <a:gd name="connsiteY5" fmla="*/ 1774539 h 3164455"/>
                <a:gd name="connsiteX0" fmla="*/ 424315 w 12638421"/>
                <a:gd name="connsiteY0" fmla="*/ 1674007 h 3063922"/>
                <a:gd name="connsiteX1" fmla="*/ 6367915 w 12638421"/>
                <a:gd name="connsiteY1" fmla="*/ 655 h 3063922"/>
                <a:gd name="connsiteX2" fmla="*/ 12631555 w 12638421"/>
                <a:gd name="connsiteY2" fmla="*/ 1481983 h 3063922"/>
                <a:gd name="connsiteX3" fmla="*/ 12601163 w 12638421"/>
                <a:gd name="connsiteY3" fmla="*/ 3011253 h 3063922"/>
                <a:gd name="connsiteX4" fmla="*/ 442603 w 12638421"/>
                <a:gd name="connsiteY4" fmla="*/ 3063895 h 3063922"/>
                <a:gd name="connsiteX5" fmla="*/ 424315 w 12638421"/>
                <a:gd name="connsiteY5" fmla="*/ 1674007 h 3063922"/>
                <a:gd name="connsiteX0" fmla="*/ 422961 w 12637067"/>
                <a:gd name="connsiteY0" fmla="*/ 1564347 h 2954262"/>
                <a:gd name="connsiteX1" fmla="*/ 6348273 w 12637067"/>
                <a:gd name="connsiteY1" fmla="*/ 723 h 2954262"/>
                <a:gd name="connsiteX2" fmla="*/ 12630201 w 12637067"/>
                <a:gd name="connsiteY2" fmla="*/ 1372323 h 2954262"/>
                <a:gd name="connsiteX3" fmla="*/ 12599809 w 12637067"/>
                <a:gd name="connsiteY3" fmla="*/ 2901593 h 2954262"/>
                <a:gd name="connsiteX4" fmla="*/ 441249 w 12637067"/>
                <a:gd name="connsiteY4" fmla="*/ 2954235 h 2954262"/>
                <a:gd name="connsiteX5" fmla="*/ 422961 w 12637067"/>
                <a:gd name="connsiteY5" fmla="*/ 1564347 h 2954262"/>
                <a:gd name="connsiteX0" fmla="*/ 1153691 w 13371098"/>
                <a:gd name="connsiteY0" fmla="*/ 1564347 h 3048346"/>
                <a:gd name="connsiteX1" fmla="*/ 7079003 w 13371098"/>
                <a:gd name="connsiteY1" fmla="*/ 723 h 3048346"/>
                <a:gd name="connsiteX2" fmla="*/ 13360931 w 13371098"/>
                <a:gd name="connsiteY2" fmla="*/ 1372323 h 3048346"/>
                <a:gd name="connsiteX3" fmla="*/ 13367115 w 13371098"/>
                <a:gd name="connsiteY3" fmla="*/ 2910737 h 3048346"/>
                <a:gd name="connsiteX4" fmla="*/ 1171979 w 13371098"/>
                <a:gd name="connsiteY4" fmla="*/ 2954235 h 3048346"/>
                <a:gd name="connsiteX5" fmla="*/ 1153691 w 13371098"/>
                <a:gd name="connsiteY5" fmla="*/ 1564347 h 3048346"/>
                <a:gd name="connsiteX0" fmla="*/ 892545 w 13109952"/>
                <a:gd name="connsiteY0" fmla="*/ 1564347 h 3048346"/>
                <a:gd name="connsiteX1" fmla="*/ 6817857 w 13109952"/>
                <a:gd name="connsiteY1" fmla="*/ 723 h 3048346"/>
                <a:gd name="connsiteX2" fmla="*/ 13099785 w 13109952"/>
                <a:gd name="connsiteY2" fmla="*/ 1372323 h 3048346"/>
                <a:gd name="connsiteX3" fmla="*/ 13105969 w 13109952"/>
                <a:gd name="connsiteY3" fmla="*/ 2910737 h 3048346"/>
                <a:gd name="connsiteX4" fmla="*/ 910833 w 13109952"/>
                <a:gd name="connsiteY4" fmla="*/ 2954235 h 3048346"/>
                <a:gd name="connsiteX5" fmla="*/ 892545 w 13109952"/>
                <a:gd name="connsiteY5" fmla="*/ 1564347 h 3048346"/>
                <a:gd name="connsiteX0" fmla="*/ 1858 w 12219265"/>
                <a:gd name="connsiteY0" fmla="*/ 1564347 h 2954244"/>
                <a:gd name="connsiteX1" fmla="*/ 5927170 w 12219265"/>
                <a:gd name="connsiteY1" fmla="*/ 723 h 2954244"/>
                <a:gd name="connsiteX2" fmla="*/ 12209098 w 12219265"/>
                <a:gd name="connsiteY2" fmla="*/ 1372323 h 2954244"/>
                <a:gd name="connsiteX3" fmla="*/ 12215282 w 12219265"/>
                <a:gd name="connsiteY3" fmla="*/ 2910737 h 2954244"/>
                <a:gd name="connsiteX4" fmla="*/ 20146 w 12219265"/>
                <a:gd name="connsiteY4" fmla="*/ 2954235 h 2954244"/>
                <a:gd name="connsiteX5" fmla="*/ 1858 w 12219265"/>
                <a:gd name="connsiteY5" fmla="*/ 1564347 h 2954244"/>
                <a:gd name="connsiteX0" fmla="*/ 1858 w 12219265"/>
                <a:gd name="connsiteY0" fmla="*/ 1563998 h 2953895"/>
                <a:gd name="connsiteX1" fmla="*/ 5927170 w 12219265"/>
                <a:gd name="connsiteY1" fmla="*/ 374 h 2953895"/>
                <a:gd name="connsiteX2" fmla="*/ 12209098 w 12219265"/>
                <a:gd name="connsiteY2" fmla="*/ 1371974 h 2953895"/>
                <a:gd name="connsiteX3" fmla="*/ 12215282 w 12219265"/>
                <a:gd name="connsiteY3" fmla="*/ 2910388 h 2953895"/>
                <a:gd name="connsiteX4" fmla="*/ 20146 w 12219265"/>
                <a:gd name="connsiteY4" fmla="*/ 2953886 h 2953895"/>
                <a:gd name="connsiteX5" fmla="*/ 1858 w 12219265"/>
                <a:gd name="connsiteY5" fmla="*/ 1563998 h 2953895"/>
                <a:gd name="connsiteX0" fmla="*/ 454727 w 12672134"/>
                <a:gd name="connsiteY0" fmla="*/ 1563998 h 2935612"/>
                <a:gd name="connsiteX1" fmla="*/ 6380039 w 12672134"/>
                <a:gd name="connsiteY1" fmla="*/ 374 h 2935612"/>
                <a:gd name="connsiteX2" fmla="*/ 12661967 w 12672134"/>
                <a:gd name="connsiteY2" fmla="*/ 1371974 h 2935612"/>
                <a:gd name="connsiteX3" fmla="*/ 12668151 w 12672134"/>
                <a:gd name="connsiteY3" fmla="*/ 2910388 h 2935612"/>
                <a:gd name="connsiteX4" fmla="*/ 418151 w 12672134"/>
                <a:gd name="connsiteY4" fmla="*/ 2935598 h 2935612"/>
                <a:gd name="connsiteX5" fmla="*/ 454727 w 12672134"/>
                <a:gd name="connsiteY5" fmla="*/ 1563998 h 2935612"/>
                <a:gd name="connsiteX0" fmla="*/ 40047 w 12257454"/>
                <a:gd name="connsiteY0" fmla="*/ 1563998 h 2935607"/>
                <a:gd name="connsiteX1" fmla="*/ 5965359 w 12257454"/>
                <a:gd name="connsiteY1" fmla="*/ 374 h 2935607"/>
                <a:gd name="connsiteX2" fmla="*/ 12247287 w 12257454"/>
                <a:gd name="connsiteY2" fmla="*/ 1371974 h 2935607"/>
                <a:gd name="connsiteX3" fmla="*/ 12253471 w 12257454"/>
                <a:gd name="connsiteY3" fmla="*/ 2910388 h 2935607"/>
                <a:gd name="connsiteX4" fmla="*/ 3471 w 12257454"/>
                <a:gd name="connsiteY4" fmla="*/ 2935598 h 2935607"/>
                <a:gd name="connsiteX5" fmla="*/ 40047 w 12257454"/>
                <a:gd name="connsiteY5" fmla="*/ 1563998 h 2935607"/>
                <a:gd name="connsiteX0" fmla="*/ 40047 w 12257454"/>
                <a:gd name="connsiteY0" fmla="*/ 1563897 h 2935506"/>
                <a:gd name="connsiteX1" fmla="*/ 5965359 w 12257454"/>
                <a:gd name="connsiteY1" fmla="*/ 273 h 2935506"/>
                <a:gd name="connsiteX2" fmla="*/ 12247287 w 12257454"/>
                <a:gd name="connsiteY2" fmla="*/ 1371873 h 2935506"/>
                <a:gd name="connsiteX3" fmla="*/ 12253471 w 12257454"/>
                <a:gd name="connsiteY3" fmla="*/ 2910287 h 2935506"/>
                <a:gd name="connsiteX4" fmla="*/ 3471 w 12257454"/>
                <a:gd name="connsiteY4" fmla="*/ 2935497 h 2935506"/>
                <a:gd name="connsiteX5" fmla="*/ 40047 w 12257454"/>
                <a:gd name="connsiteY5" fmla="*/ 1563897 h 2935506"/>
                <a:gd name="connsiteX0" fmla="*/ 464202 w 12681609"/>
                <a:gd name="connsiteY0" fmla="*/ 1554754 h 2926368"/>
                <a:gd name="connsiteX1" fmla="*/ 6517530 w 12681609"/>
                <a:gd name="connsiteY1" fmla="*/ 274 h 2926368"/>
                <a:gd name="connsiteX2" fmla="*/ 12671442 w 12681609"/>
                <a:gd name="connsiteY2" fmla="*/ 1362730 h 2926368"/>
                <a:gd name="connsiteX3" fmla="*/ 12677626 w 12681609"/>
                <a:gd name="connsiteY3" fmla="*/ 2901144 h 2926368"/>
                <a:gd name="connsiteX4" fmla="*/ 427626 w 12681609"/>
                <a:gd name="connsiteY4" fmla="*/ 2926354 h 2926368"/>
                <a:gd name="connsiteX5" fmla="*/ 464202 w 12681609"/>
                <a:gd name="connsiteY5" fmla="*/ 1554754 h 2926368"/>
                <a:gd name="connsiteX0" fmla="*/ 464202 w 12677665"/>
                <a:gd name="connsiteY0" fmla="*/ 1556422 h 2928036"/>
                <a:gd name="connsiteX1" fmla="*/ 6517530 w 12677665"/>
                <a:gd name="connsiteY1" fmla="*/ 1942 h 2928036"/>
                <a:gd name="connsiteX2" fmla="*/ 12634866 w 12677665"/>
                <a:gd name="connsiteY2" fmla="*/ 1885606 h 2928036"/>
                <a:gd name="connsiteX3" fmla="*/ 12677626 w 12677665"/>
                <a:gd name="connsiteY3" fmla="*/ 2902812 h 2928036"/>
                <a:gd name="connsiteX4" fmla="*/ 427626 w 12677665"/>
                <a:gd name="connsiteY4" fmla="*/ 2928022 h 2928036"/>
                <a:gd name="connsiteX5" fmla="*/ 464202 w 12677665"/>
                <a:gd name="connsiteY5" fmla="*/ 1556422 h 2928036"/>
                <a:gd name="connsiteX0" fmla="*/ 464202 w 12677665"/>
                <a:gd name="connsiteY0" fmla="*/ 1554487 h 2926101"/>
                <a:gd name="connsiteX1" fmla="*/ 6517530 w 12677665"/>
                <a:gd name="connsiteY1" fmla="*/ 7 h 2926101"/>
                <a:gd name="connsiteX2" fmla="*/ 12653154 w 12677665"/>
                <a:gd name="connsiteY2" fmla="*/ 1572775 h 2926101"/>
                <a:gd name="connsiteX3" fmla="*/ 12677626 w 12677665"/>
                <a:gd name="connsiteY3" fmla="*/ 2900877 h 2926101"/>
                <a:gd name="connsiteX4" fmla="*/ 427626 w 12677665"/>
                <a:gd name="connsiteY4" fmla="*/ 2926087 h 2926101"/>
                <a:gd name="connsiteX5" fmla="*/ 464202 w 12677665"/>
                <a:gd name="connsiteY5" fmla="*/ 1554487 h 2926101"/>
                <a:gd name="connsiteX0" fmla="*/ 1197016 w 13410487"/>
                <a:gd name="connsiteY0" fmla="*/ 1903284 h 3000170"/>
                <a:gd name="connsiteX1" fmla="*/ 7250344 w 13410487"/>
                <a:gd name="connsiteY1" fmla="*/ 1332 h 3000170"/>
                <a:gd name="connsiteX2" fmla="*/ 13385968 w 13410487"/>
                <a:gd name="connsiteY2" fmla="*/ 1574100 h 3000170"/>
                <a:gd name="connsiteX3" fmla="*/ 13410440 w 13410487"/>
                <a:gd name="connsiteY3" fmla="*/ 2902202 h 3000170"/>
                <a:gd name="connsiteX4" fmla="*/ 1160440 w 13410487"/>
                <a:gd name="connsiteY4" fmla="*/ 2927412 h 3000170"/>
                <a:gd name="connsiteX5" fmla="*/ 1197016 w 13410487"/>
                <a:gd name="connsiteY5" fmla="*/ 1903284 h 3000170"/>
                <a:gd name="connsiteX0" fmla="*/ 1202072 w 13406399"/>
                <a:gd name="connsiteY0" fmla="*/ 1591061 h 3021862"/>
                <a:gd name="connsiteX1" fmla="*/ 7246256 w 13406399"/>
                <a:gd name="connsiteY1" fmla="*/ 5 h 3021862"/>
                <a:gd name="connsiteX2" fmla="*/ 13381880 w 13406399"/>
                <a:gd name="connsiteY2" fmla="*/ 1572773 h 3021862"/>
                <a:gd name="connsiteX3" fmla="*/ 13406352 w 13406399"/>
                <a:gd name="connsiteY3" fmla="*/ 2900875 h 3021862"/>
                <a:gd name="connsiteX4" fmla="*/ 1156352 w 13406399"/>
                <a:gd name="connsiteY4" fmla="*/ 2926085 h 3021862"/>
                <a:gd name="connsiteX5" fmla="*/ 1202072 w 13406399"/>
                <a:gd name="connsiteY5" fmla="*/ 1591061 h 3021862"/>
                <a:gd name="connsiteX0" fmla="*/ 1205776 w 13410103"/>
                <a:gd name="connsiteY0" fmla="*/ 1600204 h 3031005"/>
                <a:gd name="connsiteX1" fmla="*/ 7323112 w 13410103"/>
                <a:gd name="connsiteY1" fmla="*/ 4 h 3031005"/>
                <a:gd name="connsiteX2" fmla="*/ 13385584 w 13410103"/>
                <a:gd name="connsiteY2" fmla="*/ 1581916 h 3031005"/>
                <a:gd name="connsiteX3" fmla="*/ 13410056 w 13410103"/>
                <a:gd name="connsiteY3" fmla="*/ 2910018 h 3031005"/>
                <a:gd name="connsiteX4" fmla="*/ 1160056 w 13410103"/>
                <a:gd name="connsiteY4" fmla="*/ 2935228 h 3031005"/>
                <a:gd name="connsiteX5" fmla="*/ 1205776 w 13410103"/>
                <a:gd name="connsiteY5" fmla="*/ 1600204 h 3031005"/>
                <a:gd name="connsiteX0" fmla="*/ 1205776 w 13410103"/>
                <a:gd name="connsiteY0" fmla="*/ 1600268 h 3031069"/>
                <a:gd name="connsiteX1" fmla="*/ 7323112 w 13410103"/>
                <a:gd name="connsiteY1" fmla="*/ 68 h 3031069"/>
                <a:gd name="connsiteX2" fmla="*/ 13385584 w 13410103"/>
                <a:gd name="connsiteY2" fmla="*/ 1581980 h 3031069"/>
                <a:gd name="connsiteX3" fmla="*/ 13410056 w 13410103"/>
                <a:gd name="connsiteY3" fmla="*/ 2910082 h 3031069"/>
                <a:gd name="connsiteX4" fmla="*/ 1160056 w 13410103"/>
                <a:gd name="connsiteY4" fmla="*/ 2935292 h 3031069"/>
                <a:gd name="connsiteX5" fmla="*/ 1205776 w 13410103"/>
                <a:gd name="connsiteY5" fmla="*/ 1600268 h 3031069"/>
                <a:gd name="connsiteX0" fmla="*/ 1205776 w 13410103"/>
                <a:gd name="connsiteY0" fmla="*/ 1600268 h 3031069"/>
                <a:gd name="connsiteX1" fmla="*/ 7323112 w 13410103"/>
                <a:gd name="connsiteY1" fmla="*/ 68 h 3031069"/>
                <a:gd name="connsiteX2" fmla="*/ 13385584 w 13410103"/>
                <a:gd name="connsiteY2" fmla="*/ 1581980 h 3031069"/>
                <a:gd name="connsiteX3" fmla="*/ 13410056 w 13410103"/>
                <a:gd name="connsiteY3" fmla="*/ 2910082 h 3031069"/>
                <a:gd name="connsiteX4" fmla="*/ 1160056 w 13410103"/>
                <a:gd name="connsiteY4" fmla="*/ 2935292 h 3031069"/>
                <a:gd name="connsiteX5" fmla="*/ 1205776 w 13410103"/>
                <a:gd name="connsiteY5" fmla="*/ 1600268 h 3031069"/>
                <a:gd name="connsiteX0" fmla="*/ 936715 w 13141042"/>
                <a:gd name="connsiteY0" fmla="*/ 1600268 h 3031069"/>
                <a:gd name="connsiteX1" fmla="*/ 7054051 w 13141042"/>
                <a:gd name="connsiteY1" fmla="*/ 68 h 3031069"/>
                <a:gd name="connsiteX2" fmla="*/ 13116523 w 13141042"/>
                <a:gd name="connsiteY2" fmla="*/ 1581980 h 3031069"/>
                <a:gd name="connsiteX3" fmla="*/ 13140995 w 13141042"/>
                <a:gd name="connsiteY3" fmla="*/ 2910082 h 3031069"/>
                <a:gd name="connsiteX4" fmla="*/ 890995 w 13141042"/>
                <a:gd name="connsiteY4" fmla="*/ 2935292 h 3031069"/>
                <a:gd name="connsiteX5" fmla="*/ 936715 w 13141042"/>
                <a:gd name="connsiteY5" fmla="*/ 1600268 h 3031069"/>
                <a:gd name="connsiteX0" fmla="*/ 45733 w 12250052"/>
                <a:gd name="connsiteY0" fmla="*/ 1600268 h 2941941"/>
                <a:gd name="connsiteX1" fmla="*/ 6163069 w 12250052"/>
                <a:gd name="connsiteY1" fmla="*/ 68 h 2941941"/>
                <a:gd name="connsiteX2" fmla="*/ 12225541 w 12250052"/>
                <a:gd name="connsiteY2" fmla="*/ 1581980 h 2941941"/>
                <a:gd name="connsiteX3" fmla="*/ 12250013 w 12250052"/>
                <a:gd name="connsiteY3" fmla="*/ 2910082 h 2941941"/>
                <a:gd name="connsiteX4" fmla="*/ 13 w 12250052"/>
                <a:gd name="connsiteY4" fmla="*/ 2935292 h 2941941"/>
                <a:gd name="connsiteX5" fmla="*/ 45733 w 12250052"/>
                <a:gd name="connsiteY5" fmla="*/ 1600268 h 294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50052" h="2941941">
                  <a:moveTo>
                    <a:pt x="45733" y="1600268"/>
                  </a:moveTo>
                  <a:cubicBezTo>
                    <a:pt x="39637" y="1604840"/>
                    <a:pt x="2798077" y="12260"/>
                    <a:pt x="6163069" y="68"/>
                  </a:cubicBezTo>
                  <a:cubicBezTo>
                    <a:pt x="9528061" y="-12124"/>
                    <a:pt x="12245846" y="1612090"/>
                    <a:pt x="12225541" y="1581980"/>
                  </a:cubicBezTo>
                  <a:cubicBezTo>
                    <a:pt x="12258082" y="1610153"/>
                    <a:pt x="12217472" y="2854477"/>
                    <a:pt x="12250013" y="2910082"/>
                  </a:cubicBezTo>
                  <a:cubicBezTo>
                    <a:pt x="12275384" y="2933725"/>
                    <a:pt x="-14196" y="2952426"/>
                    <a:pt x="13" y="2935292"/>
                  </a:cubicBezTo>
                  <a:cubicBezTo>
                    <a:pt x="14222" y="2918158"/>
                    <a:pt x="51829" y="1595696"/>
                    <a:pt x="45733" y="160026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C2E850-DE5D-864F-AAFC-15937A5821C6}"/>
                </a:ext>
              </a:extLst>
            </p:cNvPr>
            <p:cNvSpPr txBox="1"/>
            <p:nvPr/>
          </p:nvSpPr>
          <p:spPr>
            <a:xfrm>
              <a:off x="67006" y="4818888"/>
              <a:ext cx="174124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Provider domain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69802A-3792-1440-917A-C5B144626996}"/>
              </a:ext>
            </a:extLst>
          </p:cNvPr>
          <p:cNvGrpSpPr/>
          <p:nvPr/>
        </p:nvGrpSpPr>
        <p:grpSpPr>
          <a:xfrm>
            <a:off x="67006" y="4512578"/>
            <a:ext cx="12124994" cy="1668352"/>
            <a:chOff x="67006" y="4512578"/>
            <a:chExt cx="12124994" cy="1668352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16200000" scaled="1"/>
          </a:gra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12A48A3-3F7E-5646-9107-53D699B3B654}"/>
                </a:ext>
              </a:extLst>
            </p:cNvPr>
            <p:cNvSpPr/>
            <p:nvPr/>
          </p:nvSpPr>
          <p:spPr>
            <a:xfrm>
              <a:off x="67006" y="4512578"/>
              <a:ext cx="12124994" cy="1668352"/>
            </a:xfrm>
            <a:custGeom>
              <a:avLst/>
              <a:gdLst>
                <a:gd name="connsiteX0" fmla="*/ 0 w 12124944"/>
                <a:gd name="connsiteY0" fmla="*/ 1655064 h 3310128"/>
                <a:gd name="connsiteX1" fmla="*/ 6062472 w 12124944"/>
                <a:gd name="connsiteY1" fmla="*/ 0 h 3310128"/>
                <a:gd name="connsiteX2" fmla="*/ 12124944 w 12124944"/>
                <a:gd name="connsiteY2" fmla="*/ 1655064 h 3310128"/>
                <a:gd name="connsiteX3" fmla="*/ 6062472 w 12124944"/>
                <a:gd name="connsiteY3" fmla="*/ 3310128 h 3310128"/>
                <a:gd name="connsiteX4" fmla="*/ 0 w 12124944"/>
                <a:gd name="connsiteY4" fmla="*/ 1655064 h 3310128"/>
                <a:gd name="connsiteX0" fmla="*/ 0 w 12124944"/>
                <a:gd name="connsiteY0" fmla="*/ 1655064 h 2049792"/>
                <a:gd name="connsiteX1" fmla="*/ 6062472 w 12124944"/>
                <a:gd name="connsiteY1" fmla="*/ 0 h 2049792"/>
                <a:gd name="connsiteX2" fmla="*/ 12124944 w 12124944"/>
                <a:gd name="connsiteY2" fmla="*/ 1655064 h 2049792"/>
                <a:gd name="connsiteX3" fmla="*/ 6053328 w 12124944"/>
                <a:gd name="connsiteY3" fmla="*/ 1609344 h 2049792"/>
                <a:gd name="connsiteX4" fmla="*/ 0 w 12124944"/>
                <a:gd name="connsiteY4" fmla="*/ 1655064 h 2049792"/>
                <a:gd name="connsiteX0" fmla="*/ 0 w 12124944"/>
                <a:gd name="connsiteY0" fmla="*/ 1655064 h 2053688"/>
                <a:gd name="connsiteX1" fmla="*/ 6062472 w 12124944"/>
                <a:gd name="connsiteY1" fmla="*/ 0 h 2053688"/>
                <a:gd name="connsiteX2" fmla="*/ 12124944 w 12124944"/>
                <a:gd name="connsiteY2" fmla="*/ 1655064 h 2053688"/>
                <a:gd name="connsiteX3" fmla="*/ 6053328 w 12124944"/>
                <a:gd name="connsiteY3" fmla="*/ 1609344 h 2053688"/>
                <a:gd name="connsiteX4" fmla="*/ 0 w 12124944"/>
                <a:gd name="connsiteY4" fmla="*/ 1655064 h 2053688"/>
                <a:gd name="connsiteX0" fmla="*/ 22 w 12124966"/>
                <a:gd name="connsiteY0" fmla="*/ 1655064 h 2156165"/>
                <a:gd name="connsiteX1" fmla="*/ 6062494 w 12124966"/>
                <a:gd name="connsiteY1" fmla="*/ 0 h 2156165"/>
                <a:gd name="connsiteX2" fmla="*/ 12124966 w 12124966"/>
                <a:gd name="connsiteY2" fmla="*/ 1655064 h 2156165"/>
                <a:gd name="connsiteX3" fmla="*/ 6117358 w 12124966"/>
                <a:gd name="connsiteY3" fmla="*/ 1938528 h 2156165"/>
                <a:gd name="connsiteX4" fmla="*/ 22 w 12124966"/>
                <a:gd name="connsiteY4" fmla="*/ 1655064 h 2156165"/>
                <a:gd name="connsiteX0" fmla="*/ 2770 w 12127714"/>
                <a:gd name="connsiteY0" fmla="*/ 1655064 h 2080395"/>
                <a:gd name="connsiteX1" fmla="*/ 6065242 w 12127714"/>
                <a:gd name="connsiteY1" fmla="*/ 0 h 2080395"/>
                <a:gd name="connsiteX2" fmla="*/ 12127714 w 12127714"/>
                <a:gd name="connsiteY2" fmla="*/ 1655064 h 2080395"/>
                <a:gd name="connsiteX3" fmla="*/ 6687034 w 12127714"/>
                <a:gd name="connsiteY3" fmla="*/ 1709928 h 2080395"/>
                <a:gd name="connsiteX4" fmla="*/ 2770 w 12127714"/>
                <a:gd name="connsiteY4" fmla="*/ 1655064 h 2080395"/>
                <a:gd name="connsiteX0" fmla="*/ 124 w 12125068"/>
                <a:gd name="connsiteY0" fmla="*/ 1655064 h 2080395"/>
                <a:gd name="connsiteX1" fmla="*/ 6062596 w 12125068"/>
                <a:gd name="connsiteY1" fmla="*/ 0 h 2080395"/>
                <a:gd name="connsiteX2" fmla="*/ 12125068 w 12125068"/>
                <a:gd name="connsiteY2" fmla="*/ 1655064 h 2080395"/>
                <a:gd name="connsiteX3" fmla="*/ 6684388 w 12125068"/>
                <a:gd name="connsiteY3" fmla="*/ 1709928 h 2080395"/>
                <a:gd name="connsiteX4" fmla="*/ 124 w 12125068"/>
                <a:gd name="connsiteY4" fmla="*/ 1655064 h 2080395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124 w 12125068"/>
                <a:gd name="connsiteY0" fmla="*/ 1655064 h 1709928"/>
                <a:gd name="connsiteX1" fmla="*/ 6062596 w 12125068"/>
                <a:gd name="connsiteY1" fmla="*/ 0 h 1709928"/>
                <a:gd name="connsiteX2" fmla="*/ 12125068 w 12125068"/>
                <a:gd name="connsiteY2" fmla="*/ 1655064 h 1709928"/>
                <a:gd name="connsiteX3" fmla="*/ 6684388 w 12125068"/>
                <a:gd name="connsiteY3" fmla="*/ 1709928 h 1709928"/>
                <a:gd name="connsiteX4" fmla="*/ 124 w 12125068"/>
                <a:gd name="connsiteY4" fmla="*/ 1655064 h 1709928"/>
                <a:gd name="connsiteX0" fmla="*/ 32 w 12124976"/>
                <a:gd name="connsiteY0" fmla="*/ 1655064 h 1695632"/>
                <a:gd name="connsiteX1" fmla="*/ 6062504 w 12124976"/>
                <a:gd name="connsiteY1" fmla="*/ 0 h 1695632"/>
                <a:gd name="connsiteX2" fmla="*/ 12124976 w 12124976"/>
                <a:gd name="connsiteY2" fmla="*/ 1655064 h 1695632"/>
                <a:gd name="connsiteX3" fmla="*/ 6126512 w 12124976"/>
                <a:gd name="connsiteY3" fmla="*/ 1234440 h 1695632"/>
                <a:gd name="connsiteX4" fmla="*/ 32 w 12124976"/>
                <a:gd name="connsiteY4" fmla="*/ 1655064 h 1695632"/>
                <a:gd name="connsiteX0" fmla="*/ 32 w 12124976"/>
                <a:gd name="connsiteY0" fmla="*/ 1655064 h 1697025"/>
                <a:gd name="connsiteX1" fmla="*/ 6062504 w 12124976"/>
                <a:gd name="connsiteY1" fmla="*/ 0 h 1697025"/>
                <a:gd name="connsiteX2" fmla="*/ 12124976 w 12124976"/>
                <a:gd name="connsiteY2" fmla="*/ 1655064 h 1697025"/>
                <a:gd name="connsiteX3" fmla="*/ 6126512 w 12124976"/>
                <a:gd name="connsiteY3" fmla="*/ 1234440 h 1697025"/>
                <a:gd name="connsiteX4" fmla="*/ 32 w 12124976"/>
                <a:gd name="connsiteY4" fmla="*/ 1655064 h 1697025"/>
                <a:gd name="connsiteX0" fmla="*/ 1 w 12124945"/>
                <a:gd name="connsiteY0" fmla="*/ 1655064 h 1782881"/>
                <a:gd name="connsiteX1" fmla="*/ 6062473 w 12124945"/>
                <a:gd name="connsiteY1" fmla="*/ 0 h 1782881"/>
                <a:gd name="connsiteX2" fmla="*/ 12124945 w 12124945"/>
                <a:gd name="connsiteY2" fmla="*/ 1655064 h 1782881"/>
                <a:gd name="connsiteX3" fmla="*/ 6071617 w 12124945"/>
                <a:gd name="connsiteY3" fmla="*/ 1664208 h 1782881"/>
                <a:gd name="connsiteX4" fmla="*/ 1 w 12124945"/>
                <a:gd name="connsiteY4" fmla="*/ 1655064 h 1782881"/>
                <a:gd name="connsiteX0" fmla="*/ 31 w 12124975"/>
                <a:gd name="connsiteY0" fmla="*/ 1655064 h 1666284"/>
                <a:gd name="connsiteX1" fmla="*/ 6062503 w 12124975"/>
                <a:gd name="connsiteY1" fmla="*/ 0 h 1666284"/>
                <a:gd name="connsiteX2" fmla="*/ 12124975 w 12124975"/>
                <a:gd name="connsiteY2" fmla="*/ 1655064 h 1666284"/>
                <a:gd name="connsiteX3" fmla="*/ 6071647 w 12124975"/>
                <a:gd name="connsiteY3" fmla="*/ 1664208 h 1666284"/>
                <a:gd name="connsiteX4" fmla="*/ 31 w 12124975"/>
                <a:gd name="connsiteY4" fmla="*/ 1655064 h 1666284"/>
                <a:gd name="connsiteX0" fmla="*/ 31 w 12124997"/>
                <a:gd name="connsiteY0" fmla="*/ 1655064 h 1666284"/>
                <a:gd name="connsiteX1" fmla="*/ 6062503 w 12124997"/>
                <a:gd name="connsiteY1" fmla="*/ 0 h 1666284"/>
                <a:gd name="connsiteX2" fmla="*/ 12124975 w 12124997"/>
                <a:gd name="connsiteY2" fmla="*/ 1655064 h 1666284"/>
                <a:gd name="connsiteX3" fmla="*/ 6071647 w 12124997"/>
                <a:gd name="connsiteY3" fmla="*/ 1664208 h 1666284"/>
                <a:gd name="connsiteX4" fmla="*/ 31 w 12124997"/>
                <a:gd name="connsiteY4" fmla="*/ 1655064 h 1666284"/>
                <a:gd name="connsiteX0" fmla="*/ 3 w 12124969"/>
                <a:gd name="connsiteY0" fmla="*/ 1655064 h 1782881"/>
                <a:gd name="connsiteX1" fmla="*/ 6053331 w 12124969"/>
                <a:gd name="connsiteY1" fmla="*/ 0 h 1782881"/>
                <a:gd name="connsiteX2" fmla="*/ 12124947 w 12124969"/>
                <a:gd name="connsiteY2" fmla="*/ 1655064 h 1782881"/>
                <a:gd name="connsiteX3" fmla="*/ 6071619 w 12124969"/>
                <a:gd name="connsiteY3" fmla="*/ 1664208 h 1782881"/>
                <a:gd name="connsiteX4" fmla="*/ 3 w 12124969"/>
                <a:gd name="connsiteY4" fmla="*/ 1655064 h 1782881"/>
                <a:gd name="connsiteX0" fmla="*/ 28 w 12124994"/>
                <a:gd name="connsiteY0" fmla="*/ 1655064 h 1667093"/>
                <a:gd name="connsiteX1" fmla="*/ 6053356 w 12124994"/>
                <a:gd name="connsiteY1" fmla="*/ 0 h 1667093"/>
                <a:gd name="connsiteX2" fmla="*/ 12124972 w 12124994"/>
                <a:gd name="connsiteY2" fmla="*/ 1655064 h 1667093"/>
                <a:gd name="connsiteX3" fmla="*/ 6071644 w 12124994"/>
                <a:gd name="connsiteY3" fmla="*/ 1664208 h 1667093"/>
                <a:gd name="connsiteX4" fmla="*/ 28 w 12124994"/>
                <a:gd name="connsiteY4" fmla="*/ 1655064 h 1667093"/>
                <a:gd name="connsiteX0" fmla="*/ 28 w 12124994"/>
                <a:gd name="connsiteY0" fmla="*/ 1655064 h 1664821"/>
                <a:gd name="connsiteX1" fmla="*/ 6053356 w 12124994"/>
                <a:gd name="connsiteY1" fmla="*/ 0 h 1664821"/>
                <a:gd name="connsiteX2" fmla="*/ 12124972 w 12124994"/>
                <a:gd name="connsiteY2" fmla="*/ 1655064 h 1664821"/>
                <a:gd name="connsiteX3" fmla="*/ 6071644 w 12124994"/>
                <a:gd name="connsiteY3" fmla="*/ 1664208 h 1664821"/>
                <a:gd name="connsiteX4" fmla="*/ 28 w 12124994"/>
                <a:gd name="connsiteY4" fmla="*/ 1655064 h 1664821"/>
                <a:gd name="connsiteX0" fmla="*/ 28 w 12124994"/>
                <a:gd name="connsiteY0" fmla="*/ 1655064 h 1668352"/>
                <a:gd name="connsiteX1" fmla="*/ 6053356 w 12124994"/>
                <a:gd name="connsiteY1" fmla="*/ 0 h 1668352"/>
                <a:gd name="connsiteX2" fmla="*/ 12124972 w 12124994"/>
                <a:gd name="connsiteY2" fmla="*/ 1655064 h 1668352"/>
                <a:gd name="connsiteX3" fmla="*/ 6071644 w 12124994"/>
                <a:gd name="connsiteY3" fmla="*/ 1664208 h 1668352"/>
                <a:gd name="connsiteX4" fmla="*/ 28 w 12124994"/>
                <a:gd name="connsiteY4" fmla="*/ 1655064 h 1668352"/>
                <a:gd name="connsiteX0" fmla="*/ 28 w 12124994"/>
                <a:gd name="connsiteY0" fmla="*/ 1655064 h 1668352"/>
                <a:gd name="connsiteX1" fmla="*/ 6053356 w 12124994"/>
                <a:gd name="connsiteY1" fmla="*/ 0 h 1668352"/>
                <a:gd name="connsiteX2" fmla="*/ 12124972 w 12124994"/>
                <a:gd name="connsiteY2" fmla="*/ 1655064 h 1668352"/>
                <a:gd name="connsiteX3" fmla="*/ 6071644 w 12124994"/>
                <a:gd name="connsiteY3" fmla="*/ 1664208 h 1668352"/>
                <a:gd name="connsiteX4" fmla="*/ 28 w 12124994"/>
                <a:gd name="connsiteY4" fmla="*/ 1655064 h 16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4994" h="1668352">
                  <a:moveTo>
                    <a:pt x="28" y="1655064"/>
                  </a:moveTo>
                  <a:cubicBezTo>
                    <a:pt x="15268" y="1652016"/>
                    <a:pt x="2705145" y="0"/>
                    <a:pt x="6053356" y="0"/>
                  </a:cubicBezTo>
                  <a:cubicBezTo>
                    <a:pt x="9401567" y="0"/>
                    <a:pt x="12134116" y="1627965"/>
                    <a:pt x="12124972" y="1655064"/>
                  </a:cubicBezTo>
                  <a:cubicBezTo>
                    <a:pt x="12128020" y="1667256"/>
                    <a:pt x="8089420" y="1661160"/>
                    <a:pt x="6071644" y="1664208"/>
                  </a:cubicBezTo>
                  <a:cubicBezTo>
                    <a:pt x="6056404" y="1676400"/>
                    <a:pt x="-15212" y="1658112"/>
                    <a:pt x="28" y="1655064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617D3E-C1DA-4C43-A37B-4DE5AACCF615}"/>
                </a:ext>
              </a:extLst>
            </p:cNvPr>
            <p:cNvSpPr txBox="1"/>
            <p:nvPr/>
          </p:nvSpPr>
          <p:spPr>
            <a:xfrm>
              <a:off x="1264870" y="5760720"/>
              <a:ext cx="123104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EOSC ‘Hub’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ABE4-4A66-2F48-9ACF-482F31C91AC2}"/>
              </a:ext>
            </a:extLst>
          </p:cNvPr>
          <p:cNvSpPr/>
          <p:nvPr/>
        </p:nvSpPr>
        <p:spPr>
          <a:xfrm>
            <a:off x="3221038" y="2423160"/>
            <a:ext cx="5932106" cy="3008376"/>
          </a:xfrm>
          <a:prstGeom prst="rect">
            <a:avLst/>
          </a:prstGeom>
          <a:solidFill>
            <a:srgbClr val="80A2D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EOSC-hub project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73DF7D5-2EE1-4E4D-8B35-46B9FEE10A26}"/>
              </a:ext>
            </a:extLst>
          </p:cNvPr>
          <p:cNvSpPr/>
          <p:nvPr/>
        </p:nvSpPr>
        <p:spPr>
          <a:xfrm>
            <a:off x="3081528" y="1909572"/>
            <a:ext cx="6190488" cy="2763012"/>
          </a:xfrm>
          <a:prstGeom prst="roundRect">
            <a:avLst/>
          </a:prstGeom>
          <a:solidFill>
            <a:srgbClr val="694615">
              <a:alpha val="34118"/>
            </a:srgb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9BC355F-8268-A64C-9783-B25F4DB832AD}"/>
              </a:ext>
            </a:extLst>
          </p:cNvPr>
          <p:cNvSpPr/>
          <p:nvPr/>
        </p:nvSpPr>
        <p:spPr>
          <a:xfrm>
            <a:off x="3081528" y="4104132"/>
            <a:ext cx="6190488" cy="1525623"/>
          </a:xfrm>
          <a:prstGeom prst="roundRect">
            <a:avLst/>
          </a:prstGeom>
          <a:solidFill>
            <a:srgbClr val="515151">
              <a:alpha val="41961"/>
            </a:srgbClr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5C8563-8A4E-BE45-8CDB-0558CF738F62}"/>
              </a:ext>
            </a:extLst>
          </p:cNvPr>
          <p:cNvGrpSpPr/>
          <p:nvPr/>
        </p:nvGrpSpPr>
        <p:grpSpPr>
          <a:xfrm>
            <a:off x="3483864" y="2588576"/>
            <a:ext cx="5221224" cy="863430"/>
            <a:chOff x="3483864" y="2588576"/>
            <a:chExt cx="5221224" cy="86343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E3617B1-0006-B847-85B8-9AC94369A1C8}"/>
                </a:ext>
              </a:extLst>
            </p:cNvPr>
            <p:cNvSpPr/>
            <p:nvPr/>
          </p:nvSpPr>
          <p:spPr>
            <a:xfrm>
              <a:off x="3483864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4C4BC00-05FA-DA46-8881-4966AD6656DD}"/>
                </a:ext>
              </a:extLst>
            </p:cNvPr>
            <p:cNvSpPr/>
            <p:nvPr/>
          </p:nvSpPr>
          <p:spPr>
            <a:xfrm>
              <a:off x="3483864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2A7AB24-ECBE-364D-BCE5-166EC331DB5E}"/>
                </a:ext>
              </a:extLst>
            </p:cNvPr>
            <p:cNvSpPr/>
            <p:nvPr/>
          </p:nvSpPr>
          <p:spPr>
            <a:xfrm>
              <a:off x="4913376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0DDBCF3-B607-744B-82BD-56E257505F8D}"/>
                </a:ext>
              </a:extLst>
            </p:cNvPr>
            <p:cNvSpPr/>
            <p:nvPr/>
          </p:nvSpPr>
          <p:spPr>
            <a:xfrm>
              <a:off x="4913376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C2767D6-5170-D844-809E-E761003A1DCA}"/>
                </a:ext>
              </a:extLst>
            </p:cNvPr>
            <p:cNvSpPr/>
            <p:nvPr/>
          </p:nvSpPr>
          <p:spPr>
            <a:xfrm>
              <a:off x="6342888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256AAED-A764-BD45-AB7C-C235AAB7F46A}"/>
                </a:ext>
              </a:extLst>
            </p:cNvPr>
            <p:cNvSpPr/>
            <p:nvPr/>
          </p:nvSpPr>
          <p:spPr>
            <a:xfrm>
              <a:off x="6342888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A81A49D8-671B-B347-B457-F5CD93A00F15}"/>
                </a:ext>
              </a:extLst>
            </p:cNvPr>
            <p:cNvSpPr/>
            <p:nvPr/>
          </p:nvSpPr>
          <p:spPr>
            <a:xfrm>
              <a:off x="7772400" y="2588576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0F5AC0A8-0F96-2047-9D0F-106B42EC6B2B}"/>
                </a:ext>
              </a:extLst>
            </p:cNvPr>
            <p:cNvSpPr/>
            <p:nvPr/>
          </p:nvSpPr>
          <p:spPr>
            <a:xfrm>
              <a:off x="7772400" y="3143517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081BC2-864D-A44A-B228-407DD5ABF857}"/>
              </a:ext>
            </a:extLst>
          </p:cNvPr>
          <p:cNvGrpSpPr/>
          <p:nvPr/>
        </p:nvGrpSpPr>
        <p:grpSpPr>
          <a:xfrm>
            <a:off x="3483864" y="3698458"/>
            <a:ext cx="5221224" cy="308489"/>
            <a:chOff x="3483864" y="3698458"/>
            <a:chExt cx="5221224" cy="30848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C5F22F2-ABAE-6648-A17F-67F806963AB0}"/>
                </a:ext>
              </a:extLst>
            </p:cNvPr>
            <p:cNvSpPr/>
            <p:nvPr/>
          </p:nvSpPr>
          <p:spPr>
            <a:xfrm>
              <a:off x="3483864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CCEA22E-7CED-E340-BD7D-D9F57DB9E167}"/>
                </a:ext>
              </a:extLst>
            </p:cNvPr>
            <p:cNvSpPr/>
            <p:nvPr/>
          </p:nvSpPr>
          <p:spPr>
            <a:xfrm>
              <a:off x="4913376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EE6E84D2-A668-1B46-B526-AFBED9E5699A}"/>
                </a:ext>
              </a:extLst>
            </p:cNvPr>
            <p:cNvSpPr/>
            <p:nvPr/>
          </p:nvSpPr>
          <p:spPr>
            <a:xfrm>
              <a:off x="6342888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F3402D3-8B78-9C4B-AA5F-AAA5AA576DEB}"/>
                </a:ext>
              </a:extLst>
            </p:cNvPr>
            <p:cNvSpPr/>
            <p:nvPr/>
          </p:nvSpPr>
          <p:spPr>
            <a:xfrm>
              <a:off x="7772400" y="369845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C8EBF0-9E7F-9C47-BAEA-ACA849980CB3}"/>
              </a:ext>
            </a:extLst>
          </p:cNvPr>
          <p:cNvGrpSpPr/>
          <p:nvPr/>
        </p:nvGrpSpPr>
        <p:grpSpPr>
          <a:xfrm>
            <a:off x="4420230" y="1909572"/>
            <a:ext cx="3332988" cy="569976"/>
            <a:chOff x="4420230" y="1909572"/>
            <a:chExt cx="3332988" cy="569976"/>
          </a:xfrm>
        </p:grpSpPr>
        <p:sp>
          <p:nvSpPr>
            <p:cNvPr id="22" name="Notched Right Arrow 21">
              <a:extLst>
                <a:ext uri="{FF2B5EF4-FFF2-40B4-BE49-F238E27FC236}">
                  <a16:creationId xmlns:a16="http://schemas.microsoft.com/office/drawing/2014/main" id="{E4C1AC1C-135F-7944-8B16-FAD385A96A7E}"/>
                </a:ext>
              </a:extLst>
            </p:cNvPr>
            <p:cNvSpPr/>
            <p:nvPr/>
          </p:nvSpPr>
          <p:spPr>
            <a:xfrm rot="16200000">
              <a:off x="4363842" y="1965960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Notched Right Arrow 45">
              <a:extLst>
                <a:ext uri="{FF2B5EF4-FFF2-40B4-BE49-F238E27FC236}">
                  <a16:creationId xmlns:a16="http://schemas.microsoft.com/office/drawing/2014/main" id="{4CC79A2A-4267-3E42-8898-8EE81A1C6012}"/>
                </a:ext>
              </a:extLst>
            </p:cNvPr>
            <p:cNvSpPr/>
            <p:nvPr/>
          </p:nvSpPr>
          <p:spPr>
            <a:xfrm rot="16200000">
              <a:off x="7239630" y="1965960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63E531-5B11-764F-AE38-17373CE7E1D6}"/>
              </a:ext>
            </a:extLst>
          </p:cNvPr>
          <p:cNvGrpSpPr/>
          <p:nvPr/>
        </p:nvGrpSpPr>
        <p:grpSpPr>
          <a:xfrm>
            <a:off x="4420230" y="5452433"/>
            <a:ext cx="3332988" cy="569976"/>
            <a:chOff x="4420230" y="5434145"/>
            <a:chExt cx="3332988" cy="569976"/>
          </a:xfrm>
        </p:grpSpPr>
        <p:sp>
          <p:nvSpPr>
            <p:cNvPr id="47" name="Notched Right Arrow 46">
              <a:extLst>
                <a:ext uri="{FF2B5EF4-FFF2-40B4-BE49-F238E27FC236}">
                  <a16:creationId xmlns:a16="http://schemas.microsoft.com/office/drawing/2014/main" id="{41EF1FBD-F4F8-144D-8417-CA1B4E6D31C7}"/>
                </a:ext>
              </a:extLst>
            </p:cNvPr>
            <p:cNvSpPr/>
            <p:nvPr/>
          </p:nvSpPr>
          <p:spPr>
            <a:xfrm rot="5400000">
              <a:off x="4363842" y="5490533"/>
              <a:ext cx="569976" cy="457200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Notched Right Arrow 47">
              <a:extLst>
                <a:ext uri="{FF2B5EF4-FFF2-40B4-BE49-F238E27FC236}">
                  <a16:creationId xmlns:a16="http://schemas.microsoft.com/office/drawing/2014/main" id="{44A646CA-C7C6-1F40-A088-6BD456D8B47B}"/>
                </a:ext>
              </a:extLst>
            </p:cNvPr>
            <p:cNvSpPr/>
            <p:nvPr/>
          </p:nvSpPr>
          <p:spPr>
            <a:xfrm rot="5400000">
              <a:off x="7239630" y="5490533"/>
              <a:ext cx="569976" cy="457200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B8875A-C5E4-2742-9F21-8A58CD1A3C48}"/>
              </a:ext>
            </a:extLst>
          </p:cNvPr>
          <p:cNvGrpSpPr/>
          <p:nvPr/>
        </p:nvGrpSpPr>
        <p:grpSpPr>
          <a:xfrm>
            <a:off x="2669630" y="4122398"/>
            <a:ext cx="7043617" cy="463261"/>
            <a:chOff x="2669630" y="4122398"/>
            <a:chExt cx="7043617" cy="463261"/>
          </a:xfrm>
        </p:grpSpPr>
        <p:sp>
          <p:nvSpPr>
            <p:cNvPr id="49" name="Notched Right Arrow 48">
              <a:extLst>
                <a:ext uri="{FF2B5EF4-FFF2-40B4-BE49-F238E27FC236}">
                  <a16:creationId xmlns:a16="http://schemas.microsoft.com/office/drawing/2014/main" id="{335C055F-1FA9-6148-80A8-DF19DEF54953}"/>
                </a:ext>
              </a:extLst>
            </p:cNvPr>
            <p:cNvSpPr/>
            <p:nvPr/>
          </p:nvSpPr>
          <p:spPr>
            <a:xfrm rot="10800000">
              <a:off x="2669630" y="4122398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Notched Right Arrow 49">
              <a:extLst>
                <a:ext uri="{FF2B5EF4-FFF2-40B4-BE49-F238E27FC236}">
                  <a16:creationId xmlns:a16="http://schemas.microsoft.com/office/drawing/2014/main" id="{51419032-43DB-CC40-B655-9B146CE7EB3B}"/>
                </a:ext>
              </a:extLst>
            </p:cNvPr>
            <p:cNvSpPr/>
            <p:nvPr/>
          </p:nvSpPr>
          <p:spPr>
            <a:xfrm>
              <a:off x="9143271" y="4128459"/>
              <a:ext cx="569976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C84CC5-211D-4846-90E8-429899317967}"/>
              </a:ext>
            </a:extLst>
          </p:cNvPr>
          <p:cNvGrpSpPr/>
          <p:nvPr/>
        </p:nvGrpSpPr>
        <p:grpSpPr>
          <a:xfrm>
            <a:off x="3483864" y="4253399"/>
            <a:ext cx="5221224" cy="863430"/>
            <a:chOff x="3483864" y="4253399"/>
            <a:chExt cx="5221224" cy="86343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23D5CC9-96E7-7A40-9083-0F42DF4C0E01}"/>
                </a:ext>
              </a:extLst>
            </p:cNvPr>
            <p:cNvSpPr/>
            <p:nvPr/>
          </p:nvSpPr>
          <p:spPr>
            <a:xfrm>
              <a:off x="3483864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E898965-EFB3-3E46-BE0F-61FAEE276E39}"/>
                </a:ext>
              </a:extLst>
            </p:cNvPr>
            <p:cNvSpPr/>
            <p:nvPr/>
          </p:nvSpPr>
          <p:spPr>
            <a:xfrm>
              <a:off x="4913376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B2CBF99E-E167-6046-AC67-1E86D4664801}"/>
                </a:ext>
              </a:extLst>
            </p:cNvPr>
            <p:cNvSpPr/>
            <p:nvPr/>
          </p:nvSpPr>
          <p:spPr>
            <a:xfrm>
              <a:off x="6342888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D27B82D-39D8-7F4A-B1EA-314FAD3119FE}"/>
                </a:ext>
              </a:extLst>
            </p:cNvPr>
            <p:cNvSpPr/>
            <p:nvPr/>
          </p:nvSpPr>
          <p:spPr>
            <a:xfrm>
              <a:off x="7772400" y="4253399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8802AA32-BECB-B846-BF88-4D2D92C7E040}"/>
                </a:ext>
              </a:extLst>
            </p:cNvPr>
            <p:cNvSpPr/>
            <p:nvPr/>
          </p:nvSpPr>
          <p:spPr>
            <a:xfrm>
              <a:off x="3483864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8C4C799-D19D-C44C-B085-8F2FEECE18B1}"/>
                </a:ext>
              </a:extLst>
            </p:cNvPr>
            <p:cNvSpPr/>
            <p:nvPr/>
          </p:nvSpPr>
          <p:spPr>
            <a:xfrm>
              <a:off x="4913376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228CC3CD-C4D6-A149-8E80-983A0333EAFE}"/>
                </a:ext>
              </a:extLst>
            </p:cNvPr>
            <p:cNvSpPr/>
            <p:nvPr/>
          </p:nvSpPr>
          <p:spPr>
            <a:xfrm>
              <a:off x="6342888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47A679B9-9392-7C40-AFD0-0478E4363CE1}"/>
                </a:ext>
              </a:extLst>
            </p:cNvPr>
            <p:cNvSpPr/>
            <p:nvPr/>
          </p:nvSpPr>
          <p:spPr>
            <a:xfrm>
              <a:off x="7772400" y="480834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8249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28685 0.086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43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3.7037E-6 L -0.28672 -0.021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5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13" grpId="0" animBg="1"/>
      <p:bldP spid="13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E3DEEC-E243-114E-B98D-6131A7803B50}"/>
              </a:ext>
            </a:extLst>
          </p:cNvPr>
          <p:cNvSpPr/>
          <p:nvPr/>
        </p:nvSpPr>
        <p:spPr>
          <a:xfrm>
            <a:off x="329184" y="1175431"/>
            <a:ext cx="11768328" cy="33477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(Full) EOSC Service Portfolio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2F73A-0BCC-4247-85DD-351DD097E7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0F5F5-697C-AC46-957C-29E3E400967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Two portfolios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04CE0D-207B-D346-B0F3-8AF7CA7F7CF4}"/>
              </a:ext>
            </a:extLst>
          </p:cNvPr>
          <p:cNvSpPr/>
          <p:nvPr/>
        </p:nvSpPr>
        <p:spPr>
          <a:xfrm>
            <a:off x="338328" y="4693946"/>
            <a:ext cx="11768328" cy="152562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E9838A-0ED0-904C-B72B-602393939D1C}"/>
              </a:ext>
            </a:extLst>
          </p:cNvPr>
          <p:cNvSpPr/>
          <p:nvPr/>
        </p:nvSpPr>
        <p:spPr>
          <a:xfrm>
            <a:off x="338328" y="1760157"/>
            <a:ext cx="4690872" cy="276301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EOSC Service Portfolio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F9BF6A-50A1-8A44-AF3A-66A26F721465}"/>
              </a:ext>
            </a:extLst>
          </p:cNvPr>
          <p:cNvSpPr/>
          <p:nvPr/>
        </p:nvSpPr>
        <p:spPr>
          <a:xfrm>
            <a:off x="338328" y="4682313"/>
            <a:ext cx="4690872" cy="1525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Hub 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AD39B-A5B9-294A-B2A5-9FAB01F8B3B6}"/>
              </a:ext>
            </a:extLst>
          </p:cNvPr>
          <p:cNvSpPr txBox="1"/>
          <p:nvPr/>
        </p:nvSpPr>
        <p:spPr>
          <a:xfrm>
            <a:off x="411480" y="5166360"/>
            <a:ext cx="45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Internal: serve hub operators &amp; service providers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Enable EOSC operation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Integrate with services from providers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970B8-8D71-2844-A958-E64F4367A839}"/>
              </a:ext>
            </a:extLst>
          </p:cNvPr>
          <p:cNvSpPr txBox="1"/>
          <p:nvPr/>
        </p:nvSpPr>
        <p:spPr>
          <a:xfrm>
            <a:off x="411480" y="2304288"/>
            <a:ext cx="452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External facing portfolio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Direct benefit to researchers: common and thematic services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Indirect benefit via Service providers: offer them additional capabilities for their services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Enable excellent research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EOSC-hub contribution to larger EOSC service portfolio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510E124-8128-D046-AC2B-E205E1742BEB}"/>
              </a:ext>
            </a:extLst>
          </p:cNvPr>
          <p:cNvSpPr/>
          <p:nvPr/>
        </p:nvSpPr>
        <p:spPr>
          <a:xfrm>
            <a:off x="5239512" y="1760157"/>
            <a:ext cx="3498088" cy="2763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Regional Hub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5CB548-B461-7147-9287-81E4D827B39E}"/>
              </a:ext>
            </a:extLst>
          </p:cNvPr>
          <p:cNvSpPr/>
          <p:nvPr/>
        </p:nvSpPr>
        <p:spPr>
          <a:xfrm>
            <a:off x="8829040" y="1760157"/>
            <a:ext cx="1673352" cy="2763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Thematic project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3C4A1C3-E5B2-CF4E-A69F-A8512792915C}"/>
              </a:ext>
            </a:extLst>
          </p:cNvPr>
          <p:cNvSpPr/>
          <p:nvPr/>
        </p:nvSpPr>
        <p:spPr>
          <a:xfrm>
            <a:off x="10538968" y="1751013"/>
            <a:ext cx="1241552" cy="2763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Other groups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8091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2.08333E-6 -0.5166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5" grpId="0" animBg="1"/>
      <p:bldP spid="6" grpId="0" animBg="1"/>
      <p:bldP spid="2" grpId="0"/>
      <p:bldP spid="2" grpId="1"/>
      <p:bldP spid="7" grpId="0"/>
      <p:bldP spid="7" grpId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Hub Portfolio</a:t>
            </a:r>
            <a:endParaRPr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04CAF6-4E74-6943-8B13-7E9963B4EC08}"/>
              </a:ext>
            </a:extLst>
          </p:cNvPr>
          <p:cNvSpPr/>
          <p:nvPr/>
        </p:nvSpPr>
        <p:spPr>
          <a:xfrm>
            <a:off x="335360" y="1137318"/>
            <a:ext cx="4690872" cy="50988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The Hub 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2436A-1E67-1B40-9F61-922DEC835A67}"/>
              </a:ext>
            </a:extLst>
          </p:cNvPr>
          <p:cNvSpPr txBox="1"/>
          <p:nvPr/>
        </p:nvSpPr>
        <p:spPr>
          <a:xfrm>
            <a:off x="431372" y="2298459"/>
            <a:ext cx="4625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AAI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accounting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CMDB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collaboration software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helpdesk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monitoring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operations portal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hub service portfolio management tool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EOSC Portal &amp; Marketplace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E3D45E-6959-1647-B199-5BC5B16CAACA}"/>
              </a:ext>
            </a:extLst>
          </p:cNvPr>
          <p:cNvSpPr/>
          <p:nvPr/>
        </p:nvSpPr>
        <p:spPr>
          <a:xfrm>
            <a:off x="5440680" y="1137318"/>
            <a:ext cx="4903792" cy="29326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EOSC hub AAI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63D728-8674-8C42-82EF-839994AA3F11}"/>
              </a:ext>
            </a:extLst>
          </p:cNvPr>
          <p:cNvSpPr/>
          <p:nvPr/>
        </p:nvSpPr>
        <p:spPr>
          <a:xfrm>
            <a:off x="6096000" y="252374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E8B5EC-724F-0A47-A59D-8FC699FE8D1B}"/>
              </a:ext>
            </a:extLst>
          </p:cNvPr>
          <p:cNvSpPr/>
          <p:nvPr/>
        </p:nvSpPr>
        <p:spPr>
          <a:xfrm>
            <a:off x="7278624" y="2496312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2DCEC9-0F77-3C4F-B7F7-6241778EA3B3}"/>
              </a:ext>
            </a:extLst>
          </p:cNvPr>
          <p:cNvSpPr/>
          <p:nvPr/>
        </p:nvSpPr>
        <p:spPr>
          <a:xfrm>
            <a:off x="9643872" y="2505456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CA90B9-EFC0-3645-B5F5-108D8A8C019A}"/>
              </a:ext>
            </a:extLst>
          </p:cNvPr>
          <p:cNvSpPr/>
          <p:nvPr/>
        </p:nvSpPr>
        <p:spPr>
          <a:xfrm>
            <a:off x="8461248" y="2514600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793329-0946-2943-B051-62AC38CDDDB1}"/>
              </a:ext>
            </a:extLst>
          </p:cNvPr>
          <p:cNvSpPr/>
          <p:nvPr/>
        </p:nvSpPr>
        <p:spPr>
          <a:xfrm>
            <a:off x="5608240" y="1916113"/>
            <a:ext cx="4535424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 &amp; central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20D60E-C316-5042-9132-665FE77AB314}"/>
              </a:ext>
            </a:extLst>
          </p:cNvPr>
          <p:cNvSpPr/>
          <p:nvPr/>
        </p:nvSpPr>
        <p:spPr>
          <a:xfrm>
            <a:off x="9387840" y="343814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F232E4-A78E-2F46-BE76-D179589B13BA}"/>
              </a:ext>
            </a:extLst>
          </p:cNvPr>
          <p:cNvSpPr/>
          <p:nvPr/>
        </p:nvSpPr>
        <p:spPr>
          <a:xfrm>
            <a:off x="7842504" y="3429000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089A03-9DD0-524B-A023-89073D13A27D}"/>
              </a:ext>
            </a:extLst>
          </p:cNvPr>
          <p:cNvSpPr/>
          <p:nvPr/>
        </p:nvSpPr>
        <p:spPr>
          <a:xfrm>
            <a:off x="6214872" y="343814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00C08-1C93-2F4F-81AD-936A74D3F6D0}"/>
              </a:ext>
            </a:extLst>
          </p:cNvPr>
          <p:cNvSpPr/>
          <p:nvPr/>
        </p:nvSpPr>
        <p:spPr>
          <a:xfrm rot="5400000">
            <a:off x="7017860" y="3952664"/>
            <a:ext cx="103632" cy="338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FD9FEE-BDF0-E242-952C-73AB02F2E3FB}"/>
              </a:ext>
            </a:extLst>
          </p:cNvPr>
          <p:cNvSpPr/>
          <p:nvPr/>
        </p:nvSpPr>
        <p:spPr>
          <a:xfrm rot="5400000">
            <a:off x="10370094" y="2822422"/>
            <a:ext cx="77491" cy="6341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255A14-2D42-BD4A-AA6B-74BC4BFE399D}"/>
              </a:ext>
            </a:extLst>
          </p:cNvPr>
          <p:cNvSpPr/>
          <p:nvPr/>
        </p:nvSpPr>
        <p:spPr>
          <a:xfrm>
            <a:off x="5608240" y="2793937"/>
            <a:ext cx="4535424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Interoperability specifications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283B75-96A2-C842-8D2A-56F9E574DFB7}"/>
              </a:ext>
            </a:extLst>
          </p:cNvPr>
          <p:cNvSpPr/>
          <p:nvPr/>
        </p:nvSpPr>
        <p:spPr>
          <a:xfrm>
            <a:off x="5608240" y="3763201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component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5FC90F-A473-364A-B914-72F71E9605EC}"/>
              </a:ext>
            </a:extLst>
          </p:cNvPr>
          <p:cNvSpPr/>
          <p:nvPr/>
        </p:nvSpPr>
        <p:spPr>
          <a:xfrm>
            <a:off x="8781208" y="3763201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component services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2AF4A0-784C-3249-A601-89FACA6A12E4}"/>
              </a:ext>
            </a:extLst>
          </p:cNvPr>
          <p:cNvSpPr/>
          <p:nvPr/>
        </p:nvSpPr>
        <p:spPr>
          <a:xfrm>
            <a:off x="7194724" y="3763201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Technical component services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9D3B8D9A-483E-214F-B4A7-F1B2154C821B}"/>
              </a:ext>
            </a:extLst>
          </p:cNvPr>
          <p:cNvSpPr/>
          <p:nvPr/>
        </p:nvSpPr>
        <p:spPr>
          <a:xfrm rot="20967161">
            <a:off x="2191571" y="1913295"/>
            <a:ext cx="3184022" cy="460515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3B45741-1BB3-1E4B-94AE-9D13B3EA37B7}"/>
              </a:ext>
            </a:extLst>
          </p:cNvPr>
          <p:cNvSpPr/>
          <p:nvPr/>
        </p:nvSpPr>
        <p:spPr>
          <a:xfrm>
            <a:off x="10637440" y="2784793"/>
            <a:ext cx="1362456" cy="6807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services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0C2777B-294A-8C4D-AE24-E246EFF48E64}"/>
              </a:ext>
            </a:extLst>
          </p:cNvPr>
          <p:cNvSpPr/>
          <p:nvPr/>
        </p:nvSpPr>
        <p:spPr>
          <a:xfrm>
            <a:off x="5593663" y="3756329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EGI </a:t>
            </a:r>
          </a:p>
          <a:p>
            <a:pPr algn="ctr"/>
            <a:r>
              <a:rPr lang="en-US" dirty="0"/>
              <a:t>Check-In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AA2D10E-C927-CB4A-92A1-7F5800BC4044}"/>
              </a:ext>
            </a:extLst>
          </p:cNvPr>
          <p:cNvSpPr/>
          <p:nvPr/>
        </p:nvSpPr>
        <p:spPr>
          <a:xfrm>
            <a:off x="8766631" y="3756329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Indigo IAM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BB98CE-AC6C-7B45-A287-CBEE04BEEB8F}"/>
              </a:ext>
            </a:extLst>
          </p:cNvPr>
          <p:cNvSpPr/>
          <p:nvPr/>
        </p:nvSpPr>
        <p:spPr>
          <a:xfrm>
            <a:off x="7180147" y="3756329"/>
            <a:ext cx="1362456" cy="68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EUDAT B2Access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00EB8-CD63-9E4B-8FD5-1E6442EE75E8}"/>
              </a:ext>
            </a:extLst>
          </p:cNvPr>
          <p:cNvSpPr txBox="1"/>
          <p:nvPr/>
        </p:nvSpPr>
        <p:spPr>
          <a:xfrm>
            <a:off x="5184186" y="4796074"/>
            <a:ext cx="681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Example: Check-In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Part of EOSC hub AAI –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help power the hub vis use of Hub portfolio services</a:t>
            </a:r>
            <a:r>
              <a:rPr lang="en-US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Can be integrated with external services so they can work with EOSC-hub AAI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via integration with Hub Portfolio services and components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Can be deployed separately from EOSC hub </a:t>
            </a:r>
            <a:r>
              <a:rPr lang="en-US" sz="1600" b="1" dirty="0">
                <a:solidFill>
                  <a:schemeClr val="accent4"/>
                </a:solidFill>
              </a:rPr>
              <a:t>via external EOSC Service Portfolio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0156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7" grpId="0" animBg="1"/>
      <p:bldP spid="18" grpId="0" animBg="1"/>
      <p:bldP spid="19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6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25" grpId="0" animBg="1"/>
      <p:bldP spid="27" grpId="0" animBg="1"/>
      <p:bldP spid="28" grpId="0" animBg="1"/>
      <p:bldP spid="29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EOSC Service Portfolio: EOSC-hub</a:t>
            </a:r>
            <a:endParaRPr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DE329B-485F-EB4C-8685-7F4F51696410}"/>
              </a:ext>
            </a:extLst>
          </p:cNvPr>
          <p:cNvSpPr/>
          <p:nvPr/>
        </p:nvSpPr>
        <p:spPr>
          <a:xfrm>
            <a:off x="329502" y="1110932"/>
            <a:ext cx="4686998" cy="512635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EOSC (hub) Service Portfolio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A8946D-0954-4E49-9881-EE103A2D34BE}"/>
              </a:ext>
            </a:extLst>
          </p:cNvPr>
          <p:cNvSpPr/>
          <p:nvPr/>
        </p:nvSpPr>
        <p:spPr>
          <a:xfrm>
            <a:off x="685800" y="1947672"/>
            <a:ext cx="3886200" cy="17739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Thematic Services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 a specific research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From ESFRIs, national projects, international initiatives</a:t>
            </a:r>
          </a:p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32F5C4-A5ED-9649-88ED-52D1BB6B62F3}"/>
              </a:ext>
            </a:extLst>
          </p:cNvPr>
          <p:cNvSpPr/>
          <p:nvPr/>
        </p:nvSpPr>
        <p:spPr>
          <a:xfrm>
            <a:off x="685800" y="3995928"/>
            <a:ext cx="3886200" cy="20116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Common Services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generic functionalities that can apply to multiple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technology providers, research projects, national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Includes services also seen as components 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Hub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3EACD9-4C1E-EA45-9C5D-3B2991EFC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20" y="1125538"/>
            <a:ext cx="5071618" cy="2471090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F1EF8E-17B6-874D-8398-DE2B60C1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20" y="3741339"/>
            <a:ext cx="5071618" cy="25534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A1B1A7-E2D9-BB4F-A792-202C8F796062}"/>
              </a:ext>
            </a:extLst>
          </p:cNvPr>
          <p:cNvSpPr txBox="1"/>
          <p:nvPr/>
        </p:nvSpPr>
        <p:spPr>
          <a:xfrm>
            <a:off x="5372798" y="4740158"/>
            <a:ext cx="13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T6.6</a:t>
            </a:r>
          </a:p>
          <a:p>
            <a:r>
              <a:rPr lang="en-US" dirty="0"/>
              <a:t>Sensitive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5B7AB6-3A3A-C249-8F66-E101CBB14532}"/>
              </a:ext>
            </a:extLst>
          </p:cNvPr>
          <p:cNvSpPr txBox="1"/>
          <p:nvPr/>
        </p:nvSpPr>
        <p:spPr>
          <a:xfrm>
            <a:off x="5372798" y="219812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T7.1</a:t>
            </a:r>
          </a:p>
          <a:p>
            <a:r>
              <a:rPr lang="en-US" dirty="0"/>
              <a:t>CLARIN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1242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BA32CE-7BA0-094E-97E0-7B7936FC4580}"/>
              </a:ext>
            </a:extLst>
          </p:cNvPr>
          <p:cNvSpPr/>
          <p:nvPr/>
        </p:nvSpPr>
        <p:spPr>
          <a:xfrm>
            <a:off x="2772794" y="898361"/>
            <a:ext cx="4362319" cy="1120552"/>
          </a:xfrm>
          <a:prstGeom prst="roundRect">
            <a:avLst/>
          </a:prstGeom>
          <a:solidFill>
            <a:srgbClr val="009193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bg1"/>
                </a:solidFill>
              </a:rPr>
              <a:t>EOSC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B63C65D-A555-2148-8309-E658E5377213}"/>
              </a:ext>
            </a:extLst>
          </p:cNvPr>
          <p:cNvSpPr/>
          <p:nvPr/>
        </p:nvSpPr>
        <p:spPr>
          <a:xfrm>
            <a:off x="7110984" y="2286000"/>
            <a:ext cx="4727448" cy="3951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Wider EOSC community</a:t>
            </a:r>
          </a:p>
        </p:txBody>
      </p:sp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 dirty="0"/>
              <a:t>The EOSC Service Portfolio: beyond the project</a:t>
            </a:r>
            <a:endParaRPr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9650E2-01BE-5E46-AC31-A68622E37732}"/>
              </a:ext>
            </a:extLst>
          </p:cNvPr>
          <p:cNvSpPr/>
          <p:nvPr/>
        </p:nvSpPr>
        <p:spPr>
          <a:xfrm>
            <a:off x="338328" y="2286000"/>
            <a:ext cx="4727448" cy="39512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EOSC-hub Project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DE329B-485F-EB4C-8685-7F4F51696410}"/>
              </a:ext>
            </a:extLst>
          </p:cNvPr>
          <p:cNvSpPr/>
          <p:nvPr/>
        </p:nvSpPr>
        <p:spPr>
          <a:xfrm>
            <a:off x="3959671" y="2426606"/>
            <a:ext cx="3355530" cy="367007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EOSC (hub) Service Portfolio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A8946D-0954-4E49-9881-EE103A2D34BE}"/>
              </a:ext>
            </a:extLst>
          </p:cNvPr>
          <p:cNvSpPr/>
          <p:nvPr/>
        </p:nvSpPr>
        <p:spPr>
          <a:xfrm>
            <a:off x="4214753" y="3025648"/>
            <a:ext cx="2782220" cy="12700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Thematic Services</a:t>
            </a:r>
          </a:p>
          <a:p>
            <a:pPr algn="ctr"/>
            <a:endParaRPr lang="en-US" sz="1600" b="1" dirty="0"/>
          </a:p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32F5C4-A5ED-9649-88ED-52D1BB6B62F3}"/>
              </a:ext>
            </a:extLst>
          </p:cNvPr>
          <p:cNvSpPr/>
          <p:nvPr/>
        </p:nvSpPr>
        <p:spPr>
          <a:xfrm>
            <a:off x="4214753" y="4492041"/>
            <a:ext cx="2782220" cy="14402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Common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3D7298F-72E0-3F4E-A3A5-F9203A3B3C11}"/>
              </a:ext>
            </a:extLst>
          </p:cNvPr>
          <p:cNvSpPr/>
          <p:nvPr/>
        </p:nvSpPr>
        <p:spPr>
          <a:xfrm>
            <a:off x="4214753" y="1292457"/>
            <a:ext cx="2760951" cy="6458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Service Catalogue &amp; Marketplace</a:t>
            </a:r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6E0235A-6BC4-8B43-8B33-914DB29D8AF5}"/>
              </a:ext>
            </a:extLst>
          </p:cNvPr>
          <p:cNvSpPr/>
          <p:nvPr/>
        </p:nvSpPr>
        <p:spPr>
          <a:xfrm>
            <a:off x="5385816" y="2005930"/>
            <a:ext cx="484632" cy="3698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25B3182-CF03-DD45-BC3E-D1919E8D7592}"/>
              </a:ext>
            </a:extLst>
          </p:cNvPr>
          <p:cNvSpPr/>
          <p:nvPr/>
        </p:nvSpPr>
        <p:spPr>
          <a:xfrm>
            <a:off x="1481647" y="3274755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6251BB-26A2-3B40-82B3-F58B667A0A9B}"/>
              </a:ext>
            </a:extLst>
          </p:cNvPr>
          <p:cNvSpPr/>
          <p:nvPr/>
        </p:nvSpPr>
        <p:spPr>
          <a:xfrm>
            <a:off x="5061364" y="4903721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484EEF1-7CB3-E64F-88B2-37CC8C9D0D02}"/>
              </a:ext>
            </a:extLst>
          </p:cNvPr>
          <p:cNvSpPr/>
          <p:nvPr/>
        </p:nvSpPr>
        <p:spPr>
          <a:xfrm>
            <a:off x="2137334" y="4675621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1CD1CAD-7185-1045-A63F-A7EFC13A5664}"/>
              </a:ext>
            </a:extLst>
          </p:cNvPr>
          <p:cNvSpPr/>
          <p:nvPr/>
        </p:nvSpPr>
        <p:spPr>
          <a:xfrm>
            <a:off x="4595020" y="3544598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373CDA4-0E2B-5446-AC16-257377D043D3}"/>
              </a:ext>
            </a:extLst>
          </p:cNvPr>
          <p:cNvSpPr/>
          <p:nvPr/>
        </p:nvSpPr>
        <p:spPr>
          <a:xfrm>
            <a:off x="2282635" y="3776659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F69D66E-5F68-BC4A-96CD-67A2B5987F05}"/>
              </a:ext>
            </a:extLst>
          </p:cNvPr>
          <p:cNvSpPr/>
          <p:nvPr/>
        </p:nvSpPr>
        <p:spPr>
          <a:xfrm>
            <a:off x="4453448" y="5397410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7874DF2-A875-9A46-BB39-D4030A73B852}"/>
              </a:ext>
            </a:extLst>
          </p:cNvPr>
          <p:cNvSpPr/>
          <p:nvPr/>
        </p:nvSpPr>
        <p:spPr>
          <a:xfrm>
            <a:off x="5870448" y="3886182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62845DC-1540-D044-AE82-10B37ACC0996}"/>
              </a:ext>
            </a:extLst>
          </p:cNvPr>
          <p:cNvSpPr/>
          <p:nvPr/>
        </p:nvSpPr>
        <p:spPr>
          <a:xfrm>
            <a:off x="1349947" y="5210374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47D33DA0-8C5D-1E4D-BEDC-572E6C2FFC4F}"/>
              </a:ext>
            </a:extLst>
          </p:cNvPr>
          <p:cNvSpPr/>
          <p:nvPr/>
        </p:nvSpPr>
        <p:spPr>
          <a:xfrm rot="5400000">
            <a:off x="3650169" y="3251103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:a16="http://schemas.microsoft.com/office/drawing/2014/main" id="{000D4D1C-2CA8-0A4E-B8C5-F56D89CAAC93}"/>
              </a:ext>
            </a:extLst>
          </p:cNvPr>
          <p:cNvSpPr/>
          <p:nvPr/>
        </p:nvSpPr>
        <p:spPr>
          <a:xfrm rot="5400000">
            <a:off x="3659313" y="4714144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5DFC48D8-AF0A-714D-AA00-FE2B83EE5B81}"/>
              </a:ext>
            </a:extLst>
          </p:cNvPr>
          <p:cNvSpPr/>
          <p:nvPr/>
        </p:nvSpPr>
        <p:spPr>
          <a:xfrm rot="16200000">
            <a:off x="7186776" y="3199676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304101CB-D208-5A43-AE58-91285497277B}"/>
              </a:ext>
            </a:extLst>
          </p:cNvPr>
          <p:cNvSpPr/>
          <p:nvPr/>
        </p:nvSpPr>
        <p:spPr>
          <a:xfrm rot="16200000">
            <a:off x="7195920" y="4662717"/>
            <a:ext cx="355471" cy="7088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B381718-0ECF-EB4D-9392-34457A44A0AE}"/>
              </a:ext>
            </a:extLst>
          </p:cNvPr>
          <p:cNvSpPr/>
          <p:nvPr/>
        </p:nvSpPr>
        <p:spPr>
          <a:xfrm>
            <a:off x="9455215" y="3119307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7EA5ADD-2784-1C40-8C06-F43218F64FDF}"/>
              </a:ext>
            </a:extLst>
          </p:cNvPr>
          <p:cNvSpPr/>
          <p:nvPr/>
        </p:nvSpPr>
        <p:spPr>
          <a:xfrm>
            <a:off x="10110902" y="4520173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BD3A398-5A02-9F49-A8E0-92E0BFF3843B}"/>
              </a:ext>
            </a:extLst>
          </p:cNvPr>
          <p:cNvSpPr/>
          <p:nvPr/>
        </p:nvSpPr>
        <p:spPr>
          <a:xfrm>
            <a:off x="10256203" y="3621211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79F304E-68CA-2847-974A-076B8C77A440}"/>
              </a:ext>
            </a:extLst>
          </p:cNvPr>
          <p:cNvSpPr/>
          <p:nvPr/>
        </p:nvSpPr>
        <p:spPr>
          <a:xfrm>
            <a:off x="9323515" y="5054926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735CF28-D3EB-B045-AD00-0E3D764BBF39}"/>
              </a:ext>
            </a:extLst>
          </p:cNvPr>
          <p:cNvSpPr/>
          <p:nvPr/>
        </p:nvSpPr>
        <p:spPr>
          <a:xfrm>
            <a:off x="7869619" y="4149670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A336A29-76A2-B244-AE05-913256D25868}"/>
              </a:ext>
            </a:extLst>
          </p:cNvPr>
          <p:cNvSpPr/>
          <p:nvPr/>
        </p:nvSpPr>
        <p:spPr>
          <a:xfrm>
            <a:off x="8271955" y="3207838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BAAB55-37F7-D746-9724-A57758B84D02}"/>
              </a:ext>
            </a:extLst>
          </p:cNvPr>
          <p:cNvSpPr/>
          <p:nvPr/>
        </p:nvSpPr>
        <p:spPr>
          <a:xfrm>
            <a:off x="9232075" y="4085662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B52C4DD-05AE-404A-B01A-E91FF93A5FE0}"/>
              </a:ext>
            </a:extLst>
          </p:cNvPr>
          <p:cNvSpPr/>
          <p:nvPr/>
        </p:nvSpPr>
        <p:spPr>
          <a:xfrm>
            <a:off x="8107363" y="5265238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5C09214-0716-E34C-A3BA-3CC1146D9488}"/>
              </a:ext>
            </a:extLst>
          </p:cNvPr>
          <p:cNvSpPr/>
          <p:nvPr/>
        </p:nvSpPr>
        <p:spPr>
          <a:xfrm>
            <a:off x="5821363" y="3436438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FDA1E7D-7095-5443-A594-A7B07E5270D7}"/>
              </a:ext>
            </a:extLst>
          </p:cNvPr>
          <p:cNvSpPr/>
          <p:nvPr/>
        </p:nvSpPr>
        <p:spPr>
          <a:xfrm>
            <a:off x="5775643" y="5420686"/>
            <a:ext cx="932688" cy="30848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0530DF9-1C1F-DB4B-92F7-FC482309B0C5}"/>
              </a:ext>
            </a:extLst>
          </p:cNvPr>
          <p:cNvSpPr/>
          <p:nvPr/>
        </p:nvSpPr>
        <p:spPr>
          <a:xfrm>
            <a:off x="997015" y="3987987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E0BC123-02D5-8F43-872A-40BD8DF94F39}"/>
              </a:ext>
            </a:extLst>
          </p:cNvPr>
          <p:cNvSpPr/>
          <p:nvPr/>
        </p:nvSpPr>
        <p:spPr>
          <a:xfrm>
            <a:off x="612967" y="4673787"/>
            <a:ext cx="932688" cy="30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646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9" grpId="0" animBg="1"/>
      <p:bldP spid="13" grpId="0" animBg="1"/>
      <p:bldP spid="15" grpId="0" animBg="1"/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D7121-3D84-0C42-B6F2-3459ACF73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A9296-5930-9949-9E4A-56D770E0B2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EOSC Portal: 2020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477627-427D-DC43-B5B5-219E3BE4CB3D}"/>
              </a:ext>
            </a:extLst>
          </p:cNvPr>
          <p:cNvSpPr/>
          <p:nvPr/>
        </p:nvSpPr>
        <p:spPr>
          <a:xfrm>
            <a:off x="1170432" y="1829135"/>
            <a:ext cx="9107424" cy="1636237"/>
          </a:xfrm>
          <a:prstGeom prst="roundRect">
            <a:avLst/>
          </a:prstGeom>
          <a:solidFill>
            <a:srgbClr val="009193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bg1"/>
                </a:solidFill>
              </a:rPr>
              <a:t>EOSC Portal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EOSC Enhance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688384-A3CB-2248-A915-91A3D46C4F69}"/>
              </a:ext>
            </a:extLst>
          </p:cNvPr>
          <p:cNvSpPr/>
          <p:nvPr/>
        </p:nvSpPr>
        <p:spPr>
          <a:xfrm>
            <a:off x="3027676" y="1125538"/>
            <a:ext cx="7030723" cy="46559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Customers / Users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6D1A8E-94FC-BB4F-8F04-802CDBD2BD2B}"/>
              </a:ext>
            </a:extLst>
          </p:cNvPr>
          <p:cNvSpPr/>
          <p:nvPr/>
        </p:nvSpPr>
        <p:spPr>
          <a:xfrm>
            <a:off x="3846729" y="1978420"/>
            <a:ext cx="5302002" cy="4255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 Service Catalogue - ‘</a:t>
            </a:r>
            <a:r>
              <a:rPr lang="en-US" sz="1600" dirty="0"/>
              <a:t>EOSC-hub Marketplace’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DD6277-BC0B-3749-A773-4A7A54F99AE7}"/>
              </a:ext>
            </a:extLst>
          </p:cNvPr>
          <p:cNvGrpSpPr/>
          <p:nvPr/>
        </p:nvGrpSpPr>
        <p:grpSpPr>
          <a:xfrm>
            <a:off x="1869921" y="4150301"/>
            <a:ext cx="1976808" cy="2162113"/>
            <a:chOff x="3959671" y="2426606"/>
            <a:chExt cx="3355530" cy="367007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2503336-AED3-2D43-85F4-B505CFF5AE2C}"/>
                </a:ext>
              </a:extLst>
            </p:cNvPr>
            <p:cNvSpPr/>
            <p:nvPr/>
          </p:nvSpPr>
          <p:spPr>
            <a:xfrm>
              <a:off x="3959671" y="2426606"/>
              <a:ext cx="3355530" cy="3670076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EOSC (hub) Service Portfolio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BC6E4D-D352-FB42-8430-6A781D0BC205}"/>
                </a:ext>
              </a:extLst>
            </p:cNvPr>
            <p:cNvSpPr/>
            <p:nvPr/>
          </p:nvSpPr>
          <p:spPr>
            <a:xfrm>
              <a:off x="4214753" y="3025648"/>
              <a:ext cx="2782220" cy="127000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00" b="1" dirty="0"/>
                <a:t>Thematic Services</a:t>
              </a:r>
            </a:p>
            <a:p>
              <a:pPr algn="ctr"/>
              <a:endParaRPr lang="en-US" sz="900" b="1" dirty="0"/>
            </a:p>
            <a:p>
              <a:endParaRPr lang="en-US" sz="800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2D38891-9AD4-FE4A-8314-B45C8960D15E}"/>
                </a:ext>
              </a:extLst>
            </p:cNvPr>
            <p:cNvSpPr/>
            <p:nvPr/>
          </p:nvSpPr>
          <p:spPr>
            <a:xfrm>
              <a:off x="4214753" y="4492041"/>
              <a:ext cx="2782220" cy="144020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00" b="1" dirty="0"/>
                <a:t>Common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80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80567AD-F0F0-3C49-BFFC-D1E1F81A5844}"/>
                </a:ext>
              </a:extLst>
            </p:cNvPr>
            <p:cNvSpPr/>
            <p:nvPr/>
          </p:nvSpPr>
          <p:spPr>
            <a:xfrm>
              <a:off x="5061364" y="4903721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7C1011A-D1E5-A94F-BB25-94514504CDB3}"/>
                </a:ext>
              </a:extLst>
            </p:cNvPr>
            <p:cNvSpPr/>
            <p:nvPr/>
          </p:nvSpPr>
          <p:spPr>
            <a:xfrm>
              <a:off x="4595020" y="3544598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4724103-7197-924D-8D11-BA9AEF67CA75}"/>
                </a:ext>
              </a:extLst>
            </p:cNvPr>
            <p:cNvSpPr/>
            <p:nvPr/>
          </p:nvSpPr>
          <p:spPr>
            <a:xfrm>
              <a:off x="4453448" y="5397410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783C72-8F97-564C-B5A3-B3137620AA27}"/>
                </a:ext>
              </a:extLst>
            </p:cNvPr>
            <p:cNvSpPr/>
            <p:nvPr/>
          </p:nvSpPr>
          <p:spPr>
            <a:xfrm>
              <a:off x="5870448" y="3886182"/>
              <a:ext cx="932688" cy="3084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Service</a:t>
              </a: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D2BB5CD-D74A-3B42-BD3F-E5A519BEE913}"/>
              </a:ext>
            </a:extLst>
          </p:cNvPr>
          <p:cNvSpPr/>
          <p:nvPr/>
        </p:nvSpPr>
        <p:spPr>
          <a:xfrm>
            <a:off x="9021781" y="4153357"/>
            <a:ext cx="1852004" cy="202561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eInfraCentral</a:t>
            </a:r>
            <a:r>
              <a:rPr lang="en-US" b="1" dirty="0">
                <a:solidFill>
                  <a:srgbClr val="000000"/>
                </a:solidFill>
              </a:rPr>
              <a:t> listing 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Archived from project, not onboarding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AA6F90B-E68B-414E-B3A1-9488E1EDDB26}"/>
              </a:ext>
            </a:extLst>
          </p:cNvPr>
          <p:cNvSpPr/>
          <p:nvPr/>
        </p:nvSpPr>
        <p:spPr>
          <a:xfrm>
            <a:off x="3846729" y="2899903"/>
            <a:ext cx="5302024" cy="4255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/>
              <a:t>Service Portfolio – </a:t>
            </a:r>
            <a:r>
              <a:rPr lang="en-US" sz="1600" dirty="0" err="1"/>
              <a:t>eInfraCentral</a:t>
            </a:r>
            <a:r>
              <a:rPr lang="en-US" sz="1600" dirty="0"/>
              <a:t> backend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581E7A-5B3F-1F40-99F1-B3EB9669356E}"/>
              </a:ext>
            </a:extLst>
          </p:cNvPr>
          <p:cNvSpPr/>
          <p:nvPr/>
        </p:nvSpPr>
        <p:spPr>
          <a:xfrm>
            <a:off x="4383979" y="4262906"/>
            <a:ext cx="4228567" cy="19369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Wider EOSC community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013F303-4936-C048-B102-DB859FCB94DF}"/>
              </a:ext>
            </a:extLst>
          </p:cNvPr>
          <p:cNvSpPr/>
          <p:nvPr/>
        </p:nvSpPr>
        <p:spPr>
          <a:xfrm>
            <a:off x="456400" y="4239009"/>
            <a:ext cx="1209159" cy="19369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EOSC-hub Project</a:t>
            </a:r>
          </a:p>
        </p:txBody>
      </p:sp>
      <p:sp>
        <p:nvSpPr>
          <p:cNvPr id="39" name="Notched Right Arrow 38">
            <a:extLst>
              <a:ext uri="{FF2B5EF4-FFF2-40B4-BE49-F238E27FC236}">
                <a16:creationId xmlns:a16="http://schemas.microsoft.com/office/drawing/2014/main" id="{AFC3314C-02D3-5B41-88DD-22FFEB5DDF06}"/>
              </a:ext>
            </a:extLst>
          </p:cNvPr>
          <p:cNvSpPr/>
          <p:nvPr/>
        </p:nvSpPr>
        <p:spPr>
          <a:xfrm>
            <a:off x="1307834" y="4923937"/>
            <a:ext cx="670560" cy="4783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6F64EEC-C437-6A47-BC83-ED02A578C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41" y="2588689"/>
            <a:ext cx="1131339" cy="46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Notched Right Arrow 42">
            <a:extLst>
              <a:ext uri="{FF2B5EF4-FFF2-40B4-BE49-F238E27FC236}">
                <a16:creationId xmlns:a16="http://schemas.microsoft.com/office/drawing/2014/main" id="{A7E708A2-5B67-5048-B7B4-2ACA53AF892C}"/>
              </a:ext>
            </a:extLst>
          </p:cNvPr>
          <p:cNvSpPr/>
          <p:nvPr/>
        </p:nvSpPr>
        <p:spPr>
          <a:xfrm rot="16200000">
            <a:off x="6239506" y="2385131"/>
            <a:ext cx="516471" cy="4783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Notched Right Arrow 43">
            <a:extLst>
              <a:ext uri="{FF2B5EF4-FFF2-40B4-BE49-F238E27FC236}">
                <a16:creationId xmlns:a16="http://schemas.microsoft.com/office/drawing/2014/main" id="{EB5919D7-E2B0-D745-BB1C-111BF48118E7}"/>
              </a:ext>
            </a:extLst>
          </p:cNvPr>
          <p:cNvSpPr/>
          <p:nvPr/>
        </p:nvSpPr>
        <p:spPr>
          <a:xfrm rot="16200000">
            <a:off x="6254211" y="1506225"/>
            <a:ext cx="516471" cy="4783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EB6F60B-1B35-A540-B3C6-E94EA9145008}"/>
              </a:ext>
            </a:extLst>
          </p:cNvPr>
          <p:cNvCxnSpPr>
            <a:stCxn id="21" idx="0"/>
            <a:endCxn id="12" idx="2"/>
          </p:cNvCxnSpPr>
          <p:nvPr/>
        </p:nvCxnSpPr>
        <p:spPr>
          <a:xfrm rot="5400000" flipH="1" flipV="1">
            <a:off x="4265617" y="1918177"/>
            <a:ext cx="824832" cy="363941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443B4FC3-D314-7F40-A479-CB833A04AEC5}"/>
              </a:ext>
            </a:extLst>
          </p:cNvPr>
          <p:cNvCxnSpPr>
            <a:cxnSpLocks/>
            <a:stCxn id="35" idx="0"/>
            <a:endCxn id="12" idx="2"/>
          </p:cNvCxnSpPr>
          <p:nvPr/>
        </p:nvCxnSpPr>
        <p:spPr>
          <a:xfrm rot="16200000" flipV="1">
            <a:off x="6029284" y="3793927"/>
            <a:ext cx="937437" cy="5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38D5C93C-18DE-0A41-9039-C50ADC10D421}"/>
              </a:ext>
            </a:extLst>
          </p:cNvPr>
          <p:cNvCxnSpPr>
            <a:stCxn id="32" idx="0"/>
            <a:endCxn id="12" idx="2"/>
          </p:cNvCxnSpPr>
          <p:nvPr/>
        </p:nvCxnSpPr>
        <p:spPr>
          <a:xfrm rot="16200000" flipV="1">
            <a:off x="7808818" y="2014392"/>
            <a:ext cx="827888" cy="345004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D462212-046D-EE40-92C2-634A5542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15" y="2359098"/>
            <a:ext cx="1593230" cy="1127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3BE43C-F810-8C49-AEF2-22A966F25F65}"/>
              </a:ext>
            </a:extLst>
          </p:cNvPr>
          <p:cNvGrpSpPr/>
          <p:nvPr/>
        </p:nvGrpSpPr>
        <p:grpSpPr>
          <a:xfrm>
            <a:off x="4463670" y="4789614"/>
            <a:ext cx="4086744" cy="1287564"/>
            <a:chOff x="4463670" y="4789614"/>
            <a:chExt cx="4086744" cy="1287564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191775D-C30C-AB4E-B185-257DDDDE10C2}"/>
                </a:ext>
              </a:extLst>
            </p:cNvPr>
            <p:cNvSpPr/>
            <p:nvPr/>
          </p:nvSpPr>
          <p:spPr>
            <a:xfrm>
              <a:off x="4463670" y="4789614"/>
              <a:ext cx="984258" cy="12424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Regional Hubs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0077463-336F-294B-9E55-440B853F5479}"/>
                </a:ext>
              </a:extLst>
            </p:cNvPr>
            <p:cNvSpPr/>
            <p:nvPr/>
          </p:nvSpPr>
          <p:spPr>
            <a:xfrm>
              <a:off x="5529754" y="4789614"/>
              <a:ext cx="982692" cy="12746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Thematic projects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D5E9F60-8F11-1346-95AB-97A9A957F86A}"/>
                </a:ext>
              </a:extLst>
            </p:cNvPr>
            <p:cNvSpPr/>
            <p:nvPr/>
          </p:nvSpPr>
          <p:spPr>
            <a:xfrm>
              <a:off x="7608167" y="4797152"/>
              <a:ext cx="942247" cy="12746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Other groups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06EE7BF-F299-DF45-9439-5F8ACF122554}"/>
                </a:ext>
              </a:extLst>
            </p:cNvPr>
            <p:cNvSpPr/>
            <p:nvPr/>
          </p:nvSpPr>
          <p:spPr>
            <a:xfrm>
              <a:off x="6572942" y="4802493"/>
              <a:ext cx="982692" cy="127468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National projects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z="140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7515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12" grpId="0" animBg="1"/>
      <p:bldP spid="35" grpId="0" animBg="1"/>
      <p:bldP spid="36" grpId="0" animBg="1"/>
      <p:bldP spid="39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50" b="0" i="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Onboarding Process: today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1754FC-5224-394A-9C10-2A47C4F6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68" y="867155"/>
            <a:ext cx="8167125" cy="5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858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9</TotalTime>
  <Words>1163</Words>
  <Application>Microsoft Office PowerPoint</Application>
  <PresentationFormat>Widescreen</PresentationFormat>
  <Paragraphs>323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Sans Symbols</vt:lpstr>
      <vt:lpstr>Source Sans Pro</vt:lpstr>
      <vt:lpstr>Wingdings</vt:lpstr>
      <vt:lpstr>slide_base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Onboarding to the Portal</vt:lpstr>
      <vt:lpstr>PowerPoint Presentation</vt:lpstr>
      <vt:lpstr>PowerPoint Presentation</vt:lpstr>
      <vt:lpstr>Outline</vt:lpstr>
      <vt:lpstr>Rules of Participation</vt:lpstr>
      <vt:lpstr>Onboarding procedure</vt:lpstr>
      <vt:lpstr>RoP – Onboarding Workflow</vt:lpstr>
      <vt:lpstr>RoP – General approach for onboarding EOSC Portfolio services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Kupila-Rantala</dc:creator>
  <cp:lastModifiedBy>Diego</cp:lastModifiedBy>
  <cp:revision>182</cp:revision>
  <dcterms:created xsi:type="dcterms:W3CDTF">2019-09-07T11:08:13Z</dcterms:created>
  <dcterms:modified xsi:type="dcterms:W3CDTF">2019-11-23T14:50:55Z</dcterms:modified>
</cp:coreProperties>
</file>