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  <p:sldMasterId id="2147483659" r:id="rId2"/>
    <p:sldMasterId id="2147483661" r:id="rId3"/>
    <p:sldMasterId id="2147483657" r:id="rId4"/>
  </p:sldMasterIdLst>
  <p:notesMasterIdLst>
    <p:notesMasterId r:id="rId21"/>
  </p:notesMasterIdLst>
  <p:sldIdLst>
    <p:sldId id="256" r:id="rId5"/>
    <p:sldId id="336" r:id="rId6"/>
    <p:sldId id="449" r:id="rId7"/>
    <p:sldId id="280" r:id="rId8"/>
    <p:sldId id="557" r:id="rId9"/>
    <p:sldId id="514" r:id="rId10"/>
    <p:sldId id="286" r:id="rId11"/>
    <p:sldId id="549" r:id="rId12"/>
    <p:sldId id="441" r:id="rId13"/>
    <p:sldId id="271" r:id="rId14"/>
    <p:sldId id="272" r:id="rId15"/>
    <p:sldId id="558" r:id="rId16"/>
    <p:sldId id="283" r:id="rId17"/>
    <p:sldId id="390" r:id="rId18"/>
    <p:sldId id="525" r:id="rId19"/>
    <p:sldId id="446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A5D7"/>
    <a:srgbClr val="0E6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34"/>
  </p:normalViewPr>
  <p:slideViewPr>
    <p:cSldViewPr snapToGrid="0" snapToObjects="1">
      <p:cViewPr varScale="1">
        <p:scale>
          <a:sx n="139" d="100"/>
          <a:sy n="139" d="100"/>
        </p:scale>
        <p:origin x="17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8" d="100"/>
          <a:sy n="128" d="100"/>
        </p:scale>
        <p:origin x="305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7F3A9-D079-3F40-8212-0C805A027999}" type="datetimeFigureOut">
              <a:rPr lang="fr-FR" smtClean="0"/>
              <a:t>27/06/2019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970DC-2EC8-A749-8068-8BEBD6B14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04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ashboard.appdb.egi.eu/vmop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iki.egi.eu/wiki/Federated_Cloud_APIs_and_SDKs" TargetMode="External"/><Relationship Id="rId5" Type="http://schemas.openxmlformats.org/officeDocument/2006/relationships/hyperlink" Target="https://wiki.egi.eu/wiki/Federated_Cloud_IaaS_Orchestration" TargetMode="External"/><Relationship Id="rId4" Type="http://schemas.openxmlformats.org/officeDocument/2006/relationships/hyperlink" Target="https://wiki.egi.eu/wiki/Federated_Cloud_Discovery#AppDB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 with like-minded providers could be added to providers 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970DC-2EC8-A749-8068-8BEBD6B1458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247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114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User communities build either on top of orchestration tools that allow to deal with multiple providers in a homogeneous way or directly interact with the native APIs of the provides. Both cases they can use single sign-on thanks to Check-in.</a:t>
            </a:r>
          </a:p>
          <a:p>
            <a:endParaRPr lang="en-GB" dirty="0"/>
          </a:p>
          <a:p>
            <a:r>
              <a:rPr lang="en-GB" dirty="0"/>
              <a:t>A common GUI provided by </a:t>
            </a:r>
            <a:r>
              <a:rPr lang="en-GB" dirty="0" err="1"/>
              <a:t>AppDB</a:t>
            </a:r>
            <a:r>
              <a:rPr lang="en-GB" dirty="0"/>
              <a:t> </a:t>
            </a:r>
            <a:r>
              <a:rPr lang="en-GB" dirty="0" err="1"/>
              <a:t>VMOps</a:t>
            </a:r>
            <a:r>
              <a:rPr lang="en-GB" dirty="0"/>
              <a:t> brings a user-friendly dashboard to manage the resources at the distributed providers</a:t>
            </a:r>
          </a:p>
          <a:p>
            <a:endParaRPr lang="en-GB" dirty="0"/>
          </a:p>
          <a:p>
            <a:r>
              <a:rPr lang="en-GB" dirty="0"/>
              <a:t>The EGI federation services are integrated with the providers using their native APIs to deliver the extra features of EGI Cloud mentioned in previous slide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GUI access: 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AppDB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VMOps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https://dashboard.appdb.egi.eu/vmops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API/CLI access: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Discovery: </a:t>
            </a:r>
            <a:r>
              <a:rPr lang="en-US" dirty="0" err="1">
                <a:solidFill>
                  <a:schemeClr val="tx1"/>
                </a:solidFill>
              </a:rPr>
              <a:t>AppDB</a:t>
            </a:r>
            <a:r>
              <a:rPr lang="en-US" dirty="0">
                <a:solidFill>
                  <a:schemeClr val="tx1"/>
                </a:solidFill>
              </a:rPr>
              <a:t> IS API (REST and </a:t>
            </a:r>
            <a:r>
              <a:rPr lang="en-US" dirty="0" err="1">
                <a:solidFill>
                  <a:schemeClr val="tx1"/>
                </a:solidFill>
              </a:rPr>
              <a:t>GraphQL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https://wiki.egi.eu/wiki/Federated_Cloud_Discovery#AppDB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IaaS Federated Access Tools: </a:t>
            </a:r>
            <a:r>
              <a:rPr lang="en-US" dirty="0">
                <a:solidFill>
                  <a:schemeClr val="tx1"/>
                </a:solidFill>
                <a:hlinkClick r:id="rId5"/>
              </a:rPr>
              <a:t>https://wiki.egi.eu/wiki/Federated_Cloud_IaaS_Orchestration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Direct IaaS access, several APIs depending on the provider: </a:t>
            </a:r>
            <a:r>
              <a:rPr lang="en-US" dirty="0">
                <a:solidFill>
                  <a:schemeClr val="tx1"/>
                </a:solidFill>
                <a:hlinkClick r:id="rId6"/>
              </a:rPr>
              <a:t>https://wiki.egi.eu/wiki/Federated_Cloud_APIs_and_SDKs</a:t>
            </a:r>
            <a:endParaRPr lang="en-US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8258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IN2P3 highlighted just in case </a:t>
            </a:r>
            <a:r>
              <a:rPr lang="en-GB" dirty="0">
                <a:sym typeface="Wingdings" pitchFamily="2" charset="2"/>
              </a:rPr>
              <a:t>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504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9919" y="2490809"/>
            <a:ext cx="454374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700" b="0" i="1" baseline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6886817B-5870-754B-B75F-48D613368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919" y="1948714"/>
            <a:ext cx="4815417" cy="52168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000" b="1" i="0" baseline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B5C41B2D-AB28-B54E-AEC8-B8A3796E50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634" y="3636204"/>
            <a:ext cx="1936583" cy="250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noProof="0" dirty="0"/>
              <a:t>Affiliation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6AA082AB-5D0B-F54F-9A8F-0BD3E09BC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634" y="3353555"/>
            <a:ext cx="1936583" cy="250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noProof="0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73604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DE633CC4-435D-416E-AA98-4662B8A85FE2}"/>
              </a:ext>
            </a:extLst>
          </p:cNvPr>
          <p:cNvSpPr/>
          <p:nvPr userDrawn="1"/>
        </p:nvSpPr>
        <p:spPr>
          <a:xfrm>
            <a:off x="8560686" y="4782183"/>
            <a:ext cx="331794" cy="219838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520" y="969918"/>
            <a:ext cx="4248472" cy="359624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195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A9C6E97-D6ED-C742-B3BF-F3C7F85504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44009" y="969917"/>
            <a:ext cx="4248472" cy="3596244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195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3114459" y="0"/>
            <a:ext cx="1133521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5940154" y="0"/>
            <a:ext cx="3167471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8401706" y="0"/>
            <a:ext cx="74763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1907705" y="0"/>
            <a:ext cx="101605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7164289" y="0"/>
            <a:ext cx="1303646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220074" y="0"/>
            <a:ext cx="114286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1276470" y="-2"/>
            <a:ext cx="631235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643478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4" name="Rettangolo 33"/>
          <p:cNvSpPr>
            <a:spLocks/>
          </p:cNvSpPr>
          <p:nvPr userDrawn="1"/>
        </p:nvSpPr>
        <p:spPr>
          <a:xfrm>
            <a:off x="2590802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5" name="Rettangolo 34"/>
          <p:cNvSpPr>
            <a:spLocks/>
          </p:cNvSpPr>
          <p:nvPr userDrawn="1"/>
        </p:nvSpPr>
        <p:spPr>
          <a:xfrm>
            <a:off x="4247980" y="0"/>
            <a:ext cx="105248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6" name="Rettangolo 35"/>
          <p:cNvSpPr>
            <a:spLocks/>
          </p:cNvSpPr>
          <p:nvPr userDrawn="1"/>
        </p:nvSpPr>
        <p:spPr>
          <a:xfrm>
            <a:off x="7357994" y="0"/>
            <a:ext cx="166335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7" name="Rettangolo 36"/>
          <p:cNvSpPr>
            <a:spLocks/>
          </p:cNvSpPr>
          <p:nvPr userDrawn="1"/>
        </p:nvSpPr>
        <p:spPr>
          <a:xfrm>
            <a:off x="-135" y="-2"/>
            <a:ext cx="643613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9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85996"/>
            <a:ext cx="2133600" cy="216024"/>
          </a:xfrm>
          <a:prstGeom prst="rect">
            <a:avLst/>
          </a:prstGeom>
        </p:spPr>
        <p:txBody>
          <a:bodyPr/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E28DAB20-03EB-4D39-A0F2-B73A96222495}" type="datetime1">
              <a:rPr lang="en-GB" smtClean="0"/>
              <a:t>27/06/2019</a:t>
            </a:fld>
            <a:endParaRPr lang="en-US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85996"/>
            <a:ext cx="2895600" cy="21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4782185"/>
            <a:ext cx="8640960" cy="3814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85996"/>
            <a:ext cx="2339280" cy="216024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" y="90591"/>
            <a:ext cx="2106234" cy="56600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194572B0-78DD-4243-9D5D-D9DAD50C2F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19663"/>
            <a:ext cx="9144000" cy="23837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id="{8C81318F-A6E2-4E4E-AD26-649A91504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5733" y="141480"/>
            <a:ext cx="6480720" cy="403287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27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9137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85996"/>
            <a:ext cx="2339280" cy="216024"/>
          </a:xfrm>
          <a:prstGeom prst="rect">
            <a:avLst/>
          </a:prstGeom>
        </p:spPr>
        <p:txBody>
          <a:bodyPr/>
          <a:lstStyle>
            <a:lvl1pPr algn="r">
              <a:defRPr sz="731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1520" y="951574"/>
            <a:ext cx="8640960" cy="3641255"/>
          </a:xfrm>
          <a:prstGeom prst="rect">
            <a:avLst/>
          </a:prstGeom>
        </p:spPr>
        <p:txBody>
          <a:bodyPr>
            <a:normAutofit/>
          </a:bodyPr>
          <a:lstStyle>
            <a:lvl1pPr marL="192881" indent="-192881">
              <a:buSzPct val="100000"/>
              <a:buFontTx/>
              <a:buBlip>
                <a:blip r:embed="rId2"/>
              </a:buBlip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17910" indent="-160735">
              <a:buSzPct val="90000"/>
              <a:buFont typeface="Calibri" panose="020F0502020204030204" pitchFamily="34" charset="0"/>
              <a:buChar char="-"/>
              <a:defRPr sz="195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642938" indent="-128588"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900113" marR="0" indent="-128588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028700" marR="0" indent="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85996"/>
            <a:ext cx="2133600" cy="216024"/>
          </a:xfrm>
          <a:prstGeom prst="rect">
            <a:avLst/>
          </a:prstGeom>
        </p:spPr>
        <p:txBody>
          <a:bodyPr/>
          <a:lstStyle>
            <a:lvl1pPr>
              <a:defRPr sz="735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6/27/19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85996"/>
            <a:ext cx="2895600" cy="21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5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4782186"/>
            <a:ext cx="8640960" cy="3814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8450088" y="4785999"/>
            <a:ext cx="442392" cy="219838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5035836" y="-2"/>
            <a:ext cx="1303646" cy="42456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878657" y="-1803"/>
            <a:ext cx="1142863" cy="3428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381466" y="0"/>
            <a:ext cx="1601457" cy="38489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35" y="-2"/>
            <a:ext cx="643613" cy="3849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5" y="5110162"/>
            <a:ext cx="9144000" cy="33338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1678" y="195367"/>
            <a:ext cx="5980803" cy="64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55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85996"/>
            <a:ext cx="2339280" cy="216024"/>
          </a:xfrm>
          <a:prstGeom prst="rect">
            <a:avLst/>
          </a:prstGeom>
        </p:spPr>
        <p:txBody>
          <a:bodyPr/>
          <a:lstStyle>
            <a:lvl1pPr algn="r">
              <a:defRPr sz="731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1520" y="951574"/>
            <a:ext cx="8640960" cy="3641255"/>
          </a:xfrm>
          <a:prstGeom prst="rect">
            <a:avLst/>
          </a:prstGeom>
        </p:spPr>
        <p:txBody>
          <a:bodyPr>
            <a:normAutofit/>
          </a:bodyPr>
          <a:lstStyle>
            <a:lvl1pPr marL="192881" indent="-192881">
              <a:buSzPct val="100000"/>
              <a:buFontTx/>
              <a:buBlip>
                <a:blip r:embed="rId2"/>
              </a:buBlip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17910" indent="-160735">
              <a:buSzPct val="90000"/>
              <a:buFont typeface="Calibri" panose="020F0502020204030204" pitchFamily="34" charset="0"/>
              <a:buChar char="-"/>
              <a:defRPr sz="195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642938" indent="-128588"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900113" marR="0" indent="-128588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028700" marR="0" indent="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85996"/>
            <a:ext cx="2133600" cy="216024"/>
          </a:xfrm>
          <a:prstGeom prst="rect">
            <a:avLst/>
          </a:prstGeom>
        </p:spPr>
        <p:txBody>
          <a:bodyPr/>
          <a:lstStyle>
            <a:lvl1pPr>
              <a:defRPr sz="735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6/27/19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85996"/>
            <a:ext cx="2895600" cy="21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5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4782186"/>
            <a:ext cx="8640960" cy="3814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8450088" y="4785999"/>
            <a:ext cx="442392" cy="219838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5035836" y="-2"/>
            <a:ext cx="1303646" cy="42456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878657" y="-1803"/>
            <a:ext cx="1142863" cy="3428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381466" y="0"/>
            <a:ext cx="1601457" cy="38489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35" y="-2"/>
            <a:ext cx="643613" cy="3849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5" y="5110162"/>
            <a:ext cx="9144000" cy="33338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1678" y="195367"/>
            <a:ext cx="5980803" cy="64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653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85996"/>
            <a:ext cx="2339280" cy="216024"/>
          </a:xfrm>
          <a:prstGeom prst="rect">
            <a:avLst/>
          </a:prstGeom>
        </p:spPr>
        <p:txBody>
          <a:bodyPr/>
          <a:lstStyle>
            <a:lvl1pPr algn="r">
              <a:defRPr sz="731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1520" y="951574"/>
            <a:ext cx="8640960" cy="3641255"/>
          </a:xfrm>
          <a:prstGeom prst="rect">
            <a:avLst/>
          </a:prstGeom>
        </p:spPr>
        <p:txBody>
          <a:bodyPr>
            <a:normAutofit/>
          </a:bodyPr>
          <a:lstStyle>
            <a:lvl1pPr marL="192881" indent="-192881">
              <a:buSzPct val="100000"/>
              <a:buFontTx/>
              <a:buBlip>
                <a:blip r:embed="rId2"/>
              </a:buBlip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17910" indent="-160735">
              <a:buSzPct val="90000"/>
              <a:buFont typeface="Calibri" panose="020F0502020204030204" pitchFamily="34" charset="0"/>
              <a:buChar char="-"/>
              <a:defRPr sz="195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642938" indent="-128588"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900113" marR="0" indent="-128588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028700" marR="0" indent="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85996"/>
            <a:ext cx="2133600" cy="216024"/>
          </a:xfrm>
          <a:prstGeom prst="rect">
            <a:avLst/>
          </a:prstGeom>
        </p:spPr>
        <p:txBody>
          <a:bodyPr/>
          <a:lstStyle>
            <a:lvl1pPr>
              <a:defRPr sz="735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6/27/19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85996"/>
            <a:ext cx="2895600" cy="21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5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4782186"/>
            <a:ext cx="8640960" cy="3814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8450088" y="4785999"/>
            <a:ext cx="442392" cy="219838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5035836" y="-2"/>
            <a:ext cx="1303646" cy="42456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878657" y="-1803"/>
            <a:ext cx="1142863" cy="3428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381466" y="0"/>
            <a:ext cx="1601457" cy="38489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35" y="-2"/>
            <a:ext cx="643613" cy="3849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5" y="5110162"/>
            <a:ext cx="9144000" cy="33338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1678" y="195367"/>
            <a:ext cx="5980803" cy="64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1824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85996"/>
            <a:ext cx="2339280" cy="216024"/>
          </a:xfrm>
          <a:prstGeom prst="rect">
            <a:avLst/>
          </a:prstGeom>
        </p:spPr>
        <p:txBody>
          <a:bodyPr/>
          <a:lstStyle>
            <a:lvl1pPr algn="r">
              <a:defRPr sz="731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1520" y="951574"/>
            <a:ext cx="8640960" cy="3641255"/>
          </a:xfrm>
          <a:prstGeom prst="rect">
            <a:avLst/>
          </a:prstGeom>
        </p:spPr>
        <p:txBody>
          <a:bodyPr>
            <a:normAutofit/>
          </a:bodyPr>
          <a:lstStyle>
            <a:lvl1pPr marL="192881" indent="-192881">
              <a:buSzPct val="100000"/>
              <a:buFontTx/>
              <a:buBlip>
                <a:blip r:embed="rId2"/>
              </a:buBlip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17910" indent="-160735">
              <a:buSzPct val="90000"/>
              <a:buFont typeface="Calibri" panose="020F0502020204030204" pitchFamily="34" charset="0"/>
              <a:buChar char="-"/>
              <a:defRPr sz="195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642938" indent="-128588"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900113" marR="0" indent="-128588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028700" marR="0" indent="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85996"/>
            <a:ext cx="2133600" cy="216024"/>
          </a:xfrm>
          <a:prstGeom prst="rect">
            <a:avLst/>
          </a:prstGeom>
        </p:spPr>
        <p:txBody>
          <a:bodyPr/>
          <a:lstStyle>
            <a:lvl1pPr>
              <a:defRPr sz="735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6/27/19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85996"/>
            <a:ext cx="2895600" cy="21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5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4782186"/>
            <a:ext cx="8640960" cy="3814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8450088" y="4785999"/>
            <a:ext cx="442392" cy="219838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5035836" y="-2"/>
            <a:ext cx="1303646" cy="42456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878657" y="-1803"/>
            <a:ext cx="1142863" cy="3428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381466" y="0"/>
            <a:ext cx="1601457" cy="38489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35" y="-2"/>
            <a:ext cx="643613" cy="3849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5" y="5110162"/>
            <a:ext cx="9144000" cy="33338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1678" y="195367"/>
            <a:ext cx="5980803" cy="64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4700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9CA633-2F9C-664C-91A2-CBC058249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216939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0750E88-DE78-B344-A38C-37E46FB010F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262860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73493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C57C4CBE-7185-2242-8FA9-260F7D09F53D}"/>
              </a:ext>
            </a:extLst>
          </p:cNvPr>
          <p:cNvSpPr txBox="1">
            <a:spLocks/>
          </p:cNvSpPr>
          <p:nvPr userDrawn="1"/>
        </p:nvSpPr>
        <p:spPr>
          <a:xfrm>
            <a:off x="723100" y="4558808"/>
            <a:ext cx="2173781" cy="309008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1" i="0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The work of the EGI Foundation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is partly funded by the European Commission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under H2020 Framework Programme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88D24F-60F4-1C44-85FB-0B192A9159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761" y="4558808"/>
            <a:ext cx="471315" cy="30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3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8560686" y="4782183"/>
            <a:ext cx="331794" cy="219838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1520" y="951573"/>
            <a:ext cx="8640960" cy="3641255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195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85996"/>
            <a:ext cx="2133600" cy="216024"/>
          </a:xfrm>
          <a:prstGeom prst="rect">
            <a:avLst/>
          </a:prstGeom>
        </p:spPr>
        <p:txBody>
          <a:bodyPr/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27/06/2019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85996"/>
            <a:ext cx="2895600" cy="21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4782185"/>
            <a:ext cx="8640960" cy="3814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85996"/>
            <a:ext cx="2339280" cy="216024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3114459" y="0"/>
            <a:ext cx="1133521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5940154" y="0"/>
            <a:ext cx="3167471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8401706" y="0"/>
            <a:ext cx="74763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1907705" y="0"/>
            <a:ext cx="101605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7164289" y="0"/>
            <a:ext cx="1303646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5220074" y="0"/>
            <a:ext cx="114286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276470" y="-2"/>
            <a:ext cx="631235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643478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2590802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4247980" y="0"/>
            <a:ext cx="105248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7357994" y="0"/>
            <a:ext cx="166335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35" y="-2"/>
            <a:ext cx="643613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" y="90591"/>
            <a:ext cx="2106234" cy="566004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5733" y="141480"/>
            <a:ext cx="6480720" cy="403287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27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19663"/>
            <a:ext cx="9144000" cy="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37153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6E6AB01-364C-A348-B0D9-595BB5BE7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4F12D91-78F4-A74E-9C0F-3B4CEA1976E7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6541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B20CF5-E585-CD41-BAD6-1969BBA40D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5" y="1369219"/>
            <a:ext cx="8754341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AB6673-AF44-DE40-B68F-16EEAD288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33673A8-8F9C-C041-B054-ED5A8A22553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72114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FF08398-7D6E-1745-A009-A04C2507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CA42994-4D10-FB4B-AF6F-1389DBDC12C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BA7832F3-1090-2E45-9B95-4D3B563702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6" y="1369219"/>
            <a:ext cx="4317423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123DC00C-1673-BE4D-AE5A-3845A7DDE9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9932" y="1369219"/>
            <a:ext cx="4317422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251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EDD765F8-18BA-604D-87EB-B3D976081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6" y="1369217"/>
            <a:ext cx="2811410" cy="3197371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E696ECA-C7AD-E046-8192-A4064C213E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000" y="1369217"/>
            <a:ext cx="2783999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88AEF36E-6085-904D-B43A-C8B09DEB59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5944" y="1369216"/>
            <a:ext cx="2783999" cy="3197369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F62DA08-BE0A-2046-8251-B39621E4E2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0924F88-117B-D846-847D-5FDFD16C4BF5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083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75654FC1-4DBD-4648-80C9-79E7F28D7D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49933" y="1370013"/>
            <a:ext cx="4275858" cy="31972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29CE2F-9C11-D341-A1F9-C96EE6E74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4C4797D-C6F7-B144-9F21-53F552684590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E553D1D-90EB-B442-9B3E-7227D57ABE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6" y="1369219"/>
            <a:ext cx="4317423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63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48E551BA-809B-467E-B7BF-CDFEA85965DB}"/>
              </a:ext>
            </a:extLst>
          </p:cNvPr>
          <p:cNvSpPr/>
          <p:nvPr userDrawn="1"/>
        </p:nvSpPr>
        <p:spPr>
          <a:xfrm>
            <a:off x="8560686" y="4782183"/>
            <a:ext cx="331794" cy="219838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ttangolo 17"/>
          <p:cNvSpPr>
            <a:spLocks/>
          </p:cNvSpPr>
          <p:nvPr userDrawn="1"/>
        </p:nvSpPr>
        <p:spPr>
          <a:xfrm>
            <a:off x="3114459" y="0"/>
            <a:ext cx="1133521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2" name="Rettangolo 21"/>
          <p:cNvSpPr>
            <a:spLocks/>
          </p:cNvSpPr>
          <p:nvPr userDrawn="1"/>
        </p:nvSpPr>
        <p:spPr>
          <a:xfrm>
            <a:off x="5940154" y="0"/>
            <a:ext cx="3167471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4" name="Rettangolo 23"/>
          <p:cNvSpPr>
            <a:spLocks/>
          </p:cNvSpPr>
          <p:nvPr userDrawn="1"/>
        </p:nvSpPr>
        <p:spPr>
          <a:xfrm>
            <a:off x="8401706" y="0"/>
            <a:ext cx="74763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1907705" y="0"/>
            <a:ext cx="101605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7164289" y="0"/>
            <a:ext cx="1303646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5220074" y="0"/>
            <a:ext cx="114286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276470" y="-2"/>
            <a:ext cx="631235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643478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2590802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4247980" y="0"/>
            <a:ext cx="105248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7357994" y="0"/>
            <a:ext cx="166335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35" y="-2"/>
            <a:ext cx="643613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85996"/>
            <a:ext cx="2133600" cy="216024"/>
          </a:xfrm>
          <a:prstGeom prst="rect">
            <a:avLst/>
          </a:prstGeom>
        </p:spPr>
        <p:txBody>
          <a:bodyPr/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dirty="0"/>
              <a:t>20/04/2018</a:t>
            </a:r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85996"/>
            <a:ext cx="2895600" cy="21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4782185"/>
            <a:ext cx="8640960" cy="3814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85996"/>
            <a:ext cx="2339280" cy="216024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" y="90591"/>
            <a:ext cx="2106234" cy="56600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DC876967-883E-418D-B4C9-65119C6FA4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19663"/>
            <a:ext cx="9144000" cy="23837"/>
          </a:xfrm>
          <a:prstGeom prst="rect">
            <a:avLst/>
          </a:prstGeom>
        </p:spPr>
      </p:pic>
      <p:sp>
        <p:nvSpPr>
          <p:cNvPr id="42" name="Titolo 1">
            <a:extLst>
              <a:ext uri="{FF2B5EF4-FFF2-40B4-BE49-F238E27FC236}">
                <a16:creationId xmlns:a16="http://schemas.microsoft.com/office/drawing/2014/main" id="{AE87A924-9A41-49C3-B3AA-B18C27B82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5733" y="141480"/>
            <a:ext cx="6480720" cy="403287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27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0660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8560686" y="4782183"/>
            <a:ext cx="331794" cy="219838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1520" y="951573"/>
            <a:ext cx="8640960" cy="3641255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195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85996"/>
            <a:ext cx="2133600" cy="216024"/>
          </a:xfrm>
          <a:prstGeom prst="rect">
            <a:avLst/>
          </a:prstGeom>
        </p:spPr>
        <p:txBody>
          <a:bodyPr/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27/06/2019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85996"/>
            <a:ext cx="2895600" cy="21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4782185"/>
            <a:ext cx="8640960" cy="3814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85996"/>
            <a:ext cx="2339280" cy="216024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3114459" y="0"/>
            <a:ext cx="1133521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5940154" y="0"/>
            <a:ext cx="3167471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8401706" y="0"/>
            <a:ext cx="74763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1907705" y="0"/>
            <a:ext cx="101605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7164289" y="0"/>
            <a:ext cx="1303646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5220074" y="0"/>
            <a:ext cx="114286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276470" y="-2"/>
            <a:ext cx="631235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643478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2590802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4247980" y="0"/>
            <a:ext cx="105248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7357994" y="0"/>
            <a:ext cx="166335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35" y="-2"/>
            <a:ext cx="643613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" y="90591"/>
            <a:ext cx="2106234" cy="566004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5733" y="141480"/>
            <a:ext cx="6480720" cy="403287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27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19663"/>
            <a:ext cx="9144000" cy="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0663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8E404E7-63E9-2242-BBFB-D06D4DB627CF}"/>
              </a:ext>
            </a:extLst>
          </p:cNvPr>
          <p:cNvSpPr txBox="1">
            <a:spLocks/>
          </p:cNvSpPr>
          <p:nvPr userDrawn="1"/>
        </p:nvSpPr>
        <p:spPr>
          <a:xfrm>
            <a:off x="546242" y="816345"/>
            <a:ext cx="1656681" cy="358195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9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fr-FR" sz="900" b="0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32A06AE-5534-2247-95EB-15164C92F1EE}"/>
              </a:ext>
            </a:extLst>
          </p:cNvPr>
          <p:cNvSpPr txBox="1">
            <a:spLocks/>
          </p:cNvSpPr>
          <p:nvPr userDrawn="1"/>
        </p:nvSpPr>
        <p:spPr>
          <a:xfrm>
            <a:off x="723100" y="4558808"/>
            <a:ext cx="2173781" cy="309008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1" i="0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The work of the EGI Foundation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is partly funded by the European Commission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under H2020 Framework Programme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E14889E-1665-1547-8E8A-6D5323DA4D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6761" y="4558808"/>
            <a:ext cx="471315" cy="3090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C523F4-A1E9-9843-8E6C-4332A3FE72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2418" y="1050147"/>
            <a:ext cx="133824" cy="11895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91F133D-02FF-3640-814A-5EEEEF2B27B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60238" y="2080636"/>
            <a:ext cx="2136858" cy="16414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57BD74-4B25-9B43-A1D3-16EFBA65244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32986" y="892073"/>
            <a:ext cx="113256" cy="11895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74DD3A4-4A2A-E84A-877B-26F2A6E8109A}"/>
              </a:ext>
            </a:extLst>
          </p:cNvPr>
          <p:cNvSpPr txBox="1">
            <a:spLocks/>
          </p:cNvSpPr>
          <p:nvPr userDrawn="1"/>
        </p:nvSpPr>
        <p:spPr>
          <a:xfrm>
            <a:off x="2624575" y="53846"/>
            <a:ext cx="4091495" cy="443675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i="0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EGI: Advanced Computing for Research</a:t>
            </a:r>
          </a:p>
        </p:txBody>
      </p:sp>
    </p:spTree>
    <p:extLst>
      <p:ext uri="{BB962C8B-B14F-4D97-AF65-F5344CB8AC3E}">
        <p14:creationId xmlns:p14="http://schemas.microsoft.com/office/powerpoint/2010/main" val="412175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F56D0993-87BD-914A-898D-CE55F5B8BC53}"/>
              </a:ext>
            </a:extLst>
          </p:cNvPr>
          <p:cNvSpPr txBox="1">
            <a:spLocks/>
          </p:cNvSpPr>
          <p:nvPr userDrawn="1"/>
        </p:nvSpPr>
        <p:spPr>
          <a:xfrm>
            <a:off x="6359778" y="4909725"/>
            <a:ext cx="980136" cy="15674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0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  <a:endParaRPr lang="en" sz="800" b="0" i="0" dirty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7BEC144-BA49-F442-A3B7-E811A2F546EF}"/>
              </a:ext>
            </a:extLst>
          </p:cNvPr>
          <p:cNvSpPr txBox="1">
            <a:spLocks/>
          </p:cNvSpPr>
          <p:nvPr userDrawn="1"/>
        </p:nvSpPr>
        <p:spPr>
          <a:xfrm>
            <a:off x="5481272" y="4909682"/>
            <a:ext cx="716899" cy="16198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  <a:endParaRPr lang="en" sz="800" b="0" i="0" dirty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23B8488-E0AB-FC4D-9454-1BBB1AE64C3C}"/>
              </a:ext>
            </a:extLst>
          </p:cNvPr>
          <p:cNvCxnSpPr/>
          <p:nvPr userDrawn="1"/>
        </p:nvCxnSpPr>
        <p:spPr>
          <a:xfrm>
            <a:off x="6150117" y="4965272"/>
            <a:ext cx="0" cy="17822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34279270-E6A4-4441-95D3-64FC5CAB321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552255" y="61362"/>
            <a:ext cx="523131" cy="402662"/>
          </a:xfrm>
          <a:prstGeom prst="rect">
            <a:avLst/>
          </a:prstGeom>
        </p:spPr>
      </p:pic>
      <p:sp>
        <p:nvSpPr>
          <p:cNvPr id="12" name="Tekstvak 21">
            <a:extLst>
              <a:ext uri="{FF2B5EF4-FFF2-40B4-BE49-F238E27FC236}">
                <a16:creationId xmlns:a16="http://schemas.microsoft.com/office/drawing/2014/main" id="{F5352241-5F2F-0A48-9EB0-0DA421D76094}"/>
              </a:ext>
            </a:extLst>
          </p:cNvPr>
          <p:cNvSpPr txBox="1"/>
          <p:nvPr userDrawn="1"/>
        </p:nvSpPr>
        <p:spPr>
          <a:xfrm>
            <a:off x="7425809" y="4923184"/>
            <a:ext cx="7457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02416D8-EABE-4396-949C-5DBC483A602B}" type="datetime1">
              <a:rPr lang="en-GB" sz="900" b="1" i="0" noProof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27/06/2019</a:t>
            </a:fld>
            <a:endParaRPr lang="en-GB" sz="900" b="1" i="0" noProof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kstvak 21">
            <a:extLst>
              <a:ext uri="{FF2B5EF4-FFF2-40B4-BE49-F238E27FC236}">
                <a16:creationId xmlns:a16="http://schemas.microsoft.com/office/drawing/2014/main" id="{B6E74D17-90D6-C24F-9E1B-8E7F5BF73C6A}"/>
              </a:ext>
            </a:extLst>
          </p:cNvPr>
          <p:cNvSpPr txBox="1"/>
          <p:nvPr userDrawn="1"/>
        </p:nvSpPr>
        <p:spPr>
          <a:xfrm>
            <a:off x="8783491" y="4915226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900" b="1" i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‹#›</a:t>
            </a:fld>
            <a:endParaRPr lang="nl-NL" sz="900" b="1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0727BBB-22D1-5246-B6F9-701F11FF5F2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276638" y="4965272"/>
            <a:ext cx="119690" cy="1063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FB4FE2-03A4-1147-861C-30301D80641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429503" y="4965701"/>
            <a:ext cx="93380" cy="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67" r:id="rId3"/>
    <p:sldLayoutId id="2147483665" r:id="rId4"/>
    <p:sldLayoutId id="2147483668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54C065DA-4EE3-7F46-BA61-9340C5EC91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52255" y="61362"/>
            <a:ext cx="523131" cy="40266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A7641659-EE62-4C4B-800E-E5E173852CBC}"/>
              </a:ext>
            </a:extLst>
          </p:cNvPr>
          <p:cNvSpPr txBox="1">
            <a:spLocks/>
          </p:cNvSpPr>
          <p:nvPr userDrawn="1"/>
        </p:nvSpPr>
        <p:spPr>
          <a:xfrm>
            <a:off x="6359778" y="4909725"/>
            <a:ext cx="980136" cy="15674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0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  <a:endParaRPr lang="en" sz="800" b="0" i="0" dirty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983F160-3051-5343-A279-ABC4F18B0298}"/>
              </a:ext>
            </a:extLst>
          </p:cNvPr>
          <p:cNvSpPr txBox="1">
            <a:spLocks/>
          </p:cNvSpPr>
          <p:nvPr userDrawn="1"/>
        </p:nvSpPr>
        <p:spPr>
          <a:xfrm>
            <a:off x="5481272" y="4909682"/>
            <a:ext cx="716899" cy="16198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  <a:endParaRPr lang="en" sz="800" b="0" i="0" dirty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71D831B-67D2-6044-BF76-06D259999B31}"/>
              </a:ext>
            </a:extLst>
          </p:cNvPr>
          <p:cNvCxnSpPr/>
          <p:nvPr userDrawn="1"/>
        </p:nvCxnSpPr>
        <p:spPr>
          <a:xfrm>
            <a:off x="6150117" y="4965272"/>
            <a:ext cx="0" cy="17822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21">
            <a:extLst>
              <a:ext uri="{FF2B5EF4-FFF2-40B4-BE49-F238E27FC236}">
                <a16:creationId xmlns:a16="http://schemas.microsoft.com/office/drawing/2014/main" id="{6117C417-ED11-F64A-AD0F-5BA397A38596}"/>
              </a:ext>
            </a:extLst>
          </p:cNvPr>
          <p:cNvSpPr txBox="1"/>
          <p:nvPr userDrawn="1"/>
        </p:nvSpPr>
        <p:spPr>
          <a:xfrm>
            <a:off x="7425809" y="4923184"/>
            <a:ext cx="7457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E350F5A-1D90-4578-B64F-335D9A596FE0}" type="datetime1">
              <a:rPr lang="en-GB" sz="900" b="1" i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27/06/2019</a:t>
            </a:fld>
            <a:endParaRPr lang="nl-NL" sz="900" b="1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kstvak 21">
            <a:extLst>
              <a:ext uri="{FF2B5EF4-FFF2-40B4-BE49-F238E27FC236}">
                <a16:creationId xmlns:a16="http://schemas.microsoft.com/office/drawing/2014/main" id="{B7475368-A2F5-2046-8239-8FAF1B0AFDB8}"/>
              </a:ext>
            </a:extLst>
          </p:cNvPr>
          <p:cNvSpPr txBox="1"/>
          <p:nvPr userDrawn="1"/>
        </p:nvSpPr>
        <p:spPr>
          <a:xfrm>
            <a:off x="8783491" y="4915226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900" b="1" i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‹#›</a:t>
            </a:fld>
            <a:endParaRPr lang="nl-NL" sz="900" b="1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7154051-348C-1843-AA1C-AB809BB839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76638" y="4965272"/>
            <a:ext cx="119690" cy="10639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F0BAA26-6D8B-7747-A346-37C94F6F4B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29503" y="4965701"/>
            <a:ext cx="93380" cy="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1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DA78F590-4BBF-9C4B-A00E-C89294A682AA}"/>
              </a:ext>
            </a:extLst>
          </p:cNvPr>
          <p:cNvSpPr txBox="1">
            <a:spLocks/>
          </p:cNvSpPr>
          <p:nvPr userDrawn="1"/>
        </p:nvSpPr>
        <p:spPr>
          <a:xfrm>
            <a:off x="6481460" y="3988285"/>
            <a:ext cx="1691495" cy="3571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1" i="0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This work by the EGI Foundation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is licensed under a Creative Commons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Attribution 4.0 International License.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FEBF892-042C-8C47-80FB-62A8781048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3609" y="2067920"/>
            <a:ext cx="2268644" cy="1742674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04EF890C-0E49-E449-8651-D45A73400420}"/>
              </a:ext>
            </a:extLst>
          </p:cNvPr>
          <p:cNvSpPr txBox="1">
            <a:spLocks/>
          </p:cNvSpPr>
          <p:nvPr userDrawn="1"/>
        </p:nvSpPr>
        <p:spPr>
          <a:xfrm>
            <a:off x="1962684" y="3078738"/>
            <a:ext cx="2609316" cy="4139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00" b="1" i="1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2000" noProof="0" dirty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19" name="Titre 6">
            <a:extLst>
              <a:ext uri="{FF2B5EF4-FFF2-40B4-BE49-F238E27FC236}">
                <a16:creationId xmlns:a16="http://schemas.microsoft.com/office/drawing/2014/main" id="{D4D314C7-0F84-AB4E-BE7F-35172DF12265}"/>
              </a:ext>
            </a:extLst>
          </p:cNvPr>
          <p:cNvSpPr txBox="1">
            <a:spLocks/>
          </p:cNvSpPr>
          <p:nvPr userDrawn="1"/>
        </p:nvSpPr>
        <p:spPr>
          <a:xfrm>
            <a:off x="1962684" y="2233154"/>
            <a:ext cx="2811618" cy="75251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b="1" i="0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GB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br>
              <a:rPr lang="en-GB" sz="2000" noProof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for your attention.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3C4C258-560F-7E41-A4DF-4F971543C08A}"/>
              </a:ext>
            </a:extLst>
          </p:cNvPr>
          <p:cNvSpPr txBox="1">
            <a:spLocks/>
          </p:cNvSpPr>
          <p:nvPr userDrawn="1"/>
        </p:nvSpPr>
        <p:spPr>
          <a:xfrm>
            <a:off x="546242" y="828045"/>
            <a:ext cx="1656681" cy="358195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9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fr-FR" sz="900" b="0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9534ACA-D415-764D-8B5D-37ACE43416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418" y="1074373"/>
            <a:ext cx="133824" cy="1189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997F26F-FA34-1E4E-B306-AC13B5F01D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2986" y="903773"/>
            <a:ext cx="113256" cy="118955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46439F1B-1DA1-CD4A-8099-15205076493A}"/>
              </a:ext>
            </a:extLst>
          </p:cNvPr>
          <p:cNvSpPr txBox="1">
            <a:spLocks/>
          </p:cNvSpPr>
          <p:nvPr userDrawn="1"/>
        </p:nvSpPr>
        <p:spPr>
          <a:xfrm>
            <a:off x="2624575" y="53846"/>
            <a:ext cx="4091495" cy="443675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i="0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EGI: Advanced Computing for Research</a:t>
            </a:r>
          </a:p>
        </p:txBody>
      </p:sp>
    </p:spTree>
    <p:extLst>
      <p:ext uri="{BB962C8B-B14F-4D97-AF65-F5344CB8AC3E}">
        <p14:creationId xmlns:p14="http://schemas.microsoft.com/office/powerpoint/2010/main" val="174125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enol.Fernandez@egi.e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13" Type="http://schemas.openxmlformats.org/officeDocument/2006/relationships/image" Target="../media/image50.jpeg"/><Relationship Id="rId18" Type="http://schemas.openxmlformats.org/officeDocument/2006/relationships/image" Target="../media/image55.png"/><Relationship Id="rId26" Type="http://schemas.openxmlformats.org/officeDocument/2006/relationships/image" Target="../media/image63.tiff"/><Relationship Id="rId3" Type="http://schemas.openxmlformats.org/officeDocument/2006/relationships/image" Target="../media/image40.png"/><Relationship Id="rId21" Type="http://schemas.openxmlformats.org/officeDocument/2006/relationships/image" Target="../media/image58.tiff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gif"/><Relationship Id="rId20" Type="http://schemas.openxmlformats.org/officeDocument/2006/relationships/image" Target="../media/image57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24" Type="http://schemas.openxmlformats.org/officeDocument/2006/relationships/image" Target="../media/image61.jpeg"/><Relationship Id="rId5" Type="http://schemas.openxmlformats.org/officeDocument/2006/relationships/image" Target="../media/image42.png"/><Relationship Id="rId15" Type="http://schemas.openxmlformats.org/officeDocument/2006/relationships/image" Target="../media/image52.jpeg"/><Relationship Id="rId23" Type="http://schemas.openxmlformats.org/officeDocument/2006/relationships/image" Target="../media/image60.gif"/><Relationship Id="rId10" Type="http://schemas.openxmlformats.org/officeDocument/2006/relationships/image" Target="../media/image47.gif"/><Relationship Id="rId19" Type="http://schemas.openxmlformats.org/officeDocument/2006/relationships/image" Target="../media/image56.tiff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13" Type="http://schemas.openxmlformats.org/officeDocument/2006/relationships/image" Target="../media/image30.tiff"/><Relationship Id="rId3" Type="http://schemas.openxmlformats.org/officeDocument/2006/relationships/image" Target="../media/image21.svg"/><Relationship Id="rId7" Type="http://schemas.openxmlformats.org/officeDocument/2006/relationships/image" Target="../media/image24.tiff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33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tiff"/><Relationship Id="rId10" Type="http://schemas.openxmlformats.org/officeDocument/2006/relationships/image" Target="../media/image27.tiff"/><Relationship Id="rId4" Type="http://schemas.openxmlformats.org/officeDocument/2006/relationships/image" Target="../media/image4.png"/><Relationship Id="rId9" Type="http://schemas.openxmlformats.org/officeDocument/2006/relationships/image" Target="../media/image26.tiff"/><Relationship Id="rId14" Type="http://schemas.openxmlformats.org/officeDocument/2006/relationships/image" Target="../media/image3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infrastructures.eu/content/scalable-bioinformatics-web-servers-powered-cloud-computing" TargetMode="External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i.eu/use-cases/scientific-applications-tools/geohazards-te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dico.egi.eu/indico/event/3455/session/13/contribution/84" TargetMode="Externa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3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54E01CE-E59C-114F-ACA1-52D469366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EGI Cloud Compute Service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8B266E-B9CB-0D44-BFCB-D8348C9FE3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enol.fernandez@egi.eu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67679D-1DC8-0D4F-8940-CB4FAA9E10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Enol Fernández</a:t>
            </a:r>
          </a:p>
        </p:txBody>
      </p:sp>
    </p:spTree>
    <p:extLst>
      <p:ext uri="{BB962C8B-B14F-4D97-AF65-F5344CB8AC3E}">
        <p14:creationId xmlns:p14="http://schemas.microsoft.com/office/powerpoint/2010/main" val="3878095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C4AB82-94B9-5244-BF11-171DF2442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6" y="169145"/>
            <a:ext cx="6313403" cy="341632"/>
          </a:xfrm>
        </p:spPr>
        <p:txBody>
          <a:bodyPr/>
          <a:lstStyle/>
          <a:p>
            <a:r>
              <a:rPr lang="en-US" dirty="0"/>
              <a:t>Manage VMs via </a:t>
            </a:r>
            <a:r>
              <a:rPr lang="en-US" dirty="0" err="1"/>
              <a:t>AppDB</a:t>
            </a:r>
            <a:r>
              <a:rPr lang="en-US" dirty="0"/>
              <a:t> </a:t>
            </a:r>
            <a:r>
              <a:rPr lang="en-US" dirty="0" err="1"/>
              <a:t>VMOps</a:t>
            </a:r>
            <a:r>
              <a:rPr lang="en-US" dirty="0"/>
              <a:t> Dashboard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A9857813-C09F-3745-8DA9-FAAEC7AC946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E63EB9B1-C8F2-3145-873A-C27F72CD4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35" y="749145"/>
            <a:ext cx="6535929" cy="4105430"/>
          </a:xfrm>
          <a:prstGeom prst="rect">
            <a:avLst/>
          </a:prstGeom>
        </p:spPr>
      </p:pic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BE872388-AD02-DF4C-A910-98B7703ACE78}"/>
              </a:ext>
            </a:extLst>
          </p:cNvPr>
          <p:cNvSpPr/>
          <p:nvPr/>
        </p:nvSpPr>
        <p:spPr>
          <a:xfrm>
            <a:off x="7449282" y="3447863"/>
            <a:ext cx="1584176" cy="1224136"/>
          </a:xfrm>
          <a:prstGeom prst="wedgeRectCallout">
            <a:avLst>
              <a:gd name="adj1" fmla="val -77189"/>
              <a:gd name="adj2" fmla="val -551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Single dashboard for all providers</a:t>
            </a:r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A267F829-591B-434A-B5A0-F05E30EA5BDD}"/>
              </a:ext>
            </a:extLst>
          </p:cNvPr>
          <p:cNvSpPr/>
          <p:nvPr/>
        </p:nvSpPr>
        <p:spPr>
          <a:xfrm>
            <a:off x="110541" y="3773391"/>
            <a:ext cx="1584176" cy="1224136"/>
          </a:xfrm>
          <a:prstGeom prst="wedgeRectCallout">
            <a:avLst>
              <a:gd name="adj1" fmla="val 47035"/>
              <a:gd name="adj2" fmla="val -1059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Wizard-like creation of VMs</a:t>
            </a:r>
          </a:p>
        </p:txBody>
      </p:sp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E33D95A3-578C-D542-8613-E02C3C820AF4}"/>
              </a:ext>
            </a:extLst>
          </p:cNvPr>
          <p:cNvSpPr/>
          <p:nvPr/>
        </p:nvSpPr>
        <p:spPr>
          <a:xfrm>
            <a:off x="7308304" y="1347614"/>
            <a:ext cx="1584176" cy="1224136"/>
          </a:xfrm>
          <a:prstGeom prst="wedgeRectCallout">
            <a:avLst>
              <a:gd name="adj1" fmla="val -69839"/>
              <a:gd name="adj2" fmla="val -5434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Complete Check-in integration</a:t>
            </a:r>
          </a:p>
        </p:txBody>
      </p:sp>
    </p:spTree>
    <p:extLst>
      <p:ext uri="{BB962C8B-B14F-4D97-AF65-F5344CB8AC3E}">
        <p14:creationId xmlns:p14="http://schemas.microsoft.com/office/powerpoint/2010/main" val="4003830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1E3D9B-E86B-B24E-AACF-ABC1DC31B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VMs via </a:t>
            </a:r>
            <a:r>
              <a:rPr lang="en-US" dirty="0" err="1"/>
              <a:t>AppDB</a:t>
            </a:r>
            <a:r>
              <a:rPr lang="en-US" dirty="0"/>
              <a:t> </a:t>
            </a:r>
            <a:r>
              <a:rPr lang="en-US" dirty="0" err="1"/>
              <a:t>VMOps</a:t>
            </a: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6BAD6D7-0E95-064B-9473-AB553AF16F94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86DEABE0-110E-524C-9C55-79EAABFEF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69" y="698480"/>
            <a:ext cx="6416661" cy="4030514"/>
          </a:xfrm>
          <a:prstGeom prst="rect">
            <a:avLst/>
          </a:prstGeom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CA26491B-B492-BB4D-B77B-D6A99D5C8766}"/>
              </a:ext>
            </a:extLst>
          </p:cNvPr>
          <p:cNvSpPr/>
          <p:nvPr/>
        </p:nvSpPr>
        <p:spPr>
          <a:xfrm>
            <a:off x="7466245" y="3651811"/>
            <a:ext cx="1584176" cy="1224136"/>
          </a:xfrm>
          <a:prstGeom prst="wedgeRectCallout">
            <a:avLst>
              <a:gd name="adj1" fmla="val -42755"/>
              <a:gd name="adj2" fmla="val -651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Individual management of VMs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5BB7E998-F5A3-EA4E-B26D-CA18C141B659}"/>
              </a:ext>
            </a:extLst>
          </p:cNvPr>
          <p:cNvSpPr/>
          <p:nvPr/>
        </p:nvSpPr>
        <p:spPr>
          <a:xfrm>
            <a:off x="72008" y="1354518"/>
            <a:ext cx="1187624" cy="1714441"/>
          </a:xfrm>
          <a:prstGeom prst="wedgeRectCallout">
            <a:avLst>
              <a:gd name="adj1" fmla="val 140136"/>
              <a:gd name="adj2" fmla="val -4556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Topologies are a set of related VMs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F64B24A0-70A1-A843-A103-B36403958CF2}"/>
              </a:ext>
            </a:extLst>
          </p:cNvPr>
          <p:cNvSpPr/>
          <p:nvPr/>
        </p:nvSpPr>
        <p:spPr>
          <a:xfrm>
            <a:off x="7466245" y="86412"/>
            <a:ext cx="1584176" cy="1224136"/>
          </a:xfrm>
          <a:prstGeom prst="wedgeRectCallout">
            <a:avLst>
              <a:gd name="adj1" fmla="val -79993"/>
              <a:gd name="adj2" fmla="val 5238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Global management of VMs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3E910B82-8ECF-CB44-9552-2F6964D6EB2F}"/>
              </a:ext>
            </a:extLst>
          </p:cNvPr>
          <p:cNvSpPr/>
          <p:nvPr/>
        </p:nvSpPr>
        <p:spPr>
          <a:xfrm>
            <a:off x="7466245" y="1622436"/>
            <a:ext cx="1584176" cy="1224136"/>
          </a:xfrm>
          <a:prstGeom prst="wedgeRectCallout">
            <a:avLst>
              <a:gd name="adj1" fmla="val -88617"/>
              <a:gd name="adj2" fmla="val 8787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GGUS integration</a:t>
            </a:r>
          </a:p>
        </p:txBody>
      </p:sp>
    </p:spTree>
    <p:extLst>
      <p:ext uri="{BB962C8B-B14F-4D97-AF65-F5344CB8AC3E}">
        <p14:creationId xmlns:p14="http://schemas.microsoft.com/office/powerpoint/2010/main" val="1831918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7A8D79-CA8C-6046-8321-E8F624B22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Access and capacity allocation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C72DA86-70B7-BE43-8C58-822BB82457C8}"/>
              </a:ext>
            </a:extLst>
          </p:cNvPr>
          <p:cNvGraphicFramePr>
            <a:graphicFrameLocks noGrp="1"/>
          </p:cNvGraphicFramePr>
          <p:nvPr/>
        </p:nvGraphicFramePr>
        <p:xfrm>
          <a:off x="176642" y="1006853"/>
          <a:ext cx="8790713" cy="384115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427433">
                  <a:extLst>
                    <a:ext uri="{9D8B030D-6E8A-4147-A177-3AD203B41FA5}">
                      <a16:colId xmlns:a16="http://schemas.microsoft.com/office/drawing/2014/main" val="1896476259"/>
                    </a:ext>
                  </a:extLst>
                </a:gridCol>
                <a:gridCol w="2409876">
                  <a:extLst>
                    <a:ext uri="{9D8B030D-6E8A-4147-A177-3AD203B41FA5}">
                      <a16:colId xmlns:a16="http://schemas.microsoft.com/office/drawing/2014/main" val="2022246901"/>
                    </a:ext>
                  </a:extLst>
                </a:gridCol>
                <a:gridCol w="2476702">
                  <a:extLst>
                    <a:ext uri="{9D8B030D-6E8A-4147-A177-3AD203B41FA5}">
                      <a16:colId xmlns:a16="http://schemas.microsoft.com/office/drawing/2014/main" val="814439762"/>
                    </a:ext>
                  </a:extLst>
                </a:gridCol>
                <a:gridCol w="2476702">
                  <a:extLst>
                    <a:ext uri="{9D8B030D-6E8A-4147-A177-3AD203B41FA5}">
                      <a16:colId xmlns:a16="http://schemas.microsoft.com/office/drawing/2014/main" val="1148234098"/>
                    </a:ext>
                  </a:extLst>
                </a:gridCol>
              </a:tblGrid>
              <a:tr h="428868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Resource pool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fedcloud.egi.eu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access.egi.eu</a:t>
                      </a:r>
                      <a:r>
                        <a:rPr lang="en-GB" sz="1600" dirty="0"/>
                        <a:t> (</a:t>
                      </a:r>
                      <a:r>
                        <a:rPr lang="en-GB" sz="1600" dirty="0" err="1"/>
                        <a:t>AoD</a:t>
                      </a:r>
                      <a:r>
                        <a:rPr lang="en-GB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Community VOs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88189"/>
                  </a:ext>
                </a:extLst>
              </a:tr>
              <a:tr h="604313">
                <a:tc>
                  <a:txBody>
                    <a:bodyPr/>
                    <a:lstStyle/>
                    <a:p>
                      <a:r>
                        <a:rPr lang="en-GB" sz="1400" dirty="0"/>
                        <a:t>Membership requirements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X.509 certificate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Member of European research institutions (i.e. Check-in account)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Depends on VO (most still require X.509 certificate), new ones can be Check-in only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4568"/>
                  </a:ext>
                </a:extLst>
              </a:tr>
              <a:tr h="253422">
                <a:tc>
                  <a:txBody>
                    <a:bodyPr/>
                    <a:lstStyle/>
                    <a:p>
                      <a:r>
                        <a:rPr lang="en-GB" sz="1400" dirty="0" err="1"/>
                        <a:t>AppDB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VMOps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Depends on 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935369"/>
                  </a:ext>
                </a:extLst>
              </a:tr>
              <a:tr h="253422">
                <a:tc>
                  <a:txBody>
                    <a:bodyPr/>
                    <a:lstStyle/>
                    <a:p>
                      <a:r>
                        <a:rPr lang="en-GB" sz="1400" dirty="0"/>
                        <a:t>CLI/API access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638296"/>
                  </a:ext>
                </a:extLst>
              </a:tr>
              <a:tr h="604313">
                <a:tc>
                  <a:txBody>
                    <a:bodyPr/>
                    <a:lstStyle/>
                    <a:p>
                      <a:r>
                        <a:rPr lang="en-GB" sz="1400" dirty="0"/>
                        <a:t>Membership duration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 m, extensible up to 1 </a:t>
                      </a:r>
                      <a:r>
                        <a:rPr lang="en-GB" sz="1400" dirty="0" err="1"/>
                        <a:t>yr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6 m, extensible up to 1 </a:t>
                      </a:r>
                      <a:r>
                        <a:rPr lang="en-GB" sz="1400" dirty="0" err="1"/>
                        <a:t>yr</a:t>
                      </a:r>
                      <a:endParaRPr lang="en-GB" sz="1400" dirty="0"/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 year renewable membership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931636"/>
                  </a:ext>
                </a:extLst>
              </a:tr>
              <a:tr h="290484">
                <a:tc>
                  <a:txBody>
                    <a:bodyPr/>
                    <a:lstStyle/>
                    <a:p>
                      <a:r>
                        <a:rPr lang="en-GB" sz="1400" dirty="0"/>
                        <a:t>Resource limits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Opportunistic</a:t>
                      </a:r>
                      <a:r>
                        <a:rPr lang="en-GB" sz="1400" dirty="0"/>
                        <a:t>, varying quota at providers. </a:t>
                      </a:r>
                      <a:r>
                        <a:rPr lang="en" sz="1400" dirty="0"/>
                        <a:t>Limited lifetime per VMs may be applied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Opportunistic</a:t>
                      </a:r>
                      <a:r>
                        <a:rPr lang="en-GB" sz="1400" dirty="0"/>
                        <a:t>, varying quota at providers. </a:t>
                      </a:r>
                      <a:r>
                        <a:rPr lang="en" sz="1400" dirty="0"/>
                        <a:t>Limited lifetime per VMs may be applied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Specified in the SLA: opportunistic, pledged, time based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148141"/>
                  </a:ext>
                </a:extLst>
              </a:tr>
              <a:tr h="336141">
                <a:tc>
                  <a:txBody>
                    <a:bodyPr/>
                    <a:lstStyle/>
                    <a:p>
                      <a:r>
                        <a:rPr lang="es-ES" sz="1400" dirty="0" err="1">
                          <a:effectLst/>
                        </a:rPr>
                        <a:t>Available</a:t>
                      </a:r>
                      <a:r>
                        <a:rPr lang="es-ES" sz="1400" dirty="0">
                          <a:effectLst/>
                        </a:rPr>
                        <a:t> </a:t>
                      </a:r>
                      <a:r>
                        <a:rPr lang="es-ES" sz="1400" dirty="0" err="1">
                          <a:effectLst/>
                        </a:rPr>
                        <a:t>providers</a:t>
                      </a:r>
                      <a:endParaRPr lang="es-ES" sz="1400" b="1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lang="en" sz="1400" u="none" strike="noStrike" dirty="0">
                          <a:effectLst/>
                        </a:rPr>
                        <a:t>All providers</a:t>
                      </a:r>
                      <a:endParaRPr lang="en" sz="1400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lang="en" sz="1400" dirty="0">
                          <a:effectLst/>
                        </a:rPr>
                        <a:t>Providers of the Applications on Demand platform: INFN-Catania-Stack, CESGA, RECAS-Bari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effectLst/>
                        </a:rPr>
                        <a:t>As </a:t>
                      </a:r>
                      <a:r>
                        <a:rPr lang="es-ES" sz="1400" dirty="0" err="1">
                          <a:effectLst/>
                        </a:rPr>
                        <a:t>specified</a:t>
                      </a:r>
                      <a:r>
                        <a:rPr lang="es-ES" sz="1400" dirty="0">
                          <a:effectLst/>
                        </a:rPr>
                        <a:t> in </a:t>
                      </a:r>
                      <a:r>
                        <a:rPr lang="es-ES" sz="1400" dirty="0" err="1">
                          <a:effectLst/>
                        </a:rPr>
                        <a:t>the</a:t>
                      </a:r>
                      <a:r>
                        <a:rPr lang="es-ES" sz="1400" dirty="0">
                          <a:effectLst/>
                        </a:rPr>
                        <a:t> SLA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4198574473"/>
                  </a:ext>
                </a:extLst>
              </a:tr>
            </a:tbl>
          </a:graphicData>
        </a:graphic>
      </p:graphicFrame>
      <p:sp>
        <p:nvSpPr>
          <p:cNvPr id="4" name="Subtitle 3">
            <a:extLst>
              <a:ext uri="{FF2B5EF4-FFF2-40B4-BE49-F238E27FC236}">
                <a16:creationId xmlns:a16="http://schemas.microsoft.com/office/drawing/2014/main" id="{BF4FC060-AB93-7A4B-B1C3-C1982F449704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2579076" y="578480"/>
            <a:ext cx="4728795" cy="369332"/>
          </a:xfrm>
        </p:spPr>
        <p:txBody>
          <a:bodyPr/>
          <a:lstStyle/>
          <a:p>
            <a:r>
              <a:rPr lang="en-GB" dirty="0"/>
              <a:t>“Free at a point of use”</a:t>
            </a:r>
          </a:p>
        </p:txBody>
      </p:sp>
    </p:spTree>
    <p:extLst>
      <p:ext uri="{BB962C8B-B14F-4D97-AF65-F5344CB8AC3E}">
        <p14:creationId xmlns:p14="http://schemas.microsoft.com/office/powerpoint/2010/main" val="4124136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2A1E0-CB23-6E49-9AF8-87194D03BD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Compute and data intensive workloads</a:t>
            </a:r>
          </a:p>
          <a:p>
            <a:pPr lvl="1"/>
            <a:r>
              <a:rPr lang="en-GB" dirty="0"/>
              <a:t>Batch and interactive (e.g. </a:t>
            </a:r>
            <a:r>
              <a:rPr lang="en-GB" dirty="0" err="1"/>
              <a:t>Jupyter</a:t>
            </a:r>
            <a:r>
              <a:rPr lang="en-GB" dirty="0"/>
              <a:t> notebooks) with scalable and customized environments</a:t>
            </a:r>
          </a:p>
          <a:p>
            <a:r>
              <a:rPr lang="en-GB" dirty="0"/>
              <a:t>Service Hosting</a:t>
            </a:r>
          </a:p>
          <a:p>
            <a:pPr lvl="1"/>
            <a:r>
              <a:rPr lang="en-GB" dirty="0"/>
              <a:t>Long-running services (e.g. web server, database, application server)</a:t>
            </a:r>
          </a:p>
          <a:p>
            <a:r>
              <a:rPr lang="en-GB" dirty="0"/>
              <a:t>Datasets repository</a:t>
            </a:r>
          </a:p>
          <a:p>
            <a:pPr lvl="1"/>
            <a:r>
              <a:rPr lang="en-GB" dirty="0"/>
              <a:t>Store and manage large datasets (in a storage volume)</a:t>
            </a:r>
          </a:p>
          <a:p>
            <a:r>
              <a:rPr lang="en-GB" dirty="0"/>
              <a:t>Disposable and testing environments</a:t>
            </a:r>
          </a:p>
          <a:p>
            <a:pPr lvl="1"/>
            <a:r>
              <a:rPr lang="en-GB" dirty="0"/>
              <a:t>Host training environments, test applications</a:t>
            </a:r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0352B82-F318-F74B-A577-67EEBEF4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E4524-DC12-4A4E-942C-0D828AE8AAEF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279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5C7111F3-5ED4-9649-AEC5-A94690566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142" y="1368534"/>
            <a:ext cx="4086572" cy="2889232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0A2B9A6-177B-CC41-8DDC-1F5B17A019D9}"/>
              </a:ext>
            </a:extLst>
          </p:cNvPr>
          <p:cNvSpPr/>
          <p:nvPr/>
        </p:nvSpPr>
        <p:spPr>
          <a:xfrm>
            <a:off x="1657898" y="4052233"/>
            <a:ext cx="2914102" cy="5293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6BB53F8-AE32-7E4D-9B98-A269A8146B0F}"/>
              </a:ext>
            </a:extLst>
          </p:cNvPr>
          <p:cNvSpPr/>
          <p:nvPr/>
        </p:nvSpPr>
        <p:spPr>
          <a:xfrm>
            <a:off x="443345" y="4052233"/>
            <a:ext cx="953349" cy="5293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CF7D25-6FE3-F448-834D-991CD9589C8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GB" dirty="0"/>
              <a:t>The infrastructure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415B092-E38A-E24D-81B0-215B70493714}"/>
              </a:ext>
            </a:extLst>
          </p:cNvPr>
          <p:cNvGrpSpPr/>
          <p:nvPr/>
        </p:nvGrpSpPr>
        <p:grpSpPr>
          <a:xfrm>
            <a:off x="613092" y="1689275"/>
            <a:ext cx="3834397" cy="406971"/>
            <a:chOff x="629562" y="1687964"/>
            <a:chExt cx="3834397" cy="406971"/>
          </a:xfrm>
        </p:grpSpPr>
        <p:pic>
          <p:nvPicPr>
            <p:cNvPr id="8" name="Picture 7" descr="cloud-provider-IPHC-147x100.png">
              <a:extLst>
                <a:ext uri="{FF2B5EF4-FFF2-40B4-BE49-F238E27FC236}">
                  <a16:creationId xmlns:a16="http://schemas.microsoft.com/office/drawing/2014/main" id="{9D228EEE-94C6-A14C-B5C0-E9052FDA7F36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0" r="-1020"/>
            <a:stretch/>
          </p:blipFill>
          <p:spPr>
            <a:xfrm>
              <a:off x="1705194" y="1687964"/>
              <a:ext cx="607500" cy="405000"/>
            </a:xfrm>
            <a:prstGeom prst="rect">
              <a:avLst/>
            </a:prstGeom>
          </p:spPr>
        </p:pic>
        <p:pic>
          <p:nvPicPr>
            <p:cNvPr id="13" name="Picture 12" descr="cloud-provider-UKIM-85x100.png">
              <a:extLst>
                <a:ext uri="{FF2B5EF4-FFF2-40B4-BE49-F238E27FC236}">
                  <a16:creationId xmlns:a16="http://schemas.microsoft.com/office/drawing/2014/main" id="{87CC7BC4-0CC8-D541-B9CE-72E7A3D67976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8235" r="-38235"/>
            <a:stretch/>
          </p:blipFill>
          <p:spPr>
            <a:xfrm>
              <a:off x="2780826" y="1687964"/>
              <a:ext cx="607500" cy="405000"/>
            </a:xfrm>
            <a:prstGeom prst="rect">
              <a:avLst/>
            </a:prstGeom>
          </p:spPr>
        </p:pic>
        <p:pic>
          <p:nvPicPr>
            <p:cNvPr id="16" name="Picture 15" descr="cloud-provider-I3M-UPV.jpg">
              <a:extLst>
                <a:ext uri="{FF2B5EF4-FFF2-40B4-BE49-F238E27FC236}">
                  <a16:creationId xmlns:a16="http://schemas.microsoft.com/office/drawing/2014/main" id="{87C28BD3-BE9B-904F-8990-7A04CCD4CB79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4796" b="-24796"/>
            <a:stretch/>
          </p:blipFill>
          <p:spPr>
            <a:xfrm>
              <a:off x="3856459" y="1689935"/>
              <a:ext cx="607500" cy="405000"/>
            </a:xfrm>
            <a:prstGeom prst="rect">
              <a:avLst/>
            </a:prstGeom>
          </p:spPr>
        </p:pic>
        <p:pic>
          <p:nvPicPr>
            <p:cNvPr id="18" name="Picture 17" descr="cloud-provider-INFN-Catania-177x120.jpg">
              <a:extLst>
                <a:ext uri="{FF2B5EF4-FFF2-40B4-BE49-F238E27FC236}">
                  <a16:creationId xmlns:a16="http://schemas.microsoft.com/office/drawing/2014/main" id="{9D517050-D77C-6044-83B4-BA8547A051B8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48" r="-848"/>
            <a:stretch/>
          </p:blipFill>
          <p:spPr>
            <a:xfrm>
              <a:off x="629562" y="1687964"/>
              <a:ext cx="607500" cy="4050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CB2EB0-2459-5C41-B21E-42786D7659E1}"/>
              </a:ext>
            </a:extLst>
          </p:cNvPr>
          <p:cNvGrpSpPr/>
          <p:nvPr/>
        </p:nvGrpSpPr>
        <p:grpSpPr>
          <a:xfrm>
            <a:off x="613092" y="1091267"/>
            <a:ext cx="3834397" cy="405000"/>
            <a:chOff x="629562" y="1091267"/>
            <a:chExt cx="3834397" cy="405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09B256-67C5-4144-8214-FD728AEEF9CD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000" r="-10000"/>
            <a:stretch/>
          </p:blipFill>
          <p:spPr>
            <a:xfrm>
              <a:off x="1705194" y="1091267"/>
              <a:ext cx="607500" cy="405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5D03D94-EC8A-054A-89F2-D89B65B6A0BC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562" y="1091267"/>
              <a:ext cx="607500" cy="405000"/>
            </a:xfrm>
            <a:prstGeom prst="rect">
              <a:avLst/>
            </a:prstGeom>
          </p:spPr>
        </p:pic>
        <p:pic>
          <p:nvPicPr>
            <p:cNvPr id="22" name="Picture 21" descr="cloud-provider-LIP-151x100.gif">
              <a:extLst>
                <a:ext uri="{FF2B5EF4-FFF2-40B4-BE49-F238E27FC236}">
                  <a16:creationId xmlns:a16="http://schemas.microsoft.com/office/drawing/2014/main" id="{8147E015-9927-1D48-9AD2-89E5ADE65A66}"/>
                </a:ext>
              </a:extLst>
            </p:cNvPr>
            <p:cNvPicPr>
              <a:picLocks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33" b="-333"/>
            <a:stretch/>
          </p:blipFill>
          <p:spPr>
            <a:xfrm>
              <a:off x="3856459" y="1091267"/>
              <a:ext cx="607500" cy="405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4C10623-8AB3-B64D-8252-EC59F8FD5D1B}"/>
                </a:ext>
              </a:extLst>
            </p:cNvPr>
            <p:cNvPicPr>
              <a:picLocks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314" r="-11314"/>
            <a:stretch/>
          </p:blipFill>
          <p:spPr>
            <a:xfrm>
              <a:off x="2780826" y="1091267"/>
              <a:ext cx="607500" cy="4050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7182A6F-4F1C-214E-B836-AA417F1742B8}"/>
              </a:ext>
            </a:extLst>
          </p:cNvPr>
          <p:cNvGrpSpPr/>
          <p:nvPr/>
        </p:nvGrpSpPr>
        <p:grpSpPr>
          <a:xfrm>
            <a:off x="613092" y="3487240"/>
            <a:ext cx="3834397" cy="405000"/>
            <a:chOff x="635558" y="3161154"/>
            <a:chExt cx="3834397" cy="405000"/>
          </a:xfrm>
        </p:grpSpPr>
        <p:pic>
          <p:nvPicPr>
            <p:cNvPr id="12" name="Picture 11" descr="cloud-provider-ULAKBIM-157x100.jpg">
              <a:extLst>
                <a:ext uri="{FF2B5EF4-FFF2-40B4-BE49-F238E27FC236}">
                  <a16:creationId xmlns:a16="http://schemas.microsoft.com/office/drawing/2014/main" id="{1EA6818E-A245-3F4F-A270-FB770D02F60E}"/>
                </a:ext>
              </a:extLst>
            </p:cNvPr>
            <p:cNvPicPr>
              <a:picLocks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34" b="-2334"/>
            <a:stretch/>
          </p:blipFill>
          <p:spPr>
            <a:xfrm>
              <a:off x="1711190" y="3161154"/>
              <a:ext cx="607500" cy="405000"/>
            </a:xfrm>
            <a:prstGeom prst="rect">
              <a:avLst/>
            </a:prstGeom>
          </p:spPr>
        </p:pic>
        <p:pic>
          <p:nvPicPr>
            <p:cNvPr id="21" name="Picture 20" descr="cloud-provider-INFN-Padova-177x120.jpg">
              <a:extLst>
                <a:ext uri="{FF2B5EF4-FFF2-40B4-BE49-F238E27FC236}">
                  <a16:creationId xmlns:a16="http://schemas.microsoft.com/office/drawing/2014/main" id="{0900EA22-C493-8D4D-951F-C641A6D36511}"/>
                </a:ext>
              </a:extLst>
            </p:cNvPr>
            <p:cNvPicPr>
              <a:picLocks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48" r="-848"/>
            <a:stretch/>
          </p:blipFill>
          <p:spPr>
            <a:xfrm>
              <a:off x="635558" y="3161154"/>
              <a:ext cx="607500" cy="405000"/>
            </a:xfrm>
            <a:prstGeom prst="rect">
              <a:avLst/>
            </a:prstGeom>
          </p:spPr>
        </p:pic>
        <p:pic>
          <p:nvPicPr>
            <p:cNvPr id="24" name="Picture 23" descr="cloud-provider-FZ-Julich.png">
              <a:extLst>
                <a:ext uri="{FF2B5EF4-FFF2-40B4-BE49-F238E27FC236}">
                  <a16:creationId xmlns:a16="http://schemas.microsoft.com/office/drawing/2014/main" id="{07AE45B6-FAE0-6144-B074-4A012EAA7A05}"/>
                </a:ext>
              </a:extLst>
            </p:cNvPr>
            <p:cNvPicPr>
              <a:picLocks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3796" b="-43796"/>
            <a:stretch/>
          </p:blipFill>
          <p:spPr>
            <a:xfrm>
              <a:off x="2786822" y="3161154"/>
              <a:ext cx="607500" cy="405000"/>
            </a:xfrm>
            <a:prstGeom prst="rect">
              <a:avLst/>
            </a:prstGeom>
          </p:spPr>
        </p:pic>
        <p:pic>
          <p:nvPicPr>
            <p:cNvPr id="25" name="Picture 24" descr="cloud-provider-Fraunhofer-SCAI.jpg">
              <a:extLst>
                <a:ext uri="{FF2B5EF4-FFF2-40B4-BE49-F238E27FC236}">
                  <a16:creationId xmlns:a16="http://schemas.microsoft.com/office/drawing/2014/main" id="{B594A683-EDF9-E840-BAB7-D4BD91CBCF27}"/>
                </a:ext>
              </a:extLst>
            </p:cNvPr>
            <p:cNvPicPr>
              <a:picLocks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39" b="-439"/>
            <a:stretch/>
          </p:blipFill>
          <p:spPr>
            <a:xfrm>
              <a:off x="3862455" y="3161154"/>
              <a:ext cx="607500" cy="4050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821E616-2185-AA46-9585-0EECD8AC33E8}"/>
              </a:ext>
            </a:extLst>
          </p:cNvPr>
          <p:cNvGrpSpPr/>
          <p:nvPr/>
        </p:nvGrpSpPr>
        <p:grpSpPr>
          <a:xfrm>
            <a:off x="613092" y="2888576"/>
            <a:ext cx="3834426" cy="405656"/>
            <a:chOff x="613092" y="2708356"/>
            <a:chExt cx="3834426" cy="405656"/>
          </a:xfrm>
        </p:grpSpPr>
        <p:pic>
          <p:nvPicPr>
            <p:cNvPr id="11" name="Picture 10" descr="cloud-provider-IISAS-700x134.gif">
              <a:extLst>
                <a:ext uri="{FF2B5EF4-FFF2-40B4-BE49-F238E27FC236}">
                  <a16:creationId xmlns:a16="http://schemas.microsoft.com/office/drawing/2014/main" id="{193D5817-4651-814A-9607-0E4B4A9956E4}"/>
                </a:ext>
              </a:extLst>
            </p:cNvPr>
            <p:cNvPicPr>
              <a:picLocks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24131" b="-124131"/>
            <a:stretch/>
          </p:blipFill>
          <p:spPr>
            <a:xfrm>
              <a:off x="3840018" y="2709012"/>
              <a:ext cx="607500" cy="405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B0C540-67A8-3741-8A1F-C84017DFFCC3}"/>
                </a:ext>
              </a:extLst>
            </p:cNvPr>
            <p:cNvPicPr>
              <a:picLocks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9033" b="-19033"/>
            <a:stretch/>
          </p:blipFill>
          <p:spPr>
            <a:xfrm>
              <a:off x="2764356" y="2708356"/>
              <a:ext cx="607500" cy="405000"/>
            </a:xfrm>
            <a:prstGeom prst="rect">
              <a:avLst/>
            </a:prstGeom>
          </p:spPr>
        </p:pic>
        <p:pic>
          <p:nvPicPr>
            <p:cNvPr id="20" name="Picture 19" descr="cloud-provider-GWDG.png">
              <a:extLst>
                <a:ext uri="{FF2B5EF4-FFF2-40B4-BE49-F238E27FC236}">
                  <a16:creationId xmlns:a16="http://schemas.microsoft.com/office/drawing/2014/main" id="{5E8FE58B-0224-114A-B326-1F090A29048C}"/>
                </a:ext>
              </a:extLst>
            </p:cNvPr>
            <p:cNvPicPr>
              <a:picLocks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2691" b="-62691"/>
            <a:stretch/>
          </p:blipFill>
          <p:spPr>
            <a:xfrm>
              <a:off x="613092" y="2708356"/>
              <a:ext cx="607500" cy="405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8CC90CE-18C3-184E-B1A1-BC8442C5F7B8}"/>
                </a:ext>
              </a:extLst>
            </p:cNvPr>
            <p:cNvPicPr>
              <a:picLocks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0000" b="-50000"/>
            <a:stretch/>
          </p:blipFill>
          <p:spPr>
            <a:xfrm>
              <a:off x="1688724" y="2708356"/>
              <a:ext cx="607500" cy="40500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7836BFC-16A3-794F-BA4A-639B0FBB681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3092" y="4214613"/>
            <a:ext cx="607500" cy="2045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88A0D7-F9AD-1D48-8CD6-8C5F2FF0AB6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85683" y="4106371"/>
            <a:ext cx="421082" cy="4210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C282A6D-3BD2-FF41-80E5-8596CDA1995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14949" y="4155992"/>
            <a:ext cx="1181063" cy="32184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B9B8A64-9FB0-004E-B2D8-AB91F7091ECC}"/>
              </a:ext>
            </a:extLst>
          </p:cNvPr>
          <p:cNvGrpSpPr/>
          <p:nvPr/>
        </p:nvGrpSpPr>
        <p:grpSpPr>
          <a:xfrm>
            <a:off x="613092" y="2289254"/>
            <a:ext cx="3834397" cy="406314"/>
            <a:chOff x="613121" y="2217712"/>
            <a:chExt cx="3834397" cy="406314"/>
          </a:xfrm>
        </p:grpSpPr>
        <p:pic>
          <p:nvPicPr>
            <p:cNvPr id="7" name="Picture 6" descr="cloud-provider-GRNET.gif">
              <a:extLst>
                <a:ext uri="{FF2B5EF4-FFF2-40B4-BE49-F238E27FC236}">
                  <a16:creationId xmlns:a16="http://schemas.microsoft.com/office/drawing/2014/main" id="{5D830467-E2F1-9548-B803-8D72550C9712}"/>
                </a:ext>
              </a:extLst>
            </p:cNvPr>
            <p:cNvPicPr>
              <a:picLocks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2072" b="-22072"/>
            <a:stretch/>
          </p:blipFill>
          <p:spPr>
            <a:xfrm>
              <a:off x="1688753" y="2217712"/>
              <a:ext cx="607500" cy="405000"/>
            </a:xfrm>
            <a:prstGeom prst="rect">
              <a:avLst/>
            </a:prstGeom>
          </p:spPr>
        </p:pic>
        <p:pic>
          <p:nvPicPr>
            <p:cNvPr id="9" name="Picture 8" descr="cloud-provider-IFCA.jpg">
              <a:extLst>
                <a:ext uri="{FF2B5EF4-FFF2-40B4-BE49-F238E27FC236}">
                  <a16:creationId xmlns:a16="http://schemas.microsoft.com/office/drawing/2014/main" id="{E785EB8D-C54D-D14E-8CAC-74BF7B271FFF}"/>
                </a:ext>
              </a:extLst>
            </p:cNvPr>
            <p:cNvPicPr>
              <a:picLocks/>
            </p:cNvPicPr>
            <p:nvPr/>
          </p:nvPicPr>
          <p:blipFill rotWithShape="1"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9585" b="-29585"/>
            <a:stretch/>
          </p:blipFill>
          <p:spPr>
            <a:xfrm>
              <a:off x="3840018" y="2219026"/>
              <a:ext cx="607500" cy="405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2ED9B1-9E06-7146-9B8B-3BC2314E9D1C}"/>
                </a:ext>
              </a:extLst>
            </p:cNvPr>
            <p:cNvPicPr>
              <a:picLocks/>
            </p:cNvPicPr>
            <p:nvPr/>
          </p:nvPicPr>
          <p:blipFill rotWithShape="1">
            <a:blip r:embed="rId2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1125" b="-31125"/>
            <a:stretch/>
          </p:blipFill>
          <p:spPr>
            <a:xfrm>
              <a:off x="2764385" y="2217712"/>
              <a:ext cx="607500" cy="405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53E9CA7-4AB2-BF42-AB2D-F8A67887F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13121" y="2249268"/>
              <a:ext cx="783602" cy="269383"/>
            </a:xfrm>
            <a:prstGeom prst="rect">
              <a:avLst/>
            </a:prstGeom>
          </p:spPr>
        </p:pic>
      </p:grp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44C89C5-03B9-9B42-B0DF-C23949FAEAC7}"/>
              </a:ext>
            </a:extLst>
          </p:cNvPr>
          <p:cNvSpPr/>
          <p:nvPr/>
        </p:nvSpPr>
        <p:spPr>
          <a:xfrm>
            <a:off x="1724798" y="4495286"/>
            <a:ext cx="1332541" cy="20553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Finalising integration!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0F99DBF-5A1B-6948-9FD5-76F586F1F23A}"/>
              </a:ext>
            </a:extLst>
          </p:cNvPr>
          <p:cNvSpPr/>
          <p:nvPr/>
        </p:nvSpPr>
        <p:spPr>
          <a:xfrm>
            <a:off x="512846" y="4495286"/>
            <a:ext cx="607500" cy="2045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402928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653842-5EAF-F341-A724-10C05C814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FedCloud</a:t>
            </a:r>
            <a:r>
              <a:rPr lang="en-GB" dirty="0"/>
              <a:t> in action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BCC1E19-35E6-5945-8484-98B1E22AEFD7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AA395-A393-3C46-9076-59E06B114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98" y="1223551"/>
            <a:ext cx="4606205" cy="3432441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6B69C12-6197-C442-BEFD-5D9F8249C111}"/>
              </a:ext>
            </a:extLst>
          </p:cNvPr>
          <p:cNvSpPr/>
          <p:nvPr/>
        </p:nvSpPr>
        <p:spPr>
          <a:xfrm>
            <a:off x="5902718" y="1720564"/>
            <a:ext cx="2213231" cy="2220257"/>
          </a:xfrm>
          <a:prstGeom prst="wedgeRoundRectCallout">
            <a:avLst>
              <a:gd name="adj1" fmla="val -121675"/>
              <a:gd name="adj2" fmla="val 20116"/>
              <a:gd name="adj3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Since 2015 1.9 million Virtual Machines consumed over 10,000 years of compute time</a:t>
            </a:r>
          </a:p>
        </p:txBody>
      </p:sp>
    </p:spTree>
    <p:extLst>
      <p:ext uri="{BB962C8B-B14F-4D97-AF65-F5344CB8AC3E}">
        <p14:creationId xmlns:p14="http://schemas.microsoft.com/office/powerpoint/2010/main" val="765229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4F25D5-FAA6-DC45-A627-05F8DD4B70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" dirty="0"/>
              <a:t>EGI Cloud brings together IaaS resources from NGIs to support (federated) research communities</a:t>
            </a:r>
          </a:p>
          <a:p>
            <a:r>
              <a:rPr lang="en" dirty="0"/>
              <a:t>Pilot and test with </a:t>
            </a:r>
            <a:r>
              <a:rPr lang="en" dirty="0" err="1"/>
              <a:t>fedcloud.egi.eu</a:t>
            </a:r>
            <a:r>
              <a:rPr lang="en" dirty="0"/>
              <a:t> or </a:t>
            </a:r>
            <a:r>
              <a:rPr lang="en" dirty="0" err="1"/>
              <a:t>access.egi.eu</a:t>
            </a:r>
            <a:r>
              <a:rPr lang="en" dirty="0"/>
              <a:t> V</a:t>
            </a:r>
            <a:r>
              <a:rPr lang="es-ES" dirty="0"/>
              <a:t>Os, </a:t>
            </a:r>
            <a:r>
              <a:rPr lang="es-ES" dirty="0" err="1"/>
              <a:t>production</a:t>
            </a:r>
            <a:r>
              <a:rPr lang="es-ES" dirty="0"/>
              <a:t> </a:t>
            </a:r>
            <a:r>
              <a:rPr lang="es-ES" dirty="0" err="1"/>
              <a:t>usage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community</a:t>
            </a:r>
            <a:r>
              <a:rPr lang="es-ES" dirty="0"/>
              <a:t> </a:t>
            </a:r>
            <a:r>
              <a:rPr lang="es-ES" dirty="0" err="1"/>
              <a:t>VOs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SLAs</a:t>
            </a:r>
            <a:endParaRPr lang="en" dirty="0"/>
          </a:p>
          <a:p>
            <a:r>
              <a:rPr lang="en" dirty="0"/>
              <a:t>Check-in enabled federation: access the service with your own credentials, both web and CLI/API</a:t>
            </a:r>
          </a:p>
          <a:p>
            <a:r>
              <a:rPr lang="en" dirty="0" err="1"/>
              <a:t>AppDB</a:t>
            </a:r>
            <a:r>
              <a:rPr lang="en" dirty="0"/>
              <a:t> </a:t>
            </a:r>
            <a:r>
              <a:rPr lang="en" dirty="0" err="1"/>
              <a:t>VMOps</a:t>
            </a:r>
            <a:r>
              <a:rPr lang="en" dirty="0"/>
              <a:t>, a common dashboard for the federation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71B7A9-6DD6-C84E-853F-08DDDBBCA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F9109CE-2FA4-D64C-ADD7-E5175BDCD80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9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2C4F6D-3855-C543-BBE1-E56C74FC7F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45" y="1800392"/>
            <a:ext cx="8754341" cy="319737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Technology agnostic: </a:t>
            </a:r>
          </a:p>
          <a:p>
            <a:r>
              <a:rPr lang="en-US" dirty="0"/>
              <a:t>OpenStack, </a:t>
            </a:r>
          </a:p>
          <a:p>
            <a:r>
              <a:rPr lang="en-US" dirty="0" err="1"/>
              <a:t>OpenNebula</a:t>
            </a:r>
            <a:r>
              <a:rPr lang="en-US" dirty="0"/>
              <a:t> </a:t>
            </a:r>
          </a:p>
          <a:p>
            <a:r>
              <a:rPr lang="en-US" dirty="0" err="1"/>
              <a:t>Synnefo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33557E-75C6-144E-998B-817457F66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EGI Federated Cloud</a:t>
            </a:r>
          </a:p>
        </p:txBody>
      </p:sp>
      <p:sp>
        <p:nvSpPr>
          <p:cNvPr id="21" name="Subtitle 20">
            <a:extLst>
              <a:ext uri="{FF2B5EF4-FFF2-40B4-BE49-F238E27FC236}">
                <a16:creationId xmlns:a16="http://schemas.microsoft.com/office/drawing/2014/main" id="{6D0008C9-C3E2-3741-BDBD-838E40CC6407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2579076" y="628358"/>
            <a:ext cx="5791926" cy="369332"/>
          </a:xfrm>
        </p:spPr>
        <p:txBody>
          <a:bodyPr/>
          <a:lstStyle/>
          <a:p>
            <a:r>
              <a:rPr lang="en-US" dirty="0"/>
              <a:t>Multi-cloud IaaS with Single Sign-On via Check-in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1848930-E665-7D4F-81D6-609AAC9B355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02457" y="1801343"/>
            <a:ext cx="3273425" cy="25320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/>
              <a:t>Additional features</a:t>
            </a:r>
          </a:p>
          <a:p>
            <a:r>
              <a:rPr lang="en-GB" dirty="0"/>
              <a:t>Single-Sign On via Check-in</a:t>
            </a:r>
          </a:p>
          <a:p>
            <a:r>
              <a:rPr lang="en-GB" dirty="0"/>
              <a:t>Appliance Library</a:t>
            </a:r>
          </a:p>
          <a:p>
            <a:r>
              <a:rPr lang="en-GB" dirty="0"/>
              <a:t>Resource discovery</a:t>
            </a:r>
          </a:p>
          <a:p>
            <a:r>
              <a:rPr lang="en-GB" dirty="0"/>
              <a:t>Single GUI dashboard</a:t>
            </a:r>
          </a:p>
          <a:p>
            <a:r>
              <a:rPr lang="en-GB" dirty="0"/>
              <a:t>Computation near data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8810E6-610F-B44E-B08E-1CC42C018E8A}"/>
              </a:ext>
            </a:extLst>
          </p:cNvPr>
          <p:cNvGrpSpPr/>
          <p:nvPr/>
        </p:nvGrpSpPr>
        <p:grpSpPr>
          <a:xfrm>
            <a:off x="1808360" y="2415679"/>
            <a:ext cx="3528392" cy="2530636"/>
            <a:chOff x="5004048" y="1690452"/>
            <a:chExt cx="3528392" cy="2530636"/>
          </a:xfrm>
        </p:grpSpPr>
        <p:sp>
          <p:nvSpPr>
            <p:cNvPr id="8" name="Cloud Callout 7">
              <a:extLst>
                <a:ext uri="{FF2B5EF4-FFF2-40B4-BE49-F238E27FC236}">
                  <a16:creationId xmlns:a16="http://schemas.microsoft.com/office/drawing/2014/main" id="{F830A16B-71FA-464D-9D23-115909661160}"/>
                </a:ext>
              </a:extLst>
            </p:cNvPr>
            <p:cNvSpPr/>
            <p:nvPr/>
          </p:nvSpPr>
          <p:spPr>
            <a:xfrm>
              <a:off x="5004048" y="1690452"/>
              <a:ext cx="3528392" cy="2530636"/>
            </a:xfrm>
            <a:prstGeom prst="cloudCallout">
              <a:avLst>
                <a:gd name="adj1" fmla="val 469"/>
                <a:gd name="adj2" fmla="val 7615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1967DD6-60D0-524F-A305-992D306A179C}"/>
                </a:ext>
              </a:extLst>
            </p:cNvPr>
            <p:cNvSpPr/>
            <p:nvPr/>
          </p:nvSpPr>
          <p:spPr>
            <a:xfrm>
              <a:off x="6473010" y="3035342"/>
              <a:ext cx="696188" cy="11137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8BA737-2653-794C-86C4-81C772629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317" y="2852936"/>
              <a:ext cx="450857" cy="43929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A2E5F4-10E8-A448-AFCE-B60E6B58F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4466" y="2115253"/>
              <a:ext cx="585726" cy="43929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499AC9E-DD00-844A-A378-527947BBA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7066" y="2122500"/>
              <a:ext cx="479230" cy="4392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09DED5-032C-C241-97BE-714B83058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1162" y="1967615"/>
              <a:ext cx="479230" cy="6589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180EF8-7D05-8D4E-B5CA-10BA378F6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010" y="3244921"/>
              <a:ext cx="553966" cy="60013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D8B610-E820-3541-9E58-43B5F264201A}"/>
                </a:ext>
              </a:extLst>
            </p:cNvPr>
            <p:cNvSpPr txBox="1"/>
            <p:nvPr/>
          </p:nvSpPr>
          <p:spPr>
            <a:xfrm>
              <a:off x="5356680" y="2554548"/>
              <a:ext cx="1178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Cloud compute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BC8AB6-D309-7141-881E-1619F77C64E1}"/>
                </a:ext>
              </a:extLst>
            </p:cNvPr>
            <p:cNvSpPr txBox="1"/>
            <p:nvPr/>
          </p:nvSpPr>
          <p:spPr>
            <a:xfrm>
              <a:off x="6444208" y="2554548"/>
              <a:ext cx="1178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Cloud container compute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38CDF9-0CC2-F64D-BA7B-96AFBD4998BF}"/>
                </a:ext>
              </a:extLst>
            </p:cNvPr>
            <p:cNvSpPr txBox="1"/>
            <p:nvPr/>
          </p:nvSpPr>
          <p:spPr>
            <a:xfrm>
              <a:off x="7482896" y="2596939"/>
              <a:ext cx="761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Online storage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5098CC-074E-714B-8CE4-92C1EA540DDB}"/>
                </a:ext>
              </a:extLst>
            </p:cNvPr>
            <p:cNvSpPr txBox="1"/>
            <p:nvPr/>
          </p:nvSpPr>
          <p:spPr>
            <a:xfrm>
              <a:off x="5653339" y="3303114"/>
              <a:ext cx="553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/>
                <a:t>AoD</a:t>
              </a:r>
              <a:endParaRPr lang="en-US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278ABC-B0F6-5D47-B20F-BF44499DB0B6}"/>
                </a:ext>
              </a:extLst>
            </p:cNvPr>
            <p:cNvSpPr txBox="1"/>
            <p:nvPr/>
          </p:nvSpPr>
          <p:spPr>
            <a:xfrm>
              <a:off x="6993457" y="3279763"/>
              <a:ext cx="1178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Training infrastructure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784A6F8-597D-C04A-AE5F-4790E1D4F2B9}"/>
              </a:ext>
            </a:extLst>
          </p:cNvPr>
          <p:cNvSpPr txBox="1"/>
          <p:nvPr/>
        </p:nvSpPr>
        <p:spPr>
          <a:xfrm>
            <a:off x="176645" y="1122558"/>
            <a:ext cx="875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s-ES" b="1" dirty="0"/>
              <a:t>Run Virtual Machines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n-GB" b="1" dirty="0"/>
              <a:t>demand</a:t>
            </a:r>
            <a:r>
              <a:rPr lang="es-ES" b="1" dirty="0"/>
              <a:t> </a:t>
            </a:r>
            <a:r>
              <a:rPr lang="en-US" b="1" dirty="0"/>
              <a:t>similar </a:t>
            </a:r>
            <a:r>
              <a:rPr lang="en-GB" b="1" dirty="0"/>
              <a:t>to AWS EC2/EBS or GCP Compute Engine</a:t>
            </a:r>
          </a:p>
        </p:txBody>
      </p:sp>
    </p:spTree>
    <p:extLst>
      <p:ext uri="{BB962C8B-B14F-4D97-AF65-F5344CB8AC3E}">
        <p14:creationId xmlns:p14="http://schemas.microsoft.com/office/powerpoint/2010/main" val="2230079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691C8-3B44-48BF-9B50-9728A86A95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45" y="1369219"/>
            <a:ext cx="8754341" cy="3197370"/>
          </a:xfrm>
        </p:spPr>
        <p:txBody>
          <a:bodyPr/>
          <a:lstStyle/>
          <a:p>
            <a:pPr fontAlgn="base"/>
            <a:r>
              <a:rPr lang="en-US" sz="1600" b="1" dirty="0">
                <a:solidFill>
                  <a:srgbClr val="0E67AD"/>
                </a:solidFill>
              </a:rPr>
              <a:t>Guaranteed computational resources </a:t>
            </a:r>
            <a:r>
              <a:rPr lang="en-US" sz="1600" dirty="0"/>
              <a:t>in a secure and isolated environment with standard API access, without the overhead of managing physical servers.</a:t>
            </a:r>
          </a:p>
          <a:p>
            <a:pPr fontAlgn="base"/>
            <a:r>
              <a:rPr lang="en-US" sz="1600" dirty="0"/>
              <a:t>Select </a:t>
            </a:r>
            <a:r>
              <a:rPr lang="en-US" sz="1600" b="1" dirty="0">
                <a:solidFill>
                  <a:srgbClr val="0E67AD"/>
                </a:solidFill>
              </a:rPr>
              <a:t>pre-configured virtual appliances </a:t>
            </a:r>
            <a:r>
              <a:rPr lang="en-US" sz="1600" dirty="0"/>
              <a:t>(e.g. CPU, memory, disk, operating system or software) from a catalogue replicated across all EGI cloud providers.</a:t>
            </a:r>
          </a:p>
          <a:p>
            <a:pPr marL="0" indent="0" fontAlgn="base">
              <a:buNone/>
            </a:pPr>
            <a:r>
              <a:rPr lang="en-US" sz="1600" b="1" dirty="0"/>
              <a:t>With Cloud Compute you can:</a:t>
            </a:r>
          </a:p>
          <a:p>
            <a:pPr fontAlgn="base"/>
            <a:r>
              <a:rPr lang="en-US" sz="1600" dirty="0"/>
              <a:t>Execute compute- and data-intensive workloads (both batch and interactive)</a:t>
            </a:r>
          </a:p>
          <a:p>
            <a:pPr fontAlgn="base"/>
            <a:r>
              <a:rPr lang="en-US" sz="1600" dirty="0"/>
              <a:t>Host long-running services (e.g. web servers, databases or applications servers)</a:t>
            </a:r>
          </a:p>
          <a:p>
            <a:pPr fontAlgn="base"/>
            <a:r>
              <a:rPr lang="en-US" sz="1600" dirty="0"/>
              <a:t>Create disposable testing and development environments on virtual machines and scale your infrastructure needs</a:t>
            </a:r>
          </a:p>
          <a:p>
            <a:pPr fontAlgn="base"/>
            <a:r>
              <a:rPr lang="en-US" sz="1600" dirty="0"/>
              <a:t>Select virtual machine configurations (CPU, memory, disk) and application environments to fit your requirements</a:t>
            </a:r>
          </a:p>
          <a:p>
            <a:pPr fontAlgn="base"/>
            <a:r>
              <a:rPr lang="en-US" sz="1600" dirty="0"/>
              <a:t>Manage your Cloud Compute resources in a flexible way with </a:t>
            </a:r>
            <a:r>
              <a:rPr lang="en-US" sz="1600" b="1" dirty="0">
                <a:solidFill>
                  <a:srgbClr val="0E67AD"/>
                </a:solidFill>
              </a:rPr>
              <a:t>integrated monitoring and accounting capabilities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6FABE6-A0DE-BD4E-A867-A4E2FC0E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Cloud Compute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68203-0DF3-4525-9CAB-0B0B1BF93A0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US" dirty="0"/>
              <a:t>Deploy and scale virtual machines on-demand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A7D3A5-8F21-F246-AC0F-9B3085CEF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00" y="180155"/>
            <a:ext cx="12700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52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C9A363-47B9-6444-A038-891FEFF8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A32A064-F639-C24F-84E4-E87C36651904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2579076" y="628358"/>
            <a:ext cx="6351910" cy="369332"/>
          </a:xfrm>
        </p:spPr>
        <p:txBody>
          <a:bodyPr/>
          <a:lstStyle/>
          <a:p>
            <a:r>
              <a:rPr lang="en-US" dirty="0"/>
              <a:t>Cloud Compute vs Cloud Container Compute vs HTC</a:t>
            </a:r>
          </a:p>
        </p:txBody>
      </p:sp>
      <p:graphicFrame>
        <p:nvGraphicFramePr>
          <p:cNvPr id="21" name="Content Placeholder 10">
            <a:extLst>
              <a:ext uri="{FF2B5EF4-FFF2-40B4-BE49-F238E27FC236}">
                <a16:creationId xmlns:a16="http://schemas.microsoft.com/office/drawing/2014/main" id="{EF648DC9-9578-9C45-8461-5191D04948F1}"/>
              </a:ext>
            </a:extLst>
          </p:cNvPr>
          <p:cNvGraphicFramePr>
            <a:graphicFrameLocks/>
          </p:cNvGraphicFramePr>
          <p:nvPr/>
        </p:nvGraphicFramePr>
        <p:xfrm>
          <a:off x="290025" y="1073427"/>
          <a:ext cx="8640961" cy="3423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972">
                  <a:extLst>
                    <a:ext uri="{9D8B030D-6E8A-4147-A177-3AD203B41FA5}">
                      <a16:colId xmlns:a16="http://schemas.microsoft.com/office/drawing/2014/main" val="2726258913"/>
                    </a:ext>
                  </a:extLst>
                </a:gridCol>
                <a:gridCol w="2442663">
                  <a:extLst>
                    <a:ext uri="{9D8B030D-6E8A-4147-A177-3AD203B41FA5}">
                      <a16:colId xmlns:a16="http://schemas.microsoft.com/office/drawing/2014/main" val="3934127800"/>
                    </a:ext>
                  </a:extLst>
                </a:gridCol>
                <a:gridCol w="2442663">
                  <a:extLst>
                    <a:ext uri="{9D8B030D-6E8A-4147-A177-3AD203B41FA5}">
                      <a16:colId xmlns:a16="http://schemas.microsoft.com/office/drawing/2014/main" val="3024294035"/>
                    </a:ext>
                  </a:extLst>
                </a:gridCol>
                <a:gridCol w="2442663">
                  <a:extLst>
                    <a:ext uri="{9D8B030D-6E8A-4147-A177-3AD203B41FA5}">
                      <a16:colId xmlns:a16="http://schemas.microsoft.com/office/drawing/2014/main" val="3461061023"/>
                    </a:ext>
                  </a:extLst>
                </a:gridCol>
              </a:tblGrid>
              <a:tr h="367915">
                <a:tc>
                  <a:txBody>
                    <a:bodyPr/>
                    <a:lstStyle/>
                    <a:p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Cloud Compute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Cloud Container Compute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High Throughput Compute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502411"/>
                  </a:ext>
                </a:extLst>
              </a:tr>
              <a:tr h="500981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What is it?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Multi-cloud IaaS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Kubernetes on top of EGI Cloud Compute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The </a:t>
                      </a:r>
                      <a:r>
                        <a:rPr lang="en-GB" sz="1400" i="1" noProof="0"/>
                        <a:t>grid,</a:t>
                      </a:r>
                      <a:r>
                        <a:rPr lang="en-GB" sz="1400" i="0" noProof="0"/>
                        <a:t> a scalable batch system</a:t>
                      </a:r>
                      <a:endParaRPr lang="en-GB" sz="1400" i="1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983127"/>
                  </a:ext>
                </a:extLst>
              </a:tr>
              <a:tr h="406351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What you run?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VMs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(Docker) Containers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Jobs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184668"/>
                  </a:ext>
                </a:extLst>
              </a:tr>
              <a:tr h="887980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Typical workloads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Lift and shift existing applications</a:t>
                      </a:r>
                    </a:p>
                    <a:p>
                      <a:r>
                        <a:rPr lang="en-GB" sz="1400" noProof="0" dirty="0"/>
                        <a:t>Specific OS (kernel)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Cloud-native containerised applications.</a:t>
                      </a:r>
                    </a:p>
                    <a:p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Execution of parallel computing tasks to analyse large datasets.</a:t>
                      </a:r>
                      <a:endParaRPr lang="en-GB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312683"/>
                  </a:ext>
                </a:extLst>
              </a:tr>
              <a:tr h="1102158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Pros / Cons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[+] Complete control on resources, run (almost) anything you’d like</a:t>
                      </a:r>
                    </a:p>
                    <a:p>
                      <a:r>
                        <a:rPr lang="en-GB" sz="1400" noProof="0" dirty="0"/>
                        <a:t>[-] Complex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[+] Industry standard</a:t>
                      </a:r>
                    </a:p>
                    <a:p>
                      <a:r>
                        <a:rPr lang="en-GB" sz="1400" noProof="0" dirty="0"/>
                        <a:t>[+] Hides complexity of Kubernetes setup</a:t>
                      </a:r>
                    </a:p>
                    <a:p>
                      <a:r>
                        <a:rPr lang="en-GB" sz="1400" noProof="0" dirty="0"/>
                        <a:t>[-]  Kubernetes steep learning curve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[+] No management of resources, just submit jobs</a:t>
                      </a:r>
                    </a:p>
                    <a:p>
                      <a:r>
                        <a:rPr lang="en-GB" sz="1400" noProof="0" dirty="0"/>
                        <a:t>[-] Legacy interfaces</a:t>
                      </a:r>
                    </a:p>
                    <a:p>
                      <a:r>
                        <a:rPr lang="en-GB" sz="1400" noProof="0" dirty="0"/>
                        <a:t>[-] Porting of applications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286767"/>
                  </a:ext>
                </a:extLst>
              </a:tr>
            </a:tbl>
          </a:graphicData>
        </a:graphic>
      </p:graphicFrame>
      <p:sp>
        <p:nvSpPr>
          <p:cNvPr id="22" name="Left-Right Arrow 21">
            <a:extLst>
              <a:ext uri="{FF2B5EF4-FFF2-40B4-BE49-F238E27FC236}">
                <a16:creationId xmlns:a16="http://schemas.microsoft.com/office/drawing/2014/main" id="{11396174-C278-B244-ABCB-241517370000}"/>
              </a:ext>
            </a:extLst>
          </p:cNvPr>
          <p:cNvSpPr/>
          <p:nvPr/>
        </p:nvSpPr>
        <p:spPr>
          <a:xfrm>
            <a:off x="1675776" y="4291537"/>
            <a:ext cx="7000680" cy="646331"/>
          </a:xfrm>
          <a:prstGeom prst="leftRightArrow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rgbClr val="F7F401"/>
              </a:gs>
            </a:gsLst>
            <a:lin ang="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DDCAE2-B6A8-3E42-8928-6DEC184F4FAC}"/>
              </a:ext>
            </a:extLst>
          </p:cNvPr>
          <p:cNvSpPr txBox="1"/>
          <p:nvPr/>
        </p:nvSpPr>
        <p:spPr>
          <a:xfrm>
            <a:off x="1854019" y="4476897"/>
            <a:ext cx="178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Configurability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CCAD2D-39ED-6144-86E9-5B950D41F70F}"/>
              </a:ext>
            </a:extLst>
          </p:cNvPr>
          <p:cNvSpPr txBox="1"/>
          <p:nvPr/>
        </p:nvSpPr>
        <p:spPr>
          <a:xfrm>
            <a:off x="7614660" y="4473441"/>
            <a:ext cx="1022041" cy="283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Abstraction</a:t>
            </a:r>
          </a:p>
        </p:txBody>
      </p:sp>
    </p:spTree>
    <p:extLst>
      <p:ext uri="{BB962C8B-B14F-4D97-AF65-F5344CB8AC3E}">
        <p14:creationId xmlns:p14="http://schemas.microsoft.com/office/powerpoint/2010/main" val="4193689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96AC84-BDC5-3441-8384-CE7E845D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6" y="169145"/>
            <a:ext cx="6368154" cy="341632"/>
          </a:xfrm>
        </p:spPr>
        <p:txBody>
          <a:bodyPr/>
          <a:lstStyle/>
          <a:p>
            <a:r>
              <a:rPr lang="en-GB" dirty="0" err="1"/>
              <a:t>FedCloud</a:t>
            </a:r>
            <a:r>
              <a:rPr lang="en-GB" dirty="0"/>
              <a:t> Architecture</a:t>
            </a: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0D8C59F0-A281-7942-B3AC-CE704F93D0E3}"/>
              </a:ext>
            </a:extLst>
          </p:cNvPr>
          <p:cNvSpPr/>
          <p:nvPr/>
        </p:nvSpPr>
        <p:spPr>
          <a:xfrm>
            <a:off x="3734871" y="3334054"/>
            <a:ext cx="1537200" cy="1533237"/>
          </a:xfrm>
          <a:prstGeom prst="pie">
            <a:avLst>
              <a:gd name="adj1" fmla="val 10796514"/>
              <a:gd name="adj2" fmla="val 2158417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100" dirty="0">
                <a:solidFill>
                  <a:schemeClr val="accent2"/>
                </a:solidFill>
              </a:rPr>
              <a:t>IaaS</a:t>
            </a:r>
          </a:p>
          <a:p>
            <a:pPr algn="ctr"/>
            <a:r>
              <a:rPr lang="en-GB" sz="1100" dirty="0">
                <a:solidFill>
                  <a:schemeClr val="accent2"/>
                </a:solidFill>
              </a:rPr>
              <a:t>providers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520E2E82-85C7-9343-BEE9-11586E3FD2A7}"/>
              </a:ext>
            </a:extLst>
          </p:cNvPr>
          <p:cNvSpPr/>
          <p:nvPr/>
        </p:nvSpPr>
        <p:spPr>
          <a:xfrm>
            <a:off x="3205763" y="2802872"/>
            <a:ext cx="2595417" cy="2595600"/>
          </a:xfrm>
          <a:prstGeom prst="blockArc">
            <a:avLst>
              <a:gd name="adj1" fmla="val 10800000"/>
              <a:gd name="adj2" fmla="val 36472"/>
              <a:gd name="adj3" fmla="val 1645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659F6F-02F9-E844-8AF5-F5BCD5F33F6E}"/>
              </a:ext>
            </a:extLst>
          </p:cNvPr>
          <p:cNvSpPr txBox="1"/>
          <p:nvPr/>
        </p:nvSpPr>
        <p:spPr>
          <a:xfrm>
            <a:off x="3851690" y="3040776"/>
            <a:ext cx="13035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accent1"/>
                </a:solidFill>
              </a:rPr>
              <a:t>Federation Services</a:t>
            </a: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0E257680-C8B4-7441-B9DE-5EBCCD5949F6}"/>
              </a:ext>
            </a:extLst>
          </p:cNvPr>
          <p:cNvSpPr>
            <a:spLocks noChangeAspect="1"/>
          </p:cNvSpPr>
          <p:nvPr/>
        </p:nvSpPr>
        <p:spPr>
          <a:xfrm>
            <a:off x="2667471" y="2263112"/>
            <a:ext cx="3672000" cy="3675120"/>
          </a:xfrm>
          <a:prstGeom prst="blockArc">
            <a:avLst>
              <a:gd name="adj1" fmla="val 10800000"/>
              <a:gd name="adj2" fmla="val 52977"/>
              <a:gd name="adj3" fmla="val 1179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DB1D58-1A92-704E-8F57-46D5251D7667}"/>
              </a:ext>
            </a:extLst>
          </p:cNvPr>
          <p:cNvSpPr txBox="1"/>
          <p:nvPr/>
        </p:nvSpPr>
        <p:spPr>
          <a:xfrm>
            <a:off x="4015998" y="2406414"/>
            <a:ext cx="9749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accent6"/>
                </a:solidFill>
              </a:rPr>
              <a:t>Orchestration</a:t>
            </a:r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7501CFBC-BAFB-9E42-8738-74A26412AA32}"/>
              </a:ext>
            </a:extLst>
          </p:cNvPr>
          <p:cNvSpPr>
            <a:spLocks noChangeAspect="1"/>
          </p:cNvSpPr>
          <p:nvPr/>
        </p:nvSpPr>
        <p:spPr>
          <a:xfrm>
            <a:off x="2127471" y="1724672"/>
            <a:ext cx="4752000" cy="4752000"/>
          </a:xfrm>
          <a:prstGeom prst="blockArc">
            <a:avLst>
              <a:gd name="adj1" fmla="val 10800000"/>
              <a:gd name="adj2" fmla="val 49421"/>
              <a:gd name="adj3" fmla="val 904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ECE71E-1CC3-6048-BE9E-C7EBC0F67F4E}"/>
              </a:ext>
            </a:extLst>
          </p:cNvPr>
          <p:cNvSpPr txBox="1"/>
          <p:nvPr/>
        </p:nvSpPr>
        <p:spPr>
          <a:xfrm>
            <a:off x="4135422" y="1830888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Platforms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2B70123-6856-1740-9005-85049716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554" y="3486690"/>
            <a:ext cx="556828" cy="4454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5E7CC0-31CB-E040-8498-74D28E609A28}"/>
              </a:ext>
            </a:extLst>
          </p:cNvPr>
          <p:cNvSpPr/>
          <p:nvPr/>
        </p:nvSpPr>
        <p:spPr>
          <a:xfrm>
            <a:off x="2127471" y="4185274"/>
            <a:ext cx="4752000" cy="43410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/>
              <a:t>Check-in : Common </a:t>
            </a:r>
            <a:r>
              <a:rPr lang="en-GB" sz="1100" dirty="0" err="1"/>
              <a:t>AuthN</a:t>
            </a:r>
            <a:r>
              <a:rPr lang="en-GB" sz="1100" dirty="0"/>
              <a:t> and </a:t>
            </a:r>
            <a:r>
              <a:rPr lang="en-GB" sz="1100" dirty="0" err="1"/>
              <a:t>AuthZ</a:t>
            </a:r>
            <a:r>
              <a:rPr lang="en-GB" sz="1100" dirty="0"/>
              <a:t> across all layers</a:t>
            </a:r>
          </a:p>
        </p:txBody>
      </p:sp>
      <p:pic>
        <p:nvPicPr>
          <p:cNvPr id="16" name="Image 13">
            <a:extLst>
              <a:ext uri="{FF2B5EF4-FFF2-40B4-BE49-F238E27FC236}">
                <a16:creationId xmlns:a16="http://schemas.microsoft.com/office/drawing/2014/main" id="{8B7088C4-E5B4-8F45-B4DE-64EEA640C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181" y="2832684"/>
            <a:ext cx="348580" cy="2677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A29887-8310-AF41-B9C2-A1B2832F0AFC}"/>
              </a:ext>
            </a:extLst>
          </p:cNvPr>
          <p:cNvSpPr txBox="1"/>
          <p:nvPr/>
        </p:nvSpPr>
        <p:spPr>
          <a:xfrm>
            <a:off x="594599" y="4011608"/>
            <a:ext cx="12907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Research Platforms</a:t>
            </a:r>
          </a:p>
          <a:p>
            <a:pPr algn="ctr"/>
            <a:r>
              <a:rPr lang="en-GB" sz="1100" dirty="0"/>
              <a:t>Operators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3A0210B-70FE-6046-85C4-714E4B0F34E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4843" y="1617684"/>
            <a:ext cx="549545" cy="43963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1AB16CB-4EB0-7142-A14E-6C71695F31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1935" y="1044906"/>
            <a:ext cx="549545" cy="43963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1F16EAC-2C82-9442-98EC-49F30ED539C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1399" y="1008857"/>
            <a:ext cx="549545" cy="43963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B178F7C-014A-6440-9C9F-0D727EE1D0D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5994" y="1361204"/>
            <a:ext cx="549545" cy="43963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4DA4844-7A34-0246-9D8F-B9FA6BBFA4B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7779" y="2048837"/>
            <a:ext cx="549545" cy="43963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23C7AAE-B0C9-A546-9C92-DE28C5DAE9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2779" y="2208077"/>
            <a:ext cx="549545" cy="4396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D308A3-7663-9242-8039-F5A0DA635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5298" y="2904258"/>
            <a:ext cx="1266637" cy="290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B14247-F783-3047-9536-A6013112D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8625" y="2517825"/>
            <a:ext cx="451526" cy="2404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9E4DA8-A06D-6F4A-A4E3-530D603EA4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8705" y="2091614"/>
            <a:ext cx="559115" cy="226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0BD9D9-76EB-C64F-9431-D6061D8C49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0886" y="3114517"/>
            <a:ext cx="780265" cy="179461"/>
          </a:xfrm>
          <a:prstGeom prst="rect">
            <a:avLst/>
          </a:prstGeom>
        </p:spPr>
      </p:pic>
      <p:pic>
        <p:nvPicPr>
          <p:cNvPr id="29" name="Picture 28" descr="Screen Shot 2017-05-09 at 03.49.24.png">
            <a:extLst>
              <a:ext uri="{FF2B5EF4-FFF2-40B4-BE49-F238E27FC236}">
                <a16:creationId xmlns:a16="http://schemas.microsoft.com/office/drawing/2014/main" id="{8E1BF734-E2C8-3D45-8948-CAB806CDC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820" y="2407303"/>
            <a:ext cx="1025612" cy="385739"/>
          </a:xfrm>
          <a:prstGeom prst="rect">
            <a:avLst/>
          </a:prstGeom>
        </p:spPr>
      </p:pic>
      <p:pic>
        <p:nvPicPr>
          <p:cNvPr id="30" name="Picture 6" descr="Image result for starhub logo">
            <a:extLst>
              <a:ext uri="{FF2B5EF4-FFF2-40B4-BE49-F238E27FC236}">
                <a16:creationId xmlns:a16="http://schemas.microsoft.com/office/drawing/2014/main" id="{11DD7790-27D8-3E47-97B7-BDC070EE0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18" y="1867076"/>
            <a:ext cx="855177" cy="37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FF71886-BE07-624E-BB19-C475EB804EEB}"/>
              </a:ext>
            </a:extLst>
          </p:cNvPr>
          <p:cNvCxnSpPr>
            <a:cxnSpLocks/>
            <a:stCxn id="21" idx="2"/>
            <a:endCxn id="27" idx="3"/>
          </p:cNvCxnSpPr>
          <p:nvPr/>
        </p:nvCxnSpPr>
        <p:spPr>
          <a:xfrm flipH="1">
            <a:off x="5977820" y="1800840"/>
            <a:ext cx="482947" cy="403787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765155A-0B2D-AB44-A7EE-ABA4BD5B50F6}"/>
              </a:ext>
            </a:extLst>
          </p:cNvPr>
          <p:cNvCxnSpPr>
            <a:cxnSpLocks/>
            <a:stCxn id="22" idx="2"/>
            <a:endCxn id="28" idx="3"/>
          </p:cNvCxnSpPr>
          <p:nvPr/>
        </p:nvCxnSpPr>
        <p:spPr>
          <a:xfrm flipH="1">
            <a:off x="7141151" y="2488473"/>
            <a:ext cx="511401" cy="71577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CEDBAFA-3EDA-9943-94C6-9B34A374F867}"/>
              </a:ext>
            </a:extLst>
          </p:cNvPr>
          <p:cNvCxnSpPr>
            <a:cxnSpLocks/>
            <a:stCxn id="22" idx="2"/>
            <a:endCxn id="29" idx="3"/>
          </p:cNvCxnSpPr>
          <p:nvPr/>
        </p:nvCxnSpPr>
        <p:spPr>
          <a:xfrm flipH="1">
            <a:off x="7003432" y="2488473"/>
            <a:ext cx="649120" cy="1117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44AD4C4-AD0E-A241-B311-12AB770D5CEC}"/>
              </a:ext>
            </a:extLst>
          </p:cNvPr>
          <p:cNvCxnSpPr>
            <a:cxnSpLocks/>
            <a:stCxn id="19" idx="2"/>
            <a:endCxn id="30" idx="0"/>
          </p:cNvCxnSpPr>
          <p:nvPr/>
        </p:nvCxnSpPr>
        <p:spPr>
          <a:xfrm>
            <a:off x="3146708" y="1484542"/>
            <a:ext cx="200899" cy="38253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9F1B89E-544D-3844-956B-D4E45FBF12E3}"/>
              </a:ext>
            </a:extLst>
          </p:cNvPr>
          <p:cNvCxnSpPr>
            <a:cxnSpLocks/>
            <a:stCxn id="20" idx="2"/>
            <a:endCxn id="30" idx="0"/>
          </p:cNvCxnSpPr>
          <p:nvPr/>
        </p:nvCxnSpPr>
        <p:spPr>
          <a:xfrm flipH="1">
            <a:off x="3347607" y="1448493"/>
            <a:ext cx="1368565" cy="41858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CD0AE9F-AB23-1146-AFA9-EE34613432E2}"/>
              </a:ext>
            </a:extLst>
          </p:cNvPr>
          <p:cNvCxnSpPr>
            <a:cxnSpLocks/>
            <a:stCxn id="20" idx="2"/>
            <a:endCxn id="27" idx="0"/>
          </p:cNvCxnSpPr>
          <p:nvPr/>
        </p:nvCxnSpPr>
        <p:spPr>
          <a:xfrm>
            <a:off x="4716172" y="1448493"/>
            <a:ext cx="982091" cy="64312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3AC37B8-2D3B-9446-8D64-5F9538588E4E}"/>
              </a:ext>
            </a:extLst>
          </p:cNvPr>
          <p:cNvCxnSpPr>
            <a:cxnSpLocks/>
            <a:stCxn id="18" idx="2"/>
            <a:endCxn id="26" idx="0"/>
          </p:cNvCxnSpPr>
          <p:nvPr/>
        </p:nvCxnSpPr>
        <p:spPr>
          <a:xfrm>
            <a:off x="2429616" y="2057320"/>
            <a:ext cx="274772" cy="46050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32F08BF-D716-E642-8718-AF63E86EF067}"/>
              </a:ext>
            </a:extLst>
          </p:cNvPr>
          <p:cNvCxnSpPr>
            <a:cxnSpLocks/>
            <a:stCxn id="23" idx="2"/>
            <a:endCxn id="25" idx="0"/>
          </p:cNvCxnSpPr>
          <p:nvPr/>
        </p:nvCxnSpPr>
        <p:spPr>
          <a:xfrm>
            <a:off x="1667552" y="2647713"/>
            <a:ext cx="571065" cy="25654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85C2CA9-ED79-9741-8C1D-939A3B38BE93}"/>
              </a:ext>
            </a:extLst>
          </p:cNvPr>
          <p:cNvCxnSpPr>
            <a:cxnSpLocks/>
            <a:stCxn id="23" idx="3"/>
            <a:endCxn id="30" idx="1"/>
          </p:cNvCxnSpPr>
          <p:nvPr/>
        </p:nvCxnSpPr>
        <p:spPr>
          <a:xfrm flipV="1">
            <a:off x="1942324" y="2055071"/>
            <a:ext cx="977694" cy="372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4949162C-24FA-3449-8C75-F7FC0C7982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3510" y="4235489"/>
            <a:ext cx="382737" cy="360000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D1CDB9E-275B-F544-90E1-572F99B223C4}"/>
              </a:ext>
            </a:extLst>
          </p:cNvPr>
          <p:cNvCxnSpPr>
            <a:cxnSpLocks/>
          </p:cNvCxnSpPr>
          <p:nvPr/>
        </p:nvCxnSpPr>
        <p:spPr>
          <a:xfrm>
            <a:off x="1572479" y="3590395"/>
            <a:ext cx="1385264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5F4F9F4-BB40-5A47-BB6B-1994EA3A9B9E}"/>
              </a:ext>
            </a:extLst>
          </p:cNvPr>
          <p:cNvCxnSpPr>
            <a:cxnSpLocks/>
          </p:cNvCxnSpPr>
          <p:nvPr/>
        </p:nvCxnSpPr>
        <p:spPr>
          <a:xfrm>
            <a:off x="1572479" y="3835261"/>
            <a:ext cx="2443518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CF8856B-C123-7743-8DD5-E7C8EBEF1499}"/>
              </a:ext>
            </a:extLst>
          </p:cNvPr>
          <p:cNvCxnSpPr>
            <a:cxnSpLocks/>
          </p:cNvCxnSpPr>
          <p:nvPr/>
        </p:nvCxnSpPr>
        <p:spPr>
          <a:xfrm flipV="1">
            <a:off x="1572479" y="3709422"/>
            <a:ext cx="1943296" cy="681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5AFC1C7-A333-FE4A-A301-7494D9981A06}"/>
              </a:ext>
            </a:extLst>
          </p:cNvPr>
          <p:cNvSpPr txBox="1"/>
          <p:nvPr/>
        </p:nvSpPr>
        <p:spPr>
          <a:xfrm>
            <a:off x="1058030" y="1379755"/>
            <a:ext cx="1495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Research Communities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B553E8B-EF2B-9546-8F54-C50D766345D2}"/>
              </a:ext>
            </a:extLst>
          </p:cNvPr>
          <p:cNvSpPr txBox="1"/>
          <p:nvPr/>
        </p:nvSpPr>
        <p:spPr>
          <a:xfrm>
            <a:off x="6648890" y="1733733"/>
            <a:ext cx="1495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Research Communities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35DB8D30-A6B6-F844-8851-4FDDEBF6B7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4022" y="3091052"/>
            <a:ext cx="381000" cy="3429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F3D0C94-21B4-FE47-B56D-9550A884AE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05186" y="2468683"/>
            <a:ext cx="861115" cy="38955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3CB245C-9317-6842-9AF6-554E6854B4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7161" y="2952630"/>
            <a:ext cx="852007" cy="20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99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2729C5-D86B-BE40-A7A6-F35A729FD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EGI Notebooks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19D90B7-F131-194E-B2B1-E1D580DEE0C9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2579076" y="628358"/>
            <a:ext cx="4728795" cy="369332"/>
          </a:xfrm>
        </p:spPr>
        <p:txBody>
          <a:bodyPr/>
          <a:lstStyle/>
          <a:p>
            <a:r>
              <a:rPr lang="en-GB" dirty="0"/>
              <a:t>One-click solution: login and start using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F468B8-C3A8-8F43-8C36-C636A8160D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JupyterHub</a:t>
            </a:r>
            <a:r>
              <a:rPr lang="en-GB" dirty="0"/>
              <a:t> hosted in the EGI Cloud</a:t>
            </a:r>
          </a:p>
          <a:p>
            <a:pPr lvl="1"/>
            <a:r>
              <a:rPr lang="en-GB" dirty="0"/>
              <a:t>Offers </a:t>
            </a:r>
            <a:r>
              <a:rPr lang="en-GB" dirty="0" err="1"/>
              <a:t>Jupyter</a:t>
            </a:r>
            <a:r>
              <a:rPr lang="en-GB" dirty="0"/>
              <a:t> notebooks ‘as a Service’</a:t>
            </a:r>
          </a:p>
          <a:p>
            <a:r>
              <a:rPr lang="en-GB" dirty="0"/>
              <a:t>Extra EGI Features:</a:t>
            </a:r>
          </a:p>
          <a:p>
            <a:pPr lvl="1"/>
            <a:r>
              <a:rPr lang="en-GB" dirty="0"/>
              <a:t>Login with the EGI AAI Check-In service</a:t>
            </a:r>
          </a:p>
          <a:p>
            <a:pPr lvl="1"/>
            <a:r>
              <a:rPr lang="en-GB" dirty="0"/>
              <a:t>Persistent storage for notebooks</a:t>
            </a:r>
          </a:p>
          <a:p>
            <a:pPr lvl="1"/>
            <a:r>
              <a:rPr lang="en-GB" dirty="0"/>
              <a:t>Use EGI computing and storage resources from your notebooks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B28C8E-16FE-9249-8783-CBCDD9663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258" y="1518042"/>
            <a:ext cx="4158770" cy="28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62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B1AF-44DA-4548-8AC2-6E3D992B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NBIS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5A7E4-CD48-2E4C-942C-DB52BF66BDAC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2579076" y="628358"/>
            <a:ext cx="4728795" cy="1025922"/>
          </a:xfrm>
        </p:spPr>
        <p:txBody>
          <a:bodyPr/>
          <a:lstStyle/>
          <a:p>
            <a:r>
              <a:rPr lang="en-GB" dirty="0"/>
              <a:t>Scalable bioinformatics web-servers powered by cloud computing</a:t>
            </a:r>
          </a:p>
          <a:p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A812DC-067F-B843-92B3-04883121B88E}"/>
              </a:ext>
            </a:extLst>
          </p:cNvPr>
          <p:cNvSpPr/>
          <p:nvPr/>
        </p:nvSpPr>
        <p:spPr>
          <a:xfrm>
            <a:off x="444801" y="1990271"/>
            <a:ext cx="1834372" cy="1099506"/>
          </a:xfrm>
          <a:prstGeom prst="rect">
            <a:avLst/>
          </a:prstGeom>
        </p:spPr>
        <p:txBody>
          <a:bodyPr wrap="square" lIns="60172" tIns="30086" rIns="60172" bIns="30086">
            <a:spAutoFit/>
          </a:bodyPr>
          <a:lstStyle/>
          <a:p>
            <a:pPr marL="0" lvl="1"/>
            <a:r>
              <a:rPr lang="en-GB" altLang="en-US" sz="1350" dirty="0">
                <a:solidFill>
                  <a:schemeClr val="bg1">
                    <a:lumMod val="50000"/>
                  </a:schemeClr>
                </a:solidFill>
              </a:rPr>
              <a:t>A distributed Swedish research infrastructure</a:t>
            </a:r>
          </a:p>
          <a:p>
            <a:pPr marL="0" lvl="1"/>
            <a:r>
              <a:rPr lang="en-GB" altLang="en-US" sz="1350" dirty="0">
                <a:solidFill>
                  <a:schemeClr val="bg1">
                    <a:lumMod val="50000"/>
                  </a:schemeClr>
                </a:solidFill>
              </a:rPr>
              <a:t>providing bioinformatics support to life science researchers.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ACB24F8-01F8-6D41-9111-F04223C85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01" y="1425195"/>
            <a:ext cx="1055464" cy="562000"/>
          </a:xfrm>
          <a:prstGeom prst="rect">
            <a:avLst/>
          </a:prstGeom>
        </p:spPr>
      </p:pic>
      <p:sp>
        <p:nvSpPr>
          <p:cNvPr id="67" name="Alternate Process 66">
            <a:extLst>
              <a:ext uri="{FF2B5EF4-FFF2-40B4-BE49-F238E27FC236}">
                <a16:creationId xmlns:a16="http://schemas.microsoft.com/office/drawing/2014/main" id="{BA753B28-142A-0C42-A5F5-6A0C923CD434}"/>
              </a:ext>
            </a:extLst>
          </p:cNvPr>
          <p:cNvSpPr/>
          <p:nvPr/>
        </p:nvSpPr>
        <p:spPr>
          <a:xfrm>
            <a:off x="3749943" y="2932652"/>
            <a:ext cx="696757" cy="309981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292934"/>
                </a:solidFill>
              </a:rPr>
              <a:t>Query</a:t>
            </a:r>
          </a:p>
        </p:txBody>
      </p:sp>
      <p:sp>
        <p:nvSpPr>
          <p:cNvPr id="68" name="Magnetic Disk 67">
            <a:extLst>
              <a:ext uri="{FF2B5EF4-FFF2-40B4-BE49-F238E27FC236}">
                <a16:creationId xmlns:a16="http://schemas.microsoft.com/office/drawing/2014/main" id="{9B07A280-A235-C34F-9E14-DA7025B90250}"/>
              </a:ext>
            </a:extLst>
          </p:cNvPr>
          <p:cNvSpPr/>
          <p:nvPr/>
        </p:nvSpPr>
        <p:spPr>
          <a:xfrm>
            <a:off x="4835713" y="2691482"/>
            <a:ext cx="799119" cy="792323"/>
          </a:xfrm>
          <a:prstGeom prst="flowChartMagneticDisk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Frontend</a:t>
            </a:r>
            <a:endParaRPr lang="en-US" sz="825" dirty="0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A0F0903-4760-444B-9267-C41A450E8595}"/>
              </a:ext>
            </a:extLst>
          </p:cNvPr>
          <p:cNvCxnSpPr>
            <a:stCxn id="67" idx="3"/>
            <a:endCxn id="68" idx="2"/>
          </p:cNvCxnSpPr>
          <p:nvPr/>
        </p:nvCxnSpPr>
        <p:spPr>
          <a:xfrm>
            <a:off x="4446700" y="3087643"/>
            <a:ext cx="389013" cy="1"/>
          </a:xfrm>
          <a:prstGeom prst="straightConnector1">
            <a:avLst/>
          </a:prstGeom>
          <a:ln w="22225"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DE381C9-983C-524C-999B-5837B4DE9F61}"/>
              </a:ext>
            </a:extLst>
          </p:cNvPr>
          <p:cNvCxnSpPr>
            <a:cxnSpLocks/>
            <a:stCxn id="73" idx="0"/>
          </p:cNvCxnSpPr>
          <p:nvPr/>
        </p:nvCxnSpPr>
        <p:spPr>
          <a:xfrm flipV="1">
            <a:off x="4631704" y="3123530"/>
            <a:ext cx="0" cy="798998"/>
          </a:xfrm>
          <a:prstGeom prst="straightConnector1">
            <a:avLst/>
          </a:prstGeom>
          <a:ln w="22225">
            <a:tailEnd type="arrow" w="med" len="sm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30B9CB78-F18A-4847-85AC-F65B89929158}"/>
              </a:ext>
            </a:extLst>
          </p:cNvPr>
          <p:cNvSpPr txBox="1"/>
          <p:nvPr/>
        </p:nvSpPr>
        <p:spPr>
          <a:xfrm>
            <a:off x="4001296" y="3922528"/>
            <a:ext cx="1260815" cy="2539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via web-page or API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A360F584-EC70-8B4B-AA95-B2F247297776}"/>
              </a:ext>
            </a:extLst>
          </p:cNvPr>
          <p:cNvSpPr/>
          <p:nvPr/>
        </p:nvSpPr>
        <p:spPr>
          <a:xfrm>
            <a:off x="5910309" y="1660916"/>
            <a:ext cx="2646168" cy="2600457"/>
          </a:xfrm>
          <a:prstGeom prst="roundRect">
            <a:avLst>
              <a:gd name="adj" fmla="val 942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2" tIns="0" rIns="0" bIns="34286" rtlCol="0" anchor="t" anchorCtr="0"/>
          <a:lstStyle/>
          <a:p>
            <a:pPr algn="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78" name="Cloud">
            <a:extLst>
              <a:ext uri="{FF2B5EF4-FFF2-40B4-BE49-F238E27FC236}">
                <a16:creationId xmlns:a16="http://schemas.microsoft.com/office/drawing/2014/main" id="{6A372CDD-4A99-D248-9E93-E82375A80AB7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5930420" y="2271417"/>
            <a:ext cx="2582874" cy="157849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A0D08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68572" tIns="34286" rIns="68572" bIns="34286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DE50875-93F8-B141-986D-CF4B870E91A5}"/>
              </a:ext>
            </a:extLst>
          </p:cNvPr>
          <p:cNvSpPr/>
          <p:nvPr/>
        </p:nvSpPr>
        <p:spPr>
          <a:xfrm>
            <a:off x="6528974" y="1669086"/>
            <a:ext cx="1457380" cy="438574"/>
          </a:xfrm>
          <a:prstGeom prst="rect">
            <a:avLst/>
          </a:prstGeom>
        </p:spPr>
        <p:txBody>
          <a:bodyPr wrap="square" lIns="68572" tIns="34286" rIns="68572" bIns="34286">
            <a:spAutoFit/>
          </a:bodyPr>
          <a:lstStyle/>
          <a:p>
            <a:pPr algn="ctr"/>
            <a:r>
              <a:rPr lang="en-GB" sz="1200" dirty="0">
                <a:solidFill>
                  <a:schemeClr val="tx2"/>
                </a:solidFill>
              </a:rPr>
              <a:t>Clouds of the NBIS</a:t>
            </a:r>
            <a:br>
              <a:rPr lang="en-GB" sz="1200" dirty="0">
                <a:solidFill>
                  <a:schemeClr val="tx2"/>
                </a:solidFill>
              </a:rPr>
            </a:br>
            <a:r>
              <a:rPr lang="en-GB" sz="1200" dirty="0">
                <a:solidFill>
                  <a:schemeClr val="tx2"/>
                </a:solidFill>
              </a:rPr>
              <a:t>Virtual Organisation</a:t>
            </a:r>
          </a:p>
        </p:txBody>
      </p:sp>
      <p:sp>
        <p:nvSpPr>
          <p:cNvPr id="80" name="Rettangolo 86">
            <a:extLst>
              <a:ext uri="{FF2B5EF4-FFF2-40B4-BE49-F238E27FC236}">
                <a16:creationId xmlns:a16="http://schemas.microsoft.com/office/drawing/2014/main" id="{10E296F8-6E4D-544F-B7C0-717AFACBDD2C}"/>
              </a:ext>
            </a:extLst>
          </p:cNvPr>
          <p:cNvSpPr>
            <a:spLocks/>
          </p:cNvSpPr>
          <p:nvPr/>
        </p:nvSpPr>
        <p:spPr bwMode="auto">
          <a:xfrm>
            <a:off x="6953866" y="3381265"/>
            <a:ext cx="391500" cy="3429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4287" tIns="55715" rIns="74287" bIns="55715" spcCol="1270" anchor="ctr"/>
          <a:lstStyle/>
          <a:p>
            <a:pPr algn="ctr" defTabSz="1300013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105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81" name="Rettangolo 86">
            <a:extLst>
              <a:ext uri="{FF2B5EF4-FFF2-40B4-BE49-F238E27FC236}">
                <a16:creationId xmlns:a16="http://schemas.microsoft.com/office/drawing/2014/main" id="{7862D85C-3A8F-FE4F-B74C-B5EAF7387276}"/>
              </a:ext>
            </a:extLst>
          </p:cNvPr>
          <p:cNvSpPr>
            <a:spLocks/>
          </p:cNvSpPr>
          <p:nvPr/>
        </p:nvSpPr>
        <p:spPr bwMode="auto">
          <a:xfrm>
            <a:off x="7061913" y="2864923"/>
            <a:ext cx="391500" cy="3429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4287" tIns="55715" rIns="74287" bIns="55715" spcCol="1270" anchor="ctr"/>
          <a:lstStyle/>
          <a:p>
            <a:pPr algn="ctr" defTabSz="1300013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1050" dirty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83" name="Rettangolo 86">
            <a:extLst>
              <a:ext uri="{FF2B5EF4-FFF2-40B4-BE49-F238E27FC236}">
                <a16:creationId xmlns:a16="http://schemas.microsoft.com/office/drawing/2014/main" id="{5A2DC9A7-EDB0-4B4B-BAA1-78D4AFBE97E4}"/>
              </a:ext>
            </a:extLst>
          </p:cNvPr>
          <p:cNvSpPr>
            <a:spLocks/>
          </p:cNvSpPr>
          <p:nvPr/>
        </p:nvSpPr>
        <p:spPr bwMode="auto">
          <a:xfrm>
            <a:off x="6819578" y="2404323"/>
            <a:ext cx="391500" cy="3429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4287" tIns="55715" rIns="74287" bIns="55715" spcCol="1270" anchor="ctr"/>
          <a:lstStyle/>
          <a:p>
            <a:pPr algn="ctr" defTabSz="1300013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1050" dirty="0">
                <a:solidFill>
                  <a:schemeClr val="tx1"/>
                </a:solidFill>
              </a:rPr>
              <a:t>VM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570EA0F-7736-DD4A-B185-705653EF5CE9}"/>
              </a:ext>
            </a:extLst>
          </p:cNvPr>
          <p:cNvCxnSpPr>
            <a:cxnSpLocks/>
            <a:stCxn id="68" idx="4"/>
            <a:endCxn id="80" idx="1"/>
          </p:cNvCxnSpPr>
          <p:nvPr/>
        </p:nvCxnSpPr>
        <p:spPr>
          <a:xfrm>
            <a:off x="5634832" y="3087643"/>
            <a:ext cx="1319034" cy="465072"/>
          </a:xfrm>
          <a:prstGeom prst="straightConnector1">
            <a:avLst/>
          </a:prstGeom>
          <a:ln w="22225">
            <a:tailEnd type="arrow" w="med" len="sm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C6F89F6-5958-D448-BA1F-C11ECA8B8B92}"/>
              </a:ext>
            </a:extLst>
          </p:cNvPr>
          <p:cNvCxnSpPr>
            <a:cxnSpLocks/>
            <a:stCxn id="68" idx="4"/>
            <a:endCxn id="83" idx="1"/>
          </p:cNvCxnSpPr>
          <p:nvPr/>
        </p:nvCxnSpPr>
        <p:spPr>
          <a:xfrm flipV="1">
            <a:off x="5634832" y="2575773"/>
            <a:ext cx="1184747" cy="511871"/>
          </a:xfrm>
          <a:prstGeom prst="straightConnector1">
            <a:avLst/>
          </a:prstGeom>
          <a:ln w="22225">
            <a:tailEnd type="arrow" w="med" len="sm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A4CA9A9-EB38-194F-BE84-E19B1D52ED23}"/>
              </a:ext>
            </a:extLst>
          </p:cNvPr>
          <p:cNvCxnSpPr>
            <a:cxnSpLocks/>
            <a:stCxn id="68" idx="4"/>
            <a:endCxn id="81" idx="1"/>
          </p:cNvCxnSpPr>
          <p:nvPr/>
        </p:nvCxnSpPr>
        <p:spPr>
          <a:xfrm flipV="1">
            <a:off x="5634832" y="3036373"/>
            <a:ext cx="1427081" cy="51270"/>
          </a:xfrm>
          <a:prstGeom prst="straightConnector1">
            <a:avLst/>
          </a:prstGeom>
          <a:ln w="22225">
            <a:tailEnd type="arrow" w="med" len="sm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3" name="Magnetic Disk 92">
            <a:extLst>
              <a:ext uri="{FF2B5EF4-FFF2-40B4-BE49-F238E27FC236}">
                <a16:creationId xmlns:a16="http://schemas.microsoft.com/office/drawing/2014/main" id="{C25596C5-336D-AE42-BF06-CFE22E20B5ED}"/>
              </a:ext>
            </a:extLst>
          </p:cNvPr>
          <p:cNvSpPr/>
          <p:nvPr/>
        </p:nvSpPr>
        <p:spPr>
          <a:xfrm>
            <a:off x="7907568" y="2710923"/>
            <a:ext cx="594599" cy="526838"/>
          </a:xfrm>
          <a:prstGeom prst="flowChartMagneticDisk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shared</a:t>
            </a:r>
          </a:p>
          <a:p>
            <a:pPr algn="ctr"/>
            <a:r>
              <a:rPr lang="en-US" sz="1050" dirty="0"/>
              <a:t>storage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9B92F75-0FCD-FE46-B17E-BE114A42D450}"/>
              </a:ext>
            </a:extLst>
          </p:cNvPr>
          <p:cNvCxnSpPr>
            <a:cxnSpLocks/>
            <a:stCxn id="93" idx="2"/>
            <a:endCxn id="80" idx="3"/>
          </p:cNvCxnSpPr>
          <p:nvPr/>
        </p:nvCxnSpPr>
        <p:spPr>
          <a:xfrm flipH="1">
            <a:off x="7345366" y="2974342"/>
            <a:ext cx="562202" cy="578374"/>
          </a:xfrm>
          <a:prstGeom prst="straightConnector1">
            <a:avLst/>
          </a:prstGeom>
          <a:ln w="22225"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3BD32DE1-5680-1C4A-AB4B-9CECEB4A6F31}"/>
              </a:ext>
            </a:extLst>
          </p:cNvPr>
          <p:cNvCxnSpPr>
            <a:cxnSpLocks/>
            <a:stCxn id="93" idx="2"/>
            <a:endCxn id="83" idx="3"/>
          </p:cNvCxnSpPr>
          <p:nvPr/>
        </p:nvCxnSpPr>
        <p:spPr>
          <a:xfrm flipH="1" flipV="1">
            <a:off x="7211078" y="2575773"/>
            <a:ext cx="696489" cy="398569"/>
          </a:xfrm>
          <a:prstGeom prst="straightConnector1">
            <a:avLst/>
          </a:prstGeom>
          <a:ln w="22225"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5AAC17A6-250F-534C-8D7E-E3EEA0674781}"/>
              </a:ext>
            </a:extLst>
          </p:cNvPr>
          <p:cNvCxnSpPr>
            <a:cxnSpLocks/>
            <a:stCxn id="93" idx="2"/>
          </p:cNvCxnSpPr>
          <p:nvPr/>
        </p:nvCxnSpPr>
        <p:spPr>
          <a:xfrm flipH="1">
            <a:off x="7466264" y="2974342"/>
            <a:ext cx="441303" cy="62032"/>
          </a:xfrm>
          <a:prstGeom prst="straightConnector1">
            <a:avLst/>
          </a:prstGeom>
          <a:ln w="22225"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72C6FA70-F999-6746-804E-10D024DEB3FC}"/>
              </a:ext>
            </a:extLst>
          </p:cNvPr>
          <p:cNvSpPr txBox="1"/>
          <p:nvPr/>
        </p:nvSpPr>
        <p:spPr>
          <a:xfrm>
            <a:off x="7521989" y="913026"/>
            <a:ext cx="1208664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75" i="1" dirty="0">
                <a:hlinkClick r:id="rId3"/>
              </a:rPr>
              <a:t>Read more…</a:t>
            </a:r>
            <a:endParaRPr lang="en-GB" sz="1575" i="1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035D2FA-51D1-B74E-901D-0F6778E083B3}"/>
              </a:ext>
            </a:extLst>
          </p:cNvPr>
          <p:cNvSpPr txBox="1"/>
          <p:nvPr/>
        </p:nvSpPr>
        <p:spPr>
          <a:xfrm>
            <a:off x="6168054" y="3977405"/>
            <a:ext cx="1416315" cy="577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Scalable handling of jobs using VMs from EGI Cloud Compute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11533A6-0587-0041-9004-54C7EBC8E5AE}"/>
              </a:ext>
            </a:extLst>
          </p:cNvPr>
          <p:cNvSpPr/>
          <p:nvPr/>
        </p:nvSpPr>
        <p:spPr>
          <a:xfrm>
            <a:off x="444801" y="3173190"/>
            <a:ext cx="2343277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/>
              <a:t>NBIS Servers powered by EGI:</a:t>
            </a:r>
          </a:p>
          <a:p>
            <a:r>
              <a:rPr lang="en-US" sz="1350" dirty="0" err="1"/>
              <a:t>Pcons.net</a:t>
            </a:r>
            <a:endParaRPr lang="en-US" sz="1350" dirty="0"/>
          </a:p>
          <a:p>
            <a:r>
              <a:rPr lang="en-US" sz="1350" dirty="0"/>
              <a:t>TOPCONS</a:t>
            </a:r>
          </a:p>
          <a:p>
            <a:r>
              <a:rPr lang="en-US" sz="1350" dirty="0"/>
              <a:t>SCAMPI2</a:t>
            </a:r>
          </a:p>
          <a:p>
            <a:r>
              <a:rPr lang="en-US" sz="1350" dirty="0"/>
              <a:t>ProQ3</a:t>
            </a:r>
          </a:p>
          <a:p>
            <a:r>
              <a:rPr lang="en-US" sz="1350" dirty="0"/>
              <a:t>PconsC2/PconsC3</a:t>
            </a:r>
          </a:p>
          <a:p>
            <a:r>
              <a:rPr lang="en-US" sz="1350" dirty="0"/>
              <a:t>BOCTOPUS2</a:t>
            </a:r>
          </a:p>
        </p:txBody>
      </p:sp>
    </p:spTree>
    <p:extLst>
      <p:ext uri="{BB962C8B-B14F-4D97-AF65-F5344CB8AC3E}">
        <p14:creationId xmlns:p14="http://schemas.microsoft.com/office/powerpoint/2010/main" val="1248633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0A3E28-B9FD-1340-85CA-CC454A49E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GeoHazards</a:t>
            </a:r>
            <a:r>
              <a:rPr lang="en-GB" dirty="0"/>
              <a:t> TEP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751A03B-59D0-F045-89E7-E4654A462BC9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05CB68-34B1-8946-A595-FF3DBF2A38AA}"/>
              </a:ext>
            </a:extLst>
          </p:cNvPr>
          <p:cNvSpPr txBox="1"/>
          <p:nvPr/>
        </p:nvSpPr>
        <p:spPr>
          <a:xfrm>
            <a:off x="7621572" y="898562"/>
            <a:ext cx="1208664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75" i="1" dirty="0">
                <a:hlinkClick r:id="rId3"/>
              </a:rPr>
              <a:t>Read more…</a:t>
            </a:r>
            <a:endParaRPr lang="en-GB" sz="1575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D24ACC-552E-FB40-961B-733CDDA0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26" y="1621054"/>
            <a:ext cx="4570331" cy="202124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FC30F02-8B31-F740-9D62-7A752F2E043D}"/>
              </a:ext>
            </a:extLst>
          </p:cNvPr>
          <p:cNvSpPr/>
          <p:nvPr/>
        </p:nvSpPr>
        <p:spPr>
          <a:xfrm>
            <a:off x="313764" y="1975461"/>
            <a:ext cx="2265312" cy="2553750"/>
          </a:xfrm>
          <a:prstGeom prst="rect">
            <a:avLst/>
          </a:prstGeom>
        </p:spPr>
        <p:txBody>
          <a:bodyPr wrap="square" lIns="60172" tIns="30086" rIns="60172" bIns="30086">
            <a:spAutoFit/>
          </a:bodyPr>
          <a:lstStyle/>
          <a:p>
            <a:pPr marL="0" lvl="1"/>
            <a:r>
              <a:rPr lang="en-GB" altLang="en-US" sz="1350" dirty="0">
                <a:solidFill>
                  <a:schemeClr val="bg1">
                    <a:lumMod val="50000"/>
                  </a:schemeClr>
                </a:solidFill>
              </a:rPr>
              <a:t>Cloud platform developed and operated by </a:t>
            </a:r>
            <a:r>
              <a:rPr lang="en-GB" altLang="en-US" sz="1350" dirty="0" err="1">
                <a:solidFill>
                  <a:schemeClr val="bg1">
                    <a:lumMod val="50000"/>
                  </a:schemeClr>
                </a:solidFill>
              </a:rPr>
              <a:t>Terradue</a:t>
            </a:r>
            <a:r>
              <a:rPr lang="en-GB" altLang="en-US" sz="1350" dirty="0">
                <a:solidFill>
                  <a:schemeClr val="bg1">
                    <a:lumMod val="50000"/>
                  </a:schemeClr>
                </a:solidFill>
              </a:rPr>
              <a:t>.</a:t>
            </a:r>
            <a:br>
              <a:rPr lang="en-GB" altLang="en-US" sz="135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altLang="en-US" sz="1350" dirty="0">
                <a:solidFill>
                  <a:schemeClr val="bg1">
                    <a:lumMod val="50000"/>
                  </a:schemeClr>
                </a:solidFill>
              </a:rPr>
              <a:t>It provides a rich set of ready to use EO Data processing services for geohazards analysis and monitoring.</a:t>
            </a:r>
            <a:br>
              <a:rPr lang="en-GB" altLang="en-US" sz="1350" dirty="0">
                <a:solidFill>
                  <a:schemeClr val="bg1">
                    <a:lumMod val="50000"/>
                  </a:schemeClr>
                </a:solidFill>
              </a:rPr>
            </a:br>
            <a:endParaRPr lang="en-GB" altLang="en-US" sz="1350" dirty="0">
              <a:solidFill>
                <a:schemeClr val="bg1">
                  <a:lumMod val="50000"/>
                </a:schemeClr>
              </a:solidFill>
            </a:endParaRPr>
          </a:p>
          <a:p>
            <a:pPr marL="0" lvl="1"/>
            <a:r>
              <a:rPr lang="en-GB" altLang="en-US" sz="1350" dirty="0">
                <a:solidFill>
                  <a:schemeClr val="bg1">
                    <a:lumMod val="50000"/>
                  </a:schemeClr>
                </a:solidFill>
              </a:rPr>
              <a:t>EGI Cloud Compute contributes resources to run near real-time processing of satellite data acquisitions. </a:t>
            </a:r>
          </a:p>
          <a:p>
            <a:pPr marL="0" lvl="1"/>
            <a:endParaRPr lang="en-GB" altLang="en-US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10B6883-9FFF-F54D-BBF4-726C8C9B3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82" y="1405076"/>
            <a:ext cx="1855760" cy="57038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952416B-89DB-F046-82BF-EEBF77263035}"/>
              </a:ext>
            </a:extLst>
          </p:cNvPr>
          <p:cNvSpPr txBox="1"/>
          <p:nvPr/>
        </p:nvSpPr>
        <p:spPr>
          <a:xfrm>
            <a:off x="3392529" y="4209298"/>
            <a:ext cx="54377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Image taken from slides at </a:t>
            </a:r>
            <a:r>
              <a:rPr lang="en-GB" sz="1050" dirty="0">
                <a:hlinkClick r:id="rId6"/>
              </a:rPr>
              <a:t>https://indico.egi.eu/indico/event/3455/session/13/contribution/84</a:t>
            </a:r>
            <a:r>
              <a:rPr lang="en-GB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6408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Arrow Connector 43">
            <a:extLst>
              <a:ext uri="{FF2B5EF4-FFF2-40B4-BE49-F238E27FC236}">
                <a16:creationId xmlns:a16="http://schemas.microsoft.com/office/drawing/2014/main" id="{C26B434A-DD4E-C04C-BBEF-4A2E5C16EE30}"/>
              </a:ext>
            </a:extLst>
          </p:cNvPr>
          <p:cNvCxnSpPr>
            <a:cxnSpLocks/>
            <a:stCxn id="43" idx="1"/>
            <a:endCxn id="38" idx="3"/>
          </p:cNvCxnSpPr>
          <p:nvPr/>
        </p:nvCxnSpPr>
        <p:spPr>
          <a:xfrm flipH="1">
            <a:off x="5034514" y="2879913"/>
            <a:ext cx="2204871" cy="16183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48374CF3-5036-F745-AB2F-557FABD8213B}"/>
              </a:ext>
            </a:extLst>
          </p:cNvPr>
          <p:cNvSpPr/>
          <p:nvPr/>
        </p:nvSpPr>
        <p:spPr>
          <a:xfrm>
            <a:off x="265755" y="3006246"/>
            <a:ext cx="5012669" cy="10551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350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7DD6974-4C59-B34D-824D-9E25FEF035EC}"/>
              </a:ext>
            </a:extLst>
          </p:cNvPr>
          <p:cNvGrpSpPr/>
          <p:nvPr/>
        </p:nvGrpSpPr>
        <p:grpSpPr>
          <a:xfrm>
            <a:off x="3760328" y="3232460"/>
            <a:ext cx="1274185" cy="602673"/>
            <a:chOff x="2673927" y="2507672"/>
            <a:chExt cx="2396837" cy="803564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26E42ED-B3F5-8A43-8A7A-F8373BBB6E42}"/>
                </a:ext>
              </a:extLst>
            </p:cNvPr>
            <p:cNvSpPr/>
            <p:nvPr/>
          </p:nvSpPr>
          <p:spPr>
            <a:xfrm>
              <a:off x="2673927" y="2757055"/>
              <a:ext cx="2396837" cy="55418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Cloud Management Framework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E5CDFF3-C62A-5548-92AF-8A42226B0642}"/>
                </a:ext>
              </a:extLst>
            </p:cNvPr>
            <p:cNvSpPr/>
            <p:nvPr/>
          </p:nvSpPr>
          <p:spPr>
            <a:xfrm>
              <a:off x="2673927" y="2507672"/>
              <a:ext cx="2396837" cy="2493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IaaS API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C7DA863-3069-424A-B88B-769E3C44CCB2}"/>
              </a:ext>
            </a:extLst>
          </p:cNvPr>
          <p:cNvGrpSpPr/>
          <p:nvPr/>
        </p:nvGrpSpPr>
        <p:grpSpPr>
          <a:xfrm>
            <a:off x="1795725" y="3213267"/>
            <a:ext cx="1274185" cy="602673"/>
            <a:chOff x="2673927" y="2507672"/>
            <a:chExt cx="2396837" cy="803564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9AB9858-76CD-9E46-B7AE-5BBA06004B1C}"/>
                </a:ext>
              </a:extLst>
            </p:cNvPr>
            <p:cNvSpPr/>
            <p:nvPr/>
          </p:nvSpPr>
          <p:spPr>
            <a:xfrm>
              <a:off x="2673927" y="2757055"/>
              <a:ext cx="2396837" cy="55418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Cloud Management Framework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2B95DF9-F548-3D40-A9A9-A9C439B89234}"/>
                </a:ext>
              </a:extLst>
            </p:cNvPr>
            <p:cNvSpPr/>
            <p:nvPr/>
          </p:nvSpPr>
          <p:spPr>
            <a:xfrm>
              <a:off x="2673927" y="2507672"/>
              <a:ext cx="2396837" cy="2493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IaaS API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E7F1F0B3-02EC-B942-B32D-0001CF02E30F}"/>
              </a:ext>
            </a:extLst>
          </p:cNvPr>
          <p:cNvSpPr txBox="1"/>
          <p:nvPr/>
        </p:nvSpPr>
        <p:spPr>
          <a:xfrm>
            <a:off x="458429" y="3268339"/>
            <a:ext cx="9775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/>
              <a:t>Direct API</a:t>
            </a:r>
          </a:p>
          <a:p>
            <a:r>
              <a:rPr lang="en-GB" sz="1500" b="1" dirty="0"/>
              <a:t>Access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CB118F-D904-3240-B53A-499724268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EGI Cloud: access layers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FC3063-4502-2742-8A31-97DF5341C6A4}"/>
              </a:ext>
            </a:extLst>
          </p:cNvPr>
          <p:cNvSpPr/>
          <p:nvPr/>
        </p:nvSpPr>
        <p:spPr>
          <a:xfrm>
            <a:off x="1804092" y="4230562"/>
            <a:ext cx="3230422" cy="5354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EGI Federation features: </a:t>
            </a:r>
          </a:p>
          <a:p>
            <a:pPr algn="ctr"/>
            <a:r>
              <a:rPr lang="en-US" sz="1050" dirty="0"/>
              <a:t>Accounting, Monitoring, Conf. DB, Info Discovery, </a:t>
            </a:r>
            <a:r>
              <a:rPr lang="en-US" sz="1050" dirty="0" err="1"/>
              <a:t>AppDB</a:t>
            </a:r>
            <a:endParaRPr lang="en-US" sz="105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4EB0923-F0CA-6842-BD7B-893023D27315}"/>
              </a:ext>
            </a:extLst>
          </p:cNvPr>
          <p:cNvCxnSpPr>
            <a:cxnSpLocks/>
            <a:stCxn id="63" idx="2"/>
          </p:cNvCxnSpPr>
          <p:nvPr/>
        </p:nvCxnSpPr>
        <p:spPr>
          <a:xfrm flipH="1">
            <a:off x="2432817" y="3815940"/>
            <a:ext cx="1" cy="414622"/>
          </a:xfrm>
          <a:prstGeom prst="straightConnector1">
            <a:avLst/>
          </a:prstGeom>
          <a:ln w="28575">
            <a:solidFill>
              <a:schemeClr val="accent6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A4E493B-0BAF-4F4B-B8DD-4E3BCAB2A940}"/>
              </a:ext>
            </a:extLst>
          </p:cNvPr>
          <p:cNvCxnSpPr>
            <a:cxnSpLocks/>
            <a:stCxn id="67" idx="2"/>
          </p:cNvCxnSpPr>
          <p:nvPr/>
        </p:nvCxnSpPr>
        <p:spPr>
          <a:xfrm>
            <a:off x="4397421" y="3835133"/>
            <a:ext cx="8366" cy="378475"/>
          </a:xfrm>
          <a:prstGeom prst="straightConnector1">
            <a:avLst/>
          </a:prstGeom>
          <a:ln w="28575">
            <a:solidFill>
              <a:schemeClr val="accent6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2969C964-1609-A94F-A2BC-DC20CE543921}"/>
              </a:ext>
            </a:extLst>
          </p:cNvPr>
          <p:cNvSpPr/>
          <p:nvPr/>
        </p:nvSpPr>
        <p:spPr>
          <a:xfrm>
            <a:off x="269457" y="954568"/>
            <a:ext cx="5008971" cy="8157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F1F842F-A2A2-3A4C-9742-825036BD220D}"/>
              </a:ext>
            </a:extLst>
          </p:cNvPr>
          <p:cNvSpPr/>
          <p:nvPr/>
        </p:nvSpPr>
        <p:spPr>
          <a:xfrm>
            <a:off x="1795725" y="1142390"/>
            <a:ext cx="3238788" cy="440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93840BE-68B6-C24B-95FA-370D67504CDB}"/>
              </a:ext>
            </a:extLst>
          </p:cNvPr>
          <p:cNvGrpSpPr/>
          <p:nvPr/>
        </p:nvGrpSpPr>
        <p:grpSpPr>
          <a:xfrm>
            <a:off x="2819398" y="1200399"/>
            <a:ext cx="1362980" cy="324000"/>
            <a:chOff x="2339532" y="644470"/>
            <a:chExt cx="1817307" cy="43200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C9FC129-B55D-024D-BAD5-35AD9D413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532" y="644470"/>
              <a:ext cx="455950" cy="432000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D913003-CE51-7A40-B4D5-022CFB92CD3E}"/>
                </a:ext>
              </a:extLst>
            </p:cNvPr>
            <p:cNvSpPr txBox="1"/>
            <p:nvPr/>
          </p:nvSpPr>
          <p:spPr>
            <a:xfrm>
              <a:off x="2782105" y="706582"/>
              <a:ext cx="1374734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AppDB</a:t>
              </a:r>
              <a:r>
                <a:rPr lang="en-US" sz="1100" dirty="0"/>
                <a:t> </a:t>
              </a:r>
              <a:r>
                <a:rPr lang="en-US" sz="1100" dirty="0" err="1"/>
                <a:t>VMOps</a:t>
              </a:r>
              <a:endParaRPr lang="en-US" sz="1100" dirty="0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F365F25C-EF94-0E40-8718-865720048735}"/>
              </a:ext>
            </a:extLst>
          </p:cNvPr>
          <p:cNvSpPr txBox="1"/>
          <p:nvPr/>
        </p:nvSpPr>
        <p:spPr>
          <a:xfrm>
            <a:off x="462131" y="1212398"/>
            <a:ext cx="10534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/>
              <a:t>GUI Access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CD26D79-F935-2543-ABC9-D90DF9017B42}"/>
              </a:ext>
            </a:extLst>
          </p:cNvPr>
          <p:cNvSpPr/>
          <p:nvPr/>
        </p:nvSpPr>
        <p:spPr>
          <a:xfrm>
            <a:off x="265755" y="2005912"/>
            <a:ext cx="5012673" cy="8157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97984DF-8367-C348-A31B-D94A55234092}"/>
              </a:ext>
            </a:extLst>
          </p:cNvPr>
          <p:cNvSpPr/>
          <p:nvPr/>
        </p:nvSpPr>
        <p:spPr>
          <a:xfrm>
            <a:off x="1797636" y="2193734"/>
            <a:ext cx="3236877" cy="440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IaaS Federated Access Tools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C654014-F560-B643-AE9D-7E4C16B3B5A3}"/>
              </a:ext>
            </a:extLst>
          </p:cNvPr>
          <p:cNvSpPr txBox="1"/>
          <p:nvPr/>
        </p:nvSpPr>
        <p:spPr>
          <a:xfrm>
            <a:off x="458429" y="2148326"/>
            <a:ext cx="986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/>
              <a:t>Federated</a:t>
            </a:r>
          </a:p>
          <a:p>
            <a:r>
              <a:rPr lang="en-GB" sz="1500" b="1" dirty="0"/>
              <a:t>Access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3F296BF-8D13-AD45-8486-69AA39A74337}"/>
              </a:ext>
            </a:extLst>
          </p:cNvPr>
          <p:cNvCxnSpPr>
            <a:cxnSpLocks/>
            <a:stCxn id="70" idx="0"/>
            <a:endCxn id="51" idx="2"/>
          </p:cNvCxnSpPr>
          <p:nvPr/>
        </p:nvCxnSpPr>
        <p:spPr>
          <a:xfrm flipH="1" flipV="1">
            <a:off x="3415119" y="1582490"/>
            <a:ext cx="956" cy="61124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Graphic 39">
            <a:extLst>
              <a:ext uri="{FF2B5EF4-FFF2-40B4-BE49-F238E27FC236}">
                <a16:creationId xmlns:a16="http://schemas.microsoft.com/office/drawing/2014/main" id="{35EABBDF-85E5-9946-9A4A-2E9F5E764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3027" y="1708690"/>
            <a:ext cx="549545" cy="43963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0E791FE6-22DE-C346-B566-F5F87A6ED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9385" y="2657181"/>
            <a:ext cx="556828" cy="44546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55CB617-504C-354A-86CF-220689572EB9}"/>
              </a:ext>
            </a:extLst>
          </p:cNvPr>
          <p:cNvCxnSpPr>
            <a:cxnSpLocks/>
            <a:stCxn id="40" idx="1"/>
            <a:endCxn id="51" idx="3"/>
          </p:cNvCxnSpPr>
          <p:nvPr/>
        </p:nvCxnSpPr>
        <p:spPr>
          <a:xfrm flipH="1" flipV="1">
            <a:off x="5034513" y="1362440"/>
            <a:ext cx="2208514" cy="5660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29C652C-AE76-3C46-ADEA-DDD10B718EE1}"/>
              </a:ext>
            </a:extLst>
          </p:cNvPr>
          <p:cNvCxnSpPr>
            <a:cxnSpLocks/>
            <a:stCxn id="43" idx="1"/>
            <a:endCxn id="70" idx="3"/>
          </p:cNvCxnSpPr>
          <p:nvPr/>
        </p:nvCxnSpPr>
        <p:spPr>
          <a:xfrm flipH="1" flipV="1">
            <a:off x="5034513" y="2413784"/>
            <a:ext cx="2204872" cy="4661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3">
            <a:extLst>
              <a:ext uri="{FF2B5EF4-FFF2-40B4-BE49-F238E27FC236}">
                <a16:creationId xmlns:a16="http://schemas.microsoft.com/office/drawing/2014/main" id="{0BACA44F-62EF-7F4D-AF45-353A34C8FD21}"/>
              </a:ext>
            </a:extLst>
          </p:cNvPr>
          <p:cNvCxnSpPr>
            <a:cxnSpLocks/>
            <a:stCxn id="43" idx="1"/>
            <a:endCxn id="67" idx="3"/>
          </p:cNvCxnSpPr>
          <p:nvPr/>
        </p:nvCxnSpPr>
        <p:spPr>
          <a:xfrm flipH="1">
            <a:off x="5034513" y="2879913"/>
            <a:ext cx="2204872" cy="7474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2CEE2DA-C641-7543-A9DB-A67989C7FF0A}"/>
              </a:ext>
            </a:extLst>
          </p:cNvPr>
          <p:cNvSpPr txBox="1"/>
          <p:nvPr/>
        </p:nvSpPr>
        <p:spPr>
          <a:xfrm>
            <a:off x="6975824" y="3094027"/>
            <a:ext cx="1083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Developers/</a:t>
            </a:r>
          </a:p>
          <a:p>
            <a:pPr algn="ctr"/>
            <a:r>
              <a:rPr lang="en-GB" sz="1100" dirty="0"/>
              <a:t>Advanced users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7EE5DCC-0203-F34E-A830-CAC48C80E71B}"/>
              </a:ext>
            </a:extLst>
          </p:cNvPr>
          <p:cNvCxnSpPr>
            <a:cxnSpLocks/>
            <a:stCxn id="68" idx="0"/>
          </p:cNvCxnSpPr>
          <p:nvPr/>
        </p:nvCxnSpPr>
        <p:spPr>
          <a:xfrm flipV="1">
            <a:off x="4397421" y="2642393"/>
            <a:ext cx="8366" cy="590067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B0526B3-A424-0C4B-9AB1-CA37761C4145}"/>
              </a:ext>
            </a:extLst>
          </p:cNvPr>
          <p:cNvCxnSpPr>
            <a:cxnSpLocks/>
            <a:stCxn id="64" idx="0"/>
          </p:cNvCxnSpPr>
          <p:nvPr/>
        </p:nvCxnSpPr>
        <p:spPr>
          <a:xfrm flipH="1" flipV="1">
            <a:off x="2432817" y="2633834"/>
            <a:ext cx="1" cy="57943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372B1F2-60A7-2F44-AB95-13B5AF8C7B66}"/>
              </a:ext>
            </a:extLst>
          </p:cNvPr>
          <p:cNvSpPr/>
          <p:nvPr/>
        </p:nvSpPr>
        <p:spPr>
          <a:xfrm>
            <a:off x="5694322" y="1362439"/>
            <a:ext cx="1092027" cy="2264876"/>
          </a:xfrm>
          <a:prstGeom prst="rect">
            <a:avLst/>
          </a:prstGeom>
          <a:solidFill>
            <a:srgbClr val="91A5D7">
              <a:alpha val="81961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 dirty="0"/>
              <a:t>AAI: Check-in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E2D73422-999A-0342-8FA2-7CB9472119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2852" y="1941100"/>
            <a:ext cx="449590" cy="422882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53D37F49-58EC-2B44-A684-5D50B52D630F}"/>
              </a:ext>
            </a:extLst>
          </p:cNvPr>
          <p:cNvSpPr txBox="1"/>
          <p:nvPr/>
        </p:nvSpPr>
        <p:spPr>
          <a:xfrm>
            <a:off x="7142539" y="2156687"/>
            <a:ext cx="750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GUI Users</a:t>
            </a:r>
          </a:p>
        </p:txBody>
      </p:sp>
    </p:spTree>
    <p:extLst>
      <p:ext uri="{BB962C8B-B14F-4D97-AF65-F5344CB8AC3E}">
        <p14:creationId xmlns:p14="http://schemas.microsoft.com/office/powerpoint/2010/main" val="3078470202"/>
      </p:ext>
    </p:extLst>
  </p:cSld>
  <p:clrMapOvr>
    <a:masterClrMapping/>
  </p:clrMapOvr>
</p:sld>
</file>

<file path=ppt/theme/theme1.xml><?xml version="1.0" encoding="utf-8"?>
<a:theme xmlns:a="http://schemas.openxmlformats.org/drawingml/2006/main" name="HO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GI_Powerpoint_Template_16-9" id="{CAB75115-ABF2-C143-B4DE-274A206E0B57}" vid="{979276F5-1459-3E48-89F3-9A88C338218E}"/>
    </a:ext>
  </a:extLst>
</a:theme>
</file>

<file path=ppt/theme/theme2.xml><?xml version="1.0" encoding="utf-8"?>
<a:theme xmlns:a="http://schemas.openxmlformats.org/drawingml/2006/main" name="CONTENT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GI_Powerpoint_Template_16-9" id="{CAB75115-ABF2-C143-B4DE-274A206E0B57}" vid="{3D3BD387-E4F5-4245-B493-E71C1E23A527}"/>
    </a:ext>
  </a:extLst>
</a:theme>
</file>

<file path=ppt/theme/theme3.xml><?xml version="1.0" encoding="utf-8"?>
<a:theme xmlns:a="http://schemas.openxmlformats.org/drawingml/2006/main" name="SECTION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GI_Powerpoint_Template_16-9" id="{CAB75115-ABF2-C143-B4DE-274A206E0B57}" vid="{BA74431B-E92D-E647-912A-3E19F60B4A98}"/>
    </a:ext>
  </a:extLst>
</a:theme>
</file>

<file path=ppt/theme/theme4.xml><?xml version="1.0" encoding="utf-8"?>
<a:theme xmlns:a="http://schemas.openxmlformats.org/drawingml/2006/main" name="END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GI_Powerpoint_Template_16-9" id="{CAB75115-ABF2-C143-B4DE-274A206E0B57}" vid="{F8F76434-2F6B-AC4E-B611-C9B7E43F0529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HOME</Template>
  <TotalTime>3900</TotalTime>
  <Words>1129</Words>
  <Application>Microsoft Macintosh PowerPoint</Application>
  <PresentationFormat>On-screen Show (16:9)</PresentationFormat>
  <Paragraphs>206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Courier New</vt:lpstr>
      <vt:lpstr>Source Sans Pro</vt:lpstr>
      <vt:lpstr>Wingdings</vt:lpstr>
      <vt:lpstr>HOME</vt:lpstr>
      <vt:lpstr>CONTENT</vt:lpstr>
      <vt:lpstr>SECTION</vt:lpstr>
      <vt:lpstr>END</vt:lpstr>
      <vt:lpstr>EGI Cloud Compute Service</vt:lpstr>
      <vt:lpstr>The EGI Federated Cloud</vt:lpstr>
      <vt:lpstr>Cloud Compute</vt:lpstr>
      <vt:lpstr>Differences</vt:lpstr>
      <vt:lpstr>FedCloud Architecture</vt:lpstr>
      <vt:lpstr>EGI Notebooks</vt:lpstr>
      <vt:lpstr>NBIS</vt:lpstr>
      <vt:lpstr>GeoHazards TEP</vt:lpstr>
      <vt:lpstr>EGI Cloud: access layers</vt:lpstr>
      <vt:lpstr>Manage VMs via AppDB VMOps Dashboard</vt:lpstr>
      <vt:lpstr>Manage VMs via AppDB VMOps</vt:lpstr>
      <vt:lpstr>Access and capacity allocation</vt:lpstr>
      <vt:lpstr>Use cases</vt:lpstr>
      <vt:lpstr>The infrastructure</vt:lpstr>
      <vt:lpstr>The FedCloud in action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EGI Cloud Compute Service</dc:title>
  <dc:creator>Enol Fernandez</dc:creator>
  <cp:lastModifiedBy>Enol Fernandez</cp:lastModifiedBy>
  <cp:revision>43</cp:revision>
  <dcterms:created xsi:type="dcterms:W3CDTF">2019-04-29T11:04:54Z</dcterms:created>
  <dcterms:modified xsi:type="dcterms:W3CDTF">2019-06-27T13:14:20Z</dcterms:modified>
</cp:coreProperties>
</file>