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56" r:id="rId4"/>
    <p:sldId id="270" r:id="rId5"/>
    <p:sldId id="257" r:id="rId6"/>
    <p:sldId id="271" r:id="rId7"/>
    <p:sldId id="269" r:id="rId8"/>
    <p:sldId id="272" r:id="rId9"/>
    <p:sldId id="258" r:id="rId10"/>
    <p:sldId id="275" r:id="rId11"/>
    <p:sldId id="267" r:id="rId12"/>
    <p:sldId id="273" r:id="rId13"/>
    <p:sldId id="26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5689CA"/>
    <a:srgbClr val="BAD5FB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36" autoAdjust="0"/>
  </p:normalViewPr>
  <p:slideViewPr>
    <p:cSldViewPr>
      <p:cViewPr>
        <p:scale>
          <a:sx n="100" d="100"/>
          <a:sy n="100" d="100"/>
        </p:scale>
        <p:origin x="-11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BF7DFE46-C06D-4B5F-A5E6-6A4ABD995803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D07B6826-7E2B-4156-94EB-5D308C00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8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9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E15F-6120-46D1-99C0-3C1B5FD5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9FF1-00CD-4479-ADC5-4976D9B9A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9BDF-7087-47D6-BE35-89E67E2C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DC99-509D-4929-A7C1-8F444881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518C-14B3-4C8C-9EEF-3E078F73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D940-A508-486E-B8FA-736912B3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A090-D787-4930-B010-AA445E8E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70F4-6D04-495C-AFBB-5A9D4136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3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A46F-05FF-4F3C-8A17-8E6DF720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264D-DD6C-4B4D-9AC3-29A48FC0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911F-B53B-4089-BBA7-57DD1A3E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CA23-97F0-4CE9-9710-AB51948C8F9F}" type="datetimeFigureOut">
              <a:rPr lang="en-GB" smtClean="0"/>
              <a:t>11/05/2011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35A9D7-83F3-47DB-8A49-AD45FB92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E-</a:t>
            </a:r>
            <a:r>
              <a:rPr lang="en-US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ScienceTalk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 PMB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E-</a:t>
            </a:r>
            <a:r>
              <a:rPr lang="en-US" dirty="0" err="1" smtClean="0">
                <a:ea typeface="ＭＳ Ｐゴシック" pitchFamily="34" charset="-128"/>
              </a:rPr>
              <a:t>ScienceTalk</a:t>
            </a:r>
            <a:r>
              <a:rPr lang="en-US" dirty="0" smtClean="0">
                <a:ea typeface="ＭＳ Ｐゴシック" pitchFamily="34" charset="-128"/>
              </a:rPr>
              <a:t> PMB Meeting </a:t>
            </a:r>
            <a:r>
              <a:rPr lang="en-US" dirty="0">
                <a:ea typeface="ＭＳ Ｐゴシック" pitchFamily="34" charset="-128"/>
              </a:rPr>
              <a:t>4</a:t>
            </a:r>
            <a:endParaRPr lang="en-US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11 May 2011</a:t>
            </a:r>
          </a:p>
          <a:p>
            <a:pPr marL="0" indent="0" algn="ctr" eaLnBrk="1" hangingPunct="1">
              <a:buNone/>
            </a:pPr>
            <a:r>
              <a:rPr lang="en-US" i="1" dirty="0" err="1" smtClean="0">
                <a:ea typeface="ＭＳ Ｐゴシック" pitchFamily="34" charset="-128"/>
              </a:rPr>
              <a:t>Telcon</a:t>
            </a:r>
            <a:endParaRPr lang="en-US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Expected spend profile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209800" y="4876800"/>
            <a:ext cx="449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/>
              <a:t>Overall EC contribution is 1.3million Euros</a:t>
            </a:r>
            <a:endParaRPr lang="en-US"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37486"/>
              </p:ext>
            </p:extLst>
          </p:nvPr>
        </p:nvGraphicFramePr>
        <p:xfrm>
          <a:off x="914400" y="1981200"/>
          <a:ext cx="7086600" cy="289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21"/>
                <a:gridCol w="808538"/>
                <a:gridCol w="906079"/>
                <a:gridCol w="918977"/>
                <a:gridCol w="1027803"/>
                <a:gridCol w="1028609"/>
                <a:gridCol w="1366373"/>
              </a:tblGrid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Partner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Year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EGI.eu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68.252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50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QMUL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223.513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56.858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40.627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320.998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116.727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APO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28.088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154.882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28.088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211.057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76.748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Imperial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114.181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114.181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41.520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CERN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69.164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77.562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319.344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466.070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169.480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50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320.764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403.485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388.057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1.300.000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472.727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Estimated expenditure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76010"/>
              </p:ext>
            </p:extLst>
          </p:nvPr>
        </p:nvGraphicFramePr>
        <p:xfrm>
          <a:off x="838200" y="1981200"/>
          <a:ext cx="7924800" cy="3505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011"/>
                <a:gridCol w="834305"/>
                <a:gridCol w="776970"/>
                <a:gridCol w="787996"/>
                <a:gridCol w="703462"/>
                <a:gridCol w="865179"/>
                <a:gridCol w="888277"/>
                <a:gridCol w="1055251"/>
                <a:gridCol w="1078349"/>
              </a:tblGrid>
              <a:tr h="99465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 package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Dec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Jan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Feb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Cumul</a:t>
                      </a:r>
                      <a:r>
                        <a:rPr lang="en-US" sz="1100" dirty="0">
                          <a:effectLst/>
                        </a:rPr>
                        <a:t> Direct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Cumul</a:t>
                      </a:r>
                      <a:r>
                        <a:rPr lang="en-US" sz="1100" dirty="0">
                          <a:effectLst/>
                        </a:rPr>
                        <a:t> Indirect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Cumul</a:t>
                      </a:r>
                      <a:r>
                        <a:rPr lang="en-US" sz="1100" dirty="0">
                          <a:effectLst/>
                        </a:rPr>
                        <a:t> Eligible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Q2 </a:t>
                      </a:r>
                      <a:r>
                        <a:rPr lang="en-US" sz="1100" dirty="0">
                          <a:effectLst/>
                        </a:rPr>
                        <a:t>Estimated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Q1 Estimated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WP1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3.535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4.134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4.480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12.149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2.430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14.578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12.999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20.829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WP2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8.091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8.934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9.281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26.306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5.261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31.568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28.148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25.341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WP3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7.073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11.250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13.133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31.457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6.291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37.748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33.658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36.815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WP4-M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3.366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3.366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2.936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9.668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1.934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11.602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10.345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13.100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WP2-UNF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WP4-UNF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426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612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612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1.649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330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1.979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22.491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28.296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30.441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81.229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16.246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108.755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85.150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96.085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1555549"/>
            <a:ext cx="4600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Estimated </a:t>
            </a:r>
            <a:r>
              <a:rPr lang="en-GB" sz="1400" b="1" dirty="0" smtClean="0">
                <a:solidFill>
                  <a:srgbClr val="FF6600"/>
                </a:solidFill>
              </a:rPr>
              <a:t>personnel </a:t>
            </a:r>
            <a:r>
              <a:rPr lang="en-GB" sz="1400" b="1" dirty="0">
                <a:solidFill>
                  <a:srgbClr val="FF6600"/>
                </a:solidFill>
              </a:rPr>
              <a:t>expenditure </a:t>
            </a:r>
            <a:r>
              <a:rPr lang="en-GB" sz="1400" b="1" dirty="0" smtClean="0">
                <a:solidFill>
                  <a:srgbClr val="FF6600"/>
                </a:solidFill>
              </a:rPr>
              <a:t>Q2 </a:t>
            </a:r>
            <a:r>
              <a:rPr lang="en-GB" sz="1400" b="1" dirty="0">
                <a:solidFill>
                  <a:srgbClr val="FF6600"/>
                </a:solidFill>
              </a:rPr>
              <a:t>(in K euros) 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21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Deliverables and </a:t>
            </a:r>
            <a:b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milestones tracking</a:t>
            </a:r>
          </a:p>
        </p:txBody>
      </p:sp>
      <p:sp>
        <p:nvSpPr>
          <p:cNvPr id="8195" name="Rectangle 6039"/>
          <p:cNvSpPr>
            <a:spLocks noChangeArrowheads="1"/>
          </p:cNvSpPr>
          <p:nvPr/>
        </p:nvSpPr>
        <p:spPr bwMode="auto">
          <a:xfrm>
            <a:off x="457200" y="5715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6040"/>
          <p:cNvSpPr>
            <a:spLocks noChangeArrowheads="1"/>
          </p:cNvSpPr>
          <p:nvPr/>
        </p:nvSpPr>
        <p:spPr bwMode="auto">
          <a:xfrm>
            <a:off x="457200" y="6019800"/>
            <a:ext cx="2286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6041"/>
          <p:cNvSpPr txBox="1">
            <a:spLocks noChangeArrowheads="1"/>
          </p:cNvSpPr>
          <p:nvPr/>
        </p:nvSpPr>
        <p:spPr bwMode="auto">
          <a:xfrm>
            <a:off x="762000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8198" name="Text Box 6042"/>
          <p:cNvSpPr txBox="1">
            <a:spLocks noChangeArrowheads="1"/>
          </p:cNvSpPr>
          <p:nvPr/>
        </p:nvSpPr>
        <p:spPr bwMode="auto">
          <a:xfrm>
            <a:off x="762000" y="5943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In preparation</a:t>
            </a:r>
          </a:p>
        </p:txBody>
      </p:sp>
      <p:sp>
        <p:nvSpPr>
          <p:cNvPr id="8199" name="Rectangle 6043"/>
          <p:cNvSpPr>
            <a:spLocks noChangeArrowheads="1"/>
          </p:cNvSpPr>
          <p:nvPr/>
        </p:nvSpPr>
        <p:spPr bwMode="auto">
          <a:xfrm>
            <a:off x="457200" y="632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6044"/>
          <p:cNvSpPr txBox="1">
            <a:spLocks noChangeArrowheads="1"/>
          </p:cNvSpPr>
          <p:nvPr/>
        </p:nvSpPr>
        <p:spPr bwMode="auto">
          <a:xfrm>
            <a:off x="762000" y="6248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Overdue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39691"/>
              </p:ext>
            </p:extLst>
          </p:nvPr>
        </p:nvGraphicFramePr>
        <p:xfrm>
          <a:off x="1828800" y="1600200"/>
          <a:ext cx="5470523" cy="4086368"/>
        </p:xfrm>
        <a:graphic>
          <a:graphicData uri="http://schemas.openxmlformats.org/drawingml/2006/table">
            <a:tbl>
              <a:tblPr/>
              <a:tblGrid>
                <a:gridCol w="668001"/>
                <a:gridCol w="404849"/>
                <a:gridCol w="404849"/>
                <a:gridCol w="404849"/>
                <a:gridCol w="484132"/>
                <a:gridCol w="414408"/>
                <a:gridCol w="414408"/>
                <a:gridCol w="357055"/>
                <a:gridCol w="404849"/>
                <a:gridCol w="303637"/>
                <a:gridCol w="404849"/>
                <a:gridCol w="404849"/>
                <a:gridCol w="399788"/>
              </a:tblGrid>
              <a:tr h="1752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</a:rPr>
                        <a:t>Months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WP1</a:t>
                      </a:r>
                      <a:br>
                        <a:rPr lang="en-GB" sz="800" b="1">
                          <a:latin typeface="Times New Roman"/>
                          <a:ea typeface="Times New Roman"/>
                        </a:rPr>
                      </a:br>
                      <a:r>
                        <a:rPr lang="en-GB" sz="800" b="1">
                          <a:latin typeface="Times New Roman"/>
                          <a:ea typeface="Times New Roman"/>
                        </a:rPr>
                        <a:t>Policy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7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T1.1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Policy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D1.2.1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D1.1</a:t>
                      </a:r>
                      <a:br>
                        <a:rPr lang="en-GB" sz="700" dirty="0">
                          <a:latin typeface="Times New Roman"/>
                          <a:ea typeface="Times New Roman"/>
                        </a:rPr>
                      </a:b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D1.2.2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D1.2.3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D1.2.4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T1.2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Impact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</a:rPr>
                        <a:t>T1.3</a:t>
                      </a:r>
                      <a:br>
                        <a:rPr lang="fr-FR" sz="800">
                          <a:latin typeface="Times New Roman"/>
                          <a:ea typeface="Times New Roman"/>
                        </a:rPr>
                      </a:br>
                      <a:r>
                        <a:rPr lang="fr-FR" sz="800">
                          <a:latin typeface="Times New Roman"/>
                          <a:ea typeface="Times New Roman"/>
                        </a:rPr>
                        <a:t>Events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latin typeface="Times New Roman"/>
                          <a:ea typeface="Times New Roman"/>
                        </a:rPr>
                        <a:t>MS1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/>
                          <a:ea typeface="Times New Roman"/>
                        </a:rPr>
                        <a:t>WP2</a:t>
                      </a:r>
                      <a:br>
                        <a:rPr lang="fr-FR" sz="800" b="1">
                          <a:latin typeface="Times New Roman"/>
                          <a:ea typeface="Times New Roman"/>
                        </a:rPr>
                      </a:br>
                      <a:r>
                        <a:rPr lang="fr-FR" sz="800" b="1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</a:rPr>
                        <a:t>T2.1</a:t>
                      </a:r>
                      <a:br>
                        <a:rPr lang="fr-FR" sz="800">
                          <a:latin typeface="Times New Roman"/>
                          <a:ea typeface="Times New Roman"/>
                        </a:rPr>
                      </a:br>
                      <a:r>
                        <a:rPr lang="fr-FR" sz="80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T2.2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GridGuide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D2.1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T2.3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GridCast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WP3</a:t>
                      </a:r>
                      <a:br>
                        <a:rPr lang="en-GB" sz="800" b="1">
                          <a:latin typeface="Times New Roman"/>
                          <a:ea typeface="Times New Roman"/>
                        </a:rPr>
                      </a:br>
                      <a:r>
                        <a:rPr lang="en-GB" sz="800" b="1">
                          <a:latin typeface="Times New Roman"/>
                          <a:ea typeface="Times New Roman"/>
                        </a:rPr>
                        <a:t>iSGTW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T3.1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Weekly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D3.1</a:t>
                      </a:r>
                      <a:br>
                        <a:rPr lang="en-GB" sz="700" dirty="0">
                          <a:latin typeface="Times New Roman"/>
                          <a:ea typeface="Times New Roman"/>
                        </a:rPr>
                      </a:b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cont.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D3.2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D3.4.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T3.2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New media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D3.3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WP4 Mgmt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T4.1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Project Issues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WP1-WP4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Ensure a good balance of information and contributions from collaborating projects for e-</a:t>
            </a:r>
            <a:r>
              <a:rPr lang="en-US" sz="2000" dirty="0" err="1" smtClean="0">
                <a:solidFill>
                  <a:schemeClr val="tx1"/>
                </a:solidFill>
              </a:rPr>
              <a:t>ScienceBriefings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Adding Russian, Chinese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 to the </a:t>
            </a:r>
            <a:r>
              <a:rPr lang="en-US" sz="2000" dirty="0" err="1" smtClean="0">
                <a:solidFill>
                  <a:schemeClr val="tx1"/>
                </a:solidFill>
              </a:rPr>
              <a:t>GridCafe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Consultation processes with the </a:t>
            </a:r>
            <a:r>
              <a:rPr lang="en-US" sz="2000" dirty="0" err="1" smtClean="0">
                <a:solidFill>
                  <a:schemeClr val="tx1"/>
                </a:solidFill>
              </a:rPr>
              <a:t>iSGTW</a:t>
            </a:r>
            <a:r>
              <a:rPr lang="en-US" sz="2000" dirty="0" smtClean="0">
                <a:solidFill>
                  <a:schemeClr val="tx1"/>
                </a:solidFill>
              </a:rPr>
              <a:t> Advisory Board and unresponsiveness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New name for </a:t>
            </a:r>
            <a:r>
              <a:rPr lang="en-US" sz="2000" dirty="0" err="1" smtClean="0">
                <a:solidFill>
                  <a:schemeClr val="tx1"/>
                </a:solidFill>
              </a:rPr>
              <a:t>iSGTW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and movement of the site to CERN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High travel costs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Protection of current and future e-</a:t>
            </a:r>
            <a:r>
              <a:rPr lang="en-US" sz="2000" dirty="0" err="1" smtClean="0">
                <a:solidFill>
                  <a:schemeClr val="tx1"/>
                </a:solidFill>
              </a:rPr>
              <a:t>ScienceTalk</a:t>
            </a:r>
            <a:r>
              <a:rPr lang="en-US" sz="2000" dirty="0" smtClean="0">
                <a:solidFill>
                  <a:schemeClr val="tx1"/>
                </a:solidFill>
              </a:rPr>
              <a:t> product names</a:t>
            </a:r>
          </a:p>
        </p:txBody>
      </p:sp>
    </p:spTree>
    <p:extLst>
      <p:ext uri="{BB962C8B-B14F-4D97-AF65-F5344CB8AC3E}">
        <p14:creationId xmlns:p14="http://schemas.microsoft.com/office/powerpoint/2010/main" val="34065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775" y="1371600"/>
            <a:ext cx="55626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</a:rPr>
              <a:t>Progress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New name and template released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e-</a:t>
            </a:r>
            <a:r>
              <a:rPr lang="en-US" sz="1600" dirty="0" err="1" smtClean="0">
                <a:solidFill>
                  <a:schemeClr val="tx1"/>
                </a:solidFill>
              </a:rPr>
              <a:t>ScienceBriefing</a:t>
            </a:r>
            <a:r>
              <a:rPr lang="en-US" sz="1600" dirty="0" smtClean="0">
                <a:solidFill>
                  <a:schemeClr val="tx1"/>
                </a:solidFill>
              </a:rPr>
              <a:t> ‘Supercomputing: Empowering Research’ released at the Cloudscape-III meeting and online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e-</a:t>
            </a:r>
            <a:r>
              <a:rPr lang="en-US" sz="1600" dirty="0" err="1">
                <a:solidFill>
                  <a:schemeClr val="tx1"/>
                </a:solidFill>
              </a:rPr>
              <a:t>ScienceBriefing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‘Cloud computing: What’s on the horizon?’ </a:t>
            </a:r>
            <a:r>
              <a:rPr lang="en-US" sz="1600" dirty="0">
                <a:solidFill>
                  <a:schemeClr val="tx1"/>
                </a:solidFill>
              </a:rPr>
              <a:t>released at the </a:t>
            </a:r>
            <a:r>
              <a:rPr lang="en-US" sz="1600" dirty="0" smtClean="0">
                <a:solidFill>
                  <a:schemeClr val="tx1"/>
                </a:solidFill>
              </a:rPr>
              <a:t>ISGC11 event and online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Policy advisory </a:t>
            </a:r>
            <a:r>
              <a:rPr lang="en-US" sz="1600" dirty="0">
                <a:solidFill>
                  <a:schemeClr val="tx1"/>
                </a:solidFill>
              </a:rPr>
              <a:t>group </a:t>
            </a:r>
            <a:r>
              <a:rPr lang="en-US" sz="1600" dirty="0" smtClean="0">
                <a:solidFill>
                  <a:schemeClr val="tx1"/>
                </a:solidFill>
              </a:rPr>
              <a:t>feeding into the Briefings review process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Regular meetings established with e-IRGSP2/3, sharing news items and circulating materials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New e-</a:t>
            </a:r>
            <a:r>
              <a:rPr lang="en-US" sz="1600" dirty="0" err="1" smtClean="0">
                <a:solidFill>
                  <a:schemeClr val="tx1"/>
                </a:solidFill>
              </a:rPr>
              <a:t>ScienceBriefing</a:t>
            </a:r>
            <a:r>
              <a:rPr lang="en-US" sz="1600" dirty="0" smtClean="0">
                <a:solidFill>
                  <a:schemeClr val="tx1"/>
                </a:solidFill>
              </a:rPr>
              <a:t> page created with a new layout and html versions of the Briefings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GridCasts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held at ISGC2011, Cloudscape-III, EGI User Forum, FET’11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Translation of cloud computing Briefing into Spanish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Recruitment to 0.5FTE post at QMUL, interviews 26 May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799"/>
            <a:ext cx="2728511" cy="386022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43200"/>
            <a:ext cx="2593038" cy="3657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42672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Next steps</a:t>
            </a:r>
            <a:endParaRPr lang="en-US" sz="2400" b="1" dirty="0">
              <a:solidFill>
                <a:srgbClr val="FF66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Grids and clouds in Asia mini-Briefing currently being prepared for end May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Identifying policy events for later in the year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e-IRG in October Poznan, </a:t>
            </a:r>
            <a:r>
              <a:rPr lang="en-US" sz="1600" dirty="0" err="1" smtClean="0">
                <a:solidFill>
                  <a:schemeClr val="tx1"/>
                </a:solidFill>
              </a:rPr>
              <a:t>eChallenges</a:t>
            </a:r>
            <a:r>
              <a:rPr lang="en-US" sz="1600" dirty="0" smtClean="0">
                <a:solidFill>
                  <a:schemeClr val="tx1"/>
                </a:solidFill>
              </a:rPr>
              <a:t>, October in Florence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Next Briefing on desktop computing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will be on 22 September in Lyon (co-located with EGITF2011)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Future topic ideas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International dimension of grids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eGovernment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Impact indicators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Digital Agenda for Europe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Next Framework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programme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799"/>
            <a:ext cx="4572000" cy="48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100" y="1265322"/>
            <a:ext cx="7496175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Progress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Drupal upfront development time very high, proceeding with the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based on html version for now.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French version of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receiving 8% of hits for the homepage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Russian translation 75% complete, problem with the encoding, separate site will be needed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Concept ideas for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developing, along with the 3D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GridCafe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ISGC2011, Taipei, 19-25 March (+ posters, 8 bloggers)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EGI User Forum, Vilnius, 11-14 April (+ posters, 7 bloggers)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FET’11, Budapest, 4-6 May (+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iSGTW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poster, 3 bloggers)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Added PANDA layer to show the ATLAS jobs, more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sites added to RTM.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RTM displayed at EGI User Forum and FET’11.</a:t>
            </a:r>
          </a:p>
          <a:p>
            <a:pPr indent="-57150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Digital Library</a:t>
            </a:r>
          </a:p>
          <a:p>
            <a:pPr lvl="1" indent="-57150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iSGTW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rss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feed added to Digital Library home page</a:t>
            </a:r>
          </a:p>
          <a:p>
            <a:pPr lvl="1" indent="-57150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Working on a document upload page for the e-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site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pic>
        <p:nvPicPr>
          <p:cNvPr id="1026" name="Picture 2" descr="C:\Users\Catherine\Desktop\e-ST PMB4\Images\EST-GridCafé-intr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330827" cy="3145781"/>
          </a:xfrm>
          <a:prstGeom prst="rect">
            <a:avLst/>
          </a:prstGeom>
          <a:noFill/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3657600"/>
            <a:ext cx="3053761" cy="288410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3824" y="1371599"/>
            <a:ext cx="7191376" cy="50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Next steps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New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leaflet and promotional materials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pens, banner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Copyright notices – apply by the end of the first period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New translations for the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Chinese – ASGC working on this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Volunteer computing contributions from Citizen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CyberScience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(and EDGI)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Build the new e-Science landing area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Build a test version of the 3D Café ready for the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CloudScape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III event in March</a:t>
            </a: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Longer, more editorial posts – some of these have been tried out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Upcoming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GridCasts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at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TNC11, Role of e-Infrastructures on Climate Change,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TeraGrid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Experiment more with longer videos, a ‘day in the life’, a conference overview,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vox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pops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Work on the USP – who is it for? NGIs being encouraged to add sites. NRENs?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Should we also include projects as well as individual sites?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EGI SSO profile pages – use like LinkedIn pages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93" y="1447800"/>
            <a:ext cx="3300413" cy="469699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7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352550"/>
            <a:ext cx="6248400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Progress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New editor started on 1 April 2011, successful handover with Dan </a:t>
            </a:r>
            <a:r>
              <a:rPr lang="en-US" sz="1500" dirty="0" err="1" smtClean="0">
                <a:solidFill>
                  <a:schemeClr val="tx1"/>
                </a:solidFill>
              </a:rPr>
              <a:t>Drollette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Publishing has continued with no further legal challenges, some high profile articles (Berners-Lee/Brown article picked up by </a:t>
            </a:r>
            <a:r>
              <a:rPr lang="en-GB" sz="1500" dirty="0" smtClean="0">
                <a:solidFill>
                  <a:schemeClr val="tx1"/>
                </a:solidFill>
              </a:rPr>
              <a:t>Scidev.net)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Subscriptions hovering around 8000, some issues with spam addresses initially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Trademarking of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at Swiss Trademark Office underway with CERN IP support</a:t>
            </a:r>
            <a:endParaRPr lang="en-US" sz="15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First feedback issues resolved by </a:t>
            </a:r>
            <a:r>
              <a:rPr lang="en-US" sz="1500" dirty="0" err="1" smtClean="0">
                <a:solidFill>
                  <a:schemeClr val="tx1"/>
                </a:solidFill>
              </a:rPr>
              <a:t>Xenomedia</a:t>
            </a:r>
            <a:r>
              <a:rPr lang="en-US" sz="1500" dirty="0" smtClean="0">
                <a:solidFill>
                  <a:schemeClr val="tx1"/>
                </a:solidFill>
              </a:rPr>
              <a:t> and all invoices now received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US Editor dropping to 0.5FTE over the summer, recruitment of a 0.5FTE Asia-Pacific region editor discussed with ASGC and OSG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Proposal to change hosting of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site to CERN server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Chair role agreed for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Advisory Board, next meeting is 22 July at </a:t>
            </a:r>
            <a:r>
              <a:rPr lang="en-US" sz="1500" dirty="0" err="1" smtClean="0">
                <a:solidFill>
                  <a:schemeClr val="tx1"/>
                </a:solidFill>
              </a:rPr>
              <a:t>Fermilab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2980934" cy="360521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457325"/>
            <a:ext cx="70866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Next steps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Moving the ownership and hosting of the URL to Europe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Recruiting a new Asia Pacific editor and establishing a publishing schedule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Adding a member of ASGC to the </a:t>
            </a:r>
            <a:r>
              <a:rPr lang="en-US" sz="1800" dirty="0" err="1" smtClean="0">
                <a:solidFill>
                  <a:schemeClr val="tx1"/>
                </a:solidFill>
              </a:rPr>
              <a:t>iSGTW</a:t>
            </a:r>
            <a:r>
              <a:rPr lang="en-US" sz="1800" dirty="0" smtClean="0">
                <a:solidFill>
                  <a:schemeClr val="tx1"/>
                </a:solidFill>
              </a:rPr>
              <a:t> Board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r>
              <a:rPr lang="en-US" sz="1800" dirty="0" smtClean="0">
                <a:solidFill>
                  <a:srgbClr val="FF6600"/>
                </a:solidFill>
              </a:rPr>
              <a:t>Issues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Remaining development budget for changing to a new name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Funding a ‘due diligence’ check on a new name ($1-2000 per name)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Not clear when and if a new name will be found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WP4: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Management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915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Progress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Project timesheets moved to </a:t>
            </a:r>
            <a:r>
              <a:rPr lang="en-US" sz="1600" dirty="0" err="1" smtClean="0">
                <a:solidFill>
                  <a:schemeClr val="tx1"/>
                </a:solidFill>
              </a:rPr>
              <a:t>EasyTS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Presentation planned at British Science Association Science Communication Conference, UK, 25 May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Costings</a:t>
            </a:r>
            <a:r>
              <a:rPr lang="en-US" sz="1600" dirty="0" smtClean="0">
                <a:solidFill>
                  <a:schemeClr val="tx1"/>
                </a:solidFill>
              </a:rPr>
              <a:t> for 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meetings now confirmed, working on an </a:t>
            </a:r>
            <a:r>
              <a:rPr lang="en-US" sz="1600" dirty="0">
                <a:solidFill>
                  <a:schemeClr val="tx1"/>
                </a:solidFill>
              </a:rPr>
              <a:t>amendment to the </a:t>
            </a:r>
            <a:r>
              <a:rPr lang="en-US" sz="1600" dirty="0" err="1" smtClean="0">
                <a:solidFill>
                  <a:schemeClr val="tx1"/>
                </a:solidFill>
              </a:rPr>
              <a:t>DoW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Weekly meetings continuing with the project team, F2F held at CERN in March to discuss long term aims of </a:t>
            </a:r>
            <a:r>
              <a:rPr lang="en-US" sz="1600" dirty="0" err="1" smtClean="0">
                <a:solidFill>
                  <a:schemeClr val="tx1"/>
                </a:solidFill>
              </a:rPr>
              <a:t>iSGTW</a:t>
            </a:r>
            <a:r>
              <a:rPr lang="en-US" sz="1600" dirty="0" smtClean="0">
                <a:solidFill>
                  <a:schemeClr val="tx1"/>
                </a:solidFill>
              </a:rPr>
              <a:t> with new Editor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Paper prepared on copyright and trademark, ahead of the </a:t>
            </a:r>
            <a:r>
              <a:rPr lang="en-US" sz="1600" dirty="0" err="1" smtClean="0">
                <a:solidFill>
                  <a:schemeClr val="tx1"/>
                </a:solidFill>
              </a:rPr>
              <a:t>iSGTW</a:t>
            </a:r>
            <a:r>
              <a:rPr lang="en-US" sz="1600" dirty="0" smtClean="0">
                <a:solidFill>
                  <a:schemeClr val="tx1"/>
                </a:solidFill>
              </a:rPr>
              <a:t> Advisory Board meeting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Travel: invitations to CCLAR, Colima, Mexico, 5-9 September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MoUs</a:t>
            </a:r>
            <a:r>
              <a:rPr lang="en-US" sz="1600" dirty="0" smtClean="0">
                <a:solidFill>
                  <a:schemeClr val="tx1"/>
                </a:solidFill>
              </a:rPr>
              <a:t> with e-IRGSP2/3, EUIndiaGrid2, LINKSceem2, </a:t>
            </a:r>
            <a:r>
              <a:rPr lang="en-US" sz="1600" dirty="0" err="1" smtClean="0">
                <a:solidFill>
                  <a:schemeClr val="tx1"/>
                </a:solidFill>
              </a:rPr>
              <a:t>WeNMR</a:t>
            </a:r>
            <a:r>
              <a:rPr lang="en-US" sz="1600" dirty="0" smtClean="0">
                <a:solidFill>
                  <a:schemeClr val="tx1"/>
                </a:solidFill>
              </a:rPr>
              <a:t>, CHAIN and DEGISCO now signed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EMI </a:t>
            </a:r>
            <a:r>
              <a:rPr lang="en-US" sz="1600" dirty="0" err="1" smtClean="0">
                <a:solidFill>
                  <a:schemeClr val="tx1"/>
                </a:solidFill>
              </a:rPr>
              <a:t>MoU</a:t>
            </a:r>
            <a:r>
              <a:rPr lang="en-US" sz="1600" dirty="0" smtClean="0">
                <a:solidFill>
                  <a:schemeClr val="tx1"/>
                </a:solidFill>
              </a:rPr>
              <a:t> ready to sign, EGI-</a:t>
            </a:r>
            <a:r>
              <a:rPr lang="en-US" sz="1600" dirty="0" err="1" smtClean="0">
                <a:solidFill>
                  <a:schemeClr val="tx1"/>
                </a:solidFill>
              </a:rPr>
              <a:t>InSPIRE</a:t>
            </a:r>
            <a:r>
              <a:rPr lang="en-US" sz="1600" dirty="0" smtClean="0">
                <a:solidFill>
                  <a:schemeClr val="tx1"/>
                </a:solidFill>
              </a:rPr>
              <a:t> first draft in development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SAGrid</a:t>
            </a:r>
            <a:r>
              <a:rPr lang="en-US" sz="1600" dirty="0" smtClean="0">
                <a:solidFill>
                  <a:schemeClr val="tx1"/>
                </a:solidFill>
              </a:rPr>
              <a:t> and REUNA agreements need to be pursued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Q2 Effort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89389"/>
              </p:ext>
            </p:extLst>
          </p:nvPr>
        </p:nvGraphicFramePr>
        <p:xfrm>
          <a:off x="381000" y="1729977"/>
          <a:ext cx="8229599" cy="1904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295"/>
                <a:gridCol w="975609"/>
                <a:gridCol w="846272"/>
                <a:gridCol w="891424"/>
                <a:gridCol w="897723"/>
                <a:gridCol w="846272"/>
                <a:gridCol w="797572"/>
                <a:gridCol w="824716"/>
                <a:gridCol w="824716"/>
              </a:tblGrid>
              <a:tr h="5217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 package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December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January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February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 plan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Linear Q plan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Q2 % </a:t>
                      </a:r>
                      <a:r>
                        <a:rPr lang="en-US" sz="1100" dirty="0">
                          <a:effectLst/>
                        </a:rPr>
                        <a:t>achieved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Q1 % achieved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WP1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0.72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0.83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0.89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2.44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58%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WP2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1.47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1.67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1.72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4.86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84%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WP3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1.19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1.86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2.17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5.22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111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121%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WP4-M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0.44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0.44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0.39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1.27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85%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113%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WP2-UNF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WP4-UNF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0.08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0.08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0.22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44%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3.88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4.88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5.25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14.01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192.0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17.5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8</a:t>
                      </a:r>
                      <a:r>
                        <a:rPr lang="en-US" sz="1100" b="1" i="0" baseline="0" dirty="0" smtClean="0">
                          <a:effectLst/>
                        </a:rPr>
                        <a:t>0</a:t>
                      </a:r>
                      <a:r>
                        <a:rPr lang="en-US" sz="1100" b="1" i="0" baseline="0" dirty="0">
                          <a:effectLst/>
                        </a:rPr>
                        <a:t>%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90%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1371599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</a:t>
            </a:r>
            <a:r>
              <a:rPr lang="en-GB" sz="1400" b="1" dirty="0" smtClean="0">
                <a:solidFill>
                  <a:srgbClr val="FF6600"/>
                </a:solidFill>
              </a:rPr>
              <a:t>Q2 </a:t>
            </a:r>
            <a:r>
              <a:rPr lang="en-GB" sz="1400" b="1" dirty="0">
                <a:solidFill>
                  <a:srgbClr val="FF6600"/>
                </a:solidFill>
              </a:rPr>
              <a:t>in </a:t>
            </a:r>
            <a:r>
              <a:rPr lang="en-GB" sz="1400" b="1" dirty="0" smtClean="0">
                <a:solidFill>
                  <a:srgbClr val="FF6600"/>
                </a:solidFill>
              </a:rPr>
              <a:t>PMs: per work package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97721"/>
              </p:ext>
            </p:extLst>
          </p:nvPr>
        </p:nvGraphicFramePr>
        <p:xfrm>
          <a:off x="381000" y="4202012"/>
          <a:ext cx="8305801" cy="167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566"/>
                <a:gridCol w="984642"/>
                <a:gridCol w="854108"/>
                <a:gridCol w="951605"/>
                <a:gridCol w="854108"/>
                <a:gridCol w="854108"/>
                <a:gridCol w="804958"/>
                <a:gridCol w="832353"/>
                <a:gridCol w="832353"/>
              </a:tblGrid>
              <a:tr h="51223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Partner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December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January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February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plan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Linear Q plan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Q2 % </a:t>
                      </a:r>
                      <a:r>
                        <a:rPr lang="en-US" sz="1100" dirty="0">
                          <a:effectLst/>
                        </a:rPr>
                        <a:t>achieved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Q1 % </a:t>
                      </a:r>
                      <a:r>
                        <a:rPr lang="en-US" sz="1100" dirty="0">
                          <a:effectLst/>
                        </a:rPr>
                        <a:t>achieved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CERN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1.19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1.72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2.16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5.07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83%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APO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0.86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1.14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1.06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3.06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99%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QMUL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0.89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1.06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1.11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3.06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71%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IMPERIAL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63%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EGI.eu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0.45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0.48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0.42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1.35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84%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3.89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4.90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5.25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 smtClean="0">
                          <a:effectLst/>
                        </a:rPr>
                        <a:t>14.04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192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17.5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8</a:t>
                      </a:r>
                      <a:r>
                        <a:rPr lang="en-US" sz="1100" b="1" i="0" baseline="0" dirty="0" smtClean="0">
                          <a:effectLst/>
                        </a:rPr>
                        <a:t>0</a:t>
                      </a:r>
                      <a:r>
                        <a:rPr lang="en-US" sz="1100" b="1" i="0" baseline="0" dirty="0">
                          <a:effectLst/>
                        </a:rPr>
                        <a:t>%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baseline="0" dirty="0">
                          <a:effectLst/>
                        </a:rPr>
                        <a:t>90%</a:t>
                      </a:r>
                      <a:endParaRPr lang="en-GB" sz="1100" b="1" i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33600" y="3821011"/>
            <a:ext cx="467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</a:t>
            </a:r>
            <a:r>
              <a:rPr lang="en-GB" sz="1400" b="1" dirty="0" smtClean="0">
                <a:solidFill>
                  <a:srgbClr val="FF6600"/>
                </a:solidFill>
              </a:rPr>
              <a:t>Q2 </a:t>
            </a:r>
            <a:r>
              <a:rPr lang="en-GB" sz="1400" b="1" dirty="0">
                <a:solidFill>
                  <a:srgbClr val="FF6600"/>
                </a:solidFill>
              </a:rPr>
              <a:t>in </a:t>
            </a:r>
            <a:r>
              <a:rPr lang="en-GB" sz="1400" b="1" dirty="0" smtClean="0">
                <a:solidFill>
                  <a:srgbClr val="FF6600"/>
                </a:solidFill>
              </a:rPr>
              <a:t>PMs: per partner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1345</Words>
  <Application>Microsoft Office PowerPoint</Application>
  <PresentationFormat>On-screen Show (4:3)</PresentationFormat>
  <Paragraphs>416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1_Default Design</vt:lpstr>
      <vt:lpstr>E-ScienceTalk PMB</vt:lpstr>
      <vt:lpstr>WP1: Grid policy outreach</vt:lpstr>
      <vt:lpstr>WP1: Grid policy outreach</vt:lpstr>
      <vt:lpstr>WP2:  GridCafé, GridCast, GridGuide</vt:lpstr>
      <vt:lpstr>WP2:  GridCafé, GridCast, GridGuide</vt:lpstr>
      <vt:lpstr>WP3: iSGTW</vt:lpstr>
      <vt:lpstr>WP3: iSGTW</vt:lpstr>
      <vt:lpstr>WP4: Management</vt:lpstr>
      <vt:lpstr>Q2 Effort</vt:lpstr>
      <vt:lpstr>Expected spend profile</vt:lpstr>
      <vt:lpstr>Estimated expenditure</vt:lpstr>
      <vt:lpstr>Deliverables and  milestones tracking</vt:lpstr>
      <vt:lpstr>Project Issues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261</cp:revision>
  <dcterms:created xsi:type="dcterms:W3CDTF">2010-08-24T22:35:25Z</dcterms:created>
  <dcterms:modified xsi:type="dcterms:W3CDTF">2011-05-11T10:28:09Z</dcterms:modified>
</cp:coreProperties>
</file>