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6"/>
  </p:notesMasterIdLst>
  <p:handoutMasterIdLst>
    <p:handoutMasterId r:id="rId27"/>
  </p:handoutMasterIdLst>
  <p:sldIdLst>
    <p:sldId id="484" r:id="rId2"/>
    <p:sldId id="411" r:id="rId3"/>
    <p:sldId id="481" r:id="rId4"/>
    <p:sldId id="468" r:id="rId5"/>
    <p:sldId id="470" r:id="rId6"/>
    <p:sldId id="466" r:id="rId7"/>
    <p:sldId id="465" r:id="rId8"/>
    <p:sldId id="449" r:id="rId9"/>
    <p:sldId id="450" r:id="rId10"/>
    <p:sldId id="451" r:id="rId11"/>
    <p:sldId id="475" r:id="rId12"/>
    <p:sldId id="477" r:id="rId13"/>
    <p:sldId id="478" r:id="rId14"/>
    <p:sldId id="479" r:id="rId15"/>
    <p:sldId id="480" r:id="rId16"/>
    <p:sldId id="462" r:id="rId17"/>
    <p:sldId id="454" r:id="rId18"/>
    <p:sldId id="457" r:id="rId19"/>
    <p:sldId id="416" r:id="rId20"/>
    <p:sldId id="464" r:id="rId21"/>
    <p:sldId id="469" r:id="rId22"/>
    <p:sldId id="483" r:id="rId23"/>
    <p:sldId id="456" r:id="rId24"/>
    <p:sldId id="280" r:id="rId2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5D8"/>
    <a:srgbClr val="75A4D9"/>
    <a:srgbClr val="0099FF"/>
    <a:srgbClr val="2D4E77"/>
    <a:srgbClr val="C0F3E5"/>
    <a:srgbClr val="6D9B3C"/>
    <a:srgbClr val="1C3046"/>
    <a:srgbClr val="000099"/>
    <a:srgbClr val="B5892D"/>
    <a:srgbClr val="E2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5" autoAdjust="0"/>
    <p:restoredTop sz="92664" autoAdjust="0"/>
  </p:normalViewPr>
  <p:slideViewPr>
    <p:cSldViewPr>
      <p:cViewPr varScale="1">
        <p:scale>
          <a:sx n="62" d="100"/>
          <a:sy n="62" d="100"/>
        </p:scale>
        <p:origin x="713" y="3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02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3b33a570d_0_171:notes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63b33a570d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48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10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_Slide_2">
  <p:cSld name="1_Content_Slide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/>
          <p:nvPr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2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0"/>
          <p:cNvSpPr/>
          <p:nvPr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0"/>
          <p:cNvSpPr/>
          <p:nvPr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0"/>
          <p:cNvSpPr/>
          <p:nvPr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0"/>
          <p:cNvSpPr/>
          <p:nvPr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0"/>
          <p:cNvSpPr/>
          <p:nvPr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0"/>
          <p:cNvSpPr/>
          <p:nvPr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0"/>
          <p:cNvSpPr/>
          <p:nvPr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0"/>
          <p:cNvSpPr/>
          <p:nvPr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0"/>
          <p:cNvSpPr/>
          <p:nvPr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0" name="Google Shape;80;p30"/>
          <p:cNvCxnSpPr/>
          <p:nvPr/>
        </p:nvCxnSpPr>
        <p:spPr>
          <a:xfrm rot="10800000">
            <a:off x="335360" y="6376246"/>
            <a:ext cx="1152128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>
                <a:solidFill>
                  <a:srgbClr val="3C3C3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82" name="Google Shape;8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120788"/>
            <a:ext cx="2808312" cy="75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26217"/>
            <a:ext cx="12192000" cy="3178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D2F4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08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  <p:sldLayoutId id="2147483713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2187" y="2924944"/>
            <a:ext cx="9793088" cy="576065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b="1" dirty="0">
                <a:solidFill>
                  <a:srgbClr val="1C3046"/>
                </a:solidFill>
                <a:latin typeface="+mn-lt"/>
              </a:rPr>
              <a:t>Common Services</a:t>
            </a:r>
            <a:endParaRPr lang="en-GB" b="1" dirty="0">
              <a:solidFill>
                <a:srgbClr val="1C3046"/>
              </a:solidFill>
              <a:latin typeface="+mn-lt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2187" y="3933056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Dr John Alan Kennedy  (MPCDF), WP6 lead</a:t>
            </a:r>
            <a:r>
              <a:rPr lang="pl-PL" sz="1800" dirty="0">
                <a:solidFill>
                  <a:srgbClr val="B5892D"/>
                </a:solidFill>
                <a:latin typeface="+mn-lt"/>
              </a:rPr>
              <a:t>er</a:t>
            </a:r>
            <a:endParaRPr lang="en-GB" sz="1800" dirty="0">
              <a:solidFill>
                <a:srgbClr val="B5892D"/>
              </a:solidFill>
              <a:latin typeface="+mn-lt"/>
            </a:endParaRPr>
          </a:p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Luxembourg, 8-9 October 2019</a:t>
            </a:r>
          </a:p>
        </p:txBody>
      </p:sp>
    </p:spTree>
    <p:extLst>
      <p:ext uri="{BB962C8B-B14F-4D97-AF65-F5344CB8AC3E}">
        <p14:creationId xmlns:p14="http://schemas.microsoft.com/office/powerpoint/2010/main" val="345917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60CFBC1-1640-4892-B6CE-243423586B8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0907" y="1196752"/>
            <a:ext cx="5664629" cy="13681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Goal: </a:t>
            </a:r>
            <a:r>
              <a:rPr lang="en-GB" sz="2400" dirty="0"/>
              <a:t>Integration of a Certified Trusted Digital Repository into EOSC-hub</a:t>
            </a:r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Data Preservation – Curation - Provenance</a:t>
            </a:r>
          </a:p>
        </p:txBody>
      </p:sp>
      <p:pic>
        <p:nvPicPr>
          <p:cNvPr id="8" name="image3.gif">
            <a:extLst>
              <a:ext uri="{FF2B5EF4-FFF2-40B4-BE49-F238E27FC236}">
                <a16:creationId xmlns:a16="http://schemas.microsoft.com/office/drawing/2014/main" id="{3F56E133-8650-44C9-B663-F8D82FEB00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1227576"/>
            <a:ext cx="5881811" cy="3085148"/>
          </a:xfrm>
          <a:prstGeom prst="rect">
            <a:avLst/>
          </a:prstGeom>
          <a:ln/>
        </p:spPr>
      </p:pic>
      <p:sp>
        <p:nvSpPr>
          <p:cNvPr id="6" name="TextBox 5"/>
          <p:cNvSpPr txBox="1"/>
          <p:nvPr/>
        </p:nvSpPr>
        <p:spPr>
          <a:xfrm>
            <a:off x="7081267" y="4653136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CINES </a:t>
            </a:r>
            <a:r>
              <a:rPr lang="en-US" dirty="0" err="1"/>
              <a:t>eTDR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DSA Certified TDR (CTS in progress)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B2SAFE as ingest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Findable data (B2FIND)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Being added to EOSC marketplace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63352" y="2420888"/>
            <a:ext cx="5832648" cy="38018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Major Achievements: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Two ingest points</a:t>
            </a:r>
            <a:r>
              <a:rPr lang="en-GB" dirty="0"/>
              <a:t> </a:t>
            </a:r>
            <a:r>
              <a:rPr lang="en-GB" sz="2000" dirty="0"/>
              <a:t>(milestone 6.7)</a:t>
            </a:r>
          </a:p>
          <a:p>
            <a:pPr lvl="1"/>
            <a:r>
              <a:rPr lang="en-GB" sz="2000" dirty="0"/>
              <a:t>Production ready CINES TDR</a:t>
            </a:r>
          </a:p>
          <a:p>
            <a:pPr lvl="1"/>
            <a:r>
              <a:rPr lang="en-GB" sz="2000" dirty="0"/>
              <a:t>DANS-KNAW proof of concept</a:t>
            </a:r>
          </a:p>
          <a:p>
            <a:r>
              <a:rPr lang="en-GB" sz="2000" dirty="0"/>
              <a:t>CINES TDR being added to EOSC marketplace</a:t>
            </a:r>
          </a:p>
          <a:p>
            <a:r>
              <a:rPr lang="en-GB" sz="2000" dirty="0"/>
              <a:t>Two different technical solutions:</a:t>
            </a:r>
          </a:p>
          <a:p>
            <a:pPr lvl="1"/>
            <a:r>
              <a:rPr lang="en-GB" sz="2000" dirty="0"/>
              <a:t>B2SAFE and B2SHARE as ingest points</a:t>
            </a:r>
          </a:p>
          <a:p>
            <a:pPr lvl="1"/>
            <a:r>
              <a:rPr lang="en-GB" sz="2000" dirty="0"/>
              <a:t>Same quality constraints (CTS certification)</a:t>
            </a:r>
            <a:endParaRPr lang="en-US" sz="2400" dirty="0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C85AA877-8B03-4C26-B9C1-A372FE9A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0179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3b33a570d_0_171"/>
          <p:cNvSpPr txBox="1">
            <a:spLocks noGrp="1"/>
          </p:cNvSpPr>
          <p:nvPr>
            <p:ph type="sldNum" idx="12"/>
          </p:nvPr>
        </p:nvSpPr>
        <p:spPr>
          <a:xfrm>
            <a:off x="8737600" y="6381328"/>
            <a:ext cx="31191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273" name="Google Shape;273;g63b33a570d_0_171"/>
          <p:cNvSpPr txBox="1">
            <a:spLocks noGrp="1"/>
          </p:cNvSpPr>
          <p:nvPr>
            <p:ph type="title"/>
          </p:nvPr>
        </p:nvSpPr>
        <p:spPr>
          <a:xfrm>
            <a:off x="3220977" y="188640"/>
            <a:ext cx="86409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D2F45"/>
              </a:buClr>
              <a:buSzPts val="3240"/>
              <a:buFont typeface="Calibri"/>
              <a:buNone/>
            </a:pPr>
            <a:r>
              <a:rPr lang="de-DE" sz="3240"/>
              <a:t>6. Sensitive Data Services</a:t>
            </a:r>
            <a:endParaRPr/>
          </a:p>
        </p:txBody>
      </p:sp>
      <p:sp>
        <p:nvSpPr>
          <p:cNvPr id="274" name="Google Shape;274;g63b33a570d_0_171"/>
          <p:cNvSpPr txBox="1"/>
          <p:nvPr/>
        </p:nvSpPr>
        <p:spPr>
          <a:xfrm>
            <a:off x="299459" y="1124744"/>
            <a:ext cx="4062300" cy="9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sensitive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EOSC-hub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63b33a570d_0_171"/>
          <p:cNvSpPr txBox="1"/>
          <p:nvPr/>
        </p:nvSpPr>
        <p:spPr>
          <a:xfrm>
            <a:off x="299459" y="1916832"/>
            <a:ext cx="5112568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de-D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</a:t>
            </a:r>
            <a:r>
              <a:rPr lang="de-DE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Achievements</a:t>
            </a:r>
            <a:r>
              <a:rPr lang="de-DE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plan in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Sensitive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(TSD,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ePouta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TSD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ePouta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EOSC Marketplace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 B2SHARE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underway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Amnesia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anonymization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OpenAIRE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supported</a:t>
            </a: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TSD in </a:t>
            </a:r>
            <a:r>
              <a:rPr lang="de-DE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63b33a570d_0_171"/>
          <p:cNvPicPr preferRelativeResize="0"/>
          <p:nvPr/>
        </p:nvPicPr>
        <p:blipFill rotWithShape="1">
          <a:blip r:embed="rId3">
            <a:alphaModFix/>
          </a:blip>
          <a:srcRect r="4379"/>
          <a:stretch/>
        </p:blipFill>
        <p:spPr>
          <a:xfrm>
            <a:off x="5519936" y="885525"/>
            <a:ext cx="6621090" cy="3839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023992" y="5230070"/>
            <a:ext cx="5921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Secure B2SHARE exposes metadata from secure data stores.</a:t>
            </a:r>
          </a:p>
          <a:p>
            <a:r>
              <a:rPr lang="en-US" dirty="0"/>
              <a:t>End users can harvest this and request access to this data</a:t>
            </a:r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CC3FC4CC-5D20-46CE-A79F-7ED0E628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59354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ranging activities: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28470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Processing and Orchestration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51986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and Metadata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72165" y="122848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Preservation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6623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Federated Compute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92344" y="123771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Sensitive Data Services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3107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Discover and Access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D84F761F-E5B0-4564-8FE2-C721E8BF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11334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ranging activities: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28470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Processing and Orchestration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51986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and Metadata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72165" y="122848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Preservation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6623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Federated Compute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92344" y="123771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Sensitive Data Services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3107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Discover and Access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87488" y="3516294"/>
            <a:ext cx="9073008" cy="504056"/>
          </a:xfrm>
          <a:prstGeom prst="roundRect">
            <a:avLst/>
          </a:prstGeom>
          <a:gradFill flip="none" rotWithShape="1">
            <a:gsLst>
              <a:gs pos="0">
                <a:srgbClr val="75A5D8">
                  <a:tint val="66000"/>
                  <a:satMod val="160000"/>
                </a:srgbClr>
              </a:gs>
              <a:gs pos="50000">
                <a:srgbClr val="75A5D8">
                  <a:tint val="44500"/>
                  <a:satMod val="160000"/>
                </a:srgbClr>
              </a:gs>
              <a:gs pos="100000">
                <a:srgbClr val="75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EOSC-hub AAI Enabled</a:t>
            </a: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5DF3FCD3-F34C-473E-96D0-8F7B8247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80750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ranging activities: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28470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Processing and Orchestration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51986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and Metadata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72165" y="122848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Preservation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6623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Federated Compute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92344" y="123771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Sensitive Data Services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3107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Discover and Access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87488" y="4268237"/>
            <a:ext cx="9073008" cy="504056"/>
          </a:xfrm>
          <a:prstGeom prst="roundRect">
            <a:avLst/>
          </a:prstGeom>
          <a:gradFill flip="none" rotWithShape="1">
            <a:gsLst>
              <a:gs pos="0">
                <a:srgbClr val="75A5D8">
                  <a:tint val="66000"/>
                  <a:satMod val="160000"/>
                </a:srgbClr>
              </a:gs>
              <a:gs pos="50000">
                <a:srgbClr val="75A5D8">
                  <a:tint val="44500"/>
                  <a:satMod val="160000"/>
                </a:srgbClr>
              </a:gs>
              <a:gs pos="100000">
                <a:srgbClr val="75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Monitoring and Accounting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87488" y="3516294"/>
            <a:ext cx="9073008" cy="504056"/>
          </a:xfrm>
          <a:prstGeom prst="roundRect">
            <a:avLst/>
          </a:prstGeom>
          <a:gradFill flip="none" rotWithShape="1">
            <a:gsLst>
              <a:gs pos="0">
                <a:srgbClr val="75A5D8">
                  <a:tint val="66000"/>
                  <a:satMod val="160000"/>
                </a:srgbClr>
              </a:gs>
              <a:gs pos="50000">
                <a:srgbClr val="75A5D8">
                  <a:tint val="44500"/>
                  <a:satMod val="160000"/>
                </a:srgbClr>
              </a:gs>
              <a:gs pos="100000">
                <a:srgbClr val="75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EOSC-hub AAI Enabled</a:t>
            </a:r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E100D0E7-02EE-46D2-AF4C-773F1F59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62176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ranging activities: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28470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Processing and Orchestration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51986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and Metadata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72165" y="122848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Preservation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6623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Federated Compute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92344" y="123771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Sensitive Data Services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3107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Discover and Access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87488" y="4268237"/>
            <a:ext cx="9073008" cy="504056"/>
          </a:xfrm>
          <a:prstGeom prst="roundRect">
            <a:avLst/>
          </a:prstGeom>
          <a:gradFill flip="none" rotWithShape="1">
            <a:gsLst>
              <a:gs pos="0">
                <a:srgbClr val="75A5D8">
                  <a:tint val="66000"/>
                  <a:satMod val="160000"/>
                </a:srgbClr>
              </a:gs>
              <a:gs pos="50000">
                <a:srgbClr val="75A5D8">
                  <a:tint val="44500"/>
                  <a:satMod val="160000"/>
                </a:srgbClr>
              </a:gs>
              <a:gs pos="100000">
                <a:srgbClr val="75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Monitoring and Accounting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487488" y="3516294"/>
            <a:ext cx="9073008" cy="504056"/>
          </a:xfrm>
          <a:prstGeom prst="roundRect">
            <a:avLst/>
          </a:prstGeom>
          <a:gradFill flip="none" rotWithShape="1">
            <a:gsLst>
              <a:gs pos="0">
                <a:srgbClr val="75A5D8">
                  <a:tint val="66000"/>
                  <a:satMod val="160000"/>
                </a:srgbClr>
              </a:gs>
              <a:gs pos="50000">
                <a:srgbClr val="75A5D8">
                  <a:tint val="44500"/>
                  <a:satMod val="160000"/>
                </a:srgbClr>
              </a:gs>
              <a:gs pos="100000">
                <a:srgbClr val="75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EOSC-hub AAI Enabled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87488" y="5049919"/>
            <a:ext cx="9073008" cy="504056"/>
          </a:xfrm>
          <a:prstGeom prst="roundRect">
            <a:avLst/>
          </a:prstGeom>
          <a:gradFill flip="none" rotWithShape="1">
            <a:gsLst>
              <a:gs pos="0">
                <a:srgbClr val="75A5D8">
                  <a:tint val="66000"/>
                  <a:satMod val="160000"/>
                </a:srgbClr>
              </a:gs>
              <a:gs pos="50000">
                <a:srgbClr val="75A5D8">
                  <a:tint val="44500"/>
                  <a:satMod val="160000"/>
                </a:srgbClr>
              </a:gs>
              <a:gs pos="100000">
                <a:srgbClr val="75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Maintenance, Evolution and Integration</a:t>
            </a:r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48253313-08CE-42D1-AF92-E6496B99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57738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Monitoring and accounting:</a:t>
            </a:r>
          </a:p>
          <a:p>
            <a:r>
              <a:rPr lang="en-US" dirty="0"/>
              <a:t>Enable common monitoring and accounting across e-</a:t>
            </a:r>
            <a:r>
              <a:rPr lang="en-US" dirty="0" err="1"/>
              <a:t>infrastructres</a:t>
            </a:r>
            <a:endParaRPr lang="en-US" dirty="0"/>
          </a:p>
          <a:p>
            <a:r>
              <a:rPr lang="en-US" dirty="0"/>
              <a:t>Guidelines for probe development defined</a:t>
            </a:r>
          </a:p>
          <a:p>
            <a:r>
              <a:rPr lang="en-US" dirty="0"/>
              <a:t>Probes for all common services deployed</a:t>
            </a:r>
          </a:p>
          <a:p>
            <a:r>
              <a:rPr lang="en-US" dirty="0"/>
              <a:t>Milestone 6.3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EOSC-hub AAI / Monitoring and Accounting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347845" y="1293223"/>
            <a:ext cx="5664629" cy="47949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EOSC-hub AAI enabled:</a:t>
            </a:r>
          </a:p>
          <a:p>
            <a:r>
              <a:rPr lang="en-US" dirty="0"/>
              <a:t>Enable access to all common services via EOSC-hub Proxy </a:t>
            </a:r>
            <a:r>
              <a:rPr lang="en-US" dirty="0" err="1"/>
              <a:t>IdPs</a:t>
            </a:r>
            <a:endParaRPr lang="en-US" dirty="0"/>
          </a:p>
          <a:p>
            <a:pPr lvl="1"/>
            <a:r>
              <a:rPr lang="en-US" dirty="0"/>
              <a:t>EGI Check-in, B2ACCESS </a:t>
            </a:r>
          </a:p>
          <a:p>
            <a:r>
              <a:rPr lang="en-US" dirty="0"/>
              <a:t>Lower the barrier for user access to service</a:t>
            </a:r>
          </a:p>
          <a:p>
            <a:r>
              <a:rPr lang="en-US" dirty="0"/>
              <a:t>Common infrastructure</a:t>
            </a:r>
          </a:p>
          <a:p>
            <a:r>
              <a:rPr lang="en-US" dirty="0"/>
              <a:t>Milestone 6.5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58A91A1-FC7A-499D-8368-C500C410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811502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Rolling Maintenance and Integration plans – underpin all activities</a:t>
            </a:r>
          </a:p>
          <a:p>
            <a:r>
              <a:rPr lang="en-US" dirty="0"/>
              <a:t>Maintain and evolve services to meet changing needs</a:t>
            </a:r>
          </a:p>
          <a:p>
            <a:r>
              <a:rPr lang="en-US" dirty="0"/>
              <a:t>Integrating common services to bring added value</a:t>
            </a:r>
          </a:p>
          <a:p>
            <a:r>
              <a:rPr lang="en-US" dirty="0"/>
              <a:t>Meeting requirements in close collaboration with:</a:t>
            </a:r>
          </a:p>
          <a:p>
            <a:pPr lvl="1"/>
            <a:r>
              <a:rPr lang="en-US" dirty="0"/>
              <a:t>WP7 (Thematic Services)</a:t>
            </a:r>
          </a:p>
          <a:p>
            <a:pPr lvl="1"/>
            <a:r>
              <a:rPr lang="en-US" dirty="0"/>
              <a:t>WP8 (Competence Centers)</a:t>
            </a:r>
          </a:p>
          <a:p>
            <a:pPr lvl="1"/>
            <a:r>
              <a:rPr lang="en-US" dirty="0"/>
              <a:t>WP10 (Technical Coordination)</a:t>
            </a:r>
          </a:p>
          <a:p>
            <a:r>
              <a:rPr lang="en-US" dirty="0"/>
              <a:t>Coordination of requirements – (WP10)</a:t>
            </a:r>
          </a:p>
          <a:p>
            <a:r>
              <a:rPr lang="en-US" dirty="0"/>
              <a:t>Integration - focus on Standards and APIs (in collaboration with WP10)*</a:t>
            </a:r>
          </a:p>
          <a:p>
            <a:r>
              <a:rPr lang="en-US" dirty="0"/>
              <a:t>TCOM maintain high level overview (Technical Roadmap)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Service Evolution and Integration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796" y="6067883"/>
            <a:ext cx="1094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For more information - See Architecture and Interoperability Guidelines Presentation [WP10] by </a:t>
            </a:r>
            <a:r>
              <a:rPr lang="en-US" dirty="0" err="1"/>
              <a:t>Giacinto</a:t>
            </a:r>
            <a:r>
              <a:rPr lang="en-US" dirty="0"/>
              <a:t> </a:t>
            </a:r>
            <a:r>
              <a:rPr lang="en-US" dirty="0" err="1"/>
              <a:t>Donvito</a:t>
            </a:r>
            <a:endParaRPr lang="en-US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22E652B0-765D-4151-910A-90CE83C7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15175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2248B7-27B6-4C5C-BE6E-0EA1E588048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Goal</a:t>
            </a:r>
            <a:r>
              <a:rPr lang="de-DE" dirty="0"/>
              <a:t>: Transparent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e-</a:t>
            </a:r>
            <a:r>
              <a:rPr lang="de-DE" dirty="0" err="1"/>
              <a:t>infrastructures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(EGI&lt;-&gt;EUDAT)</a:t>
            </a:r>
          </a:p>
          <a:p>
            <a:r>
              <a:rPr lang="de-DE" dirty="0"/>
              <a:t>Real end-user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activity</a:t>
            </a:r>
            <a:endParaRPr lang="de-DE" dirty="0"/>
          </a:p>
          <a:p>
            <a:r>
              <a:rPr lang="de-DE" dirty="0"/>
              <a:t>Core WP6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task</a:t>
            </a:r>
            <a:endParaRPr lang="de-DE" dirty="0"/>
          </a:p>
          <a:p>
            <a:pPr lvl="1"/>
            <a:r>
              <a:rPr lang="de-DE" dirty="0"/>
              <a:t>Milestone 6.6</a:t>
            </a:r>
          </a:p>
          <a:p>
            <a:r>
              <a:rPr lang="de-DE" dirty="0"/>
              <a:t>Solution </a:t>
            </a:r>
            <a:r>
              <a:rPr lang="de-DE" dirty="0" err="1"/>
              <a:t>demonstrated</a:t>
            </a:r>
            <a:endParaRPr lang="de-DE" dirty="0"/>
          </a:p>
          <a:p>
            <a:r>
              <a:rPr lang="de-DE" dirty="0"/>
              <a:t>Dissemination material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WP11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5A9394-30A2-4F4A-9C61-0D64025D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71114F-974A-4787-88C9-5825751B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Integration </a:t>
            </a:r>
            <a:r>
              <a:rPr lang="de-DE" dirty="0" err="1"/>
              <a:t>example</a:t>
            </a:r>
            <a:r>
              <a:rPr lang="de-DE" dirty="0"/>
              <a:t>: Transparent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exchange</a:t>
            </a:r>
            <a:endParaRPr lang="de-D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C70610-4D27-48CD-AF4D-7FBC9B9FFC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2" y="1293223"/>
            <a:ext cx="5665787" cy="29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A38D7DF-E2B4-426F-9A97-44DDEF3D3F56}"/>
              </a:ext>
            </a:extLst>
          </p:cNvPr>
          <p:cNvSpPr txBox="1"/>
          <p:nvPr/>
        </p:nvSpPr>
        <p:spPr>
          <a:xfrm>
            <a:off x="287945" y="4365104"/>
            <a:ext cx="580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integration of the EGI-</a:t>
            </a:r>
            <a:r>
              <a:rPr lang="en-US" dirty="0" err="1"/>
              <a:t>DataHub</a:t>
            </a:r>
            <a:r>
              <a:rPr lang="en-US" dirty="0"/>
              <a:t> and B2STAGE/B2SAFE services for the purpose of transparent data transfer between these infrastructures included development of the following features:</a:t>
            </a:r>
            <a:endParaRPr lang="de-DE" dirty="0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1998B8F4-F142-4D7C-B327-7CD95DDB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86702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1DA7D-6B71-4A18-BC6D-D3E1334E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0FB04F-614F-4E92-B2CC-4E9F2A26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188640"/>
            <a:ext cx="8790273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Services adopted by Thematic Services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70559"/>
              </p:ext>
            </p:extLst>
          </p:nvPr>
        </p:nvGraphicFramePr>
        <p:xfrm>
          <a:off x="407367" y="908720"/>
          <a:ext cx="11449273" cy="41921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56186">
                  <a:extLst>
                    <a:ext uri="{9D8B030D-6E8A-4147-A177-3AD203B41FA5}">
                      <a16:colId xmlns:a16="http://schemas.microsoft.com/office/drawing/2014/main" val="1548980597"/>
                    </a:ext>
                  </a:extLst>
                </a:gridCol>
                <a:gridCol w="1660865">
                  <a:extLst>
                    <a:ext uri="{9D8B030D-6E8A-4147-A177-3AD203B41FA5}">
                      <a16:colId xmlns:a16="http://schemas.microsoft.com/office/drawing/2014/main" val="996622306"/>
                    </a:ext>
                  </a:extLst>
                </a:gridCol>
                <a:gridCol w="1651503">
                  <a:extLst>
                    <a:ext uri="{9D8B030D-6E8A-4147-A177-3AD203B41FA5}">
                      <a16:colId xmlns:a16="http://schemas.microsoft.com/office/drawing/2014/main" val="2568964679"/>
                    </a:ext>
                  </a:extLst>
                </a:gridCol>
                <a:gridCol w="6480719">
                  <a:extLst>
                    <a:ext uri="{9D8B030D-6E8A-4147-A177-3AD203B41FA5}">
                      <a16:colId xmlns:a16="http://schemas.microsoft.com/office/drawing/2014/main" val="1774968877"/>
                    </a:ext>
                  </a:extLst>
                </a:gridCol>
              </a:tblGrid>
              <a:tr h="447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Common Service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e-Infrastructure Provider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Service Type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Used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by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</a:rPr>
                        <a:t>Thematic</a:t>
                      </a:r>
                      <a:r>
                        <a:rPr lang="de-DE" sz="1400" u="none" strike="noStrike" dirty="0">
                          <a:effectLst/>
                        </a:rPr>
                        <a:t> Services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645731099"/>
                  </a:ext>
                </a:extLst>
              </a:tr>
              <a:tr h="447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EGI Cloud </a:t>
                      </a:r>
                      <a:r>
                        <a:rPr lang="de-DE" sz="14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Compute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EGI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VLO</a:t>
                      </a:r>
                      <a:r>
                        <a:rPr lang="de-DE" sz="1400" u="none" strike="noStrike" dirty="0">
                          <a:effectLst/>
                        </a:rPr>
                        <a:t> (CLARIN), </a:t>
                      </a:r>
                      <a:r>
                        <a:rPr lang="de-DE" sz="1400" b="1" u="none" strike="noStrike" dirty="0">
                          <a:effectLst/>
                        </a:rPr>
                        <a:t>GEO DAB</a:t>
                      </a:r>
                      <a:r>
                        <a:rPr lang="de-DE" sz="1400" u="none" strike="noStrike" dirty="0">
                          <a:effectLst/>
                        </a:rPr>
                        <a:t> (GEOSS), </a:t>
                      </a:r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(LNEC), </a:t>
                      </a:r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b="1" u="none" strike="noStrike" dirty="0">
                          <a:effectLst/>
                        </a:rPr>
                        <a:t>EO </a:t>
                      </a:r>
                      <a:r>
                        <a:rPr lang="de-DE" sz="1400" b="1" u="none" strike="noStrike" dirty="0" err="1">
                          <a:effectLst/>
                        </a:rPr>
                        <a:t>Pillar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services</a:t>
                      </a:r>
                      <a:r>
                        <a:rPr lang="de-DE" sz="1400" u="none" strike="noStrike" dirty="0">
                          <a:effectLst/>
                        </a:rPr>
                        <a:t>, </a:t>
                      </a:r>
                      <a:r>
                        <a:rPr lang="de-DE" sz="1400" b="1" u="none" strike="noStrike" dirty="0">
                          <a:effectLst/>
                        </a:rPr>
                        <a:t>DH Science Gateway</a:t>
                      </a:r>
                      <a:r>
                        <a:rPr lang="de-DE" sz="1400" u="none" strike="noStrike" dirty="0">
                          <a:effectLst/>
                        </a:rPr>
                        <a:t> (DARIAH), </a:t>
                      </a:r>
                      <a:r>
                        <a:rPr lang="de-DE" sz="1400" b="1" u="none" strike="noStrike" dirty="0" err="1">
                          <a:effectLst/>
                        </a:rPr>
                        <a:t>Invenio</a:t>
                      </a:r>
                      <a:r>
                        <a:rPr lang="de-DE" sz="1400" u="none" strike="noStrike" dirty="0">
                          <a:effectLst/>
                        </a:rPr>
                        <a:t>(DARIAH),</a:t>
                      </a:r>
                      <a:r>
                        <a:rPr lang="de-DE" sz="1400" b="1" u="none" strike="noStrike" baseline="0" dirty="0">
                          <a:effectLst/>
                        </a:rPr>
                        <a:t> </a:t>
                      </a:r>
                      <a:r>
                        <a:rPr lang="de-DE" sz="1400" b="1" u="none" strike="noStrike" dirty="0">
                          <a:effectLst/>
                        </a:rPr>
                        <a:t>DODAS</a:t>
                      </a:r>
                      <a:r>
                        <a:rPr lang="de-DE" sz="1400" u="none" strike="noStrike" dirty="0">
                          <a:effectLst/>
                        </a:rPr>
                        <a:t>(CMS)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968807439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EGI </a:t>
                      </a:r>
                      <a:r>
                        <a:rPr lang="de-DE" sz="14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Workload</a:t>
                      </a:r>
                      <a:r>
                        <a:rPr lang="de-DE" sz="1400" b="1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 Manager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EGI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),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2372605239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EGI HTC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925596926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INDIGO IM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INDIGO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1265789921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INDIGO </a:t>
                      </a:r>
                      <a:r>
                        <a:rPr lang="de-DE" sz="14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Orchestrator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INDIGO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Invenio</a:t>
                      </a:r>
                      <a:r>
                        <a:rPr lang="de-DE" sz="1400" u="none" strike="noStrike" dirty="0">
                          <a:effectLst/>
                        </a:rPr>
                        <a:t>(DARIAH), </a:t>
                      </a:r>
                      <a:r>
                        <a:rPr lang="de-DE" sz="1400" b="1" u="none" strike="noStrike" dirty="0">
                          <a:effectLst/>
                        </a:rPr>
                        <a:t>DODAS</a:t>
                      </a:r>
                      <a:r>
                        <a:rPr lang="de-DE" sz="1400" u="none" strike="noStrike" dirty="0">
                          <a:effectLst/>
                        </a:rPr>
                        <a:t>(CMS), </a:t>
                      </a:r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478345190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INDIGO </a:t>
                      </a:r>
                      <a:r>
                        <a:rPr lang="de-DE" sz="14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udocker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INDIGO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2138750921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EGI Cloud Container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Compute</a:t>
                      </a:r>
                      <a:r>
                        <a:rPr lang="de-DE" sz="1400" u="none" strike="noStrike" dirty="0">
                          <a:effectLst/>
                        </a:rPr>
                        <a:t>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GEO DAB </a:t>
                      </a:r>
                      <a:r>
                        <a:rPr lang="de-DE" sz="1400" u="none" strike="noStrike" dirty="0">
                          <a:effectLst/>
                        </a:rPr>
                        <a:t>(GEOSS),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422971288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CVFMS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Compute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DODAS</a:t>
                      </a:r>
                      <a:r>
                        <a:rPr lang="de-DE" sz="1400" u="none" strike="noStrike" dirty="0">
                          <a:effectLst/>
                        </a:rPr>
                        <a:t>(CMS)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646800889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EGI </a:t>
                      </a:r>
                      <a:r>
                        <a:rPr lang="de-DE" sz="1400" b="1" u="none" strike="noStrike" dirty="0" err="1">
                          <a:solidFill>
                            <a:srgbClr val="00B050"/>
                          </a:solidFill>
                          <a:effectLst/>
                        </a:rPr>
                        <a:t>DataHub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EGI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Data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</a:rPr>
                        <a:t>Management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DODAS</a:t>
                      </a:r>
                      <a:r>
                        <a:rPr lang="de-DE" sz="1400" u="none" strike="noStrike" dirty="0">
                          <a:effectLst/>
                        </a:rPr>
                        <a:t>(CMS), </a:t>
                      </a:r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(ENES), </a:t>
                      </a:r>
                      <a:r>
                        <a:rPr lang="de-DE" sz="1400" b="1" u="none" strike="noStrike" dirty="0" err="1">
                          <a:effectLst/>
                        </a:rPr>
                        <a:t>WeNMR</a:t>
                      </a:r>
                      <a:r>
                        <a:rPr lang="de-DE" sz="1400" u="none" strike="noStrike" dirty="0">
                          <a:effectLst/>
                        </a:rPr>
                        <a:t>(</a:t>
                      </a:r>
                      <a:r>
                        <a:rPr lang="de-DE" sz="1400" u="none" strike="noStrike" dirty="0" err="1">
                          <a:effectLst/>
                        </a:rPr>
                        <a:t>UoU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b="1" u="none" strike="noStrike" dirty="0">
                          <a:effectLst/>
                        </a:rPr>
                        <a:t>EO </a:t>
                      </a:r>
                      <a:r>
                        <a:rPr lang="de-DE" sz="1400" b="1" u="none" strike="noStrike" dirty="0" err="1">
                          <a:effectLst/>
                        </a:rPr>
                        <a:t>Pillar</a:t>
                      </a:r>
                      <a:r>
                        <a:rPr lang="de-DE" sz="1400" b="1" u="none" strike="noStrike" dirty="0">
                          <a:effectLst/>
                        </a:rPr>
                        <a:t> </a:t>
                      </a:r>
                      <a:r>
                        <a:rPr lang="de-DE" sz="1400" b="1" u="none" strike="noStrike" dirty="0" err="1">
                          <a:effectLst/>
                        </a:rPr>
                        <a:t>services</a:t>
                      </a:r>
                      <a:r>
                        <a:rPr lang="de-DE" sz="1400" u="none" strike="noStrike" dirty="0">
                          <a:effectLst/>
                        </a:rPr>
                        <a:t>), </a:t>
                      </a:r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900619465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B2DROP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EUDAT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Data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</a:t>
                      </a: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LRS</a:t>
                      </a:r>
                      <a:r>
                        <a:rPr lang="de-DE" sz="1400" u="none" strike="noStrike" dirty="0">
                          <a:effectLst/>
                        </a:rPr>
                        <a:t> (CLARIN), </a:t>
                      </a:r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35960138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B2HANDLE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EUDAT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Data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</a:rPr>
                        <a:t>Management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ECAS</a:t>
                      </a:r>
                      <a:r>
                        <a:rPr lang="de-DE" sz="1400" u="none" strike="noStrike" dirty="0">
                          <a:effectLst/>
                        </a:rPr>
                        <a:t>(ENES)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3742248654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B2SAFE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EUDAT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Data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</a:rPr>
                        <a:t>Management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>
                          <a:effectLst/>
                        </a:rPr>
                        <a:t>OPENCoasts</a:t>
                      </a:r>
                      <a:r>
                        <a:rPr lang="de-DE" sz="1400" u="none" strike="noStrike" dirty="0">
                          <a:effectLst/>
                        </a:rPr>
                        <a:t>(LNEC),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2916141059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B2SHARE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EUDAT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Data</a:t>
                      </a:r>
                      <a:r>
                        <a:rPr lang="de-DE" sz="1400" u="none" strike="noStrike" baseline="0" dirty="0">
                          <a:effectLst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</a:rPr>
                        <a:t>Management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</a:rPr>
                        <a:t>VCR</a:t>
                      </a:r>
                      <a:r>
                        <a:rPr lang="es-ES" sz="1400" u="none" strike="noStrike" dirty="0">
                          <a:effectLst/>
                        </a:rPr>
                        <a:t> (CLARIN), </a:t>
                      </a:r>
                      <a:r>
                        <a:rPr lang="es-ES" sz="1400" b="1" u="none" strike="noStrike" dirty="0">
                          <a:effectLst/>
                        </a:rPr>
                        <a:t>ECAS</a:t>
                      </a:r>
                      <a:r>
                        <a:rPr lang="es-ES" sz="1400" u="none" strike="noStrike" dirty="0">
                          <a:effectLst/>
                        </a:rPr>
                        <a:t>(ENES), </a:t>
                      </a:r>
                      <a:r>
                        <a:rPr lang="es-ES" sz="1400" b="1" u="none" strike="noStrike" dirty="0">
                          <a:effectLst/>
                        </a:rPr>
                        <a:t>EO Pillar </a:t>
                      </a:r>
                      <a:r>
                        <a:rPr lang="es-ES" sz="1400" b="1" u="none" strike="noStrike" dirty="0" err="1">
                          <a:effectLst/>
                        </a:rPr>
                        <a:t>services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/>
                </a:tc>
                <a:extLst>
                  <a:ext uri="{0D108BD9-81ED-4DB2-BD59-A6C34878D82A}">
                    <a16:rowId xmlns:a16="http://schemas.microsoft.com/office/drawing/2014/main" val="1340598315"/>
                  </a:ext>
                </a:extLst>
              </a:tr>
              <a:tr h="2386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B2FIND</a:t>
                      </a:r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EUDAT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lang="de-DE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</a:rPr>
                        <a:t>VLO</a:t>
                      </a:r>
                      <a:r>
                        <a:rPr lang="de-DE" sz="1400" u="none" strike="noStrike" dirty="0">
                          <a:effectLst/>
                        </a:rPr>
                        <a:t> (CLARIN), </a:t>
                      </a:r>
                      <a:r>
                        <a:rPr lang="de-DE" sz="1400" b="1" u="none" strike="noStrike" dirty="0">
                          <a:effectLst/>
                        </a:rPr>
                        <a:t>VCR</a:t>
                      </a:r>
                      <a:r>
                        <a:rPr lang="de-DE" sz="1400" u="none" strike="noStrike" dirty="0">
                          <a:effectLst/>
                        </a:rPr>
                        <a:t> (CLARIN),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5" marR="7105" marT="710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7124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360" y="6093296"/>
            <a:ext cx="797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For more information see – Thematic Services Presentation [WP7] by Debora </a:t>
            </a:r>
            <a:r>
              <a:rPr lang="en-US" dirty="0" err="1"/>
              <a:t>Testi</a:t>
            </a:r>
            <a:endParaRPr lang="en-US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E657DFC9-89D6-4D8B-9070-4AE9D37E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60377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7F6E0C-FA57-4FF6-859B-11AAE3DEC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268763"/>
            <a:ext cx="10729192" cy="4855007"/>
          </a:xfrm>
        </p:spPr>
        <p:txBody>
          <a:bodyPr/>
          <a:lstStyle/>
          <a:p>
            <a:r>
              <a:rPr lang="en-GB" dirty="0"/>
              <a:t>WP6 Objectives</a:t>
            </a:r>
          </a:p>
          <a:p>
            <a:r>
              <a:rPr lang="en-GB" dirty="0"/>
              <a:t>Introduce 6  Core service areas (goals and achievements)</a:t>
            </a:r>
          </a:p>
          <a:p>
            <a:pPr lvl="1"/>
            <a:r>
              <a:rPr lang="en-GB" dirty="0"/>
              <a:t>1. Discovery and access, 2. Federated Compute</a:t>
            </a:r>
          </a:p>
          <a:p>
            <a:pPr lvl="1"/>
            <a:r>
              <a:rPr lang="en-GB" dirty="0"/>
              <a:t>3. Processing and Orchestration, 4. Data and metadata management</a:t>
            </a:r>
          </a:p>
          <a:p>
            <a:pPr lvl="1"/>
            <a:r>
              <a:rPr lang="en-GB" dirty="0"/>
              <a:t>5. Preservation, 6. Sensitive Data</a:t>
            </a:r>
          </a:p>
          <a:p>
            <a:r>
              <a:rPr lang="en-GB" dirty="0"/>
              <a:t>Service evolution and integration activities</a:t>
            </a:r>
          </a:p>
          <a:p>
            <a:r>
              <a:rPr lang="en-GB" dirty="0"/>
              <a:t>Conclusion and Outlook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85FFF1-3E6E-48DC-A526-9B22CB1D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E3E96412-FC04-4584-B2E4-251EE279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408228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Efforts Planned and Used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77B4A88-E0CC-4B4B-A283-A595E59BD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078086"/>
              </p:ext>
            </p:extLst>
          </p:nvPr>
        </p:nvGraphicFramePr>
        <p:xfrm>
          <a:off x="1055440" y="982741"/>
          <a:ext cx="9661217" cy="4703292"/>
        </p:xfrm>
        <a:graphic>
          <a:graphicData uri="http://schemas.openxmlformats.org/drawingml/2006/table">
            <a:tbl>
              <a:tblPr/>
              <a:tblGrid>
                <a:gridCol w="950412">
                  <a:extLst>
                    <a:ext uri="{9D8B030D-6E8A-4147-A177-3AD203B41FA5}">
                      <a16:colId xmlns:a16="http://schemas.microsoft.com/office/drawing/2014/main" val="3079426528"/>
                    </a:ext>
                  </a:extLst>
                </a:gridCol>
                <a:gridCol w="1252036">
                  <a:extLst>
                    <a:ext uri="{9D8B030D-6E8A-4147-A177-3AD203B41FA5}">
                      <a16:colId xmlns:a16="http://schemas.microsoft.com/office/drawing/2014/main" val="1484324033"/>
                    </a:ext>
                  </a:extLst>
                </a:gridCol>
                <a:gridCol w="4015245">
                  <a:extLst>
                    <a:ext uri="{9D8B030D-6E8A-4147-A177-3AD203B41FA5}">
                      <a16:colId xmlns:a16="http://schemas.microsoft.com/office/drawing/2014/main" val="1874944169"/>
                    </a:ext>
                  </a:extLst>
                </a:gridCol>
                <a:gridCol w="1314080">
                  <a:extLst>
                    <a:ext uri="{9D8B030D-6E8A-4147-A177-3AD203B41FA5}">
                      <a16:colId xmlns:a16="http://schemas.microsoft.com/office/drawing/2014/main" val="3224033408"/>
                    </a:ext>
                  </a:extLst>
                </a:gridCol>
                <a:gridCol w="1179032">
                  <a:extLst>
                    <a:ext uri="{9D8B030D-6E8A-4147-A177-3AD203B41FA5}">
                      <a16:colId xmlns:a16="http://schemas.microsoft.com/office/drawing/2014/main" val="4285736907"/>
                    </a:ext>
                  </a:extLst>
                </a:gridCol>
                <a:gridCol w="950412">
                  <a:extLst>
                    <a:ext uri="{9D8B030D-6E8A-4147-A177-3AD203B41FA5}">
                      <a16:colId xmlns:a16="http://schemas.microsoft.com/office/drawing/2014/main" val="2294979005"/>
                    </a:ext>
                  </a:extLst>
                </a:gridCol>
              </a:tblGrid>
              <a:tr h="3490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  <a:endParaRPr lang="en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No.</a:t>
                      </a:r>
                      <a:endParaRPr lang="en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Name</a:t>
                      </a:r>
                      <a:endParaRPr lang="en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 M1 - M18</a:t>
                      </a:r>
                      <a:endParaRPr lang="en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63503"/>
                  </a:ext>
                </a:extLst>
              </a:tr>
              <a:tr h="507668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 PM</a:t>
                      </a:r>
                      <a:endParaRPr lang="en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 PM</a:t>
                      </a:r>
                      <a:endParaRPr lang="en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Used%</a:t>
                      </a:r>
                      <a:endParaRPr lang="en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87234"/>
                  </a:ext>
                </a:extLst>
              </a:tr>
              <a:tr h="34902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WP06</a:t>
                      </a:r>
                      <a:endParaRPr lang="en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T06.01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Discovery and Access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</a:t>
                      </a:r>
                      <a:endParaRPr lang="en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  <a:endParaRPr lang="en-NL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7395"/>
                  </a:ext>
                </a:extLst>
              </a:tr>
              <a:tr h="349022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GB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Unfunded efforts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70659"/>
                  </a:ext>
                </a:extLst>
              </a:tr>
              <a:tr h="349022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T06.02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Federated Compute/Cloud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19480"/>
                  </a:ext>
                </a:extLst>
              </a:tr>
              <a:tr h="349022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GB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Unfunded efforts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050982"/>
                  </a:ext>
                </a:extLst>
              </a:tr>
              <a:tr h="349022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T06.03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Processing and Orchestration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180%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29959"/>
                  </a:ext>
                </a:extLst>
              </a:tr>
              <a:tr h="349022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GB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Unfunded efforts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41828"/>
                  </a:ext>
                </a:extLst>
              </a:tr>
              <a:tr h="349022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T06.04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and Metadata Management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121%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480728"/>
                  </a:ext>
                </a:extLst>
              </a:tr>
              <a:tr h="349022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T06.05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Preservation (data and software)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713258"/>
                  </a:ext>
                </a:extLst>
              </a:tr>
              <a:tr h="349022">
                <a:tc v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T06.06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Sensitive Data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  <a:endParaRPr lang="en-N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54486"/>
                  </a:ext>
                </a:extLst>
              </a:tr>
              <a:tr h="349022"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en-GB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WP06 Total</a:t>
                      </a:r>
                      <a:endParaRPr lang="en-NL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198.5</a:t>
                      </a:r>
                      <a:endParaRPr lang="en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  <a:endParaRPr lang="en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108%</a:t>
                      </a:r>
                      <a:endParaRPr lang="en-N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15444"/>
                  </a:ext>
                </a:extLst>
              </a:tr>
            </a:tbl>
          </a:graphicData>
        </a:graphic>
      </p:graphicFrame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3B8CE517-12FE-4CF5-9CE2-BC01D843B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133376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Milestone 6.8 – B2NOTE connect to a new data management system</a:t>
            </a:r>
          </a:p>
          <a:p>
            <a:pPr lvl="1"/>
            <a:r>
              <a:rPr lang="en-US" dirty="0"/>
              <a:t>Due: 01.05.2019</a:t>
            </a:r>
          </a:p>
          <a:p>
            <a:pPr lvl="1"/>
            <a:r>
              <a:rPr lang="en-US" dirty="0"/>
              <a:t>Amendment requested, re-scoped and Delayed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Deviations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0ED74F-0BC1-47AD-8D02-4FD434A4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11423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Providing 20 common services [First release D6.1]</a:t>
            </a:r>
          </a:p>
          <a:p>
            <a:r>
              <a:rPr lang="en-US" dirty="0"/>
              <a:t>Rolling maintenance and integration plans [D6.2, M6.1, M6.2]</a:t>
            </a:r>
          </a:p>
          <a:p>
            <a:r>
              <a:rPr lang="en-US" dirty="0"/>
              <a:t>Strong uptake of services by thematic service providers</a:t>
            </a:r>
          </a:p>
          <a:p>
            <a:r>
              <a:rPr lang="en-US" dirty="0"/>
              <a:t>All common services accessible via EOSC-hub proxy </a:t>
            </a:r>
            <a:r>
              <a:rPr lang="en-US" dirty="0" err="1"/>
              <a:t>IdPs</a:t>
            </a:r>
            <a:r>
              <a:rPr lang="en-US" dirty="0"/>
              <a:t> (EGI Check-In or B2ACCESS) [M6.5]</a:t>
            </a:r>
          </a:p>
          <a:p>
            <a:r>
              <a:rPr lang="de-DE" dirty="0"/>
              <a:t>Monitoring </a:t>
            </a:r>
            <a:r>
              <a:rPr lang="de-DE" dirty="0" err="1"/>
              <a:t>and</a:t>
            </a:r>
            <a:r>
              <a:rPr lang="de-DE" dirty="0"/>
              <a:t> Accounting </a:t>
            </a:r>
            <a:r>
              <a:rPr lang="de-DE" dirty="0" err="1"/>
              <a:t>probes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services</a:t>
            </a:r>
            <a:r>
              <a:rPr lang="de-DE" dirty="0"/>
              <a:t> [M6.3]</a:t>
            </a:r>
          </a:p>
          <a:p>
            <a:r>
              <a:rPr lang="en-US" dirty="0"/>
              <a:t>Enabled managed data transfer across e-infrastructures [M6.6]</a:t>
            </a:r>
          </a:p>
          <a:p>
            <a:r>
              <a:rPr lang="en-US" dirty="0"/>
              <a:t>Ingest point for TDRs integrated with EOSC-hub data transfer services [M6.7]</a:t>
            </a:r>
            <a:endParaRPr lang="de-DE" dirty="0"/>
          </a:p>
          <a:p>
            <a:endParaRPr lang="de-D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Results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8EA79F-F595-4B0E-A38E-CE0F4C72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531713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106108-C6C5-489A-931C-4AC53375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evolution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</a:p>
          <a:p>
            <a:r>
              <a:rPr lang="de-DE" dirty="0"/>
              <a:t>Focus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on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and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needs</a:t>
            </a:r>
            <a:endParaRPr lang="de-DE" dirty="0"/>
          </a:p>
          <a:p>
            <a:pPr lvl="1"/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gap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Thematic</a:t>
            </a:r>
            <a:r>
              <a:rPr lang="de-DE" dirty="0"/>
              <a:t> Services </a:t>
            </a:r>
            <a:r>
              <a:rPr lang="de-DE" dirty="0" err="1"/>
              <a:t>and</a:t>
            </a:r>
            <a:r>
              <a:rPr lang="de-DE" dirty="0"/>
              <a:t> TCOM</a:t>
            </a:r>
          </a:p>
          <a:p>
            <a:r>
              <a:rPr lang="de-DE" dirty="0"/>
              <a:t>Consolidation </a:t>
            </a:r>
            <a:r>
              <a:rPr lang="de-DE" dirty="0" err="1"/>
              <a:t>of</a:t>
            </a:r>
            <a:r>
              <a:rPr lang="de-DE" dirty="0"/>
              <a:t> Data </a:t>
            </a:r>
            <a:r>
              <a:rPr lang="de-DE" dirty="0" err="1"/>
              <a:t>Preservation</a:t>
            </a:r>
            <a:r>
              <a:rPr lang="de-DE" dirty="0"/>
              <a:t> and Sensitive Data </a:t>
            </a:r>
            <a:r>
              <a:rPr lang="de-DE" dirty="0" err="1"/>
              <a:t>services</a:t>
            </a:r>
            <a:endParaRPr lang="de-DE" dirty="0"/>
          </a:p>
          <a:p>
            <a:pPr lvl="1"/>
            <a:r>
              <a:rPr lang="de-DE" dirty="0"/>
              <a:t>Data Management </a:t>
            </a:r>
            <a:r>
              <a:rPr lang="de-DE" dirty="0" err="1"/>
              <a:t>Policies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6C1481-A97B-4808-BB8F-A312608F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68332F6-97C2-4B9D-BF73-E6666A08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Outlook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2E1AB1-0ECC-44E4-A848-034A3E23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4152347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39CEC-D6D8-4728-A88E-88E26889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07400"/>
            <a:ext cx="11521280" cy="48630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Objectives: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Maintain the high quality of the baseline and advanced common services from the evolving service catalogue according to a maintenance plan, ensure that these services are developing according to the requirements of users, thematic services and competence centers, and provide support and contribute to the documentation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Integrate the storage, compute and data services from different infrastructures and ensure their discoverability, accessibility, interoperability, reusability and integrity</a:t>
            </a:r>
          </a:p>
          <a:p>
            <a:pPr lvl="1">
              <a:buFont typeface="+mj-lt"/>
              <a:buAutoNum type="arabicPeriod"/>
            </a:pPr>
            <a:r>
              <a:rPr lang="en-US" sz="2400" dirty="0"/>
              <a:t>Integrate the common services with federation and collaboration services as well as the integration with the thematic services and competence </a:t>
            </a:r>
            <a:r>
              <a:rPr lang="en-US" sz="2400" dirty="0" err="1"/>
              <a:t>centres</a:t>
            </a:r>
            <a:r>
              <a:rPr lang="en-US" sz="2400" dirty="0"/>
              <a:t>.</a:t>
            </a:r>
          </a:p>
          <a:p>
            <a:r>
              <a:rPr lang="en-US" sz="2400" dirty="0"/>
              <a:t>Number of Tasks: 6</a:t>
            </a:r>
          </a:p>
          <a:p>
            <a:r>
              <a:rPr lang="en-US" sz="2400" dirty="0"/>
              <a:t>Number of Participants: 26</a:t>
            </a:r>
          </a:p>
          <a:p>
            <a:r>
              <a:rPr lang="en-US" sz="2400" dirty="0"/>
              <a:t>Efforts planned RP1: 198.5PMs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0" y="188640"/>
            <a:ext cx="9088254" cy="537716"/>
          </a:xfrm>
        </p:spPr>
        <p:txBody>
          <a:bodyPr>
            <a:normAutofit fontScale="90000"/>
          </a:bodyPr>
          <a:lstStyle/>
          <a:p>
            <a:r>
              <a:rPr lang="en-US" dirty="0"/>
              <a:t>WP6 Common Services: Integration &amp; Maintenance</a:t>
            </a:r>
            <a:endParaRPr lang="en-NL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7DD0AC1-5F6D-4B83-B78F-8A3E2210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62932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39;p3">
            <a:extLst>
              <a:ext uri="{FF2B5EF4-FFF2-40B4-BE49-F238E27FC236}">
                <a16:creationId xmlns:a16="http://schemas.microsoft.com/office/drawing/2014/main" id="{27142B78-7B42-4843-A40D-E26EB04B6E36}"/>
              </a:ext>
            </a:extLst>
          </p:cNvPr>
          <p:cNvSpPr/>
          <p:nvPr/>
        </p:nvSpPr>
        <p:spPr>
          <a:xfrm>
            <a:off x="5698613" y="2276834"/>
            <a:ext cx="3904676" cy="320873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cs typeface="Calibri"/>
                <a:sym typeface="Calibri"/>
              </a:rPr>
              <a:t>Service Providers: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Provide services for </a:t>
            </a:r>
          </a:p>
          <a:p>
            <a:pPr marL="274320"/>
            <a:r>
              <a:rPr lang="en-US" sz="1600" b="1" i="1" dirty="0">
                <a:solidFill>
                  <a:schemeClr val="lt1"/>
                </a:solidFill>
                <a:cs typeface="Calibri"/>
                <a:sym typeface="Calibri"/>
              </a:rPr>
              <a:t>Researchers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35;p3">
            <a:extLst>
              <a:ext uri="{FF2B5EF4-FFF2-40B4-BE49-F238E27FC236}">
                <a16:creationId xmlns:a16="http://schemas.microsoft.com/office/drawing/2014/main" id="{1FBDFB6C-1840-4FC5-BF7A-5F18151851DF}"/>
              </a:ext>
            </a:extLst>
          </p:cNvPr>
          <p:cNvSpPr/>
          <p:nvPr/>
        </p:nvSpPr>
        <p:spPr>
          <a:xfrm>
            <a:off x="612820" y="5589240"/>
            <a:ext cx="8990469" cy="772476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Enterprise: </a:t>
            </a:r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Develop, expose and grow my services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139;p3">
            <a:extLst>
              <a:ext uri="{FF2B5EF4-FFF2-40B4-BE49-F238E27FC236}">
                <a16:creationId xmlns:a16="http://schemas.microsoft.com/office/drawing/2014/main" id="{2D8672B6-79EC-4370-BE79-DD936C8E726A}"/>
              </a:ext>
            </a:extLst>
          </p:cNvPr>
          <p:cNvSpPr/>
          <p:nvPr/>
        </p:nvSpPr>
        <p:spPr>
          <a:xfrm>
            <a:off x="612820" y="1022917"/>
            <a:ext cx="8990469" cy="114072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Researchers and </a:t>
            </a:r>
          </a:p>
          <a:p>
            <a:pPr marL="274320"/>
            <a:r>
              <a:rPr lang="en-GB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research communities</a:t>
            </a:r>
            <a:r>
              <a:rPr lang="en-GB" sz="16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</a:t>
            </a:r>
          </a:p>
          <a:p>
            <a:pPr marL="274320"/>
            <a:r>
              <a:rPr lang="en-GB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Empower my research</a:t>
            </a:r>
            <a:endParaRPr sz="1600" b="1" i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1" name="Google Shape;139;p3">
            <a:extLst>
              <a:ext uri="{FF2B5EF4-FFF2-40B4-BE49-F238E27FC236}">
                <a16:creationId xmlns:a16="http://schemas.microsoft.com/office/drawing/2014/main" id="{22687F71-B5AD-46D1-91D2-5DBFEC966406}"/>
              </a:ext>
            </a:extLst>
          </p:cNvPr>
          <p:cNvSpPr/>
          <p:nvPr/>
        </p:nvSpPr>
        <p:spPr>
          <a:xfrm>
            <a:off x="612819" y="2276834"/>
            <a:ext cx="4988421" cy="3218257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EOSC Hub Operators: </a:t>
            </a:r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Develop the EOSC landscape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endParaRPr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139;p3">
            <a:extLst>
              <a:ext uri="{FF2B5EF4-FFF2-40B4-BE49-F238E27FC236}">
                <a16:creationId xmlns:a16="http://schemas.microsoft.com/office/drawing/2014/main" id="{351301DE-E16F-4A1A-A25C-39AF180AC36E}"/>
              </a:ext>
            </a:extLst>
          </p:cNvPr>
          <p:cNvSpPr/>
          <p:nvPr/>
        </p:nvSpPr>
        <p:spPr>
          <a:xfrm>
            <a:off x="9800846" y="1022917"/>
            <a:ext cx="1767762" cy="5338799"/>
          </a:xfrm>
          <a:prstGeom prst="rect">
            <a:avLst/>
          </a:prstGeom>
          <a:gradFill flip="none" rotWithShape="1">
            <a:gsLst>
              <a:gs pos="0">
                <a:srgbClr val="75A5D8">
                  <a:shade val="30000"/>
                  <a:satMod val="115000"/>
                </a:srgbClr>
              </a:gs>
              <a:gs pos="50000">
                <a:srgbClr val="75A5D8">
                  <a:shade val="67500"/>
                  <a:satMod val="115000"/>
                </a:srgbClr>
              </a:gs>
              <a:gs pos="100000">
                <a:srgbClr val="75A5D8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38100">
            <a:solidFill>
              <a:srgbClr val="75A5D8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74320"/>
            <a:r>
              <a:rPr lang="en-US" sz="1600" b="1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Educate, inform and support my team and community</a:t>
            </a:r>
          </a:p>
          <a:p>
            <a:pPr marL="274320"/>
            <a:endParaRPr lang="en-US" sz="1600" b="1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214D4D2-D200-438A-8ACA-D1173419F34D}"/>
              </a:ext>
            </a:extLst>
          </p:cNvPr>
          <p:cNvSpPr/>
          <p:nvPr/>
        </p:nvSpPr>
        <p:spPr>
          <a:xfrm>
            <a:off x="9911674" y="2780928"/>
            <a:ext cx="1492121" cy="2099386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courses and materials</a:t>
            </a:r>
            <a:endParaRPr lang="pt-PT" sz="1600" b="1" dirty="0">
              <a:solidFill>
                <a:srgbClr val="1C30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F162D17-7E46-4EDA-86B7-71DA94EB580D}"/>
              </a:ext>
            </a:extLst>
          </p:cNvPr>
          <p:cNvSpPr/>
          <p:nvPr/>
        </p:nvSpPr>
        <p:spPr>
          <a:xfrm>
            <a:off x="7824192" y="1136107"/>
            <a:ext cx="1681724" cy="4952821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EOSC Portal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Marketplace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E03ADA-7DA9-4BD7-950A-89A797BC4B56}"/>
              </a:ext>
            </a:extLst>
          </p:cNvPr>
          <p:cNvSpPr/>
          <p:nvPr/>
        </p:nvSpPr>
        <p:spPr>
          <a:xfrm>
            <a:off x="4525255" y="1136107"/>
            <a:ext cx="3213626" cy="914345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in the EOSC Service Portfolio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0E3686-2FEA-4879-B0AA-DFC32DD9BE35}"/>
              </a:ext>
            </a:extLst>
          </p:cNvPr>
          <p:cNvSpPr/>
          <p:nvPr/>
        </p:nvSpPr>
        <p:spPr>
          <a:xfrm>
            <a:off x="858923" y="4869160"/>
            <a:ext cx="2793351" cy="1085355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Innovation Hub: </a:t>
            </a:r>
          </a:p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for industrial collaborations with EOSC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3429DB-5959-4E01-88AB-0F9C9A86444B}"/>
              </a:ext>
            </a:extLst>
          </p:cNvPr>
          <p:cNvSpPr/>
          <p:nvPr/>
        </p:nvSpPr>
        <p:spPr>
          <a:xfrm>
            <a:off x="862031" y="2727601"/>
            <a:ext cx="2787135" cy="501527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Participation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8B82B25-7DC3-479F-8079-6A4039C9B078}"/>
              </a:ext>
            </a:extLst>
          </p:cNvPr>
          <p:cNvSpPr/>
          <p:nvPr/>
        </p:nvSpPr>
        <p:spPr>
          <a:xfrm>
            <a:off x="862031" y="3342319"/>
            <a:ext cx="2787135" cy="639494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Management System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5E82373-BA8A-4717-BA8B-0D3DD9095F6A}"/>
              </a:ext>
            </a:extLst>
          </p:cNvPr>
          <p:cNvSpPr/>
          <p:nvPr/>
        </p:nvSpPr>
        <p:spPr>
          <a:xfrm>
            <a:off x="865139" y="4077072"/>
            <a:ext cx="2787135" cy="708960"/>
          </a:xfrm>
          <a:prstGeom prst="roundRect">
            <a:avLst/>
          </a:prstGeom>
          <a:gradFill flip="none" rotWithShape="1">
            <a:gsLst>
              <a:gs pos="39000">
                <a:srgbClr val="CC842C"/>
              </a:gs>
              <a:gs pos="100000">
                <a:srgbClr val="B5892D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Interoperability &amp; Integration Guidelines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459C1C-C583-4DB7-AFB1-EE062DFD38BC}"/>
              </a:ext>
            </a:extLst>
          </p:cNvPr>
          <p:cNvSpPr/>
          <p:nvPr/>
        </p:nvSpPr>
        <p:spPr>
          <a:xfrm>
            <a:off x="3981487" y="3337258"/>
            <a:ext cx="3626681" cy="639493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services in the Hub portfolio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FC4712C-46AD-4C32-A335-2DDE3373A089}"/>
              </a:ext>
            </a:extLst>
          </p:cNvPr>
          <p:cNvSpPr/>
          <p:nvPr/>
        </p:nvSpPr>
        <p:spPr>
          <a:xfrm>
            <a:off x="3981487" y="4077072"/>
            <a:ext cx="3626681" cy="699357"/>
          </a:xfrm>
          <a:prstGeom prst="roundRect">
            <a:avLst/>
          </a:prstGeom>
          <a:solidFill>
            <a:schemeClr val="accent1">
              <a:lumMod val="5000"/>
              <a:lumOff val="95000"/>
            </a:schemeClr>
          </a:solidFill>
          <a:ln w="38100">
            <a:solidFill>
              <a:srgbClr val="B589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C30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and sustainability models for services and the Hub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8B6D97BD-FA07-6142-BD18-0760CCB8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0977" y="188640"/>
            <a:ext cx="8640960" cy="537716"/>
          </a:xfrm>
        </p:spPr>
        <p:txBody>
          <a:bodyPr>
            <a:normAutofit fontScale="90000"/>
          </a:bodyPr>
          <a:lstStyle/>
          <a:p>
            <a:r>
              <a:rPr lang="en-GB" dirty="0"/>
              <a:t>Key Exploitable Results WP6</a:t>
            </a:r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3CF3A8E4-53BB-48B4-93A7-CE4428D9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88502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service areas: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28470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Processing and Orchestration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51986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and Metadata Management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72165" y="122848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Preservation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06623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Federated Compute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92344" y="1237712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Sensitive Data Services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83107" y="1219685"/>
            <a:ext cx="1296144" cy="48245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200" b="1" dirty="0"/>
              <a:t>Data Discover and Access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34B3DC1E-EB19-4D34-BC25-1EE85E0D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409834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Data Discovery and Access</a:t>
            </a:r>
          </a:p>
        </p:txBody>
      </p:sp>
      <p:pic>
        <p:nvPicPr>
          <p:cNvPr id="6" name="image15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91944" y="852898"/>
            <a:ext cx="5874932" cy="3062684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5159896" y="4143509"/>
            <a:ext cx="66967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[F]</a:t>
            </a:r>
            <a:r>
              <a:rPr lang="en-GB" spc="1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</a:t>
            </a:r>
            <a:r>
              <a:rPr lang="en-GB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distributed data in EOSC-hub and beyond</a:t>
            </a:r>
            <a:endParaRPr lang="en-US" spc="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[A]</a:t>
            </a:r>
            <a:r>
              <a:rPr lang="en-GB" spc="1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ccess</a:t>
            </a:r>
            <a:r>
              <a:rPr lang="en-GB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distributed data resources wherever they are located</a:t>
            </a:r>
            <a:endParaRPr lang="en-US" spc="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[I]</a:t>
            </a:r>
            <a:r>
              <a:rPr lang="en-GB" spc="1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nteroperate</a:t>
            </a:r>
            <a:r>
              <a:rPr lang="en-GB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sharing and publishing research output</a:t>
            </a:r>
            <a:endParaRPr lang="en-US" spc="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[R]reuse, exchange and </a:t>
            </a:r>
            <a:r>
              <a:rPr lang="en-GB" spc="1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stagedata</a:t>
            </a:r>
            <a:r>
              <a:rPr lang="en-GB" spc="1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(depending on the use case)</a:t>
            </a:r>
            <a:endParaRPr lang="en-US" spc="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32403" y="1084215"/>
            <a:ext cx="4062174" cy="9376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Goal:</a:t>
            </a:r>
            <a:r>
              <a:rPr lang="en-US" sz="2400" dirty="0"/>
              <a:t> Common data discovery and access layer for EOSC-hub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72608" y="5582790"/>
            <a:ext cx="638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Services: B2FIND, EGI </a:t>
            </a:r>
            <a:r>
              <a:rPr lang="en-US" dirty="0" err="1"/>
              <a:t>Datahub</a:t>
            </a:r>
            <a:r>
              <a:rPr lang="en-US" dirty="0"/>
              <a:t>, INDIGO IAM, B2STAGE, B2SAFE, B2DROP. </a:t>
            </a:r>
          </a:p>
          <a:p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41206" y="2242563"/>
            <a:ext cx="4464496" cy="38018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Major Achievements: </a:t>
            </a:r>
          </a:p>
          <a:p>
            <a:r>
              <a:rPr lang="en-US" sz="2400" dirty="0"/>
              <a:t>Integration of B2FIND with EOSC data services</a:t>
            </a:r>
          </a:p>
          <a:p>
            <a:pPr lvl="1"/>
            <a:r>
              <a:rPr lang="en-US" sz="2000" dirty="0"/>
              <a:t>Harvest from EGI-</a:t>
            </a:r>
            <a:r>
              <a:rPr lang="en-US" sz="2000" dirty="0" err="1"/>
              <a:t>Datahub</a:t>
            </a:r>
            <a:endParaRPr lang="en-US" sz="2000" dirty="0"/>
          </a:p>
          <a:p>
            <a:pPr lvl="1"/>
            <a:r>
              <a:rPr lang="en-US" sz="2000" dirty="0"/>
              <a:t>Harvest from B2SAFE (</a:t>
            </a:r>
            <a:r>
              <a:rPr lang="en-US" sz="2000" dirty="0" err="1"/>
              <a:t>harbadrop</a:t>
            </a:r>
            <a:r>
              <a:rPr lang="en-US" sz="2000" dirty="0"/>
              <a:t>)</a:t>
            </a:r>
          </a:p>
          <a:p>
            <a:r>
              <a:rPr lang="en-US" sz="2400" dirty="0"/>
              <a:t>Integration B2DROP-B2SHARE</a:t>
            </a:r>
          </a:p>
          <a:p>
            <a:r>
              <a:rPr lang="en-US" sz="2400" dirty="0"/>
              <a:t>Enable transparent cross infrastructure data transfers</a:t>
            </a:r>
          </a:p>
          <a:p>
            <a:pPr lvl="8"/>
            <a:endParaRPr lang="en-US" sz="1200" dirty="0"/>
          </a:p>
          <a:p>
            <a:endParaRPr lang="en-US" sz="2400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A4460263-02C4-4037-9FA8-2A09C745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87541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4032" y="1476635"/>
            <a:ext cx="5040957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479376" y="1125826"/>
            <a:ext cx="5664629" cy="10556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Provide a Multi Purpose, Federated Compute environment 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Federated Compute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8048" y="4294022"/>
            <a:ext cx="5014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 Purpose Computing: Cloud Compute, Cloud Container Compute, High Throughput Compute, EGI Workload Management</a:t>
            </a:r>
          </a:p>
          <a:p>
            <a:endParaRPr lang="en-US" dirty="0"/>
          </a:p>
          <a:p>
            <a:r>
              <a:rPr lang="en-US" dirty="0"/>
              <a:t>Access to Data: EGI </a:t>
            </a:r>
            <a:r>
              <a:rPr lang="en-US" dirty="0" err="1"/>
              <a:t>DataHub</a:t>
            </a:r>
            <a:r>
              <a:rPr lang="en-US" dirty="0"/>
              <a:t>, EGI Online Storage, B2SAFE, CVMFS</a:t>
            </a:r>
          </a:p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79376" y="2353640"/>
            <a:ext cx="5664629" cy="388076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b="1" dirty="0"/>
              <a:t>Major Achievements: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EOSC-hub AAI Integration (EGI Check-in)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Development of EGI Workload Manager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Service Integration (EGI-</a:t>
            </a:r>
            <a:r>
              <a:rPr lang="en-US" dirty="0" err="1"/>
              <a:t>DataHub</a:t>
            </a:r>
            <a:r>
              <a:rPr lang="en-US" dirty="0"/>
              <a:t> and B2DROP)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services in monitoring and accounting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  </a:t>
            </a:r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E1C05A0E-879F-4276-AB9F-352771F6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26200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4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6040" y="1047284"/>
            <a:ext cx="5112568" cy="4901996"/>
          </a:xfrm>
          <a:prstGeom prst="rect">
            <a:avLst/>
          </a:prstGeom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Processing and Orchestration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479376" y="1047284"/>
            <a:ext cx="5664629" cy="9116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Goal:</a:t>
            </a:r>
            <a:r>
              <a:rPr lang="en-US" dirty="0"/>
              <a:t> Provide Orchestration services to provision and configure virtual infrastructures across multiple cloud sites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15864" y="2348880"/>
            <a:ext cx="5328592" cy="38018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Major Achievements:</a:t>
            </a:r>
            <a:r>
              <a:rPr lang="en-US" sz="2400" dirty="0"/>
              <a:t> </a:t>
            </a:r>
          </a:p>
          <a:p>
            <a:r>
              <a:rPr lang="en-US" sz="2400" dirty="0"/>
              <a:t>Infrastructure Manager added to EOSC Marketplace</a:t>
            </a:r>
          </a:p>
          <a:p>
            <a:r>
              <a:rPr lang="en-US" sz="2400" dirty="0"/>
              <a:t>Integration of EGI Cloud Compute into Orchestration Service</a:t>
            </a:r>
          </a:p>
          <a:p>
            <a:r>
              <a:rPr lang="en-US" sz="2400" dirty="0"/>
              <a:t>Started CMDB, </a:t>
            </a:r>
            <a:r>
              <a:rPr lang="en-US" sz="2400" dirty="0" err="1"/>
              <a:t>AppDB</a:t>
            </a:r>
            <a:r>
              <a:rPr lang="en-US" sz="2400" dirty="0"/>
              <a:t> information system alignment (central information source)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F1411BA9-6D3A-4453-8F82-44E10321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154674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3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484" y="1268760"/>
            <a:ext cx="5665787" cy="3451414"/>
          </a:xfrm>
          <a:prstGeom prst="rect">
            <a:avLst/>
          </a:prstGeom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Data and Metadata Management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484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Integration of FAIR data resources with seamless access from EOSC-hub computational resources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460CFBC1-1640-4892-B6CE-243423586B8D}"/>
              </a:ext>
            </a:extLst>
          </p:cNvPr>
          <p:cNvSpPr txBox="1">
            <a:spLocks/>
          </p:cNvSpPr>
          <p:nvPr/>
        </p:nvSpPr>
        <p:spPr>
          <a:xfrm>
            <a:off x="330907" y="1196752"/>
            <a:ext cx="5664629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sz="26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24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 kern="120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400" b="1" dirty="0"/>
              <a:t>Goal: </a:t>
            </a:r>
            <a:r>
              <a:rPr lang="en-GB" sz="2400" dirty="0"/>
              <a:t>Integration and maintenance of data and metadata service 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15864" y="2348880"/>
            <a:ext cx="5328592" cy="38018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Major Achievements:</a:t>
            </a:r>
            <a:r>
              <a:rPr lang="en-US" sz="2400" dirty="0"/>
              <a:t> </a:t>
            </a:r>
          </a:p>
          <a:p>
            <a:r>
              <a:rPr lang="en-US" sz="2400" dirty="0"/>
              <a:t>Integration of B2SHARE and EGI-</a:t>
            </a:r>
            <a:r>
              <a:rPr lang="en-US" sz="2400" dirty="0" err="1"/>
              <a:t>DataHub</a:t>
            </a:r>
            <a:endParaRPr lang="en-US" sz="2400" dirty="0"/>
          </a:p>
          <a:p>
            <a:r>
              <a:rPr lang="en-US" sz="2400" dirty="0"/>
              <a:t>Integration of B2SAFE and B2SHARE</a:t>
            </a:r>
          </a:p>
          <a:p>
            <a:r>
              <a:rPr lang="en-US" sz="2400" dirty="0"/>
              <a:t>Integration of B2NOTE and B2SHARE</a:t>
            </a:r>
          </a:p>
          <a:p>
            <a:r>
              <a:rPr lang="en-US" sz="2400" dirty="0"/>
              <a:t>Advancing the B2SAFE Data Policy Manager (DPM)</a:t>
            </a:r>
          </a:p>
          <a:p>
            <a:endParaRPr lang="en-US" sz="2400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D3EFE7D8-14B7-4C23-8CF0-4B41B1CC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884071065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</Template>
  <TotalTime>0</TotalTime>
  <Words>1730</Words>
  <Application>Microsoft Office PowerPoint</Application>
  <PresentationFormat>Widescreen</PresentationFormat>
  <Paragraphs>371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Noto Sans Symbols</vt:lpstr>
      <vt:lpstr>Open Sans</vt:lpstr>
      <vt:lpstr>Source Sans Pro</vt:lpstr>
      <vt:lpstr>Wingdings</vt:lpstr>
      <vt:lpstr>slide_base</vt:lpstr>
      <vt:lpstr>PowerPoint Presentation</vt:lpstr>
      <vt:lpstr>Overview</vt:lpstr>
      <vt:lpstr>WP6 Common Services: Integration &amp; Maintenance</vt:lpstr>
      <vt:lpstr>Key Exploitable Results WP6</vt:lpstr>
      <vt:lpstr>Core service areas:</vt:lpstr>
      <vt:lpstr>1. Data Discovery and Access</vt:lpstr>
      <vt:lpstr>2. Federated Compute</vt:lpstr>
      <vt:lpstr>3. Processing and Orchestration</vt:lpstr>
      <vt:lpstr>4. Data and Metadata Management</vt:lpstr>
      <vt:lpstr>5. Data Preservation – Curation - Provenance</vt:lpstr>
      <vt:lpstr>6. Sensitive Data Services</vt:lpstr>
      <vt:lpstr>Cross ranging activities:</vt:lpstr>
      <vt:lpstr>Cross ranging activities:</vt:lpstr>
      <vt:lpstr>Cross ranging activities:</vt:lpstr>
      <vt:lpstr>Cross ranging activities:</vt:lpstr>
      <vt:lpstr>EOSC-hub AAI / Monitoring and Accounting</vt:lpstr>
      <vt:lpstr>Service Evolution and Integration </vt:lpstr>
      <vt:lpstr>Integration example: Transparent data exchange</vt:lpstr>
      <vt:lpstr>Example of Services adopted by Thematic Services</vt:lpstr>
      <vt:lpstr>Efforts Planned and Used</vt:lpstr>
      <vt:lpstr>Deviations</vt:lpstr>
      <vt:lpstr>Key Results</vt:lpstr>
      <vt:lpstr>Outlook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Kupila-Rantala</dc:creator>
  <cp:lastModifiedBy>Malgorzata Krakowian</cp:lastModifiedBy>
  <cp:revision>519</cp:revision>
  <cp:lastPrinted>2019-10-01T11:35:11Z</cp:lastPrinted>
  <dcterms:created xsi:type="dcterms:W3CDTF">2018-09-30T09:12:50Z</dcterms:created>
  <dcterms:modified xsi:type="dcterms:W3CDTF">2019-10-08T07:57:00Z</dcterms:modified>
</cp:coreProperties>
</file>