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 id="2147483682"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00B27D-B649-48F2-AC23-B7DC4C4AA0E6}">
  <a:tblStyle styleId="{3400B27D-B649-48F2-AC23-B7DC4C4AA0E6}"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5FD8F2-0DA5-4FC7-8B87-162A262BFE9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792"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2dc118a79_5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g62dc118a79_5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1905ce5f4_0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g61905ce5f4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00d1cd657_0_2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600d1cd657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00d1cd657_0_2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g600d1cd657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600d1cd65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600d1cd657_0_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g600d1cd657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Add View Source button on editor</a:t>
            </a:r>
            <a:endParaRPr/>
          </a:p>
          <a:p>
            <a:pPr marL="457200" lvl="0" indent="-317500" algn="l" rtl="0">
              <a:spcBef>
                <a:spcPts val="0"/>
              </a:spcBef>
              <a:spcAft>
                <a:spcPts val="0"/>
              </a:spcAft>
              <a:buSzPts val="1400"/>
              <a:buChar char="●"/>
            </a:pPr>
            <a:r>
              <a:rPr lang="en-US"/>
              <a:t>Added Style Clean up functionality on Editor.</a:t>
            </a:r>
            <a:endParaRPr/>
          </a:p>
          <a:p>
            <a:pPr marL="0" lvl="0" indent="0" algn="l" rtl="0">
              <a:spcBef>
                <a:spcPts val="0"/>
              </a:spcBef>
              <a:spcAft>
                <a:spcPts val="0"/>
              </a:spcAft>
              <a:buNone/>
            </a:pPr>
            <a:r>
              <a:rPr lang="en-US"/>
              <a:t> </a:t>
            </a:r>
            <a:endParaRPr/>
          </a:p>
        </p:txBody>
      </p:sp>
      <p:sp>
        <p:nvSpPr>
          <p:cNvPr id="656" name="Google Shape;6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62dc118a79_5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Add View Source button on editor</a:t>
            </a:r>
            <a:endParaRPr/>
          </a:p>
          <a:p>
            <a:pPr marL="457200" lvl="0" indent="-317500" algn="l" rtl="0">
              <a:spcBef>
                <a:spcPts val="0"/>
              </a:spcBef>
              <a:spcAft>
                <a:spcPts val="0"/>
              </a:spcAft>
              <a:buSzPts val="1400"/>
              <a:buChar char="●"/>
            </a:pPr>
            <a:r>
              <a:rPr lang="en-US"/>
              <a:t>Added Style Clean up functionality on Editor.</a:t>
            </a:r>
            <a:endParaRPr/>
          </a:p>
          <a:p>
            <a:pPr marL="0" lvl="0" indent="0" algn="l" rtl="0">
              <a:spcBef>
                <a:spcPts val="0"/>
              </a:spcBef>
              <a:spcAft>
                <a:spcPts val="0"/>
              </a:spcAft>
              <a:buNone/>
            </a:pPr>
            <a:r>
              <a:rPr lang="en-US"/>
              <a:t> </a:t>
            </a:r>
            <a:endParaRPr/>
          </a:p>
        </p:txBody>
      </p:sp>
      <p:sp>
        <p:nvSpPr>
          <p:cNvPr id="665" name="Google Shape;665;g62dc118a79_5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61dc4e02b8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61dc4e02b8_2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g61dc4e02b8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600d1cd657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600d1cd657_0_1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600d1cd657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475980188b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1" name="Google Shape;731;g475980188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6094e03acf_1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g6094e03acf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2dc118a79_5_1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62dc118a79_5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75980188b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g475980188b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3661f3aa85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g3661f3aa8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00d1cd657_0_2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3" name="Google Shape;783;g600d1cd657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600d1cd657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600d1cd657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g600d1cd657_0_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475980188b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g475980188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6094e03acf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6094e03acf_1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g6094e03acf_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61858d58f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g61858d58f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0a65b47a2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0a65b47a2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9" name="Google Shape;869;g60a65b47a2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61c4e75bc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61c4e75bc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8" name="Google Shape;878;g61c4e75bc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600d1cd657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600d1cd657_0_2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7" name="Google Shape;887;g600d1cd657_0_2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1858d58fd_1_10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61858d58fd_1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475980188b_0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5" name="Google Shape;895;g475980188b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2dc118a79_5_50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g62dc118a79_5_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62dc118a79_5_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62dc118a79_5_4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8" name="Google Shape;908;g62dc118a79_5_4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475980188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475980188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5" name="Google Shape;915;g475980188b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2dc118a79_5_4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2" name="Google Shape;922;g62dc118a79_5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2dc118a79_5_47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g62dc118a79_5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1cccec0de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41cccec0de_1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41cccec0de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600d1cd65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600d1cd657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600d1cd657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41cccec0de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41cccec0de_1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41cccec0de_1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00d1cd657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00d1cd657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g600d1cd657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00d1cd657_0_2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600d1cd657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3">
            <a:alphaModFix/>
          </a:blip>
          <a:srcRect/>
          <a:stretch/>
        </p:blipFill>
        <p:spPr>
          <a:xfrm>
            <a:off x="1016625" y="3658299"/>
            <a:ext cx="477033" cy="434219"/>
          </a:xfrm>
          <a:prstGeom prst="rect">
            <a:avLst/>
          </a:prstGeom>
          <a:noFill/>
          <a:ln>
            <a:noFill/>
          </a:ln>
        </p:spPr>
      </p:pic>
      <p:pic>
        <p:nvPicPr>
          <p:cNvPr id="12" name="Google Shape;12;p2"/>
          <p:cNvPicPr preferRelativeResize="0"/>
          <p:nvPr/>
        </p:nvPicPr>
        <p:blipFill rotWithShape="1">
          <a:blip r:embed="rId4">
            <a:alphaModFix/>
          </a:blip>
          <a:srcRect/>
          <a:stretch/>
        </p:blipFill>
        <p:spPr>
          <a:xfrm>
            <a:off x="992893" y="3945558"/>
            <a:ext cx="500765" cy="474921"/>
          </a:xfrm>
          <a:prstGeom prst="rect">
            <a:avLst/>
          </a:prstGeom>
          <a:noFill/>
          <a:ln>
            <a:noFill/>
          </a:ln>
        </p:spPr>
      </p:pic>
      <p:sp>
        <p:nvSpPr>
          <p:cNvPr id="13" name="Google Shape;13;p2"/>
          <p:cNvSpPr/>
          <p:nvPr/>
        </p:nvSpPr>
        <p:spPr>
          <a:xfrm>
            <a:off x="755577" y="4785996"/>
            <a:ext cx="8280900" cy="19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100"/>
          </a:p>
        </p:txBody>
      </p:sp>
      <p:sp>
        <p:nvSpPr>
          <p:cNvPr id="14" name="Google Shape;14;p2"/>
          <p:cNvSpPr txBox="1"/>
          <p:nvPr/>
        </p:nvSpPr>
        <p:spPr>
          <a:xfrm>
            <a:off x="1482451" y="3741806"/>
            <a:ext cx="11646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eosc-hub.eu</a:t>
            </a:r>
            <a:endParaRPr sz="1100"/>
          </a:p>
        </p:txBody>
      </p:sp>
      <p:sp>
        <p:nvSpPr>
          <p:cNvPr id="15" name="Google Shape;15;p2"/>
          <p:cNvSpPr txBox="1"/>
          <p:nvPr/>
        </p:nvSpPr>
        <p:spPr>
          <a:xfrm>
            <a:off x="1453274" y="4031508"/>
            <a:ext cx="12186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cxnSp>
        <p:nvCxnSpPr>
          <p:cNvPr id="16" name="Google Shape;16;p2"/>
          <p:cNvCxnSpPr/>
          <p:nvPr/>
        </p:nvCxnSpPr>
        <p:spPr>
          <a:xfrm>
            <a:off x="1169622" y="3543858"/>
            <a:ext cx="1404300" cy="0"/>
          </a:xfrm>
          <a:prstGeom prst="straightConnector1">
            <a:avLst/>
          </a:prstGeom>
          <a:noFill/>
          <a:ln w="25400" cap="flat" cmpd="sng">
            <a:solidFill>
              <a:srgbClr val="1C3046"/>
            </a:solidFill>
            <a:prstDash val="solid"/>
            <a:round/>
            <a:headEnd type="none" w="sm" len="sm"/>
            <a:tailEnd type="none" w="sm" len="sm"/>
          </a:ln>
        </p:spPr>
      </p:cxnSp>
      <p:pic>
        <p:nvPicPr>
          <p:cNvPr id="17" name="Google Shape;17;p2"/>
          <p:cNvPicPr preferRelativeResize="0"/>
          <p:nvPr/>
        </p:nvPicPr>
        <p:blipFill rotWithShape="1">
          <a:blip r:embed="rId5">
            <a:alphaModFix/>
          </a:blip>
          <a:srcRect/>
          <a:stretch/>
        </p:blipFill>
        <p:spPr>
          <a:xfrm>
            <a:off x="991726" y="1140595"/>
            <a:ext cx="3687122" cy="918094"/>
          </a:xfrm>
          <a:prstGeom prst="rect">
            <a:avLst/>
          </a:prstGeom>
          <a:noFill/>
          <a:ln>
            <a:noFill/>
          </a:ln>
        </p:spPr>
      </p:pic>
      <p:pic>
        <p:nvPicPr>
          <p:cNvPr id="18" name="Google Shape;18;p2"/>
          <p:cNvPicPr preferRelativeResize="0"/>
          <p:nvPr/>
        </p:nvPicPr>
        <p:blipFill rotWithShape="1">
          <a:blip r:embed="rId6">
            <a:alphaModFix/>
          </a:blip>
          <a:srcRect/>
          <a:stretch/>
        </p:blipFill>
        <p:spPr>
          <a:xfrm>
            <a:off x="359532" y="4778350"/>
            <a:ext cx="316632" cy="211500"/>
          </a:xfrm>
          <a:prstGeom prst="rect">
            <a:avLst/>
          </a:prstGeom>
          <a:noFill/>
          <a:ln>
            <a:noFill/>
          </a:ln>
        </p:spPr>
      </p:pic>
      <p:sp>
        <p:nvSpPr>
          <p:cNvPr id="19" name="Google Shape;19;p2"/>
          <p:cNvSpPr txBox="1">
            <a:spLocks noGrp="1"/>
          </p:cNvSpPr>
          <p:nvPr>
            <p:ph type="body" idx="1"/>
          </p:nvPr>
        </p:nvSpPr>
        <p:spPr>
          <a:xfrm>
            <a:off x="1052196" y="2679347"/>
            <a:ext cx="4591200" cy="5406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400"/>
              </a:spcBef>
              <a:spcAft>
                <a:spcPts val="0"/>
              </a:spcAft>
              <a:buClr>
                <a:srgbClr val="B5892D"/>
              </a:buClr>
              <a:buSzPts val="2100"/>
              <a:buFont typeface="Arial"/>
              <a:buNone/>
              <a:defRPr sz="2100" b="0" i="1" u="none" strike="noStrike" cap="none">
                <a:solidFill>
                  <a:srgbClr val="B5892D"/>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body" idx="2"/>
          </p:nvPr>
        </p:nvSpPr>
        <p:spPr>
          <a:xfrm>
            <a:off x="1052513" y="2139554"/>
            <a:ext cx="4644600" cy="432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0"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3" name="Google Shape;16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1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9" name="Google Shape;16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1" name="Google Shape;171;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4" name="Google Shape;174;p1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5" name="Google Shape;175;p1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6" name="Google Shape;17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7" name="Google Shape;17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8" name="Google Shape;17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 name="Google Shape;181;p1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2" name="Google Shape;182;p15"/>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3" name="Google Shape;183;p1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4" name="Google Shape;184;p15"/>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5" name="Google Shape;195;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6" name="Google Shape;196;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Google Shape;198;p1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9" name="Google Shape;199;p1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00" name="Google Shape;200;p1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01" name="Google Shape;201;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3" name="Google Shape;203;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 name="Google Shape;206;p19"/>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07" name="Google Shape;207;p1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08" name="Google Shape;20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9" name="Google Shape;20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0" name="Google Shape;21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2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4" name="Google Shape;21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5" name="Google Shape;215;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9" name="Google Shape;219;p2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 name="Google Shape;22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1" name="Google Shape;22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1"/>
        <p:cNvGrpSpPr/>
        <p:nvPr/>
      </p:nvGrpSpPr>
      <p:grpSpPr>
        <a:xfrm>
          <a:off x="0" y="0"/>
          <a:ext cx="0" cy="0"/>
          <a:chOff x="0" y="0"/>
          <a:chExt cx="0" cy="0"/>
        </a:xfrm>
      </p:grpSpPr>
      <p:sp>
        <p:nvSpPr>
          <p:cNvPr id="22" name="Google Shape;22;p3"/>
          <p:cNvSpPr/>
          <p:nvPr/>
        </p:nvSpPr>
        <p:spPr>
          <a:xfrm>
            <a:off x="8560686" y="4782182"/>
            <a:ext cx="331800" cy="219900"/>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23" name="Google Shape;23;p3"/>
          <p:cNvSpPr txBox="1">
            <a:spLocks noGrp="1"/>
          </p:cNvSpPr>
          <p:nvPr>
            <p:ph type="body" idx="1"/>
          </p:nvPr>
        </p:nvSpPr>
        <p:spPr>
          <a:xfrm>
            <a:off x="251520" y="951572"/>
            <a:ext cx="8640900" cy="36414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6" name="Google Shape;26;p3"/>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27" name="Google Shape;27;p3"/>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
          <p:cNvSpPr/>
          <p:nvPr/>
        </p:nvSpPr>
        <p:spPr>
          <a:xfrm>
            <a:off x="3114459" y="0"/>
            <a:ext cx="11334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 name="Google Shape;29;p3"/>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3"/>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 name="Google Shape;31;p3"/>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 name="Google Shape;32;p3"/>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 name="Google Shape;33;p3"/>
          <p:cNvSpPr/>
          <p:nvPr/>
        </p:nvSpPr>
        <p:spPr>
          <a:xfrm>
            <a:off x="5220073" y="0"/>
            <a:ext cx="11430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 name="Google Shape;34;p3"/>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 name="Google Shape;35;p3"/>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 name="Google Shape;36;p3"/>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3"/>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 name="Google Shape;38;p3"/>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 name="Google Shape;39;p3"/>
          <p:cNvSpPr/>
          <p:nvPr/>
        </p:nvSpPr>
        <p:spPr>
          <a:xfrm>
            <a:off x="-136" y="-1"/>
            <a:ext cx="6435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 name="Google Shape;40;p3"/>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41" name="Google Shape;41;p3"/>
          <p:cNvPicPr preferRelativeResize="0"/>
          <p:nvPr/>
        </p:nvPicPr>
        <p:blipFill rotWithShape="1">
          <a:blip r:embed="rId3">
            <a:alphaModFix/>
          </a:blip>
          <a:srcRect/>
          <a:stretch/>
        </p:blipFill>
        <p:spPr>
          <a:xfrm>
            <a:off x="0" y="5119663"/>
            <a:ext cx="9143998" cy="23837"/>
          </a:xfrm>
          <a:prstGeom prst="rect">
            <a:avLst/>
          </a:prstGeom>
          <a:noFill/>
          <a:ln>
            <a:noFill/>
          </a:ln>
        </p:spPr>
      </p:pic>
      <p:sp>
        <p:nvSpPr>
          <p:cNvPr id="42" name="Google Shape;42;p3"/>
          <p:cNvSpPr txBox="1">
            <a:spLocks noGrp="1"/>
          </p:cNvSpPr>
          <p:nvPr>
            <p:ph type="body" idx="2"/>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24"/>
        <p:cNvGrpSpPr/>
        <p:nvPr/>
      </p:nvGrpSpPr>
      <p:grpSpPr>
        <a:xfrm>
          <a:off x="0" y="0"/>
          <a:ext cx="0" cy="0"/>
          <a:chOff x="0" y="0"/>
          <a:chExt cx="0" cy="0"/>
        </a:xfrm>
      </p:grpSpPr>
      <p:sp>
        <p:nvSpPr>
          <p:cNvPr id="225" name="Google Shape;225;p23"/>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rgbClr val="A5A5A5"/>
              </a:solidFill>
              <a:latin typeface="Calibri"/>
              <a:ea typeface="Calibri"/>
              <a:cs typeface="Calibri"/>
              <a:sym typeface="Calibri"/>
            </a:endParaRPr>
          </a:p>
        </p:txBody>
      </p:sp>
      <p:sp>
        <p:nvSpPr>
          <p:cNvPr id="226" name="Google Shape;226;p23"/>
          <p:cNvSpPr txBox="1">
            <a:spLocks noGrp="1"/>
          </p:cNvSpPr>
          <p:nvPr>
            <p:ph type="body" idx="1"/>
          </p:nvPr>
        </p:nvSpPr>
        <p:spPr>
          <a:xfrm>
            <a:off x="251520" y="951572"/>
            <a:ext cx="8640900" cy="36411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7" name="Google Shape;227;p23"/>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u="none" strike="noStrike" cap="none">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8" name="Google Shape;228;p23"/>
          <p:cNvSpPr txBox="1">
            <a:spLocks noGrp="1"/>
          </p:cNvSpPr>
          <p:nvPr>
            <p:ph type="ftr" idx="11"/>
          </p:nvPr>
        </p:nvSpPr>
        <p:spPr>
          <a:xfrm>
            <a:off x="3124200" y="4785996"/>
            <a:ext cx="2895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u="none" strike="noStrike" cap="none">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29" name="Google Shape;229;p23"/>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230" name="Google Shape;230;p23"/>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000" b="0" i="0" u="none" strike="noStrike" cap="none">
                <a:solidFill>
                  <a:srgbClr val="3C3C3C"/>
                </a:solidFill>
                <a:latin typeface="Source Sans Pro"/>
                <a:ea typeface="Source Sans Pro"/>
                <a:cs typeface="Source Sans Pro"/>
                <a:sym typeface="Source Sans Pro"/>
              </a:defRPr>
            </a:lvl1pPr>
            <a:lvl2pPr marL="0" marR="0" lvl="1" indent="0" algn="r" rtl="0">
              <a:spcBef>
                <a:spcPts val="0"/>
              </a:spcBef>
              <a:buNone/>
              <a:defRPr sz="1000" b="0" i="0" u="none" strike="noStrike" cap="none">
                <a:solidFill>
                  <a:srgbClr val="3C3C3C"/>
                </a:solidFill>
                <a:latin typeface="Source Sans Pro"/>
                <a:ea typeface="Source Sans Pro"/>
                <a:cs typeface="Source Sans Pro"/>
                <a:sym typeface="Source Sans Pro"/>
              </a:defRPr>
            </a:lvl2pPr>
            <a:lvl3pPr marL="0" marR="0" lvl="2" indent="0" algn="r" rtl="0">
              <a:spcBef>
                <a:spcPts val="0"/>
              </a:spcBef>
              <a:buNone/>
              <a:defRPr sz="1000" b="0" i="0" u="none" strike="noStrike" cap="none">
                <a:solidFill>
                  <a:srgbClr val="3C3C3C"/>
                </a:solidFill>
                <a:latin typeface="Source Sans Pro"/>
                <a:ea typeface="Source Sans Pro"/>
                <a:cs typeface="Source Sans Pro"/>
                <a:sym typeface="Source Sans Pro"/>
              </a:defRPr>
            </a:lvl3pPr>
            <a:lvl4pPr marL="0" marR="0" lvl="3" indent="0" algn="r" rtl="0">
              <a:spcBef>
                <a:spcPts val="0"/>
              </a:spcBef>
              <a:buNone/>
              <a:defRPr sz="1000" b="0" i="0" u="none" strike="noStrike" cap="none">
                <a:solidFill>
                  <a:srgbClr val="3C3C3C"/>
                </a:solidFill>
                <a:latin typeface="Source Sans Pro"/>
                <a:ea typeface="Source Sans Pro"/>
                <a:cs typeface="Source Sans Pro"/>
                <a:sym typeface="Source Sans Pro"/>
              </a:defRPr>
            </a:lvl4pPr>
            <a:lvl5pPr marL="0" marR="0" lvl="4" indent="0" algn="r" rtl="0">
              <a:spcBef>
                <a:spcPts val="0"/>
              </a:spcBef>
              <a:buNone/>
              <a:defRPr sz="1000" b="0" i="0" u="none" strike="noStrike" cap="none">
                <a:solidFill>
                  <a:srgbClr val="3C3C3C"/>
                </a:solidFill>
                <a:latin typeface="Source Sans Pro"/>
                <a:ea typeface="Source Sans Pro"/>
                <a:cs typeface="Source Sans Pro"/>
                <a:sym typeface="Source Sans Pro"/>
              </a:defRPr>
            </a:lvl5pPr>
            <a:lvl6pPr marL="0" marR="0" lvl="5" indent="0" algn="r" rtl="0">
              <a:spcBef>
                <a:spcPts val="0"/>
              </a:spcBef>
              <a:buNone/>
              <a:defRPr sz="1000" b="0" i="0" u="none" strike="noStrike" cap="none">
                <a:solidFill>
                  <a:srgbClr val="3C3C3C"/>
                </a:solidFill>
                <a:latin typeface="Source Sans Pro"/>
                <a:ea typeface="Source Sans Pro"/>
                <a:cs typeface="Source Sans Pro"/>
                <a:sym typeface="Source Sans Pro"/>
              </a:defRPr>
            </a:lvl6pPr>
            <a:lvl7pPr marL="0" marR="0" lvl="6" indent="0" algn="r" rtl="0">
              <a:spcBef>
                <a:spcPts val="0"/>
              </a:spcBef>
              <a:buNone/>
              <a:defRPr sz="1000" b="0" i="0" u="none" strike="noStrike" cap="none">
                <a:solidFill>
                  <a:srgbClr val="3C3C3C"/>
                </a:solidFill>
                <a:latin typeface="Source Sans Pro"/>
                <a:ea typeface="Source Sans Pro"/>
                <a:cs typeface="Source Sans Pro"/>
                <a:sym typeface="Source Sans Pro"/>
              </a:defRPr>
            </a:lvl7pPr>
            <a:lvl8pPr marL="0" marR="0" lvl="7" indent="0" algn="r" rtl="0">
              <a:spcBef>
                <a:spcPts val="0"/>
              </a:spcBef>
              <a:buNone/>
              <a:defRPr sz="1000" b="0" i="0" u="none" strike="noStrike" cap="none">
                <a:solidFill>
                  <a:srgbClr val="3C3C3C"/>
                </a:solidFill>
                <a:latin typeface="Source Sans Pro"/>
                <a:ea typeface="Source Sans Pro"/>
                <a:cs typeface="Source Sans Pro"/>
                <a:sym typeface="Source Sans Pro"/>
              </a:defRPr>
            </a:lvl8pPr>
            <a:lvl9pPr marL="0" marR="0" lvl="8" indent="0" algn="r" rtl="0">
              <a:spcBef>
                <a:spcPts val="0"/>
              </a:spcBef>
              <a:buNone/>
              <a:defRPr sz="1000" b="0" i="0" u="none" strike="noStrike" cap="none">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23"/>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2" name="Google Shape;232;p23"/>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3" name="Google Shape;233;p23"/>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4" name="Google Shape;234;p23"/>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5" name="Google Shape;235;p23"/>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6" name="Google Shape;236;p23"/>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7" name="Google Shape;237;p23"/>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8" name="Google Shape;238;p23"/>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9" name="Google Shape;239;p23"/>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0" name="Google Shape;240;p23"/>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1" name="Google Shape;241;p23"/>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2" name="Google Shape;242;p23"/>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43" name="Google Shape;243;p23"/>
          <p:cNvPicPr preferRelativeResize="0"/>
          <p:nvPr/>
        </p:nvPicPr>
        <p:blipFill rotWithShape="1">
          <a:blip r:embed="rId2">
            <a:alphaModFix/>
          </a:blip>
          <a:srcRect/>
          <a:stretch/>
        </p:blipFill>
        <p:spPr>
          <a:xfrm>
            <a:off x="80628" y="90591"/>
            <a:ext cx="2106233" cy="566004"/>
          </a:xfrm>
          <a:prstGeom prst="rect">
            <a:avLst/>
          </a:prstGeom>
          <a:noFill/>
          <a:ln>
            <a:noFill/>
          </a:ln>
        </p:spPr>
      </p:pic>
      <p:sp>
        <p:nvSpPr>
          <p:cNvPr id="244" name="Google Shape;244;p23"/>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245" name="Google Shape;245;p23"/>
          <p:cNvPicPr preferRelativeResize="0"/>
          <p:nvPr/>
        </p:nvPicPr>
        <p:blipFill rotWithShape="1">
          <a:blip r:embed="rId3">
            <a:alphaModFix/>
          </a:blip>
          <a:srcRect/>
          <a:stretch/>
        </p:blipFill>
        <p:spPr>
          <a:xfrm>
            <a:off x="0" y="5119663"/>
            <a:ext cx="9144003" cy="2383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246"/>
        <p:cNvGrpSpPr/>
        <p:nvPr/>
      </p:nvGrpSpPr>
      <p:grpSpPr>
        <a:xfrm>
          <a:off x="0" y="0"/>
          <a:ext cx="0" cy="0"/>
          <a:chOff x="0" y="0"/>
          <a:chExt cx="0" cy="0"/>
        </a:xfrm>
      </p:grpSpPr>
      <p:pic>
        <p:nvPicPr>
          <p:cNvPr id="247" name="Google Shape;247;p24"/>
          <p:cNvPicPr preferRelativeResize="0"/>
          <p:nvPr/>
        </p:nvPicPr>
        <p:blipFill rotWithShape="1">
          <a:blip r:embed="rId3">
            <a:alphaModFix/>
          </a:blip>
          <a:srcRect/>
          <a:stretch/>
        </p:blipFill>
        <p:spPr>
          <a:xfrm>
            <a:off x="1016625" y="3658299"/>
            <a:ext cx="477033" cy="434219"/>
          </a:xfrm>
          <a:prstGeom prst="rect">
            <a:avLst/>
          </a:prstGeom>
          <a:noFill/>
          <a:ln>
            <a:noFill/>
          </a:ln>
        </p:spPr>
      </p:pic>
      <p:pic>
        <p:nvPicPr>
          <p:cNvPr id="248" name="Google Shape;248;p24"/>
          <p:cNvPicPr preferRelativeResize="0"/>
          <p:nvPr/>
        </p:nvPicPr>
        <p:blipFill rotWithShape="1">
          <a:blip r:embed="rId4">
            <a:alphaModFix/>
          </a:blip>
          <a:srcRect/>
          <a:stretch/>
        </p:blipFill>
        <p:spPr>
          <a:xfrm>
            <a:off x="992893" y="3945558"/>
            <a:ext cx="500765" cy="474921"/>
          </a:xfrm>
          <a:prstGeom prst="rect">
            <a:avLst/>
          </a:prstGeom>
          <a:noFill/>
          <a:ln>
            <a:noFill/>
          </a:ln>
        </p:spPr>
      </p:pic>
      <p:sp>
        <p:nvSpPr>
          <p:cNvPr id="249" name="Google Shape;249;p24"/>
          <p:cNvSpPr/>
          <p:nvPr/>
        </p:nvSpPr>
        <p:spPr>
          <a:xfrm>
            <a:off x="755577" y="4785996"/>
            <a:ext cx="8280900" cy="19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100"/>
          </a:p>
        </p:txBody>
      </p:sp>
      <p:sp>
        <p:nvSpPr>
          <p:cNvPr id="250" name="Google Shape;250;p24"/>
          <p:cNvSpPr txBox="1"/>
          <p:nvPr/>
        </p:nvSpPr>
        <p:spPr>
          <a:xfrm>
            <a:off x="1482451" y="3741806"/>
            <a:ext cx="1164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eosc-hub.eu</a:t>
            </a:r>
            <a:endParaRPr sz="1100"/>
          </a:p>
        </p:txBody>
      </p:sp>
      <p:sp>
        <p:nvSpPr>
          <p:cNvPr id="251" name="Google Shape;251;p24"/>
          <p:cNvSpPr txBox="1"/>
          <p:nvPr/>
        </p:nvSpPr>
        <p:spPr>
          <a:xfrm>
            <a:off x="1453274" y="4031508"/>
            <a:ext cx="1218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cxnSp>
        <p:nvCxnSpPr>
          <p:cNvPr id="252" name="Google Shape;252;p24"/>
          <p:cNvCxnSpPr/>
          <p:nvPr/>
        </p:nvCxnSpPr>
        <p:spPr>
          <a:xfrm>
            <a:off x="1169622" y="3543858"/>
            <a:ext cx="1404300" cy="0"/>
          </a:xfrm>
          <a:prstGeom prst="straightConnector1">
            <a:avLst/>
          </a:prstGeom>
          <a:noFill/>
          <a:ln w="25400" cap="flat" cmpd="sng">
            <a:solidFill>
              <a:srgbClr val="1C3046"/>
            </a:solidFill>
            <a:prstDash val="solid"/>
            <a:round/>
            <a:headEnd type="none" w="sm" len="sm"/>
            <a:tailEnd type="none" w="sm" len="sm"/>
          </a:ln>
        </p:spPr>
      </p:cxnSp>
      <p:pic>
        <p:nvPicPr>
          <p:cNvPr id="253" name="Google Shape;253;p24"/>
          <p:cNvPicPr preferRelativeResize="0"/>
          <p:nvPr/>
        </p:nvPicPr>
        <p:blipFill rotWithShape="1">
          <a:blip r:embed="rId5">
            <a:alphaModFix/>
          </a:blip>
          <a:srcRect/>
          <a:stretch/>
        </p:blipFill>
        <p:spPr>
          <a:xfrm>
            <a:off x="991726" y="1140595"/>
            <a:ext cx="3687122" cy="918094"/>
          </a:xfrm>
          <a:prstGeom prst="rect">
            <a:avLst/>
          </a:prstGeom>
          <a:noFill/>
          <a:ln>
            <a:noFill/>
          </a:ln>
        </p:spPr>
      </p:pic>
      <p:pic>
        <p:nvPicPr>
          <p:cNvPr id="254" name="Google Shape;254;p24"/>
          <p:cNvPicPr preferRelativeResize="0"/>
          <p:nvPr/>
        </p:nvPicPr>
        <p:blipFill rotWithShape="1">
          <a:blip r:embed="rId6">
            <a:alphaModFix/>
          </a:blip>
          <a:srcRect/>
          <a:stretch/>
        </p:blipFill>
        <p:spPr>
          <a:xfrm>
            <a:off x="359532" y="4778350"/>
            <a:ext cx="316632" cy="211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255"/>
        <p:cNvGrpSpPr/>
        <p:nvPr/>
      </p:nvGrpSpPr>
      <p:grpSpPr>
        <a:xfrm>
          <a:off x="0" y="0"/>
          <a:ext cx="0" cy="0"/>
          <a:chOff x="0" y="0"/>
          <a:chExt cx="0" cy="0"/>
        </a:xfrm>
      </p:grpSpPr>
      <p:sp>
        <p:nvSpPr>
          <p:cNvPr id="256" name="Google Shape;256;p25"/>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257" name="Google Shape;257;p25"/>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 name="Google Shape;258;p25"/>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 name="Google Shape;259;p25"/>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25"/>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 name="Google Shape;261;p25"/>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25"/>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 name="Google Shape;263;p25"/>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4" name="Google Shape;264;p25"/>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 name="Google Shape;265;p25"/>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25"/>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25"/>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8" name="Google Shape;268;p25"/>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 name="Google Shape;269;p25"/>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0" name="Google Shape;270;p25"/>
          <p:cNvSpPr txBox="1">
            <a:spLocks noGrp="1"/>
          </p:cNvSpPr>
          <p:nvPr>
            <p:ph type="ftr" idx="11"/>
          </p:nvPr>
        </p:nvSpPr>
        <p:spPr>
          <a:xfrm>
            <a:off x="3124200" y="4785996"/>
            <a:ext cx="2895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71" name="Google Shape;271;p25"/>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272" name="Google Shape;272;p25"/>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000" b="0" i="0">
                <a:solidFill>
                  <a:srgbClr val="3C3C3C"/>
                </a:solidFill>
                <a:latin typeface="Source Sans Pro"/>
                <a:ea typeface="Source Sans Pro"/>
                <a:cs typeface="Source Sans Pro"/>
                <a:sym typeface="Source Sans Pro"/>
              </a:defRPr>
            </a:lvl1pPr>
            <a:lvl2pPr marL="0" marR="0" lvl="1" indent="0" algn="r" rtl="0">
              <a:spcBef>
                <a:spcPts val="0"/>
              </a:spcBef>
              <a:buNone/>
              <a:defRPr sz="1000" b="0" i="0">
                <a:solidFill>
                  <a:srgbClr val="3C3C3C"/>
                </a:solidFill>
                <a:latin typeface="Source Sans Pro"/>
                <a:ea typeface="Source Sans Pro"/>
                <a:cs typeface="Source Sans Pro"/>
                <a:sym typeface="Source Sans Pro"/>
              </a:defRPr>
            </a:lvl2pPr>
            <a:lvl3pPr marL="0" marR="0" lvl="2" indent="0" algn="r" rtl="0">
              <a:spcBef>
                <a:spcPts val="0"/>
              </a:spcBef>
              <a:buNone/>
              <a:defRPr sz="1000" b="0" i="0">
                <a:solidFill>
                  <a:srgbClr val="3C3C3C"/>
                </a:solidFill>
                <a:latin typeface="Source Sans Pro"/>
                <a:ea typeface="Source Sans Pro"/>
                <a:cs typeface="Source Sans Pro"/>
                <a:sym typeface="Source Sans Pro"/>
              </a:defRPr>
            </a:lvl3pPr>
            <a:lvl4pPr marL="0" marR="0" lvl="3" indent="0" algn="r" rtl="0">
              <a:spcBef>
                <a:spcPts val="0"/>
              </a:spcBef>
              <a:buNone/>
              <a:defRPr sz="1000" b="0" i="0">
                <a:solidFill>
                  <a:srgbClr val="3C3C3C"/>
                </a:solidFill>
                <a:latin typeface="Source Sans Pro"/>
                <a:ea typeface="Source Sans Pro"/>
                <a:cs typeface="Source Sans Pro"/>
                <a:sym typeface="Source Sans Pro"/>
              </a:defRPr>
            </a:lvl4pPr>
            <a:lvl5pPr marL="0" marR="0" lvl="4" indent="0" algn="r" rtl="0">
              <a:spcBef>
                <a:spcPts val="0"/>
              </a:spcBef>
              <a:buNone/>
              <a:defRPr sz="1000" b="0" i="0">
                <a:solidFill>
                  <a:srgbClr val="3C3C3C"/>
                </a:solidFill>
                <a:latin typeface="Source Sans Pro"/>
                <a:ea typeface="Source Sans Pro"/>
                <a:cs typeface="Source Sans Pro"/>
                <a:sym typeface="Source Sans Pro"/>
              </a:defRPr>
            </a:lvl5pPr>
            <a:lvl6pPr marL="0" marR="0" lvl="5" indent="0" algn="r" rtl="0">
              <a:spcBef>
                <a:spcPts val="0"/>
              </a:spcBef>
              <a:buNone/>
              <a:defRPr sz="1000" b="0" i="0">
                <a:solidFill>
                  <a:srgbClr val="3C3C3C"/>
                </a:solidFill>
                <a:latin typeface="Source Sans Pro"/>
                <a:ea typeface="Source Sans Pro"/>
                <a:cs typeface="Source Sans Pro"/>
                <a:sym typeface="Source Sans Pro"/>
              </a:defRPr>
            </a:lvl6pPr>
            <a:lvl7pPr marL="0" marR="0" lvl="6" indent="0" algn="r" rtl="0">
              <a:spcBef>
                <a:spcPts val="0"/>
              </a:spcBef>
              <a:buNone/>
              <a:defRPr sz="1000" b="0" i="0">
                <a:solidFill>
                  <a:srgbClr val="3C3C3C"/>
                </a:solidFill>
                <a:latin typeface="Source Sans Pro"/>
                <a:ea typeface="Source Sans Pro"/>
                <a:cs typeface="Source Sans Pro"/>
                <a:sym typeface="Source Sans Pro"/>
              </a:defRPr>
            </a:lvl7pPr>
            <a:lvl8pPr marL="0" marR="0" lvl="7" indent="0" algn="r" rtl="0">
              <a:spcBef>
                <a:spcPts val="0"/>
              </a:spcBef>
              <a:buNone/>
              <a:defRPr sz="1000" b="0" i="0">
                <a:solidFill>
                  <a:srgbClr val="3C3C3C"/>
                </a:solidFill>
                <a:latin typeface="Source Sans Pro"/>
                <a:ea typeface="Source Sans Pro"/>
                <a:cs typeface="Source Sans Pro"/>
                <a:sym typeface="Source Sans Pro"/>
              </a:defRPr>
            </a:lvl8pPr>
            <a:lvl9pPr marL="0" marR="0" lvl="8" indent="0" algn="r" rtl="0">
              <a:spcBef>
                <a:spcPts val="0"/>
              </a:spcBef>
              <a:buNone/>
              <a:defRPr sz="10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273" name="Google Shape;273;p25"/>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274" name="Google Shape;274;p25"/>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75" name="Google Shape;275;p25"/>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276"/>
        <p:cNvGrpSpPr/>
        <p:nvPr/>
      </p:nvGrpSpPr>
      <p:grpSpPr>
        <a:xfrm>
          <a:off x="0" y="0"/>
          <a:ext cx="0" cy="0"/>
          <a:chOff x="0" y="0"/>
          <a:chExt cx="0" cy="0"/>
        </a:xfrm>
      </p:grpSpPr>
      <p:sp>
        <p:nvSpPr>
          <p:cNvPr id="277" name="Google Shape;277;p26"/>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278" name="Google Shape;278;p26"/>
          <p:cNvSpPr txBox="1">
            <a:spLocks noGrp="1"/>
          </p:cNvSpPr>
          <p:nvPr>
            <p:ph type="body" idx="1"/>
          </p:nvPr>
        </p:nvSpPr>
        <p:spPr>
          <a:xfrm>
            <a:off x="251520" y="969917"/>
            <a:ext cx="4248600" cy="35961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79" name="Google Shape;279;p26"/>
          <p:cNvSpPr txBox="1">
            <a:spLocks noGrp="1"/>
          </p:cNvSpPr>
          <p:nvPr>
            <p:ph type="body" idx="2"/>
          </p:nvPr>
        </p:nvSpPr>
        <p:spPr>
          <a:xfrm>
            <a:off x="4644009" y="969917"/>
            <a:ext cx="4248600" cy="35961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0" name="Google Shape;280;p26"/>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 name="Google Shape;281;p26"/>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 name="Google Shape;282;p26"/>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 name="Google Shape;283;p26"/>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4" name="Google Shape;284;p26"/>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5" name="Google Shape;285;p26"/>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 name="Google Shape;286;p26"/>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 name="Google Shape;287;p26"/>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26"/>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9" name="Google Shape;289;p26"/>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 name="Google Shape;290;p26"/>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 name="Google Shape;291;p26"/>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 name="Google Shape;292;p26"/>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3" name="Google Shape;293;p26"/>
          <p:cNvSpPr txBox="1">
            <a:spLocks noGrp="1"/>
          </p:cNvSpPr>
          <p:nvPr>
            <p:ph type="ftr" idx="11"/>
          </p:nvPr>
        </p:nvSpPr>
        <p:spPr>
          <a:xfrm>
            <a:off x="3124200" y="4785996"/>
            <a:ext cx="2895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94" name="Google Shape;294;p26"/>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295" name="Google Shape;295;p26"/>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000" b="0" i="0">
                <a:solidFill>
                  <a:srgbClr val="3C3C3C"/>
                </a:solidFill>
                <a:latin typeface="Source Sans Pro"/>
                <a:ea typeface="Source Sans Pro"/>
                <a:cs typeface="Source Sans Pro"/>
                <a:sym typeface="Source Sans Pro"/>
              </a:defRPr>
            </a:lvl1pPr>
            <a:lvl2pPr marL="0" marR="0" lvl="1" indent="0" algn="r" rtl="0">
              <a:spcBef>
                <a:spcPts val="0"/>
              </a:spcBef>
              <a:buNone/>
              <a:defRPr sz="1000" b="0" i="0">
                <a:solidFill>
                  <a:srgbClr val="3C3C3C"/>
                </a:solidFill>
                <a:latin typeface="Source Sans Pro"/>
                <a:ea typeface="Source Sans Pro"/>
                <a:cs typeface="Source Sans Pro"/>
                <a:sym typeface="Source Sans Pro"/>
              </a:defRPr>
            </a:lvl2pPr>
            <a:lvl3pPr marL="0" marR="0" lvl="2" indent="0" algn="r" rtl="0">
              <a:spcBef>
                <a:spcPts val="0"/>
              </a:spcBef>
              <a:buNone/>
              <a:defRPr sz="1000" b="0" i="0">
                <a:solidFill>
                  <a:srgbClr val="3C3C3C"/>
                </a:solidFill>
                <a:latin typeface="Source Sans Pro"/>
                <a:ea typeface="Source Sans Pro"/>
                <a:cs typeface="Source Sans Pro"/>
                <a:sym typeface="Source Sans Pro"/>
              </a:defRPr>
            </a:lvl3pPr>
            <a:lvl4pPr marL="0" marR="0" lvl="3" indent="0" algn="r" rtl="0">
              <a:spcBef>
                <a:spcPts val="0"/>
              </a:spcBef>
              <a:buNone/>
              <a:defRPr sz="1000" b="0" i="0">
                <a:solidFill>
                  <a:srgbClr val="3C3C3C"/>
                </a:solidFill>
                <a:latin typeface="Source Sans Pro"/>
                <a:ea typeface="Source Sans Pro"/>
                <a:cs typeface="Source Sans Pro"/>
                <a:sym typeface="Source Sans Pro"/>
              </a:defRPr>
            </a:lvl4pPr>
            <a:lvl5pPr marL="0" marR="0" lvl="4" indent="0" algn="r" rtl="0">
              <a:spcBef>
                <a:spcPts val="0"/>
              </a:spcBef>
              <a:buNone/>
              <a:defRPr sz="1000" b="0" i="0">
                <a:solidFill>
                  <a:srgbClr val="3C3C3C"/>
                </a:solidFill>
                <a:latin typeface="Source Sans Pro"/>
                <a:ea typeface="Source Sans Pro"/>
                <a:cs typeface="Source Sans Pro"/>
                <a:sym typeface="Source Sans Pro"/>
              </a:defRPr>
            </a:lvl5pPr>
            <a:lvl6pPr marL="0" marR="0" lvl="5" indent="0" algn="r" rtl="0">
              <a:spcBef>
                <a:spcPts val="0"/>
              </a:spcBef>
              <a:buNone/>
              <a:defRPr sz="1000" b="0" i="0">
                <a:solidFill>
                  <a:srgbClr val="3C3C3C"/>
                </a:solidFill>
                <a:latin typeface="Source Sans Pro"/>
                <a:ea typeface="Source Sans Pro"/>
                <a:cs typeface="Source Sans Pro"/>
                <a:sym typeface="Source Sans Pro"/>
              </a:defRPr>
            </a:lvl6pPr>
            <a:lvl7pPr marL="0" marR="0" lvl="6" indent="0" algn="r" rtl="0">
              <a:spcBef>
                <a:spcPts val="0"/>
              </a:spcBef>
              <a:buNone/>
              <a:defRPr sz="1000" b="0" i="0">
                <a:solidFill>
                  <a:srgbClr val="3C3C3C"/>
                </a:solidFill>
                <a:latin typeface="Source Sans Pro"/>
                <a:ea typeface="Source Sans Pro"/>
                <a:cs typeface="Source Sans Pro"/>
                <a:sym typeface="Source Sans Pro"/>
              </a:defRPr>
            </a:lvl7pPr>
            <a:lvl8pPr marL="0" marR="0" lvl="7" indent="0" algn="r" rtl="0">
              <a:spcBef>
                <a:spcPts val="0"/>
              </a:spcBef>
              <a:buNone/>
              <a:defRPr sz="1000" b="0" i="0">
                <a:solidFill>
                  <a:srgbClr val="3C3C3C"/>
                </a:solidFill>
                <a:latin typeface="Source Sans Pro"/>
                <a:ea typeface="Source Sans Pro"/>
                <a:cs typeface="Source Sans Pro"/>
                <a:sym typeface="Source Sans Pro"/>
              </a:defRPr>
            </a:lvl8pPr>
            <a:lvl9pPr marL="0" marR="0" lvl="8" indent="0" algn="r" rtl="0">
              <a:spcBef>
                <a:spcPts val="0"/>
              </a:spcBef>
              <a:buNone/>
              <a:defRPr sz="10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296" name="Google Shape;296;p26"/>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297" name="Google Shape;297;p26"/>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98" name="Google Shape;298;p26"/>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99997" sy="99997" flip="none" algn="tl"/>
        </a:blipFill>
        <a:effectLst/>
      </p:bgPr>
    </p:bg>
    <p:spTree>
      <p:nvGrpSpPr>
        <p:cNvPr id="1" name="Shape 299"/>
        <p:cNvGrpSpPr/>
        <p:nvPr/>
      </p:nvGrpSpPr>
      <p:grpSpPr>
        <a:xfrm>
          <a:off x="0" y="0"/>
          <a:ext cx="0" cy="0"/>
          <a:chOff x="0" y="0"/>
          <a:chExt cx="0" cy="0"/>
        </a:xfrm>
      </p:grpSpPr>
      <p:pic>
        <p:nvPicPr>
          <p:cNvPr id="300" name="Google Shape;300;p27"/>
          <p:cNvPicPr preferRelativeResize="0"/>
          <p:nvPr/>
        </p:nvPicPr>
        <p:blipFill rotWithShape="1">
          <a:blip r:embed="rId3">
            <a:alphaModFix/>
          </a:blip>
          <a:srcRect/>
          <a:stretch/>
        </p:blipFill>
        <p:spPr>
          <a:xfrm>
            <a:off x="526761" y="1087078"/>
            <a:ext cx="1984137" cy="491732"/>
          </a:xfrm>
          <a:prstGeom prst="rect">
            <a:avLst/>
          </a:prstGeom>
          <a:noFill/>
          <a:ln>
            <a:noFill/>
          </a:ln>
        </p:spPr>
      </p:pic>
      <p:sp>
        <p:nvSpPr>
          <p:cNvPr id="301" name="Google Shape;301;p27"/>
          <p:cNvSpPr txBox="1">
            <a:spLocks noGrp="1"/>
          </p:cNvSpPr>
          <p:nvPr>
            <p:ph type="body" idx="1"/>
          </p:nvPr>
        </p:nvSpPr>
        <p:spPr>
          <a:xfrm>
            <a:off x="471488" y="2723935"/>
            <a:ext cx="5819700" cy="17382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3C3C3C"/>
              </a:buClr>
              <a:buSzPts val="2100"/>
              <a:buFont typeface="Arial"/>
              <a:buNone/>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2" name="Google Shape;302;p27"/>
          <p:cNvSpPr txBox="1">
            <a:spLocks noGrp="1"/>
          </p:cNvSpPr>
          <p:nvPr>
            <p:ph type="body" idx="2"/>
          </p:nvPr>
        </p:nvSpPr>
        <p:spPr>
          <a:xfrm>
            <a:off x="471488" y="2208445"/>
            <a:ext cx="4412400" cy="379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BF9003"/>
              </a:buClr>
              <a:buSzPts val="2100"/>
              <a:buFont typeface="Arial"/>
              <a:buNone/>
              <a:defRPr sz="2100" b="0" i="0" u="none" strike="noStrike" cap="none">
                <a:solidFill>
                  <a:srgbClr val="BF9003"/>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03" name="Google Shape;303;p27"/>
          <p:cNvPicPr preferRelativeResize="0"/>
          <p:nvPr/>
        </p:nvPicPr>
        <p:blipFill rotWithShape="1">
          <a:blip r:embed="rId4">
            <a:alphaModFix/>
          </a:blip>
          <a:srcRect/>
          <a:stretch/>
        </p:blipFill>
        <p:spPr>
          <a:xfrm>
            <a:off x="0" y="5119663"/>
            <a:ext cx="9144003" cy="23837"/>
          </a:xfrm>
          <a:prstGeom prst="rect">
            <a:avLst/>
          </a:prstGeom>
          <a:noFill/>
          <a:ln>
            <a:noFill/>
          </a:ln>
        </p:spPr>
      </p:pic>
      <p:sp>
        <p:nvSpPr>
          <p:cNvPr id="304" name="Google Shape;304;p27"/>
          <p:cNvSpPr txBox="1">
            <a:spLocks noGrp="1"/>
          </p:cNvSpPr>
          <p:nvPr>
            <p:ph type="title"/>
          </p:nvPr>
        </p:nvSpPr>
        <p:spPr>
          <a:xfrm>
            <a:off x="471488" y="1715002"/>
            <a:ext cx="4317600" cy="3795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305"/>
        <p:cNvGrpSpPr/>
        <p:nvPr/>
      </p:nvGrpSpPr>
      <p:grpSpPr>
        <a:xfrm>
          <a:off x="0" y="0"/>
          <a:ext cx="0" cy="0"/>
          <a:chOff x="0" y="0"/>
          <a:chExt cx="0" cy="0"/>
        </a:xfrm>
      </p:grpSpPr>
      <p:grpSp>
        <p:nvGrpSpPr>
          <p:cNvPr id="306" name="Google Shape;306;p28"/>
          <p:cNvGrpSpPr/>
          <p:nvPr/>
        </p:nvGrpSpPr>
        <p:grpSpPr>
          <a:xfrm>
            <a:off x="3144208" y="3273828"/>
            <a:ext cx="2967111" cy="474921"/>
            <a:chOff x="4269008" y="5638956"/>
            <a:chExt cx="3956148" cy="633228"/>
          </a:xfrm>
        </p:grpSpPr>
        <p:pic>
          <p:nvPicPr>
            <p:cNvPr id="307" name="Google Shape;307;p28"/>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308" name="Google Shape;308;p28"/>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309" name="Google Shape;309;p28"/>
            <p:cNvSpPr txBox="1"/>
            <p:nvPr/>
          </p:nvSpPr>
          <p:spPr>
            <a:xfrm>
              <a:off x="4759216" y="5755515"/>
              <a:ext cx="1553100" cy="40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eosc-hub.eu</a:t>
              </a:r>
              <a:endParaRPr sz="1100"/>
            </a:p>
          </p:txBody>
        </p:sp>
        <p:sp>
          <p:nvSpPr>
            <p:cNvPr id="310" name="Google Shape;310;p28"/>
            <p:cNvSpPr txBox="1"/>
            <p:nvPr/>
          </p:nvSpPr>
          <p:spPr>
            <a:xfrm>
              <a:off x="6600056" y="5755515"/>
              <a:ext cx="1625100" cy="40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grpSp>
      <p:pic>
        <p:nvPicPr>
          <p:cNvPr id="311" name="Google Shape;311;p28"/>
          <p:cNvPicPr preferRelativeResize="0"/>
          <p:nvPr/>
        </p:nvPicPr>
        <p:blipFill rotWithShape="1">
          <a:blip r:embed="rId5">
            <a:alphaModFix/>
          </a:blip>
          <a:srcRect/>
          <a:stretch/>
        </p:blipFill>
        <p:spPr>
          <a:xfrm>
            <a:off x="3958363" y="1232693"/>
            <a:ext cx="1338721" cy="1673401"/>
          </a:xfrm>
          <a:prstGeom prst="rect">
            <a:avLst/>
          </a:prstGeom>
          <a:noFill/>
          <a:ln>
            <a:noFill/>
          </a:ln>
        </p:spPr>
      </p:pic>
      <p:sp>
        <p:nvSpPr>
          <p:cNvPr id="312" name="Google Shape;312;p28"/>
          <p:cNvSpPr txBox="1"/>
          <p:nvPr/>
        </p:nvSpPr>
        <p:spPr>
          <a:xfrm>
            <a:off x="837189" y="1426951"/>
            <a:ext cx="30966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2100" b="1">
                <a:solidFill>
                  <a:srgbClr val="1D2F45"/>
                </a:solidFill>
                <a:latin typeface="Calibri"/>
                <a:ea typeface="Calibri"/>
                <a:cs typeface="Calibri"/>
                <a:sym typeface="Calibri"/>
              </a:rPr>
              <a:t>Thank you</a:t>
            </a:r>
            <a:endParaRPr sz="1100"/>
          </a:p>
          <a:p>
            <a:pPr marL="0" marR="0" lvl="0" indent="0" algn="l" rtl="0">
              <a:spcBef>
                <a:spcPts val="0"/>
              </a:spcBef>
              <a:spcAft>
                <a:spcPts val="0"/>
              </a:spcAft>
              <a:buNone/>
            </a:pPr>
            <a:r>
              <a:rPr lang="en-US" sz="2100" b="1">
                <a:solidFill>
                  <a:srgbClr val="1D2F45"/>
                </a:solidFill>
                <a:latin typeface="Calibri"/>
                <a:ea typeface="Calibri"/>
                <a:cs typeface="Calibri"/>
                <a:sym typeface="Calibri"/>
              </a:rPr>
              <a:t>for your attention! </a:t>
            </a:r>
            <a:endParaRPr sz="1100"/>
          </a:p>
        </p:txBody>
      </p:sp>
      <p:sp>
        <p:nvSpPr>
          <p:cNvPr id="313" name="Google Shape;313;p28"/>
          <p:cNvSpPr txBox="1"/>
          <p:nvPr/>
        </p:nvSpPr>
        <p:spPr>
          <a:xfrm>
            <a:off x="827584" y="2359108"/>
            <a:ext cx="29166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i="1">
                <a:solidFill>
                  <a:schemeClr val="dk1"/>
                </a:solidFill>
                <a:latin typeface="Calibri"/>
                <a:ea typeface="Calibri"/>
                <a:cs typeface="Calibri"/>
                <a:sym typeface="Calibri"/>
              </a:rPr>
              <a:t>Questions?</a:t>
            </a:r>
            <a:endParaRPr sz="1100"/>
          </a:p>
        </p:txBody>
      </p:sp>
      <p:cxnSp>
        <p:nvCxnSpPr>
          <p:cNvPr id="314" name="Google Shape;314;p28"/>
          <p:cNvCxnSpPr/>
          <p:nvPr/>
        </p:nvCxnSpPr>
        <p:spPr>
          <a:xfrm>
            <a:off x="899593" y="2313360"/>
            <a:ext cx="1584300" cy="0"/>
          </a:xfrm>
          <a:prstGeom prst="straightConnector1">
            <a:avLst/>
          </a:prstGeom>
          <a:noFill/>
          <a:ln w="25400" cap="flat" cmpd="sng">
            <a:solidFill>
              <a:srgbClr val="1D2F45"/>
            </a:solidFill>
            <a:prstDash val="solid"/>
            <a:round/>
            <a:headEnd type="none" w="sm" len="sm"/>
            <a:tailEnd type="none" w="sm" len="sm"/>
          </a:ln>
        </p:spPr>
      </p:cxnSp>
      <p:grpSp>
        <p:nvGrpSpPr>
          <p:cNvPr id="315" name="Google Shape;315;p28"/>
          <p:cNvGrpSpPr/>
          <p:nvPr/>
        </p:nvGrpSpPr>
        <p:grpSpPr>
          <a:xfrm>
            <a:off x="701314" y="4467573"/>
            <a:ext cx="7852906" cy="300085"/>
            <a:chOff x="899592" y="6271590"/>
            <a:chExt cx="7705726" cy="294461"/>
          </a:xfrm>
        </p:grpSpPr>
        <p:pic>
          <p:nvPicPr>
            <p:cNvPr id="316" name="Google Shape;316;p28"/>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317" name="Google Shape;317;p28"/>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319"/>
        <p:cNvGrpSpPr/>
        <p:nvPr/>
      </p:nvGrpSpPr>
      <p:grpSpPr>
        <a:xfrm>
          <a:off x="0" y="0"/>
          <a:ext cx="0" cy="0"/>
          <a:chOff x="0" y="0"/>
          <a:chExt cx="0" cy="0"/>
        </a:xfrm>
      </p:grpSpPr>
      <p:pic>
        <p:nvPicPr>
          <p:cNvPr id="320" name="Google Shape;320;p30"/>
          <p:cNvPicPr preferRelativeResize="0"/>
          <p:nvPr/>
        </p:nvPicPr>
        <p:blipFill rotWithShape="1">
          <a:blip r:embed="rId3">
            <a:alphaModFix/>
          </a:blip>
          <a:srcRect/>
          <a:stretch/>
        </p:blipFill>
        <p:spPr>
          <a:xfrm>
            <a:off x="1016625" y="3658299"/>
            <a:ext cx="477033" cy="434219"/>
          </a:xfrm>
          <a:prstGeom prst="rect">
            <a:avLst/>
          </a:prstGeom>
          <a:noFill/>
          <a:ln>
            <a:noFill/>
          </a:ln>
        </p:spPr>
      </p:pic>
      <p:pic>
        <p:nvPicPr>
          <p:cNvPr id="321" name="Google Shape;321;p30"/>
          <p:cNvPicPr preferRelativeResize="0"/>
          <p:nvPr/>
        </p:nvPicPr>
        <p:blipFill rotWithShape="1">
          <a:blip r:embed="rId4">
            <a:alphaModFix/>
          </a:blip>
          <a:srcRect/>
          <a:stretch/>
        </p:blipFill>
        <p:spPr>
          <a:xfrm>
            <a:off x="992893" y="3945558"/>
            <a:ext cx="500765" cy="474921"/>
          </a:xfrm>
          <a:prstGeom prst="rect">
            <a:avLst/>
          </a:prstGeom>
          <a:noFill/>
          <a:ln>
            <a:noFill/>
          </a:ln>
        </p:spPr>
      </p:pic>
      <p:sp>
        <p:nvSpPr>
          <p:cNvPr id="322" name="Google Shape;322;p30"/>
          <p:cNvSpPr/>
          <p:nvPr/>
        </p:nvSpPr>
        <p:spPr>
          <a:xfrm>
            <a:off x="755577" y="4785996"/>
            <a:ext cx="8280900" cy="19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100"/>
          </a:p>
        </p:txBody>
      </p:sp>
      <p:sp>
        <p:nvSpPr>
          <p:cNvPr id="323" name="Google Shape;323;p30"/>
          <p:cNvSpPr txBox="1"/>
          <p:nvPr/>
        </p:nvSpPr>
        <p:spPr>
          <a:xfrm>
            <a:off x="1482451" y="3741806"/>
            <a:ext cx="1164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eosc-hub.eu</a:t>
            </a:r>
            <a:endParaRPr sz="1100"/>
          </a:p>
        </p:txBody>
      </p:sp>
      <p:sp>
        <p:nvSpPr>
          <p:cNvPr id="324" name="Google Shape;324;p30"/>
          <p:cNvSpPr txBox="1"/>
          <p:nvPr/>
        </p:nvSpPr>
        <p:spPr>
          <a:xfrm>
            <a:off x="1453274" y="4031508"/>
            <a:ext cx="1218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cxnSp>
        <p:nvCxnSpPr>
          <p:cNvPr id="325" name="Google Shape;325;p30"/>
          <p:cNvCxnSpPr/>
          <p:nvPr/>
        </p:nvCxnSpPr>
        <p:spPr>
          <a:xfrm>
            <a:off x="1169622" y="3543858"/>
            <a:ext cx="1404300" cy="0"/>
          </a:xfrm>
          <a:prstGeom prst="straightConnector1">
            <a:avLst/>
          </a:prstGeom>
          <a:noFill/>
          <a:ln w="25400" cap="flat" cmpd="sng">
            <a:solidFill>
              <a:srgbClr val="1C3046"/>
            </a:solidFill>
            <a:prstDash val="solid"/>
            <a:round/>
            <a:headEnd type="none" w="sm" len="sm"/>
            <a:tailEnd type="none" w="sm" len="sm"/>
          </a:ln>
        </p:spPr>
      </p:cxnSp>
      <p:pic>
        <p:nvPicPr>
          <p:cNvPr id="326" name="Google Shape;326;p30"/>
          <p:cNvPicPr preferRelativeResize="0"/>
          <p:nvPr/>
        </p:nvPicPr>
        <p:blipFill rotWithShape="1">
          <a:blip r:embed="rId5">
            <a:alphaModFix/>
          </a:blip>
          <a:srcRect/>
          <a:stretch/>
        </p:blipFill>
        <p:spPr>
          <a:xfrm>
            <a:off x="991726" y="1140595"/>
            <a:ext cx="3687122" cy="918094"/>
          </a:xfrm>
          <a:prstGeom prst="rect">
            <a:avLst/>
          </a:prstGeom>
          <a:noFill/>
          <a:ln>
            <a:noFill/>
          </a:ln>
        </p:spPr>
      </p:pic>
      <p:pic>
        <p:nvPicPr>
          <p:cNvPr id="327" name="Google Shape;327;p30"/>
          <p:cNvPicPr preferRelativeResize="0"/>
          <p:nvPr/>
        </p:nvPicPr>
        <p:blipFill rotWithShape="1">
          <a:blip r:embed="rId6">
            <a:alphaModFix/>
          </a:blip>
          <a:srcRect/>
          <a:stretch/>
        </p:blipFill>
        <p:spPr>
          <a:xfrm>
            <a:off x="359532" y="4778350"/>
            <a:ext cx="316632" cy="211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328"/>
        <p:cNvGrpSpPr/>
        <p:nvPr/>
      </p:nvGrpSpPr>
      <p:grpSpPr>
        <a:xfrm>
          <a:off x="0" y="0"/>
          <a:ext cx="0" cy="0"/>
          <a:chOff x="0" y="0"/>
          <a:chExt cx="0" cy="0"/>
        </a:xfrm>
      </p:grpSpPr>
      <p:sp>
        <p:nvSpPr>
          <p:cNvPr id="329" name="Google Shape;329;p31"/>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330" name="Google Shape;330;p31"/>
          <p:cNvSpPr txBox="1">
            <a:spLocks noGrp="1"/>
          </p:cNvSpPr>
          <p:nvPr>
            <p:ph type="body" idx="1"/>
          </p:nvPr>
        </p:nvSpPr>
        <p:spPr>
          <a:xfrm>
            <a:off x="251520" y="951572"/>
            <a:ext cx="8640900" cy="36411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31" name="Google Shape;331;p31"/>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32" name="Google Shape;332;p31"/>
          <p:cNvSpPr txBox="1">
            <a:spLocks noGrp="1"/>
          </p:cNvSpPr>
          <p:nvPr>
            <p:ph type="ftr" idx="11"/>
          </p:nvPr>
        </p:nvSpPr>
        <p:spPr>
          <a:xfrm>
            <a:off x="2415733" y="4785996"/>
            <a:ext cx="41004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333" name="Google Shape;333;p31"/>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334" name="Google Shape;334;p31"/>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000" b="0" i="0">
                <a:solidFill>
                  <a:srgbClr val="3C3C3C"/>
                </a:solidFill>
                <a:latin typeface="Source Sans Pro"/>
                <a:ea typeface="Source Sans Pro"/>
                <a:cs typeface="Source Sans Pro"/>
                <a:sym typeface="Source Sans Pro"/>
              </a:defRPr>
            </a:lvl1pPr>
            <a:lvl2pPr marL="0" marR="0" lvl="1" indent="0" algn="r" rtl="0">
              <a:spcBef>
                <a:spcPts val="0"/>
              </a:spcBef>
              <a:buNone/>
              <a:defRPr sz="1000" b="0" i="0">
                <a:solidFill>
                  <a:srgbClr val="3C3C3C"/>
                </a:solidFill>
                <a:latin typeface="Source Sans Pro"/>
                <a:ea typeface="Source Sans Pro"/>
                <a:cs typeface="Source Sans Pro"/>
                <a:sym typeface="Source Sans Pro"/>
              </a:defRPr>
            </a:lvl2pPr>
            <a:lvl3pPr marL="0" marR="0" lvl="2" indent="0" algn="r" rtl="0">
              <a:spcBef>
                <a:spcPts val="0"/>
              </a:spcBef>
              <a:buNone/>
              <a:defRPr sz="1000" b="0" i="0">
                <a:solidFill>
                  <a:srgbClr val="3C3C3C"/>
                </a:solidFill>
                <a:latin typeface="Source Sans Pro"/>
                <a:ea typeface="Source Sans Pro"/>
                <a:cs typeface="Source Sans Pro"/>
                <a:sym typeface="Source Sans Pro"/>
              </a:defRPr>
            </a:lvl3pPr>
            <a:lvl4pPr marL="0" marR="0" lvl="3" indent="0" algn="r" rtl="0">
              <a:spcBef>
                <a:spcPts val="0"/>
              </a:spcBef>
              <a:buNone/>
              <a:defRPr sz="1000" b="0" i="0">
                <a:solidFill>
                  <a:srgbClr val="3C3C3C"/>
                </a:solidFill>
                <a:latin typeface="Source Sans Pro"/>
                <a:ea typeface="Source Sans Pro"/>
                <a:cs typeface="Source Sans Pro"/>
                <a:sym typeface="Source Sans Pro"/>
              </a:defRPr>
            </a:lvl4pPr>
            <a:lvl5pPr marL="0" marR="0" lvl="4" indent="0" algn="r" rtl="0">
              <a:spcBef>
                <a:spcPts val="0"/>
              </a:spcBef>
              <a:buNone/>
              <a:defRPr sz="1000" b="0" i="0">
                <a:solidFill>
                  <a:srgbClr val="3C3C3C"/>
                </a:solidFill>
                <a:latin typeface="Source Sans Pro"/>
                <a:ea typeface="Source Sans Pro"/>
                <a:cs typeface="Source Sans Pro"/>
                <a:sym typeface="Source Sans Pro"/>
              </a:defRPr>
            </a:lvl5pPr>
            <a:lvl6pPr marL="0" marR="0" lvl="5" indent="0" algn="r" rtl="0">
              <a:spcBef>
                <a:spcPts val="0"/>
              </a:spcBef>
              <a:buNone/>
              <a:defRPr sz="1000" b="0" i="0">
                <a:solidFill>
                  <a:srgbClr val="3C3C3C"/>
                </a:solidFill>
                <a:latin typeface="Source Sans Pro"/>
                <a:ea typeface="Source Sans Pro"/>
                <a:cs typeface="Source Sans Pro"/>
                <a:sym typeface="Source Sans Pro"/>
              </a:defRPr>
            </a:lvl6pPr>
            <a:lvl7pPr marL="0" marR="0" lvl="6" indent="0" algn="r" rtl="0">
              <a:spcBef>
                <a:spcPts val="0"/>
              </a:spcBef>
              <a:buNone/>
              <a:defRPr sz="1000" b="0" i="0">
                <a:solidFill>
                  <a:srgbClr val="3C3C3C"/>
                </a:solidFill>
                <a:latin typeface="Source Sans Pro"/>
                <a:ea typeface="Source Sans Pro"/>
                <a:cs typeface="Source Sans Pro"/>
                <a:sym typeface="Source Sans Pro"/>
              </a:defRPr>
            </a:lvl7pPr>
            <a:lvl8pPr marL="0" marR="0" lvl="7" indent="0" algn="r" rtl="0">
              <a:spcBef>
                <a:spcPts val="0"/>
              </a:spcBef>
              <a:buNone/>
              <a:defRPr sz="1000" b="0" i="0">
                <a:solidFill>
                  <a:srgbClr val="3C3C3C"/>
                </a:solidFill>
                <a:latin typeface="Source Sans Pro"/>
                <a:ea typeface="Source Sans Pro"/>
                <a:cs typeface="Source Sans Pro"/>
                <a:sym typeface="Source Sans Pro"/>
              </a:defRPr>
            </a:lvl8pPr>
            <a:lvl9pPr marL="0" marR="0" lvl="8" indent="0" algn="r" rtl="0">
              <a:spcBef>
                <a:spcPts val="0"/>
              </a:spcBef>
              <a:buNone/>
              <a:defRPr sz="10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35" name="Google Shape;335;p31"/>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31"/>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 name="Google Shape;337;p31"/>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31"/>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9" name="Google Shape;339;p31"/>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 name="Google Shape;340;p31"/>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1" name="Google Shape;341;p31"/>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 name="Google Shape;342;p31"/>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31"/>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4" name="Google Shape;344;p31"/>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 name="Google Shape;345;p31"/>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 name="Google Shape;346;p31"/>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7" name="Google Shape;347;p31"/>
          <p:cNvPicPr preferRelativeResize="0"/>
          <p:nvPr/>
        </p:nvPicPr>
        <p:blipFill rotWithShape="1">
          <a:blip r:embed="rId2">
            <a:alphaModFix/>
          </a:blip>
          <a:srcRect/>
          <a:stretch/>
        </p:blipFill>
        <p:spPr>
          <a:xfrm>
            <a:off x="80628" y="90591"/>
            <a:ext cx="2106233" cy="566004"/>
          </a:xfrm>
          <a:prstGeom prst="rect">
            <a:avLst/>
          </a:prstGeom>
          <a:noFill/>
          <a:ln>
            <a:noFill/>
          </a:ln>
        </p:spPr>
      </p:pic>
      <p:sp>
        <p:nvSpPr>
          <p:cNvPr id="348" name="Google Shape;348;p31"/>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349" name="Google Shape;349;p31"/>
          <p:cNvPicPr preferRelativeResize="0"/>
          <p:nvPr/>
        </p:nvPicPr>
        <p:blipFill rotWithShape="1">
          <a:blip r:embed="rId3">
            <a:alphaModFix/>
          </a:blip>
          <a:srcRect/>
          <a:stretch/>
        </p:blipFill>
        <p:spPr>
          <a:xfrm>
            <a:off x="0" y="5119663"/>
            <a:ext cx="9144003" cy="2383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350"/>
        <p:cNvGrpSpPr/>
        <p:nvPr/>
      </p:nvGrpSpPr>
      <p:grpSpPr>
        <a:xfrm>
          <a:off x="0" y="0"/>
          <a:ext cx="0" cy="0"/>
          <a:chOff x="0" y="0"/>
          <a:chExt cx="0" cy="0"/>
        </a:xfrm>
      </p:grpSpPr>
      <p:sp>
        <p:nvSpPr>
          <p:cNvPr id="351" name="Google Shape;351;p32"/>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352" name="Google Shape;352;p32"/>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 name="Google Shape;353;p32"/>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 name="Google Shape;354;p32"/>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32"/>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 name="Google Shape;356;p32"/>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7" name="Google Shape;357;p32"/>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 name="Google Shape;358;p32"/>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9" name="Google Shape;359;p32"/>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32"/>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 name="Google Shape;361;p32"/>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32"/>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 name="Google Shape;363;p32"/>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32"/>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365" name="Google Shape;365;p32"/>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366" name="Google Shape;366;p32"/>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000" b="0" i="0">
                <a:solidFill>
                  <a:srgbClr val="3C3C3C"/>
                </a:solidFill>
                <a:latin typeface="Source Sans Pro"/>
                <a:ea typeface="Source Sans Pro"/>
                <a:cs typeface="Source Sans Pro"/>
                <a:sym typeface="Source Sans Pro"/>
              </a:defRPr>
            </a:lvl1pPr>
            <a:lvl2pPr marL="0" marR="0" lvl="1" indent="0" algn="r" rtl="0">
              <a:spcBef>
                <a:spcPts val="0"/>
              </a:spcBef>
              <a:buNone/>
              <a:defRPr sz="1000" b="0" i="0">
                <a:solidFill>
                  <a:srgbClr val="3C3C3C"/>
                </a:solidFill>
                <a:latin typeface="Source Sans Pro"/>
                <a:ea typeface="Source Sans Pro"/>
                <a:cs typeface="Source Sans Pro"/>
                <a:sym typeface="Source Sans Pro"/>
              </a:defRPr>
            </a:lvl2pPr>
            <a:lvl3pPr marL="0" marR="0" lvl="2" indent="0" algn="r" rtl="0">
              <a:spcBef>
                <a:spcPts val="0"/>
              </a:spcBef>
              <a:buNone/>
              <a:defRPr sz="1000" b="0" i="0">
                <a:solidFill>
                  <a:srgbClr val="3C3C3C"/>
                </a:solidFill>
                <a:latin typeface="Source Sans Pro"/>
                <a:ea typeface="Source Sans Pro"/>
                <a:cs typeface="Source Sans Pro"/>
                <a:sym typeface="Source Sans Pro"/>
              </a:defRPr>
            </a:lvl3pPr>
            <a:lvl4pPr marL="0" marR="0" lvl="3" indent="0" algn="r" rtl="0">
              <a:spcBef>
                <a:spcPts val="0"/>
              </a:spcBef>
              <a:buNone/>
              <a:defRPr sz="1000" b="0" i="0">
                <a:solidFill>
                  <a:srgbClr val="3C3C3C"/>
                </a:solidFill>
                <a:latin typeface="Source Sans Pro"/>
                <a:ea typeface="Source Sans Pro"/>
                <a:cs typeface="Source Sans Pro"/>
                <a:sym typeface="Source Sans Pro"/>
              </a:defRPr>
            </a:lvl4pPr>
            <a:lvl5pPr marL="0" marR="0" lvl="4" indent="0" algn="r" rtl="0">
              <a:spcBef>
                <a:spcPts val="0"/>
              </a:spcBef>
              <a:buNone/>
              <a:defRPr sz="1000" b="0" i="0">
                <a:solidFill>
                  <a:srgbClr val="3C3C3C"/>
                </a:solidFill>
                <a:latin typeface="Source Sans Pro"/>
                <a:ea typeface="Source Sans Pro"/>
                <a:cs typeface="Source Sans Pro"/>
                <a:sym typeface="Source Sans Pro"/>
              </a:defRPr>
            </a:lvl5pPr>
            <a:lvl6pPr marL="0" marR="0" lvl="5" indent="0" algn="r" rtl="0">
              <a:spcBef>
                <a:spcPts val="0"/>
              </a:spcBef>
              <a:buNone/>
              <a:defRPr sz="1000" b="0" i="0">
                <a:solidFill>
                  <a:srgbClr val="3C3C3C"/>
                </a:solidFill>
                <a:latin typeface="Source Sans Pro"/>
                <a:ea typeface="Source Sans Pro"/>
                <a:cs typeface="Source Sans Pro"/>
                <a:sym typeface="Source Sans Pro"/>
              </a:defRPr>
            </a:lvl6pPr>
            <a:lvl7pPr marL="0" marR="0" lvl="6" indent="0" algn="r" rtl="0">
              <a:spcBef>
                <a:spcPts val="0"/>
              </a:spcBef>
              <a:buNone/>
              <a:defRPr sz="1000" b="0" i="0">
                <a:solidFill>
                  <a:srgbClr val="3C3C3C"/>
                </a:solidFill>
                <a:latin typeface="Source Sans Pro"/>
                <a:ea typeface="Source Sans Pro"/>
                <a:cs typeface="Source Sans Pro"/>
                <a:sym typeface="Source Sans Pro"/>
              </a:defRPr>
            </a:lvl7pPr>
            <a:lvl8pPr marL="0" marR="0" lvl="7" indent="0" algn="r" rtl="0">
              <a:spcBef>
                <a:spcPts val="0"/>
              </a:spcBef>
              <a:buNone/>
              <a:defRPr sz="1000" b="0" i="0">
                <a:solidFill>
                  <a:srgbClr val="3C3C3C"/>
                </a:solidFill>
                <a:latin typeface="Source Sans Pro"/>
                <a:ea typeface="Source Sans Pro"/>
                <a:cs typeface="Source Sans Pro"/>
                <a:sym typeface="Source Sans Pro"/>
              </a:defRPr>
            </a:lvl8pPr>
            <a:lvl9pPr marL="0" marR="0" lvl="8" indent="0" algn="r" rtl="0">
              <a:spcBef>
                <a:spcPts val="0"/>
              </a:spcBef>
              <a:buNone/>
              <a:defRPr sz="10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367" name="Google Shape;367;p32"/>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368" name="Google Shape;368;p32"/>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369" name="Google Shape;369;p32"/>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70" name="Google Shape;370;p32"/>
          <p:cNvSpPr txBox="1">
            <a:spLocks noGrp="1"/>
          </p:cNvSpPr>
          <p:nvPr>
            <p:ph type="ftr" idx="11"/>
          </p:nvPr>
        </p:nvSpPr>
        <p:spPr>
          <a:xfrm>
            <a:off x="2415733" y="4785996"/>
            <a:ext cx="41004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371"/>
        <p:cNvGrpSpPr/>
        <p:nvPr/>
      </p:nvGrpSpPr>
      <p:grpSpPr>
        <a:xfrm>
          <a:off x="0" y="0"/>
          <a:ext cx="0" cy="0"/>
          <a:chOff x="0" y="0"/>
          <a:chExt cx="0" cy="0"/>
        </a:xfrm>
      </p:grpSpPr>
      <p:grpSp>
        <p:nvGrpSpPr>
          <p:cNvPr id="372" name="Google Shape;372;p33"/>
          <p:cNvGrpSpPr/>
          <p:nvPr/>
        </p:nvGrpSpPr>
        <p:grpSpPr>
          <a:xfrm>
            <a:off x="3144208" y="3273828"/>
            <a:ext cx="2967111" cy="474921"/>
            <a:chOff x="4269008" y="5638956"/>
            <a:chExt cx="3956148" cy="633228"/>
          </a:xfrm>
        </p:grpSpPr>
        <p:pic>
          <p:nvPicPr>
            <p:cNvPr id="373" name="Google Shape;373;p33"/>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374" name="Google Shape;374;p33"/>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375" name="Google Shape;375;p33"/>
            <p:cNvSpPr txBox="1"/>
            <p:nvPr/>
          </p:nvSpPr>
          <p:spPr>
            <a:xfrm>
              <a:off x="4759216" y="5755515"/>
              <a:ext cx="1553100" cy="40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eosc-hub.eu</a:t>
              </a:r>
              <a:endParaRPr sz="1100"/>
            </a:p>
          </p:txBody>
        </p:sp>
        <p:sp>
          <p:nvSpPr>
            <p:cNvPr id="376" name="Google Shape;376;p33"/>
            <p:cNvSpPr txBox="1"/>
            <p:nvPr/>
          </p:nvSpPr>
          <p:spPr>
            <a:xfrm>
              <a:off x="6600056" y="5755515"/>
              <a:ext cx="1625100" cy="40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grpSp>
      <p:pic>
        <p:nvPicPr>
          <p:cNvPr id="377" name="Google Shape;377;p33"/>
          <p:cNvPicPr preferRelativeResize="0"/>
          <p:nvPr/>
        </p:nvPicPr>
        <p:blipFill rotWithShape="1">
          <a:blip r:embed="rId5">
            <a:alphaModFix/>
          </a:blip>
          <a:srcRect/>
          <a:stretch/>
        </p:blipFill>
        <p:spPr>
          <a:xfrm>
            <a:off x="3958363" y="1232693"/>
            <a:ext cx="1338721" cy="1673401"/>
          </a:xfrm>
          <a:prstGeom prst="rect">
            <a:avLst/>
          </a:prstGeom>
          <a:noFill/>
          <a:ln>
            <a:noFill/>
          </a:ln>
        </p:spPr>
      </p:pic>
      <p:sp>
        <p:nvSpPr>
          <p:cNvPr id="378" name="Google Shape;378;p33"/>
          <p:cNvSpPr txBox="1"/>
          <p:nvPr/>
        </p:nvSpPr>
        <p:spPr>
          <a:xfrm>
            <a:off x="837189" y="1426951"/>
            <a:ext cx="30966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2100" b="1">
                <a:solidFill>
                  <a:srgbClr val="1D2F45"/>
                </a:solidFill>
                <a:latin typeface="Calibri"/>
                <a:ea typeface="Calibri"/>
                <a:cs typeface="Calibri"/>
                <a:sym typeface="Calibri"/>
              </a:rPr>
              <a:t>Thank you</a:t>
            </a:r>
            <a:endParaRPr sz="1100"/>
          </a:p>
          <a:p>
            <a:pPr marL="0" marR="0" lvl="0" indent="0" algn="l" rtl="0">
              <a:spcBef>
                <a:spcPts val="0"/>
              </a:spcBef>
              <a:spcAft>
                <a:spcPts val="0"/>
              </a:spcAft>
              <a:buNone/>
            </a:pPr>
            <a:r>
              <a:rPr lang="en-US" sz="2100" b="1">
                <a:solidFill>
                  <a:srgbClr val="1D2F45"/>
                </a:solidFill>
                <a:latin typeface="Calibri"/>
                <a:ea typeface="Calibri"/>
                <a:cs typeface="Calibri"/>
                <a:sym typeface="Calibri"/>
              </a:rPr>
              <a:t>for your attention! </a:t>
            </a:r>
            <a:endParaRPr sz="1100"/>
          </a:p>
        </p:txBody>
      </p:sp>
      <p:sp>
        <p:nvSpPr>
          <p:cNvPr id="379" name="Google Shape;379;p33"/>
          <p:cNvSpPr txBox="1"/>
          <p:nvPr/>
        </p:nvSpPr>
        <p:spPr>
          <a:xfrm>
            <a:off x="827584" y="2359108"/>
            <a:ext cx="29166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i="1">
                <a:solidFill>
                  <a:schemeClr val="dk1"/>
                </a:solidFill>
                <a:latin typeface="Calibri"/>
                <a:ea typeface="Calibri"/>
                <a:cs typeface="Calibri"/>
                <a:sym typeface="Calibri"/>
              </a:rPr>
              <a:t>Questions?</a:t>
            </a:r>
            <a:endParaRPr sz="1100"/>
          </a:p>
        </p:txBody>
      </p:sp>
      <p:cxnSp>
        <p:nvCxnSpPr>
          <p:cNvPr id="380" name="Google Shape;380;p33"/>
          <p:cNvCxnSpPr/>
          <p:nvPr/>
        </p:nvCxnSpPr>
        <p:spPr>
          <a:xfrm>
            <a:off x="899593" y="2313360"/>
            <a:ext cx="1584300" cy="0"/>
          </a:xfrm>
          <a:prstGeom prst="straightConnector1">
            <a:avLst/>
          </a:prstGeom>
          <a:noFill/>
          <a:ln w="25400" cap="flat" cmpd="sng">
            <a:solidFill>
              <a:srgbClr val="1D2F45"/>
            </a:solidFill>
            <a:prstDash val="solid"/>
            <a:round/>
            <a:headEnd type="none" w="sm" len="sm"/>
            <a:tailEnd type="none" w="sm" len="sm"/>
          </a:ln>
        </p:spPr>
      </p:cxnSp>
      <p:grpSp>
        <p:nvGrpSpPr>
          <p:cNvPr id="381" name="Google Shape;381;p33"/>
          <p:cNvGrpSpPr/>
          <p:nvPr/>
        </p:nvGrpSpPr>
        <p:grpSpPr>
          <a:xfrm>
            <a:off x="701314" y="4467573"/>
            <a:ext cx="7852906" cy="300085"/>
            <a:chOff x="899592" y="6271590"/>
            <a:chExt cx="7705726" cy="294461"/>
          </a:xfrm>
        </p:grpSpPr>
        <p:pic>
          <p:nvPicPr>
            <p:cNvPr id="382" name="Google Shape;382;p33"/>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383" name="Google Shape;383;p33"/>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43"/>
        <p:cNvGrpSpPr/>
        <p:nvPr/>
      </p:nvGrpSpPr>
      <p:grpSpPr>
        <a:xfrm>
          <a:off x="0" y="0"/>
          <a:ext cx="0" cy="0"/>
          <a:chOff x="0" y="0"/>
          <a:chExt cx="0" cy="0"/>
        </a:xfrm>
      </p:grpSpPr>
      <p:sp>
        <p:nvSpPr>
          <p:cNvPr id="44" name="Google Shape;44;p4"/>
          <p:cNvSpPr/>
          <p:nvPr/>
        </p:nvSpPr>
        <p:spPr>
          <a:xfrm>
            <a:off x="8560686" y="4782182"/>
            <a:ext cx="331800" cy="219900"/>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45" name="Google Shape;45;p4"/>
          <p:cNvSpPr/>
          <p:nvPr/>
        </p:nvSpPr>
        <p:spPr>
          <a:xfrm>
            <a:off x="3114459" y="0"/>
            <a:ext cx="11334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 name="Google Shape;46;p4"/>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 name="Google Shape;47;p4"/>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 name="Google Shape;48;p4"/>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 name="Google Shape;49;p4"/>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 name="Google Shape;50;p4"/>
          <p:cNvSpPr/>
          <p:nvPr/>
        </p:nvSpPr>
        <p:spPr>
          <a:xfrm>
            <a:off x="5220073" y="0"/>
            <a:ext cx="11430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 name="Google Shape;51;p4"/>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 name="Google Shape;52;p4"/>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 name="Google Shape;53;p4"/>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 name="Google Shape;54;p4"/>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 name="Google Shape;55;p4"/>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 name="Google Shape;56;p4"/>
          <p:cNvSpPr/>
          <p:nvPr/>
        </p:nvSpPr>
        <p:spPr>
          <a:xfrm>
            <a:off x="-136" y="-1"/>
            <a:ext cx="6435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 name="Google Shape;57;p4"/>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8" name="Google Shape;58;p4"/>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59" name="Google Shape;59;p4"/>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60" name="Google Shape;60;p4"/>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4"/>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62" name="Google Shape;62;p4"/>
          <p:cNvPicPr preferRelativeResize="0"/>
          <p:nvPr/>
        </p:nvPicPr>
        <p:blipFill rotWithShape="1">
          <a:blip r:embed="rId3">
            <a:alphaModFix/>
          </a:blip>
          <a:srcRect/>
          <a:stretch/>
        </p:blipFill>
        <p:spPr>
          <a:xfrm>
            <a:off x="0" y="5119663"/>
            <a:ext cx="9143998" cy="23837"/>
          </a:xfrm>
          <a:prstGeom prst="rect">
            <a:avLst/>
          </a:prstGeom>
          <a:noFill/>
          <a:ln>
            <a:noFill/>
          </a:ln>
        </p:spPr>
      </p:pic>
      <p:sp>
        <p:nvSpPr>
          <p:cNvPr id="63" name="Google Shape;63;p4"/>
          <p:cNvSpPr txBox="1">
            <a:spLocks noGrp="1"/>
          </p:cNvSpPr>
          <p:nvPr>
            <p:ph type="body" idx="1"/>
          </p:nvPr>
        </p:nvSpPr>
        <p:spPr>
          <a:xfrm>
            <a:off x="215516" y="1005578"/>
            <a:ext cx="4248600" cy="35871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55600" algn="l" rtl="0">
              <a:spcBef>
                <a:spcPts val="400"/>
              </a:spcBef>
              <a:spcAft>
                <a:spcPts val="0"/>
              </a:spcAft>
              <a:buClr>
                <a:srgbClr val="3C3C3C"/>
              </a:buClr>
              <a:buSzPts val="20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4" name="Google Shape;64;p4"/>
          <p:cNvSpPr txBox="1">
            <a:spLocks noGrp="1"/>
          </p:cNvSpPr>
          <p:nvPr>
            <p:ph type="body" idx="2"/>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5" name="Google Shape;65;p4"/>
          <p:cNvSpPr txBox="1">
            <a:spLocks noGrp="1"/>
          </p:cNvSpPr>
          <p:nvPr>
            <p:ph type="body" idx="3"/>
          </p:nvPr>
        </p:nvSpPr>
        <p:spPr>
          <a:xfrm>
            <a:off x="4626006" y="1005578"/>
            <a:ext cx="4248600" cy="35871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384"/>
        <p:cNvGrpSpPr/>
        <p:nvPr/>
      </p:nvGrpSpPr>
      <p:grpSpPr>
        <a:xfrm>
          <a:off x="0" y="0"/>
          <a:ext cx="0" cy="0"/>
          <a:chOff x="0" y="0"/>
          <a:chExt cx="0" cy="0"/>
        </a:xfrm>
      </p:grpSpPr>
      <p:sp>
        <p:nvSpPr>
          <p:cNvPr id="385" name="Google Shape;385;p34"/>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386" name="Google Shape;386;p34"/>
          <p:cNvSpPr txBox="1">
            <a:spLocks noGrp="1"/>
          </p:cNvSpPr>
          <p:nvPr>
            <p:ph type="body" idx="1"/>
          </p:nvPr>
        </p:nvSpPr>
        <p:spPr>
          <a:xfrm>
            <a:off x="251520" y="969917"/>
            <a:ext cx="4248600" cy="35961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7" name="Google Shape;387;p34"/>
          <p:cNvSpPr txBox="1">
            <a:spLocks noGrp="1"/>
          </p:cNvSpPr>
          <p:nvPr>
            <p:ph type="body" idx="2"/>
          </p:nvPr>
        </p:nvSpPr>
        <p:spPr>
          <a:xfrm>
            <a:off x="4644009" y="969917"/>
            <a:ext cx="4248600" cy="35961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8" name="Google Shape;388;p34"/>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9" name="Google Shape;389;p34"/>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0" name="Google Shape;390;p34"/>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1" name="Google Shape;391;p34"/>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2" name="Google Shape;392;p34"/>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3" name="Google Shape;393;p34"/>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4" name="Google Shape;394;p34"/>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34"/>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6" name="Google Shape;396;p34"/>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34"/>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8" name="Google Shape;398;p34"/>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9" name="Google Shape;399;p34"/>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0" name="Google Shape;400;p34"/>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401" name="Google Shape;401;p34"/>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402" name="Google Shape;402;p34"/>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000" b="0" i="0">
                <a:solidFill>
                  <a:srgbClr val="3C3C3C"/>
                </a:solidFill>
                <a:latin typeface="Source Sans Pro"/>
                <a:ea typeface="Source Sans Pro"/>
                <a:cs typeface="Source Sans Pro"/>
                <a:sym typeface="Source Sans Pro"/>
              </a:defRPr>
            </a:lvl1pPr>
            <a:lvl2pPr marL="0" marR="0" lvl="1" indent="0" algn="r" rtl="0">
              <a:spcBef>
                <a:spcPts val="0"/>
              </a:spcBef>
              <a:buNone/>
              <a:defRPr sz="1000" b="0" i="0">
                <a:solidFill>
                  <a:srgbClr val="3C3C3C"/>
                </a:solidFill>
                <a:latin typeface="Source Sans Pro"/>
                <a:ea typeface="Source Sans Pro"/>
                <a:cs typeface="Source Sans Pro"/>
                <a:sym typeface="Source Sans Pro"/>
              </a:defRPr>
            </a:lvl2pPr>
            <a:lvl3pPr marL="0" marR="0" lvl="2" indent="0" algn="r" rtl="0">
              <a:spcBef>
                <a:spcPts val="0"/>
              </a:spcBef>
              <a:buNone/>
              <a:defRPr sz="1000" b="0" i="0">
                <a:solidFill>
                  <a:srgbClr val="3C3C3C"/>
                </a:solidFill>
                <a:latin typeface="Source Sans Pro"/>
                <a:ea typeface="Source Sans Pro"/>
                <a:cs typeface="Source Sans Pro"/>
                <a:sym typeface="Source Sans Pro"/>
              </a:defRPr>
            </a:lvl3pPr>
            <a:lvl4pPr marL="0" marR="0" lvl="3" indent="0" algn="r" rtl="0">
              <a:spcBef>
                <a:spcPts val="0"/>
              </a:spcBef>
              <a:buNone/>
              <a:defRPr sz="1000" b="0" i="0">
                <a:solidFill>
                  <a:srgbClr val="3C3C3C"/>
                </a:solidFill>
                <a:latin typeface="Source Sans Pro"/>
                <a:ea typeface="Source Sans Pro"/>
                <a:cs typeface="Source Sans Pro"/>
                <a:sym typeface="Source Sans Pro"/>
              </a:defRPr>
            </a:lvl4pPr>
            <a:lvl5pPr marL="0" marR="0" lvl="4" indent="0" algn="r" rtl="0">
              <a:spcBef>
                <a:spcPts val="0"/>
              </a:spcBef>
              <a:buNone/>
              <a:defRPr sz="1000" b="0" i="0">
                <a:solidFill>
                  <a:srgbClr val="3C3C3C"/>
                </a:solidFill>
                <a:latin typeface="Source Sans Pro"/>
                <a:ea typeface="Source Sans Pro"/>
                <a:cs typeface="Source Sans Pro"/>
                <a:sym typeface="Source Sans Pro"/>
              </a:defRPr>
            </a:lvl5pPr>
            <a:lvl6pPr marL="0" marR="0" lvl="5" indent="0" algn="r" rtl="0">
              <a:spcBef>
                <a:spcPts val="0"/>
              </a:spcBef>
              <a:buNone/>
              <a:defRPr sz="1000" b="0" i="0">
                <a:solidFill>
                  <a:srgbClr val="3C3C3C"/>
                </a:solidFill>
                <a:latin typeface="Source Sans Pro"/>
                <a:ea typeface="Source Sans Pro"/>
                <a:cs typeface="Source Sans Pro"/>
                <a:sym typeface="Source Sans Pro"/>
              </a:defRPr>
            </a:lvl6pPr>
            <a:lvl7pPr marL="0" marR="0" lvl="6" indent="0" algn="r" rtl="0">
              <a:spcBef>
                <a:spcPts val="0"/>
              </a:spcBef>
              <a:buNone/>
              <a:defRPr sz="1000" b="0" i="0">
                <a:solidFill>
                  <a:srgbClr val="3C3C3C"/>
                </a:solidFill>
                <a:latin typeface="Source Sans Pro"/>
                <a:ea typeface="Source Sans Pro"/>
                <a:cs typeface="Source Sans Pro"/>
                <a:sym typeface="Source Sans Pro"/>
              </a:defRPr>
            </a:lvl7pPr>
            <a:lvl8pPr marL="0" marR="0" lvl="7" indent="0" algn="r" rtl="0">
              <a:spcBef>
                <a:spcPts val="0"/>
              </a:spcBef>
              <a:buNone/>
              <a:defRPr sz="1000" b="0" i="0">
                <a:solidFill>
                  <a:srgbClr val="3C3C3C"/>
                </a:solidFill>
                <a:latin typeface="Source Sans Pro"/>
                <a:ea typeface="Source Sans Pro"/>
                <a:cs typeface="Source Sans Pro"/>
                <a:sym typeface="Source Sans Pro"/>
              </a:defRPr>
            </a:lvl8pPr>
            <a:lvl9pPr marL="0" marR="0" lvl="8" indent="0" algn="r" rtl="0">
              <a:spcBef>
                <a:spcPts val="0"/>
              </a:spcBef>
              <a:buNone/>
              <a:defRPr sz="10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403" name="Google Shape;403;p34"/>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404" name="Google Shape;404;p34"/>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405" name="Google Shape;405;p34"/>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6" name="Google Shape;406;p34"/>
          <p:cNvSpPr txBox="1">
            <a:spLocks noGrp="1"/>
          </p:cNvSpPr>
          <p:nvPr>
            <p:ph type="ftr" idx="11"/>
          </p:nvPr>
        </p:nvSpPr>
        <p:spPr>
          <a:xfrm>
            <a:off x="2415733" y="4785996"/>
            <a:ext cx="4100400" cy="216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5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99997" sy="99997" flip="none" algn="tl"/>
        </a:blipFill>
        <a:effectLst/>
      </p:bgPr>
    </p:bg>
    <p:spTree>
      <p:nvGrpSpPr>
        <p:cNvPr id="1" name="Shape 407"/>
        <p:cNvGrpSpPr/>
        <p:nvPr/>
      </p:nvGrpSpPr>
      <p:grpSpPr>
        <a:xfrm>
          <a:off x="0" y="0"/>
          <a:ext cx="0" cy="0"/>
          <a:chOff x="0" y="0"/>
          <a:chExt cx="0" cy="0"/>
        </a:xfrm>
      </p:grpSpPr>
      <p:pic>
        <p:nvPicPr>
          <p:cNvPr id="408" name="Google Shape;408;p35"/>
          <p:cNvPicPr preferRelativeResize="0"/>
          <p:nvPr/>
        </p:nvPicPr>
        <p:blipFill rotWithShape="1">
          <a:blip r:embed="rId3">
            <a:alphaModFix/>
          </a:blip>
          <a:srcRect/>
          <a:stretch/>
        </p:blipFill>
        <p:spPr>
          <a:xfrm>
            <a:off x="526761" y="1087078"/>
            <a:ext cx="1984137" cy="491732"/>
          </a:xfrm>
          <a:prstGeom prst="rect">
            <a:avLst/>
          </a:prstGeom>
          <a:noFill/>
          <a:ln>
            <a:noFill/>
          </a:ln>
        </p:spPr>
      </p:pic>
      <p:sp>
        <p:nvSpPr>
          <p:cNvPr id="409" name="Google Shape;409;p35"/>
          <p:cNvSpPr txBox="1">
            <a:spLocks noGrp="1"/>
          </p:cNvSpPr>
          <p:nvPr>
            <p:ph type="body" idx="1"/>
          </p:nvPr>
        </p:nvSpPr>
        <p:spPr>
          <a:xfrm>
            <a:off x="471488" y="2723935"/>
            <a:ext cx="5819700" cy="17382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3C3C3C"/>
              </a:buClr>
              <a:buSzPts val="2100"/>
              <a:buFont typeface="Arial"/>
              <a:buNone/>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10" name="Google Shape;410;p35"/>
          <p:cNvSpPr txBox="1">
            <a:spLocks noGrp="1"/>
          </p:cNvSpPr>
          <p:nvPr>
            <p:ph type="body" idx="2"/>
          </p:nvPr>
        </p:nvSpPr>
        <p:spPr>
          <a:xfrm>
            <a:off x="471488" y="2208445"/>
            <a:ext cx="4412400" cy="379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BF9003"/>
              </a:buClr>
              <a:buSzPts val="2100"/>
              <a:buFont typeface="Arial"/>
              <a:buNone/>
              <a:defRPr sz="2100" b="0" i="0" u="none" strike="noStrike" cap="none">
                <a:solidFill>
                  <a:srgbClr val="BF9003"/>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11" name="Google Shape;411;p35"/>
          <p:cNvPicPr preferRelativeResize="0"/>
          <p:nvPr/>
        </p:nvPicPr>
        <p:blipFill rotWithShape="1">
          <a:blip r:embed="rId4">
            <a:alphaModFix/>
          </a:blip>
          <a:srcRect/>
          <a:stretch/>
        </p:blipFill>
        <p:spPr>
          <a:xfrm>
            <a:off x="0" y="5119663"/>
            <a:ext cx="9144003" cy="23837"/>
          </a:xfrm>
          <a:prstGeom prst="rect">
            <a:avLst/>
          </a:prstGeom>
          <a:noFill/>
          <a:ln>
            <a:noFill/>
          </a:ln>
        </p:spPr>
      </p:pic>
      <p:sp>
        <p:nvSpPr>
          <p:cNvPr id="412" name="Google Shape;412;p35"/>
          <p:cNvSpPr txBox="1">
            <a:spLocks noGrp="1"/>
          </p:cNvSpPr>
          <p:nvPr>
            <p:ph type="title"/>
          </p:nvPr>
        </p:nvSpPr>
        <p:spPr>
          <a:xfrm>
            <a:off x="471488" y="1715002"/>
            <a:ext cx="4317600" cy="3795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1D2F45"/>
              </a:buClr>
              <a:buSzPts val="2700"/>
              <a:buFont typeface="Calibri"/>
              <a:buNone/>
              <a:defRPr sz="2700" b="1" i="0" u="none" strike="noStrike" cap="none">
                <a:solidFill>
                  <a:srgbClr val="1D2F45"/>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100000" sy="100000" flip="none" algn="tl"/>
        </a:blipFill>
        <a:effectLst/>
      </p:bgPr>
    </p:bg>
    <p:spTree>
      <p:nvGrpSpPr>
        <p:cNvPr id="1" name="Shape 66"/>
        <p:cNvGrpSpPr/>
        <p:nvPr/>
      </p:nvGrpSpPr>
      <p:grpSpPr>
        <a:xfrm>
          <a:off x="0" y="0"/>
          <a:ext cx="0" cy="0"/>
          <a:chOff x="0" y="0"/>
          <a:chExt cx="0" cy="0"/>
        </a:xfrm>
      </p:grpSpPr>
      <p:sp>
        <p:nvSpPr>
          <p:cNvPr id="67" name="Google Shape;67;p5"/>
          <p:cNvSpPr txBox="1">
            <a:spLocks noGrp="1"/>
          </p:cNvSpPr>
          <p:nvPr>
            <p:ph type="body" idx="1"/>
          </p:nvPr>
        </p:nvSpPr>
        <p:spPr>
          <a:xfrm>
            <a:off x="471488" y="2345892"/>
            <a:ext cx="5819700" cy="17379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300"/>
              </a:spcBef>
              <a:spcAft>
                <a:spcPts val="0"/>
              </a:spcAft>
              <a:buClr>
                <a:srgbClr val="3C3C3C"/>
              </a:buClr>
              <a:buSzPts val="2100"/>
              <a:buFont typeface="Arial"/>
              <a:buNone/>
              <a:defRPr sz="2100" b="0" i="0" u="none" strike="noStrike" cap="none">
                <a:solidFill>
                  <a:srgbClr val="3C3C3C"/>
                </a:solidFill>
                <a:latin typeface="Calibri"/>
                <a:ea typeface="Calibri"/>
                <a:cs typeface="Calibri"/>
                <a:sym typeface="Calibri"/>
              </a:defRPr>
            </a:lvl1pPr>
            <a:lvl2pPr marL="914400" marR="0" lvl="1" indent="-361950" algn="l" rtl="0">
              <a:spcBef>
                <a:spcPts val="400"/>
              </a:spcBef>
              <a:spcAft>
                <a:spcPts val="0"/>
              </a:spcAft>
              <a:buClr>
                <a:srgbClr val="3C3C3C"/>
              </a:buClr>
              <a:buSzPts val="2100"/>
              <a:buFont typeface="Calibri"/>
              <a:buChar char="-"/>
              <a:defRPr sz="2100" b="0" i="0" u="none" strike="noStrike" cap="none">
                <a:solidFill>
                  <a:srgbClr val="3C3C3C"/>
                </a:solidFill>
                <a:latin typeface="Calibri"/>
                <a:ea typeface="Calibri"/>
                <a:cs typeface="Calibri"/>
                <a:sym typeface="Calibri"/>
              </a:defRPr>
            </a:lvl2pPr>
            <a:lvl3pPr marL="1371600" marR="0" lvl="2" indent="-361950" algn="l" rtl="0">
              <a:spcBef>
                <a:spcPts val="400"/>
              </a:spcBef>
              <a:spcAft>
                <a:spcPts val="0"/>
              </a:spcAft>
              <a:buClr>
                <a:srgbClr val="3C3C3C"/>
              </a:buClr>
              <a:buSzPts val="2100"/>
              <a:buFont typeface="Noto Sans Symbols"/>
              <a:buChar char="▪"/>
              <a:defRPr sz="21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21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3C3C3C"/>
              </a:buClr>
              <a:buSzPts val="2100"/>
              <a:buFont typeface="Arial"/>
              <a:buNone/>
              <a:defRPr sz="2100" b="0" i="0" u="none" strike="noStrike" cap="none">
                <a:solidFill>
                  <a:srgbClr val="3C3C3C"/>
                </a:solidFill>
                <a:latin typeface="Calibri"/>
                <a:ea typeface="Calibri"/>
                <a:cs typeface="Calibri"/>
                <a:sym typeface="Calibri"/>
              </a:defRPr>
            </a:lvl5pPr>
            <a:lvl6pPr marL="2743200" marR="0" lvl="5"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pic>
        <p:nvPicPr>
          <p:cNvPr id="68" name="Google Shape;68;p5"/>
          <p:cNvPicPr preferRelativeResize="0"/>
          <p:nvPr/>
        </p:nvPicPr>
        <p:blipFill rotWithShape="1">
          <a:blip r:embed="rId3">
            <a:alphaModFix/>
          </a:blip>
          <a:srcRect/>
          <a:stretch/>
        </p:blipFill>
        <p:spPr>
          <a:xfrm>
            <a:off x="0" y="5119663"/>
            <a:ext cx="9143998" cy="23837"/>
          </a:xfrm>
          <a:prstGeom prst="rect">
            <a:avLst/>
          </a:prstGeom>
          <a:noFill/>
          <a:ln>
            <a:noFill/>
          </a:ln>
        </p:spPr>
      </p:pic>
      <p:sp>
        <p:nvSpPr>
          <p:cNvPr id="69" name="Google Shape;69;p5"/>
          <p:cNvSpPr txBox="1">
            <a:spLocks noGrp="1"/>
          </p:cNvSpPr>
          <p:nvPr>
            <p:ph type="body" idx="2"/>
          </p:nvPr>
        </p:nvSpPr>
        <p:spPr>
          <a:xfrm>
            <a:off x="471488" y="1357744"/>
            <a:ext cx="5819700" cy="336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0" name="Google Shape;70;p5"/>
          <p:cNvSpPr txBox="1">
            <a:spLocks noGrp="1"/>
          </p:cNvSpPr>
          <p:nvPr>
            <p:ph type="body" idx="3"/>
          </p:nvPr>
        </p:nvSpPr>
        <p:spPr>
          <a:xfrm>
            <a:off x="471488" y="1830394"/>
            <a:ext cx="5819700" cy="336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400"/>
              </a:spcBef>
              <a:spcAft>
                <a:spcPts val="0"/>
              </a:spcAft>
              <a:buClr>
                <a:srgbClr val="B5892D"/>
              </a:buClr>
              <a:buSzPts val="2100"/>
              <a:buFont typeface="Arial"/>
              <a:buNone/>
              <a:defRPr sz="2100" b="0" i="0" u="none" strike="noStrike" cap="none">
                <a:solidFill>
                  <a:srgbClr val="B5892D"/>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rotWithShape="1">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6"/>
          <p:cNvPicPr preferRelativeResize="0"/>
          <p:nvPr/>
        </p:nvPicPr>
        <p:blipFill rotWithShape="1">
          <a:blip r:embed="rId3">
            <a:alphaModFix/>
          </a:blip>
          <a:srcRect/>
          <a:stretch/>
        </p:blipFill>
        <p:spPr>
          <a:xfrm>
            <a:off x="3201756" y="4241723"/>
            <a:ext cx="472525" cy="434219"/>
          </a:xfrm>
          <a:prstGeom prst="rect">
            <a:avLst/>
          </a:prstGeom>
          <a:noFill/>
          <a:ln>
            <a:noFill/>
          </a:ln>
        </p:spPr>
      </p:pic>
      <p:pic>
        <p:nvPicPr>
          <p:cNvPr id="73" name="Google Shape;73;p6"/>
          <p:cNvPicPr preferRelativeResize="0"/>
          <p:nvPr/>
        </p:nvPicPr>
        <p:blipFill rotWithShape="1">
          <a:blip r:embed="rId4">
            <a:alphaModFix/>
          </a:blip>
          <a:srcRect/>
          <a:stretch/>
        </p:blipFill>
        <p:spPr>
          <a:xfrm>
            <a:off x="4607629" y="4229217"/>
            <a:ext cx="494177" cy="474921"/>
          </a:xfrm>
          <a:prstGeom prst="rect">
            <a:avLst/>
          </a:prstGeom>
          <a:noFill/>
          <a:ln>
            <a:noFill/>
          </a:ln>
        </p:spPr>
      </p:pic>
      <p:sp>
        <p:nvSpPr>
          <p:cNvPr id="74" name="Google Shape;74;p6"/>
          <p:cNvSpPr txBox="1"/>
          <p:nvPr/>
        </p:nvSpPr>
        <p:spPr>
          <a:xfrm>
            <a:off x="3569412" y="4316636"/>
            <a:ext cx="11646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eosc-hub.eu</a:t>
            </a:r>
            <a:endParaRPr sz="1100"/>
          </a:p>
        </p:txBody>
      </p:sp>
      <p:sp>
        <p:nvSpPr>
          <p:cNvPr id="75" name="Google Shape;75;p6"/>
          <p:cNvSpPr txBox="1"/>
          <p:nvPr/>
        </p:nvSpPr>
        <p:spPr>
          <a:xfrm>
            <a:off x="4950042" y="4308790"/>
            <a:ext cx="1218600" cy="3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pic>
        <p:nvPicPr>
          <p:cNvPr id="76" name="Google Shape;76;p6"/>
          <p:cNvPicPr preferRelativeResize="0"/>
          <p:nvPr/>
        </p:nvPicPr>
        <p:blipFill rotWithShape="1">
          <a:blip r:embed="rId5">
            <a:alphaModFix/>
          </a:blip>
          <a:srcRect/>
          <a:stretch/>
        </p:blipFill>
        <p:spPr>
          <a:xfrm>
            <a:off x="3902639" y="2237746"/>
            <a:ext cx="1338721" cy="1673401"/>
          </a:xfrm>
          <a:prstGeom prst="rect">
            <a:avLst/>
          </a:prstGeom>
          <a:noFill/>
          <a:ln>
            <a:noFill/>
          </a:ln>
        </p:spPr>
      </p:pic>
      <p:cxnSp>
        <p:nvCxnSpPr>
          <p:cNvPr id="77" name="Google Shape;77;p6"/>
          <p:cNvCxnSpPr/>
          <p:nvPr/>
        </p:nvCxnSpPr>
        <p:spPr>
          <a:xfrm>
            <a:off x="684952" y="2218888"/>
            <a:ext cx="1584300" cy="0"/>
          </a:xfrm>
          <a:prstGeom prst="straightConnector1">
            <a:avLst/>
          </a:prstGeom>
          <a:noFill/>
          <a:ln w="25400" cap="flat" cmpd="sng">
            <a:solidFill>
              <a:srgbClr val="1D2F45"/>
            </a:solidFill>
            <a:prstDash val="solid"/>
            <a:round/>
            <a:headEnd type="none" w="sm" len="sm"/>
            <a:tailEnd type="none" w="sm" len="sm"/>
          </a:ln>
        </p:spPr>
      </p:cxnSp>
      <p:sp>
        <p:nvSpPr>
          <p:cNvPr id="78" name="Google Shape;78;p6"/>
          <p:cNvSpPr txBox="1">
            <a:spLocks noGrp="1"/>
          </p:cNvSpPr>
          <p:nvPr>
            <p:ph type="body" idx="1"/>
          </p:nvPr>
        </p:nvSpPr>
        <p:spPr>
          <a:xfrm>
            <a:off x="5619236" y="1881500"/>
            <a:ext cx="2538600" cy="878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Google Shape;79;p6"/>
          <p:cNvSpPr txBox="1"/>
          <p:nvPr/>
        </p:nvSpPr>
        <p:spPr>
          <a:xfrm>
            <a:off x="580538" y="1359994"/>
            <a:ext cx="2348400" cy="774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1C3046"/>
              </a:buClr>
              <a:buSzPts val="2100"/>
              <a:buFont typeface="Calibri"/>
              <a:buNone/>
            </a:pPr>
            <a:r>
              <a:rPr lang="en-US" sz="2100" b="1">
                <a:solidFill>
                  <a:srgbClr val="1C3046"/>
                </a:solidFill>
                <a:latin typeface="Calibri"/>
                <a:ea typeface="Calibri"/>
                <a:cs typeface="Calibri"/>
                <a:sym typeface="Calibri"/>
              </a:rPr>
              <a:t>Thank you for your attention!</a:t>
            </a:r>
            <a:endParaRPr sz="2100" b="1">
              <a:solidFill>
                <a:srgbClr val="1C3046"/>
              </a:solidFill>
              <a:latin typeface="Calibri"/>
              <a:ea typeface="Calibri"/>
              <a:cs typeface="Calibri"/>
              <a:sym typeface="Calibri"/>
            </a:endParaRPr>
          </a:p>
        </p:txBody>
      </p:sp>
      <p:sp>
        <p:nvSpPr>
          <p:cNvPr id="80" name="Google Shape;80;p6"/>
          <p:cNvSpPr txBox="1"/>
          <p:nvPr/>
        </p:nvSpPr>
        <p:spPr>
          <a:xfrm>
            <a:off x="580538" y="2218894"/>
            <a:ext cx="2348400" cy="774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1C3046"/>
              </a:buClr>
              <a:buSzPts val="2100"/>
              <a:buFont typeface="Calibri"/>
              <a:buNone/>
            </a:pPr>
            <a:r>
              <a:rPr lang="en-US" sz="1500" i="1">
                <a:solidFill>
                  <a:srgbClr val="1C3046"/>
                </a:solidFill>
                <a:latin typeface="Calibri"/>
                <a:ea typeface="Calibri"/>
                <a:cs typeface="Calibri"/>
                <a:sym typeface="Calibri"/>
              </a:rPr>
              <a:t>Questions</a:t>
            </a:r>
            <a:r>
              <a:rPr lang="en-US" sz="1500">
                <a:solidFill>
                  <a:srgbClr val="1C3046"/>
                </a:solidFill>
                <a:latin typeface="Calibri"/>
                <a:ea typeface="Calibri"/>
                <a:cs typeface="Calibri"/>
                <a:sym typeface="Calibri"/>
              </a:rPr>
              <a:t>?</a:t>
            </a:r>
            <a:endParaRPr sz="1500">
              <a:solidFill>
                <a:srgbClr val="1C3046"/>
              </a:solidFill>
              <a:latin typeface="Calibri"/>
              <a:ea typeface="Calibri"/>
              <a:cs typeface="Calibri"/>
              <a:sym typeface="Calibri"/>
            </a:endParaRPr>
          </a:p>
        </p:txBody>
      </p:sp>
      <p:sp>
        <p:nvSpPr>
          <p:cNvPr id="81" name="Google Shape;81;p6"/>
          <p:cNvSpPr txBox="1"/>
          <p:nvPr/>
        </p:nvSpPr>
        <p:spPr>
          <a:xfrm>
            <a:off x="5533800" y="1447256"/>
            <a:ext cx="1584300" cy="434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300"/>
              </a:spcBef>
              <a:spcAft>
                <a:spcPts val="0"/>
              </a:spcAft>
              <a:buClr>
                <a:srgbClr val="515151"/>
              </a:buClr>
              <a:buSzPts val="1500"/>
              <a:buNone/>
            </a:pPr>
            <a:r>
              <a:rPr lang="en-US" sz="1500" b="1">
                <a:solidFill>
                  <a:srgbClr val="1C3046"/>
                </a:solidFill>
                <a:latin typeface="Calibri"/>
                <a:ea typeface="Calibri"/>
                <a:cs typeface="Calibri"/>
                <a:sym typeface="Calibri"/>
              </a:rPr>
              <a:t>Contact</a:t>
            </a:r>
            <a:endParaRPr sz="1500" b="1">
              <a:solidFill>
                <a:srgbClr val="51515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82"/>
        <p:cNvGrpSpPr/>
        <p:nvPr/>
      </p:nvGrpSpPr>
      <p:grpSpPr>
        <a:xfrm>
          <a:off x="0" y="0"/>
          <a:ext cx="0" cy="0"/>
          <a:chOff x="0" y="0"/>
          <a:chExt cx="0" cy="0"/>
        </a:xfrm>
      </p:grpSpPr>
      <p:sp>
        <p:nvSpPr>
          <p:cNvPr id="83" name="Google Shape;83;p7"/>
          <p:cNvSpPr/>
          <p:nvPr/>
        </p:nvSpPr>
        <p:spPr>
          <a:xfrm>
            <a:off x="8560686" y="4782182"/>
            <a:ext cx="331800" cy="219900"/>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84" name="Google Shape;84;p7"/>
          <p:cNvSpPr/>
          <p:nvPr/>
        </p:nvSpPr>
        <p:spPr>
          <a:xfrm>
            <a:off x="3114459" y="0"/>
            <a:ext cx="11334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 name="Google Shape;85;p7"/>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 name="Google Shape;86;p7"/>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 name="Google Shape;87;p7"/>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7"/>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7"/>
          <p:cNvSpPr/>
          <p:nvPr/>
        </p:nvSpPr>
        <p:spPr>
          <a:xfrm>
            <a:off x="5220073" y="0"/>
            <a:ext cx="11430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 name="Google Shape;90;p7"/>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 name="Google Shape;91;p7"/>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 name="Google Shape;92;p7"/>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 name="Google Shape;93;p7"/>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 name="Google Shape;94;p7"/>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 name="Google Shape;95;p7"/>
          <p:cNvSpPr/>
          <p:nvPr/>
        </p:nvSpPr>
        <p:spPr>
          <a:xfrm>
            <a:off x="-136" y="-1"/>
            <a:ext cx="6435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 name="Google Shape;96;p7"/>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7"/>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98" name="Google Shape;98;p7"/>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99" name="Google Shape;99;p7"/>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7"/>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101" name="Google Shape;101;p7"/>
          <p:cNvPicPr preferRelativeResize="0"/>
          <p:nvPr/>
        </p:nvPicPr>
        <p:blipFill rotWithShape="1">
          <a:blip r:embed="rId3">
            <a:alphaModFix/>
          </a:blip>
          <a:srcRect/>
          <a:stretch/>
        </p:blipFill>
        <p:spPr>
          <a:xfrm>
            <a:off x="0" y="5119663"/>
            <a:ext cx="9143998" cy="23837"/>
          </a:xfrm>
          <a:prstGeom prst="rect">
            <a:avLst/>
          </a:prstGeom>
          <a:noFill/>
          <a:ln>
            <a:noFill/>
          </a:ln>
        </p:spPr>
      </p:pic>
      <p:sp>
        <p:nvSpPr>
          <p:cNvPr id="102" name="Google Shape;102;p7"/>
          <p:cNvSpPr txBox="1">
            <a:spLocks noGrp="1"/>
          </p:cNvSpPr>
          <p:nvPr>
            <p:ph type="body" idx="1"/>
          </p:nvPr>
        </p:nvSpPr>
        <p:spPr>
          <a:xfrm>
            <a:off x="251520" y="951572"/>
            <a:ext cx="8640900" cy="36414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3" name="Google Shape;103;p7"/>
          <p:cNvSpPr txBox="1">
            <a:spLocks noGrp="1"/>
          </p:cNvSpPr>
          <p:nvPr>
            <p:ph type="body" idx="2"/>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104"/>
        <p:cNvGrpSpPr/>
        <p:nvPr/>
      </p:nvGrpSpPr>
      <p:grpSpPr>
        <a:xfrm>
          <a:off x="0" y="0"/>
          <a:ext cx="0" cy="0"/>
          <a:chOff x="0" y="0"/>
          <a:chExt cx="0" cy="0"/>
        </a:xfrm>
      </p:grpSpPr>
      <p:sp>
        <p:nvSpPr>
          <p:cNvPr id="105" name="Google Shape;105;p8"/>
          <p:cNvSpPr/>
          <p:nvPr/>
        </p:nvSpPr>
        <p:spPr>
          <a:xfrm>
            <a:off x="8560686" y="4782182"/>
            <a:ext cx="331800" cy="219900"/>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106" name="Google Shape;106;p8"/>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8"/>
          <p:cNvSpPr/>
          <p:nvPr/>
        </p:nvSpPr>
        <p:spPr>
          <a:xfrm>
            <a:off x="3114459" y="0"/>
            <a:ext cx="11334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8"/>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 name="Google Shape;109;p8"/>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 name="Google Shape;110;p8"/>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 name="Google Shape;111;p8"/>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 name="Google Shape;112;p8"/>
          <p:cNvSpPr/>
          <p:nvPr/>
        </p:nvSpPr>
        <p:spPr>
          <a:xfrm>
            <a:off x="5220073" y="0"/>
            <a:ext cx="11430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 name="Google Shape;113;p8"/>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4" name="Google Shape;114;p8"/>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 name="Google Shape;115;p8"/>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 name="Google Shape;116;p8"/>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7" name="Google Shape;117;p8"/>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8" name="Google Shape;118;p8"/>
          <p:cNvSpPr/>
          <p:nvPr/>
        </p:nvSpPr>
        <p:spPr>
          <a:xfrm>
            <a:off x="-136" y="-1"/>
            <a:ext cx="6435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 name="Google Shape;119;p8"/>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8"/>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121" name="Google Shape;121;p8"/>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pic>
        <p:nvPicPr>
          <p:cNvPr id="122" name="Google Shape;122;p8"/>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123" name="Google Shape;123;p8"/>
          <p:cNvPicPr preferRelativeResize="0"/>
          <p:nvPr/>
        </p:nvPicPr>
        <p:blipFill rotWithShape="1">
          <a:blip r:embed="rId3">
            <a:alphaModFix/>
          </a:blip>
          <a:srcRect/>
          <a:stretch/>
        </p:blipFill>
        <p:spPr>
          <a:xfrm>
            <a:off x="0" y="5119663"/>
            <a:ext cx="9143998" cy="23837"/>
          </a:xfrm>
          <a:prstGeom prst="rect">
            <a:avLst/>
          </a:prstGeom>
          <a:noFill/>
          <a:ln>
            <a:noFill/>
          </a:ln>
        </p:spPr>
      </p:pic>
      <p:sp>
        <p:nvSpPr>
          <p:cNvPr id="124" name="Google Shape;124;p8"/>
          <p:cNvSpPr txBox="1">
            <a:spLocks noGrp="1"/>
          </p:cNvSpPr>
          <p:nvPr>
            <p:ph type="body" idx="1"/>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5" name="Google Shape;125;p8"/>
          <p:cNvSpPr txBox="1">
            <a:spLocks noGrp="1"/>
          </p:cNvSpPr>
          <p:nvPr>
            <p:ph type="body" idx="2"/>
          </p:nvPr>
        </p:nvSpPr>
        <p:spPr>
          <a:xfrm rot="5400000">
            <a:off x="2735880" y="-1532730"/>
            <a:ext cx="3672300" cy="86409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132"/>
        <p:cNvGrpSpPr/>
        <p:nvPr/>
      </p:nvGrpSpPr>
      <p:grpSpPr>
        <a:xfrm>
          <a:off x="0" y="0"/>
          <a:ext cx="0" cy="0"/>
          <a:chOff x="0" y="0"/>
          <a:chExt cx="0" cy="0"/>
        </a:xfrm>
      </p:grpSpPr>
      <p:sp>
        <p:nvSpPr>
          <p:cNvPr id="133" name="Google Shape;133;p10"/>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rgbClr val="A5A5A5"/>
              </a:solidFill>
              <a:latin typeface="Calibri"/>
              <a:ea typeface="Calibri"/>
              <a:cs typeface="Calibri"/>
              <a:sym typeface="Calibri"/>
            </a:endParaRPr>
          </a:p>
        </p:txBody>
      </p:sp>
      <p:sp>
        <p:nvSpPr>
          <p:cNvPr id="134" name="Google Shape;134;p10"/>
          <p:cNvSpPr txBox="1">
            <a:spLocks noGrp="1"/>
          </p:cNvSpPr>
          <p:nvPr>
            <p:ph type="body" idx="1"/>
          </p:nvPr>
        </p:nvSpPr>
        <p:spPr>
          <a:xfrm>
            <a:off x="251520" y="951572"/>
            <a:ext cx="8640900" cy="3641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dk1"/>
              </a:buClr>
              <a:buSzPts val="2100"/>
              <a:buFont typeface="Calibri"/>
              <a:buChar char="•"/>
              <a:defRPr sz="2100" b="0" i="0">
                <a:solidFill>
                  <a:schemeClr val="dk1"/>
                </a:solidFill>
                <a:latin typeface="Calibri"/>
                <a:ea typeface="Calibri"/>
                <a:cs typeface="Calibri"/>
                <a:sym typeface="Calibri"/>
              </a:defRPr>
            </a:lvl1pPr>
            <a:lvl2pPr marL="914400" lvl="1" indent="-342900" algn="l" rtl="0">
              <a:lnSpc>
                <a:spcPct val="90000"/>
              </a:lnSpc>
              <a:spcBef>
                <a:spcPts val="400"/>
              </a:spcBef>
              <a:spcAft>
                <a:spcPts val="0"/>
              </a:spcAft>
              <a:buClr>
                <a:schemeClr val="dk1"/>
              </a:buClr>
              <a:buSzPts val="1800"/>
              <a:buFont typeface="Calibri"/>
              <a:buChar char="-"/>
              <a:defRPr sz="2000" b="0" i="0">
                <a:solidFill>
                  <a:schemeClr val="dk1"/>
                </a:solidFill>
                <a:latin typeface="Calibri"/>
                <a:ea typeface="Calibri"/>
                <a:cs typeface="Calibri"/>
                <a:sym typeface="Calibri"/>
              </a:defRPr>
            </a:lvl2pPr>
            <a:lvl3pPr marL="1371600" lvl="2" indent="-317500" algn="l" rtl="0">
              <a:lnSpc>
                <a:spcPct val="90000"/>
              </a:lnSpc>
              <a:spcBef>
                <a:spcPts val="400"/>
              </a:spcBef>
              <a:spcAft>
                <a:spcPts val="0"/>
              </a:spcAft>
              <a:buClr>
                <a:schemeClr val="dk1"/>
              </a:buClr>
              <a:buSzPts val="1400"/>
              <a:buFont typeface="Noto Sans Symbols"/>
              <a:buChar char="▪"/>
              <a:defRPr sz="1800" b="0" i="0">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1500"/>
              <a:buFont typeface="Calibri"/>
              <a:buNone/>
              <a:defRPr sz="2100" b="0" i="0">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1700"/>
              <a:buFont typeface="Calibri"/>
              <a:buNone/>
              <a:defRPr sz="2100" b="0" i="0">
                <a:solidFill>
                  <a:schemeClr val="dk1"/>
                </a:solidFill>
                <a:latin typeface="Calibri"/>
                <a:ea typeface="Calibri"/>
                <a:cs typeface="Calibri"/>
                <a:sym typeface="Calibri"/>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5" name="Google Shape;135;p10"/>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500" b="0" i="0">
                <a:solidFill>
                  <a:schemeClr val="dk1"/>
                </a:solidFill>
                <a:latin typeface="Calibri"/>
                <a:ea typeface="Calibri"/>
                <a:cs typeface="Calibri"/>
                <a:sym typeface="Calibri"/>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10"/>
          <p:cNvSpPr txBox="1">
            <a:spLocks noGrp="1"/>
          </p:cNvSpPr>
          <p:nvPr>
            <p:ph type="ftr" idx="11"/>
          </p:nvPr>
        </p:nvSpPr>
        <p:spPr>
          <a:xfrm>
            <a:off x="3124200" y="4785996"/>
            <a:ext cx="2895600" cy="2160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500" b="0" i="0">
                <a:solidFill>
                  <a:schemeClr val="dk1"/>
                </a:solidFill>
                <a:latin typeface="Calibri"/>
                <a:ea typeface="Calibri"/>
                <a:cs typeface="Calibri"/>
                <a:sym typeface="Calibri"/>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cxnSp>
        <p:nvCxnSpPr>
          <p:cNvPr id="137" name="Google Shape;137;p10"/>
          <p:cNvCxnSpPr/>
          <p:nvPr/>
        </p:nvCxnSpPr>
        <p:spPr>
          <a:xfrm rot="10800000">
            <a:off x="251580" y="4782098"/>
            <a:ext cx="8640900" cy="3900"/>
          </a:xfrm>
          <a:prstGeom prst="straightConnector1">
            <a:avLst/>
          </a:prstGeom>
          <a:noFill/>
          <a:ln w="12700" cap="flat" cmpd="sng">
            <a:solidFill>
              <a:srgbClr val="1D2F45"/>
            </a:solidFill>
            <a:prstDash val="solid"/>
            <a:miter lim="800000"/>
            <a:headEnd type="none" w="sm" len="sm"/>
            <a:tailEnd type="none" w="sm" len="sm"/>
          </a:ln>
        </p:spPr>
      </p:cxnSp>
      <p:sp>
        <p:nvSpPr>
          <p:cNvPr id="138" name="Google Shape;138;p10"/>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00" b="0" i="0" u="none" strike="noStrike" cap="none">
                <a:solidFill>
                  <a:schemeClr val="dk1"/>
                </a:solidFill>
                <a:latin typeface="Source Sans Pro"/>
                <a:ea typeface="Source Sans Pro"/>
                <a:cs typeface="Source Sans Pro"/>
                <a:sym typeface="Source Sans Pro"/>
              </a:defRPr>
            </a:lvl1pPr>
            <a:lvl2pPr marL="0" lvl="1" indent="0" algn="r" rtl="0">
              <a:spcBef>
                <a:spcPts val="0"/>
              </a:spcBef>
              <a:buNone/>
              <a:defRPr sz="1000" b="0" i="0" u="none" strike="noStrike" cap="none">
                <a:solidFill>
                  <a:schemeClr val="dk1"/>
                </a:solidFill>
                <a:latin typeface="Source Sans Pro"/>
                <a:ea typeface="Source Sans Pro"/>
                <a:cs typeface="Source Sans Pro"/>
                <a:sym typeface="Source Sans Pro"/>
              </a:defRPr>
            </a:lvl2pPr>
            <a:lvl3pPr marL="0" lvl="2" indent="0" algn="r" rtl="0">
              <a:spcBef>
                <a:spcPts val="0"/>
              </a:spcBef>
              <a:buNone/>
              <a:defRPr sz="1000" b="0" i="0" u="none" strike="noStrike" cap="none">
                <a:solidFill>
                  <a:schemeClr val="dk1"/>
                </a:solidFill>
                <a:latin typeface="Source Sans Pro"/>
                <a:ea typeface="Source Sans Pro"/>
                <a:cs typeface="Source Sans Pro"/>
                <a:sym typeface="Source Sans Pro"/>
              </a:defRPr>
            </a:lvl3pPr>
            <a:lvl4pPr marL="0" lvl="3" indent="0" algn="r" rtl="0">
              <a:spcBef>
                <a:spcPts val="0"/>
              </a:spcBef>
              <a:buNone/>
              <a:defRPr sz="1000" b="0" i="0" u="none" strike="noStrike" cap="none">
                <a:solidFill>
                  <a:schemeClr val="dk1"/>
                </a:solidFill>
                <a:latin typeface="Source Sans Pro"/>
                <a:ea typeface="Source Sans Pro"/>
                <a:cs typeface="Source Sans Pro"/>
                <a:sym typeface="Source Sans Pro"/>
              </a:defRPr>
            </a:lvl4pPr>
            <a:lvl5pPr marL="0" lvl="4" indent="0" algn="r" rtl="0">
              <a:spcBef>
                <a:spcPts val="0"/>
              </a:spcBef>
              <a:buNone/>
              <a:defRPr sz="1000" b="0" i="0" u="none" strike="noStrike" cap="none">
                <a:solidFill>
                  <a:schemeClr val="dk1"/>
                </a:solidFill>
                <a:latin typeface="Source Sans Pro"/>
                <a:ea typeface="Source Sans Pro"/>
                <a:cs typeface="Source Sans Pro"/>
                <a:sym typeface="Source Sans Pro"/>
              </a:defRPr>
            </a:lvl5pPr>
            <a:lvl6pPr marL="0" lvl="5" indent="0" algn="r" rtl="0">
              <a:spcBef>
                <a:spcPts val="0"/>
              </a:spcBef>
              <a:buNone/>
              <a:defRPr sz="1000" b="0" i="0" u="none" strike="noStrike" cap="none">
                <a:solidFill>
                  <a:schemeClr val="dk1"/>
                </a:solidFill>
                <a:latin typeface="Source Sans Pro"/>
                <a:ea typeface="Source Sans Pro"/>
                <a:cs typeface="Source Sans Pro"/>
                <a:sym typeface="Source Sans Pro"/>
              </a:defRPr>
            </a:lvl6pPr>
            <a:lvl7pPr marL="0" lvl="6" indent="0" algn="r" rtl="0">
              <a:spcBef>
                <a:spcPts val="0"/>
              </a:spcBef>
              <a:buNone/>
              <a:defRPr sz="1000" b="0" i="0" u="none" strike="noStrike" cap="none">
                <a:solidFill>
                  <a:schemeClr val="dk1"/>
                </a:solidFill>
                <a:latin typeface="Source Sans Pro"/>
                <a:ea typeface="Source Sans Pro"/>
                <a:cs typeface="Source Sans Pro"/>
                <a:sym typeface="Source Sans Pro"/>
              </a:defRPr>
            </a:lvl7pPr>
            <a:lvl8pPr marL="0" lvl="7" indent="0" algn="r" rtl="0">
              <a:spcBef>
                <a:spcPts val="0"/>
              </a:spcBef>
              <a:buNone/>
              <a:defRPr sz="1000" b="0" i="0" u="none" strike="noStrike" cap="none">
                <a:solidFill>
                  <a:schemeClr val="dk1"/>
                </a:solidFill>
                <a:latin typeface="Source Sans Pro"/>
                <a:ea typeface="Source Sans Pro"/>
                <a:cs typeface="Source Sans Pro"/>
                <a:sym typeface="Source Sans Pro"/>
              </a:defRPr>
            </a:lvl8pPr>
            <a:lvl9pPr marL="0" lvl="8" indent="0" algn="r" rtl="0">
              <a:spcBef>
                <a:spcPts val="0"/>
              </a:spcBef>
              <a:buNone/>
              <a:defRPr sz="10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10"/>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0" name="Google Shape;140;p10"/>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1" name="Google Shape;141;p10"/>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2" name="Google Shape;142;p10"/>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3" name="Google Shape;143;p10"/>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4" name="Google Shape;144;p10"/>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5" name="Google Shape;145;p10"/>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6" name="Google Shape;146;p10"/>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7" name="Google Shape;147;p10"/>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8" name="Google Shape;148;p10"/>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9" name="Google Shape;149;p10"/>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0" name="Google Shape;150;p10"/>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51" name="Google Shape;151;p10"/>
          <p:cNvPicPr preferRelativeResize="0"/>
          <p:nvPr/>
        </p:nvPicPr>
        <p:blipFill rotWithShape="1">
          <a:blip r:embed="rId2">
            <a:alphaModFix/>
          </a:blip>
          <a:srcRect/>
          <a:stretch/>
        </p:blipFill>
        <p:spPr>
          <a:xfrm>
            <a:off x="80628" y="90591"/>
            <a:ext cx="2106233" cy="566004"/>
          </a:xfrm>
          <a:prstGeom prst="rect">
            <a:avLst/>
          </a:prstGeom>
          <a:noFill/>
          <a:ln>
            <a:noFill/>
          </a:ln>
        </p:spPr>
      </p:pic>
      <p:sp>
        <p:nvSpPr>
          <p:cNvPr id="152" name="Google Shape;152;p10"/>
          <p:cNvSpPr txBox="1">
            <a:spLocks noGrp="1"/>
          </p:cNvSpPr>
          <p:nvPr>
            <p:ph type="title"/>
          </p:nvPr>
        </p:nvSpPr>
        <p:spPr>
          <a:xfrm>
            <a:off x="2415733" y="141480"/>
            <a:ext cx="6480600" cy="403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D2F45"/>
              </a:buClr>
              <a:buSzPts val="2700"/>
              <a:buFont typeface="Calibri"/>
              <a:buNone/>
              <a:defRPr sz="2700" b="1" i="0">
                <a:solidFill>
                  <a:srgbClr val="1D2F45"/>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53" name="Google Shape;153;p10"/>
          <p:cNvPicPr preferRelativeResize="0"/>
          <p:nvPr/>
        </p:nvPicPr>
        <p:blipFill rotWithShape="1">
          <a:blip r:embed="rId3">
            <a:alphaModFix/>
          </a:blip>
          <a:srcRect/>
          <a:stretch/>
        </p:blipFill>
        <p:spPr>
          <a:xfrm>
            <a:off x="0" y="5119663"/>
            <a:ext cx="9144003" cy="238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Google Shape;155;p1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1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7" name="Google Shape;157;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8" name="Google Shape;128;p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 name="Google Shape;129;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 name="Google Shape;131;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hyperlink" Target="https://dp.eudat.eu" TargetMode="External"/><Relationship Id="rId18" Type="http://schemas.openxmlformats.org/officeDocument/2006/relationships/image" Target="../media/image21.jpg"/><Relationship Id="rId26" Type="http://schemas.openxmlformats.org/officeDocument/2006/relationships/image" Target="../media/image25.jpg"/><Relationship Id="rId3" Type="http://schemas.openxmlformats.org/officeDocument/2006/relationships/hyperlink" Target="https://www.egi.eu/services/check-in/" TargetMode="External"/><Relationship Id="rId21" Type="http://schemas.openxmlformats.org/officeDocument/2006/relationships/hyperlink" Target="https://helpdesk.eosc-hub.eu/" TargetMode="External"/><Relationship Id="rId34" Type="http://schemas.openxmlformats.org/officeDocument/2006/relationships/image" Target="../media/image29.jpg"/><Relationship Id="rId7" Type="http://schemas.openxmlformats.org/officeDocument/2006/relationships/hyperlink" Target="https://eosc-portal.eu/" TargetMode="External"/><Relationship Id="rId12" Type="http://schemas.openxmlformats.org/officeDocument/2006/relationships/image" Target="../media/image18.jpg"/><Relationship Id="rId17" Type="http://schemas.openxmlformats.org/officeDocument/2006/relationships/hyperlink" Target="https://www.eduteams.org/" TargetMode="External"/><Relationship Id="rId25" Type="http://schemas.openxmlformats.org/officeDocument/2006/relationships/hyperlink" Target="http://eudat.ui.argo.grnet.gr/" TargetMode="External"/><Relationship Id="rId33" Type="http://schemas.openxmlformats.org/officeDocument/2006/relationships/hyperlink" Target="https://dashboard.appdb.egi.eu/vmops" TargetMode="External"/><Relationship Id="rId2" Type="http://schemas.openxmlformats.org/officeDocument/2006/relationships/notesSlide" Target="../notesSlides/notesSlide13.xml"/><Relationship Id="rId16" Type="http://schemas.openxmlformats.org/officeDocument/2006/relationships/image" Target="../media/image20.jpg"/><Relationship Id="rId20" Type="http://schemas.openxmlformats.org/officeDocument/2006/relationships/image" Target="../media/image22.jpg"/><Relationship Id="rId29" Type="http://schemas.openxmlformats.org/officeDocument/2006/relationships/hyperlink" Target="https://marketplace.eosc-portal.eu/" TargetMode="Externa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s://gitlab.eudat.eu/" TargetMode="External"/><Relationship Id="rId24" Type="http://schemas.openxmlformats.org/officeDocument/2006/relationships/image" Target="../media/image24.jpg"/><Relationship Id="rId32" Type="http://schemas.openxmlformats.org/officeDocument/2006/relationships/image" Target="../media/image28.jpg"/><Relationship Id="rId5" Type="http://schemas.openxmlformats.org/officeDocument/2006/relationships/hyperlink" Target="https://b2access.eudat.eu/home/" TargetMode="External"/><Relationship Id="rId15" Type="http://schemas.openxmlformats.org/officeDocument/2006/relationships/hyperlink" Target="https://goc.egi.eu/" TargetMode="External"/><Relationship Id="rId23" Type="http://schemas.openxmlformats.org/officeDocument/2006/relationships/hyperlink" Target="https://operations-portal.egi.eu/next/sombo/tickets" TargetMode="External"/><Relationship Id="rId28" Type="http://schemas.openxmlformats.org/officeDocument/2006/relationships/image" Target="../media/image26.jpg"/><Relationship Id="rId36"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hyperlink" Target="https://www.indigo-datacloud.eu/identity-and-access-management" TargetMode="External"/><Relationship Id="rId31" Type="http://schemas.openxmlformats.org/officeDocument/2006/relationships/hyperlink" Target="https://spmt.eosc-hub.eu" TargetMode="External"/><Relationship Id="rId4" Type="http://schemas.openxmlformats.org/officeDocument/2006/relationships/image" Target="../media/image14.jpg"/><Relationship Id="rId9" Type="http://schemas.openxmlformats.org/officeDocument/2006/relationships/hyperlink" Target="https://accounting.egi.eu/" TargetMode="External"/><Relationship Id="rId14" Type="http://schemas.openxmlformats.org/officeDocument/2006/relationships/image" Target="../media/image19.jpg"/><Relationship Id="rId22" Type="http://schemas.openxmlformats.org/officeDocument/2006/relationships/image" Target="../media/image23.jpg"/><Relationship Id="rId27" Type="http://schemas.openxmlformats.org/officeDocument/2006/relationships/hyperlink" Target="http://repository.egi.eu/" TargetMode="External"/><Relationship Id="rId30" Type="http://schemas.openxmlformats.org/officeDocument/2006/relationships/image" Target="../media/image27.jpg"/><Relationship Id="rId35" Type="http://schemas.openxmlformats.org/officeDocument/2006/relationships/hyperlink" Target="https://appdb.egi.eu/" TargetMode="External"/><Relationship Id="rId8"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3" Type="http://schemas.openxmlformats.org/officeDocument/2006/relationships/hyperlink" Target="https://dp.eudat.eu" TargetMode="External"/><Relationship Id="rId18" Type="http://schemas.openxmlformats.org/officeDocument/2006/relationships/image" Target="../media/image21.jpg"/><Relationship Id="rId26" Type="http://schemas.openxmlformats.org/officeDocument/2006/relationships/image" Target="../media/image25.jpg"/><Relationship Id="rId3" Type="http://schemas.openxmlformats.org/officeDocument/2006/relationships/hyperlink" Target="https://www.egi.eu/services/check-in/" TargetMode="External"/><Relationship Id="rId21" Type="http://schemas.openxmlformats.org/officeDocument/2006/relationships/hyperlink" Target="https://helpdesk.eosc-hub.eu/" TargetMode="External"/><Relationship Id="rId34" Type="http://schemas.openxmlformats.org/officeDocument/2006/relationships/image" Target="../media/image29.jpg"/><Relationship Id="rId7" Type="http://schemas.openxmlformats.org/officeDocument/2006/relationships/hyperlink" Target="https://eosc-portal.eu/" TargetMode="External"/><Relationship Id="rId12" Type="http://schemas.openxmlformats.org/officeDocument/2006/relationships/image" Target="../media/image18.jpg"/><Relationship Id="rId17" Type="http://schemas.openxmlformats.org/officeDocument/2006/relationships/hyperlink" Target="https://www.eduteams.org/" TargetMode="External"/><Relationship Id="rId25" Type="http://schemas.openxmlformats.org/officeDocument/2006/relationships/hyperlink" Target="http://eudat.ui.argo.grnet.gr/" TargetMode="External"/><Relationship Id="rId33" Type="http://schemas.openxmlformats.org/officeDocument/2006/relationships/hyperlink" Target="https://dashboard.appdb.egi.eu/vmops" TargetMode="External"/><Relationship Id="rId2" Type="http://schemas.openxmlformats.org/officeDocument/2006/relationships/notesSlide" Target="../notesSlides/notesSlide17.xml"/><Relationship Id="rId16" Type="http://schemas.openxmlformats.org/officeDocument/2006/relationships/image" Target="../media/image20.jpg"/><Relationship Id="rId20" Type="http://schemas.openxmlformats.org/officeDocument/2006/relationships/image" Target="../media/image22.jpg"/><Relationship Id="rId29" Type="http://schemas.openxmlformats.org/officeDocument/2006/relationships/hyperlink" Target="https://marketplace.eosc-portal.eu/" TargetMode="Externa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s://gitlab.eudat.eu/" TargetMode="External"/><Relationship Id="rId24" Type="http://schemas.openxmlformats.org/officeDocument/2006/relationships/image" Target="../media/image24.jpg"/><Relationship Id="rId32" Type="http://schemas.openxmlformats.org/officeDocument/2006/relationships/image" Target="../media/image28.jpg"/><Relationship Id="rId5" Type="http://schemas.openxmlformats.org/officeDocument/2006/relationships/hyperlink" Target="https://b2access.eudat.eu/home/" TargetMode="External"/><Relationship Id="rId15" Type="http://schemas.openxmlformats.org/officeDocument/2006/relationships/hyperlink" Target="https://goc.egi.eu/" TargetMode="External"/><Relationship Id="rId23" Type="http://schemas.openxmlformats.org/officeDocument/2006/relationships/hyperlink" Target="https://operations-portal.egi.eu/next/sombo/tickets" TargetMode="External"/><Relationship Id="rId28" Type="http://schemas.openxmlformats.org/officeDocument/2006/relationships/image" Target="../media/image26.jpg"/><Relationship Id="rId36"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hyperlink" Target="https://www.indigo-datacloud.eu/identity-and-access-management" TargetMode="External"/><Relationship Id="rId31" Type="http://schemas.openxmlformats.org/officeDocument/2006/relationships/hyperlink" Target="https://spmt.eosc-hub.eu" TargetMode="External"/><Relationship Id="rId4" Type="http://schemas.openxmlformats.org/officeDocument/2006/relationships/image" Target="../media/image14.jpg"/><Relationship Id="rId9" Type="http://schemas.openxmlformats.org/officeDocument/2006/relationships/hyperlink" Target="https://accounting.egi.eu/" TargetMode="External"/><Relationship Id="rId14" Type="http://schemas.openxmlformats.org/officeDocument/2006/relationships/image" Target="../media/image19.jpg"/><Relationship Id="rId22" Type="http://schemas.openxmlformats.org/officeDocument/2006/relationships/image" Target="../media/image23.jpg"/><Relationship Id="rId27" Type="http://schemas.openxmlformats.org/officeDocument/2006/relationships/hyperlink" Target="http://repository.egi.eu/" TargetMode="External"/><Relationship Id="rId30" Type="http://schemas.openxmlformats.org/officeDocument/2006/relationships/image" Target="../media/image27.jpg"/><Relationship Id="rId35" Type="http://schemas.openxmlformats.org/officeDocument/2006/relationships/hyperlink" Target="https://appdb.egi.eu/" TargetMode="External"/><Relationship Id="rId8"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hyperlink" Target="https://dp.eudat.eu" TargetMode="External"/><Relationship Id="rId18" Type="http://schemas.openxmlformats.org/officeDocument/2006/relationships/image" Target="../media/image21.jpg"/><Relationship Id="rId26" Type="http://schemas.openxmlformats.org/officeDocument/2006/relationships/image" Target="../media/image25.jpg"/><Relationship Id="rId3" Type="http://schemas.openxmlformats.org/officeDocument/2006/relationships/hyperlink" Target="https://www.egi.eu/services/check-in/" TargetMode="External"/><Relationship Id="rId21" Type="http://schemas.openxmlformats.org/officeDocument/2006/relationships/hyperlink" Target="https://helpdesk.eosc-hub.eu/" TargetMode="External"/><Relationship Id="rId34" Type="http://schemas.openxmlformats.org/officeDocument/2006/relationships/image" Target="../media/image29.jpg"/><Relationship Id="rId7" Type="http://schemas.openxmlformats.org/officeDocument/2006/relationships/hyperlink" Target="https://eosc-portal.eu/" TargetMode="External"/><Relationship Id="rId12" Type="http://schemas.openxmlformats.org/officeDocument/2006/relationships/image" Target="../media/image18.jpg"/><Relationship Id="rId17" Type="http://schemas.openxmlformats.org/officeDocument/2006/relationships/hyperlink" Target="https://www.eduteams.org/" TargetMode="External"/><Relationship Id="rId25" Type="http://schemas.openxmlformats.org/officeDocument/2006/relationships/hyperlink" Target="http://eudat.ui.argo.grnet.gr/" TargetMode="External"/><Relationship Id="rId33" Type="http://schemas.openxmlformats.org/officeDocument/2006/relationships/hyperlink" Target="https://dashboard.appdb.egi.eu/vmops" TargetMode="External"/><Relationship Id="rId2" Type="http://schemas.openxmlformats.org/officeDocument/2006/relationships/notesSlide" Target="../notesSlides/notesSlide23.xml"/><Relationship Id="rId16" Type="http://schemas.openxmlformats.org/officeDocument/2006/relationships/image" Target="../media/image20.jpg"/><Relationship Id="rId20" Type="http://schemas.openxmlformats.org/officeDocument/2006/relationships/image" Target="../media/image22.jpg"/><Relationship Id="rId29" Type="http://schemas.openxmlformats.org/officeDocument/2006/relationships/hyperlink" Target="https://marketplace.eosc-portal.eu/" TargetMode="Externa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s://gitlab.eudat.eu/" TargetMode="External"/><Relationship Id="rId24" Type="http://schemas.openxmlformats.org/officeDocument/2006/relationships/image" Target="../media/image24.jpg"/><Relationship Id="rId32" Type="http://schemas.openxmlformats.org/officeDocument/2006/relationships/image" Target="../media/image28.jpg"/><Relationship Id="rId5" Type="http://schemas.openxmlformats.org/officeDocument/2006/relationships/hyperlink" Target="https://b2access.eudat.eu/home/" TargetMode="External"/><Relationship Id="rId15" Type="http://schemas.openxmlformats.org/officeDocument/2006/relationships/hyperlink" Target="https://goc.egi.eu/" TargetMode="External"/><Relationship Id="rId23" Type="http://schemas.openxmlformats.org/officeDocument/2006/relationships/hyperlink" Target="https://operations-portal.egi.eu/next/sombo/tickets" TargetMode="External"/><Relationship Id="rId28" Type="http://schemas.openxmlformats.org/officeDocument/2006/relationships/image" Target="../media/image26.jpg"/><Relationship Id="rId36"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hyperlink" Target="https://www.indigo-datacloud.eu/identity-and-access-management" TargetMode="External"/><Relationship Id="rId31" Type="http://schemas.openxmlformats.org/officeDocument/2006/relationships/hyperlink" Target="https://spmt.eosc-hub.eu" TargetMode="External"/><Relationship Id="rId4" Type="http://schemas.openxmlformats.org/officeDocument/2006/relationships/image" Target="../media/image14.jpg"/><Relationship Id="rId9" Type="http://schemas.openxmlformats.org/officeDocument/2006/relationships/hyperlink" Target="https://accounting.egi.eu/" TargetMode="External"/><Relationship Id="rId14" Type="http://schemas.openxmlformats.org/officeDocument/2006/relationships/image" Target="../media/image19.jpg"/><Relationship Id="rId22" Type="http://schemas.openxmlformats.org/officeDocument/2006/relationships/image" Target="../media/image23.jpg"/><Relationship Id="rId27" Type="http://schemas.openxmlformats.org/officeDocument/2006/relationships/hyperlink" Target="http://repository.egi.eu/" TargetMode="External"/><Relationship Id="rId30" Type="http://schemas.openxmlformats.org/officeDocument/2006/relationships/image" Target="../media/image27.jpg"/><Relationship Id="rId35" Type="http://schemas.openxmlformats.org/officeDocument/2006/relationships/hyperlink" Target="https://appdb.egi.eu/" TargetMode="External"/><Relationship Id="rId8"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rcauth.e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hyperlink" Target="https://dp.eudat.eu" TargetMode="External"/><Relationship Id="rId18" Type="http://schemas.openxmlformats.org/officeDocument/2006/relationships/image" Target="../media/image21.jpg"/><Relationship Id="rId26" Type="http://schemas.openxmlformats.org/officeDocument/2006/relationships/image" Target="../media/image25.jpg"/><Relationship Id="rId3" Type="http://schemas.openxmlformats.org/officeDocument/2006/relationships/hyperlink" Target="https://www.egi.eu/services/check-in/" TargetMode="External"/><Relationship Id="rId21" Type="http://schemas.openxmlformats.org/officeDocument/2006/relationships/hyperlink" Target="https://helpdesk.eosc-hub.eu/" TargetMode="External"/><Relationship Id="rId34" Type="http://schemas.openxmlformats.org/officeDocument/2006/relationships/image" Target="../media/image29.jpg"/><Relationship Id="rId7" Type="http://schemas.openxmlformats.org/officeDocument/2006/relationships/hyperlink" Target="https://eosc-portal.eu/" TargetMode="External"/><Relationship Id="rId12" Type="http://schemas.openxmlformats.org/officeDocument/2006/relationships/image" Target="../media/image18.jpg"/><Relationship Id="rId17" Type="http://schemas.openxmlformats.org/officeDocument/2006/relationships/hyperlink" Target="https://www.eduteams.org/" TargetMode="External"/><Relationship Id="rId25" Type="http://schemas.openxmlformats.org/officeDocument/2006/relationships/hyperlink" Target="http://eudat.ui.argo.grnet.gr/" TargetMode="External"/><Relationship Id="rId33" Type="http://schemas.openxmlformats.org/officeDocument/2006/relationships/hyperlink" Target="https://dashboard.appdb.egi.eu/vmops" TargetMode="External"/><Relationship Id="rId2" Type="http://schemas.openxmlformats.org/officeDocument/2006/relationships/notesSlide" Target="../notesSlides/notesSlide6.xml"/><Relationship Id="rId16" Type="http://schemas.openxmlformats.org/officeDocument/2006/relationships/image" Target="../media/image20.jpg"/><Relationship Id="rId20" Type="http://schemas.openxmlformats.org/officeDocument/2006/relationships/image" Target="../media/image22.jpg"/><Relationship Id="rId29" Type="http://schemas.openxmlformats.org/officeDocument/2006/relationships/hyperlink" Target="https://marketplace.eosc-portal.eu/" TargetMode="Externa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s://gitlab.eudat.eu/" TargetMode="External"/><Relationship Id="rId24" Type="http://schemas.openxmlformats.org/officeDocument/2006/relationships/image" Target="../media/image24.jpg"/><Relationship Id="rId32" Type="http://schemas.openxmlformats.org/officeDocument/2006/relationships/image" Target="../media/image28.jpg"/><Relationship Id="rId5" Type="http://schemas.openxmlformats.org/officeDocument/2006/relationships/hyperlink" Target="https://b2access.eudat.eu/home/" TargetMode="External"/><Relationship Id="rId15" Type="http://schemas.openxmlformats.org/officeDocument/2006/relationships/hyperlink" Target="https://goc.egi.eu/" TargetMode="External"/><Relationship Id="rId23" Type="http://schemas.openxmlformats.org/officeDocument/2006/relationships/hyperlink" Target="https://operations-portal.egi.eu/next/sombo/tickets" TargetMode="External"/><Relationship Id="rId28" Type="http://schemas.openxmlformats.org/officeDocument/2006/relationships/image" Target="../media/image26.jpg"/><Relationship Id="rId36"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hyperlink" Target="https://www.indigo-datacloud.eu/identity-and-access-management" TargetMode="External"/><Relationship Id="rId31" Type="http://schemas.openxmlformats.org/officeDocument/2006/relationships/hyperlink" Target="https://spmt.eosc-hub.eu" TargetMode="External"/><Relationship Id="rId4" Type="http://schemas.openxmlformats.org/officeDocument/2006/relationships/image" Target="../media/image14.jpg"/><Relationship Id="rId9" Type="http://schemas.openxmlformats.org/officeDocument/2006/relationships/hyperlink" Target="https://accounting.egi.eu/" TargetMode="External"/><Relationship Id="rId14" Type="http://schemas.openxmlformats.org/officeDocument/2006/relationships/image" Target="../media/image19.jpg"/><Relationship Id="rId22" Type="http://schemas.openxmlformats.org/officeDocument/2006/relationships/image" Target="../media/image23.jpg"/><Relationship Id="rId27" Type="http://schemas.openxmlformats.org/officeDocument/2006/relationships/hyperlink" Target="http://repository.egi.eu/" TargetMode="External"/><Relationship Id="rId30" Type="http://schemas.openxmlformats.org/officeDocument/2006/relationships/image" Target="../media/image27.jpg"/><Relationship Id="rId35" Type="http://schemas.openxmlformats.org/officeDocument/2006/relationships/hyperlink" Target="https://appdb.egi.eu/" TargetMode="External"/><Relationship Id="rId8"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dp.eudat.eu" TargetMode="External"/><Relationship Id="rId18" Type="http://schemas.openxmlformats.org/officeDocument/2006/relationships/image" Target="../media/image21.jpg"/><Relationship Id="rId26" Type="http://schemas.openxmlformats.org/officeDocument/2006/relationships/image" Target="../media/image25.jpg"/><Relationship Id="rId3" Type="http://schemas.openxmlformats.org/officeDocument/2006/relationships/hyperlink" Target="https://www.egi.eu/services/check-in/" TargetMode="External"/><Relationship Id="rId21" Type="http://schemas.openxmlformats.org/officeDocument/2006/relationships/hyperlink" Target="https://helpdesk.eosc-hub.eu/" TargetMode="External"/><Relationship Id="rId34" Type="http://schemas.openxmlformats.org/officeDocument/2006/relationships/image" Target="../media/image29.jpg"/><Relationship Id="rId7" Type="http://schemas.openxmlformats.org/officeDocument/2006/relationships/hyperlink" Target="https://eosc-portal.eu/" TargetMode="External"/><Relationship Id="rId12" Type="http://schemas.openxmlformats.org/officeDocument/2006/relationships/image" Target="../media/image18.jpg"/><Relationship Id="rId17" Type="http://schemas.openxmlformats.org/officeDocument/2006/relationships/hyperlink" Target="https://www.eduteams.org/" TargetMode="External"/><Relationship Id="rId25" Type="http://schemas.openxmlformats.org/officeDocument/2006/relationships/hyperlink" Target="http://eudat.ui.argo.grnet.gr/" TargetMode="External"/><Relationship Id="rId33" Type="http://schemas.openxmlformats.org/officeDocument/2006/relationships/hyperlink" Target="https://dashboard.appdb.egi.eu/vmops" TargetMode="External"/><Relationship Id="rId2" Type="http://schemas.openxmlformats.org/officeDocument/2006/relationships/notesSlide" Target="../notesSlides/notesSlide8.xml"/><Relationship Id="rId16" Type="http://schemas.openxmlformats.org/officeDocument/2006/relationships/image" Target="../media/image20.jpg"/><Relationship Id="rId20" Type="http://schemas.openxmlformats.org/officeDocument/2006/relationships/image" Target="../media/image22.jpg"/><Relationship Id="rId29" Type="http://schemas.openxmlformats.org/officeDocument/2006/relationships/hyperlink" Target="https://marketplace.eosc-portal.eu/" TargetMode="Externa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hyperlink" Target="https://gitlab.eudat.eu/" TargetMode="External"/><Relationship Id="rId24" Type="http://schemas.openxmlformats.org/officeDocument/2006/relationships/image" Target="../media/image24.jpg"/><Relationship Id="rId32" Type="http://schemas.openxmlformats.org/officeDocument/2006/relationships/image" Target="../media/image28.jpg"/><Relationship Id="rId5" Type="http://schemas.openxmlformats.org/officeDocument/2006/relationships/hyperlink" Target="https://b2access.eudat.eu/home/" TargetMode="External"/><Relationship Id="rId15" Type="http://schemas.openxmlformats.org/officeDocument/2006/relationships/hyperlink" Target="https://goc.egi.eu/" TargetMode="External"/><Relationship Id="rId23" Type="http://schemas.openxmlformats.org/officeDocument/2006/relationships/hyperlink" Target="https://operations-portal.egi.eu/next/sombo/tickets" TargetMode="External"/><Relationship Id="rId28" Type="http://schemas.openxmlformats.org/officeDocument/2006/relationships/image" Target="../media/image26.jpg"/><Relationship Id="rId36"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hyperlink" Target="https://www.indigo-datacloud.eu/identity-and-access-management" TargetMode="External"/><Relationship Id="rId31" Type="http://schemas.openxmlformats.org/officeDocument/2006/relationships/hyperlink" Target="https://spmt.eosc-hub.eu" TargetMode="External"/><Relationship Id="rId4" Type="http://schemas.openxmlformats.org/officeDocument/2006/relationships/image" Target="../media/image14.jpg"/><Relationship Id="rId9" Type="http://schemas.openxmlformats.org/officeDocument/2006/relationships/hyperlink" Target="https://accounting.egi.eu/" TargetMode="External"/><Relationship Id="rId14" Type="http://schemas.openxmlformats.org/officeDocument/2006/relationships/image" Target="../media/image19.jpg"/><Relationship Id="rId22" Type="http://schemas.openxmlformats.org/officeDocument/2006/relationships/image" Target="../media/image23.jpg"/><Relationship Id="rId27" Type="http://schemas.openxmlformats.org/officeDocument/2006/relationships/hyperlink" Target="http://repository.egi.eu/" TargetMode="External"/><Relationship Id="rId30" Type="http://schemas.openxmlformats.org/officeDocument/2006/relationships/image" Target="../media/image27.jpg"/><Relationship Id="rId35" Type="http://schemas.openxmlformats.org/officeDocument/2006/relationships/hyperlink" Target="https://appdb.egi.eu/" TargetMode="External"/><Relationship Id="rId8"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6"/>
          <p:cNvSpPr txBox="1"/>
          <p:nvPr/>
        </p:nvSpPr>
        <p:spPr>
          <a:xfrm>
            <a:off x="1006640" y="2193708"/>
            <a:ext cx="7344900" cy="432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100"/>
              <a:buFont typeface="Source Sans Pro"/>
              <a:buNone/>
            </a:pPr>
            <a:r>
              <a:rPr lang="en-US" sz="2100" b="1">
                <a:solidFill>
                  <a:schemeClr val="dk1"/>
                </a:solidFill>
                <a:latin typeface="Source Sans Pro"/>
                <a:ea typeface="Source Sans Pro"/>
                <a:cs typeface="Source Sans Pro"/>
                <a:sym typeface="Source Sans Pro"/>
              </a:rPr>
              <a:t>Federation Services</a:t>
            </a:r>
            <a:endParaRPr sz="2100" b="1" i="0">
              <a:solidFill>
                <a:srgbClr val="1C3046"/>
              </a:solidFill>
              <a:latin typeface="Calibri"/>
              <a:ea typeface="Calibri"/>
              <a:cs typeface="Calibri"/>
              <a:sym typeface="Calibri"/>
            </a:endParaRPr>
          </a:p>
        </p:txBody>
      </p:sp>
      <p:sp>
        <p:nvSpPr>
          <p:cNvPr id="418" name="Google Shape;418;p36"/>
          <p:cNvSpPr txBox="1"/>
          <p:nvPr/>
        </p:nvSpPr>
        <p:spPr>
          <a:xfrm>
            <a:off x="1006640" y="2949792"/>
            <a:ext cx="7344900" cy="432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B5892D"/>
              </a:buClr>
              <a:buSzPts val="1400"/>
              <a:buFont typeface="Calibri"/>
              <a:buNone/>
            </a:pPr>
            <a:r>
              <a:rPr lang="en-US" sz="1400" b="1" dirty="0">
                <a:solidFill>
                  <a:srgbClr val="B5892D"/>
                </a:solidFill>
                <a:latin typeface="Calibri"/>
                <a:ea typeface="Calibri"/>
                <a:cs typeface="Calibri"/>
                <a:sym typeface="Calibri"/>
              </a:rPr>
              <a:t>Pavel Weber</a:t>
            </a:r>
            <a:r>
              <a:rPr lang="en-US" sz="1400" b="1" i="0" dirty="0">
                <a:solidFill>
                  <a:srgbClr val="B5892D"/>
                </a:solidFill>
                <a:latin typeface="Calibri"/>
                <a:ea typeface="Calibri"/>
                <a:cs typeface="Calibri"/>
                <a:sym typeface="Calibri"/>
              </a:rPr>
              <a:t> (</a:t>
            </a:r>
            <a:r>
              <a:rPr lang="en-US" sz="1400" b="1" dirty="0">
                <a:solidFill>
                  <a:srgbClr val="B5892D"/>
                </a:solidFill>
                <a:latin typeface="Calibri"/>
                <a:ea typeface="Calibri"/>
                <a:cs typeface="Calibri"/>
                <a:sym typeface="Calibri"/>
              </a:rPr>
              <a:t>KIT</a:t>
            </a:r>
            <a:r>
              <a:rPr lang="en-US" sz="1400" b="1" i="0" dirty="0">
                <a:solidFill>
                  <a:srgbClr val="B5892D"/>
                </a:solidFill>
                <a:latin typeface="Calibri"/>
                <a:ea typeface="Calibri"/>
                <a:cs typeface="Calibri"/>
                <a:sym typeface="Calibri"/>
              </a:rPr>
              <a:t>), </a:t>
            </a:r>
            <a:r>
              <a:rPr lang="en-US" sz="1400" b="1" dirty="0">
                <a:solidFill>
                  <a:srgbClr val="B5892D"/>
                </a:solidFill>
                <a:latin typeface="Calibri"/>
                <a:ea typeface="Calibri"/>
                <a:cs typeface="Calibri"/>
                <a:sym typeface="Calibri"/>
              </a:rPr>
              <a:t>WP5 Lead</a:t>
            </a:r>
            <a:endParaRPr sz="1400" b="1" i="0" dirty="0">
              <a:solidFill>
                <a:srgbClr val="B5892D"/>
              </a:solidFill>
              <a:latin typeface="Calibri"/>
              <a:ea typeface="Calibri"/>
              <a:cs typeface="Calibri"/>
              <a:sym typeface="Calibri"/>
            </a:endParaRPr>
          </a:p>
          <a:p>
            <a:pPr marL="0" marR="0" lvl="0" indent="0" algn="l" rtl="0">
              <a:spcBef>
                <a:spcPts val="0"/>
              </a:spcBef>
              <a:spcAft>
                <a:spcPts val="0"/>
              </a:spcAft>
              <a:buClr>
                <a:srgbClr val="B5892D"/>
              </a:buClr>
              <a:buSzPts val="1400"/>
              <a:buFont typeface="Calibri"/>
              <a:buNone/>
            </a:pPr>
            <a:r>
              <a:rPr lang="en-US" sz="1400" b="1" i="0" dirty="0">
                <a:solidFill>
                  <a:srgbClr val="B5892D"/>
                </a:solidFill>
                <a:latin typeface="Calibri"/>
                <a:ea typeface="Calibri"/>
                <a:cs typeface="Calibri"/>
                <a:sym typeface="Calibri"/>
              </a:rPr>
              <a:t>Luxembourg, 8-9 October 2019</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5"/>
          <p:cNvSpPr txBox="1">
            <a:spLocks noGrp="1"/>
          </p:cNvSpPr>
          <p:nvPr>
            <p:ph type="body" idx="1"/>
          </p:nvPr>
        </p:nvSpPr>
        <p:spPr>
          <a:xfrm>
            <a:off x="188250" y="472750"/>
            <a:ext cx="4484100" cy="3417000"/>
          </a:xfrm>
          <a:prstGeom prst="rect">
            <a:avLst/>
          </a:prstGeom>
          <a:noFill/>
          <a:ln>
            <a:noFill/>
          </a:ln>
        </p:spPr>
        <p:txBody>
          <a:bodyPr spcFirstLastPara="1" wrap="square" lIns="68575" tIns="34275" rIns="68575" bIns="34275" anchor="t" anchorCtr="0">
            <a:noAutofit/>
          </a:bodyPr>
          <a:lstStyle/>
          <a:p>
            <a:pPr marL="342900" marR="0" lvl="0" indent="0" algn="l" rtl="0">
              <a:spcBef>
                <a:spcPts val="0"/>
              </a:spcBef>
              <a:spcAft>
                <a:spcPts val="0"/>
              </a:spcAft>
              <a:buNone/>
            </a:pPr>
            <a:endParaRPr sz="1800" b="1"/>
          </a:p>
          <a:p>
            <a:pPr marL="342900" marR="0" lvl="0" indent="-279400" algn="l" rtl="0">
              <a:spcBef>
                <a:spcPts val="0"/>
              </a:spcBef>
              <a:spcAft>
                <a:spcPts val="0"/>
              </a:spcAft>
              <a:buClr>
                <a:srgbClr val="3C3C3C"/>
              </a:buClr>
              <a:buSzPts val="1800"/>
              <a:buFont typeface="Calibri"/>
              <a:buChar char="●"/>
            </a:pPr>
            <a:r>
              <a:rPr lang="en-US" sz="1800" b="1">
                <a:solidFill>
                  <a:srgbClr val="3C3C3C"/>
                </a:solidFill>
              </a:rPr>
              <a:t>EOSC-hub AAI high-level architecture</a:t>
            </a:r>
            <a:r>
              <a:rPr lang="en-US" sz="1400">
                <a:solidFill>
                  <a:srgbClr val="3C3C3C"/>
                </a:solidFill>
              </a:rPr>
              <a:t> </a:t>
            </a:r>
            <a:r>
              <a:rPr lang="en-US" sz="1800">
                <a:solidFill>
                  <a:srgbClr val="3C3C3C"/>
                </a:solidFill>
              </a:rPr>
              <a:t>based on the “community-first” approach of the AARC Blueprint Architecture (BPA)</a:t>
            </a:r>
            <a:endParaRPr sz="1800">
              <a:solidFill>
                <a:srgbClr val="3C3C3C"/>
              </a:solidFill>
            </a:endParaRPr>
          </a:p>
          <a:p>
            <a:pPr marL="342900" marR="0" lvl="0" indent="0" algn="l" rtl="0">
              <a:spcBef>
                <a:spcPts val="0"/>
              </a:spcBef>
              <a:spcAft>
                <a:spcPts val="0"/>
              </a:spcAft>
              <a:buNone/>
            </a:pPr>
            <a:endParaRPr sz="1800"/>
          </a:p>
          <a:p>
            <a:pPr marL="342900" marR="0" lvl="0" indent="-279400" algn="l" rtl="0">
              <a:spcBef>
                <a:spcPts val="0"/>
              </a:spcBef>
              <a:spcAft>
                <a:spcPts val="0"/>
              </a:spcAft>
              <a:buClr>
                <a:srgbClr val="3C3C3C"/>
              </a:buClr>
              <a:buSzPts val="1800"/>
              <a:buFont typeface="Calibri"/>
              <a:buChar char="●"/>
            </a:pPr>
            <a:r>
              <a:rPr lang="en-US" sz="1800" b="1">
                <a:solidFill>
                  <a:srgbClr val="3C3C3C"/>
                </a:solidFill>
              </a:rPr>
              <a:t>Community</a:t>
            </a:r>
            <a:r>
              <a:rPr lang="en-US" b="1">
                <a:solidFill>
                  <a:srgbClr val="3C3C3C"/>
                </a:solidFill>
              </a:rPr>
              <a:t>:</a:t>
            </a:r>
            <a:r>
              <a:rPr lang="en-US" sz="1800"/>
              <a:t> Enables the use and management of community identities for access to EOSC resources</a:t>
            </a:r>
            <a:endParaRPr/>
          </a:p>
          <a:p>
            <a:pPr marL="342900" marR="0" lvl="0" indent="0" algn="l" rtl="0">
              <a:spcBef>
                <a:spcPts val="0"/>
              </a:spcBef>
              <a:spcAft>
                <a:spcPts val="0"/>
              </a:spcAft>
              <a:buNone/>
            </a:pPr>
            <a:endParaRPr/>
          </a:p>
          <a:p>
            <a:pPr marL="342900" marR="0" lvl="0" indent="-279400" algn="l" rtl="0">
              <a:spcBef>
                <a:spcPts val="0"/>
              </a:spcBef>
              <a:spcAft>
                <a:spcPts val="0"/>
              </a:spcAft>
              <a:buClr>
                <a:srgbClr val="3C3C3C"/>
              </a:buClr>
              <a:buSzPts val="1800"/>
              <a:buFont typeface="Calibri"/>
              <a:buChar char="●"/>
            </a:pPr>
            <a:r>
              <a:rPr lang="en-US" sz="1800" b="1"/>
              <a:t>Infra Proxy: </a:t>
            </a:r>
            <a:r>
              <a:rPr lang="en-US" sz="1800"/>
              <a:t>Enables access to resources offered by Service/Resource Providers connected to the R/e-Infrastructures</a:t>
            </a:r>
            <a:endParaRPr sz="1800">
              <a:solidFill>
                <a:srgbClr val="FF9900"/>
              </a:solidFill>
            </a:endParaRPr>
          </a:p>
        </p:txBody>
      </p:sp>
      <p:sp>
        <p:nvSpPr>
          <p:cNvPr id="584" name="Google Shape;584;p45"/>
          <p:cNvSpPr txBox="1">
            <a:spLocks noGrp="1"/>
          </p:cNvSpPr>
          <p:nvPr>
            <p:ph type="sldNum" idx="12"/>
          </p:nvPr>
        </p:nvSpPr>
        <p:spPr>
          <a:xfrm>
            <a:off x="8584950" y="4786000"/>
            <a:ext cx="3078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10</a:t>
            </a:fld>
            <a:endParaRPr sz="700" b="0" i="0">
              <a:solidFill>
                <a:srgbClr val="3C3C3C"/>
              </a:solidFill>
              <a:latin typeface="Calibri"/>
              <a:ea typeface="Calibri"/>
              <a:cs typeface="Calibri"/>
              <a:sym typeface="Calibri"/>
            </a:endParaRPr>
          </a:p>
        </p:txBody>
      </p:sp>
      <p:sp>
        <p:nvSpPr>
          <p:cNvPr id="585" name="Google Shape;585;p45"/>
          <p:cNvSpPr txBox="1">
            <a:spLocks noGrp="1"/>
          </p:cNvSpPr>
          <p:nvPr>
            <p:ph type="body" idx="2"/>
          </p:nvPr>
        </p:nvSpPr>
        <p:spPr>
          <a:xfrm>
            <a:off x="2280406" y="90995"/>
            <a:ext cx="6476700" cy="4239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Authentication &amp; Authorization Infrastructure </a:t>
            </a:r>
            <a:endParaRPr sz="2300" b="1" i="0" u="none" strike="noStrike" cap="none">
              <a:solidFill>
                <a:srgbClr val="1C3046"/>
              </a:solidFill>
              <a:latin typeface="Calibri"/>
              <a:ea typeface="Calibri"/>
              <a:cs typeface="Calibri"/>
              <a:sym typeface="Calibri"/>
            </a:endParaRPr>
          </a:p>
        </p:txBody>
      </p:sp>
      <p:sp>
        <p:nvSpPr>
          <p:cNvPr id="586" name="Google Shape;586;p45"/>
          <p:cNvSpPr txBox="1"/>
          <p:nvPr/>
        </p:nvSpPr>
        <p:spPr>
          <a:xfrm>
            <a:off x="4130651" y="3944925"/>
            <a:ext cx="3840000" cy="35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i="1"/>
              <a:t>High-level AAI architecture for access to EOSC resources</a:t>
            </a:r>
            <a:endParaRPr sz="1100" i="1"/>
          </a:p>
        </p:txBody>
      </p:sp>
      <p:pic>
        <p:nvPicPr>
          <p:cNvPr id="587" name="Google Shape;587;p45"/>
          <p:cNvPicPr preferRelativeResize="0"/>
          <p:nvPr/>
        </p:nvPicPr>
        <p:blipFill>
          <a:blip r:embed="rId3">
            <a:alphaModFix/>
          </a:blip>
          <a:stretch>
            <a:fillRect/>
          </a:stretch>
        </p:blipFill>
        <p:spPr>
          <a:xfrm>
            <a:off x="4355984" y="647662"/>
            <a:ext cx="4616831" cy="3345525"/>
          </a:xfrm>
          <a:prstGeom prst="rect">
            <a:avLst/>
          </a:prstGeom>
          <a:noFill/>
          <a:ln>
            <a:noFill/>
          </a:ln>
        </p:spPr>
      </p:pic>
      <p:sp>
        <p:nvSpPr>
          <p:cNvPr id="588" name="Google Shape;588;p45"/>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6"/>
          <p:cNvSpPr txBox="1">
            <a:spLocks noGrp="1"/>
          </p:cNvSpPr>
          <p:nvPr>
            <p:ph type="sldNum" idx="12"/>
          </p:nvPr>
        </p:nvSpPr>
        <p:spPr>
          <a:xfrm>
            <a:off x="8577475" y="4786000"/>
            <a:ext cx="3150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11</a:t>
            </a:fld>
            <a:endParaRPr sz="700" b="0" i="0">
              <a:solidFill>
                <a:srgbClr val="3C3C3C"/>
              </a:solidFill>
              <a:latin typeface="Calibri"/>
              <a:ea typeface="Calibri"/>
              <a:cs typeface="Calibri"/>
              <a:sym typeface="Calibri"/>
            </a:endParaRPr>
          </a:p>
        </p:txBody>
      </p:sp>
      <p:sp>
        <p:nvSpPr>
          <p:cNvPr id="594" name="Google Shape;594;p46"/>
          <p:cNvSpPr txBox="1">
            <a:spLocks noGrp="1"/>
          </p:cNvSpPr>
          <p:nvPr>
            <p:ph type="body" idx="2"/>
          </p:nvPr>
        </p:nvSpPr>
        <p:spPr>
          <a:xfrm>
            <a:off x="2277600" y="90847"/>
            <a:ext cx="6476700" cy="4005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Authentication &amp; Authorization Infrastructure </a:t>
            </a:r>
            <a:endParaRPr>
              <a:solidFill>
                <a:srgbClr val="1C3046"/>
              </a:solidFill>
            </a:endParaRPr>
          </a:p>
          <a:p>
            <a:pPr marL="0" marR="0" lvl="0" indent="0" algn="l" rtl="0">
              <a:spcBef>
                <a:spcPts val="0"/>
              </a:spcBef>
              <a:spcAft>
                <a:spcPts val="0"/>
              </a:spcAft>
              <a:buClr>
                <a:srgbClr val="1C3046"/>
              </a:buClr>
              <a:buSzPts val="2400"/>
              <a:buFont typeface="Arial"/>
              <a:buNone/>
            </a:pPr>
            <a:endParaRPr sz="2300" b="1" i="0" u="none" strike="noStrike" cap="none">
              <a:solidFill>
                <a:srgbClr val="1C3046"/>
              </a:solidFill>
              <a:latin typeface="Calibri"/>
              <a:ea typeface="Calibri"/>
              <a:cs typeface="Calibri"/>
              <a:sym typeface="Calibri"/>
            </a:endParaRPr>
          </a:p>
        </p:txBody>
      </p:sp>
      <p:sp>
        <p:nvSpPr>
          <p:cNvPr id="595" name="Google Shape;595;p46"/>
          <p:cNvSpPr txBox="1">
            <a:spLocks noGrp="1"/>
          </p:cNvSpPr>
          <p:nvPr>
            <p:ph type="body" idx="1"/>
          </p:nvPr>
        </p:nvSpPr>
        <p:spPr>
          <a:xfrm>
            <a:off x="251513" y="762263"/>
            <a:ext cx="8619000" cy="3703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b="1"/>
              <a:t>Accomplished tasks: </a:t>
            </a:r>
            <a:endParaRPr b="1"/>
          </a:p>
          <a:p>
            <a:pPr marL="342900" lvl="0" indent="-279400" algn="l" rtl="0">
              <a:spcBef>
                <a:spcPts val="0"/>
              </a:spcBef>
              <a:spcAft>
                <a:spcPts val="0"/>
              </a:spcAft>
              <a:buSzPts val="1800"/>
              <a:buFont typeface="Calibri"/>
              <a:buChar char="●"/>
            </a:pPr>
            <a:r>
              <a:rPr lang="en-US" sz="1800"/>
              <a:t>Definition of the EOSC-hub high-level architecture  </a:t>
            </a:r>
            <a:endParaRPr sz="1800"/>
          </a:p>
          <a:p>
            <a:pPr marL="342900" lvl="0" indent="-279400" algn="l" rtl="0">
              <a:spcBef>
                <a:spcPts val="0"/>
              </a:spcBef>
              <a:spcAft>
                <a:spcPts val="0"/>
              </a:spcAft>
              <a:buSzPts val="1800"/>
              <a:buChar char="●"/>
            </a:pPr>
            <a:r>
              <a:rPr lang="en-US" sz="1800"/>
              <a:t>Definition of the EOSC AAI interoperability guidelines</a:t>
            </a:r>
            <a:endParaRPr sz="1800"/>
          </a:p>
          <a:p>
            <a:pPr marL="342900" lvl="0" indent="-279400" algn="l" rtl="0">
              <a:spcBef>
                <a:spcPts val="0"/>
              </a:spcBef>
              <a:spcAft>
                <a:spcPts val="0"/>
              </a:spcAft>
              <a:buSzPts val="1800"/>
              <a:buChar char="●"/>
            </a:pPr>
            <a:r>
              <a:rPr lang="en-US" sz="1800"/>
              <a:t>Initial AAI services integration ( B2ACCESS, Check-In) </a:t>
            </a:r>
            <a:endParaRPr sz="1800"/>
          </a:p>
          <a:p>
            <a:pPr marL="342900" lvl="0" indent="-279400" algn="l" rtl="0">
              <a:spcBef>
                <a:spcPts val="0"/>
              </a:spcBef>
              <a:spcAft>
                <a:spcPts val="0"/>
              </a:spcAft>
              <a:buSzPts val="1800"/>
              <a:buChar char="●"/>
            </a:pPr>
            <a:r>
              <a:rPr lang="en-US" sz="1800"/>
              <a:t>A white label AAI is provided to EOSC Portal</a:t>
            </a:r>
            <a:endParaRPr sz="1800"/>
          </a:p>
          <a:p>
            <a:pPr marL="342900" lvl="0" indent="-279400" algn="l" rtl="0">
              <a:spcBef>
                <a:spcPts val="0"/>
              </a:spcBef>
              <a:spcAft>
                <a:spcPts val="0"/>
              </a:spcAft>
              <a:buSzPts val="1800"/>
              <a:buChar char="●"/>
            </a:pPr>
            <a:r>
              <a:rPr lang="en-US" sz="1800"/>
              <a:t>Integration with EOSC-hub services ( e.g. DODAS, ECAS, DARIAH Science Gateway, WeNMR suite,  etc.) </a:t>
            </a:r>
            <a:endParaRPr sz="1800"/>
          </a:p>
          <a:p>
            <a:pPr marL="342900" lvl="0" indent="-279400" algn="l" rtl="0">
              <a:spcBef>
                <a:spcPts val="0"/>
              </a:spcBef>
              <a:spcAft>
                <a:spcPts val="0"/>
              </a:spcAft>
              <a:buSzPts val="1800"/>
              <a:buFont typeface="Calibri"/>
              <a:buChar char="●"/>
            </a:pPr>
            <a:r>
              <a:rPr lang="en-US" sz="1800"/>
              <a:t>Many technical enhancements of the AAI services </a:t>
            </a:r>
            <a:endParaRPr sz="1800"/>
          </a:p>
          <a:p>
            <a:pPr marL="685800" lvl="1" indent="-279400" algn="l" rtl="0">
              <a:spcBef>
                <a:spcPts val="0"/>
              </a:spcBef>
              <a:spcAft>
                <a:spcPts val="0"/>
              </a:spcAft>
              <a:buSzPts val="1800"/>
              <a:buChar char="○"/>
            </a:pPr>
            <a:r>
              <a:rPr lang="en-US" sz="1800"/>
              <a:t>Check-in: Improvements of User and Service Provider interfaces</a:t>
            </a:r>
            <a:endParaRPr sz="1800"/>
          </a:p>
          <a:p>
            <a:pPr marL="685800" lvl="1" indent="-279400" algn="l" rtl="0">
              <a:spcBef>
                <a:spcPts val="0"/>
              </a:spcBef>
              <a:spcAft>
                <a:spcPts val="0"/>
              </a:spcAft>
              <a:buSzPts val="1800"/>
              <a:buChar char="○"/>
            </a:pPr>
            <a:r>
              <a:rPr lang="en-US" sz="1800"/>
              <a:t>RCauth Online CA: preparation of software for distributed operations (HA)</a:t>
            </a:r>
            <a:endParaRPr sz="1800"/>
          </a:p>
          <a:p>
            <a:pPr marL="685800" lvl="1" indent="-279400" algn="l" rtl="0">
              <a:spcBef>
                <a:spcPts val="0"/>
              </a:spcBef>
              <a:spcAft>
                <a:spcPts val="0"/>
              </a:spcAft>
              <a:buSzPts val="1800"/>
              <a:buChar char="○"/>
            </a:pPr>
            <a:r>
              <a:rPr lang="en-US" sz="1800"/>
              <a:t>IAM: Integration with RCAuth Online CA</a:t>
            </a:r>
            <a:endParaRPr sz="1800"/>
          </a:p>
          <a:p>
            <a:pPr marL="685800" lvl="1" indent="-279400" algn="l" rtl="0">
              <a:spcBef>
                <a:spcPts val="0"/>
              </a:spcBef>
              <a:spcAft>
                <a:spcPts val="0"/>
              </a:spcAft>
              <a:buSzPts val="1800"/>
              <a:buChar char="○"/>
            </a:pPr>
            <a:r>
              <a:rPr lang="en-US" sz="1800"/>
              <a:t>eduTEAMS: improvement of Discovery Service</a:t>
            </a:r>
            <a:endParaRPr sz="1800"/>
          </a:p>
          <a:p>
            <a:pPr marL="342900" lvl="0" indent="-279400" algn="l" rtl="0">
              <a:spcBef>
                <a:spcPts val="0"/>
              </a:spcBef>
              <a:spcAft>
                <a:spcPts val="0"/>
              </a:spcAft>
              <a:buSzPts val="1800"/>
              <a:buChar char="●"/>
            </a:pPr>
            <a:r>
              <a:rPr lang="en-US" sz="1800"/>
              <a:t>Alignment of user related attributes partially done (details  in the backup)</a:t>
            </a:r>
            <a:endParaRPr sz="1800"/>
          </a:p>
          <a:p>
            <a:pPr marL="0" marR="0" lvl="0" indent="0" algn="l" rtl="0">
              <a:spcBef>
                <a:spcPts val="0"/>
              </a:spcBef>
              <a:spcAft>
                <a:spcPts val="0"/>
              </a:spcAft>
              <a:buNone/>
            </a:pPr>
            <a:endParaRPr/>
          </a:p>
          <a:p>
            <a:pPr marL="0" marR="0" lvl="0" indent="0" algn="l" rtl="0">
              <a:spcBef>
                <a:spcPts val="0"/>
              </a:spcBef>
              <a:spcAft>
                <a:spcPts val="0"/>
              </a:spcAft>
              <a:buNone/>
            </a:pPr>
            <a:endParaRPr/>
          </a:p>
        </p:txBody>
      </p:sp>
      <p:sp>
        <p:nvSpPr>
          <p:cNvPr id="596" name="Google Shape;596;p46"/>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7"/>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12</a:t>
            </a:fld>
            <a:endParaRPr sz="700" b="0" i="0">
              <a:solidFill>
                <a:srgbClr val="3C3C3C"/>
              </a:solidFill>
              <a:latin typeface="Calibri"/>
              <a:ea typeface="Calibri"/>
              <a:cs typeface="Calibri"/>
              <a:sym typeface="Calibri"/>
            </a:endParaRPr>
          </a:p>
        </p:txBody>
      </p:sp>
      <p:sp>
        <p:nvSpPr>
          <p:cNvPr id="602" name="Google Shape;602;p47"/>
          <p:cNvSpPr txBox="1">
            <a:spLocks noGrp="1"/>
          </p:cNvSpPr>
          <p:nvPr>
            <p:ph type="body" idx="2"/>
          </p:nvPr>
        </p:nvSpPr>
        <p:spPr>
          <a:xfrm>
            <a:off x="2277150" y="101826"/>
            <a:ext cx="6476700" cy="4812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Authentication &amp; Authorization Infrastructure </a:t>
            </a:r>
            <a:r>
              <a:rPr lang="en-US">
                <a:solidFill>
                  <a:srgbClr val="1C3046"/>
                </a:solidFill>
              </a:rPr>
              <a:t> 		</a:t>
            </a:r>
            <a:endParaRPr>
              <a:solidFill>
                <a:srgbClr val="1C3046"/>
              </a:solidFill>
            </a:endParaRPr>
          </a:p>
          <a:p>
            <a:pPr marL="0" marR="0" lvl="0" indent="0" algn="l" rtl="0">
              <a:spcBef>
                <a:spcPts val="0"/>
              </a:spcBef>
              <a:spcAft>
                <a:spcPts val="0"/>
              </a:spcAft>
              <a:buClr>
                <a:srgbClr val="1C3046"/>
              </a:buClr>
              <a:buSzPts val="2400"/>
              <a:buFont typeface="Arial"/>
              <a:buNone/>
            </a:pPr>
            <a:endParaRPr sz="2300" b="1" i="0" u="none" strike="noStrike" cap="none">
              <a:solidFill>
                <a:srgbClr val="1C3046"/>
              </a:solidFill>
              <a:latin typeface="Calibri"/>
              <a:ea typeface="Calibri"/>
              <a:cs typeface="Calibri"/>
              <a:sym typeface="Calibri"/>
            </a:endParaRPr>
          </a:p>
        </p:txBody>
      </p:sp>
      <p:sp>
        <p:nvSpPr>
          <p:cNvPr id="603" name="Google Shape;603;p47"/>
          <p:cNvSpPr txBox="1"/>
          <p:nvPr/>
        </p:nvSpPr>
        <p:spPr>
          <a:xfrm>
            <a:off x="193350" y="739163"/>
            <a:ext cx="7456500" cy="387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b="1">
                <a:solidFill>
                  <a:srgbClr val="3C3C3C"/>
                </a:solidFill>
                <a:latin typeface="Calibri"/>
                <a:ea typeface="Calibri"/>
                <a:cs typeface="Calibri"/>
                <a:sym typeface="Calibri"/>
              </a:rPr>
              <a:t>Summary of accomplished and ongoing policy-related activities:   </a:t>
            </a:r>
            <a:endParaRPr sz="1800" b="1">
              <a:solidFill>
                <a:srgbClr val="3C3C3C"/>
              </a:solidFill>
              <a:latin typeface="Calibri"/>
              <a:ea typeface="Calibri"/>
              <a:cs typeface="Calibri"/>
              <a:sym typeface="Calibri"/>
            </a:endParaRPr>
          </a:p>
        </p:txBody>
      </p:sp>
      <p:graphicFrame>
        <p:nvGraphicFramePr>
          <p:cNvPr id="604" name="Google Shape;604;p47"/>
          <p:cNvGraphicFramePr/>
          <p:nvPr/>
        </p:nvGraphicFramePr>
        <p:xfrm>
          <a:off x="283444" y="1282913"/>
          <a:ext cx="3000000" cy="3000000"/>
        </p:xfrm>
        <a:graphic>
          <a:graphicData uri="http://schemas.openxmlformats.org/drawingml/2006/table">
            <a:tbl>
              <a:tblPr>
                <a:noFill/>
                <a:tableStyleId>{3400B27D-B649-48F2-AC23-B7DC4C4AA0E6}</a:tableStyleId>
              </a:tblPr>
              <a:tblGrid>
                <a:gridCol w="1237175">
                  <a:extLst>
                    <a:ext uri="{9D8B030D-6E8A-4147-A177-3AD203B41FA5}">
                      <a16:colId xmlns:a16="http://schemas.microsoft.com/office/drawing/2014/main" val="20000"/>
                    </a:ext>
                  </a:extLst>
                </a:gridCol>
                <a:gridCol w="1237175">
                  <a:extLst>
                    <a:ext uri="{9D8B030D-6E8A-4147-A177-3AD203B41FA5}">
                      <a16:colId xmlns:a16="http://schemas.microsoft.com/office/drawing/2014/main" val="20001"/>
                    </a:ext>
                  </a:extLst>
                </a:gridCol>
                <a:gridCol w="1237175">
                  <a:extLst>
                    <a:ext uri="{9D8B030D-6E8A-4147-A177-3AD203B41FA5}">
                      <a16:colId xmlns:a16="http://schemas.microsoft.com/office/drawing/2014/main" val="20002"/>
                    </a:ext>
                  </a:extLst>
                </a:gridCol>
                <a:gridCol w="1237175">
                  <a:extLst>
                    <a:ext uri="{9D8B030D-6E8A-4147-A177-3AD203B41FA5}">
                      <a16:colId xmlns:a16="http://schemas.microsoft.com/office/drawing/2014/main" val="20003"/>
                    </a:ext>
                  </a:extLst>
                </a:gridCol>
                <a:gridCol w="1237175">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US" sz="800" b="1">
                          <a:latin typeface="Calibri"/>
                          <a:ea typeface="Calibri"/>
                          <a:cs typeface="Calibri"/>
                          <a:sym typeface="Calibri"/>
                        </a:rPr>
                        <a:t>Activity</a:t>
                      </a:r>
                      <a:endParaRPr sz="800" b="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a:latin typeface="Calibri"/>
                          <a:ea typeface="Calibri"/>
                          <a:cs typeface="Calibri"/>
                          <a:sym typeface="Calibri"/>
                        </a:rPr>
                        <a:t>B2ACCESS</a:t>
                      </a:r>
                      <a:endParaRPr sz="800" b="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a:latin typeface="Calibri"/>
                          <a:ea typeface="Calibri"/>
                          <a:cs typeface="Calibri"/>
                          <a:sym typeface="Calibri"/>
                        </a:rPr>
                        <a:t>Check-in</a:t>
                      </a:r>
                      <a:endParaRPr sz="800" b="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a:latin typeface="Calibri"/>
                          <a:ea typeface="Calibri"/>
                          <a:cs typeface="Calibri"/>
                          <a:sym typeface="Calibri"/>
                        </a:rPr>
                        <a:t>eduTEAMS</a:t>
                      </a:r>
                      <a:endParaRPr sz="800" b="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a:latin typeface="Calibri"/>
                          <a:ea typeface="Calibri"/>
                          <a:cs typeface="Calibri"/>
                          <a:sym typeface="Calibri"/>
                        </a:rPr>
                        <a:t>INDIGO-IAM</a:t>
                      </a:r>
                      <a:endParaRPr sz="800" b="1">
                        <a:latin typeface="Calibri"/>
                        <a:ea typeface="Calibri"/>
                        <a:cs typeface="Calibri"/>
                        <a:sym typeface="Calibri"/>
                      </a:endParaRPr>
                    </a:p>
                  </a:txBody>
                  <a:tcPr marL="47625" marR="47625" marT="47625" marB="47625">
                    <a:solidFill>
                      <a:srgbClr val="7DA9D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privacy statements</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M21</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operational security and incident response policies</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Acceptable Use Policies (AUPs)</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3"/>
                  </a:ext>
                </a:extLst>
              </a:tr>
            </a:tbl>
          </a:graphicData>
        </a:graphic>
      </p:graphicFrame>
      <p:sp>
        <p:nvSpPr>
          <p:cNvPr id="605" name="Google Shape;605;p47"/>
          <p:cNvSpPr txBox="1"/>
          <p:nvPr/>
        </p:nvSpPr>
        <p:spPr>
          <a:xfrm>
            <a:off x="251513" y="2919759"/>
            <a:ext cx="8535300" cy="1641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b="1">
                <a:solidFill>
                  <a:srgbClr val="3C3C3C"/>
                </a:solidFill>
                <a:latin typeface="Calibri"/>
                <a:ea typeface="Calibri"/>
                <a:cs typeface="Calibri"/>
                <a:sym typeface="Calibri"/>
              </a:rPr>
              <a:t>Main challenges:</a:t>
            </a:r>
            <a:endParaRPr sz="1800" b="1">
              <a:solidFill>
                <a:srgbClr val="3C3C3C"/>
              </a:solidFill>
              <a:latin typeface="Calibri"/>
              <a:ea typeface="Calibri"/>
              <a:cs typeface="Calibri"/>
              <a:sym typeface="Calibri"/>
            </a:endParaRPr>
          </a:p>
          <a:p>
            <a:pPr marL="342900" lvl="0" indent="-279400" algn="l" rtl="0">
              <a:spcBef>
                <a:spcPts val="0"/>
              </a:spcBef>
              <a:spcAft>
                <a:spcPts val="0"/>
              </a:spcAft>
              <a:buClr>
                <a:srgbClr val="3C3C3C"/>
              </a:buClr>
              <a:buSzPts val="1800"/>
              <a:buFont typeface="Calibri"/>
              <a:buChar char="●"/>
            </a:pPr>
            <a:r>
              <a:rPr lang="en-US" sz="1800" b="1">
                <a:solidFill>
                  <a:srgbClr val="3C3C3C"/>
                </a:solidFill>
                <a:latin typeface="Calibri"/>
                <a:ea typeface="Calibri"/>
                <a:cs typeface="Calibri"/>
                <a:sym typeface="Calibri"/>
              </a:rPr>
              <a:t>Multiple user registration: </a:t>
            </a:r>
            <a:r>
              <a:rPr lang="en-US" sz="1800">
                <a:solidFill>
                  <a:srgbClr val="3C3C3C"/>
                </a:solidFill>
                <a:latin typeface="Calibri"/>
                <a:ea typeface="Calibri"/>
                <a:cs typeface="Calibri"/>
                <a:sym typeface="Calibri"/>
              </a:rPr>
              <a:t>related to authentication and AUP alignment</a:t>
            </a:r>
            <a:endParaRPr sz="1800">
              <a:solidFill>
                <a:srgbClr val="3C3C3C"/>
              </a:solidFill>
              <a:latin typeface="Calibri"/>
              <a:ea typeface="Calibri"/>
              <a:cs typeface="Calibri"/>
              <a:sym typeface="Calibri"/>
            </a:endParaRPr>
          </a:p>
          <a:p>
            <a:pPr marL="342900" lvl="0" indent="-279400" algn="l" rtl="0">
              <a:spcBef>
                <a:spcPts val="0"/>
              </a:spcBef>
              <a:spcAft>
                <a:spcPts val="0"/>
              </a:spcAft>
              <a:buClr>
                <a:srgbClr val="3C3C3C"/>
              </a:buClr>
              <a:buSzPts val="1800"/>
              <a:buFont typeface="Calibri"/>
              <a:buChar char="●"/>
            </a:pPr>
            <a:r>
              <a:rPr lang="en-US" sz="1800" b="1">
                <a:solidFill>
                  <a:srgbClr val="3C3C3C"/>
                </a:solidFill>
                <a:latin typeface="Calibri"/>
                <a:ea typeface="Calibri"/>
                <a:cs typeface="Calibri"/>
                <a:sym typeface="Calibri"/>
              </a:rPr>
              <a:t>OAuth2 token validation in multiple domains: </a:t>
            </a:r>
            <a:r>
              <a:rPr lang="en-US" sz="1800">
                <a:solidFill>
                  <a:srgbClr val="3C3C3C"/>
                </a:solidFill>
                <a:latin typeface="Calibri"/>
                <a:ea typeface="Calibri"/>
                <a:cs typeface="Calibri"/>
                <a:sym typeface="Calibri"/>
              </a:rPr>
              <a:t>no validation in OAuth2 Authorization Servers for tokens issued by different Authorisation Servers</a:t>
            </a:r>
            <a:endParaRPr sz="1800">
              <a:solidFill>
                <a:srgbClr val="3C3C3C"/>
              </a:solidFill>
              <a:latin typeface="Calibri"/>
              <a:ea typeface="Calibri"/>
              <a:cs typeface="Calibri"/>
              <a:sym typeface="Calibri"/>
            </a:endParaRPr>
          </a:p>
          <a:p>
            <a:pPr marL="685800" lvl="1" indent="-279400" algn="l" rtl="0">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Workaround: connect a given service to different proxies/ AS that issue tokens</a:t>
            </a:r>
            <a:endParaRPr sz="1800">
              <a:solidFill>
                <a:srgbClr val="3C3C3C"/>
              </a:solidFill>
              <a:latin typeface="Calibri"/>
              <a:ea typeface="Calibri"/>
              <a:cs typeface="Calibri"/>
              <a:sym typeface="Calibri"/>
            </a:endParaRPr>
          </a:p>
          <a:p>
            <a:pPr marL="342900" lvl="0" indent="-279400" algn="l" rtl="0">
              <a:spcBef>
                <a:spcPts val="0"/>
              </a:spcBef>
              <a:spcAft>
                <a:spcPts val="0"/>
              </a:spcAft>
              <a:buClr>
                <a:srgbClr val="3C3C3C"/>
              </a:buClr>
              <a:buSzPts val="1800"/>
              <a:buFont typeface="Calibri"/>
              <a:buChar char="●"/>
            </a:pPr>
            <a:r>
              <a:rPr lang="en-US" sz="1800" b="1">
                <a:solidFill>
                  <a:srgbClr val="3C3C3C"/>
                </a:solidFill>
                <a:latin typeface="Calibri"/>
                <a:ea typeface="Calibri"/>
                <a:cs typeface="Calibri"/>
                <a:sym typeface="Calibri"/>
              </a:rPr>
              <a:t>Many dependencies on external partners, policy approval procedures</a:t>
            </a:r>
            <a:endParaRPr sz="1800">
              <a:solidFill>
                <a:srgbClr val="3C3C3C"/>
              </a:solidFill>
              <a:latin typeface="Calibri"/>
              <a:ea typeface="Calibri"/>
              <a:cs typeface="Calibri"/>
              <a:sym typeface="Calibri"/>
            </a:endParaRPr>
          </a:p>
        </p:txBody>
      </p:sp>
      <p:sp>
        <p:nvSpPr>
          <p:cNvPr id="606" name="Google Shape;606;p47"/>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8"/>
          <p:cNvSpPr/>
          <p:nvPr/>
        </p:nvSpPr>
        <p:spPr>
          <a:xfrm>
            <a:off x="6895137" y="855777"/>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Software and App Repositories</a:t>
            </a:r>
            <a:endParaRPr sz="1100" b="1"/>
          </a:p>
        </p:txBody>
      </p:sp>
      <p:sp>
        <p:nvSpPr>
          <p:cNvPr id="613" name="Google Shape;613;p48"/>
          <p:cNvSpPr/>
          <p:nvPr/>
        </p:nvSpPr>
        <p:spPr>
          <a:xfrm>
            <a:off x="2412659" y="855777"/>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Service Discovery and Ordering</a:t>
            </a:r>
            <a:endParaRPr sz="1100" b="1"/>
          </a:p>
        </p:txBody>
      </p:sp>
      <p:sp>
        <p:nvSpPr>
          <p:cNvPr id="614" name="Google Shape;614;p48"/>
          <p:cNvSpPr/>
          <p:nvPr/>
        </p:nvSpPr>
        <p:spPr>
          <a:xfrm>
            <a:off x="250587" y="855777"/>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Access </a:t>
            </a:r>
            <a:endParaRPr sz="1100" b="1"/>
          </a:p>
        </p:txBody>
      </p:sp>
      <p:sp>
        <p:nvSpPr>
          <p:cNvPr id="615" name="Google Shape;615;p48"/>
          <p:cNvSpPr/>
          <p:nvPr/>
        </p:nvSpPr>
        <p:spPr>
          <a:xfrm>
            <a:off x="254248" y="150941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Check-in</a:t>
            </a:r>
            <a:endParaRPr sz="900" b="1">
              <a:latin typeface="Calibri"/>
              <a:ea typeface="Calibri"/>
              <a:cs typeface="Calibri"/>
              <a:sym typeface="Calibri"/>
            </a:endParaRPr>
          </a:p>
        </p:txBody>
      </p:sp>
      <p:pic>
        <p:nvPicPr>
          <p:cNvPr id="616" name="Google Shape;616;p48">
            <a:hlinkClick r:id="rId3"/>
          </p:cNvPr>
          <p:cNvPicPr preferRelativeResize="0"/>
          <p:nvPr/>
        </p:nvPicPr>
        <p:blipFill>
          <a:blip r:embed="rId4">
            <a:alphaModFix/>
          </a:blip>
          <a:stretch>
            <a:fillRect/>
          </a:stretch>
        </p:blipFill>
        <p:spPr>
          <a:xfrm>
            <a:off x="1022365" y="1509346"/>
            <a:ext cx="1208150"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17" name="Google Shape;617;p48"/>
          <p:cNvSpPr/>
          <p:nvPr/>
        </p:nvSpPr>
        <p:spPr>
          <a:xfrm>
            <a:off x="254248" y="366075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eduTEAMs</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IAM</a:t>
            </a:r>
            <a:endParaRPr sz="900" b="1">
              <a:latin typeface="Calibri"/>
              <a:ea typeface="Calibri"/>
              <a:cs typeface="Calibri"/>
              <a:sym typeface="Calibri"/>
            </a:endParaRPr>
          </a:p>
        </p:txBody>
      </p:sp>
      <p:pic>
        <p:nvPicPr>
          <p:cNvPr id="618" name="Google Shape;618;p48">
            <a:hlinkClick r:id="rId5"/>
          </p:cNvPr>
          <p:cNvPicPr preferRelativeResize="0"/>
          <p:nvPr/>
        </p:nvPicPr>
        <p:blipFill>
          <a:blip r:embed="rId6">
            <a:alphaModFix/>
          </a:blip>
          <a:stretch>
            <a:fillRect/>
          </a:stretch>
        </p:blipFill>
        <p:spPr>
          <a:xfrm>
            <a:off x="1022381" y="2585184"/>
            <a:ext cx="1208174"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19" name="Google Shape;619;p48"/>
          <p:cNvSpPr/>
          <p:nvPr/>
        </p:nvSpPr>
        <p:spPr>
          <a:xfrm>
            <a:off x="254266" y="258508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B2ACCESS</a:t>
            </a:r>
            <a:endParaRPr sz="900" b="1">
              <a:latin typeface="Calibri"/>
              <a:ea typeface="Calibri"/>
              <a:cs typeface="Calibri"/>
              <a:sym typeface="Calibri"/>
            </a:endParaRPr>
          </a:p>
        </p:txBody>
      </p:sp>
      <p:sp>
        <p:nvSpPr>
          <p:cNvPr id="620" name="Google Shape;620;p48"/>
          <p:cNvSpPr/>
          <p:nvPr/>
        </p:nvSpPr>
        <p:spPr>
          <a:xfrm>
            <a:off x="2416327" y="366075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SOMBO (Service Order Mgmt. System)</a:t>
            </a:r>
            <a:endParaRPr sz="900" b="1">
              <a:latin typeface="Calibri"/>
              <a:ea typeface="Calibri"/>
              <a:cs typeface="Calibri"/>
              <a:sym typeface="Calibri"/>
            </a:endParaRPr>
          </a:p>
        </p:txBody>
      </p:sp>
      <p:sp>
        <p:nvSpPr>
          <p:cNvPr id="621" name="Google Shape;621;p48"/>
          <p:cNvSpPr/>
          <p:nvPr/>
        </p:nvSpPr>
        <p:spPr>
          <a:xfrm>
            <a:off x="2416345" y="258508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Service</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Portfolio</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Tool</a:t>
            </a:r>
            <a:endParaRPr sz="900" b="1">
              <a:latin typeface="Calibri"/>
              <a:ea typeface="Calibri"/>
              <a:cs typeface="Calibri"/>
              <a:sym typeface="Calibri"/>
            </a:endParaRPr>
          </a:p>
        </p:txBody>
      </p:sp>
      <p:sp>
        <p:nvSpPr>
          <p:cNvPr id="622" name="Google Shape;622;p48"/>
          <p:cNvSpPr/>
          <p:nvPr/>
        </p:nvSpPr>
        <p:spPr>
          <a:xfrm>
            <a:off x="2416327" y="150941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EOSC Portal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Market</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place</a:t>
            </a:r>
            <a:endParaRPr sz="900" b="1">
              <a:latin typeface="Calibri"/>
              <a:ea typeface="Calibri"/>
              <a:cs typeface="Calibri"/>
              <a:sym typeface="Calibri"/>
            </a:endParaRPr>
          </a:p>
          <a:p>
            <a:pPr marL="0" lvl="0" indent="0" algn="ctr" rtl="0">
              <a:spcBef>
                <a:spcPts val="0"/>
              </a:spcBef>
              <a:spcAft>
                <a:spcPts val="0"/>
              </a:spcAft>
              <a:buNone/>
            </a:pPr>
            <a:endParaRPr sz="900" b="1">
              <a:latin typeface="Calibri"/>
              <a:ea typeface="Calibri"/>
              <a:cs typeface="Calibri"/>
              <a:sym typeface="Calibri"/>
            </a:endParaRPr>
          </a:p>
        </p:txBody>
      </p:sp>
      <p:pic>
        <p:nvPicPr>
          <p:cNvPr id="623" name="Google Shape;623;p48">
            <a:hlinkClick r:id="rId7"/>
          </p:cNvPr>
          <p:cNvPicPr preferRelativeResize="0"/>
          <p:nvPr/>
        </p:nvPicPr>
        <p:blipFill>
          <a:blip r:embed="rId8">
            <a:alphaModFix/>
          </a:blip>
          <a:stretch>
            <a:fillRect/>
          </a:stretch>
        </p:blipFill>
        <p:spPr>
          <a:xfrm>
            <a:off x="3184500" y="1509272"/>
            <a:ext cx="1208136"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24" name="Google Shape;624;p48"/>
          <p:cNvSpPr/>
          <p:nvPr/>
        </p:nvSpPr>
        <p:spPr>
          <a:xfrm>
            <a:off x="4680300" y="855778"/>
            <a:ext cx="20109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Operations Support </a:t>
            </a:r>
            <a:endParaRPr sz="1100" b="1"/>
          </a:p>
        </p:txBody>
      </p:sp>
      <p:sp>
        <p:nvSpPr>
          <p:cNvPr id="625" name="Google Shape;625;p48"/>
          <p:cNvSpPr/>
          <p:nvPr/>
        </p:nvSpPr>
        <p:spPr>
          <a:xfrm>
            <a:off x="4683954" y="366075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t>Helpdesk</a:t>
            </a:r>
            <a:endParaRPr sz="900" b="1"/>
          </a:p>
        </p:txBody>
      </p:sp>
      <p:sp>
        <p:nvSpPr>
          <p:cNvPr id="626" name="Google Shape;626;p48"/>
          <p:cNvSpPr/>
          <p:nvPr/>
        </p:nvSpPr>
        <p:spPr>
          <a:xfrm>
            <a:off x="6898805" y="150941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AppDB</a:t>
            </a:r>
            <a:endParaRPr sz="900" b="1"/>
          </a:p>
        </p:txBody>
      </p:sp>
      <p:sp>
        <p:nvSpPr>
          <p:cNvPr id="627" name="Google Shape;627;p48"/>
          <p:cNvSpPr/>
          <p:nvPr/>
        </p:nvSpPr>
        <p:spPr>
          <a:xfrm>
            <a:off x="4683961" y="150941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latin typeface="Calibri"/>
                <a:ea typeface="Calibri"/>
                <a:cs typeface="Calibri"/>
                <a:sym typeface="Calibri"/>
              </a:rPr>
              <a:t>Monitoring</a:t>
            </a:r>
            <a:endParaRPr sz="900" b="1">
              <a:latin typeface="Calibri"/>
              <a:ea typeface="Calibri"/>
              <a:cs typeface="Calibri"/>
              <a:sym typeface="Calibri"/>
            </a:endParaRPr>
          </a:p>
          <a:p>
            <a:pPr marL="0" lvl="0" indent="0" algn="l" rtl="0">
              <a:spcBef>
                <a:spcPts val="0"/>
              </a:spcBef>
              <a:spcAft>
                <a:spcPts val="0"/>
              </a:spcAft>
              <a:buNone/>
            </a:pPr>
            <a:r>
              <a:rPr lang="en-US" sz="900" b="1">
                <a:latin typeface="Calibri"/>
                <a:ea typeface="Calibri"/>
                <a:cs typeface="Calibri"/>
                <a:sym typeface="Calibri"/>
              </a:rPr>
              <a:t>Accounting</a:t>
            </a:r>
            <a:endParaRPr sz="900" b="1">
              <a:latin typeface="Calibri"/>
              <a:ea typeface="Calibri"/>
              <a:cs typeface="Calibri"/>
              <a:sym typeface="Calibri"/>
            </a:endParaRPr>
          </a:p>
        </p:txBody>
      </p:sp>
      <p:pic>
        <p:nvPicPr>
          <p:cNvPr id="628" name="Google Shape;628;p48">
            <a:hlinkClick r:id="rId9"/>
          </p:cNvPr>
          <p:cNvPicPr preferRelativeResize="0"/>
          <p:nvPr/>
        </p:nvPicPr>
        <p:blipFill>
          <a:blip r:embed="rId10">
            <a:alphaModFix/>
          </a:blip>
          <a:stretch>
            <a:fillRect/>
          </a:stretch>
        </p:blipFill>
        <p:spPr>
          <a:xfrm>
            <a:off x="5482913" y="1953703"/>
            <a:ext cx="1211832" cy="49286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29" name="Google Shape;629;p48"/>
          <p:cNvSpPr/>
          <p:nvPr/>
        </p:nvSpPr>
        <p:spPr>
          <a:xfrm>
            <a:off x="6898823" y="258508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GitLab</a:t>
            </a:r>
            <a:endParaRPr sz="900" b="1"/>
          </a:p>
        </p:txBody>
      </p:sp>
      <p:pic>
        <p:nvPicPr>
          <p:cNvPr id="630" name="Google Shape;630;p48">
            <a:hlinkClick r:id="rId11"/>
          </p:cNvPr>
          <p:cNvPicPr preferRelativeResize="0"/>
          <p:nvPr/>
        </p:nvPicPr>
        <p:blipFill>
          <a:blip r:embed="rId12">
            <a:alphaModFix/>
          </a:blip>
          <a:stretch>
            <a:fillRect/>
          </a:stretch>
        </p:blipFill>
        <p:spPr>
          <a:xfrm>
            <a:off x="7681594" y="2584847"/>
            <a:ext cx="1208136"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31" name="Google Shape;631;p48">
            <a:hlinkClick r:id="rId13"/>
          </p:cNvPr>
          <p:cNvPicPr preferRelativeResize="0"/>
          <p:nvPr/>
        </p:nvPicPr>
        <p:blipFill>
          <a:blip r:embed="rId14">
            <a:alphaModFix/>
          </a:blip>
          <a:stretch>
            <a:fillRect/>
          </a:stretch>
        </p:blipFill>
        <p:spPr>
          <a:xfrm>
            <a:off x="5482913" y="2585184"/>
            <a:ext cx="1211831" cy="4442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32" name="Google Shape;632;p48"/>
          <p:cNvSpPr/>
          <p:nvPr/>
        </p:nvSpPr>
        <p:spPr>
          <a:xfrm>
            <a:off x="4683979" y="258508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Config.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Database</a:t>
            </a:r>
            <a:endParaRPr sz="900" b="1">
              <a:latin typeface="Calibri"/>
              <a:ea typeface="Calibri"/>
              <a:cs typeface="Calibri"/>
              <a:sym typeface="Calibri"/>
            </a:endParaRPr>
          </a:p>
        </p:txBody>
      </p:sp>
      <p:pic>
        <p:nvPicPr>
          <p:cNvPr id="633" name="Google Shape;633;p48">
            <a:hlinkClick r:id="rId15"/>
          </p:cNvPr>
          <p:cNvPicPr preferRelativeResize="0"/>
          <p:nvPr/>
        </p:nvPicPr>
        <p:blipFill>
          <a:blip r:embed="rId16">
            <a:alphaModFix/>
          </a:blip>
          <a:stretch>
            <a:fillRect/>
          </a:stretch>
        </p:blipFill>
        <p:spPr>
          <a:xfrm>
            <a:off x="5482913" y="3029447"/>
            <a:ext cx="1211831"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34" name="Google Shape;634;p48">
            <a:hlinkClick r:id="rId17"/>
          </p:cNvPr>
          <p:cNvPicPr preferRelativeResize="0"/>
          <p:nvPr/>
        </p:nvPicPr>
        <p:blipFill>
          <a:blip r:embed="rId18">
            <a:alphaModFix/>
          </a:blip>
          <a:stretch>
            <a:fillRect/>
          </a:stretch>
        </p:blipFill>
        <p:spPr>
          <a:xfrm>
            <a:off x="1022381" y="3661022"/>
            <a:ext cx="1211829" cy="492861"/>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35" name="Google Shape;635;p48">
            <a:hlinkClick r:id="rId19"/>
          </p:cNvPr>
          <p:cNvPicPr preferRelativeResize="0"/>
          <p:nvPr/>
        </p:nvPicPr>
        <p:blipFill>
          <a:blip r:embed="rId20">
            <a:alphaModFix/>
          </a:blip>
          <a:stretch>
            <a:fillRect/>
          </a:stretch>
        </p:blipFill>
        <p:spPr>
          <a:xfrm>
            <a:off x="1022363" y="4180059"/>
            <a:ext cx="1211833" cy="41808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36" name="Google Shape;636;p48">
            <a:hlinkClick r:id="rId21"/>
          </p:cNvPr>
          <p:cNvPicPr preferRelativeResize="0"/>
          <p:nvPr/>
        </p:nvPicPr>
        <p:blipFill>
          <a:blip r:embed="rId22">
            <a:alphaModFix/>
          </a:blip>
          <a:stretch>
            <a:fillRect/>
          </a:stretch>
        </p:blipFill>
        <p:spPr>
          <a:xfrm>
            <a:off x="5482913" y="3660759"/>
            <a:ext cx="1211832" cy="93695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37" name="Google Shape;637;p48">
            <a:hlinkClick r:id="rId23"/>
          </p:cNvPr>
          <p:cNvPicPr preferRelativeResize="0"/>
          <p:nvPr/>
        </p:nvPicPr>
        <p:blipFill>
          <a:blip r:embed="rId24">
            <a:alphaModFix/>
          </a:blip>
          <a:stretch>
            <a:fillRect/>
          </a:stretch>
        </p:blipFill>
        <p:spPr>
          <a:xfrm>
            <a:off x="3186338" y="3660422"/>
            <a:ext cx="1208139"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38" name="Google Shape;638;p48">
            <a:hlinkClick r:id="rId25"/>
          </p:cNvPr>
          <p:cNvPicPr preferRelativeResize="0"/>
          <p:nvPr/>
        </p:nvPicPr>
        <p:blipFill>
          <a:blip r:embed="rId26">
            <a:alphaModFix/>
          </a:blip>
          <a:stretch>
            <a:fillRect/>
          </a:stretch>
        </p:blipFill>
        <p:spPr>
          <a:xfrm>
            <a:off x="5482913" y="1509422"/>
            <a:ext cx="1211831" cy="451120"/>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39" name="Google Shape;639;p48"/>
          <p:cNvSpPr/>
          <p:nvPr/>
        </p:nvSpPr>
        <p:spPr>
          <a:xfrm>
            <a:off x="2323284" y="778022"/>
            <a:ext cx="2167200" cy="3944100"/>
          </a:xfrm>
          <a:prstGeom prst="rect">
            <a:avLst/>
          </a:prstGeom>
          <a:noFill/>
          <a:ln w="3810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grpSp>
        <p:nvGrpSpPr>
          <p:cNvPr id="640" name="Google Shape;640;p48"/>
          <p:cNvGrpSpPr/>
          <p:nvPr/>
        </p:nvGrpSpPr>
        <p:grpSpPr>
          <a:xfrm>
            <a:off x="6898805" y="3660253"/>
            <a:ext cx="1994619" cy="937626"/>
            <a:chOff x="9202582" y="4846425"/>
            <a:chExt cx="2659492" cy="1250168"/>
          </a:xfrm>
        </p:grpSpPr>
        <p:sp>
          <p:nvSpPr>
            <p:cNvPr id="641" name="Google Shape;641;p48"/>
            <p:cNvSpPr/>
            <p:nvPr/>
          </p:nvSpPr>
          <p:spPr>
            <a:xfrm>
              <a:off x="9202582" y="4847093"/>
              <a:ext cx="905400" cy="12495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EGI Software Repo</a:t>
              </a:r>
              <a:endParaRPr sz="900" b="1"/>
            </a:p>
            <a:p>
              <a:pPr marL="0" lvl="0" indent="0" algn="ctr" rtl="0">
                <a:spcBef>
                  <a:spcPts val="0"/>
                </a:spcBef>
                <a:spcAft>
                  <a:spcPts val="0"/>
                </a:spcAft>
                <a:buNone/>
              </a:pPr>
              <a:endParaRPr sz="900" b="1"/>
            </a:p>
          </p:txBody>
        </p:sp>
        <p:pic>
          <p:nvPicPr>
            <p:cNvPr id="642" name="Google Shape;642;p48">
              <a:hlinkClick r:id="rId27"/>
            </p:cNvPr>
            <p:cNvPicPr preferRelativeResize="0"/>
            <p:nvPr/>
          </p:nvPicPr>
          <p:blipFill>
            <a:blip r:embed="rId28">
              <a:alphaModFix/>
            </a:blip>
            <a:stretch>
              <a:fillRect/>
            </a:stretch>
          </p:blipFill>
          <p:spPr>
            <a:xfrm>
              <a:off x="10246300" y="4846425"/>
              <a:ext cx="1615774" cy="124927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grpSp>
      <p:pic>
        <p:nvPicPr>
          <p:cNvPr id="643" name="Google Shape;643;p48">
            <a:hlinkClick r:id="rId29"/>
          </p:cNvPr>
          <p:cNvPicPr preferRelativeResize="0"/>
          <p:nvPr/>
        </p:nvPicPr>
        <p:blipFill>
          <a:blip r:embed="rId30">
            <a:alphaModFix/>
          </a:blip>
          <a:stretch>
            <a:fillRect/>
          </a:stretch>
        </p:blipFill>
        <p:spPr>
          <a:xfrm>
            <a:off x="3186356" y="1978003"/>
            <a:ext cx="1208175"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44" name="Google Shape;644;p48">
            <a:hlinkClick r:id="rId31"/>
          </p:cNvPr>
          <p:cNvPicPr preferRelativeResize="0"/>
          <p:nvPr/>
        </p:nvPicPr>
        <p:blipFill>
          <a:blip r:embed="rId32">
            <a:alphaModFix/>
          </a:blip>
          <a:stretch>
            <a:fillRect/>
          </a:stretch>
        </p:blipFill>
        <p:spPr>
          <a:xfrm>
            <a:off x="3186394" y="2585166"/>
            <a:ext cx="1211832" cy="93695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45" name="Google Shape;645;p48"/>
          <p:cNvSpPr txBox="1">
            <a:spLocks noGrp="1"/>
          </p:cNvSpPr>
          <p:nvPr>
            <p:ph type="body" idx="2"/>
          </p:nvPr>
        </p:nvSpPr>
        <p:spPr>
          <a:xfrm>
            <a:off x="2282447" y="99680"/>
            <a:ext cx="6476700" cy="61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a:t>EOSC Federation Services  		</a:t>
            </a:r>
            <a:endParaRPr/>
          </a:p>
          <a:p>
            <a:pPr marL="0" lvl="0" indent="0" algn="l" rtl="0">
              <a:spcBef>
                <a:spcPts val="500"/>
              </a:spcBef>
              <a:spcAft>
                <a:spcPts val="0"/>
              </a:spcAft>
              <a:buNone/>
            </a:pPr>
            <a:endParaRPr/>
          </a:p>
        </p:txBody>
      </p:sp>
      <p:pic>
        <p:nvPicPr>
          <p:cNvPr id="646" name="Google Shape;646;p48">
            <a:hlinkClick r:id="rId33"/>
          </p:cNvPr>
          <p:cNvPicPr preferRelativeResize="0"/>
          <p:nvPr/>
        </p:nvPicPr>
        <p:blipFill>
          <a:blip r:embed="rId34">
            <a:alphaModFix/>
          </a:blip>
          <a:stretch>
            <a:fillRect/>
          </a:stretch>
        </p:blipFill>
        <p:spPr>
          <a:xfrm>
            <a:off x="7679738" y="1953702"/>
            <a:ext cx="1211830"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647" name="Google Shape;647;p48">
            <a:hlinkClick r:id="rId35"/>
          </p:cNvPr>
          <p:cNvPicPr preferRelativeResize="0"/>
          <p:nvPr/>
        </p:nvPicPr>
        <p:blipFill>
          <a:blip r:embed="rId36">
            <a:alphaModFix/>
          </a:blip>
          <a:stretch>
            <a:fillRect/>
          </a:stretch>
        </p:blipFill>
        <p:spPr>
          <a:xfrm>
            <a:off x="7681594" y="1509272"/>
            <a:ext cx="1208137"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48" name="Google Shape;648;p48"/>
          <p:cNvSpPr txBox="1"/>
          <p:nvPr/>
        </p:nvSpPr>
        <p:spPr>
          <a:xfrm>
            <a:off x="1037744" y="536550"/>
            <a:ext cx="8046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T5.1</a:t>
            </a:r>
            <a:endParaRPr sz="1100" b="1"/>
          </a:p>
        </p:txBody>
      </p:sp>
      <p:sp>
        <p:nvSpPr>
          <p:cNvPr id="649" name="Google Shape;649;p48"/>
          <p:cNvSpPr txBox="1"/>
          <p:nvPr/>
        </p:nvSpPr>
        <p:spPr>
          <a:xfrm>
            <a:off x="3199832" y="536550"/>
            <a:ext cx="9003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T5.2</a:t>
            </a:r>
            <a:endParaRPr sz="1100" b="1"/>
          </a:p>
        </p:txBody>
      </p:sp>
      <p:sp>
        <p:nvSpPr>
          <p:cNvPr id="650" name="Google Shape;650;p48"/>
          <p:cNvSpPr txBox="1"/>
          <p:nvPr/>
        </p:nvSpPr>
        <p:spPr>
          <a:xfrm>
            <a:off x="5481075" y="536550"/>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T5.3,4,5</a:t>
            </a:r>
            <a:endParaRPr sz="1100" b="1"/>
          </a:p>
        </p:txBody>
      </p:sp>
      <p:sp>
        <p:nvSpPr>
          <p:cNvPr id="651" name="Google Shape;651;p48"/>
          <p:cNvSpPr txBox="1"/>
          <p:nvPr/>
        </p:nvSpPr>
        <p:spPr>
          <a:xfrm>
            <a:off x="7678838" y="565538"/>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T5.6</a:t>
            </a:r>
            <a:endParaRPr sz="1100" b="1"/>
          </a:p>
        </p:txBody>
      </p:sp>
      <p:sp>
        <p:nvSpPr>
          <p:cNvPr id="652" name="Google Shape;652;p48"/>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653" name="Google Shape;653;p48"/>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13</a:t>
            </a:fld>
            <a:endParaRPr sz="700">
              <a:solidFill>
                <a:srgbClr val="3C3C3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9"/>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14</a:t>
            </a:fld>
            <a:endParaRPr sz="700" b="0" i="0">
              <a:solidFill>
                <a:srgbClr val="3C3C3C"/>
              </a:solidFill>
              <a:latin typeface="Calibri"/>
              <a:ea typeface="Calibri"/>
              <a:cs typeface="Calibri"/>
              <a:sym typeface="Calibri"/>
            </a:endParaRPr>
          </a:p>
        </p:txBody>
      </p:sp>
      <p:sp>
        <p:nvSpPr>
          <p:cNvPr id="659" name="Google Shape;659;p49"/>
          <p:cNvSpPr txBox="1">
            <a:spLocks noGrp="1"/>
          </p:cNvSpPr>
          <p:nvPr>
            <p:ph type="body" idx="2"/>
          </p:nvPr>
        </p:nvSpPr>
        <p:spPr>
          <a:xfrm>
            <a:off x="2185144" y="81675"/>
            <a:ext cx="67071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solidFill>
                  <a:srgbClr val="1C3046"/>
                </a:solidFill>
              </a:rPr>
              <a:t> Service </a:t>
            </a:r>
            <a:r>
              <a:rPr lang="en-US"/>
              <a:t>Discovery and Ordering </a:t>
            </a:r>
            <a:r>
              <a:rPr lang="en-US">
                <a:solidFill>
                  <a:srgbClr val="1C3046"/>
                </a:solidFill>
              </a:rPr>
              <a:t>  		</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sp>
        <p:nvSpPr>
          <p:cNvPr id="660" name="Google Shape;660;p49"/>
          <p:cNvSpPr txBox="1">
            <a:spLocks noGrp="1"/>
          </p:cNvSpPr>
          <p:nvPr>
            <p:ph type="body" idx="1"/>
          </p:nvPr>
        </p:nvSpPr>
        <p:spPr>
          <a:xfrm>
            <a:off x="213075" y="1789256"/>
            <a:ext cx="5711400" cy="180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sz="1800" b="1"/>
              <a:t>Status of Service Order Management System: </a:t>
            </a:r>
            <a:endParaRPr sz="1800" b="1"/>
          </a:p>
          <a:p>
            <a:pPr marL="342900" lvl="0" indent="-279400" algn="l" rtl="0">
              <a:spcBef>
                <a:spcPts val="0"/>
              </a:spcBef>
              <a:spcAft>
                <a:spcPts val="0"/>
              </a:spcAft>
              <a:buClr>
                <a:srgbClr val="3C3C3C"/>
              </a:buClr>
              <a:buSzPts val="1800"/>
              <a:buFont typeface="Calibri"/>
              <a:buChar char="●"/>
            </a:pPr>
            <a:r>
              <a:rPr lang="en-US" sz="1800">
                <a:solidFill>
                  <a:srgbClr val="3C3C3C"/>
                </a:solidFill>
              </a:rPr>
              <a:t>Architecture is defined </a:t>
            </a:r>
            <a:endParaRPr sz="1800">
              <a:solidFill>
                <a:srgbClr val="3C3C3C"/>
              </a:solidFill>
            </a:endParaRPr>
          </a:p>
          <a:p>
            <a:pPr marL="342900" lvl="0" indent="-279400" algn="l" rtl="0">
              <a:spcBef>
                <a:spcPts val="0"/>
              </a:spcBef>
              <a:spcAft>
                <a:spcPts val="0"/>
              </a:spcAft>
              <a:buClr>
                <a:srgbClr val="3C3C3C"/>
              </a:buClr>
              <a:buSzPts val="1800"/>
              <a:buFont typeface="Calibri"/>
              <a:buChar char="●"/>
            </a:pPr>
            <a:r>
              <a:rPr lang="en-US" sz="1800">
                <a:solidFill>
                  <a:srgbClr val="3C3C3C"/>
                </a:solidFill>
              </a:rPr>
              <a:t>First prototype is ready </a:t>
            </a:r>
            <a:endParaRPr sz="1800">
              <a:solidFill>
                <a:srgbClr val="3C3C3C"/>
              </a:solidFill>
            </a:endParaRPr>
          </a:p>
          <a:p>
            <a:pPr marL="342900" lvl="0" indent="-279400" algn="l" rtl="0">
              <a:spcBef>
                <a:spcPts val="0"/>
              </a:spcBef>
              <a:spcAft>
                <a:spcPts val="0"/>
              </a:spcAft>
              <a:buClr>
                <a:srgbClr val="3C3C3C"/>
              </a:buClr>
              <a:buSzPts val="1800"/>
              <a:buFont typeface="Calibri"/>
              <a:buChar char="●"/>
            </a:pPr>
            <a:r>
              <a:rPr lang="en-US" sz="1800">
                <a:solidFill>
                  <a:srgbClr val="3C3C3C"/>
                </a:solidFill>
              </a:rPr>
              <a:t>Implementation is ongoing </a:t>
            </a:r>
            <a:endParaRPr sz="1800"/>
          </a:p>
          <a:p>
            <a:pPr marL="0" lvl="0" indent="0" algn="l" rtl="0">
              <a:spcBef>
                <a:spcPts val="0"/>
              </a:spcBef>
              <a:spcAft>
                <a:spcPts val="0"/>
              </a:spcAft>
              <a:buNone/>
            </a:pPr>
            <a:endParaRPr sz="1400" b="1">
              <a:solidFill>
                <a:srgbClr val="3C3C3C"/>
              </a:solidFill>
            </a:endParaRPr>
          </a:p>
        </p:txBody>
      </p:sp>
      <p:sp>
        <p:nvSpPr>
          <p:cNvPr id="661" name="Google Shape;661;p49"/>
          <p:cNvSpPr txBox="1"/>
          <p:nvPr/>
        </p:nvSpPr>
        <p:spPr>
          <a:xfrm>
            <a:off x="153769" y="607388"/>
            <a:ext cx="8518800" cy="8997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500"/>
              </a:spcAft>
              <a:buNone/>
            </a:pPr>
            <a:r>
              <a:rPr lang="en-US" sz="1800" b="1">
                <a:solidFill>
                  <a:srgbClr val="3C3C3C"/>
                </a:solidFill>
                <a:latin typeface="Calibri"/>
                <a:ea typeface="Calibri"/>
                <a:cs typeface="Calibri"/>
                <a:sym typeface="Calibri"/>
              </a:rPr>
              <a:t>Objective: </a:t>
            </a:r>
            <a:r>
              <a:rPr lang="en-US" sz="1800">
                <a:solidFill>
                  <a:srgbClr val="3C3C3C"/>
                </a:solidFill>
                <a:latin typeface="Calibri"/>
                <a:ea typeface="Calibri"/>
                <a:cs typeface="Calibri"/>
                <a:sym typeface="Calibri"/>
              </a:rPr>
              <a:t>Development and integration of the services and tools which support EOSC-hub Order Management System to facilitate discovery, access and ordering of services in the EOSC-hub Catalogue </a:t>
            </a:r>
            <a:endParaRPr sz="1800">
              <a:solidFill>
                <a:srgbClr val="3C3C3C"/>
              </a:solidFill>
              <a:latin typeface="Calibri"/>
              <a:ea typeface="Calibri"/>
              <a:cs typeface="Calibri"/>
              <a:sym typeface="Calibri"/>
            </a:endParaRPr>
          </a:p>
        </p:txBody>
      </p:sp>
      <p:sp>
        <p:nvSpPr>
          <p:cNvPr id="662" name="Google Shape;662;p49"/>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50"/>
          <p:cNvPicPr preferRelativeResize="0"/>
          <p:nvPr/>
        </p:nvPicPr>
        <p:blipFill>
          <a:blip r:embed="rId3">
            <a:alphaModFix/>
          </a:blip>
          <a:stretch>
            <a:fillRect/>
          </a:stretch>
        </p:blipFill>
        <p:spPr>
          <a:xfrm>
            <a:off x="779050" y="544850"/>
            <a:ext cx="6901596" cy="4087948"/>
          </a:xfrm>
          <a:prstGeom prst="rect">
            <a:avLst/>
          </a:prstGeom>
          <a:noFill/>
          <a:ln>
            <a:noFill/>
          </a:ln>
        </p:spPr>
      </p:pic>
      <p:sp>
        <p:nvSpPr>
          <p:cNvPr id="668" name="Google Shape;668;p50"/>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15</a:t>
            </a:fld>
            <a:endParaRPr sz="700" b="0" i="0">
              <a:solidFill>
                <a:srgbClr val="3C3C3C"/>
              </a:solidFill>
              <a:latin typeface="Calibri"/>
              <a:ea typeface="Calibri"/>
              <a:cs typeface="Calibri"/>
              <a:sym typeface="Calibri"/>
            </a:endParaRPr>
          </a:p>
        </p:txBody>
      </p:sp>
      <p:sp>
        <p:nvSpPr>
          <p:cNvPr id="669" name="Google Shape;669;p50"/>
          <p:cNvSpPr txBox="1">
            <a:spLocks noGrp="1"/>
          </p:cNvSpPr>
          <p:nvPr>
            <p:ph type="body" idx="2"/>
          </p:nvPr>
        </p:nvSpPr>
        <p:spPr>
          <a:xfrm>
            <a:off x="2185144" y="81675"/>
            <a:ext cx="67071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solidFill>
                  <a:srgbClr val="1C3046"/>
                </a:solidFill>
              </a:rPr>
              <a:t> Service </a:t>
            </a:r>
            <a:r>
              <a:rPr lang="en-US"/>
              <a:t>Discovery and Ordering </a:t>
            </a:r>
            <a:r>
              <a:rPr lang="en-US">
                <a:solidFill>
                  <a:srgbClr val="1C3046"/>
                </a:solidFill>
              </a:rPr>
              <a:t>  		</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sp>
        <p:nvSpPr>
          <p:cNvPr id="670" name="Google Shape;670;p50"/>
          <p:cNvSpPr txBox="1"/>
          <p:nvPr/>
        </p:nvSpPr>
        <p:spPr>
          <a:xfrm>
            <a:off x="1965263" y="4524788"/>
            <a:ext cx="4920600" cy="303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i="1"/>
              <a:t>High-level architecture of EOSC-hub Service Order Management System</a:t>
            </a:r>
            <a:endParaRPr sz="1100" i="1"/>
          </a:p>
        </p:txBody>
      </p:sp>
      <p:sp>
        <p:nvSpPr>
          <p:cNvPr id="671" name="Google Shape;671;p50"/>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pic>
        <p:nvPicPr>
          <p:cNvPr id="677" name="Google Shape;677;p51"/>
          <p:cNvPicPr preferRelativeResize="0"/>
          <p:nvPr/>
        </p:nvPicPr>
        <p:blipFill>
          <a:blip r:embed="rId3">
            <a:alphaModFix/>
          </a:blip>
          <a:stretch>
            <a:fillRect/>
          </a:stretch>
        </p:blipFill>
        <p:spPr>
          <a:xfrm>
            <a:off x="4704984" y="396750"/>
            <a:ext cx="4187541" cy="4052475"/>
          </a:xfrm>
          <a:prstGeom prst="rect">
            <a:avLst/>
          </a:prstGeom>
          <a:noFill/>
          <a:ln>
            <a:noFill/>
          </a:ln>
        </p:spPr>
      </p:pic>
      <p:sp>
        <p:nvSpPr>
          <p:cNvPr id="678" name="Google Shape;678;p51"/>
          <p:cNvSpPr txBox="1">
            <a:spLocks noGrp="1"/>
          </p:cNvSpPr>
          <p:nvPr>
            <p:ph type="body" idx="2"/>
          </p:nvPr>
        </p:nvSpPr>
        <p:spPr>
          <a:xfrm>
            <a:off x="2297256" y="113100"/>
            <a:ext cx="3660300" cy="5139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sz="2300"/>
              <a:t>Marketplace</a:t>
            </a:r>
            <a:r>
              <a:rPr lang="en-US"/>
              <a:t> </a:t>
            </a:r>
            <a:endParaRPr/>
          </a:p>
        </p:txBody>
      </p:sp>
      <p:sp>
        <p:nvSpPr>
          <p:cNvPr id="679" name="Google Shape;679;p51"/>
          <p:cNvSpPr txBox="1">
            <a:spLocks noGrp="1"/>
          </p:cNvSpPr>
          <p:nvPr>
            <p:ph type="body" idx="1"/>
          </p:nvPr>
        </p:nvSpPr>
        <p:spPr>
          <a:xfrm>
            <a:off x="213275" y="545525"/>
            <a:ext cx="6567900" cy="41697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US" sz="1800" b="1"/>
              <a:t>Accomplished tasks: </a:t>
            </a:r>
            <a:endParaRPr sz="1800"/>
          </a:p>
          <a:p>
            <a:pPr marL="342900" lvl="0" indent="-260350" algn="l" rtl="0">
              <a:lnSpc>
                <a:spcPct val="100000"/>
              </a:lnSpc>
              <a:spcBef>
                <a:spcPts val="0"/>
              </a:spcBef>
              <a:spcAft>
                <a:spcPts val="0"/>
              </a:spcAft>
              <a:buClr>
                <a:srgbClr val="3C3C3C"/>
              </a:buClr>
              <a:buSzPts val="1500"/>
              <a:buFont typeface="Calibri"/>
              <a:buChar char="●"/>
            </a:pPr>
            <a:r>
              <a:rPr lang="en-US" sz="1500">
                <a:solidFill>
                  <a:srgbClr val="3C3C3C"/>
                </a:solidFill>
              </a:rPr>
              <a:t>Integration with EOSC AAI</a:t>
            </a:r>
            <a:endParaRPr sz="1500">
              <a:solidFill>
                <a:srgbClr val="3C3C3C"/>
              </a:solidFill>
            </a:endParaRPr>
          </a:p>
          <a:p>
            <a:pPr marL="342900" lvl="0" indent="-260350" algn="l" rtl="0">
              <a:lnSpc>
                <a:spcPct val="100000"/>
              </a:lnSpc>
              <a:spcBef>
                <a:spcPts val="0"/>
              </a:spcBef>
              <a:spcAft>
                <a:spcPts val="0"/>
              </a:spcAft>
              <a:buClr>
                <a:srgbClr val="3C3C3C"/>
              </a:buClr>
              <a:buSzPts val="1500"/>
              <a:buChar char="●"/>
            </a:pPr>
            <a:r>
              <a:rPr lang="en-US" sz="1500">
                <a:solidFill>
                  <a:srgbClr val="3C3C3C"/>
                </a:solidFill>
              </a:rPr>
              <a:t>All baseline EOSC-hub services are orderable via MP </a:t>
            </a:r>
            <a:endParaRPr sz="1500">
              <a:solidFill>
                <a:srgbClr val="3C3C3C"/>
              </a:solidFill>
            </a:endParaRPr>
          </a:p>
          <a:p>
            <a:pPr marL="342900" lvl="0" indent="-260350" algn="l" rtl="0">
              <a:lnSpc>
                <a:spcPct val="100000"/>
              </a:lnSpc>
              <a:spcBef>
                <a:spcPts val="0"/>
              </a:spcBef>
              <a:spcAft>
                <a:spcPts val="0"/>
              </a:spcAft>
              <a:buClr>
                <a:srgbClr val="3C3C3C"/>
              </a:buClr>
              <a:buSzPts val="1500"/>
              <a:buChar char="●"/>
            </a:pPr>
            <a:r>
              <a:rPr lang="en-US" sz="1500">
                <a:solidFill>
                  <a:srgbClr val="3C3C3C"/>
                </a:solidFill>
              </a:rPr>
              <a:t>Enhancement of MP service and user experience, filtering, service model</a:t>
            </a:r>
            <a:endParaRPr sz="1500">
              <a:solidFill>
                <a:srgbClr val="3C3C3C"/>
              </a:solidFill>
            </a:endParaRPr>
          </a:p>
          <a:p>
            <a:pPr marL="342900" lvl="0" indent="-260350" algn="l" rtl="0">
              <a:lnSpc>
                <a:spcPct val="100000"/>
              </a:lnSpc>
              <a:spcBef>
                <a:spcPts val="200"/>
              </a:spcBef>
              <a:spcAft>
                <a:spcPts val="0"/>
              </a:spcAft>
              <a:buClr>
                <a:srgbClr val="3C3C3C"/>
              </a:buClr>
              <a:buSzPts val="1500"/>
              <a:buFont typeface="Calibri"/>
              <a:buChar char="●"/>
            </a:pPr>
            <a:r>
              <a:rPr lang="en-US" sz="1500">
                <a:solidFill>
                  <a:srgbClr val="3C3C3C"/>
                </a:solidFill>
              </a:rPr>
              <a:t>Integration with EOSC-hub SOMBO to  facilitate the </a:t>
            </a:r>
            <a:endParaRPr sz="1500">
              <a:solidFill>
                <a:srgbClr val="3C3C3C"/>
              </a:solidFill>
            </a:endParaRPr>
          </a:p>
          <a:p>
            <a:pPr marL="342900" lvl="0" indent="0" algn="l" rtl="0">
              <a:lnSpc>
                <a:spcPct val="100000"/>
              </a:lnSpc>
              <a:spcBef>
                <a:spcPts val="200"/>
              </a:spcBef>
              <a:spcAft>
                <a:spcPts val="0"/>
              </a:spcAft>
              <a:buNone/>
            </a:pPr>
            <a:r>
              <a:rPr lang="en-US" sz="1500">
                <a:solidFill>
                  <a:srgbClr val="3C3C3C"/>
                </a:solidFill>
              </a:rPr>
              <a:t>fulfillment of the orders</a:t>
            </a:r>
            <a:endParaRPr sz="1500">
              <a:solidFill>
                <a:srgbClr val="3C3C3C"/>
              </a:solidFill>
            </a:endParaRPr>
          </a:p>
          <a:p>
            <a:pPr marL="342900" lvl="0" indent="-260350" algn="just" rtl="0">
              <a:lnSpc>
                <a:spcPct val="100000"/>
              </a:lnSpc>
              <a:spcBef>
                <a:spcPts val="200"/>
              </a:spcBef>
              <a:spcAft>
                <a:spcPts val="0"/>
              </a:spcAft>
              <a:buClr>
                <a:srgbClr val="3C3C3C"/>
              </a:buClr>
              <a:buSzPts val="1500"/>
              <a:buFont typeface="Calibri"/>
              <a:buChar char="●"/>
            </a:pPr>
            <a:r>
              <a:rPr lang="en-US" sz="1500">
                <a:solidFill>
                  <a:srgbClr val="3C3C3C"/>
                </a:solidFill>
              </a:rPr>
              <a:t>Implementation of features enabling voucher-based orders</a:t>
            </a:r>
            <a:endParaRPr sz="1500">
              <a:solidFill>
                <a:srgbClr val="3C3C3C"/>
              </a:solidFill>
            </a:endParaRPr>
          </a:p>
          <a:p>
            <a:pPr marL="342900" lvl="0" indent="-260350" algn="just" rtl="0">
              <a:lnSpc>
                <a:spcPct val="100000"/>
              </a:lnSpc>
              <a:spcBef>
                <a:spcPts val="0"/>
              </a:spcBef>
              <a:spcAft>
                <a:spcPts val="0"/>
              </a:spcAft>
              <a:buClr>
                <a:srgbClr val="3C3C3C"/>
              </a:buClr>
              <a:buSzPts val="1500"/>
              <a:buChar char="●"/>
            </a:pPr>
            <a:r>
              <a:rPr lang="en-US" sz="1500">
                <a:solidFill>
                  <a:srgbClr val="3C3C3C"/>
                </a:solidFill>
              </a:rPr>
              <a:t>Hierarchical structure of projects and service access requests</a:t>
            </a:r>
            <a:endParaRPr sz="1500">
              <a:solidFill>
                <a:srgbClr val="3C3C3C"/>
              </a:solidFill>
            </a:endParaRPr>
          </a:p>
          <a:p>
            <a:pPr marL="342900" lvl="0" indent="-260350" algn="l" rtl="0">
              <a:lnSpc>
                <a:spcPct val="100000"/>
              </a:lnSpc>
              <a:spcBef>
                <a:spcPts val="200"/>
              </a:spcBef>
              <a:spcAft>
                <a:spcPts val="0"/>
              </a:spcAft>
              <a:buClr>
                <a:srgbClr val="3C3C3C"/>
              </a:buClr>
              <a:buSzPts val="1500"/>
              <a:buFont typeface="Calibri"/>
              <a:buChar char="●"/>
            </a:pPr>
            <a:r>
              <a:rPr lang="en-US" sz="1500">
                <a:solidFill>
                  <a:srgbClr val="3C3C3C"/>
                </a:solidFill>
              </a:rPr>
              <a:t>Integration with eInfra Central API </a:t>
            </a:r>
            <a:endParaRPr sz="1500">
              <a:solidFill>
                <a:srgbClr val="3C3C3C"/>
              </a:solidFill>
            </a:endParaRPr>
          </a:p>
          <a:p>
            <a:pPr marL="0" marR="0" lvl="0" indent="0" algn="l" rtl="0">
              <a:lnSpc>
                <a:spcPct val="100000"/>
              </a:lnSpc>
              <a:spcBef>
                <a:spcPts val="800"/>
              </a:spcBef>
              <a:spcAft>
                <a:spcPts val="0"/>
              </a:spcAft>
              <a:buNone/>
            </a:pPr>
            <a:r>
              <a:rPr lang="en-US" sz="1800" b="1"/>
              <a:t>Ongoing activities </a:t>
            </a:r>
            <a:endParaRPr sz="1800" b="1"/>
          </a:p>
          <a:p>
            <a:pPr marL="342900" lvl="0" indent="-260350" algn="l" rtl="0">
              <a:lnSpc>
                <a:spcPct val="100000"/>
              </a:lnSpc>
              <a:spcBef>
                <a:spcPts val="0"/>
              </a:spcBef>
              <a:spcAft>
                <a:spcPts val="0"/>
              </a:spcAft>
              <a:buClr>
                <a:srgbClr val="3C3C3C"/>
              </a:buClr>
              <a:buSzPts val="1500"/>
              <a:buFont typeface="Calibri"/>
              <a:buChar char="●"/>
            </a:pPr>
            <a:r>
              <a:rPr lang="en-US" sz="1500">
                <a:solidFill>
                  <a:srgbClr val="3C3C3C"/>
                </a:solidFill>
              </a:rPr>
              <a:t>Development of EOSC Portal architecture concept and </a:t>
            </a:r>
            <a:endParaRPr sz="1500">
              <a:solidFill>
                <a:srgbClr val="3C3C3C"/>
              </a:solidFill>
            </a:endParaRPr>
          </a:p>
          <a:p>
            <a:pPr marL="342900" lvl="0" indent="0" algn="l" rtl="0">
              <a:lnSpc>
                <a:spcPct val="100000"/>
              </a:lnSpc>
              <a:spcBef>
                <a:spcPts val="0"/>
              </a:spcBef>
              <a:spcAft>
                <a:spcPts val="0"/>
              </a:spcAft>
              <a:buNone/>
            </a:pPr>
            <a:r>
              <a:rPr lang="en-US" sz="1500">
                <a:solidFill>
                  <a:srgbClr val="3C3C3C"/>
                </a:solidFill>
              </a:rPr>
              <a:t>tighter integration with eIC platform to deliver unified EOSC Portal</a:t>
            </a:r>
            <a:endParaRPr sz="1500">
              <a:solidFill>
                <a:srgbClr val="3C3C3C"/>
              </a:solidFill>
            </a:endParaRPr>
          </a:p>
          <a:p>
            <a:pPr marL="342900" lvl="0" indent="0" algn="l" rtl="0">
              <a:lnSpc>
                <a:spcPct val="100000"/>
              </a:lnSpc>
              <a:spcBef>
                <a:spcPts val="0"/>
              </a:spcBef>
              <a:spcAft>
                <a:spcPts val="0"/>
              </a:spcAft>
              <a:buNone/>
            </a:pPr>
            <a:r>
              <a:rPr lang="en-US" sz="1500">
                <a:solidFill>
                  <a:srgbClr val="3C3C3C"/>
                </a:solidFill>
              </a:rPr>
              <a:t>- activity in the scope of collaboration agreement</a:t>
            </a:r>
            <a:endParaRPr sz="1500">
              <a:solidFill>
                <a:srgbClr val="3C3C3C"/>
              </a:solidFill>
            </a:endParaRPr>
          </a:p>
          <a:p>
            <a:pPr marL="342900" lvl="0" indent="-260350" algn="l" rtl="0">
              <a:lnSpc>
                <a:spcPct val="100000"/>
              </a:lnSpc>
              <a:spcBef>
                <a:spcPts val="0"/>
              </a:spcBef>
              <a:spcAft>
                <a:spcPts val="0"/>
              </a:spcAft>
              <a:buClr>
                <a:srgbClr val="3C3C3C"/>
              </a:buClr>
              <a:buSzPts val="1500"/>
              <a:buFont typeface="Calibri"/>
              <a:buChar char="●"/>
            </a:pPr>
            <a:r>
              <a:rPr lang="en-US" sz="1500">
                <a:solidFill>
                  <a:srgbClr val="3C3C3C"/>
                </a:solidFill>
              </a:rPr>
              <a:t>Integration with EOSC-hub Service Portfolio Management Tool</a:t>
            </a:r>
            <a:endParaRPr sz="1500">
              <a:solidFill>
                <a:srgbClr val="3C3C3C"/>
              </a:solidFill>
            </a:endParaRPr>
          </a:p>
          <a:p>
            <a:pPr marL="342900" lvl="0" indent="-260350" algn="l" rtl="0">
              <a:lnSpc>
                <a:spcPct val="100000"/>
              </a:lnSpc>
              <a:spcBef>
                <a:spcPts val="0"/>
              </a:spcBef>
              <a:spcAft>
                <a:spcPts val="0"/>
              </a:spcAft>
              <a:buClr>
                <a:srgbClr val="3C3C3C"/>
              </a:buClr>
              <a:buSzPts val="1500"/>
              <a:buChar char="●"/>
            </a:pPr>
            <a:r>
              <a:rPr lang="en-US" sz="1500">
                <a:solidFill>
                  <a:srgbClr val="3C3C3C"/>
                </a:solidFill>
              </a:rPr>
              <a:t>Refinement and adoption of Service Description Template</a:t>
            </a:r>
            <a:endParaRPr sz="1500">
              <a:solidFill>
                <a:srgbClr val="3C3C3C"/>
              </a:solidFill>
            </a:endParaRPr>
          </a:p>
          <a:p>
            <a:pPr marL="0" marR="0" lvl="0" indent="0" algn="l" rtl="0">
              <a:lnSpc>
                <a:spcPct val="100000"/>
              </a:lnSpc>
              <a:spcBef>
                <a:spcPts val="0"/>
              </a:spcBef>
              <a:spcAft>
                <a:spcPts val="0"/>
              </a:spcAft>
              <a:buNone/>
            </a:pPr>
            <a:endParaRPr sz="1400"/>
          </a:p>
        </p:txBody>
      </p:sp>
      <p:sp>
        <p:nvSpPr>
          <p:cNvPr id="680" name="Google Shape;680;p51"/>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681" name="Google Shape;681;p51"/>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16</a:t>
            </a:fld>
            <a:endParaRPr sz="700">
              <a:solidFill>
                <a:srgbClr val="3C3C3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2"/>
          <p:cNvSpPr/>
          <p:nvPr/>
        </p:nvSpPr>
        <p:spPr>
          <a:xfrm>
            <a:off x="6895137" y="873656"/>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Software and App Repositories</a:t>
            </a:r>
            <a:endParaRPr sz="1100" b="1"/>
          </a:p>
        </p:txBody>
      </p:sp>
      <p:sp>
        <p:nvSpPr>
          <p:cNvPr id="688" name="Google Shape;688;p52"/>
          <p:cNvSpPr/>
          <p:nvPr/>
        </p:nvSpPr>
        <p:spPr>
          <a:xfrm>
            <a:off x="2412659" y="873656"/>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Service Discovery and Ordering</a:t>
            </a:r>
            <a:endParaRPr sz="1100" b="1"/>
          </a:p>
        </p:txBody>
      </p:sp>
      <p:sp>
        <p:nvSpPr>
          <p:cNvPr id="689" name="Google Shape;689;p52"/>
          <p:cNvSpPr/>
          <p:nvPr/>
        </p:nvSpPr>
        <p:spPr>
          <a:xfrm>
            <a:off x="250587" y="873656"/>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Access </a:t>
            </a:r>
            <a:endParaRPr sz="1100" b="1"/>
          </a:p>
        </p:txBody>
      </p:sp>
      <p:sp>
        <p:nvSpPr>
          <p:cNvPr id="690" name="Google Shape;690;p52"/>
          <p:cNvSpPr/>
          <p:nvPr/>
        </p:nvSpPr>
        <p:spPr>
          <a:xfrm>
            <a:off x="254248" y="152729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Check-in</a:t>
            </a:r>
            <a:endParaRPr sz="900" b="1">
              <a:latin typeface="Calibri"/>
              <a:ea typeface="Calibri"/>
              <a:cs typeface="Calibri"/>
              <a:sym typeface="Calibri"/>
            </a:endParaRPr>
          </a:p>
        </p:txBody>
      </p:sp>
      <p:pic>
        <p:nvPicPr>
          <p:cNvPr id="691" name="Google Shape;691;p52">
            <a:hlinkClick r:id="rId3"/>
          </p:cNvPr>
          <p:cNvPicPr preferRelativeResize="0"/>
          <p:nvPr/>
        </p:nvPicPr>
        <p:blipFill>
          <a:blip r:embed="rId4">
            <a:alphaModFix/>
          </a:blip>
          <a:stretch>
            <a:fillRect/>
          </a:stretch>
        </p:blipFill>
        <p:spPr>
          <a:xfrm>
            <a:off x="1022365" y="1527224"/>
            <a:ext cx="1208150"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92" name="Google Shape;692;p52"/>
          <p:cNvSpPr/>
          <p:nvPr/>
        </p:nvSpPr>
        <p:spPr>
          <a:xfrm>
            <a:off x="254248" y="367863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eduTEAMs</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IAM</a:t>
            </a:r>
            <a:endParaRPr sz="900" b="1">
              <a:latin typeface="Calibri"/>
              <a:ea typeface="Calibri"/>
              <a:cs typeface="Calibri"/>
              <a:sym typeface="Calibri"/>
            </a:endParaRPr>
          </a:p>
        </p:txBody>
      </p:sp>
      <p:pic>
        <p:nvPicPr>
          <p:cNvPr id="693" name="Google Shape;693;p52">
            <a:hlinkClick r:id="rId5"/>
          </p:cNvPr>
          <p:cNvPicPr preferRelativeResize="0"/>
          <p:nvPr/>
        </p:nvPicPr>
        <p:blipFill>
          <a:blip r:embed="rId6">
            <a:alphaModFix/>
          </a:blip>
          <a:stretch>
            <a:fillRect/>
          </a:stretch>
        </p:blipFill>
        <p:spPr>
          <a:xfrm>
            <a:off x="1022381" y="2603063"/>
            <a:ext cx="1208174"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94" name="Google Shape;694;p52"/>
          <p:cNvSpPr/>
          <p:nvPr/>
        </p:nvSpPr>
        <p:spPr>
          <a:xfrm>
            <a:off x="254266" y="260296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B2ACCESS</a:t>
            </a:r>
            <a:endParaRPr sz="900" b="1">
              <a:latin typeface="Calibri"/>
              <a:ea typeface="Calibri"/>
              <a:cs typeface="Calibri"/>
              <a:sym typeface="Calibri"/>
            </a:endParaRPr>
          </a:p>
        </p:txBody>
      </p:sp>
      <p:sp>
        <p:nvSpPr>
          <p:cNvPr id="695" name="Google Shape;695;p52"/>
          <p:cNvSpPr/>
          <p:nvPr/>
        </p:nvSpPr>
        <p:spPr>
          <a:xfrm>
            <a:off x="2416327" y="367863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SOMBO (Service Order Mgmt. System)</a:t>
            </a:r>
            <a:endParaRPr sz="900" b="1">
              <a:latin typeface="Calibri"/>
              <a:ea typeface="Calibri"/>
              <a:cs typeface="Calibri"/>
              <a:sym typeface="Calibri"/>
            </a:endParaRPr>
          </a:p>
        </p:txBody>
      </p:sp>
      <p:sp>
        <p:nvSpPr>
          <p:cNvPr id="696" name="Google Shape;696;p52"/>
          <p:cNvSpPr/>
          <p:nvPr/>
        </p:nvSpPr>
        <p:spPr>
          <a:xfrm>
            <a:off x="2416345" y="260296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Service</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Portfolio</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Tool</a:t>
            </a:r>
            <a:endParaRPr sz="900" b="1">
              <a:latin typeface="Calibri"/>
              <a:ea typeface="Calibri"/>
              <a:cs typeface="Calibri"/>
              <a:sym typeface="Calibri"/>
            </a:endParaRPr>
          </a:p>
        </p:txBody>
      </p:sp>
      <p:sp>
        <p:nvSpPr>
          <p:cNvPr id="697" name="Google Shape;697;p52"/>
          <p:cNvSpPr/>
          <p:nvPr/>
        </p:nvSpPr>
        <p:spPr>
          <a:xfrm>
            <a:off x="2416327" y="152729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EOSC Portal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Market</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place</a:t>
            </a:r>
            <a:endParaRPr sz="900" b="1">
              <a:latin typeface="Calibri"/>
              <a:ea typeface="Calibri"/>
              <a:cs typeface="Calibri"/>
              <a:sym typeface="Calibri"/>
            </a:endParaRPr>
          </a:p>
          <a:p>
            <a:pPr marL="0" lvl="0" indent="0" algn="ctr" rtl="0">
              <a:spcBef>
                <a:spcPts val="0"/>
              </a:spcBef>
              <a:spcAft>
                <a:spcPts val="0"/>
              </a:spcAft>
              <a:buNone/>
            </a:pPr>
            <a:endParaRPr sz="900" b="1">
              <a:latin typeface="Calibri"/>
              <a:ea typeface="Calibri"/>
              <a:cs typeface="Calibri"/>
              <a:sym typeface="Calibri"/>
            </a:endParaRPr>
          </a:p>
        </p:txBody>
      </p:sp>
      <p:pic>
        <p:nvPicPr>
          <p:cNvPr id="698" name="Google Shape;698;p52">
            <a:hlinkClick r:id="rId7"/>
          </p:cNvPr>
          <p:cNvPicPr preferRelativeResize="0"/>
          <p:nvPr/>
        </p:nvPicPr>
        <p:blipFill>
          <a:blip r:embed="rId8">
            <a:alphaModFix/>
          </a:blip>
          <a:stretch>
            <a:fillRect/>
          </a:stretch>
        </p:blipFill>
        <p:spPr>
          <a:xfrm>
            <a:off x="3184500" y="1527150"/>
            <a:ext cx="1208136"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699" name="Google Shape;699;p52"/>
          <p:cNvSpPr/>
          <p:nvPr/>
        </p:nvSpPr>
        <p:spPr>
          <a:xfrm>
            <a:off x="4680300" y="873656"/>
            <a:ext cx="20109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Operations Support </a:t>
            </a:r>
            <a:endParaRPr sz="1100" b="1"/>
          </a:p>
        </p:txBody>
      </p:sp>
      <p:sp>
        <p:nvSpPr>
          <p:cNvPr id="700" name="Google Shape;700;p52"/>
          <p:cNvSpPr/>
          <p:nvPr/>
        </p:nvSpPr>
        <p:spPr>
          <a:xfrm>
            <a:off x="4683954" y="367863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t>Helpdesk</a:t>
            </a:r>
            <a:endParaRPr sz="900" b="1"/>
          </a:p>
        </p:txBody>
      </p:sp>
      <p:sp>
        <p:nvSpPr>
          <p:cNvPr id="701" name="Google Shape;701;p52"/>
          <p:cNvSpPr/>
          <p:nvPr/>
        </p:nvSpPr>
        <p:spPr>
          <a:xfrm>
            <a:off x="6898805" y="152729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AppDB</a:t>
            </a:r>
            <a:endParaRPr sz="900" b="1"/>
          </a:p>
        </p:txBody>
      </p:sp>
      <p:sp>
        <p:nvSpPr>
          <p:cNvPr id="702" name="Google Shape;702;p52"/>
          <p:cNvSpPr/>
          <p:nvPr/>
        </p:nvSpPr>
        <p:spPr>
          <a:xfrm>
            <a:off x="4683961" y="1527295"/>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latin typeface="Calibri"/>
                <a:ea typeface="Calibri"/>
                <a:cs typeface="Calibri"/>
                <a:sym typeface="Calibri"/>
              </a:rPr>
              <a:t>Monitoring</a:t>
            </a:r>
            <a:endParaRPr sz="900" b="1">
              <a:latin typeface="Calibri"/>
              <a:ea typeface="Calibri"/>
              <a:cs typeface="Calibri"/>
              <a:sym typeface="Calibri"/>
            </a:endParaRPr>
          </a:p>
          <a:p>
            <a:pPr marL="0" lvl="0" indent="0" algn="l" rtl="0">
              <a:spcBef>
                <a:spcPts val="0"/>
              </a:spcBef>
              <a:spcAft>
                <a:spcPts val="0"/>
              </a:spcAft>
              <a:buNone/>
            </a:pPr>
            <a:r>
              <a:rPr lang="en-US" sz="900" b="1">
                <a:latin typeface="Calibri"/>
                <a:ea typeface="Calibri"/>
                <a:cs typeface="Calibri"/>
                <a:sym typeface="Calibri"/>
              </a:rPr>
              <a:t>Accounting</a:t>
            </a:r>
            <a:endParaRPr sz="900" b="1">
              <a:latin typeface="Calibri"/>
              <a:ea typeface="Calibri"/>
              <a:cs typeface="Calibri"/>
              <a:sym typeface="Calibri"/>
            </a:endParaRPr>
          </a:p>
        </p:txBody>
      </p:sp>
      <p:pic>
        <p:nvPicPr>
          <p:cNvPr id="703" name="Google Shape;703;p52">
            <a:hlinkClick r:id="rId9"/>
          </p:cNvPr>
          <p:cNvPicPr preferRelativeResize="0"/>
          <p:nvPr/>
        </p:nvPicPr>
        <p:blipFill>
          <a:blip r:embed="rId10">
            <a:alphaModFix/>
          </a:blip>
          <a:stretch>
            <a:fillRect/>
          </a:stretch>
        </p:blipFill>
        <p:spPr>
          <a:xfrm>
            <a:off x="5482913" y="1971581"/>
            <a:ext cx="1211832" cy="49286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704" name="Google Shape;704;p52"/>
          <p:cNvSpPr/>
          <p:nvPr/>
        </p:nvSpPr>
        <p:spPr>
          <a:xfrm>
            <a:off x="6898823" y="260296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GitLab</a:t>
            </a:r>
            <a:endParaRPr sz="900" b="1"/>
          </a:p>
        </p:txBody>
      </p:sp>
      <p:pic>
        <p:nvPicPr>
          <p:cNvPr id="705" name="Google Shape;705;p52">
            <a:hlinkClick r:id="rId11"/>
          </p:cNvPr>
          <p:cNvPicPr preferRelativeResize="0"/>
          <p:nvPr/>
        </p:nvPicPr>
        <p:blipFill>
          <a:blip r:embed="rId12">
            <a:alphaModFix/>
          </a:blip>
          <a:stretch>
            <a:fillRect/>
          </a:stretch>
        </p:blipFill>
        <p:spPr>
          <a:xfrm>
            <a:off x="7681594" y="2602725"/>
            <a:ext cx="1208136"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06" name="Google Shape;706;p52">
            <a:hlinkClick r:id="rId13"/>
          </p:cNvPr>
          <p:cNvPicPr preferRelativeResize="0"/>
          <p:nvPr/>
        </p:nvPicPr>
        <p:blipFill>
          <a:blip r:embed="rId14">
            <a:alphaModFix/>
          </a:blip>
          <a:stretch>
            <a:fillRect/>
          </a:stretch>
        </p:blipFill>
        <p:spPr>
          <a:xfrm>
            <a:off x="5482913" y="2603063"/>
            <a:ext cx="1211831" cy="4442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707" name="Google Shape;707;p52"/>
          <p:cNvSpPr/>
          <p:nvPr/>
        </p:nvSpPr>
        <p:spPr>
          <a:xfrm>
            <a:off x="4683979" y="260296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Config.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Database</a:t>
            </a:r>
            <a:endParaRPr sz="900" b="1">
              <a:latin typeface="Calibri"/>
              <a:ea typeface="Calibri"/>
              <a:cs typeface="Calibri"/>
              <a:sym typeface="Calibri"/>
            </a:endParaRPr>
          </a:p>
        </p:txBody>
      </p:sp>
      <p:pic>
        <p:nvPicPr>
          <p:cNvPr id="708" name="Google Shape;708;p52">
            <a:hlinkClick r:id="rId15"/>
          </p:cNvPr>
          <p:cNvPicPr preferRelativeResize="0"/>
          <p:nvPr/>
        </p:nvPicPr>
        <p:blipFill>
          <a:blip r:embed="rId16">
            <a:alphaModFix/>
          </a:blip>
          <a:stretch>
            <a:fillRect/>
          </a:stretch>
        </p:blipFill>
        <p:spPr>
          <a:xfrm>
            <a:off x="5482913" y="3047325"/>
            <a:ext cx="1211831"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09" name="Google Shape;709;p52">
            <a:hlinkClick r:id="rId17"/>
          </p:cNvPr>
          <p:cNvPicPr preferRelativeResize="0"/>
          <p:nvPr/>
        </p:nvPicPr>
        <p:blipFill>
          <a:blip r:embed="rId18">
            <a:alphaModFix/>
          </a:blip>
          <a:stretch>
            <a:fillRect/>
          </a:stretch>
        </p:blipFill>
        <p:spPr>
          <a:xfrm>
            <a:off x="1022381" y="3678900"/>
            <a:ext cx="1211829" cy="492861"/>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10" name="Google Shape;710;p52">
            <a:hlinkClick r:id="rId19"/>
          </p:cNvPr>
          <p:cNvPicPr preferRelativeResize="0"/>
          <p:nvPr/>
        </p:nvPicPr>
        <p:blipFill>
          <a:blip r:embed="rId20">
            <a:alphaModFix/>
          </a:blip>
          <a:stretch>
            <a:fillRect/>
          </a:stretch>
        </p:blipFill>
        <p:spPr>
          <a:xfrm>
            <a:off x="1022363" y="4197938"/>
            <a:ext cx="1211833" cy="41808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11" name="Google Shape;711;p52">
            <a:hlinkClick r:id="rId21"/>
          </p:cNvPr>
          <p:cNvPicPr preferRelativeResize="0"/>
          <p:nvPr/>
        </p:nvPicPr>
        <p:blipFill>
          <a:blip r:embed="rId22">
            <a:alphaModFix/>
          </a:blip>
          <a:stretch>
            <a:fillRect/>
          </a:stretch>
        </p:blipFill>
        <p:spPr>
          <a:xfrm>
            <a:off x="5482913" y="3678638"/>
            <a:ext cx="1211832" cy="93695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12" name="Google Shape;712;p52">
            <a:hlinkClick r:id="rId23"/>
          </p:cNvPr>
          <p:cNvPicPr preferRelativeResize="0"/>
          <p:nvPr/>
        </p:nvPicPr>
        <p:blipFill>
          <a:blip r:embed="rId24">
            <a:alphaModFix/>
          </a:blip>
          <a:stretch>
            <a:fillRect/>
          </a:stretch>
        </p:blipFill>
        <p:spPr>
          <a:xfrm>
            <a:off x="3186338" y="3678300"/>
            <a:ext cx="1208139"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13" name="Google Shape;713;p52">
            <a:hlinkClick r:id="rId25"/>
          </p:cNvPr>
          <p:cNvPicPr preferRelativeResize="0"/>
          <p:nvPr/>
        </p:nvPicPr>
        <p:blipFill>
          <a:blip r:embed="rId26">
            <a:alphaModFix/>
          </a:blip>
          <a:stretch>
            <a:fillRect/>
          </a:stretch>
        </p:blipFill>
        <p:spPr>
          <a:xfrm>
            <a:off x="5482913" y="1527300"/>
            <a:ext cx="1211831" cy="451120"/>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714" name="Google Shape;714;p52"/>
          <p:cNvSpPr/>
          <p:nvPr/>
        </p:nvSpPr>
        <p:spPr>
          <a:xfrm>
            <a:off x="4629713" y="824625"/>
            <a:ext cx="2167200" cy="3876900"/>
          </a:xfrm>
          <a:prstGeom prst="rect">
            <a:avLst/>
          </a:prstGeom>
          <a:noFill/>
          <a:ln w="3810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grpSp>
        <p:nvGrpSpPr>
          <p:cNvPr id="715" name="Google Shape;715;p52"/>
          <p:cNvGrpSpPr/>
          <p:nvPr/>
        </p:nvGrpSpPr>
        <p:grpSpPr>
          <a:xfrm>
            <a:off x="6898805" y="3678131"/>
            <a:ext cx="1994619" cy="937626"/>
            <a:chOff x="9202582" y="4846425"/>
            <a:chExt cx="2659492" cy="1250168"/>
          </a:xfrm>
        </p:grpSpPr>
        <p:sp>
          <p:nvSpPr>
            <p:cNvPr id="716" name="Google Shape;716;p52"/>
            <p:cNvSpPr/>
            <p:nvPr/>
          </p:nvSpPr>
          <p:spPr>
            <a:xfrm>
              <a:off x="9202582" y="4847093"/>
              <a:ext cx="905400" cy="12495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EGI Software Repo</a:t>
              </a:r>
              <a:endParaRPr sz="900" b="1"/>
            </a:p>
            <a:p>
              <a:pPr marL="0" lvl="0" indent="0" algn="ctr" rtl="0">
                <a:spcBef>
                  <a:spcPts val="0"/>
                </a:spcBef>
                <a:spcAft>
                  <a:spcPts val="0"/>
                </a:spcAft>
                <a:buNone/>
              </a:pPr>
              <a:endParaRPr sz="900" b="1"/>
            </a:p>
          </p:txBody>
        </p:sp>
        <p:pic>
          <p:nvPicPr>
            <p:cNvPr id="717" name="Google Shape;717;p52">
              <a:hlinkClick r:id="rId27"/>
            </p:cNvPr>
            <p:cNvPicPr preferRelativeResize="0"/>
            <p:nvPr/>
          </p:nvPicPr>
          <p:blipFill>
            <a:blip r:embed="rId28">
              <a:alphaModFix/>
            </a:blip>
            <a:stretch>
              <a:fillRect/>
            </a:stretch>
          </p:blipFill>
          <p:spPr>
            <a:xfrm>
              <a:off x="10246300" y="4846425"/>
              <a:ext cx="1615774" cy="124927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grpSp>
      <p:pic>
        <p:nvPicPr>
          <p:cNvPr id="718" name="Google Shape;718;p52">
            <a:hlinkClick r:id="rId29"/>
          </p:cNvPr>
          <p:cNvPicPr preferRelativeResize="0"/>
          <p:nvPr/>
        </p:nvPicPr>
        <p:blipFill>
          <a:blip r:embed="rId30">
            <a:alphaModFix/>
          </a:blip>
          <a:stretch>
            <a:fillRect/>
          </a:stretch>
        </p:blipFill>
        <p:spPr>
          <a:xfrm>
            <a:off x="3186356" y="1995881"/>
            <a:ext cx="1208175"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19" name="Google Shape;719;p52">
            <a:hlinkClick r:id="rId31"/>
          </p:cNvPr>
          <p:cNvPicPr preferRelativeResize="0"/>
          <p:nvPr/>
        </p:nvPicPr>
        <p:blipFill>
          <a:blip r:embed="rId32">
            <a:alphaModFix/>
          </a:blip>
          <a:stretch>
            <a:fillRect/>
          </a:stretch>
        </p:blipFill>
        <p:spPr>
          <a:xfrm>
            <a:off x="3186394" y="2603044"/>
            <a:ext cx="1211832" cy="93695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720" name="Google Shape;720;p52"/>
          <p:cNvSpPr txBox="1">
            <a:spLocks noGrp="1"/>
          </p:cNvSpPr>
          <p:nvPr>
            <p:ph type="body" idx="2"/>
          </p:nvPr>
        </p:nvSpPr>
        <p:spPr>
          <a:xfrm>
            <a:off x="2286991" y="122443"/>
            <a:ext cx="6476700" cy="61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a:t>EOSC Federation Services  		</a:t>
            </a:r>
            <a:endParaRPr/>
          </a:p>
          <a:p>
            <a:pPr marL="0" lvl="0" indent="0" algn="l" rtl="0">
              <a:spcBef>
                <a:spcPts val="500"/>
              </a:spcBef>
              <a:spcAft>
                <a:spcPts val="0"/>
              </a:spcAft>
              <a:buNone/>
            </a:pPr>
            <a:endParaRPr/>
          </a:p>
        </p:txBody>
      </p:sp>
      <p:pic>
        <p:nvPicPr>
          <p:cNvPr id="721" name="Google Shape;721;p52">
            <a:hlinkClick r:id="rId33"/>
          </p:cNvPr>
          <p:cNvPicPr preferRelativeResize="0"/>
          <p:nvPr/>
        </p:nvPicPr>
        <p:blipFill>
          <a:blip r:embed="rId34">
            <a:alphaModFix/>
          </a:blip>
          <a:stretch>
            <a:fillRect/>
          </a:stretch>
        </p:blipFill>
        <p:spPr>
          <a:xfrm>
            <a:off x="7679738" y="1971580"/>
            <a:ext cx="1211830"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722" name="Google Shape;722;p52">
            <a:hlinkClick r:id="rId35"/>
          </p:cNvPr>
          <p:cNvPicPr preferRelativeResize="0"/>
          <p:nvPr/>
        </p:nvPicPr>
        <p:blipFill>
          <a:blip r:embed="rId36">
            <a:alphaModFix/>
          </a:blip>
          <a:stretch>
            <a:fillRect/>
          </a:stretch>
        </p:blipFill>
        <p:spPr>
          <a:xfrm>
            <a:off x="7681594" y="1527150"/>
            <a:ext cx="1208137"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723" name="Google Shape;723;p52"/>
          <p:cNvSpPr txBox="1"/>
          <p:nvPr/>
        </p:nvSpPr>
        <p:spPr>
          <a:xfrm>
            <a:off x="1037745" y="536550"/>
            <a:ext cx="7608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T5.1</a:t>
            </a:r>
            <a:endParaRPr sz="1100" b="1"/>
          </a:p>
        </p:txBody>
      </p:sp>
      <p:sp>
        <p:nvSpPr>
          <p:cNvPr id="724" name="Google Shape;724;p52"/>
          <p:cNvSpPr txBox="1"/>
          <p:nvPr/>
        </p:nvSpPr>
        <p:spPr>
          <a:xfrm>
            <a:off x="3199832" y="536550"/>
            <a:ext cx="8592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T5.2</a:t>
            </a:r>
            <a:endParaRPr sz="1100" b="1"/>
          </a:p>
        </p:txBody>
      </p:sp>
      <p:sp>
        <p:nvSpPr>
          <p:cNvPr id="725" name="Google Shape;725;p52"/>
          <p:cNvSpPr txBox="1"/>
          <p:nvPr/>
        </p:nvSpPr>
        <p:spPr>
          <a:xfrm>
            <a:off x="5481075" y="536550"/>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T5.3,4,5</a:t>
            </a:r>
            <a:endParaRPr sz="1100" b="1"/>
          </a:p>
        </p:txBody>
      </p:sp>
      <p:sp>
        <p:nvSpPr>
          <p:cNvPr id="726" name="Google Shape;726;p52"/>
          <p:cNvSpPr txBox="1"/>
          <p:nvPr/>
        </p:nvSpPr>
        <p:spPr>
          <a:xfrm>
            <a:off x="7678838" y="565538"/>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T5.6</a:t>
            </a:r>
            <a:endParaRPr sz="1100" b="1"/>
          </a:p>
        </p:txBody>
      </p:sp>
      <p:sp>
        <p:nvSpPr>
          <p:cNvPr id="727" name="Google Shape;727;p52"/>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728" name="Google Shape;728;p52"/>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17</a:t>
            </a:fld>
            <a:endParaRPr sz="700">
              <a:solidFill>
                <a:srgbClr val="3C3C3C"/>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53"/>
          <p:cNvPicPr preferRelativeResize="0"/>
          <p:nvPr/>
        </p:nvPicPr>
        <p:blipFill>
          <a:blip r:embed="rId3">
            <a:alphaModFix/>
          </a:blip>
          <a:stretch>
            <a:fillRect/>
          </a:stretch>
        </p:blipFill>
        <p:spPr>
          <a:xfrm>
            <a:off x="4128084" y="1416563"/>
            <a:ext cx="4764441" cy="2863707"/>
          </a:xfrm>
          <a:prstGeom prst="rect">
            <a:avLst/>
          </a:prstGeom>
          <a:noFill/>
          <a:ln>
            <a:noFill/>
          </a:ln>
        </p:spPr>
      </p:pic>
      <p:sp>
        <p:nvSpPr>
          <p:cNvPr id="734" name="Google Shape;734;p53"/>
          <p:cNvSpPr txBox="1">
            <a:spLocks noGrp="1"/>
          </p:cNvSpPr>
          <p:nvPr>
            <p:ph type="sldNum" idx="12"/>
          </p:nvPr>
        </p:nvSpPr>
        <p:spPr>
          <a:xfrm>
            <a:off x="8562550" y="4786000"/>
            <a:ext cx="3300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18</a:t>
            </a:fld>
            <a:endParaRPr sz="700" b="0" i="0">
              <a:solidFill>
                <a:srgbClr val="3C3C3C"/>
              </a:solidFill>
              <a:latin typeface="Calibri"/>
              <a:ea typeface="Calibri"/>
              <a:cs typeface="Calibri"/>
              <a:sym typeface="Calibri"/>
            </a:endParaRPr>
          </a:p>
        </p:txBody>
      </p:sp>
      <p:sp>
        <p:nvSpPr>
          <p:cNvPr id="735" name="Google Shape;735;p53"/>
          <p:cNvSpPr txBox="1">
            <a:spLocks noGrp="1"/>
          </p:cNvSpPr>
          <p:nvPr>
            <p:ph type="body" idx="2"/>
          </p:nvPr>
        </p:nvSpPr>
        <p:spPr>
          <a:xfrm>
            <a:off x="2284404" y="104968"/>
            <a:ext cx="64767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Monitoring</a:t>
            </a:r>
            <a:r>
              <a:rPr lang="en-US">
                <a:solidFill>
                  <a:srgbClr val="1C3046"/>
                </a:solidFill>
              </a:rPr>
              <a:t>  System</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sp>
        <p:nvSpPr>
          <p:cNvPr id="736" name="Google Shape;736;p53"/>
          <p:cNvSpPr txBox="1">
            <a:spLocks noGrp="1"/>
          </p:cNvSpPr>
          <p:nvPr>
            <p:ph type="body" idx="1"/>
          </p:nvPr>
        </p:nvSpPr>
        <p:spPr>
          <a:xfrm>
            <a:off x="143838" y="722681"/>
            <a:ext cx="8856300" cy="871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sz="1800" b="1"/>
              <a:t>Objective: </a:t>
            </a:r>
            <a:r>
              <a:rPr lang="en-US" sz="1800"/>
              <a:t>Monitoring system should provide  consistent monitoring of EOSC-hub services and support customers in management of their probes and services </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b="1"/>
              <a:t>The ARGO monitoring system:</a:t>
            </a:r>
            <a:endParaRPr sz="1800" b="1"/>
          </a:p>
          <a:p>
            <a:pPr marL="342900" marR="0" lvl="0" indent="-279400" algn="l" rtl="0">
              <a:spcBef>
                <a:spcPts val="0"/>
              </a:spcBef>
              <a:spcAft>
                <a:spcPts val="0"/>
              </a:spcAft>
              <a:buSzPts val="1800"/>
              <a:buChar char="●"/>
            </a:pPr>
            <a:r>
              <a:rPr lang="en-US" sz="1800"/>
              <a:t> monitors all EOSC-hub</a:t>
            </a:r>
            <a:endParaRPr sz="1800"/>
          </a:p>
          <a:p>
            <a:pPr marL="342900" marR="0" lvl="0" indent="0" algn="l" rtl="0">
              <a:spcBef>
                <a:spcPts val="0"/>
              </a:spcBef>
              <a:spcAft>
                <a:spcPts val="0"/>
              </a:spcAft>
              <a:buNone/>
            </a:pPr>
            <a:r>
              <a:rPr lang="en-US" sz="1800"/>
              <a:t> services</a:t>
            </a:r>
            <a:endParaRPr sz="1800"/>
          </a:p>
          <a:p>
            <a:pPr marL="342900" marR="0" lvl="0" indent="-279400" algn="l" rtl="0">
              <a:spcBef>
                <a:spcPts val="0"/>
              </a:spcBef>
              <a:spcAft>
                <a:spcPts val="0"/>
              </a:spcAft>
              <a:buSzPts val="1800"/>
              <a:buChar char="●"/>
            </a:pPr>
            <a:r>
              <a:rPr lang="en-US" sz="1800"/>
              <a:t> sends incident alerts </a:t>
            </a:r>
            <a:endParaRPr sz="1800"/>
          </a:p>
          <a:p>
            <a:pPr marL="342900" marR="0" lvl="0" indent="-279400" algn="l" rtl="0">
              <a:spcBef>
                <a:spcPts val="0"/>
              </a:spcBef>
              <a:spcAft>
                <a:spcPts val="0"/>
              </a:spcAft>
              <a:buSzPts val="1800"/>
              <a:buChar char="●"/>
            </a:pPr>
            <a:r>
              <a:rPr lang="en-US" sz="1800"/>
              <a:t> reports on availability</a:t>
            </a:r>
            <a:endParaRPr sz="1800"/>
          </a:p>
          <a:p>
            <a:pPr marL="342900" marR="0" lvl="0" indent="0" algn="l" rtl="0">
              <a:spcBef>
                <a:spcPts val="0"/>
              </a:spcBef>
              <a:spcAft>
                <a:spcPts val="0"/>
              </a:spcAft>
              <a:buNone/>
            </a:pPr>
            <a:r>
              <a:rPr lang="en-US" sz="1800"/>
              <a:t> and reliability</a:t>
            </a:r>
            <a:endParaRPr sz="1800"/>
          </a:p>
          <a:p>
            <a:pPr marL="0" marR="0" lvl="0" indent="0" algn="l" rtl="0">
              <a:spcBef>
                <a:spcPts val="0"/>
              </a:spcBef>
              <a:spcAft>
                <a:spcPts val="0"/>
              </a:spcAft>
              <a:buNone/>
            </a:pPr>
            <a:endParaRPr sz="1800" b="1"/>
          </a:p>
          <a:p>
            <a:pPr marL="342900" marR="0" lvl="0" indent="0" algn="l" rtl="0">
              <a:lnSpc>
                <a:spcPct val="100000"/>
              </a:lnSpc>
              <a:spcBef>
                <a:spcPts val="0"/>
              </a:spcBef>
              <a:spcAft>
                <a:spcPts val="0"/>
              </a:spcAft>
              <a:buNone/>
            </a:pPr>
            <a:endParaRPr sz="1800"/>
          </a:p>
        </p:txBody>
      </p:sp>
      <p:sp>
        <p:nvSpPr>
          <p:cNvPr id="737" name="Google Shape;737;p53"/>
          <p:cNvSpPr txBox="1"/>
          <p:nvPr/>
        </p:nvSpPr>
        <p:spPr>
          <a:xfrm>
            <a:off x="5205899" y="4280275"/>
            <a:ext cx="2895600" cy="2616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US" sz="1100" i="1"/>
              <a:t>ARGO high-level architecture</a:t>
            </a:r>
            <a:endParaRPr sz="1100" i="1"/>
          </a:p>
        </p:txBody>
      </p:sp>
      <p:sp>
        <p:nvSpPr>
          <p:cNvPr id="738" name="Google Shape;738;p53"/>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txBox="1">
            <a:spLocks noGrp="1"/>
          </p:cNvSpPr>
          <p:nvPr>
            <p:ph type="sldNum" idx="12"/>
          </p:nvPr>
        </p:nvSpPr>
        <p:spPr>
          <a:xfrm>
            <a:off x="8562550" y="4786000"/>
            <a:ext cx="3300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19</a:t>
            </a:fld>
            <a:endParaRPr sz="700" b="0" i="0">
              <a:solidFill>
                <a:srgbClr val="3C3C3C"/>
              </a:solidFill>
              <a:latin typeface="Calibri"/>
              <a:ea typeface="Calibri"/>
              <a:cs typeface="Calibri"/>
              <a:sym typeface="Calibri"/>
            </a:endParaRPr>
          </a:p>
        </p:txBody>
      </p:sp>
      <p:sp>
        <p:nvSpPr>
          <p:cNvPr id="744" name="Google Shape;744;p54"/>
          <p:cNvSpPr txBox="1">
            <a:spLocks noGrp="1"/>
          </p:cNvSpPr>
          <p:nvPr>
            <p:ph type="body" idx="2"/>
          </p:nvPr>
        </p:nvSpPr>
        <p:spPr>
          <a:xfrm>
            <a:off x="2276916" y="97430"/>
            <a:ext cx="64767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Monitoring</a:t>
            </a:r>
            <a:r>
              <a:rPr lang="en-US">
                <a:solidFill>
                  <a:srgbClr val="1C3046"/>
                </a:solidFill>
              </a:rPr>
              <a:t>  System</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pic>
        <p:nvPicPr>
          <p:cNvPr id="745" name="Google Shape;745;p54"/>
          <p:cNvPicPr preferRelativeResize="0"/>
          <p:nvPr/>
        </p:nvPicPr>
        <p:blipFill rotWithShape="1">
          <a:blip r:embed="rId3">
            <a:alphaModFix/>
          </a:blip>
          <a:srcRect l="-6349" t="-6740" b="6739"/>
          <a:stretch/>
        </p:blipFill>
        <p:spPr>
          <a:xfrm>
            <a:off x="3918850" y="715125"/>
            <a:ext cx="4973750" cy="3364075"/>
          </a:xfrm>
          <a:prstGeom prst="rect">
            <a:avLst/>
          </a:prstGeom>
          <a:noFill/>
          <a:ln>
            <a:noFill/>
          </a:ln>
        </p:spPr>
      </p:pic>
      <p:sp>
        <p:nvSpPr>
          <p:cNvPr id="746" name="Google Shape;746;p54"/>
          <p:cNvSpPr txBox="1">
            <a:spLocks noGrp="1"/>
          </p:cNvSpPr>
          <p:nvPr>
            <p:ph type="body" idx="1"/>
          </p:nvPr>
        </p:nvSpPr>
        <p:spPr>
          <a:xfrm>
            <a:off x="184850" y="715125"/>
            <a:ext cx="4119600" cy="3579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a:t>Accomplished tasks: </a:t>
            </a:r>
            <a:endParaRPr sz="1800"/>
          </a:p>
          <a:p>
            <a:pPr marL="342900" marR="0" lvl="0" indent="-279400" algn="l" rtl="0">
              <a:spcBef>
                <a:spcPts val="0"/>
              </a:spcBef>
              <a:spcAft>
                <a:spcPts val="0"/>
              </a:spcAft>
              <a:buSzPts val="1800"/>
              <a:buChar char="●"/>
            </a:pPr>
            <a:r>
              <a:rPr lang="en-US" sz="1800"/>
              <a:t>Unified  Web UI with EGI and EUDAT dashboards </a:t>
            </a:r>
            <a:endParaRPr sz="1800"/>
          </a:p>
          <a:p>
            <a:pPr marL="342900" marR="0" lvl="0" indent="-279400" algn="l" rtl="0">
              <a:spcBef>
                <a:spcPts val="0"/>
              </a:spcBef>
              <a:spcAft>
                <a:spcPts val="0"/>
              </a:spcAft>
              <a:buSzPts val="1800"/>
              <a:buChar char="●"/>
            </a:pPr>
            <a:r>
              <a:rPr lang="en-US" sz="1800"/>
              <a:t>Central management engine of customer thresholds with Profiles</a:t>
            </a:r>
            <a:endParaRPr sz="1800"/>
          </a:p>
          <a:p>
            <a:pPr marL="342900" marR="0" lvl="0" indent="0" algn="l" rtl="0">
              <a:spcBef>
                <a:spcPts val="0"/>
              </a:spcBef>
              <a:spcAft>
                <a:spcPts val="0"/>
              </a:spcAft>
              <a:buNone/>
            </a:pPr>
            <a:endParaRPr sz="1800"/>
          </a:p>
          <a:p>
            <a:pPr marL="0" marR="0" lvl="0" indent="0" algn="l" rtl="0">
              <a:spcBef>
                <a:spcPts val="0"/>
              </a:spcBef>
              <a:spcAft>
                <a:spcPts val="0"/>
              </a:spcAft>
              <a:buNone/>
            </a:pPr>
            <a:endParaRPr sz="1800" b="1"/>
          </a:p>
          <a:p>
            <a:pPr marL="0" marR="0" lvl="0" indent="0" algn="l" rtl="0">
              <a:spcBef>
                <a:spcPts val="0"/>
              </a:spcBef>
              <a:spcAft>
                <a:spcPts val="0"/>
              </a:spcAft>
              <a:buNone/>
            </a:pPr>
            <a:r>
              <a:rPr lang="en-US" sz="1800" b="1"/>
              <a:t>Ongoing activities </a:t>
            </a:r>
            <a:endParaRPr sz="1800" b="1"/>
          </a:p>
          <a:p>
            <a:pPr marL="342900" marR="0" lvl="0" indent="-279400" algn="l" rtl="0">
              <a:lnSpc>
                <a:spcPct val="100000"/>
              </a:lnSpc>
              <a:spcBef>
                <a:spcPts val="0"/>
              </a:spcBef>
              <a:spcAft>
                <a:spcPts val="0"/>
              </a:spcAft>
              <a:buSzPts val="1800"/>
              <a:buChar char="●"/>
            </a:pPr>
            <a:r>
              <a:rPr lang="en-US" sz="1800"/>
              <a:t>Web UI to handle customer thresholds</a:t>
            </a:r>
            <a:endParaRPr sz="1800"/>
          </a:p>
          <a:p>
            <a:pPr marL="342900" marR="0" lvl="0" indent="-279400" algn="l" rtl="0">
              <a:lnSpc>
                <a:spcPct val="100000"/>
              </a:lnSpc>
              <a:spcBef>
                <a:spcPts val="0"/>
              </a:spcBef>
              <a:spcAft>
                <a:spcPts val="0"/>
              </a:spcAft>
              <a:buSzPts val="1800"/>
              <a:buChar char="●"/>
            </a:pPr>
            <a:r>
              <a:rPr lang="en-US" sz="1800"/>
              <a:t>Monitoring service management 	for customers ( VO and Infra managers) to manage profiles and probes </a:t>
            </a:r>
            <a:endParaRPr sz="1800"/>
          </a:p>
        </p:txBody>
      </p:sp>
      <p:sp>
        <p:nvSpPr>
          <p:cNvPr id="747" name="Google Shape;747;p54"/>
          <p:cNvSpPr txBox="1"/>
          <p:nvPr/>
        </p:nvSpPr>
        <p:spPr>
          <a:xfrm>
            <a:off x="5439198" y="4188700"/>
            <a:ext cx="2895600" cy="21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i="1"/>
              <a:t>Unified ARGO Web User Interface </a:t>
            </a:r>
            <a:endParaRPr sz="1100" i="1"/>
          </a:p>
        </p:txBody>
      </p:sp>
      <p:sp>
        <p:nvSpPr>
          <p:cNvPr id="748" name="Google Shape;748;p54"/>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7"/>
          <p:cNvSpPr txBox="1">
            <a:spLocks noGrp="1"/>
          </p:cNvSpPr>
          <p:nvPr>
            <p:ph type="body" idx="1"/>
          </p:nvPr>
        </p:nvSpPr>
        <p:spPr>
          <a:xfrm>
            <a:off x="190000" y="905422"/>
            <a:ext cx="8316900" cy="2816100"/>
          </a:xfrm>
          <a:prstGeom prst="rect">
            <a:avLst/>
          </a:prstGeom>
          <a:noFill/>
          <a:ln>
            <a:noFill/>
          </a:ln>
        </p:spPr>
        <p:txBody>
          <a:bodyPr spcFirstLastPara="1" wrap="square" lIns="68575" tIns="34275" rIns="68575" bIns="34275" anchor="t" anchorCtr="0">
            <a:noAutofit/>
          </a:bodyPr>
          <a:lstStyle/>
          <a:p>
            <a:pPr marL="254000" lvl="0" indent="-266700" algn="l" rtl="0">
              <a:lnSpc>
                <a:spcPct val="115000"/>
              </a:lnSpc>
              <a:spcBef>
                <a:spcPts val="0"/>
              </a:spcBef>
              <a:spcAft>
                <a:spcPts val="0"/>
              </a:spcAft>
              <a:buClr>
                <a:srgbClr val="3C3C3C"/>
              </a:buClr>
              <a:buSzPts val="2400"/>
              <a:buFont typeface="Calibri"/>
              <a:buChar char="•"/>
            </a:pPr>
            <a:r>
              <a:rPr lang="en-US" sz="2400">
                <a:solidFill>
                  <a:srgbClr val="3C3C3C"/>
                </a:solidFill>
              </a:rPr>
              <a:t>Main objectives of WP5 </a:t>
            </a:r>
            <a:endParaRPr sz="2400">
              <a:solidFill>
                <a:srgbClr val="3C3C3C"/>
              </a:solidFill>
            </a:endParaRPr>
          </a:p>
          <a:p>
            <a:pPr marL="254000" lvl="0" indent="-266700" algn="l" rtl="0">
              <a:lnSpc>
                <a:spcPct val="115000"/>
              </a:lnSpc>
              <a:spcBef>
                <a:spcPts val="0"/>
              </a:spcBef>
              <a:spcAft>
                <a:spcPts val="0"/>
              </a:spcAft>
              <a:buClr>
                <a:srgbClr val="3C3C3C"/>
              </a:buClr>
              <a:buSzPts val="2400"/>
              <a:buFont typeface="Calibri"/>
              <a:buChar char="•"/>
            </a:pPr>
            <a:r>
              <a:rPr lang="en-US" sz="2400">
                <a:solidFill>
                  <a:srgbClr val="3C3C3C"/>
                </a:solidFill>
              </a:rPr>
              <a:t>Overview of the federation services</a:t>
            </a:r>
            <a:endParaRPr sz="2400">
              <a:solidFill>
                <a:srgbClr val="3C3C3C"/>
              </a:solidFill>
            </a:endParaRPr>
          </a:p>
          <a:p>
            <a:pPr marL="254000" lvl="0" indent="-266700" algn="l" rtl="0">
              <a:lnSpc>
                <a:spcPct val="115000"/>
              </a:lnSpc>
              <a:spcBef>
                <a:spcPts val="0"/>
              </a:spcBef>
              <a:spcAft>
                <a:spcPts val="0"/>
              </a:spcAft>
              <a:buClr>
                <a:srgbClr val="3C3C3C"/>
              </a:buClr>
              <a:buSzPts val="2400"/>
              <a:buFont typeface="Calibri"/>
              <a:buChar char="•"/>
            </a:pPr>
            <a:r>
              <a:rPr lang="en-US" sz="2400">
                <a:solidFill>
                  <a:srgbClr val="3C3C3C"/>
                </a:solidFill>
              </a:rPr>
              <a:t>Integration of federation services</a:t>
            </a:r>
            <a:endParaRPr sz="2400">
              <a:solidFill>
                <a:srgbClr val="3C3C3C"/>
              </a:solidFill>
            </a:endParaRPr>
          </a:p>
          <a:p>
            <a:pPr marL="254000" lvl="0" indent="-266700" algn="l" rtl="0">
              <a:lnSpc>
                <a:spcPct val="115000"/>
              </a:lnSpc>
              <a:spcBef>
                <a:spcPts val="0"/>
              </a:spcBef>
              <a:spcAft>
                <a:spcPts val="0"/>
              </a:spcAft>
              <a:buClr>
                <a:srgbClr val="3C3C3C"/>
              </a:buClr>
              <a:buSzPts val="2400"/>
              <a:buFont typeface="Calibri"/>
              <a:buChar char="•"/>
            </a:pPr>
            <a:r>
              <a:rPr lang="en-US" sz="2400">
                <a:solidFill>
                  <a:srgbClr val="3C3C3C"/>
                </a:solidFill>
              </a:rPr>
              <a:t>Status of activities  and major achievements in WP5  main areas</a:t>
            </a:r>
            <a:endParaRPr sz="2400">
              <a:solidFill>
                <a:srgbClr val="3C3C3C"/>
              </a:solidFill>
            </a:endParaRPr>
          </a:p>
          <a:p>
            <a:pPr marL="0" lvl="0" indent="0" algn="l" rtl="0">
              <a:spcBef>
                <a:spcPts val="0"/>
              </a:spcBef>
              <a:spcAft>
                <a:spcPts val="0"/>
              </a:spcAft>
              <a:buNone/>
            </a:pPr>
            <a:endParaRPr/>
          </a:p>
        </p:txBody>
      </p:sp>
      <p:sp>
        <p:nvSpPr>
          <p:cNvPr id="425" name="Google Shape;425;p37"/>
          <p:cNvSpPr txBox="1">
            <a:spLocks noGrp="1"/>
          </p:cNvSpPr>
          <p:nvPr>
            <p:ph type="sldNum" idx="12"/>
          </p:nvPr>
        </p:nvSpPr>
        <p:spPr>
          <a:xfrm>
            <a:off x="8562550" y="4786000"/>
            <a:ext cx="3300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latin typeface="Calibri"/>
                <a:ea typeface="Calibri"/>
                <a:cs typeface="Calibri"/>
                <a:sym typeface="Calibri"/>
              </a:rPr>
              <a:t>2</a:t>
            </a:fld>
            <a:endParaRPr sz="700">
              <a:latin typeface="Calibri"/>
              <a:ea typeface="Calibri"/>
              <a:cs typeface="Calibri"/>
              <a:sym typeface="Calibri"/>
            </a:endParaRPr>
          </a:p>
        </p:txBody>
      </p:sp>
      <p:sp>
        <p:nvSpPr>
          <p:cNvPr id="426" name="Google Shape;426;p37"/>
          <p:cNvSpPr txBox="1">
            <a:spLocks noGrp="1"/>
          </p:cNvSpPr>
          <p:nvPr>
            <p:ph type="title"/>
          </p:nvPr>
        </p:nvSpPr>
        <p:spPr>
          <a:xfrm>
            <a:off x="2277350" y="156875"/>
            <a:ext cx="6480600" cy="381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1D2F45"/>
              </a:buClr>
              <a:buSzPts val="2400"/>
              <a:buFont typeface="Calibri"/>
              <a:buNone/>
            </a:pPr>
            <a:r>
              <a:rPr lang="en-US" sz="2400"/>
              <a:t>Outline</a:t>
            </a:r>
            <a:endParaRPr sz="2400"/>
          </a:p>
        </p:txBody>
      </p:sp>
      <p:sp>
        <p:nvSpPr>
          <p:cNvPr id="427" name="Google Shape;427;p37"/>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5"/>
          <p:cNvSpPr txBox="1">
            <a:spLocks noGrp="1"/>
          </p:cNvSpPr>
          <p:nvPr>
            <p:ph type="sldNum" idx="12"/>
          </p:nvPr>
        </p:nvSpPr>
        <p:spPr>
          <a:xfrm>
            <a:off x="8602925" y="4786000"/>
            <a:ext cx="2898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20</a:t>
            </a:fld>
            <a:endParaRPr sz="700" b="0" i="0">
              <a:solidFill>
                <a:srgbClr val="3C3C3C"/>
              </a:solidFill>
              <a:latin typeface="Calibri"/>
              <a:ea typeface="Calibri"/>
              <a:cs typeface="Calibri"/>
              <a:sym typeface="Calibri"/>
            </a:endParaRPr>
          </a:p>
        </p:txBody>
      </p:sp>
      <p:sp>
        <p:nvSpPr>
          <p:cNvPr id="754" name="Google Shape;754;p55"/>
          <p:cNvSpPr txBox="1">
            <a:spLocks noGrp="1"/>
          </p:cNvSpPr>
          <p:nvPr>
            <p:ph type="body" idx="2"/>
          </p:nvPr>
        </p:nvSpPr>
        <p:spPr>
          <a:xfrm>
            <a:off x="2283610" y="81999"/>
            <a:ext cx="64767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Accounting System</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pic>
        <p:nvPicPr>
          <p:cNvPr id="755" name="Google Shape;755;p55"/>
          <p:cNvPicPr preferRelativeResize="0"/>
          <p:nvPr/>
        </p:nvPicPr>
        <p:blipFill>
          <a:blip r:embed="rId3">
            <a:alphaModFix/>
          </a:blip>
          <a:stretch>
            <a:fillRect/>
          </a:stretch>
        </p:blipFill>
        <p:spPr>
          <a:xfrm>
            <a:off x="4729744" y="1852890"/>
            <a:ext cx="4300538" cy="2336006"/>
          </a:xfrm>
          <a:prstGeom prst="rect">
            <a:avLst/>
          </a:prstGeom>
          <a:noFill/>
          <a:ln>
            <a:noFill/>
          </a:ln>
        </p:spPr>
      </p:pic>
      <p:sp>
        <p:nvSpPr>
          <p:cNvPr id="756" name="Google Shape;756;p55"/>
          <p:cNvSpPr txBox="1">
            <a:spLocks noGrp="1"/>
          </p:cNvSpPr>
          <p:nvPr>
            <p:ph type="body" idx="1"/>
          </p:nvPr>
        </p:nvSpPr>
        <p:spPr>
          <a:xfrm>
            <a:off x="197675" y="699700"/>
            <a:ext cx="8832600" cy="900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a:t>Objective: </a:t>
            </a:r>
            <a:r>
              <a:rPr lang="en-US" sz="1800"/>
              <a:t>Accounting system should provide consistent accounting data from all EOSC-hub resources accessible from a single web portal </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b="1"/>
              <a:t>Accomplished tasks: </a:t>
            </a:r>
            <a:endParaRPr sz="1800"/>
          </a:p>
          <a:p>
            <a:pPr marL="342900" marR="0" lvl="0" indent="-279400" algn="l" rtl="0">
              <a:spcBef>
                <a:spcPts val="0"/>
              </a:spcBef>
              <a:spcAft>
                <a:spcPts val="0"/>
              </a:spcAft>
              <a:buSzPts val="1800"/>
              <a:buChar char="●"/>
            </a:pPr>
            <a:r>
              <a:rPr lang="en-US" sz="1800"/>
              <a:t>Integration of EGI and EUDAT accounting </a:t>
            </a:r>
            <a:endParaRPr sz="1800"/>
          </a:p>
          <a:p>
            <a:pPr marL="342900" marR="0" lvl="0" indent="0" algn="l" rtl="0">
              <a:spcBef>
                <a:spcPts val="0"/>
              </a:spcBef>
              <a:spcAft>
                <a:spcPts val="0"/>
              </a:spcAft>
              <a:buNone/>
            </a:pPr>
            <a:r>
              <a:rPr lang="en-US" sz="1800"/>
              <a:t>services </a:t>
            </a:r>
            <a:endParaRPr sz="1800"/>
          </a:p>
          <a:p>
            <a:pPr marL="342900" marR="0" lvl="0" indent="-279400" algn="l" rtl="0">
              <a:spcBef>
                <a:spcPts val="0"/>
              </a:spcBef>
              <a:spcAft>
                <a:spcPts val="0"/>
              </a:spcAft>
              <a:buSzPts val="1800"/>
              <a:buChar char="●"/>
            </a:pPr>
            <a:r>
              <a:rPr lang="en-US" sz="1800"/>
              <a:t>Accounting system integrated with AMS. </a:t>
            </a:r>
            <a:endParaRPr sz="1800"/>
          </a:p>
          <a:p>
            <a:pPr marL="0" marR="0" lvl="0" indent="0" algn="l" rtl="0">
              <a:spcBef>
                <a:spcPts val="0"/>
              </a:spcBef>
              <a:spcAft>
                <a:spcPts val="0"/>
              </a:spcAft>
              <a:buNone/>
            </a:pPr>
            <a:endParaRPr sz="1800" b="1"/>
          </a:p>
          <a:p>
            <a:pPr marL="0" marR="0" lvl="0" indent="0" algn="l" rtl="0">
              <a:spcBef>
                <a:spcPts val="0"/>
              </a:spcBef>
              <a:spcAft>
                <a:spcPts val="0"/>
              </a:spcAft>
              <a:buNone/>
            </a:pPr>
            <a:r>
              <a:rPr lang="en-US" sz="1800" b="1"/>
              <a:t>Ongoing activities </a:t>
            </a:r>
            <a:endParaRPr sz="1800" b="1"/>
          </a:p>
          <a:p>
            <a:pPr marL="342900" marR="0" lvl="0" indent="-279400" algn="l" rtl="0">
              <a:lnSpc>
                <a:spcPct val="100000"/>
              </a:lnSpc>
              <a:spcBef>
                <a:spcPts val="0"/>
              </a:spcBef>
              <a:spcAft>
                <a:spcPts val="0"/>
              </a:spcAft>
              <a:buSzPts val="1800"/>
              <a:buChar char="●"/>
            </a:pPr>
            <a:r>
              <a:rPr lang="en-US" sz="1800"/>
              <a:t>Enhancement of accounting data</a:t>
            </a:r>
            <a:endParaRPr sz="1800"/>
          </a:p>
          <a:p>
            <a:pPr marL="342900" marR="0" lvl="0" indent="0" algn="l" rtl="0">
              <a:lnSpc>
                <a:spcPct val="100000"/>
              </a:lnSpc>
              <a:spcBef>
                <a:spcPts val="0"/>
              </a:spcBef>
              <a:spcAft>
                <a:spcPts val="0"/>
              </a:spcAft>
              <a:buNone/>
            </a:pPr>
            <a:r>
              <a:rPr lang="en-US" sz="1800"/>
              <a:t>presentation in accounting portal </a:t>
            </a:r>
            <a:endParaRPr sz="1800"/>
          </a:p>
          <a:p>
            <a:pPr marL="342900" marR="0" lvl="0" indent="-279400" algn="l" rtl="0">
              <a:lnSpc>
                <a:spcPct val="100000"/>
              </a:lnSpc>
              <a:spcBef>
                <a:spcPts val="0"/>
              </a:spcBef>
              <a:spcAft>
                <a:spcPts val="0"/>
              </a:spcAft>
              <a:buSzPts val="1800"/>
              <a:buChar char="●"/>
            </a:pPr>
            <a:r>
              <a:rPr lang="en-US" sz="1800"/>
              <a:t>Customisation of accounting record related</a:t>
            </a:r>
            <a:endParaRPr sz="1800"/>
          </a:p>
          <a:p>
            <a:pPr marL="0" marR="0" lvl="0" indent="0" algn="l" rtl="0">
              <a:lnSpc>
                <a:spcPct val="100000"/>
              </a:lnSpc>
              <a:spcBef>
                <a:spcPts val="0"/>
              </a:spcBef>
              <a:spcAft>
                <a:spcPts val="0"/>
              </a:spcAft>
              <a:buNone/>
            </a:pPr>
            <a:r>
              <a:rPr lang="en-US" sz="1800"/>
              <a:t>       to service order and customer</a:t>
            </a:r>
            <a:endParaRPr sz="1800"/>
          </a:p>
        </p:txBody>
      </p:sp>
      <p:sp>
        <p:nvSpPr>
          <p:cNvPr id="757" name="Google Shape;757;p55"/>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758" name="Google Shape;758;p55"/>
          <p:cNvSpPr txBox="1"/>
          <p:nvPr/>
        </p:nvSpPr>
        <p:spPr>
          <a:xfrm>
            <a:off x="5297525" y="4243800"/>
            <a:ext cx="3305400" cy="21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i="1"/>
              <a:t>Integration of EUDAT and EGI accounting systems</a:t>
            </a:r>
            <a:endParaRPr sz="1100"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6"/>
          <p:cNvSpPr txBox="1">
            <a:spLocks noGrp="1"/>
          </p:cNvSpPr>
          <p:nvPr>
            <p:ph type="sldNum" idx="12"/>
          </p:nvPr>
        </p:nvSpPr>
        <p:spPr>
          <a:xfrm>
            <a:off x="8562550" y="4786000"/>
            <a:ext cx="3300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21</a:t>
            </a:fld>
            <a:endParaRPr sz="700" b="0" i="0">
              <a:solidFill>
                <a:srgbClr val="3C3C3C"/>
              </a:solidFill>
              <a:latin typeface="Calibri"/>
              <a:ea typeface="Calibri"/>
              <a:cs typeface="Calibri"/>
              <a:sym typeface="Calibri"/>
            </a:endParaRPr>
          </a:p>
        </p:txBody>
      </p:sp>
      <p:sp>
        <p:nvSpPr>
          <p:cNvPr id="764" name="Google Shape;764;p56"/>
          <p:cNvSpPr txBox="1">
            <a:spLocks noGrp="1"/>
          </p:cNvSpPr>
          <p:nvPr>
            <p:ph type="body" idx="2"/>
          </p:nvPr>
        </p:nvSpPr>
        <p:spPr>
          <a:xfrm>
            <a:off x="2282200" y="97019"/>
            <a:ext cx="6476700" cy="5052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solidFill>
                  <a:srgbClr val="1C3046"/>
                </a:solidFill>
              </a:rPr>
              <a:t>Helpdesk  </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sp>
        <p:nvSpPr>
          <p:cNvPr id="765" name="Google Shape;765;p56"/>
          <p:cNvSpPr/>
          <p:nvPr/>
        </p:nvSpPr>
        <p:spPr>
          <a:xfrm>
            <a:off x="7208138" y="823219"/>
            <a:ext cx="1165800" cy="350700"/>
          </a:xfrm>
          <a:prstGeom prst="roundRect">
            <a:avLst>
              <a:gd name="adj" fmla="val 16667"/>
            </a:avLst>
          </a:prstGeom>
          <a:solidFill>
            <a:srgbClr val="FFF2CC"/>
          </a:solidFill>
          <a:ln w="9525" cap="flat" cmpd="sng">
            <a:solidFill>
              <a:srgbClr val="595959"/>
            </a:solidFill>
            <a:prstDash val="solid"/>
            <a:round/>
            <a:headEnd type="none" w="sm" len="sm"/>
            <a:tailEnd type="none" w="sm" len="sm"/>
          </a:ln>
          <a:effectLst>
            <a:outerShdw blurRad="157163" dist="7620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a:t>Service Provider B</a:t>
            </a:r>
            <a:endParaRPr sz="900"/>
          </a:p>
        </p:txBody>
      </p:sp>
      <p:sp>
        <p:nvSpPr>
          <p:cNvPr id="766" name="Google Shape;766;p56"/>
          <p:cNvSpPr/>
          <p:nvPr/>
        </p:nvSpPr>
        <p:spPr>
          <a:xfrm>
            <a:off x="5052225" y="2057119"/>
            <a:ext cx="3370800" cy="4296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157163" dist="7620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EOSC Helpdesk</a:t>
            </a:r>
            <a:endParaRPr sz="1100" b="1"/>
          </a:p>
        </p:txBody>
      </p:sp>
      <p:sp>
        <p:nvSpPr>
          <p:cNvPr id="767" name="Google Shape;767;p56"/>
          <p:cNvSpPr/>
          <p:nvPr/>
        </p:nvSpPr>
        <p:spPr>
          <a:xfrm>
            <a:off x="5063138" y="823219"/>
            <a:ext cx="1218900" cy="350700"/>
          </a:xfrm>
          <a:prstGeom prst="roundRect">
            <a:avLst>
              <a:gd name="adj" fmla="val 16667"/>
            </a:avLst>
          </a:prstGeom>
          <a:solidFill>
            <a:srgbClr val="FFF2CC"/>
          </a:solidFill>
          <a:ln w="9525" cap="flat" cmpd="sng">
            <a:solidFill>
              <a:srgbClr val="595959"/>
            </a:solidFill>
            <a:prstDash val="solid"/>
            <a:round/>
            <a:headEnd type="none" w="sm" len="sm"/>
            <a:tailEnd type="none" w="sm" len="sm"/>
          </a:ln>
          <a:effectLst>
            <a:outerShdw blurRad="157163" dist="7620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a:t>Service Provider A</a:t>
            </a:r>
            <a:endParaRPr sz="900"/>
          </a:p>
        </p:txBody>
      </p:sp>
      <p:sp>
        <p:nvSpPr>
          <p:cNvPr id="768" name="Google Shape;768;p56"/>
          <p:cNvSpPr/>
          <p:nvPr/>
        </p:nvSpPr>
        <p:spPr>
          <a:xfrm>
            <a:off x="5117475" y="1176525"/>
            <a:ext cx="1112100" cy="306300"/>
          </a:xfrm>
          <a:prstGeom prst="roundRect">
            <a:avLst>
              <a:gd name="adj" fmla="val 16667"/>
            </a:avLst>
          </a:prstGeom>
          <a:solidFill>
            <a:srgbClr val="FFF2CC"/>
          </a:solidFill>
          <a:ln w="9525" cap="flat" cmpd="sng">
            <a:solidFill>
              <a:srgbClr val="595959"/>
            </a:solidFill>
            <a:prstDash val="solid"/>
            <a:round/>
            <a:headEnd type="none" w="sm" len="sm"/>
            <a:tailEnd type="none" w="sm" len="sm"/>
          </a:ln>
          <a:effectLst>
            <a:outerShdw blurRad="157163" dist="7620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800" b="1"/>
              <a:t>Helpdesk </a:t>
            </a:r>
            <a:endParaRPr sz="800" b="1"/>
          </a:p>
          <a:p>
            <a:pPr marL="0" lvl="0" indent="0" algn="ctr" rtl="0">
              <a:spcBef>
                <a:spcPts val="0"/>
              </a:spcBef>
              <a:spcAft>
                <a:spcPts val="0"/>
              </a:spcAft>
              <a:buNone/>
            </a:pPr>
            <a:r>
              <a:rPr lang="en-US" sz="800" b="1"/>
              <a:t>RT, OTRS, JIRA..</a:t>
            </a:r>
            <a:endParaRPr sz="800" b="1"/>
          </a:p>
        </p:txBody>
      </p:sp>
      <p:sp>
        <p:nvSpPr>
          <p:cNvPr id="769" name="Google Shape;769;p56"/>
          <p:cNvSpPr/>
          <p:nvPr/>
        </p:nvSpPr>
        <p:spPr>
          <a:xfrm>
            <a:off x="7270838" y="2057128"/>
            <a:ext cx="1054500" cy="1731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r>
              <a:rPr lang="en-US" sz="800" b="1"/>
              <a:t>Support Unit B</a:t>
            </a:r>
            <a:endParaRPr sz="800" b="1"/>
          </a:p>
        </p:txBody>
      </p:sp>
      <p:cxnSp>
        <p:nvCxnSpPr>
          <p:cNvPr id="770" name="Google Shape;770;p56"/>
          <p:cNvCxnSpPr>
            <a:endCxn id="771" idx="0"/>
          </p:cNvCxnSpPr>
          <p:nvPr/>
        </p:nvCxnSpPr>
        <p:spPr>
          <a:xfrm>
            <a:off x="5989250" y="2514026"/>
            <a:ext cx="13800" cy="297300"/>
          </a:xfrm>
          <a:prstGeom prst="straightConnector1">
            <a:avLst/>
          </a:prstGeom>
          <a:noFill/>
          <a:ln w="9525" cap="flat" cmpd="sng">
            <a:solidFill>
              <a:srgbClr val="595959"/>
            </a:solidFill>
            <a:prstDash val="solid"/>
            <a:round/>
            <a:headEnd type="none" w="med" len="med"/>
            <a:tailEnd type="triangle" w="med" len="med"/>
          </a:ln>
        </p:spPr>
      </p:cxnSp>
      <p:sp>
        <p:nvSpPr>
          <p:cNvPr id="771" name="Google Shape;771;p56"/>
          <p:cNvSpPr/>
          <p:nvPr/>
        </p:nvSpPr>
        <p:spPr>
          <a:xfrm>
            <a:off x="5519450" y="2811326"/>
            <a:ext cx="967200" cy="505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157163" dist="7620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CMDB </a:t>
            </a:r>
            <a:endParaRPr sz="1100" b="1"/>
          </a:p>
        </p:txBody>
      </p:sp>
      <p:cxnSp>
        <p:nvCxnSpPr>
          <p:cNvPr id="772" name="Google Shape;772;p56"/>
          <p:cNvCxnSpPr>
            <a:endCxn id="773" idx="0"/>
          </p:cNvCxnSpPr>
          <p:nvPr/>
        </p:nvCxnSpPr>
        <p:spPr>
          <a:xfrm>
            <a:off x="7476375" y="2490925"/>
            <a:ext cx="4800" cy="320400"/>
          </a:xfrm>
          <a:prstGeom prst="straightConnector1">
            <a:avLst/>
          </a:prstGeom>
          <a:noFill/>
          <a:ln w="9525" cap="flat" cmpd="sng">
            <a:solidFill>
              <a:srgbClr val="595959"/>
            </a:solidFill>
            <a:prstDash val="solid"/>
            <a:round/>
            <a:headEnd type="none" w="med" len="med"/>
            <a:tailEnd type="triangle" w="med" len="med"/>
          </a:ln>
        </p:spPr>
      </p:cxnSp>
      <p:sp>
        <p:nvSpPr>
          <p:cNvPr id="773" name="Google Shape;773;p56"/>
          <p:cNvSpPr/>
          <p:nvPr/>
        </p:nvSpPr>
        <p:spPr>
          <a:xfrm>
            <a:off x="6925125" y="2811325"/>
            <a:ext cx="1112100" cy="505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157163" dist="7620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Known errors Database</a:t>
            </a:r>
            <a:endParaRPr sz="1100" b="1"/>
          </a:p>
        </p:txBody>
      </p:sp>
      <p:sp>
        <p:nvSpPr>
          <p:cNvPr id="774" name="Google Shape;774;p56"/>
          <p:cNvSpPr/>
          <p:nvPr/>
        </p:nvSpPr>
        <p:spPr>
          <a:xfrm>
            <a:off x="7681294" y="1182328"/>
            <a:ext cx="166800" cy="880800"/>
          </a:xfrm>
          <a:prstGeom prst="downArrow">
            <a:avLst>
              <a:gd name="adj1" fmla="val 50000"/>
              <a:gd name="adj2" fmla="val 50000"/>
            </a:avLst>
          </a:prstGeom>
          <a:solidFill>
            <a:srgbClr val="FFF2CC"/>
          </a:solidFill>
          <a:ln w="9525" cap="flat" cmpd="sng">
            <a:solidFill>
              <a:srgbClr val="59595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5" name="Google Shape;775;p56"/>
          <p:cNvSpPr/>
          <p:nvPr/>
        </p:nvSpPr>
        <p:spPr>
          <a:xfrm>
            <a:off x="5589300" y="1501200"/>
            <a:ext cx="166800" cy="555900"/>
          </a:xfrm>
          <a:prstGeom prst="upDownArrow">
            <a:avLst>
              <a:gd name="adj1" fmla="val 50000"/>
              <a:gd name="adj2" fmla="val 50000"/>
            </a:avLst>
          </a:prstGeom>
          <a:solidFill>
            <a:srgbClr val="FFF2CC"/>
          </a:solidFill>
          <a:ln w="9525" cap="flat" cmpd="sng">
            <a:solidFill>
              <a:srgbClr val="59595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6" name="Google Shape;776;p56"/>
          <p:cNvSpPr txBox="1">
            <a:spLocks noGrp="1"/>
          </p:cNvSpPr>
          <p:nvPr>
            <p:ph type="body" idx="1"/>
          </p:nvPr>
        </p:nvSpPr>
        <p:spPr>
          <a:xfrm>
            <a:off x="193669" y="855569"/>
            <a:ext cx="4583700" cy="3703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a:t>Initial objectives for EOSC Helpdesk: </a:t>
            </a:r>
            <a:endParaRPr sz="1800" b="1"/>
          </a:p>
          <a:p>
            <a:pPr marL="342900" marR="0" lvl="0" indent="-279400" algn="l" rtl="0">
              <a:spcBef>
                <a:spcPts val="0"/>
              </a:spcBef>
              <a:spcAft>
                <a:spcPts val="0"/>
              </a:spcAft>
              <a:buSzPts val="1800"/>
              <a:buChar char="●"/>
            </a:pPr>
            <a:r>
              <a:rPr lang="en-US" sz="1800"/>
              <a:t>To build unified helpdesk system which integrates EUDAT and EGI helpdesks. </a:t>
            </a:r>
            <a:endParaRPr sz="1800"/>
          </a:p>
          <a:p>
            <a:pPr marL="342900" marR="0" lvl="0" indent="-279400" algn="l" rtl="0">
              <a:spcBef>
                <a:spcPts val="0"/>
              </a:spcBef>
              <a:spcAft>
                <a:spcPts val="0"/>
              </a:spcAft>
              <a:buSzPts val="1800"/>
              <a:buChar char="●"/>
            </a:pPr>
            <a:r>
              <a:rPr lang="en-US" sz="1800"/>
              <a:t>Fulfill the requirements  of  ISRM process </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b="1"/>
              <a:t>Later requirements for EOSC Helpdesk: </a:t>
            </a:r>
            <a:endParaRPr sz="1800" b="1"/>
          </a:p>
          <a:p>
            <a:pPr marL="342900" marR="0" lvl="0" indent="-279400" algn="l" rtl="0">
              <a:spcBef>
                <a:spcPts val="0"/>
              </a:spcBef>
              <a:spcAft>
                <a:spcPts val="0"/>
              </a:spcAft>
              <a:buSzPts val="1800"/>
              <a:buChar char="●"/>
            </a:pPr>
            <a:r>
              <a:rPr lang="en-US" sz="1800"/>
              <a:t>To support </a:t>
            </a:r>
            <a:r>
              <a:rPr lang="en-US" sz="1800" b="1"/>
              <a:t> 2</a:t>
            </a:r>
            <a:r>
              <a:rPr lang="en-US" b="1"/>
              <a:t>  Use cases: </a:t>
            </a:r>
            <a:endParaRPr sz="1800" b="1"/>
          </a:p>
          <a:p>
            <a:pPr marL="685800" marR="0" lvl="0" indent="-279400" algn="l" rtl="0">
              <a:spcBef>
                <a:spcPts val="0"/>
              </a:spcBef>
              <a:spcAft>
                <a:spcPts val="0"/>
              </a:spcAft>
              <a:buSzPts val="1800"/>
              <a:buAutoNum type="alphaLcParenR"/>
            </a:pPr>
            <a:r>
              <a:rPr lang="en-US" sz="1800"/>
              <a:t>Service Provider has own Helpdesk </a:t>
            </a:r>
            <a:endParaRPr sz="1800"/>
          </a:p>
          <a:p>
            <a:pPr marL="1028700" marR="0" lvl="0" indent="-279400" algn="l" rtl="0">
              <a:spcBef>
                <a:spcPts val="0"/>
              </a:spcBef>
              <a:spcAft>
                <a:spcPts val="0"/>
              </a:spcAft>
              <a:buClr>
                <a:srgbClr val="274E13"/>
              </a:buClr>
              <a:buSzPts val="1800"/>
              <a:buChar char="●"/>
            </a:pPr>
            <a:r>
              <a:rPr lang="en-US" sz="1800" b="1">
                <a:solidFill>
                  <a:srgbClr val="274E13"/>
                </a:solidFill>
              </a:rPr>
              <a:t>Technical integration of services </a:t>
            </a:r>
            <a:endParaRPr sz="1800" b="1">
              <a:solidFill>
                <a:srgbClr val="274E13"/>
              </a:solidFill>
            </a:endParaRPr>
          </a:p>
          <a:p>
            <a:pPr marL="685800" marR="0" lvl="0" indent="-279400" algn="l" rtl="0">
              <a:spcBef>
                <a:spcPts val="0"/>
              </a:spcBef>
              <a:spcAft>
                <a:spcPts val="0"/>
              </a:spcAft>
              <a:buSzPts val="1800"/>
              <a:buAutoNum type="alphaLcParenR"/>
            </a:pPr>
            <a:r>
              <a:rPr lang="en-US" sz="1800"/>
              <a:t>Service Provider would like to use EOSC</a:t>
            </a:r>
            <a:endParaRPr sz="1800"/>
          </a:p>
          <a:p>
            <a:pPr marL="1028700" marR="0" lvl="0" indent="-279400" algn="l" rtl="0">
              <a:spcBef>
                <a:spcPts val="0"/>
              </a:spcBef>
              <a:spcAft>
                <a:spcPts val="0"/>
              </a:spcAft>
              <a:buClr>
                <a:srgbClr val="274E13"/>
              </a:buClr>
              <a:buSzPts val="1800"/>
              <a:buChar char="●"/>
            </a:pPr>
            <a:r>
              <a:rPr lang="en-US" sz="1800" b="1">
                <a:solidFill>
                  <a:srgbClr val="274E13"/>
                </a:solidFill>
              </a:rPr>
              <a:t>Support Unit: Helpdesk as a service </a:t>
            </a:r>
            <a:endParaRPr sz="1800" b="1">
              <a:solidFill>
                <a:srgbClr val="274E13"/>
              </a:solidFill>
            </a:endParaRPr>
          </a:p>
          <a:p>
            <a:pPr marL="0" marR="0" lvl="0" indent="0" algn="l" rtl="0">
              <a:lnSpc>
                <a:spcPct val="100000"/>
              </a:lnSpc>
              <a:spcBef>
                <a:spcPts val="0"/>
              </a:spcBef>
              <a:spcAft>
                <a:spcPts val="0"/>
              </a:spcAft>
              <a:buNone/>
            </a:pPr>
            <a:endParaRPr sz="1800"/>
          </a:p>
        </p:txBody>
      </p:sp>
      <p:sp>
        <p:nvSpPr>
          <p:cNvPr id="777" name="Google Shape;777;p56"/>
          <p:cNvSpPr txBox="1"/>
          <p:nvPr/>
        </p:nvSpPr>
        <p:spPr>
          <a:xfrm>
            <a:off x="5461838" y="342563"/>
            <a:ext cx="423300" cy="350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a:t>a)</a:t>
            </a:r>
            <a:endParaRPr sz="1800"/>
          </a:p>
        </p:txBody>
      </p:sp>
      <p:sp>
        <p:nvSpPr>
          <p:cNvPr id="778" name="Google Shape;778;p56"/>
          <p:cNvSpPr txBox="1"/>
          <p:nvPr/>
        </p:nvSpPr>
        <p:spPr>
          <a:xfrm>
            <a:off x="7579388" y="342563"/>
            <a:ext cx="423300" cy="350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a:t>b)</a:t>
            </a:r>
            <a:endParaRPr sz="1800"/>
          </a:p>
        </p:txBody>
      </p:sp>
      <p:sp>
        <p:nvSpPr>
          <p:cNvPr id="779" name="Google Shape;779;p56"/>
          <p:cNvSpPr txBox="1"/>
          <p:nvPr/>
        </p:nvSpPr>
        <p:spPr>
          <a:xfrm>
            <a:off x="5276575" y="3449069"/>
            <a:ext cx="3576600" cy="275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i="1"/>
              <a:t>High level EOSC Helpdesk Architecture </a:t>
            </a:r>
            <a:endParaRPr sz="1100" i="1"/>
          </a:p>
        </p:txBody>
      </p:sp>
      <p:sp>
        <p:nvSpPr>
          <p:cNvPr id="780" name="Google Shape;780;p56"/>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57"/>
          <p:cNvSpPr txBox="1">
            <a:spLocks noGrp="1"/>
          </p:cNvSpPr>
          <p:nvPr>
            <p:ph type="sldNum" idx="12"/>
          </p:nvPr>
        </p:nvSpPr>
        <p:spPr>
          <a:xfrm>
            <a:off x="8562550" y="4786000"/>
            <a:ext cx="3300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22</a:t>
            </a:fld>
            <a:endParaRPr sz="700" b="0" i="0">
              <a:solidFill>
                <a:srgbClr val="3C3C3C"/>
              </a:solidFill>
              <a:latin typeface="Calibri"/>
              <a:ea typeface="Calibri"/>
              <a:cs typeface="Calibri"/>
              <a:sym typeface="Calibri"/>
            </a:endParaRPr>
          </a:p>
        </p:txBody>
      </p:sp>
      <p:sp>
        <p:nvSpPr>
          <p:cNvPr id="786" name="Google Shape;786;p57"/>
          <p:cNvSpPr txBox="1">
            <a:spLocks noGrp="1"/>
          </p:cNvSpPr>
          <p:nvPr>
            <p:ph type="body" idx="2"/>
          </p:nvPr>
        </p:nvSpPr>
        <p:spPr>
          <a:xfrm>
            <a:off x="2276929" y="97430"/>
            <a:ext cx="64767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solidFill>
                  <a:srgbClr val="1C3046"/>
                </a:solidFill>
              </a:rPr>
              <a:t>Helpdesk  </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sp>
        <p:nvSpPr>
          <p:cNvPr id="787" name="Google Shape;787;p57"/>
          <p:cNvSpPr txBox="1"/>
          <p:nvPr/>
        </p:nvSpPr>
        <p:spPr>
          <a:xfrm>
            <a:off x="4553269" y="2809238"/>
            <a:ext cx="4400100" cy="281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a:t>Integration of EOSC-hub helpdesk with EUDAT-RT and EGI-GGUS</a:t>
            </a:r>
            <a:endParaRPr sz="1100"/>
          </a:p>
        </p:txBody>
      </p:sp>
      <p:sp>
        <p:nvSpPr>
          <p:cNvPr id="788" name="Google Shape;788;p57"/>
          <p:cNvSpPr txBox="1">
            <a:spLocks noGrp="1"/>
          </p:cNvSpPr>
          <p:nvPr>
            <p:ph type="body" idx="1"/>
          </p:nvPr>
        </p:nvSpPr>
        <p:spPr>
          <a:xfrm>
            <a:off x="251513" y="617006"/>
            <a:ext cx="6683400" cy="375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a:t>Accomplished tasks: </a:t>
            </a:r>
            <a:endParaRPr sz="1800"/>
          </a:p>
          <a:p>
            <a:pPr marL="342900" marR="0" lvl="0" indent="-279400" algn="l" rtl="0">
              <a:spcBef>
                <a:spcPts val="0"/>
              </a:spcBef>
              <a:spcAft>
                <a:spcPts val="0"/>
              </a:spcAft>
              <a:buSzPts val="1800"/>
              <a:buChar char="●"/>
            </a:pPr>
            <a:r>
              <a:rPr lang="en-US" sz="1800"/>
              <a:t>Full integration between xGUS</a:t>
            </a:r>
            <a:endParaRPr sz="1800"/>
          </a:p>
          <a:p>
            <a:pPr marL="342900" marR="0" lvl="0" indent="-279400" algn="l" rtl="0">
              <a:spcBef>
                <a:spcPts val="0"/>
              </a:spcBef>
              <a:spcAft>
                <a:spcPts val="0"/>
              </a:spcAft>
              <a:buSzPts val="1800"/>
              <a:buChar char="●"/>
            </a:pPr>
            <a:r>
              <a:rPr lang="en-US" sz="1800"/>
              <a:t>       and EUDAT and EGI Helpdesks </a:t>
            </a:r>
            <a:endParaRPr sz="1800"/>
          </a:p>
          <a:p>
            <a:pPr marL="685800" marR="0" lvl="1" indent="-279400" algn="l" rtl="0">
              <a:spcBef>
                <a:spcPts val="0"/>
              </a:spcBef>
              <a:spcAft>
                <a:spcPts val="0"/>
              </a:spcAft>
              <a:buClr>
                <a:srgbClr val="3C3C3C"/>
              </a:buClr>
              <a:buSzPts val="1800"/>
              <a:buFont typeface="Calibri"/>
              <a:buChar char="○"/>
            </a:pPr>
            <a:r>
              <a:rPr lang="en-US" sz="1800"/>
              <a:t>SOAP interface for integration </a:t>
            </a:r>
            <a:endParaRPr sz="1800"/>
          </a:p>
          <a:p>
            <a:pPr marL="685800" marR="0" lvl="1" indent="-279400" algn="l" rtl="0">
              <a:spcBef>
                <a:spcPts val="0"/>
              </a:spcBef>
              <a:spcAft>
                <a:spcPts val="0"/>
              </a:spcAft>
              <a:buClr>
                <a:srgbClr val="3C3C3C"/>
              </a:buClr>
              <a:buSzPts val="1800"/>
              <a:buFont typeface="Calibri"/>
              <a:buChar char="○"/>
            </a:pPr>
            <a:r>
              <a:rPr lang="en-US" sz="1800"/>
              <a:t>Tickets synchronization</a:t>
            </a:r>
            <a:endParaRPr sz="1800"/>
          </a:p>
          <a:p>
            <a:pPr marL="685800" marR="0" lvl="1" indent="-279400" algn="l" rtl="0">
              <a:spcBef>
                <a:spcPts val="0"/>
              </a:spcBef>
              <a:spcAft>
                <a:spcPts val="0"/>
              </a:spcAft>
              <a:buClr>
                <a:srgbClr val="3C3C3C"/>
              </a:buClr>
              <a:buSzPts val="1800"/>
              <a:buFont typeface="Calibri"/>
              <a:buChar char="○"/>
            </a:pPr>
            <a:r>
              <a:rPr lang="en-US" sz="1800"/>
              <a:t>Ticket owner, Status, body </a:t>
            </a:r>
            <a:endParaRPr sz="1800"/>
          </a:p>
          <a:p>
            <a:pPr marL="342900" marR="0" lvl="0" indent="-279400" algn="l" rtl="0">
              <a:spcBef>
                <a:spcPts val="0"/>
              </a:spcBef>
              <a:spcAft>
                <a:spcPts val="0"/>
              </a:spcAft>
              <a:buClr>
                <a:srgbClr val="3C3C3C"/>
              </a:buClr>
              <a:buSzPts val="1800"/>
              <a:buFont typeface="Calibri"/>
              <a:buChar char="●"/>
            </a:pPr>
            <a:r>
              <a:rPr lang="en-US" sz="1800"/>
              <a:t>1st Level Support is active </a:t>
            </a:r>
            <a:endParaRPr sz="1800"/>
          </a:p>
          <a:p>
            <a:pPr marL="342900" marR="0" lvl="0" indent="-279400" algn="l" rtl="0">
              <a:spcBef>
                <a:spcPts val="0"/>
              </a:spcBef>
              <a:spcAft>
                <a:spcPts val="0"/>
              </a:spcAft>
              <a:buClr>
                <a:srgbClr val="3C3C3C"/>
              </a:buClr>
              <a:buSzPts val="1800"/>
              <a:buFont typeface="Calibri"/>
              <a:buChar char="●"/>
            </a:pPr>
            <a:r>
              <a:rPr lang="en-US" sz="1800"/>
              <a:t>Use case b) is also supported</a:t>
            </a:r>
            <a:endParaRPr sz="1800"/>
          </a:p>
          <a:p>
            <a:pPr marL="342900" marR="0" lvl="0" indent="-279400" algn="l" rtl="0">
              <a:spcBef>
                <a:spcPts val="0"/>
              </a:spcBef>
              <a:spcAft>
                <a:spcPts val="0"/>
              </a:spcAft>
              <a:buClr>
                <a:srgbClr val="3C3C3C"/>
              </a:buClr>
              <a:buSzPts val="1800"/>
              <a:buFont typeface="Calibri"/>
              <a:buChar char="●"/>
            </a:pPr>
            <a:r>
              <a:rPr lang="en-US" sz="1800"/>
              <a:t>API for integration with web forms</a:t>
            </a:r>
            <a:endParaRPr sz="1800"/>
          </a:p>
          <a:p>
            <a:pPr marL="0" marR="0" lvl="0" indent="0" algn="l" rtl="0">
              <a:spcBef>
                <a:spcPts val="0"/>
              </a:spcBef>
              <a:spcAft>
                <a:spcPts val="0"/>
              </a:spcAft>
              <a:buNone/>
            </a:pPr>
            <a:endParaRPr sz="1800" b="1"/>
          </a:p>
          <a:p>
            <a:pPr marL="0" marR="0" lvl="0" indent="0" algn="l" rtl="0">
              <a:spcBef>
                <a:spcPts val="0"/>
              </a:spcBef>
              <a:spcAft>
                <a:spcPts val="0"/>
              </a:spcAft>
              <a:buNone/>
            </a:pPr>
            <a:r>
              <a:rPr lang="en-US" sz="1800" b="1"/>
              <a:t>Ongoing activities </a:t>
            </a:r>
            <a:endParaRPr sz="1800" b="1"/>
          </a:p>
          <a:p>
            <a:pPr marL="342900" marR="0" lvl="0" indent="-279400" algn="l" rtl="0">
              <a:spcBef>
                <a:spcPts val="0"/>
              </a:spcBef>
              <a:spcAft>
                <a:spcPts val="0"/>
              </a:spcAft>
              <a:buSzPts val="1800"/>
              <a:buChar char="●"/>
            </a:pPr>
            <a:r>
              <a:rPr lang="en-US" sz="1800"/>
              <a:t>Integration with B2ACCESS</a:t>
            </a:r>
            <a:endParaRPr sz="1800"/>
          </a:p>
          <a:p>
            <a:pPr marL="342900" marR="0" lvl="0" indent="-279400" algn="l" rtl="0">
              <a:spcBef>
                <a:spcPts val="0"/>
              </a:spcBef>
              <a:spcAft>
                <a:spcPts val="0"/>
              </a:spcAft>
              <a:buSzPts val="1800"/>
              <a:buChar char="●"/>
            </a:pPr>
            <a:r>
              <a:rPr lang="en-US" sz="1800"/>
              <a:t>UX design and Web Interface improvement</a:t>
            </a:r>
            <a:endParaRPr sz="1800"/>
          </a:p>
          <a:p>
            <a:pPr marL="342900" marR="0" lvl="0" indent="-279400" algn="l" rtl="0">
              <a:spcBef>
                <a:spcPts val="0"/>
              </a:spcBef>
              <a:spcAft>
                <a:spcPts val="0"/>
              </a:spcAft>
              <a:buSzPts val="1800"/>
              <a:buChar char="●"/>
            </a:pPr>
            <a:r>
              <a:rPr lang="en-US" sz="1800"/>
              <a:t>Integration with JIRA </a:t>
            </a:r>
            <a:endParaRPr sz="1800"/>
          </a:p>
          <a:p>
            <a:pPr marL="0" marR="0" lvl="0" indent="0" algn="l" rtl="0">
              <a:lnSpc>
                <a:spcPct val="100000"/>
              </a:lnSpc>
              <a:spcBef>
                <a:spcPts val="0"/>
              </a:spcBef>
              <a:spcAft>
                <a:spcPts val="0"/>
              </a:spcAft>
              <a:buNone/>
            </a:pPr>
            <a:endParaRPr sz="1800"/>
          </a:p>
        </p:txBody>
      </p:sp>
      <p:pic>
        <p:nvPicPr>
          <p:cNvPr id="789" name="Google Shape;789;p57"/>
          <p:cNvPicPr preferRelativeResize="0"/>
          <p:nvPr/>
        </p:nvPicPr>
        <p:blipFill>
          <a:blip r:embed="rId3">
            <a:alphaModFix/>
          </a:blip>
          <a:stretch>
            <a:fillRect/>
          </a:stretch>
        </p:blipFill>
        <p:spPr>
          <a:xfrm>
            <a:off x="4151438" y="875456"/>
            <a:ext cx="4741087" cy="1892363"/>
          </a:xfrm>
          <a:prstGeom prst="rect">
            <a:avLst/>
          </a:prstGeom>
          <a:noFill/>
          <a:ln>
            <a:noFill/>
          </a:ln>
        </p:spPr>
      </p:pic>
      <p:sp>
        <p:nvSpPr>
          <p:cNvPr id="790" name="Google Shape;790;p57"/>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58"/>
          <p:cNvSpPr/>
          <p:nvPr/>
        </p:nvSpPr>
        <p:spPr>
          <a:xfrm>
            <a:off x="6882893" y="894290"/>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Software and App Repositories</a:t>
            </a:r>
            <a:endParaRPr sz="1100" b="1"/>
          </a:p>
        </p:txBody>
      </p:sp>
      <p:sp>
        <p:nvSpPr>
          <p:cNvPr id="797" name="Google Shape;797;p58"/>
          <p:cNvSpPr/>
          <p:nvPr/>
        </p:nvSpPr>
        <p:spPr>
          <a:xfrm>
            <a:off x="2400415" y="894290"/>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Service Discovery and Ordering</a:t>
            </a:r>
            <a:endParaRPr sz="1100" b="1"/>
          </a:p>
        </p:txBody>
      </p:sp>
      <p:sp>
        <p:nvSpPr>
          <p:cNvPr id="798" name="Google Shape;798;p58"/>
          <p:cNvSpPr/>
          <p:nvPr/>
        </p:nvSpPr>
        <p:spPr>
          <a:xfrm>
            <a:off x="238343" y="894290"/>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Access </a:t>
            </a:r>
            <a:endParaRPr sz="1100" b="1"/>
          </a:p>
        </p:txBody>
      </p:sp>
      <p:sp>
        <p:nvSpPr>
          <p:cNvPr id="799" name="Google Shape;799;p58"/>
          <p:cNvSpPr/>
          <p:nvPr/>
        </p:nvSpPr>
        <p:spPr>
          <a:xfrm>
            <a:off x="242004" y="1547929"/>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Check-in</a:t>
            </a:r>
            <a:endParaRPr sz="900" b="1">
              <a:latin typeface="Calibri"/>
              <a:ea typeface="Calibri"/>
              <a:cs typeface="Calibri"/>
              <a:sym typeface="Calibri"/>
            </a:endParaRPr>
          </a:p>
        </p:txBody>
      </p:sp>
      <p:pic>
        <p:nvPicPr>
          <p:cNvPr id="800" name="Google Shape;800;p58">
            <a:hlinkClick r:id="rId3"/>
          </p:cNvPr>
          <p:cNvPicPr preferRelativeResize="0"/>
          <p:nvPr/>
        </p:nvPicPr>
        <p:blipFill>
          <a:blip r:embed="rId4">
            <a:alphaModFix/>
          </a:blip>
          <a:stretch>
            <a:fillRect/>
          </a:stretch>
        </p:blipFill>
        <p:spPr>
          <a:xfrm>
            <a:off x="1010121" y="1547859"/>
            <a:ext cx="1208150"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01" name="Google Shape;801;p58"/>
          <p:cNvSpPr/>
          <p:nvPr/>
        </p:nvSpPr>
        <p:spPr>
          <a:xfrm>
            <a:off x="242004" y="369926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eduTEAMs</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IAM</a:t>
            </a:r>
            <a:endParaRPr sz="900" b="1">
              <a:latin typeface="Calibri"/>
              <a:ea typeface="Calibri"/>
              <a:cs typeface="Calibri"/>
              <a:sym typeface="Calibri"/>
            </a:endParaRPr>
          </a:p>
        </p:txBody>
      </p:sp>
      <p:pic>
        <p:nvPicPr>
          <p:cNvPr id="802" name="Google Shape;802;p58">
            <a:hlinkClick r:id="rId5"/>
          </p:cNvPr>
          <p:cNvPicPr preferRelativeResize="0"/>
          <p:nvPr/>
        </p:nvPicPr>
        <p:blipFill>
          <a:blip r:embed="rId6">
            <a:alphaModFix/>
          </a:blip>
          <a:stretch>
            <a:fillRect/>
          </a:stretch>
        </p:blipFill>
        <p:spPr>
          <a:xfrm>
            <a:off x="1010138" y="2623697"/>
            <a:ext cx="1208174"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03" name="Google Shape;803;p58"/>
          <p:cNvSpPr/>
          <p:nvPr/>
        </p:nvSpPr>
        <p:spPr>
          <a:xfrm>
            <a:off x="242022" y="2623598"/>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B2ACCESS</a:t>
            </a:r>
            <a:endParaRPr sz="900" b="1">
              <a:latin typeface="Calibri"/>
              <a:ea typeface="Calibri"/>
              <a:cs typeface="Calibri"/>
              <a:sym typeface="Calibri"/>
            </a:endParaRPr>
          </a:p>
        </p:txBody>
      </p:sp>
      <p:sp>
        <p:nvSpPr>
          <p:cNvPr id="804" name="Google Shape;804;p58"/>
          <p:cNvSpPr/>
          <p:nvPr/>
        </p:nvSpPr>
        <p:spPr>
          <a:xfrm>
            <a:off x="2404083" y="369926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SOMBO (Service Order Mgmt. System)</a:t>
            </a:r>
            <a:endParaRPr sz="900" b="1">
              <a:latin typeface="Calibri"/>
              <a:ea typeface="Calibri"/>
              <a:cs typeface="Calibri"/>
              <a:sym typeface="Calibri"/>
            </a:endParaRPr>
          </a:p>
        </p:txBody>
      </p:sp>
      <p:sp>
        <p:nvSpPr>
          <p:cNvPr id="805" name="Google Shape;805;p58"/>
          <p:cNvSpPr/>
          <p:nvPr/>
        </p:nvSpPr>
        <p:spPr>
          <a:xfrm>
            <a:off x="2404101" y="2623598"/>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Service</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Portfolio</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Tool</a:t>
            </a:r>
            <a:endParaRPr sz="900" b="1">
              <a:latin typeface="Calibri"/>
              <a:ea typeface="Calibri"/>
              <a:cs typeface="Calibri"/>
              <a:sym typeface="Calibri"/>
            </a:endParaRPr>
          </a:p>
        </p:txBody>
      </p:sp>
      <p:sp>
        <p:nvSpPr>
          <p:cNvPr id="806" name="Google Shape;806;p58"/>
          <p:cNvSpPr/>
          <p:nvPr/>
        </p:nvSpPr>
        <p:spPr>
          <a:xfrm>
            <a:off x="2404083" y="1547929"/>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EOSC Portal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Market</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place</a:t>
            </a:r>
            <a:endParaRPr sz="900" b="1">
              <a:latin typeface="Calibri"/>
              <a:ea typeface="Calibri"/>
              <a:cs typeface="Calibri"/>
              <a:sym typeface="Calibri"/>
            </a:endParaRPr>
          </a:p>
          <a:p>
            <a:pPr marL="0" lvl="0" indent="0" algn="ctr" rtl="0">
              <a:spcBef>
                <a:spcPts val="0"/>
              </a:spcBef>
              <a:spcAft>
                <a:spcPts val="0"/>
              </a:spcAft>
              <a:buNone/>
            </a:pPr>
            <a:endParaRPr sz="900" b="1">
              <a:latin typeface="Calibri"/>
              <a:ea typeface="Calibri"/>
              <a:cs typeface="Calibri"/>
              <a:sym typeface="Calibri"/>
            </a:endParaRPr>
          </a:p>
        </p:txBody>
      </p:sp>
      <p:pic>
        <p:nvPicPr>
          <p:cNvPr id="807" name="Google Shape;807;p58">
            <a:hlinkClick r:id="rId7"/>
          </p:cNvPr>
          <p:cNvPicPr preferRelativeResize="0"/>
          <p:nvPr/>
        </p:nvPicPr>
        <p:blipFill>
          <a:blip r:embed="rId8">
            <a:alphaModFix/>
          </a:blip>
          <a:stretch>
            <a:fillRect/>
          </a:stretch>
        </p:blipFill>
        <p:spPr>
          <a:xfrm>
            <a:off x="3172256" y="1547784"/>
            <a:ext cx="1208136"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08" name="Google Shape;808;p58"/>
          <p:cNvSpPr/>
          <p:nvPr/>
        </p:nvSpPr>
        <p:spPr>
          <a:xfrm>
            <a:off x="4668056" y="894291"/>
            <a:ext cx="20109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Operations Support </a:t>
            </a:r>
            <a:endParaRPr sz="1100" b="1"/>
          </a:p>
        </p:txBody>
      </p:sp>
      <p:sp>
        <p:nvSpPr>
          <p:cNvPr id="809" name="Google Shape;809;p58"/>
          <p:cNvSpPr/>
          <p:nvPr/>
        </p:nvSpPr>
        <p:spPr>
          <a:xfrm>
            <a:off x="4671711" y="3699267"/>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t>Helpdesk</a:t>
            </a:r>
            <a:endParaRPr sz="900" b="1"/>
          </a:p>
        </p:txBody>
      </p:sp>
      <p:sp>
        <p:nvSpPr>
          <p:cNvPr id="810" name="Google Shape;810;p58"/>
          <p:cNvSpPr/>
          <p:nvPr/>
        </p:nvSpPr>
        <p:spPr>
          <a:xfrm>
            <a:off x="6886561" y="1547929"/>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AppDB</a:t>
            </a:r>
            <a:endParaRPr sz="900" b="1"/>
          </a:p>
        </p:txBody>
      </p:sp>
      <p:sp>
        <p:nvSpPr>
          <p:cNvPr id="811" name="Google Shape;811;p58"/>
          <p:cNvSpPr/>
          <p:nvPr/>
        </p:nvSpPr>
        <p:spPr>
          <a:xfrm>
            <a:off x="4671717" y="1547929"/>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latin typeface="Calibri"/>
                <a:ea typeface="Calibri"/>
                <a:cs typeface="Calibri"/>
                <a:sym typeface="Calibri"/>
              </a:rPr>
              <a:t>Monitoring</a:t>
            </a:r>
            <a:endParaRPr sz="900" b="1">
              <a:latin typeface="Calibri"/>
              <a:ea typeface="Calibri"/>
              <a:cs typeface="Calibri"/>
              <a:sym typeface="Calibri"/>
            </a:endParaRPr>
          </a:p>
          <a:p>
            <a:pPr marL="0" lvl="0" indent="0" algn="l" rtl="0">
              <a:spcBef>
                <a:spcPts val="0"/>
              </a:spcBef>
              <a:spcAft>
                <a:spcPts val="0"/>
              </a:spcAft>
              <a:buNone/>
            </a:pPr>
            <a:r>
              <a:rPr lang="en-US" sz="900" b="1">
                <a:latin typeface="Calibri"/>
                <a:ea typeface="Calibri"/>
                <a:cs typeface="Calibri"/>
                <a:sym typeface="Calibri"/>
              </a:rPr>
              <a:t>Accounting</a:t>
            </a:r>
            <a:endParaRPr sz="900" b="1">
              <a:latin typeface="Calibri"/>
              <a:ea typeface="Calibri"/>
              <a:cs typeface="Calibri"/>
              <a:sym typeface="Calibri"/>
            </a:endParaRPr>
          </a:p>
        </p:txBody>
      </p:sp>
      <p:pic>
        <p:nvPicPr>
          <p:cNvPr id="812" name="Google Shape;812;p58">
            <a:hlinkClick r:id="rId9"/>
          </p:cNvPr>
          <p:cNvPicPr preferRelativeResize="0"/>
          <p:nvPr/>
        </p:nvPicPr>
        <p:blipFill>
          <a:blip r:embed="rId10">
            <a:alphaModFix/>
          </a:blip>
          <a:stretch>
            <a:fillRect/>
          </a:stretch>
        </p:blipFill>
        <p:spPr>
          <a:xfrm>
            <a:off x="5470669" y="1992215"/>
            <a:ext cx="1211832" cy="49286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13" name="Google Shape;813;p58"/>
          <p:cNvSpPr/>
          <p:nvPr/>
        </p:nvSpPr>
        <p:spPr>
          <a:xfrm>
            <a:off x="6886579" y="2623598"/>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GitLab</a:t>
            </a:r>
            <a:endParaRPr sz="900" b="1"/>
          </a:p>
        </p:txBody>
      </p:sp>
      <p:pic>
        <p:nvPicPr>
          <p:cNvPr id="814" name="Google Shape;814;p58">
            <a:hlinkClick r:id="rId11"/>
          </p:cNvPr>
          <p:cNvPicPr preferRelativeResize="0"/>
          <p:nvPr/>
        </p:nvPicPr>
        <p:blipFill>
          <a:blip r:embed="rId12">
            <a:alphaModFix/>
          </a:blip>
          <a:stretch>
            <a:fillRect/>
          </a:stretch>
        </p:blipFill>
        <p:spPr>
          <a:xfrm>
            <a:off x="7669350" y="2623359"/>
            <a:ext cx="1208136"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15" name="Google Shape;815;p58">
            <a:hlinkClick r:id="rId13"/>
          </p:cNvPr>
          <p:cNvPicPr preferRelativeResize="0"/>
          <p:nvPr/>
        </p:nvPicPr>
        <p:blipFill>
          <a:blip r:embed="rId14">
            <a:alphaModFix/>
          </a:blip>
          <a:stretch>
            <a:fillRect/>
          </a:stretch>
        </p:blipFill>
        <p:spPr>
          <a:xfrm>
            <a:off x="5470669" y="2623697"/>
            <a:ext cx="1211831" cy="4442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16" name="Google Shape;816;p58"/>
          <p:cNvSpPr/>
          <p:nvPr/>
        </p:nvSpPr>
        <p:spPr>
          <a:xfrm>
            <a:off x="4671735" y="2623598"/>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Config.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Database</a:t>
            </a:r>
            <a:endParaRPr sz="900" b="1">
              <a:latin typeface="Calibri"/>
              <a:ea typeface="Calibri"/>
              <a:cs typeface="Calibri"/>
              <a:sym typeface="Calibri"/>
            </a:endParaRPr>
          </a:p>
        </p:txBody>
      </p:sp>
      <p:pic>
        <p:nvPicPr>
          <p:cNvPr id="817" name="Google Shape;817;p58">
            <a:hlinkClick r:id="rId15"/>
          </p:cNvPr>
          <p:cNvPicPr preferRelativeResize="0"/>
          <p:nvPr/>
        </p:nvPicPr>
        <p:blipFill>
          <a:blip r:embed="rId16">
            <a:alphaModFix/>
          </a:blip>
          <a:stretch>
            <a:fillRect/>
          </a:stretch>
        </p:blipFill>
        <p:spPr>
          <a:xfrm>
            <a:off x="5470669" y="3067959"/>
            <a:ext cx="1211831"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18" name="Google Shape;818;p58">
            <a:hlinkClick r:id="rId17"/>
          </p:cNvPr>
          <p:cNvPicPr preferRelativeResize="0"/>
          <p:nvPr/>
        </p:nvPicPr>
        <p:blipFill>
          <a:blip r:embed="rId18">
            <a:alphaModFix/>
          </a:blip>
          <a:stretch>
            <a:fillRect/>
          </a:stretch>
        </p:blipFill>
        <p:spPr>
          <a:xfrm>
            <a:off x="1010138" y="3699534"/>
            <a:ext cx="1211829" cy="492861"/>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19" name="Google Shape;819;p58">
            <a:hlinkClick r:id="rId19"/>
          </p:cNvPr>
          <p:cNvPicPr preferRelativeResize="0"/>
          <p:nvPr/>
        </p:nvPicPr>
        <p:blipFill>
          <a:blip r:embed="rId20">
            <a:alphaModFix/>
          </a:blip>
          <a:stretch>
            <a:fillRect/>
          </a:stretch>
        </p:blipFill>
        <p:spPr>
          <a:xfrm>
            <a:off x="1010119" y="4218572"/>
            <a:ext cx="1211833" cy="41808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20" name="Google Shape;820;p58">
            <a:hlinkClick r:id="rId21"/>
          </p:cNvPr>
          <p:cNvPicPr preferRelativeResize="0"/>
          <p:nvPr/>
        </p:nvPicPr>
        <p:blipFill>
          <a:blip r:embed="rId22">
            <a:alphaModFix/>
          </a:blip>
          <a:stretch>
            <a:fillRect/>
          </a:stretch>
        </p:blipFill>
        <p:spPr>
          <a:xfrm>
            <a:off x="5470669" y="3699272"/>
            <a:ext cx="1211832" cy="93695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21" name="Google Shape;821;p58">
            <a:hlinkClick r:id="rId23"/>
          </p:cNvPr>
          <p:cNvPicPr preferRelativeResize="0"/>
          <p:nvPr/>
        </p:nvPicPr>
        <p:blipFill>
          <a:blip r:embed="rId24">
            <a:alphaModFix/>
          </a:blip>
          <a:stretch>
            <a:fillRect/>
          </a:stretch>
        </p:blipFill>
        <p:spPr>
          <a:xfrm>
            <a:off x="3174094" y="3698934"/>
            <a:ext cx="1208139"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22" name="Google Shape;822;p58">
            <a:hlinkClick r:id="rId25"/>
          </p:cNvPr>
          <p:cNvPicPr preferRelativeResize="0"/>
          <p:nvPr/>
        </p:nvPicPr>
        <p:blipFill>
          <a:blip r:embed="rId26">
            <a:alphaModFix/>
          </a:blip>
          <a:stretch>
            <a:fillRect/>
          </a:stretch>
        </p:blipFill>
        <p:spPr>
          <a:xfrm>
            <a:off x="5470669" y="1547934"/>
            <a:ext cx="1211831" cy="451120"/>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23" name="Google Shape;823;p58"/>
          <p:cNvSpPr/>
          <p:nvPr/>
        </p:nvSpPr>
        <p:spPr>
          <a:xfrm>
            <a:off x="6802406" y="822525"/>
            <a:ext cx="2167200" cy="3899400"/>
          </a:xfrm>
          <a:prstGeom prst="rect">
            <a:avLst/>
          </a:prstGeom>
          <a:noFill/>
          <a:ln w="3810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grpSp>
        <p:nvGrpSpPr>
          <p:cNvPr id="824" name="Google Shape;824;p58"/>
          <p:cNvGrpSpPr/>
          <p:nvPr/>
        </p:nvGrpSpPr>
        <p:grpSpPr>
          <a:xfrm>
            <a:off x="6886561" y="3698766"/>
            <a:ext cx="1994619" cy="937626"/>
            <a:chOff x="9202582" y="4846425"/>
            <a:chExt cx="2659492" cy="1250168"/>
          </a:xfrm>
        </p:grpSpPr>
        <p:sp>
          <p:nvSpPr>
            <p:cNvPr id="825" name="Google Shape;825;p58"/>
            <p:cNvSpPr/>
            <p:nvPr/>
          </p:nvSpPr>
          <p:spPr>
            <a:xfrm>
              <a:off x="9202582" y="4847093"/>
              <a:ext cx="905400" cy="12495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EGI Software Repo</a:t>
              </a:r>
              <a:endParaRPr sz="900" b="1"/>
            </a:p>
            <a:p>
              <a:pPr marL="0" lvl="0" indent="0" algn="ctr" rtl="0">
                <a:spcBef>
                  <a:spcPts val="0"/>
                </a:spcBef>
                <a:spcAft>
                  <a:spcPts val="0"/>
                </a:spcAft>
                <a:buNone/>
              </a:pPr>
              <a:endParaRPr sz="900" b="1"/>
            </a:p>
          </p:txBody>
        </p:sp>
        <p:pic>
          <p:nvPicPr>
            <p:cNvPr id="826" name="Google Shape;826;p58">
              <a:hlinkClick r:id="rId27"/>
            </p:cNvPr>
            <p:cNvPicPr preferRelativeResize="0"/>
            <p:nvPr/>
          </p:nvPicPr>
          <p:blipFill>
            <a:blip r:embed="rId28">
              <a:alphaModFix/>
            </a:blip>
            <a:stretch>
              <a:fillRect/>
            </a:stretch>
          </p:blipFill>
          <p:spPr>
            <a:xfrm>
              <a:off x="10246300" y="4846425"/>
              <a:ext cx="1615774" cy="124927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grpSp>
      <p:pic>
        <p:nvPicPr>
          <p:cNvPr id="827" name="Google Shape;827;p58">
            <a:hlinkClick r:id="rId29"/>
          </p:cNvPr>
          <p:cNvPicPr preferRelativeResize="0"/>
          <p:nvPr/>
        </p:nvPicPr>
        <p:blipFill>
          <a:blip r:embed="rId30">
            <a:alphaModFix/>
          </a:blip>
          <a:stretch>
            <a:fillRect/>
          </a:stretch>
        </p:blipFill>
        <p:spPr>
          <a:xfrm>
            <a:off x="3174113" y="2016516"/>
            <a:ext cx="1208175"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28" name="Google Shape;828;p58">
            <a:hlinkClick r:id="rId31"/>
          </p:cNvPr>
          <p:cNvPicPr preferRelativeResize="0"/>
          <p:nvPr/>
        </p:nvPicPr>
        <p:blipFill>
          <a:blip r:embed="rId32">
            <a:alphaModFix/>
          </a:blip>
          <a:stretch>
            <a:fillRect/>
          </a:stretch>
        </p:blipFill>
        <p:spPr>
          <a:xfrm>
            <a:off x="3174150" y="2623678"/>
            <a:ext cx="1211832" cy="93695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29" name="Google Shape;829;p58"/>
          <p:cNvSpPr txBox="1">
            <a:spLocks noGrp="1"/>
          </p:cNvSpPr>
          <p:nvPr>
            <p:ph type="body" idx="2"/>
          </p:nvPr>
        </p:nvSpPr>
        <p:spPr>
          <a:xfrm>
            <a:off x="2290072" y="140755"/>
            <a:ext cx="6476700" cy="61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a:t>EOSC Federation Services  		</a:t>
            </a:r>
            <a:endParaRPr/>
          </a:p>
          <a:p>
            <a:pPr marL="0" lvl="0" indent="0" algn="l" rtl="0">
              <a:spcBef>
                <a:spcPts val="500"/>
              </a:spcBef>
              <a:spcAft>
                <a:spcPts val="0"/>
              </a:spcAft>
              <a:buNone/>
            </a:pPr>
            <a:endParaRPr/>
          </a:p>
        </p:txBody>
      </p:sp>
      <p:pic>
        <p:nvPicPr>
          <p:cNvPr id="830" name="Google Shape;830;p58">
            <a:hlinkClick r:id="rId33"/>
          </p:cNvPr>
          <p:cNvPicPr preferRelativeResize="0"/>
          <p:nvPr/>
        </p:nvPicPr>
        <p:blipFill>
          <a:blip r:embed="rId34">
            <a:alphaModFix/>
          </a:blip>
          <a:stretch>
            <a:fillRect/>
          </a:stretch>
        </p:blipFill>
        <p:spPr>
          <a:xfrm>
            <a:off x="7667494" y="1992214"/>
            <a:ext cx="1211830"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831" name="Google Shape;831;p58">
            <a:hlinkClick r:id="rId35"/>
          </p:cNvPr>
          <p:cNvPicPr preferRelativeResize="0"/>
          <p:nvPr/>
        </p:nvPicPr>
        <p:blipFill>
          <a:blip r:embed="rId36">
            <a:alphaModFix/>
          </a:blip>
          <a:stretch>
            <a:fillRect/>
          </a:stretch>
        </p:blipFill>
        <p:spPr>
          <a:xfrm>
            <a:off x="7669350" y="1547784"/>
            <a:ext cx="1208137"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832" name="Google Shape;832;p58"/>
          <p:cNvSpPr txBox="1"/>
          <p:nvPr/>
        </p:nvSpPr>
        <p:spPr>
          <a:xfrm>
            <a:off x="1037745" y="536550"/>
            <a:ext cx="7203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T5.1</a:t>
            </a:r>
            <a:endParaRPr sz="1100" b="1"/>
          </a:p>
        </p:txBody>
      </p:sp>
      <p:sp>
        <p:nvSpPr>
          <p:cNvPr id="833" name="Google Shape;833;p58"/>
          <p:cNvSpPr txBox="1"/>
          <p:nvPr/>
        </p:nvSpPr>
        <p:spPr>
          <a:xfrm>
            <a:off x="3199831" y="536550"/>
            <a:ext cx="8235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T5.2</a:t>
            </a:r>
            <a:endParaRPr sz="1100" b="1"/>
          </a:p>
        </p:txBody>
      </p:sp>
      <p:sp>
        <p:nvSpPr>
          <p:cNvPr id="834" name="Google Shape;834;p58"/>
          <p:cNvSpPr txBox="1"/>
          <p:nvPr/>
        </p:nvSpPr>
        <p:spPr>
          <a:xfrm>
            <a:off x="5481075" y="536550"/>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T5.3,4,5</a:t>
            </a:r>
            <a:endParaRPr sz="1100" b="1"/>
          </a:p>
        </p:txBody>
      </p:sp>
      <p:sp>
        <p:nvSpPr>
          <p:cNvPr id="835" name="Google Shape;835;p58"/>
          <p:cNvSpPr txBox="1"/>
          <p:nvPr/>
        </p:nvSpPr>
        <p:spPr>
          <a:xfrm>
            <a:off x="7678838" y="565538"/>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T5.6</a:t>
            </a:r>
            <a:endParaRPr sz="1100" b="1"/>
          </a:p>
        </p:txBody>
      </p:sp>
      <p:sp>
        <p:nvSpPr>
          <p:cNvPr id="836" name="Google Shape;836;p58"/>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837" name="Google Shape;837;p58"/>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23</a:t>
            </a:fld>
            <a:endParaRPr sz="700">
              <a:solidFill>
                <a:srgbClr val="3C3C3C"/>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59"/>
          <p:cNvSpPr txBox="1">
            <a:spLocks noGrp="1"/>
          </p:cNvSpPr>
          <p:nvPr>
            <p:ph type="sldNum" idx="12"/>
          </p:nvPr>
        </p:nvSpPr>
        <p:spPr>
          <a:xfrm>
            <a:off x="8550100" y="4786000"/>
            <a:ext cx="3426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24</a:t>
            </a:fld>
            <a:endParaRPr sz="700" b="0" i="0">
              <a:solidFill>
                <a:srgbClr val="3C3C3C"/>
              </a:solidFill>
              <a:latin typeface="Calibri"/>
              <a:ea typeface="Calibri"/>
              <a:cs typeface="Calibri"/>
              <a:sym typeface="Calibri"/>
            </a:endParaRPr>
          </a:p>
        </p:txBody>
      </p:sp>
      <p:sp>
        <p:nvSpPr>
          <p:cNvPr id="843" name="Google Shape;843;p59"/>
          <p:cNvSpPr txBox="1">
            <a:spLocks noGrp="1"/>
          </p:cNvSpPr>
          <p:nvPr>
            <p:ph type="body" idx="2"/>
          </p:nvPr>
        </p:nvSpPr>
        <p:spPr>
          <a:xfrm>
            <a:off x="2273501" y="91600"/>
            <a:ext cx="69627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Software and App Repository: Application Database </a:t>
            </a:r>
            <a:endParaRPr/>
          </a:p>
          <a:p>
            <a:pPr marL="0" lvl="0" indent="0" algn="l" rtl="0">
              <a:spcBef>
                <a:spcPts val="500"/>
              </a:spcBef>
              <a:spcAft>
                <a:spcPts val="0"/>
              </a:spcAft>
              <a:buNone/>
            </a:pPr>
            <a:endParaRPr/>
          </a:p>
          <a:p>
            <a:pPr marL="0" marR="0" lvl="0" indent="0" algn="l" rtl="0">
              <a:spcBef>
                <a:spcPts val="0"/>
              </a:spcBef>
              <a:spcAft>
                <a:spcPts val="0"/>
              </a:spcAft>
              <a:buClr>
                <a:srgbClr val="1C3046"/>
              </a:buClr>
              <a:buSzPts val="2400"/>
              <a:buFont typeface="Arial"/>
              <a:buNone/>
            </a:pPr>
            <a:endParaRPr/>
          </a:p>
        </p:txBody>
      </p:sp>
      <p:pic>
        <p:nvPicPr>
          <p:cNvPr id="844" name="Google Shape;844;p59"/>
          <p:cNvPicPr preferRelativeResize="0"/>
          <p:nvPr/>
        </p:nvPicPr>
        <p:blipFill>
          <a:blip r:embed="rId3">
            <a:alphaModFix/>
          </a:blip>
          <a:stretch>
            <a:fillRect/>
          </a:stretch>
        </p:blipFill>
        <p:spPr>
          <a:xfrm>
            <a:off x="3171275" y="1078325"/>
            <a:ext cx="5721325" cy="3338650"/>
          </a:xfrm>
          <a:prstGeom prst="rect">
            <a:avLst/>
          </a:prstGeom>
          <a:noFill/>
          <a:ln>
            <a:noFill/>
          </a:ln>
        </p:spPr>
      </p:pic>
      <p:sp>
        <p:nvSpPr>
          <p:cNvPr id="845" name="Google Shape;845;p59"/>
          <p:cNvSpPr txBox="1"/>
          <p:nvPr/>
        </p:nvSpPr>
        <p:spPr>
          <a:xfrm>
            <a:off x="3576403" y="4416975"/>
            <a:ext cx="5080800" cy="195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US" sz="1100" i="1"/>
              <a:t>AppDB service integration diagram</a:t>
            </a:r>
            <a:endParaRPr sz="1100" i="1"/>
          </a:p>
        </p:txBody>
      </p:sp>
      <p:sp>
        <p:nvSpPr>
          <p:cNvPr id="846" name="Google Shape;846;p59"/>
          <p:cNvSpPr txBox="1"/>
          <p:nvPr/>
        </p:nvSpPr>
        <p:spPr>
          <a:xfrm>
            <a:off x="149500" y="709288"/>
            <a:ext cx="8400600" cy="715200"/>
          </a:xfrm>
          <a:prstGeom prst="rect">
            <a:avLst/>
          </a:prstGeom>
          <a:noFill/>
          <a:ln>
            <a:noFill/>
          </a:ln>
        </p:spPr>
        <p:txBody>
          <a:bodyPr spcFirstLastPara="1" wrap="square" lIns="68575" tIns="68575" rIns="68575" bIns="68575" anchor="t" anchorCtr="0">
            <a:noAutofit/>
          </a:bodyPr>
          <a:lstStyle/>
          <a:p>
            <a:pPr marL="0" lvl="0" indent="0" algn="just" rtl="0">
              <a:lnSpc>
                <a:spcPct val="115000"/>
              </a:lnSpc>
              <a:spcBef>
                <a:spcPts val="0"/>
              </a:spcBef>
              <a:spcAft>
                <a:spcPts val="500"/>
              </a:spcAft>
              <a:buNone/>
            </a:pPr>
            <a:r>
              <a:rPr lang="en-US" sz="1800" b="1">
                <a:solidFill>
                  <a:srgbClr val="3C3C3C"/>
                </a:solidFill>
                <a:latin typeface="Calibri"/>
                <a:ea typeface="Calibri"/>
                <a:cs typeface="Calibri"/>
                <a:sym typeface="Calibri"/>
              </a:rPr>
              <a:t>Objective:</a:t>
            </a:r>
            <a:r>
              <a:rPr lang="en-US" sz="1800">
                <a:solidFill>
                  <a:srgbClr val="3C3C3C"/>
                </a:solidFill>
                <a:latin typeface="Calibri"/>
                <a:ea typeface="Calibri"/>
                <a:cs typeface="Calibri"/>
                <a:sym typeface="Calibri"/>
              </a:rPr>
              <a:t> Maintenance and development of Application and Software Repositories </a:t>
            </a:r>
            <a:endParaRPr sz="1800" b="1">
              <a:solidFill>
                <a:srgbClr val="3C3C3C"/>
              </a:solidFill>
            </a:endParaRPr>
          </a:p>
        </p:txBody>
      </p:sp>
      <p:sp>
        <p:nvSpPr>
          <p:cNvPr id="847" name="Google Shape;847;p59"/>
          <p:cNvSpPr txBox="1"/>
          <p:nvPr/>
        </p:nvSpPr>
        <p:spPr>
          <a:xfrm>
            <a:off x="149500" y="1078331"/>
            <a:ext cx="3384300" cy="2520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b="1">
                <a:solidFill>
                  <a:srgbClr val="3C3C3C"/>
                </a:solidFill>
              </a:rPr>
              <a:t>Application Database: </a:t>
            </a:r>
            <a:endParaRPr sz="1800" b="1">
              <a:solidFill>
                <a:srgbClr val="3C3C3C"/>
              </a:solidFill>
            </a:endParaRPr>
          </a:p>
          <a:p>
            <a:pPr marL="342900" lvl="0" indent="-279400" algn="l" rtl="0">
              <a:spcBef>
                <a:spcPts val="12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maintains information about software, virtual appliances. </a:t>
            </a:r>
            <a:endParaRPr sz="1800">
              <a:solidFill>
                <a:srgbClr val="3C3C3C"/>
              </a:solidFill>
              <a:latin typeface="Calibri"/>
              <a:ea typeface="Calibri"/>
              <a:cs typeface="Calibri"/>
              <a:sym typeface="Calibri"/>
            </a:endParaRPr>
          </a:p>
          <a:p>
            <a:pPr marL="342900" lvl="0" indent="-279400" algn="l" rtl="0">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provides VMOps Dashboard   to deploy and manage VMs   for EGI Cloud Compute </a:t>
            </a:r>
            <a:endParaRPr sz="1800">
              <a:solidFill>
                <a:srgbClr val="3C3C3C"/>
              </a:solidFill>
              <a:latin typeface="Calibri"/>
              <a:ea typeface="Calibri"/>
              <a:cs typeface="Calibri"/>
              <a:sym typeface="Calibri"/>
            </a:endParaRPr>
          </a:p>
        </p:txBody>
      </p:sp>
      <p:sp>
        <p:nvSpPr>
          <p:cNvPr id="848" name="Google Shape;848;p59"/>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60"/>
          <p:cNvSpPr txBox="1">
            <a:spLocks noGrp="1"/>
          </p:cNvSpPr>
          <p:nvPr>
            <p:ph type="body" idx="2"/>
          </p:nvPr>
        </p:nvSpPr>
        <p:spPr>
          <a:xfrm>
            <a:off x="2289600" y="67900"/>
            <a:ext cx="6751800" cy="407100"/>
          </a:xfrm>
          <a:prstGeom prst="rect">
            <a:avLst/>
          </a:prstGeom>
        </p:spPr>
        <p:txBody>
          <a:bodyPr spcFirstLastPara="1" wrap="square" lIns="68575" tIns="68575" rIns="68575" bIns="68575" anchor="t" anchorCtr="0">
            <a:noAutofit/>
          </a:bodyPr>
          <a:lstStyle/>
          <a:p>
            <a:pPr marL="0" lvl="0" indent="0" algn="l" rtl="0">
              <a:spcBef>
                <a:spcPts val="500"/>
              </a:spcBef>
              <a:spcAft>
                <a:spcPts val="0"/>
              </a:spcAft>
              <a:buNone/>
            </a:pPr>
            <a:r>
              <a:rPr lang="en-US"/>
              <a:t>Software and App Repository: Application Database </a:t>
            </a:r>
            <a:endParaRPr sz="1100" b="0">
              <a:latin typeface="Arial"/>
              <a:ea typeface="Arial"/>
              <a:cs typeface="Arial"/>
              <a:sym typeface="Arial"/>
            </a:endParaRPr>
          </a:p>
          <a:p>
            <a:pPr marL="0" lvl="0" indent="0" algn="l" rtl="0">
              <a:spcBef>
                <a:spcPts val="0"/>
              </a:spcBef>
              <a:spcAft>
                <a:spcPts val="0"/>
              </a:spcAft>
              <a:buClr>
                <a:srgbClr val="1C3046"/>
              </a:buClr>
              <a:buSzPts val="2400"/>
              <a:buFont typeface="Arial"/>
              <a:buNone/>
            </a:pPr>
            <a:endParaRPr sz="1100" b="0">
              <a:solidFill>
                <a:srgbClr val="000000"/>
              </a:solidFill>
              <a:latin typeface="Arial"/>
              <a:ea typeface="Arial"/>
              <a:cs typeface="Arial"/>
              <a:sym typeface="Arial"/>
            </a:endParaRPr>
          </a:p>
          <a:p>
            <a:pPr marL="0" lvl="0" indent="0" algn="l" rtl="0">
              <a:spcBef>
                <a:spcPts val="500"/>
              </a:spcBef>
              <a:spcAft>
                <a:spcPts val="0"/>
              </a:spcAft>
              <a:buNone/>
            </a:pPr>
            <a:endParaRPr/>
          </a:p>
        </p:txBody>
      </p:sp>
      <p:sp>
        <p:nvSpPr>
          <p:cNvPr id="855" name="Google Shape;855;p60"/>
          <p:cNvSpPr txBox="1"/>
          <p:nvPr/>
        </p:nvSpPr>
        <p:spPr>
          <a:xfrm>
            <a:off x="259200" y="637781"/>
            <a:ext cx="8782200" cy="4062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1800" b="1">
                <a:solidFill>
                  <a:srgbClr val="3C3C3C"/>
                </a:solidFill>
              </a:rPr>
              <a:t>Accomplished tasks: </a:t>
            </a:r>
            <a:endParaRPr sz="1800" b="1">
              <a:solidFill>
                <a:srgbClr val="3C3C3C"/>
              </a:solidFill>
            </a:endParaRPr>
          </a:p>
          <a:p>
            <a:pPr marL="342900" lvl="0" indent="-279400" algn="l" rtl="0">
              <a:lnSpc>
                <a:spcPct val="100000"/>
              </a:lnSpc>
              <a:spcBef>
                <a:spcPts val="12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AppDB VMOps integration with GGUS </a:t>
            </a:r>
            <a:endParaRPr sz="1800">
              <a:solidFill>
                <a:srgbClr val="3C3C3C"/>
              </a:solidFill>
              <a:latin typeface="Calibri"/>
              <a:ea typeface="Calibri"/>
              <a:cs typeface="Calibri"/>
              <a:sym typeface="Calibri"/>
            </a:endParaRPr>
          </a:p>
          <a:p>
            <a:pPr marL="342900" lvl="0"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AppDB integration with B2HANDLE for enriching registered digital objects with PIDs</a:t>
            </a:r>
            <a:endParaRPr sz="1800">
              <a:solidFill>
                <a:srgbClr val="3C3C3C"/>
              </a:solidFill>
              <a:latin typeface="Calibri"/>
              <a:ea typeface="Calibri"/>
              <a:cs typeface="Calibri"/>
              <a:sym typeface="Calibri"/>
            </a:endParaRPr>
          </a:p>
          <a:p>
            <a:pPr marL="342900" lvl="0"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AppDB integration with OpenAIRE - AppDB OAI-PMH endpoint has been deployed</a:t>
            </a:r>
            <a:endParaRPr sz="1800">
              <a:solidFill>
                <a:srgbClr val="3C3C3C"/>
              </a:solidFill>
              <a:latin typeface="Calibri"/>
              <a:ea typeface="Calibri"/>
              <a:cs typeface="Calibri"/>
              <a:sym typeface="Calibri"/>
            </a:endParaRPr>
          </a:p>
          <a:p>
            <a:pPr marL="342900" lvl="0"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AppDB VMOps has been extended and provides users more control on their VMs</a:t>
            </a:r>
            <a:endParaRPr sz="1800">
              <a:solidFill>
                <a:srgbClr val="3C3C3C"/>
              </a:solidFill>
              <a:latin typeface="Calibri"/>
              <a:ea typeface="Calibri"/>
              <a:cs typeface="Calibri"/>
              <a:sym typeface="Calibri"/>
            </a:endParaRPr>
          </a:p>
          <a:p>
            <a:pPr marL="0" lvl="0" indent="0" algn="l" rtl="0">
              <a:lnSpc>
                <a:spcPct val="100000"/>
              </a:lnSpc>
              <a:spcBef>
                <a:spcPts val="1200"/>
              </a:spcBef>
              <a:spcAft>
                <a:spcPts val="0"/>
              </a:spcAft>
              <a:buNone/>
            </a:pPr>
            <a:r>
              <a:rPr lang="en-US" sz="1800" b="1">
                <a:solidFill>
                  <a:srgbClr val="3C3C3C"/>
                </a:solidFill>
              </a:rPr>
              <a:t>Ongoing activities: </a:t>
            </a:r>
            <a:endParaRPr sz="1800" b="1">
              <a:solidFill>
                <a:srgbClr val="3C3C3C"/>
              </a:solidFill>
            </a:endParaRPr>
          </a:p>
          <a:p>
            <a:pPr marL="342900" lvl="0" indent="-279400" algn="l" rtl="0">
              <a:lnSpc>
                <a:spcPct val="100000"/>
              </a:lnSpc>
              <a:spcBef>
                <a:spcPts val="1200"/>
              </a:spcBef>
              <a:spcAft>
                <a:spcPts val="0"/>
              </a:spcAft>
              <a:buClr>
                <a:srgbClr val="595959"/>
              </a:buClr>
              <a:buSzPts val="1800"/>
              <a:buFont typeface="Calibri"/>
              <a:buChar char="●"/>
            </a:pPr>
            <a:r>
              <a:rPr lang="en-US" sz="1800">
                <a:solidFill>
                  <a:srgbClr val="3C3C3C"/>
                </a:solidFill>
                <a:latin typeface="Calibri"/>
                <a:ea typeface="Calibri"/>
                <a:cs typeface="Calibri"/>
                <a:sym typeface="Calibri"/>
              </a:rPr>
              <a:t>Implementation of a new Information System for cloud compute for fetching of information from the resource provider/site based on glue 2.1 schema</a:t>
            </a:r>
            <a:endParaRPr sz="1800">
              <a:solidFill>
                <a:srgbClr val="3C3C3C"/>
              </a:solidFill>
              <a:latin typeface="Calibri"/>
              <a:ea typeface="Calibri"/>
              <a:cs typeface="Calibri"/>
              <a:sym typeface="Calibri"/>
            </a:endParaRPr>
          </a:p>
          <a:p>
            <a:pPr marL="342900" lvl="0" indent="-279400" algn="l" rtl="0">
              <a:lnSpc>
                <a:spcPct val="100000"/>
              </a:lnSpc>
              <a:spcBef>
                <a:spcPts val="0"/>
              </a:spcBef>
              <a:spcAft>
                <a:spcPts val="0"/>
              </a:spcAft>
              <a:buClr>
                <a:srgbClr val="595959"/>
              </a:buClr>
              <a:buSzPts val="1800"/>
              <a:buFont typeface="Calibri"/>
              <a:buChar char="●"/>
            </a:pPr>
            <a:r>
              <a:rPr lang="en-US" sz="1800">
                <a:solidFill>
                  <a:srgbClr val="3C3C3C"/>
                </a:solidFill>
                <a:latin typeface="Calibri"/>
                <a:ea typeface="Calibri"/>
                <a:cs typeface="Calibri"/>
                <a:sym typeface="Calibri"/>
              </a:rPr>
              <a:t>Support of OIDC</a:t>
            </a:r>
            <a:r>
              <a:rPr lang="en-US" sz="1800">
                <a:solidFill>
                  <a:srgbClr val="595959"/>
                </a:solidFill>
                <a:latin typeface="Calibri"/>
                <a:ea typeface="Calibri"/>
                <a:cs typeface="Calibri"/>
                <a:sym typeface="Calibri"/>
              </a:rPr>
              <a:t> </a:t>
            </a:r>
            <a:endParaRPr sz="1800">
              <a:solidFill>
                <a:srgbClr val="595959"/>
              </a:solidFill>
              <a:latin typeface="Calibri"/>
              <a:ea typeface="Calibri"/>
              <a:cs typeface="Calibri"/>
              <a:sym typeface="Calibri"/>
            </a:endParaRPr>
          </a:p>
          <a:p>
            <a:pPr marL="342900" lvl="0" indent="-279400" algn="l" rtl="0">
              <a:lnSpc>
                <a:spcPct val="100000"/>
              </a:lnSpc>
              <a:spcBef>
                <a:spcPts val="0"/>
              </a:spcBef>
              <a:spcAft>
                <a:spcPts val="0"/>
              </a:spcAft>
              <a:buClr>
                <a:srgbClr val="595959"/>
              </a:buClr>
              <a:buSzPts val="1800"/>
              <a:buFont typeface="Calibri"/>
              <a:buChar char="●"/>
            </a:pPr>
            <a:r>
              <a:rPr lang="en-US" sz="1800">
                <a:solidFill>
                  <a:srgbClr val="3C3C3C"/>
                </a:solidFill>
                <a:latin typeface="Calibri"/>
                <a:ea typeface="Calibri"/>
                <a:cs typeface="Calibri"/>
                <a:sym typeface="Calibri"/>
              </a:rPr>
              <a:t>AppDB VMOps: Support of native CMF (OpenStack/OpenNebula) APIs instead of OCCI</a:t>
            </a:r>
            <a:endParaRPr sz="1800">
              <a:solidFill>
                <a:srgbClr val="595959"/>
              </a:solidFill>
              <a:latin typeface="Calibri"/>
              <a:ea typeface="Calibri"/>
              <a:cs typeface="Calibri"/>
              <a:sym typeface="Calibri"/>
            </a:endParaRPr>
          </a:p>
          <a:p>
            <a:pPr marL="342900" lvl="0" indent="-279400" algn="l" rtl="0">
              <a:lnSpc>
                <a:spcPct val="100000"/>
              </a:lnSpc>
              <a:spcBef>
                <a:spcPts val="0"/>
              </a:spcBef>
              <a:spcAft>
                <a:spcPts val="0"/>
              </a:spcAft>
              <a:buClr>
                <a:srgbClr val="595959"/>
              </a:buClr>
              <a:buSzPts val="1800"/>
              <a:buFont typeface="Calibri"/>
              <a:buChar char="●"/>
            </a:pPr>
            <a:r>
              <a:rPr lang="en-US" sz="1800">
                <a:solidFill>
                  <a:srgbClr val="3C3C3C"/>
                </a:solidFill>
                <a:latin typeface="Calibri"/>
                <a:ea typeface="Calibri"/>
                <a:cs typeface="Calibri"/>
                <a:sym typeface="Calibri"/>
              </a:rPr>
              <a:t>AppDB Endorsers and VM image security dashboards</a:t>
            </a:r>
            <a:endParaRPr sz="1800">
              <a:solidFill>
                <a:srgbClr val="3C3C3C"/>
              </a:solidFill>
              <a:latin typeface="Calibri"/>
              <a:ea typeface="Calibri"/>
              <a:cs typeface="Calibri"/>
              <a:sym typeface="Calibri"/>
            </a:endParaRPr>
          </a:p>
        </p:txBody>
      </p:sp>
      <p:sp>
        <p:nvSpPr>
          <p:cNvPr id="856" name="Google Shape;856;p60"/>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857" name="Google Shape;857;p60"/>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25</a:t>
            </a:fld>
            <a:endParaRPr sz="700">
              <a:solidFill>
                <a:srgbClr val="3C3C3C"/>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graphicFrame>
        <p:nvGraphicFramePr>
          <p:cNvPr id="862" name="Google Shape;862;p61"/>
          <p:cNvGraphicFramePr/>
          <p:nvPr/>
        </p:nvGraphicFramePr>
        <p:xfrm>
          <a:off x="359532" y="729945"/>
          <a:ext cx="3000000" cy="3000000"/>
        </p:xfrm>
        <a:graphic>
          <a:graphicData uri="http://schemas.openxmlformats.org/drawingml/2006/table">
            <a:tbl>
              <a:tblPr>
                <a:noFill/>
                <a:tableStyleId>{A55FD8F2-0DA5-4FC7-8B87-162A262BFE97}</a:tableStyleId>
              </a:tblPr>
              <a:tblGrid>
                <a:gridCol w="552950">
                  <a:extLst>
                    <a:ext uri="{9D8B030D-6E8A-4147-A177-3AD203B41FA5}">
                      <a16:colId xmlns:a16="http://schemas.microsoft.com/office/drawing/2014/main" val="20000"/>
                    </a:ext>
                  </a:extLst>
                </a:gridCol>
                <a:gridCol w="725225">
                  <a:extLst>
                    <a:ext uri="{9D8B030D-6E8A-4147-A177-3AD203B41FA5}">
                      <a16:colId xmlns:a16="http://schemas.microsoft.com/office/drawing/2014/main" val="20001"/>
                    </a:ext>
                  </a:extLst>
                </a:gridCol>
                <a:gridCol w="4731500">
                  <a:extLst>
                    <a:ext uri="{9D8B030D-6E8A-4147-A177-3AD203B41FA5}">
                      <a16:colId xmlns:a16="http://schemas.microsoft.com/office/drawing/2014/main" val="20002"/>
                    </a:ext>
                  </a:extLst>
                </a:gridCol>
                <a:gridCol w="912200">
                  <a:extLst>
                    <a:ext uri="{9D8B030D-6E8A-4147-A177-3AD203B41FA5}">
                      <a16:colId xmlns:a16="http://schemas.microsoft.com/office/drawing/2014/main" val="20003"/>
                    </a:ext>
                  </a:extLst>
                </a:gridCol>
                <a:gridCol w="751200">
                  <a:extLst>
                    <a:ext uri="{9D8B030D-6E8A-4147-A177-3AD203B41FA5}">
                      <a16:colId xmlns:a16="http://schemas.microsoft.com/office/drawing/2014/main" val="20004"/>
                    </a:ext>
                  </a:extLst>
                </a:gridCol>
                <a:gridCol w="643900">
                  <a:extLst>
                    <a:ext uri="{9D8B030D-6E8A-4147-A177-3AD203B41FA5}">
                      <a16:colId xmlns:a16="http://schemas.microsoft.com/office/drawing/2014/main" val="20005"/>
                    </a:ext>
                  </a:extLst>
                </a:gridCol>
              </a:tblGrid>
              <a:tr h="229700">
                <a:tc rowSpan="2">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WP</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Task No.</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Task Name</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gridSpan="3">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P1 M1 - M18</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1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Planned PM</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Used PM</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Used%</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9700">
                <a:tc rowSpan="11">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WP05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T05.01</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AAI and Identification</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18.8</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16.8</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90%</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29700">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US" sz="1200" b="0" i="1" u="none" strike="noStrike" cap="none">
                          <a:solidFill>
                            <a:srgbClr val="000000"/>
                          </a:solidFill>
                          <a:latin typeface="Calibri"/>
                          <a:ea typeface="Calibri"/>
                          <a:cs typeface="Calibri"/>
                          <a:sym typeface="Calibri"/>
                        </a:rPr>
                        <a:t>   EGI CA-70% funded by EC</a:t>
                      </a:r>
                      <a:endParaRPr sz="1200" b="0" i="1"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21</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21.6</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103%</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4125">
                <a:tc vMerge="1">
                  <a:txBody>
                    <a:bodyPr/>
                    <a:lstStyle/>
                    <a:p>
                      <a:endParaRPr lang="en-US"/>
                    </a:p>
                  </a:txBody>
                  <a:tcPr/>
                </a:tc>
                <a:tc>
                  <a:txBody>
                    <a:bodyPr/>
                    <a:lstStyle/>
                    <a:p>
                      <a:pPr marL="0" marR="0" lvl="0" indent="0" algn="ct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T05.02</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EGI CA Marketplace and Order Mgm -</a:t>
                      </a:r>
                      <a:r>
                        <a:rPr lang="en-US" sz="1200" b="0" i="1" u="none" strike="noStrike" cap="none">
                          <a:solidFill>
                            <a:srgbClr val="000000"/>
                          </a:solidFill>
                          <a:latin typeface="Calibri"/>
                          <a:ea typeface="Calibri"/>
                          <a:cs typeface="Calibri"/>
                          <a:sym typeface="Calibri"/>
                        </a:rPr>
                        <a:t>70% funded by EC</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24.5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36.7</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150%</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29700">
                <a:tc vMerge="1">
                  <a:txBody>
                    <a:bodyPr/>
                    <a:lstStyle/>
                    <a:p>
                      <a:endParaRPr lang="en-US"/>
                    </a:p>
                  </a:txBody>
                  <a:tcPr/>
                </a:tc>
                <a:tc rowSpan="2">
                  <a:txBody>
                    <a:bodyPr/>
                    <a:lstStyle/>
                    <a:p>
                      <a:pPr marL="0" marR="0" lvl="0" indent="0" algn="ct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T05.03</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Integrated Business and Operation Systems</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16.5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14.9</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90%</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29700">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US" sz="1200" b="0" i="1" u="none" strike="noStrike" cap="none">
                          <a:solidFill>
                            <a:srgbClr val="000000"/>
                          </a:solidFill>
                          <a:latin typeface="Calibri"/>
                          <a:ea typeface="Calibri"/>
                          <a:cs typeface="Calibri"/>
                          <a:sym typeface="Calibri"/>
                        </a:rPr>
                        <a:t>   EGI CA-70% funded by EC</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14</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10.1</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72%</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29700">
                <a:tc vMerge="1">
                  <a:txBody>
                    <a:bodyPr/>
                    <a:lstStyle/>
                    <a:p>
                      <a:endParaRPr lang="en-US"/>
                    </a:p>
                  </a:txBody>
                  <a:tcPr/>
                </a:tc>
                <a:tc rowSpan="2">
                  <a:txBody>
                    <a:bodyPr/>
                    <a:lstStyle/>
                    <a:p>
                      <a:pPr marL="0" marR="0" lvl="0" indent="0" algn="ct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T05.04</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Monitoring Accounting Messaging Security Tools</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4.5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2.7</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59%</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66325">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US" sz="1200" b="0" i="1" u="none" strike="noStrike" cap="none">
                          <a:solidFill>
                            <a:srgbClr val="000000"/>
                          </a:solidFill>
                          <a:latin typeface="Calibri"/>
                          <a:ea typeface="Calibri"/>
                          <a:cs typeface="Calibri"/>
                          <a:sym typeface="Calibri"/>
                        </a:rPr>
                        <a:t>   EGI CA-70% funded by EC</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47.5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43.2</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91%</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29700">
                <a:tc vMerge="1">
                  <a:txBody>
                    <a:bodyPr/>
                    <a:lstStyle/>
                    <a:p>
                      <a:endParaRPr lang="en-US"/>
                    </a:p>
                  </a:txBody>
                  <a:tcPr/>
                </a:tc>
                <a:tc rowSpan="2">
                  <a:txBody>
                    <a:bodyPr/>
                    <a:lstStyle/>
                    <a:p>
                      <a:pPr marL="0" marR="0" lvl="0" indent="0" algn="ct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T05.05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Helpdesk</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4.5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5.7</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126%</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29700">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US" sz="1200" b="0" i="1" u="none" strike="noStrike" cap="none">
                          <a:solidFill>
                            <a:srgbClr val="000000"/>
                          </a:solidFill>
                          <a:latin typeface="Calibri"/>
                          <a:ea typeface="Calibri"/>
                          <a:cs typeface="Calibri"/>
                          <a:sym typeface="Calibri"/>
                        </a:rPr>
                        <a:t>   EGI CA-70% funded by EC</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2.5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3.1</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122%</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00325">
                <a:tc vMerge="1">
                  <a:txBody>
                    <a:bodyPr/>
                    <a:lstStyle/>
                    <a:p>
                      <a:endParaRPr lang="en-US"/>
                    </a:p>
                  </a:txBody>
                  <a:tcPr/>
                </a:tc>
                <a:tc rowSpan="2">
                  <a:txBody>
                    <a:bodyPr/>
                    <a:lstStyle/>
                    <a:p>
                      <a:pPr marL="0" marR="0" lvl="0" indent="0" algn="ct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T05.06</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Application and SW Repositories and General Collaboration Services</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1.6</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107%</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31575">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US" sz="1200" b="0" i="1" u="none" strike="noStrike" cap="none">
                          <a:solidFill>
                            <a:srgbClr val="000000"/>
                          </a:solidFill>
                          <a:latin typeface="Calibri"/>
                          <a:ea typeface="Calibri"/>
                          <a:cs typeface="Calibri"/>
                          <a:sym typeface="Calibri"/>
                        </a:rPr>
                        <a:t>   EGI CA-70% funded by EC</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13.5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11.5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50000"/>
                        </a:lnSpc>
                        <a:spcBef>
                          <a:spcPts val="0"/>
                        </a:spcBef>
                        <a:spcAft>
                          <a:spcPts val="0"/>
                        </a:spcAft>
                        <a:buNone/>
                      </a:pPr>
                      <a:r>
                        <a:rPr lang="en-US" sz="1200" b="0" i="0" u="none" strike="noStrike" cap="none">
                          <a:solidFill>
                            <a:srgbClr val="000000"/>
                          </a:solidFill>
                          <a:latin typeface="Calibri"/>
                          <a:ea typeface="Calibri"/>
                          <a:cs typeface="Calibri"/>
                          <a:sym typeface="Calibri"/>
                        </a:rPr>
                        <a:t>85%</a:t>
                      </a:r>
                      <a:endParaRPr sz="1200" b="0"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29700">
                <a:tc gridSpan="3">
                  <a:txBody>
                    <a:bodyPr/>
                    <a:lstStyle/>
                    <a:p>
                      <a:pPr marL="0" marR="0" lvl="0" indent="0" algn="just" rtl="0">
                        <a:spcBef>
                          <a:spcPts val="0"/>
                        </a:spcBef>
                        <a:spcAft>
                          <a:spcPts val="0"/>
                        </a:spcAft>
                        <a:buNone/>
                      </a:pPr>
                      <a:r>
                        <a:rPr lang="en-US" sz="1200" b="1" i="0" u="none" strike="noStrike" cap="none">
                          <a:solidFill>
                            <a:srgbClr val="000000"/>
                          </a:solidFill>
                          <a:latin typeface="Calibri"/>
                          <a:ea typeface="Calibri"/>
                          <a:cs typeface="Calibri"/>
                          <a:sym typeface="Calibri"/>
                        </a:rPr>
                        <a:t>WP05 Total</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r>
                        <a:rPr lang="en-US" sz="1200" b="1" i="0" u="none" strike="noStrike" cap="none">
                          <a:solidFill>
                            <a:srgbClr val="000000"/>
                          </a:solidFill>
                          <a:latin typeface="Calibri"/>
                          <a:ea typeface="Calibri"/>
                          <a:cs typeface="Calibri"/>
                          <a:sym typeface="Calibri"/>
                        </a:rPr>
                        <a:t>168.8</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200" b="1" i="0" u="none" strike="noStrike" cap="none">
                          <a:solidFill>
                            <a:srgbClr val="000000"/>
                          </a:solidFill>
                          <a:latin typeface="Calibri"/>
                          <a:ea typeface="Calibri"/>
                          <a:cs typeface="Calibri"/>
                          <a:sym typeface="Calibri"/>
                        </a:rPr>
                        <a:t>167.6</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200" b="1" i="0" u="none" strike="noStrike" cap="none">
                          <a:solidFill>
                            <a:srgbClr val="000000"/>
                          </a:solidFill>
                          <a:latin typeface="Calibri"/>
                          <a:ea typeface="Calibri"/>
                          <a:cs typeface="Calibri"/>
                          <a:sym typeface="Calibri"/>
                        </a:rPr>
                        <a:t>99%</a:t>
                      </a:r>
                      <a:endParaRPr sz="1200" b="1" i="0" u="none" strike="noStrike" cap="none">
                        <a:solidFill>
                          <a:srgbClr val="000000"/>
                        </a:solidFill>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bl>
          </a:graphicData>
        </a:graphic>
      </p:graphicFrame>
      <p:sp>
        <p:nvSpPr>
          <p:cNvPr id="863" name="Google Shape;863;p61"/>
          <p:cNvSpPr txBox="1">
            <a:spLocks noGrp="1"/>
          </p:cNvSpPr>
          <p:nvPr>
            <p:ph type="sldNum" idx="12"/>
          </p:nvPr>
        </p:nvSpPr>
        <p:spPr>
          <a:xfrm>
            <a:off x="8562550" y="4786000"/>
            <a:ext cx="3300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latin typeface="Calibri"/>
                <a:ea typeface="Calibri"/>
                <a:cs typeface="Calibri"/>
                <a:sym typeface="Calibri"/>
              </a:rPr>
              <a:t>26</a:t>
            </a:fld>
            <a:endParaRPr sz="700">
              <a:latin typeface="Calibri"/>
              <a:ea typeface="Calibri"/>
              <a:cs typeface="Calibri"/>
              <a:sym typeface="Calibri"/>
            </a:endParaRPr>
          </a:p>
        </p:txBody>
      </p:sp>
      <p:sp>
        <p:nvSpPr>
          <p:cNvPr id="864" name="Google Shape;864;p61"/>
          <p:cNvSpPr txBox="1">
            <a:spLocks noGrp="1"/>
          </p:cNvSpPr>
          <p:nvPr>
            <p:ph type="title"/>
          </p:nvPr>
        </p:nvSpPr>
        <p:spPr>
          <a:xfrm>
            <a:off x="2285208" y="160605"/>
            <a:ext cx="6480600" cy="403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1D2F45"/>
              </a:buClr>
              <a:buSzPts val="2400"/>
              <a:buFont typeface="Calibri"/>
              <a:buNone/>
            </a:pPr>
            <a:r>
              <a:rPr lang="en-US" sz="2400"/>
              <a:t>WP5: M1-M18 Efforts Planned &amp; Used</a:t>
            </a:r>
            <a:endParaRPr sz="2400"/>
          </a:p>
        </p:txBody>
      </p:sp>
      <p:sp>
        <p:nvSpPr>
          <p:cNvPr id="865" name="Google Shape;865;p61"/>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2"/>
          <p:cNvSpPr txBox="1">
            <a:spLocks noGrp="1"/>
          </p:cNvSpPr>
          <p:nvPr>
            <p:ph type="body" idx="1"/>
          </p:nvPr>
        </p:nvSpPr>
        <p:spPr>
          <a:xfrm>
            <a:off x="159281" y="643538"/>
            <a:ext cx="8640900" cy="3231600"/>
          </a:xfrm>
          <a:prstGeom prst="rect">
            <a:avLst/>
          </a:prstGeom>
        </p:spPr>
        <p:txBody>
          <a:bodyPr spcFirstLastPara="1" wrap="square" lIns="68575" tIns="34275" rIns="68575" bIns="34275" anchor="t" anchorCtr="0">
            <a:noAutofit/>
          </a:bodyPr>
          <a:lstStyle/>
          <a:p>
            <a:pPr marL="342900" lvl="0" indent="-279400" algn="l" rtl="0">
              <a:spcBef>
                <a:spcPts val="400"/>
              </a:spcBef>
              <a:spcAft>
                <a:spcPts val="0"/>
              </a:spcAft>
              <a:buSzPts val="1800"/>
              <a:buChar char="●"/>
            </a:pPr>
            <a:r>
              <a:rPr lang="en-US" sz="1800"/>
              <a:t> Marketplace: </a:t>
            </a:r>
            <a:endParaRPr sz="1800"/>
          </a:p>
          <a:p>
            <a:pPr marL="685800" lvl="1" indent="-279400" algn="l" rtl="0">
              <a:spcBef>
                <a:spcPts val="0"/>
              </a:spcBef>
              <a:spcAft>
                <a:spcPts val="0"/>
              </a:spcAft>
              <a:buSzPts val="1800"/>
              <a:buChar char="○"/>
            </a:pPr>
            <a:r>
              <a:rPr lang="en-US" sz="1800"/>
              <a:t>Delays in integration and development of tools contributing to Order Management due to unplanned significant amount of effort requested for preparation of the EOSC Portal in the second half of 2018. Milestone 5.6 “Order management system integrated with back-office management system” has been postponed </a:t>
            </a:r>
            <a:endParaRPr sz="1800"/>
          </a:p>
        </p:txBody>
      </p:sp>
      <p:sp>
        <p:nvSpPr>
          <p:cNvPr id="872" name="Google Shape;872;p62"/>
          <p:cNvSpPr txBox="1">
            <a:spLocks noGrp="1"/>
          </p:cNvSpPr>
          <p:nvPr>
            <p:ph type="title"/>
          </p:nvPr>
        </p:nvSpPr>
        <p:spPr>
          <a:xfrm>
            <a:off x="2277358" y="149205"/>
            <a:ext cx="6480600" cy="403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a:t>Deviations </a:t>
            </a:r>
            <a:endParaRPr/>
          </a:p>
        </p:txBody>
      </p:sp>
      <p:sp>
        <p:nvSpPr>
          <p:cNvPr id="873" name="Google Shape;873;p62"/>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874" name="Google Shape;874;p62"/>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27</a:t>
            </a:fld>
            <a:endParaRPr sz="700">
              <a:solidFill>
                <a:srgbClr val="3C3C3C"/>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63"/>
          <p:cNvSpPr txBox="1">
            <a:spLocks noGrp="1"/>
          </p:cNvSpPr>
          <p:nvPr>
            <p:ph type="body" idx="2"/>
          </p:nvPr>
        </p:nvSpPr>
        <p:spPr>
          <a:xfrm>
            <a:off x="2289600" y="64825"/>
            <a:ext cx="6751800" cy="407100"/>
          </a:xfrm>
          <a:prstGeom prst="rect">
            <a:avLst/>
          </a:prstGeom>
        </p:spPr>
        <p:txBody>
          <a:bodyPr spcFirstLastPara="1" wrap="square" lIns="68575" tIns="68575" rIns="68575" bIns="68575" anchor="t" anchorCtr="0">
            <a:noAutofit/>
          </a:bodyPr>
          <a:lstStyle/>
          <a:p>
            <a:pPr marL="0" lvl="0" indent="0" algn="l" rtl="0">
              <a:spcBef>
                <a:spcPts val="500"/>
              </a:spcBef>
              <a:spcAft>
                <a:spcPts val="0"/>
              </a:spcAft>
              <a:buNone/>
            </a:pPr>
            <a:r>
              <a:rPr lang="en-US"/>
              <a:t>Main Results  </a:t>
            </a:r>
            <a:endParaRPr b="0"/>
          </a:p>
          <a:p>
            <a:pPr marL="0" lvl="0" indent="0" algn="l" rtl="0">
              <a:spcBef>
                <a:spcPts val="0"/>
              </a:spcBef>
              <a:spcAft>
                <a:spcPts val="0"/>
              </a:spcAft>
              <a:buClr>
                <a:srgbClr val="1C3046"/>
              </a:buClr>
              <a:buSzPts val="2400"/>
              <a:buFont typeface="Arial"/>
              <a:buNone/>
            </a:pPr>
            <a:endParaRPr b="0">
              <a:solidFill>
                <a:srgbClr val="000000"/>
              </a:solidFill>
            </a:endParaRPr>
          </a:p>
          <a:p>
            <a:pPr marL="0" lvl="0" indent="0" algn="l" rtl="0">
              <a:spcBef>
                <a:spcPts val="500"/>
              </a:spcBef>
              <a:spcAft>
                <a:spcPts val="0"/>
              </a:spcAft>
              <a:buNone/>
            </a:pPr>
            <a:endParaRPr/>
          </a:p>
        </p:txBody>
      </p:sp>
      <p:sp>
        <p:nvSpPr>
          <p:cNvPr id="881" name="Google Shape;881;p63"/>
          <p:cNvSpPr txBox="1"/>
          <p:nvPr/>
        </p:nvSpPr>
        <p:spPr>
          <a:xfrm>
            <a:off x="259200" y="637781"/>
            <a:ext cx="8782200" cy="4062300"/>
          </a:xfrm>
          <a:prstGeom prst="rect">
            <a:avLst/>
          </a:prstGeom>
          <a:noFill/>
          <a:ln>
            <a:noFill/>
          </a:ln>
        </p:spPr>
        <p:txBody>
          <a:bodyPr spcFirstLastPara="1" wrap="square" lIns="68575" tIns="34275" rIns="68575" bIns="34275" anchor="t" anchorCtr="0">
            <a:noAutofit/>
          </a:bodyPr>
          <a:lstStyle/>
          <a:p>
            <a:pPr marL="342900" lvl="0" indent="-279400" algn="l" rtl="0">
              <a:lnSpc>
                <a:spcPct val="100000"/>
              </a:lnSpc>
              <a:spcBef>
                <a:spcPts val="4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Authorization &amp; Authentication Infrastructure:</a:t>
            </a:r>
            <a:endParaRPr sz="1800">
              <a:solidFill>
                <a:srgbClr val="3C3C3C"/>
              </a:solidFill>
              <a:latin typeface="Calibri"/>
              <a:ea typeface="Calibri"/>
              <a:cs typeface="Calibri"/>
              <a:sym typeface="Calibri"/>
            </a:endParaRPr>
          </a:p>
          <a:p>
            <a:pPr marL="685800" lvl="1"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Definition of the EOSC-hub AAI high-level architecture</a:t>
            </a:r>
            <a:endParaRPr sz="1800">
              <a:solidFill>
                <a:srgbClr val="3C3C3C"/>
              </a:solidFill>
              <a:latin typeface="Calibri"/>
              <a:ea typeface="Calibri"/>
              <a:cs typeface="Calibri"/>
              <a:sym typeface="Calibri"/>
            </a:endParaRPr>
          </a:p>
          <a:p>
            <a:pPr marL="685800" lvl="1"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Initial integration of AAI [M5.1]</a:t>
            </a:r>
            <a:endParaRPr sz="1800">
              <a:solidFill>
                <a:srgbClr val="3C3C3C"/>
              </a:solidFill>
              <a:latin typeface="Calibri"/>
              <a:ea typeface="Calibri"/>
              <a:cs typeface="Calibri"/>
              <a:sym typeface="Calibri"/>
            </a:endParaRPr>
          </a:p>
          <a:p>
            <a:pPr marL="342900" lvl="0" indent="-279400" algn="l" rtl="0">
              <a:lnSpc>
                <a:spcPct val="100000"/>
              </a:lnSpc>
              <a:spcBef>
                <a:spcPts val="0"/>
              </a:spcBef>
              <a:spcAft>
                <a:spcPts val="0"/>
              </a:spcAft>
              <a:buClr>
                <a:srgbClr val="3C3C3C"/>
              </a:buClr>
              <a:buSzPts val="1800"/>
              <a:buChar char="●"/>
            </a:pPr>
            <a:r>
              <a:rPr lang="en-US" sz="1800">
                <a:solidFill>
                  <a:srgbClr val="3C3C3C"/>
                </a:solidFill>
                <a:latin typeface="Calibri"/>
                <a:ea typeface="Calibri"/>
                <a:cs typeface="Calibri"/>
                <a:sym typeface="Calibri"/>
              </a:rPr>
              <a:t>Service discovery and ordering: </a:t>
            </a:r>
            <a:endParaRPr sz="1800">
              <a:solidFill>
                <a:srgbClr val="3C3C3C"/>
              </a:solidFill>
              <a:latin typeface="Calibri"/>
              <a:ea typeface="Calibri"/>
              <a:cs typeface="Calibri"/>
              <a:sym typeface="Calibri"/>
            </a:endParaRPr>
          </a:p>
          <a:p>
            <a:pPr marL="685800" lvl="1"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Marketplace enhancement and ability to order all EOSC-hub services [M5.2]</a:t>
            </a:r>
            <a:endParaRPr sz="1800">
              <a:solidFill>
                <a:srgbClr val="3C3C3C"/>
              </a:solidFill>
              <a:latin typeface="Calibri"/>
              <a:ea typeface="Calibri"/>
              <a:cs typeface="Calibri"/>
              <a:sym typeface="Calibri"/>
            </a:endParaRPr>
          </a:p>
          <a:p>
            <a:pPr marL="685800" lvl="1"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Design and implementation of distributed order management system </a:t>
            </a:r>
            <a:endParaRPr sz="1800">
              <a:solidFill>
                <a:srgbClr val="3C3C3C"/>
              </a:solidFill>
              <a:latin typeface="Calibri"/>
              <a:ea typeface="Calibri"/>
              <a:cs typeface="Calibri"/>
              <a:sym typeface="Calibri"/>
            </a:endParaRPr>
          </a:p>
          <a:p>
            <a:pPr marL="342900" marR="0" lvl="0" indent="-279400" algn="l" rtl="0">
              <a:lnSpc>
                <a:spcPct val="100000"/>
              </a:lnSpc>
              <a:spcBef>
                <a:spcPts val="5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Operations support: </a:t>
            </a:r>
            <a:endParaRPr sz="1800">
              <a:solidFill>
                <a:srgbClr val="3C3C3C"/>
              </a:solidFill>
              <a:latin typeface="Calibri"/>
              <a:ea typeface="Calibri"/>
              <a:cs typeface="Calibri"/>
              <a:sym typeface="Calibri"/>
            </a:endParaRPr>
          </a:p>
          <a:p>
            <a:pPr marL="685800" marR="0" lvl="1" indent="-279400" algn="l" rtl="0">
              <a:lnSpc>
                <a:spcPct val="100000"/>
              </a:lnSpc>
              <a:spcBef>
                <a:spcPts val="5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Consistent monitoring of all EOSC-hub services [M5.5]</a:t>
            </a:r>
            <a:endParaRPr sz="1800">
              <a:solidFill>
                <a:srgbClr val="3C3C3C"/>
              </a:solidFill>
              <a:latin typeface="Calibri"/>
              <a:ea typeface="Calibri"/>
              <a:cs typeface="Calibri"/>
              <a:sym typeface="Calibri"/>
            </a:endParaRPr>
          </a:p>
          <a:p>
            <a:pPr marL="685800" marR="0" lvl="1" indent="-279400" algn="l" rtl="0">
              <a:lnSpc>
                <a:spcPct val="100000"/>
              </a:lnSpc>
              <a:spcBef>
                <a:spcPts val="5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Integration of EUDAT and EGI accounting systems [M5.3]</a:t>
            </a:r>
            <a:endParaRPr sz="1800">
              <a:solidFill>
                <a:srgbClr val="3C3C3C"/>
              </a:solidFill>
              <a:latin typeface="Calibri"/>
              <a:ea typeface="Calibri"/>
              <a:cs typeface="Calibri"/>
              <a:sym typeface="Calibri"/>
            </a:endParaRPr>
          </a:p>
          <a:p>
            <a:pPr marL="685800" marR="0" lvl="1" indent="-279400" algn="l" rtl="0">
              <a:lnSpc>
                <a:spcPct val="100000"/>
              </a:lnSpc>
              <a:spcBef>
                <a:spcPts val="50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Unified integrated Helpdesk system in place [M5.5]</a:t>
            </a:r>
            <a:endParaRPr sz="1800">
              <a:solidFill>
                <a:srgbClr val="3C3C3C"/>
              </a:solidFill>
              <a:latin typeface="Calibri"/>
              <a:ea typeface="Calibri"/>
              <a:cs typeface="Calibri"/>
              <a:sym typeface="Calibri"/>
            </a:endParaRPr>
          </a:p>
          <a:p>
            <a:pPr marL="342900" marR="0" lvl="0"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Software and Applications repositories: </a:t>
            </a:r>
            <a:endParaRPr sz="1800">
              <a:solidFill>
                <a:srgbClr val="3C3C3C"/>
              </a:solidFill>
              <a:latin typeface="Calibri"/>
              <a:ea typeface="Calibri"/>
              <a:cs typeface="Calibri"/>
              <a:sym typeface="Calibri"/>
            </a:endParaRPr>
          </a:p>
          <a:p>
            <a:pPr marL="685800" marR="0" lvl="1" indent="-279400" algn="l" rtl="0">
              <a:lnSpc>
                <a:spcPct val="100000"/>
              </a:lnSpc>
              <a:spcBef>
                <a:spcPts val="0"/>
              </a:spcBef>
              <a:spcAft>
                <a:spcPts val="0"/>
              </a:spcAft>
              <a:buClr>
                <a:srgbClr val="3C3C3C"/>
              </a:buClr>
              <a:buSzPts val="1800"/>
              <a:buFont typeface="Calibri"/>
              <a:buChar char="○"/>
            </a:pPr>
            <a:r>
              <a:rPr lang="en-US" sz="1800">
                <a:solidFill>
                  <a:srgbClr val="3C3C3C"/>
                </a:solidFill>
                <a:latin typeface="Calibri"/>
                <a:ea typeface="Calibri"/>
                <a:cs typeface="Calibri"/>
                <a:sym typeface="Calibri"/>
              </a:rPr>
              <a:t>AppDB enhancement and its integration with OpenAIRE harvesting services </a:t>
            </a:r>
            <a:endParaRPr sz="1800">
              <a:solidFill>
                <a:srgbClr val="3C3C3C"/>
              </a:solidFill>
              <a:latin typeface="Calibri"/>
              <a:ea typeface="Calibri"/>
              <a:cs typeface="Calibri"/>
              <a:sym typeface="Calibri"/>
            </a:endParaRPr>
          </a:p>
          <a:p>
            <a:pPr marL="342900" lvl="0" indent="0" algn="l" rtl="0">
              <a:spcBef>
                <a:spcPts val="400"/>
              </a:spcBef>
              <a:spcAft>
                <a:spcPts val="0"/>
              </a:spcAft>
              <a:buNone/>
            </a:pPr>
            <a:endParaRPr sz="1800">
              <a:solidFill>
                <a:srgbClr val="3C3C3C"/>
              </a:solidFill>
              <a:latin typeface="Calibri"/>
              <a:ea typeface="Calibri"/>
              <a:cs typeface="Calibri"/>
              <a:sym typeface="Calibri"/>
            </a:endParaRPr>
          </a:p>
        </p:txBody>
      </p:sp>
      <p:sp>
        <p:nvSpPr>
          <p:cNvPr id="882" name="Google Shape;882;p63"/>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883" name="Google Shape;883;p63"/>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28</a:t>
            </a:fld>
            <a:endParaRPr sz="700">
              <a:solidFill>
                <a:srgbClr val="3C3C3C"/>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64"/>
          <p:cNvSpPr txBox="1">
            <a:spLocks noGrp="1"/>
          </p:cNvSpPr>
          <p:nvPr>
            <p:ph type="body" idx="2"/>
          </p:nvPr>
        </p:nvSpPr>
        <p:spPr>
          <a:xfrm>
            <a:off x="2269904" y="67268"/>
            <a:ext cx="6476700" cy="617700"/>
          </a:xfrm>
          <a:prstGeom prst="rect">
            <a:avLst/>
          </a:prstGeom>
        </p:spPr>
        <p:txBody>
          <a:bodyPr spcFirstLastPara="1" wrap="square" lIns="68575" tIns="68575" rIns="68575" bIns="68575" anchor="t" anchorCtr="0">
            <a:noAutofit/>
          </a:bodyPr>
          <a:lstStyle/>
          <a:p>
            <a:pPr marL="0" lvl="0" indent="0" algn="l" rtl="0">
              <a:spcBef>
                <a:spcPts val="500"/>
              </a:spcBef>
              <a:spcAft>
                <a:spcPts val="0"/>
              </a:spcAft>
              <a:buNone/>
            </a:pPr>
            <a:r>
              <a:rPr lang="en-US"/>
              <a:t>Outlook </a:t>
            </a:r>
            <a:endParaRPr/>
          </a:p>
        </p:txBody>
      </p:sp>
      <p:sp>
        <p:nvSpPr>
          <p:cNvPr id="890" name="Google Shape;890;p64"/>
          <p:cNvSpPr txBox="1">
            <a:spLocks noGrp="1"/>
          </p:cNvSpPr>
          <p:nvPr>
            <p:ph type="body" idx="1"/>
          </p:nvPr>
        </p:nvSpPr>
        <p:spPr>
          <a:xfrm>
            <a:off x="233388" y="655144"/>
            <a:ext cx="8677200" cy="4027200"/>
          </a:xfrm>
          <a:prstGeom prst="rect">
            <a:avLst/>
          </a:prstGeom>
        </p:spPr>
        <p:txBody>
          <a:bodyPr spcFirstLastPara="1" wrap="square" lIns="68575" tIns="68575" rIns="68575" bIns="68575" anchor="t" anchorCtr="0">
            <a:noAutofit/>
          </a:bodyPr>
          <a:lstStyle/>
          <a:p>
            <a:pPr marL="342900" lvl="0" indent="-279400" algn="l" rtl="0">
              <a:spcBef>
                <a:spcPts val="400"/>
              </a:spcBef>
              <a:spcAft>
                <a:spcPts val="0"/>
              </a:spcAft>
              <a:buClr>
                <a:srgbClr val="3C3C3C"/>
              </a:buClr>
              <a:buSzPts val="1800"/>
              <a:buChar char="●"/>
            </a:pPr>
            <a:r>
              <a:rPr lang="en-US" sz="1800">
                <a:solidFill>
                  <a:srgbClr val="3C3C3C"/>
                </a:solidFill>
              </a:rPr>
              <a:t>Authorization &amp; Authentication Infrastructure:</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Finalization of integration and alignment activities  </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Finalization of new distributed architecture for RCauth Online CA </a:t>
            </a:r>
            <a:endParaRPr sz="1800">
              <a:solidFill>
                <a:srgbClr val="3C3C3C"/>
              </a:solidFill>
            </a:endParaRPr>
          </a:p>
          <a:p>
            <a:pPr marL="342900" lvl="0" indent="-279400" algn="l" rtl="0">
              <a:spcBef>
                <a:spcPts val="0"/>
              </a:spcBef>
              <a:spcAft>
                <a:spcPts val="0"/>
              </a:spcAft>
              <a:buClr>
                <a:srgbClr val="3C3C3C"/>
              </a:buClr>
              <a:buSzPts val="1800"/>
              <a:buChar char="●"/>
            </a:pPr>
            <a:r>
              <a:rPr lang="en-US" sz="1800">
                <a:solidFill>
                  <a:srgbClr val="3C3C3C"/>
                </a:solidFill>
              </a:rPr>
              <a:t>Service discovery and ordering: </a:t>
            </a:r>
            <a:endParaRPr sz="1800">
              <a:solidFill>
                <a:srgbClr val="3C3C3C"/>
              </a:solidFill>
            </a:endParaRPr>
          </a:p>
          <a:p>
            <a:pPr marL="685800" lvl="1" indent="-279400" algn="l" rtl="0">
              <a:lnSpc>
                <a:spcPct val="100000"/>
              </a:lnSpc>
              <a:spcBef>
                <a:spcPts val="500"/>
              </a:spcBef>
              <a:spcAft>
                <a:spcPts val="0"/>
              </a:spcAft>
              <a:buClr>
                <a:srgbClr val="3C3C3C"/>
              </a:buClr>
              <a:buSzPts val="1800"/>
              <a:buChar char="○"/>
            </a:pPr>
            <a:r>
              <a:rPr lang="en-US" sz="1800">
                <a:solidFill>
                  <a:srgbClr val="3C3C3C"/>
                </a:solidFill>
              </a:rPr>
              <a:t>Development and implementation of a new service access and ordering models</a:t>
            </a:r>
            <a:endParaRPr sz="1800">
              <a:solidFill>
                <a:srgbClr val="3C3C3C"/>
              </a:solidFill>
            </a:endParaRPr>
          </a:p>
          <a:p>
            <a:pPr marL="685800" lvl="1" indent="-279400" algn="just" rtl="0">
              <a:lnSpc>
                <a:spcPct val="100000"/>
              </a:lnSpc>
              <a:spcBef>
                <a:spcPts val="0"/>
              </a:spcBef>
              <a:spcAft>
                <a:spcPts val="0"/>
              </a:spcAft>
              <a:buClr>
                <a:srgbClr val="3C3C3C"/>
              </a:buClr>
              <a:buSzPts val="1800"/>
              <a:buChar char="○"/>
            </a:pPr>
            <a:r>
              <a:rPr lang="en-US" sz="1800">
                <a:solidFill>
                  <a:srgbClr val="3C3C3C"/>
                </a:solidFill>
              </a:rPr>
              <a:t>Contribution to the delivery of unified EOSC Portal </a:t>
            </a:r>
            <a:endParaRPr sz="1800">
              <a:solidFill>
                <a:srgbClr val="3C3C3C"/>
              </a:solidFill>
            </a:endParaRPr>
          </a:p>
          <a:p>
            <a:pPr marL="342900" lvl="0" indent="-279400" algn="l" rtl="0">
              <a:spcBef>
                <a:spcPts val="0"/>
              </a:spcBef>
              <a:spcAft>
                <a:spcPts val="0"/>
              </a:spcAft>
              <a:buClr>
                <a:srgbClr val="3C3C3C"/>
              </a:buClr>
              <a:buSzPts val="1800"/>
              <a:buChar char="●"/>
            </a:pPr>
            <a:r>
              <a:rPr lang="en-US" sz="1800">
                <a:solidFill>
                  <a:srgbClr val="3C3C3C"/>
                </a:solidFill>
              </a:rPr>
              <a:t>Operations support: </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Further integration and enhancement of information services, work on common standards e.g. accounting record,  to support ser</a:t>
            </a:r>
            <a:r>
              <a:rPr lang="en-US" sz="1800"/>
              <a:t>vice </a:t>
            </a:r>
            <a:r>
              <a:rPr lang="en-US" sz="1800">
                <a:solidFill>
                  <a:srgbClr val="3C3C3C"/>
                </a:solidFill>
              </a:rPr>
              <a:t>operations and service ordering procedures </a:t>
            </a:r>
            <a:endParaRPr sz="1800">
              <a:solidFill>
                <a:srgbClr val="3C3C3C"/>
              </a:solidFill>
            </a:endParaRPr>
          </a:p>
          <a:p>
            <a:pPr marL="342900" lvl="0" indent="-279400" algn="l" rtl="0">
              <a:spcBef>
                <a:spcPts val="0"/>
              </a:spcBef>
              <a:spcAft>
                <a:spcPts val="0"/>
              </a:spcAft>
              <a:buClr>
                <a:srgbClr val="3C3C3C"/>
              </a:buClr>
              <a:buSzPts val="1800"/>
              <a:buChar char="●"/>
            </a:pPr>
            <a:r>
              <a:rPr lang="en-US" sz="1800">
                <a:solidFill>
                  <a:srgbClr val="3C3C3C"/>
                </a:solidFill>
              </a:rPr>
              <a:t>Software and Applications repositories: </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Maintenance and enhancement of repositories to facilitate development and provisioning of software products </a:t>
            </a:r>
            <a:endParaRPr sz="1800">
              <a:solidFill>
                <a:srgbClr val="3C3C3C"/>
              </a:solidFill>
            </a:endParaRPr>
          </a:p>
        </p:txBody>
      </p:sp>
      <p:sp>
        <p:nvSpPr>
          <p:cNvPr id="891" name="Google Shape;891;p64"/>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892" name="Google Shape;892;p64"/>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29</a:t>
            </a:fld>
            <a:endParaRPr sz="700">
              <a:solidFill>
                <a:srgbClr val="3C3C3C"/>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8"/>
          <p:cNvSpPr txBox="1">
            <a:spLocks noGrp="1"/>
          </p:cNvSpPr>
          <p:nvPr>
            <p:ph type="body" idx="1"/>
          </p:nvPr>
        </p:nvSpPr>
        <p:spPr>
          <a:xfrm>
            <a:off x="251520" y="830550"/>
            <a:ext cx="8640900" cy="3647100"/>
          </a:xfrm>
          <a:prstGeom prst="rect">
            <a:avLst/>
          </a:prstGeom>
          <a:noFill/>
          <a:ln>
            <a:noFill/>
          </a:ln>
        </p:spPr>
        <p:txBody>
          <a:bodyPr spcFirstLastPara="1" wrap="square" lIns="68575" tIns="34275" rIns="68575" bIns="34275" anchor="t" anchorCtr="0">
            <a:noAutofit/>
          </a:bodyPr>
          <a:lstStyle/>
          <a:p>
            <a:pPr marL="254000" lvl="0" indent="-228600" algn="l" rtl="0">
              <a:lnSpc>
                <a:spcPct val="100000"/>
              </a:lnSpc>
              <a:spcBef>
                <a:spcPts val="0"/>
              </a:spcBef>
              <a:spcAft>
                <a:spcPts val="0"/>
              </a:spcAft>
              <a:buClr>
                <a:srgbClr val="3C3C3C"/>
              </a:buClr>
              <a:buSzPts val="1800"/>
              <a:buChar char="●"/>
            </a:pPr>
            <a:r>
              <a:rPr lang="en-US" sz="1800">
                <a:solidFill>
                  <a:srgbClr val="3C3C3C"/>
                </a:solidFill>
              </a:rPr>
              <a:t>Objectives:</a:t>
            </a:r>
            <a:endParaRPr>
              <a:solidFill>
                <a:srgbClr val="3C3C3C"/>
              </a:solidFill>
            </a:endParaRPr>
          </a:p>
          <a:p>
            <a:pPr marL="914400" lvl="0" indent="-342900" algn="l" rtl="0">
              <a:lnSpc>
                <a:spcPct val="100000"/>
              </a:lnSpc>
              <a:spcBef>
                <a:spcPts val="0"/>
              </a:spcBef>
              <a:spcAft>
                <a:spcPts val="0"/>
              </a:spcAft>
              <a:buClr>
                <a:srgbClr val="3C3C3C"/>
              </a:buClr>
              <a:buSzPts val="1800"/>
              <a:buAutoNum type="arabicPeriod"/>
            </a:pPr>
            <a:r>
              <a:rPr lang="en-US" sz="1800">
                <a:solidFill>
                  <a:srgbClr val="3C3C3C"/>
                </a:solidFill>
              </a:rPr>
              <a:t>Maintain the high-quality of the federation and collaboration services and tools according to a maintenance plan, and ensure that they evolve according to the developing requirements. Includes software maintenance (e.g. bug fixes) and perfective maintenance to improve their performance and maintainability</a:t>
            </a:r>
            <a:endParaRPr>
              <a:solidFill>
                <a:srgbClr val="3C3C3C"/>
              </a:solidFill>
            </a:endParaRPr>
          </a:p>
          <a:p>
            <a:pPr marL="914400" lvl="0" indent="-342900" algn="l" rtl="0">
              <a:lnSpc>
                <a:spcPct val="100000"/>
              </a:lnSpc>
              <a:spcBef>
                <a:spcPts val="0"/>
              </a:spcBef>
              <a:spcAft>
                <a:spcPts val="0"/>
              </a:spcAft>
              <a:buClr>
                <a:srgbClr val="3C3C3C"/>
              </a:buClr>
              <a:buSzPts val="1800"/>
              <a:buAutoNum type="arabicPeriod"/>
            </a:pPr>
            <a:r>
              <a:rPr lang="en-US" sz="1800">
                <a:solidFill>
                  <a:srgbClr val="3C3C3C"/>
                </a:solidFill>
              </a:rPr>
              <a:t>Integrate the federation and collaboration services and tools according to an integration plan and support the integration with common and thematic services</a:t>
            </a:r>
            <a:endParaRPr>
              <a:solidFill>
                <a:srgbClr val="3C3C3C"/>
              </a:solidFill>
            </a:endParaRPr>
          </a:p>
          <a:p>
            <a:pPr marL="914400" lvl="0" indent="-342900" algn="l" rtl="0">
              <a:lnSpc>
                <a:spcPct val="100000"/>
              </a:lnSpc>
              <a:spcBef>
                <a:spcPts val="0"/>
              </a:spcBef>
              <a:spcAft>
                <a:spcPts val="0"/>
              </a:spcAft>
              <a:buClr>
                <a:srgbClr val="3C3C3C"/>
              </a:buClr>
              <a:buSzPts val="1800"/>
              <a:buAutoNum type="arabicPeriod"/>
            </a:pPr>
            <a:r>
              <a:rPr lang="en-US" sz="1800">
                <a:solidFill>
                  <a:srgbClr val="3C3C3C"/>
                </a:solidFill>
              </a:rPr>
              <a:t>Identify requirements and opportunities for improvement</a:t>
            </a:r>
            <a:endParaRPr>
              <a:solidFill>
                <a:srgbClr val="3C3C3C"/>
              </a:solidFill>
            </a:endParaRPr>
          </a:p>
          <a:p>
            <a:pPr marL="254000" lvl="0" indent="-254000" algn="l" rtl="0">
              <a:lnSpc>
                <a:spcPct val="100000"/>
              </a:lnSpc>
              <a:spcBef>
                <a:spcPts val="800"/>
              </a:spcBef>
              <a:spcAft>
                <a:spcPts val="0"/>
              </a:spcAft>
              <a:buClr>
                <a:srgbClr val="3C3C3C"/>
              </a:buClr>
              <a:buSzPts val="1800"/>
              <a:buFont typeface="Calibri"/>
              <a:buChar char="●"/>
            </a:pPr>
            <a:r>
              <a:rPr lang="en-US" sz="1800">
                <a:solidFill>
                  <a:srgbClr val="3C3C3C"/>
                </a:solidFill>
              </a:rPr>
              <a:t>Number of Tasks: 6</a:t>
            </a:r>
            <a:endParaRPr>
              <a:solidFill>
                <a:srgbClr val="3C3C3C"/>
              </a:solidFill>
            </a:endParaRPr>
          </a:p>
          <a:p>
            <a:pPr marL="254000" lvl="0" indent="-254000" algn="l" rtl="0">
              <a:lnSpc>
                <a:spcPct val="100000"/>
              </a:lnSpc>
              <a:spcBef>
                <a:spcPts val="800"/>
              </a:spcBef>
              <a:spcAft>
                <a:spcPts val="0"/>
              </a:spcAft>
              <a:buClr>
                <a:srgbClr val="3C3C3C"/>
              </a:buClr>
              <a:buSzPts val="1800"/>
              <a:buFont typeface="Calibri"/>
              <a:buChar char="●"/>
            </a:pPr>
            <a:r>
              <a:rPr lang="en-US" sz="1800">
                <a:solidFill>
                  <a:srgbClr val="3C3C3C"/>
                </a:solidFill>
              </a:rPr>
              <a:t>Number of Participants: 17</a:t>
            </a:r>
            <a:endParaRPr>
              <a:solidFill>
                <a:srgbClr val="3C3C3C"/>
              </a:solidFill>
            </a:endParaRPr>
          </a:p>
          <a:p>
            <a:pPr marL="254000" lvl="0" indent="-254000" algn="l" rtl="0">
              <a:lnSpc>
                <a:spcPct val="100000"/>
              </a:lnSpc>
              <a:spcBef>
                <a:spcPts val="800"/>
              </a:spcBef>
              <a:spcAft>
                <a:spcPts val="0"/>
              </a:spcAft>
              <a:buClr>
                <a:srgbClr val="3C3C3C"/>
              </a:buClr>
              <a:buSzPts val="1800"/>
              <a:buFont typeface="Calibri"/>
              <a:buChar char="●"/>
            </a:pPr>
            <a:r>
              <a:rPr lang="en-US" sz="1800">
                <a:solidFill>
                  <a:srgbClr val="3C3C3C"/>
                </a:solidFill>
              </a:rPr>
              <a:t>Efforts planned RP1: 169PMs</a:t>
            </a:r>
            <a:endParaRPr>
              <a:solidFill>
                <a:srgbClr val="3C3C3C"/>
              </a:solidFill>
            </a:endParaRPr>
          </a:p>
        </p:txBody>
      </p:sp>
      <p:sp>
        <p:nvSpPr>
          <p:cNvPr id="433" name="Google Shape;433;p38"/>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3</a:t>
            </a:fld>
            <a:endParaRPr sz="700">
              <a:solidFill>
                <a:srgbClr val="3C3C3C"/>
              </a:solidFill>
              <a:latin typeface="Calibri"/>
              <a:ea typeface="Calibri"/>
              <a:cs typeface="Calibri"/>
              <a:sym typeface="Calibri"/>
            </a:endParaRPr>
          </a:p>
        </p:txBody>
      </p:sp>
      <p:sp>
        <p:nvSpPr>
          <p:cNvPr id="434" name="Google Shape;434;p38"/>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435" name="Google Shape;435;p38"/>
          <p:cNvSpPr txBox="1">
            <a:spLocks noGrp="1"/>
          </p:cNvSpPr>
          <p:nvPr>
            <p:ph type="title"/>
          </p:nvPr>
        </p:nvSpPr>
        <p:spPr>
          <a:xfrm>
            <a:off x="2277350" y="195200"/>
            <a:ext cx="6480600" cy="673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1D2F45"/>
              </a:buClr>
              <a:buSzPts val="2400"/>
              <a:buFont typeface="Calibri"/>
              <a:buNone/>
            </a:pPr>
            <a:r>
              <a:rPr lang="en-US" sz="2400"/>
              <a:t>WP5 Federation and Collaboration Services: Integration and Maintenance</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65"/>
          <p:cNvSpPr txBox="1">
            <a:spLocks noGrp="1"/>
          </p:cNvSpPr>
          <p:nvPr>
            <p:ph type="sldNum" idx="12"/>
          </p:nvPr>
        </p:nvSpPr>
        <p:spPr>
          <a:xfrm>
            <a:off x="8577475" y="4786000"/>
            <a:ext cx="3150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30</a:t>
            </a:fld>
            <a:endParaRPr sz="700" b="0" i="0">
              <a:solidFill>
                <a:srgbClr val="3C3C3C"/>
              </a:solidFill>
              <a:latin typeface="Calibri"/>
              <a:ea typeface="Calibri"/>
              <a:cs typeface="Calibri"/>
              <a:sym typeface="Calibri"/>
            </a:endParaRPr>
          </a:p>
        </p:txBody>
      </p:sp>
      <p:sp>
        <p:nvSpPr>
          <p:cNvPr id="898" name="Google Shape;898;p65"/>
          <p:cNvSpPr txBox="1">
            <a:spLocks noGrp="1"/>
          </p:cNvSpPr>
          <p:nvPr>
            <p:ph type="body" idx="2"/>
          </p:nvPr>
        </p:nvSpPr>
        <p:spPr>
          <a:xfrm>
            <a:off x="2245894" y="97425"/>
            <a:ext cx="6962700" cy="617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Summary</a:t>
            </a:r>
            <a:endParaRPr>
              <a:solidFill>
                <a:srgbClr val="1C3046"/>
              </a:solidFill>
            </a:endParaRPr>
          </a:p>
          <a:p>
            <a:pPr marL="0" marR="0" lvl="0" indent="0" algn="l" rtl="0">
              <a:spcBef>
                <a:spcPts val="0"/>
              </a:spcBef>
              <a:spcAft>
                <a:spcPts val="0"/>
              </a:spcAft>
              <a:buClr>
                <a:srgbClr val="1C3046"/>
              </a:buClr>
              <a:buSzPts val="2400"/>
              <a:buFont typeface="Arial"/>
              <a:buNone/>
            </a:pPr>
            <a:endParaRPr/>
          </a:p>
        </p:txBody>
      </p:sp>
      <p:sp>
        <p:nvSpPr>
          <p:cNvPr id="899" name="Google Shape;899;p65"/>
          <p:cNvSpPr txBox="1">
            <a:spLocks noGrp="1"/>
          </p:cNvSpPr>
          <p:nvPr>
            <p:ph type="body" idx="1"/>
          </p:nvPr>
        </p:nvSpPr>
        <p:spPr>
          <a:xfrm>
            <a:off x="233438" y="778163"/>
            <a:ext cx="8677200" cy="2496600"/>
          </a:xfrm>
          <a:prstGeom prst="rect">
            <a:avLst/>
          </a:prstGeom>
        </p:spPr>
        <p:txBody>
          <a:bodyPr spcFirstLastPara="1" wrap="square" lIns="68575" tIns="68575" rIns="68575" bIns="68575" anchor="t" anchorCtr="0">
            <a:noAutofit/>
          </a:bodyPr>
          <a:lstStyle/>
          <a:p>
            <a:pPr marL="342900" lvl="0" indent="-279400" algn="l" rtl="0">
              <a:spcBef>
                <a:spcPts val="400"/>
              </a:spcBef>
              <a:spcAft>
                <a:spcPts val="0"/>
              </a:spcAft>
              <a:buSzPts val="1800"/>
              <a:buChar char="●"/>
            </a:pPr>
            <a:r>
              <a:rPr lang="en-US" sz="1800"/>
              <a:t>Main focus in WP5 during the first project period was given for analysis of the initial requirements and use cases, design and development of integration scenarios for federation services in complex distributed EOSC environment </a:t>
            </a:r>
            <a:endParaRPr sz="1800"/>
          </a:p>
          <a:p>
            <a:pPr marL="342900" lvl="0" indent="-279400" algn="l" rtl="0">
              <a:spcBef>
                <a:spcPts val="0"/>
              </a:spcBef>
              <a:spcAft>
                <a:spcPts val="0"/>
              </a:spcAft>
              <a:buSzPts val="1800"/>
              <a:buChar char="●"/>
            </a:pPr>
            <a:r>
              <a:rPr lang="en-US" sz="1800"/>
              <a:t>Significant enhancement for most of the federation services, adoption of standards, improvement of APIs </a:t>
            </a:r>
            <a:endParaRPr sz="1800"/>
          </a:p>
          <a:p>
            <a:pPr marL="342900" lvl="0" indent="-279400" algn="l" rtl="0">
              <a:spcBef>
                <a:spcPts val="0"/>
              </a:spcBef>
              <a:spcAft>
                <a:spcPts val="0"/>
              </a:spcAft>
              <a:buSzPts val="1800"/>
              <a:buChar char="●"/>
            </a:pPr>
            <a:r>
              <a:rPr lang="en-US" sz="1800"/>
              <a:t>Work on high-level architecture and implementation of Service Management System requirements</a:t>
            </a:r>
            <a:endParaRPr sz="1800"/>
          </a:p>
          <a:p>
            <a:pPr marL="342900" lvl="0" indent="-279400" algn="l" rtl="0">
              <a:spcBef>
                <a:spcPts val="0"/>
              </a:spcBef>
              <a:spcAft>
                <a:spcPts val="0"/>
              </a:spcAft>
              <a:buSzPts val="1800"/>
              <a:buChar char="●"/>
            </a:pPr>
            <a:r>
              <a:rPr lang="en-US" sz="1800"/>
              <a:t>More effort and focus is needed towards integration with EOSC Portal</a:t>
            </a:r>
            <a:endParaRPr sz="1800"/>
          </a:p>
        </p:txBody>
      </p:sp>
      <p:sp>
        <p:nvSpPr>
          <p:cNvPr id="900" name="Google Shape;900;p65"/>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67"/>
          <p:cNvSpPr txBox="1">
            <a:spLocks noGrp="1"/>
          </p:cNvSpPr>
          <p:nvPr>
            <p:ph type="body" idx="2"/>
          </p:nvPr>
        </p:nvSpPr>
        <p:spPr>
          <a:xfrm>
            <a:off x="2277379" y="67743"/>
            <a:ext cx="6476700" cy="617700"/>
          </a:xfrm>
          <a:prstGeom prst="rect">
            <a:avLst/>
          </a:prstGeom>
        </p:spPr>
        <p:txBody>
          <a:bodyPr spcFirstLastPara="1" wrap="square" lIns="68575" tIns="68575" rIns="68575" bIns="68575" anchor="t" anchorCtr="0">
            <a:noAutofit/>
          </a:bodyPr>
          <a:lstStyle/>
          <a:p>
            <a:pPr marL="0" lvl="0" indent="0" algn="l" rtl="0">
              <a:spcBef>
                <a:spcPts val="500"/>
              </a:spcBef>
              <a:spcAft>
                <a:spcPts val="0"/>
              </a:spcAft>
              <a:buNone/>
            </a:pPr>
            <a:r>
              <a:rPr lang="en-US"/>
              <a:t>Backup slides </a:t>
            </a:r>
            <a:endParaRPr/>
          </a:p>
        </p:txBody>
      </p:sp>
      <p:sp>
        <p:nvSpPr>
          <p:cNvPr id="911" name="Google Shape;911;p67"/>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32</a:t>
            </a:fld>
            <a:endParaRPr sz="700">
              <a:solidFill>
                <a:srgbClr val="3C3C3C"/>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8"/>
          <p:cNvSpPr txBox="1">
            <a:spLocks noGrp="1"/>
          </p:cNvSpPr>
          <p:nvPr>
            <p:ph type="body" idx="2"/>
          </p:nvPr>
        </p:nvSpPr>
        <p:spPr>
          <a:xfrm>
            <a:off x="2415779" y="144643"/>
            <a:ext cx="6476700" cy="61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a:t>Federation Services of EOSC - Full list </a:t>
            </a:r>
            <a:endParaRPr/>
          </a:p>
          <a:p>
            <a:pPr marL="0" lvl="0" indent="0" algn="l" rtl="0">
              <a:spcBef>
                <a:spcPts val="0"/>
              </a:spcBef>
              <a:spcAft>
                <a:spcPts val="0"/>
              </a:spcAft>
              <a:buNone/>
            </a:pPr>
            <a:endParaRPr/>
          </a:p>
          <a:p>
            <a:pPr marL="0" lvl="0" indent="0" algn="l" rtl="0">
              <a:spcBef>
                <a:spcPts val="500"/>
              </a:spcBef>
              <a:spcAft>
                <a:spcPts val="0"/>
              </a:spcAft>
              <a:buNone/>
            </a:pPr>
            <a:endParaRPr/>
          </a:p>
        </p:txBody>
      </p:sp>
      <p:graphicFrame>
        <p:nvGraphicFramePr>
          <p:cNvPr id="918" name="Google Shape;918;p68"/>
          <p:cNvGraphicFramePr/>
          <p:nvPr/>
        </p:nvGraphicFramePr>
        <p:xfrm>
          <a:off x="351750" y="442205"/>
          <a:ext cx="3000000" cy="3000000"/>
        </p:xfrm>
        <a:graphic>
          <a:graphicData uri="http://schemas.openxmlformats.org/drawingml/2006/table">
            <a:tbl>
              <a:tblPr>
                <a:noFill/>
                <a:tableStyleId>{A55FD8F2-0DA5-4FC7-8B87-162A262BFE97}</a:tableStyleId>
              </a:tblPr>
              <a:tblGrid>
                <a:gridCol w="1116200">
                  <a:extLst>
                    <a:ext uri="{9D8B030D-6E8A-4147-A177-3AD203B41FA5}">
                      <a16:colId xmlns:a16="http://schemas.microsoft.com/office/drawing/2014/main" val="20000"/>
                    </a:ext>
                  </a:extLst>
                </a:gridCol>
                <a:gridCol w="2913750">
                  <a:extLst>
                    <a:ext uri="{9D8B030D-6E8A-4147-A177-3AD203B41FA5}">
                      <a16:colId xmlns:a16="http://schemas.microsoft.com/office/drawing/2014/main" val="20001"/>
                    </a:ext>
                  </a:extLst>
                </a:gridCol>
                <a:gridCol w="1184250">
                  <a:extLst>
                    <a:ext uri="{9D8B030D-6E8A-4147-A177-3AD203B41FA5}">
                      <a16:colId xmlns:a16="http://schemas.microsoft.com/office/drawing/2014/main" val="20002"/>
                    </a:ext>
                  </a:extLst>
                </a:gridCol>
                <a:gridCol w="1070875">
                  <a:extLst>
                    <a:ext uri="{9D8B030D-6E8A-4147-A177-3AD203B41FA5}">
                      <a16:colId xmlns:a16="http://schemas.microsoft.com/office/drawing/2014/main" val="20003"/>
                    </a:ext>
                  </a:extLst>
                </a:gridCol>
                <a:gridCol w="1489575">
                  <a:extLst>
                    <a:ext uri="{9D8B030D-6E8A-4147-A177-3AD203B41FA5}">
                      <a16:colId xmlns:a16="http://schemas.microsoft.com/office/drawing/2014/main" val="20004"/>
                    </a:ext>
                  </a:extLst>
                </a:gridCol>
                <a:gridCol w="665850">
                  <a:extLst>
                    <a:ext uri="{9D8B030D-6E8A-4147-A177-3AD203B41FA5}">
                      <a16:colId xmlns:a16="http://schemas.microsoft.com/office/drawing/2014/main" val="20005"/>
                    </a:ext>
                  </a:extLst>
                </a:gridCol>
              </a:tblGrid>
              <a:tr h="223225">
                <a:tc gridSpan="5">
                  <a:txBody>
                    <a:bodyPr/>
                    <a:lstStyle/>
                    <a:p>
                      <a:pPr marL="0" lvl="0" indent="0" algn="l" rtl="0">
                        <a:lnSpc>
                          <a:spcPct val="115000"/>
                        </a:lnSpc>
                        <a:spcBef>
                          <a:spcPts val="0"/>
                        </a:spcBef>
                        <a:spcAft>
                          <a:spcPts val="0"/>
                        </a:spcAft>
                        <a:buNone/>
                      </a:pPr>
                      <a:endParaRPr sz="1100" b="1">
                        <a:latin typeface="Calibri"/>
                        <a:ea typeface="Calibri"/>
                        <a:cs typeface="Calibri"/>
                        <a:sym typeface="Calibri"/>
                      </a:endParaRPr>
                    </a:p>
                  </a:txBody>
                  <a:tcPr marL="21425" marR="21425" marT="0" marB="0" anchor="b">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1100"/>
                    </a:p>
                  </a:txBody>
                  <a:tcPr marL="21425" marR="21425" marT="0" marB="0" anchor="b">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8850">
                <a:tc>
                  <a:txBody>
                    <a:bodyPr/>
                    <a:lstStyle/>
                    <a:p>
                      <a:pPr marL="0" lvl="0" indent="0" algn="l" rtl="0">
                        <a:lnSpc>
                          <a:spcPct val="115000"/>
                        </a:lnSpc>
                        <a:spcBef>
                          <a:spcPts val="0"/>
                        </a:spcBef>
                        <a:spcAft>
                          <a:spcPts val="0"/>
                        </a:spcAft>
                        <a:buNone/>
                      </a:pPr>
                      <a:r>
                        <a:rPr lang="en-US" sz="600" b="1">
                          <a:latin typeface="Calibri"/>
                          <a:ea typeface="Calibri"/>
                          <a:cs typeface="Calibri"/>
                          <a:sym typeface="Calibri"/>
                        </a:rPr>
                        <a:t>Service</a:t>
                      </a:r>
                      <a:endParaRPr sz="600" b="1">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latin typeface="Calibri"/>
                          <a:ea typeface="Calibri"/>
                          <a:cs typeface="Calibri"/>
                          <a:sym typeface="Calibri"/>
                        </a:rPr>
                        <a:t>Description</a:t>
                      </a:r>
                      <a:endParaRPr sz="600" b="1">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latin typeface="Calibri"/>
                          <a:ea typeface="Calibri"/>
                          <a:cs typeface="Calibri"/>
                          <a:sym typeface="Calibri"/>
                        </a:rPr>
                        <a:t>Main Components</a:t>
                      </a:r>
                      <a:endParaRPr sz="600" b="1">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latin typeface="Calibri"/>
                          <a:ea typeface="Calibri"/>
                          <a:cs typeface="Calibri"/>
                          <a:sym typeface="Calibri"/>
                        </a:rPr>
                        <a:t>Category</a:t>
                      </a:r>
                      <a:endParaRPr sz="600" b="1">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latin typeface="Calibri"/>
                          <a:ea typeface="Calibri"/>
                          <a:cs typeface="Calibri"/>
                          <a:sym typeface="Calibri"/>
                        </a:rPr>
                        <a:t>Service Owner(s)</a:t>
                      </a:r>
                      <a:endParaRPr sz="600" b="1">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t>Access</a:t>
                      </a:r>
                      <a:endParaRPr sz="600" b="1"/>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9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Perun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identity and access mngmt system (IAM) </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Perun Core, …</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 AAI</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CESNET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1425" marR="2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047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Check-in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AARC BP compliant EGI Identity and Access Management proxy solution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Comanage</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Security&amp;Operations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GRNET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300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B2ACCESS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AARC BP compliant EUDAT Identity and Access Management proxy solution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Unity IDM</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Security&amp;Operations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 JUELICH</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300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WaTTS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Token Translation Service (TTS), supporting IGTF compatible (IOTA) X.509 certificates.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Erlang OTP</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 AAI</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INDIGO / KIT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1425" marR="2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134875">
                <a:tc>
                  <a:txBody>
                    <a:bodyPr/>
                    <a:lstStyle/>
                    <a:p>
                      <a:pPr marL="0" lvl="0" indent="0" algn="l" rtl="0">
                        <a:lnSpc>
                          <a:spcPct val="115000"/>
                        </a:lnSpc>
                        <a:spcBef>
                          <a:spcPts val="0"/>
                        </a:spcBef>
                        <a:spcAft>
                          <a:spcPts val="0"/>
                        </a:spcAft>
                        <a:buNone/>
                      </a:pPr>
                      <a:r>
                        <a:rPr lang="en-US" sz="600" u="sng">
                          <a:solidFill>
                            <a:srgbClr val="1C3046"/>
                          </a:solidFill>
                          <a:latin typeface="Calibri"/>
                          <a:ea typeface="Calibri"/>
                          <a:cs typeface="Calibri"/>
                          <a:sym typeface="Calibri"/>
                          <a:hlinkClick r:id="rId3"/>
                        </a:rPr>
                        <a:t>RCauth.eu</a:t>
                      </a:r>
                      <a:endParaRPr sz="600" u="sng">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TTS that can issue PKIX credentials on the fly and in real-time</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 AAI</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Nikhef, GRNET, STFC</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695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Marketplace</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user-facing platform to promote, discover, order and access </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Ruby-on-rails App</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Cyfronet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1425" marR="2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000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SPMT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full list of services, to manage service according FitSM </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Agora</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GRNET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300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Ops Portal</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VO management and operations support tool for the daily operations of EGI</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Vapor App</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CNRS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300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DPMT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business and operations support tool to manage projects and services topologies.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Plone, python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 MPCDF</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47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DMP Tool</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Data Mngmt Planning tool for creating and updating data management plans.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 SIGMA2</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1425" marR="2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1"/>
                  </a:ext>
                </a:extLst>
              </a:tr>
              <a:tr h="2047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GOCDB</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Registry to record information about the complete e-Infrastructure topology.</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STFC</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47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SVMON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Information aggregator and provider on software versions installed.</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Spring App</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 KIT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123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Accounting Portal</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framework for monitoring status, availability and reliability provided by infrastructures</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 CESGA</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190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ARGO Msg</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messaging Service</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ARGO</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GRNET / SRCE</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300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Pakiti, SECANT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monitors the patching status on Linux systems; security cloud assessment framework</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CESNET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000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ARGO monitoring</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monitoring status, availability and reliability </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ARGO</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 GRNET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6782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APEL accounting</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collects, aggregates, stores, displays compute, storage, and cloud resource usage data</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APEL</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Federation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 STFC</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634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RT Helpdesk</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ticketing system based on Request Tracker</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RT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EUDAT / BSC</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483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XGUS Helpdesk</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EOSC-hub / BSC</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1425" marR="2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20"/>
                  </a:ext>
                </a:extLst>
              </a:tr>
              <a:tr h="157100">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GGUS Helpdesk</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KIT</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1425" marR="214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21"/>
                  </a:ext>
                </a:extLst>
              </a:tr>
              <a:tr h="230075">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AppDB/UMD</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Application data base, enabling EGI Cloud infrastructure </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C3046"/>
                        </a:solidFill>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Collaboration</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a:solidFill>
                            <a:srgbClr val="1C3046"/>
                          </a:solidFill>
                          <a:latin typeface="Calibri"/>
                          <a:ea typeface="Calibri"/>
                          <a:cs typeface="Calibri"/>
                          <a:sym typeface="Calibri"/>
                        </a:rPr>
                        <a:t>EGI / IASA</a:t>
                      </a:r>
                      <a:endParaRPr sz="600">
                        <a:solidFill>
                          <a:srgbClr val="1C3046"/>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600" b="1">
                          <a:solidFill>
                            <a:srgbClr val="00B050"/>
                          </a:solidFill>
                          <a:latin typeface="Calibri"/>
                          <a:ea typeface="Calibri"/>
                          <a:cs typeface="Calibri"/>
                          <a:sym typeface="Calibri"/>
                        </a:rPr>
                        <a:t>VA</a:t>
                      </a:r>
                      <a:endParaRPr sz="600" b="1">
                        <a:solidFill>
                          <a:srgbClr val="00B050"/>
                        </a:solidFill>
                        <a:latin typeface="Calibri"/>
                        <a:ea typeface="Calibri"/>
                        <a:cs typeface="Calibri"/>
                        <a:sym typeface="Calibri"/>
                      </a:endParaRPr>
                    </a:p>
                  </a:txBody>
                  <a:tcPr marL="21425" marR="21425"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sp>
        <p:nvSpPr>
          <p:cNvPr id="919" name="Google Shape;919;p68"/>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33</a:t>
            </a:fld>
            <a:endParaRPr sz="700">
              <a:solidFill>
                <a:srgbClr val="3C3C3C"/>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9"/>
          <p:cNvSpPr txBox="1">
            <a:spLocks noGrp="1"/>
          </p:cNvSpPr>
          <p:nvPr>
            <p:ph type="dt" idx="10"/>
          </p:nvPr>
        </p:nvSpPr>
        <p:spPr>
          <a:xfrm>
            <a:off x="251520" y="4785996"/>
            <a:ext cx="2133600" cy="216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700" b="0" i="0">
                <a:solidFill>
                  <a:srgbClr val="3C3C3C"/>
                </a:solidFill>
                <a:latin typeface="Calibri"/>
                <a:ea typeface="Calibri"/>
                <a:cs typeface="Calibri"/>
                <a:sym typeface="Calibri"/>
              </a:rPr>
              <a:t>2/14/2018</a:t>
            </a:r>
            <a:endParaRPr sz="700" b="0" i="0">
              <a:solidFill>
                <a:srgbClr val="3C3C3C"/>
              </a:solidFill>
              <a:latin typeface="Calibri"/>
              <a:ea typeface="Calibri"/>
              <a:cs typeface="Calibri"/>
              <a:sym typeface="Calibri"/>
            </a:endParaRPr>
          </a:p>
        </p:txBody>
      </p:sp>
      <p:sp>
        <p:nvSpPr>
          <p:cNvPr id="925" name="Google Shape;925;p69"/>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34</a:t>
            </a:fld>
            <a:endParaRPr sz="700" b="0" i="0">
              <a:solidFill>
                <a:srgbClr val="3C3C3C"/>
              </a:solidFill>
              <a:latin typeface="Calibri"/>
              <a:ea typeface="Calibri"/>
              <a:cs typeface="Calibri"/>
              <a:sym typeface="Calibri"/>
            </a:endParaRPr>
          </a:p>
        </p:txBody>
      </p:sp>
      <p:sp>
        <p:nvSpPr>
          <p:cNvPr id="926" name="Google Shape;926;p69"/>
          <p:cNvSpPr txBox="1">
            <a:spLocks noGrp="1"/>
          </p:cNvSpPr>
          <p:nvPr>
            <p:ph type="body" idx="2"/>
          </p:nvPr>
        </p:nvSpPr>
        <p:spPr>
          <a:xfrm>
            <a:off x="2277000" y="113851"/>
            <a:ext cx="6476700" cy="4812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Authentication &amp; Authorization Infrastructure </a:t>
            </a:r>
            <a:r>
              <a:rPr lang="en-US">
                <a:solidFill>
                  <a:srgbClr val="1C3046"/>
                </a:solidFill>
              </a:rPr>
              <a:t> 		</a:t>
            </a:r>
            <a:endParaRPr>
              <a:solidFill>
                <a:srgbClr val="1C3046"/>
              </a:solidFill>
            </a:endParaRPr>
          </a:p>
          <a:p>
            <a:pPr marL="0" marR="0" lvl="0" indent="0" algn="l" rtl="0">
              <a:spcBef>
                <a:spcPts val="0"/>
              </a:spcBef>
              <a:spcAft>
                <a:spcPts val="0"/>
              </a:spcAft>
              <a:buClr>
                <a:srgbClr val="1C3046"/>
              </a:buClr>
              <a:buSzPts val="2400"/>
              <a:buFont typeface="Arial"/>
              <a:buNone/>
            </a:pPr>
            <a:endParaRPr sz="2300" b="1" i="0" u="none" strike="noStrike" cap="none">
              <a:solidFill>
                <a:srgbClr val="1C3046"/>
              </a:solidFill>
              <a:latin typeface="Calibri"/>
              <a:ea typeface="Calibri"/>
              <a:cs typeface="Calibri"/>
              <a:sym typeface="Calibri"/>
            </a:endParaRPr>
          </a:p>
        </p:txBody>
      </p:sp>
      <p:sp>
        <p:nvSpPr>
          <p:cNvPr id="927" name="Google Shape;927;p69"/>
          <p:cNvSpPr txBox="1"/>
          <p:nvPr/>
        </p:nvSpPr>
        <p:spPr>
          <a:xfrm>
            <a:off x="193350" y="731475"/>
            <a:ext cx="7456500" cy="610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b="1">
                <a:solidFill>
                  <a:srgbClr val="3C3C3C"/>
                </a:solidFill>
                <a:latin typeface="Calibri"/>
                <a:ea typeface="Calibri"/>
                <a:cs typeface="Calibri"/>
                <a:sym typeface="Calibri"/>
              </a:rPr>
              <a:t>Summary of accomplished and ongoing Alignment activities:   </a:t>
            </a:r>
            <a:endParaRPr sz="1800" b="1">
              <a:solidFill>
                <a:srgbClr val="3C3C3C"/>
              </a:solidFill>
              <a:latin typeface="Calibri"/>
              <a:ea typeface="Calibri"/>
              <a:cs typeface="Calibri"/>
              <a:sym typeface="Calibri"/>
            </a:endParaRPr>
          </a:p>
        </p:txBody>
      </p:sp>
      <p:graphicFrame>
        <p:nvGraphicFramePr>
          <p:cNvPr id="928" name="Google Shape;928;p69"/>
          <p:cNvGraphicFramePr/>
          <p:nvPr/>
        </p:nvGraphicFramePr>
        <p:xfrm>
          <a:off x="342900" y="1188619"/>
          <a:ext cx="3000000" cy="3000000"/>
        </p:xfrm>
        <a:graphic>
          <a:graphicData uri="http://schemas.openxmlformats.org/drawingml/2006/table">
            <a:tbl>
              <a:tblPr>
                <a:noFill/>
                <a:tableStyleId>{3400B27D-B649-48F2-AC23-B7DC4C4AA0E6}</a:tableStyleId>
              </a:tblPr>
              <a:tblGrid>
                <a:gridCol w="1558550">
                  <a:extLst>
                    <a:ext uri="{9D8B030D-6E8A-4147-A177-3AD203B41FA5}">
                      <a16:colId xmlns:a16="http://schemas.microsoft.com/office/drawing/2014/main" val="20000"/>
                    </a:ext>
                  </a:extLst>
                </a:gridCol>
                <a:gridCol w="1558550">
                  <a:extLst>
                    <a:ext uri="{9D8B030D-6E8A-4147-A177-3AD203B41FA5}">
                      <a16:colId xmlns:a16="http://schemas.microsoft.com/office/drawing/2014/main" val="20001"/>
                    </a:ext>
                  </a:extLst>
                </a:gridCol>
                <a:gridCol w="1558550">
                  <a:extLst>
                    <a:ext uri="{9D8B030D-6E8A-4147-A177-3AD203B41FA5}">
                      <a16:colId xmlns:a16="http://schemas.microsoft.com/office/drawing/2014/main" val="20002"/>
                    </a:ext>
                  </a:extLst>
                </a:gridCol>
                <a:gridCol w="1558550">
                  <a:extLst>
                    <a:ext uri="{9D8B030D-6E8A-4147-A177-3AD203B41FA5}">
                      <a16:colId xmlns:a16="http://schemas.microsoft.com/office/drawing/2014/main" val="20003"/>
                    </a:ext>
                  </a:extLst>
                </a:gridCol>
                <a:gridCol w="155855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US" sz="800" b="1" i="1">
                          <a:latin typeface="Calibri"/>
                          <a:ea typeface="Calibri"/>
                          <a:cs typeface="Calibri"/>
                          <a:sym typeface="Calibri"/>
                        </a:rPr>
                        <a:t>Activity</a:t>
                      </a:r>
                      <a:endParaRPr sz="800" b="1" i="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i="1">
                          <a:latin typeface="Calibri"/>
                          <a:ea typeface="Calibri"/>
                          <a:cs typeface="Calibri"/>
                          <a:sym typeface="Calibri"/>
                        </a:rPr>
                        <a:t>B2ACCESS</a:t>
                      </a:r>
                      <a:endParaRPr sz="800" b="1" i="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i="1">
                          <a:latin typeface="Calibri"/>
                          <a:ea typeface="Calibri"/>
                          <a:cs typeface="Calibri"/>
                          <a:sym typeface="Calibri"/>
                        </a:rPr>
                        <a:t>Check-in</a:t>
                      </a:r>
                      <a:endParaRPr sz="800" b="1" i="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i="1">
                          <a:latin typeface="Calibri"/>
                          <a:ea typeface="Calibri"/>
                          <a:cs typeface="Calibri"/>
                          <a:sym typeface="Calibri"/>
                        </a:rPr>
                        <a:t>eduTEAMS</a:t>
                      </a:r>
                      <a:endParaRPr sz="800" b="1" i="1">
                        <a:latin typeface="Calibri"/>
                        <a:ea typeface="Calibri"/>
                        <a:cs typeface="Calibri"/>
                        <a:sym typeface="Calibri"/>
                      </a:endParaRPr>
                    </a:p>
                  </a:txBody>
                  <a:tcPr marL="47625" marR="47625" marT="47625" marB="47625">
                    <a:solidFill>
                      <a:srgbClr val="7DA9DF"/>
                    </a:solidFill>
                  </a:tcPr>
                </a:tc>
                <a:tc>
                  <a:txBody>
                    <a:bodyPr/>
                    <a:lstStyle/>
                    <a:p>
                      <a:pPr marL="0" lvl="0" indent="0" algn="ctr" rtl="0">
                        <a:spcBef>
                          <a:spcPts val="0"/>
                        </a:spcBef>
                        <a:spcAft>
                          <a:spcPts val="0"/>
                        </a:spcAft>
                        <a:buNone/>
                      </a:pPr>
                      <a:r>
                        <a:rPr lang="en-US" sz="800" b="1" i="1">
                          <a:latin typeface="Calibri"/>
                          <a:ea typeface="Calibri"/>
                          <a:cs typeface="Calibri"/>
                          <a:sym typeface="Calibri"/>
                        </a:rPr>
                        <a:t>INDIGO-IAM</a:t>
                      </a:r>
                      <a:endParaRPr sz="800" b="1" i="1">
                        <a:latin typeface="Calibri"/>
                        <a:ea typeface="Calibri"/>
                        <a:cs typeface="Calibri"/>
                        <a:sym typeface="Calibri"/>
                      </a:endParaRPr>
                    </a:p>
                  </a:txBody>
                  <a:tcPr marL="47625" marR="47625" marT="47625" marB="47625">
                    <a:solidFill>
                      <a:srgbClr val="7DA9D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user attributes</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VO/group membership and role information</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resource capabilities information</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2300">
                          <a:solidFill>
                            <a:srgbClr val="B6D7A8"/>
                          </a:solidFill>
                        </a:rPr>
                        <a:t>✓</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affiliation information</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800">
                          <a:latin typeface="Calibri"/>
                          <a:ea typeface="Calibri"/>
                          <a:cs typeface="Calibri"/>
                          <a:sym typeface="Calibri"/>
                        </a:rPr>
                        <a:t>Alignment of assurance information (including freshness of affiliation information)</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800">
                          <a:latin typeface="Calibri"/>
                          <a:ea typeface="Calibri"/>
                          <a:cs typeface="Calibri"/>
                          <a:sym typeface="Calibri"/>
                        </a:rPr>
                        <a:t>Oauth2 token validation across multiple domains (proof-of-concept implementation)</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M24</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800">
                          <a:latin typeface="Calibri"/>
                          <a:ea typeface="Calibri"/>
                          <a:cs typeface="Calibri"/>
                          <a:sym typeface="Calibri"/>
                        </a:rPr>
                        <a:t>Oauth2 token validation across multiple domains</a:t>
                      </a:r>
                      <a:endParaRPr sz="800">
                        <a:latin typeface="Calibri"/>
                        <a:ea typeface="Calibri"/>
                        <a:cs typeface="Calibri"/>
                        <a:sym typeface="Calibri"/>
                      </a:endParaRPr>
                    </a:p>
                  </a:txBody>
                  <a:tcPr marL="47625" marR="47625" marT="47625" marB="47625"/>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US" sz="800">
                          <a:latin typeface="Calibri"/>
                          <a:ea typeface="Calibri"/>
                          <a:cs typeface="Calibri"/>
                          <a:sym typeface="Calibri"/>
                        </a:rPr>
                        <a:t>PY3</a:t>
                      </a:r>
                      <a:endParaRPr sz="800">
                        <a:latin typeface="Calibri"/>
                        <a:ea typeface="Calibri"/>
                        <a:cs typeface="Calibri"/>
                        <a:sym typeface="Calibri"/>
                      </a:endParaRPr>
                    </a:p>
                  </a:txBody>
                  <a:tcPr marL="47625" marR="47625" marT="47625" marB="47625" anchor="ctr"/>
                </a:tc>
                <a:extLst>
                  <a:ext uri="{0D108BD9-81ED-4DB2-BD59-A6C34878D82A}">
                    <a16:rowId xmlns:a16="http://schemas.microsoft.com/office/drawing/2014/main" val="10007"/>
                  </a:ext>
                </a:extLst>
              </a:tr>
            </a:tbl>
          </a:graphicData>
        </a:graphic>
      </p:graphicFrame>
      <p:sp>
        <p:nvSpPr>
          <p:cNvPr id="929" name="Google Shape;929;p69"/>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441" name="Google Shape;441;p39"/>
          <p:cNvSpPr txBox="1">
            <a:spLocks noGrp="1"/>
          </p:cNvSpPr>
          <p:nvPr>
            <p:ph type="title"/>
          </p:nvPr>
        </p:nvSpPr>
        <p:spPr>
          <a:xfrm>
            <a:off x="2356050" y="155875"/>
            <a:ext cx="6480600" cy="673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Font typeface="Arial"/>
              <a:buNone/>
            </a:pPr>
            <a:r>
              <a:rPr lang="en-US" sz="2400"/>
              <a:t>Key Exploitable Results WP5</a:t>
            </a:r>
            <a:endParaRPr sz="2400" b="0">
              <a:solidFill>
                <a:srgbClr val="515151"/>
              </a:solidFill>
            </a:endParaRPr>
          </a:p>
          <a:p>
            <a:pPr marL="0" lvl="0" indent="0" algn="l" rtl="0">
              <a:lnSpc>
                <a:spcPct val="100000"/>
              </a:lnSpc>
              <a:spcBef>
                <a:spcPts val="0"/>
              </a:spcBef>
              <a:spcAft>
                <a:spcPts val="0"/>
              </a:spcAft>
              <a:buClr>
                <a:srgbClr val="1D2F45"/>
              </a:buClr>
              <a:buSzPts val="2400"/>
              <a:buFont typeface="Calibri"/>
              <a:buNone/>
            </a:pPr>
            <a:endParaRPr sz="2400" b="0">
              <a:solidFill>
                <a:srgbClr val="000000"/>
              </a:solidFill>
              <a:latin typeface="Arial"/>
              <a:ea typeface="Arial"/>
              <a:cs typeface="Arial"/>
              <a:sym typeface="Arial"/>
            </a:endParaRPr>
          </a:p>
          <a:p>
            <a:pPr marL="0" lvl="0" indent="0" algn="l" rtl="0">
              <a:spcBef>
                <a:spcPts val="0"/>
              </a:spcBef>
              <a:spcAft>
                <a:spcPts val="0"/>
              </a:spcAft>
              <a:buClr>
                <a:srgbClr val="1D2F45"/>
              </a:buClr>
              <a:buSzPts val="2400"/>
              <a:buFont typeface="Calibri"/>
              <a:buNone/>
            </a:pPr>
            <a:endParaRPr sz="2400"/>
          </a:p>
        </p:txBody>
      </p:sp>
      <p:sp>
        <p:nvSpPr>
          <p:cNvPr id="442" name="Google Shape;442;p39"/>
          <p:cNvSpPr/>
          <p:nvPr/>
        </p:nvSpPr>
        <p:spPr>
          <a:xfrm>
            <a:off x="4321030" y="1597575"/>
            <a:ext cx="2928000" cy="2406000"/>
          </a:xfrm>
          <a:prstGeom prst="rect">
            <a:avLst/>
          </a:prstGeom>
          <a:gradFill>
            <a:gsLst>
              <a:gs pos="0">
                <a:srgbClr val="416183"/>
              </a:gs>
              <a:gs pos="50000">
                <a:srgbClr val="5C8BBC"/>
              </a:gs>
              <a:gs pos="100000">
                <a:srgbClr val="6DA4DE"/>
              </a:gs>
            </a:gsLst>
            <a:lin ang="5400012" scaled="0"/>
          </a:gradFill>
          <a:ln w="38150" cap="flat" cmpd="sng">
            <a:solidFill>
              <a:srgbClr val="75A5D8"/>
            </a:solidFill>
            <a:prstDash val="solid"/>
            <a:round/>
            <a:headEnd type="none" w="sm" len="sm"/>
            <a:tailEnd type="none" w="sm" len="sm"/>
          </a:ln>
        </p:spPr>
        <p:txBody>
          <a:bodyPr spcFirstLastPara="1" wrap="square" lIns="68575" tIns="34275" rIns="68575" bIns="34275" anchor="t" anchorCtr="0">
            <a:noAutofit/>
          </a:bodyPr>
          <a:lstStyle/>
          <a:p>
            <a:pPr marL="203200" marR="0" lvl="0" indent="0" algn="l"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Service Providers: </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r>
              <a:rPr lang="en-US" sz="1200" b="1" i="1" u="none" strike="noStrike" cap="none">
                <a:solidFill>
                  <a:srgbClr val="FFFFFF"/>
                </a:solidFill>
                <a:latin typeface="Calibri"/>
                <a:ea typeface="Calibri"/>
                <a:cs typeface="Calibri"/>
                <a:sym typeface="Calibri"/>
              </a:rPr>
              <a:t>Provide services for </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r>
              <a:rPr lang="en-US" sz="1200" b="1" i="1" u="none" strike="noStrike" cap="none">
                <a:solidFill>
                  <a:srgbClr val="FFFFFF"/>
                </a:solidFill>
                <a:latin typeface="Calibri"/>
                <a:ea typeface="Calibri"/>
                <a:cs typeface="Calibri"/>
                <a:sym typeface="Calibri"/>
              </a:rPr>
              <a:t>Researchers</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39"/>
          <p:cNvSpPr/>
          <p:nvPr/>
        </p:nvSpPr>
        <p:spPr>
          <a:xfrm>
            <a:off x="506740" y="4081845"/>
            <a:ext cx="6742800" cy="579000"/>
          </a:xfrm>
          <a:prstGeom prst="rect">
            <a:avLst/>
          </a:prstGeom>
          <a:gradFill>
            <a:gsLst>
              <a:gs pos="0">
                <a:srgbClr val="416183"/>
              </a:gs>
              <a:gs pos="50000">
                <a:srgbClr val="5C8BBC"/>
              </a:gs>
              <a:gs pos="100000">
                <a:srgbClr val="6DA4DE"/>
              </a:gs>
            </a:gsLst>
            <a:lin ang="16200038" scaled="0"/>
          </a:gradFill>
          <a:ln w="38150" cap="flat" cmpd="sng">
            <a:solidFill>
              <a:srgbClr val="75A5D8"/>
            </a:solidFill>
            <a:prstDash val="solid"/>
            <a:round/>
            <a:headEnd type="none" w="sm" len="sm"/>
            <a:tailEnd type="none" w="sm" len="sm"/>
          </a:ln>
        </p:spPr>
        <p:txBody>
          <a:bodyPr spcFirstLastPara="1" wrap="square" lIns="68575" tIns="34275" rIns="68575" bIns="34275" anchor="b" anchorCtr="0">
            <a:noAutofit/>
          </a:bodyPr>
          <a:lstStyle/>
          <a:p>
            <a:pPr marL="203200" marR="0" lvl="0" indent="0" algn="l"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Enterprise: </a:t>
            </a:r>
            <a:r>
              <a:rPr lang="en-US" sz="1200" b="1" i="1" u="none" strike="noStrike" cap="none">
                <a:solidFill>
                  <a:srgbClr val="FFFFFF"/>
                </a:solidFill>
                <a:latin typeface="Calibri"/>
                <a:ea typeface="Calibri"/>
                <a:cs typeface="Calibri"/>
                <a:sym typeface="Calibri"/>
              </a:rPr>
              <a:t>Develop, expose and grow my services</a:t>
            </a:r>
            <a:endParaRPr sz="1400" b="0" i="0" u="none" strike="noStrike" cap="none">
              <a:solidFill>
                <a:srgbClr val="000000"/>
              </a:solidFill>
              <a:latin typeface="Arial"/>
              <a:ea typeface="Arial"/>
              <a:cs typeface="Arial"/>
              <a:sym typeface="Arial"/>
            </a:endParaRPr>
          </a:p>
        </p:txBody>
      </p:sp>
      <p:sp>
        <p:nvSpPr>
          <p:cNvPr id="444" name="Google Shape;444;p39"/>
          <p:cNvSpPr/>
          <p:nvPr/>
        </p:nvSpPr>
        <p:spPr>
          <a:xfrm>
            <a:off x="506740" y="656895"/>
            <a:ext cx="6742800" cy="855600"/>
          </a:xfrm>
          <a:prstGeom prst="rect">
            <a:avLst/>
          </a:prstGeom>
          <a:gradFill>
            <a:gsLst>
              <a:gs pos="0">
                <a:srgbClr val="416183"/>
              </a:gs>
              <a:gs pos="50000">
                <a:srgbClr val="5C8BBC"/>
              </a:gs>
              <a:gs pos="100000">
                <a:srgbClr val="6DA4DE"/>
              </a:gs>
            </a:gsLst>
            <a:lin ang="16200038" scaled="0"/>
          </a:gradFill>
          <a:ln w="38150" cap="flat" cmpd="sng">
            <a:solidFill>
              <a:srgbClr val="75A5D8"/>
            </a:solidFill>
            <a:prstDash val="solid"/>
            <a:round/>
            <a:headEnd type="none" w="sm" len="sm"/>
            <a:tailEnd type="none" w="sm" len="sm"/>
          </a:ln>
        </p:spPr>
        <p:txBody>
          <a:bodyPr spcFirstLastPara="1" wrap="square" lIns="68575" tIns="34275" rIns="68575" bIns="34275" anchor="ctr" anchorCtr="0">
            <a:noAutofit/>
          </a:bodyPr>
          <a:lstStyle/>
          <a:p>
            <a:pPr marL="203200" marR="0" lvl="0" indent="0" algn="l"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Researchers and </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research communities</a:t>
            </a:r>
            <a:r>
              <a:rPr lang="en-US" sz="1200" b="1"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r>
              <a:rPr lang="en-US" sz="1200" b="1" i="1" u="none" strike="noStrike" cap="none">
                <a:solidFill>
                  <a:srgbClr val="FFFFFF"/>
                </a:solidFill>
                <a:latin typeface="Calibri"/>
                <a:ea typeface="Calibri"/>
                <a:cs typeface="Calibri"/>
                <a:sym typeface="Calibri"/>
              </a:rPr>
              <a:t>Empower my research</a:t>
            </a:r>
            <a:endParaRPr sz="1400" b="0" i="0" u="none" strike="noStrike" cap="none">
              <a:solidFill>
                <a:srgbClr val="000000"/>
              </a:solidFill>
              <a:latin typeface="Arial"/>
              <a:ea typeface="Arial"/>
              <a:cs typeface="Arial"/>
              <a:sym typeface="Arial"/>
            </a:endParaRPr>
          </a:p>
        </p:txBody>
      </p:sp>
      <p:sp>
        <p:nvSpPr>
          <p:cNvPr id="445" name="Google Shape;445;p39"/>
          <p:cNvSpPr/>
          <p:nvPr/>
        </p:nvSpPr>
        <p:spPr>
          <a:xfrm>
            <a:off x="506740" y="1597575"/>
            <a:ext cx="3741000" cy="2413500"/>
          </a:xfrm>
          <a:prstGeom prst="rect">
            <a:avLst/>
          </a:prstGeom>
          <a:gradFill>
            <a:gsLst>
              <a:gs pos="0">
                <a:srgbClr val="416183"/>
              </a:gs>
              <a:gs pos="50000">
                <a:srgbClr val="5C8BBC"/>
              </a:gs>
              <a:gs pos="100000">
                <a:srgbClr val="6DA4DE"/>
              </a:gs>
            </a:gsLst>
            <a:lin ang="8100019" scaled="0"/>
          </a:gradFill>
          <a:ln w="38150" cap="flat" cmpd="sng">
            <a:solidFill>
              <a:srgbClr val="75A5D8"/>
            </a:solidFill>
            <a:prstDash val="solid"/>
            <a:round/>
            <a:headEnd type="none" w="sm" len="sm"/>
            <a:tailEnd type="none" w="sm" len="sm"/>
          </a:ln>
        </p:spPr>
        <p:txBody>
          <a:bodyPr spcFirstLastPara="1" wrap="square" lIns="68575" tIns="34275" rIns="68575" bIns="34275" anchor="t" anchorCtr="0">
            <a:noAutofit/>
          </a:bodyPr>
          <a:lstStyle/>
          <a:p>
            <a:pPr marL="203200" marR="0" lvl="0" indent="0" algn="l"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EOSC Hub Operators: </a:t>
            </a:r>
            <a:r>
              <a:rPr lang="en-US" sz="1200" b="1" i="1" u="none" strike="noStrike" cap="none">
                <a:solidFill>
                  <a:srgbClr val="FFFFFF"/>
                </a:solidFill>
                <a:latin typeface="Calibri"/>
                <a:ea typeface="Calibri"/>
                <a:cs typeface="Calibri"/>
                <a:sym typeface="Calibri"/>
              </a:rPr>
              <a:t>Develop the EOSC landscape</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39"/>
          <p:cNvSpPr/>
          <p:nvPr/>
        </p:nvSpPr>
        <p:spPr>
          <a:xfrm>
            <a:off x="7397950" y="656895"/>
            <a:ext cx="1325400" cy="4003800"/>
          </a:xfrm>
          <a:prstGeom prst="rect">
            <a:avLst/>
          </a:prstGeom>
          <a:gradFill>
            <a:gsLst>
              <a:gs pos="0">
                <a:srgbClr val="416183"/>
              </a:gs>
              <a:gs pos="50000">
                <a:srgbClr val="5C8BBC"/>
              </a:gs>
              <a:gs pos="100000">
                <a:srgbClr val="6DA4DE"/>
              </a:gs>
            </a:gsLst>
            <a:lin ang="0" scaled="0"/>
          </a:gradFill>
          <a:ln w="38150" cap="flat" cmpd="sng">
            <a:solidFill>
              <a:srgbClr val="75A5D8"/>
            </a:solidFill>
            <a:prstDash val="solid"/>
            <a:round/>
            <a:headEnd type="none" w="sm" len="sm"/>
            <a:tailEnd type="none" w="sm" len="sm"/>
          </a:ln>
        </p:spPr>
        <p:txBody>
          <a:bodyPr spcFirstLastPara="1" wrap="square" lIns="68575" tIns="34275" rIns="68575" bIns="34275" anchor="t" anchorCtr="0">
            <a:noAutofit/>
          </a:bodyPr>
          <a:lstStyle/>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r>
              <a:rPr lang="en-US" sz="1200" b="1" i="1" u="none" strike="noStrike" cap="none">
                <a:solidFill>
                  <a:srgbClr val="FFFFFF"/>
                </a:solidFill>
                <a:latin typeface="Calibri"/>
                <a:ea typeface="Calibri"/>
                <a:cs typeface="Calibri"/>
                <a:sym typeface="Calibri"/>
              </a:rPr>
              <a:t>Educate, inform and support my team and community</a:t>
            </a:r>
            <a:endParaRPr sz="1400" b="0" i="0" u="none" strike="noStrike" cap="none">
              <a:solidFill>
                <a:srgbClr val="000000"/>
              </a:solidFill>
              <a:latin typeface="Arial"/>
              <a:ea typeface="Arial"/>
              <a:cs typeface="Arial"/>
              <a:sym typeface="Arial"/>
            </a:endParaRPr>
          </a:p>
          <a:p>
            <a:pPr marL="203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39"/>
          <p:cNvSpPr/>
          <p:nvPr/>
        </p:nvSpPr>
        <p:spPr>
          <a:xfrm>
            <a:off x="7480840" y="1975575"/>
            <a:ext cx="1119000" cy="1574400"/>
          </a:xfrm>
          <a:prstGeom prst="roundRect">
            <a:avLst>
              <a:gd name="adj" fmla="val 16667"/>
            </a:avLst>
          </a:prstGeom>
          <a:gradFill>
            <a:gsLst>
              <a:gs pos="0">
                <a:srgbClr val="CC842C"/>
              </a:gs>
              <a:gs pos="39000">
                <a:srgbClr val="CC842C"/>
              </a:gs>
              <a:gs pos="100000">
                <a:srgbClr val="F4EADF"/>
              </a:gs>
            </a:gsLst>
            <a:lin ang="2700006" scaled="0"/>
          </a:gra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Training courses and materials</a:t>
            </a:r>
            <a:endParaRPr sz="1400" b="0" i="0" u="none" strike="noStrike" cap="none">
              <a:solidFill>
                <a:srgbClr val="000000"/>
              </a:solidFill>
              <a:latin typeface="Arial"/>
              <a:ea typeface="Arial"/>
              <a:cs typeface="Arial"/>
              <a:sym typeface="Arial"/>
            </a:endParaRPr>
          </a:p>
        </p:txBody>
      </p:sp>
      <p:sp>
        <p:nvSpPr>
          <p:cNvPr id="448" name="Google Shape;448;p39"/>
          <p:cNvSpPr/>
          <p:nvPr/>
        </p:nvSpPr>
        <p:spPr>
          <a:xfrm>
            <a:off x="5915380" y="741945"/>
            <a:ext cx="1260900" cy="3714300"/>
          </a:xfrm>
          <a:prstGeom prst="roundRect">
            <a:avLst>
              <a:gd name="adj" fmla="val 16667"/>
            </a:avLst>
          </a:prstGeom>
          <a:gradFill>
            <a:gsLst>
              <a:gs pos="0">
                <a:srgbClr val="CC842C"/>
              </a:gs>
              <a:gs pos="39000">
                <a:srgbClr val="CC842C"/>
              </a:gs>
              <a:gs pos="100000">
                <a:srgbClr val="F4EADF"/>
              </a:gs>
            </a:gsLst>
            <a:lin ang="2700006" scaled="0"/>
          </a:gra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EOSC Portal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Marketplace </a:t>
            </a:r>
            <a:endParaRPr sz="1400" b="0" i="0" u="none" strike="noStrike" cap="none">
              <a:solidFill>
                <a:srgbClr val="000000"/>
              </a:solidFill>
              <a:latin typeface="Arial"/>
              <a:ea typeface="Arial"/>
              <a:cs typeface="Arial"/>
              <a:sym typeface="Arial"/>
            </a:endParaRPr>
          </a:p>
        </p:txBody>
      </p:sp>
      <p:sp>
        <p:nvSpPr>
          <p:cNvPr id="449" name="Google Shape;449;p39"/>
          <p:cNvSpPr/>
          <p:nvPr/>
        </p:nvSpPr>
        <p:spPr>
          <a:xfrm>
            <a:off x="3441100" y="741945"/>
            <a:ext cx="2409900" cy="685500"/>
          </a:xfrm>
          <a:prstGeom prst="roundRect">
            <a:avLst>
              <a:gd name="adj" fmla="val 16667"/>
            </a:avLst>
          </a:prstGeom>
          <a:gradFill>
            <a:gsLst>
              <a:gs pos="0">
                <a:srgbClr val="CC842C"/>
              </a:gs>
              <a:gs pos="39000">
                <a:srgbClr val="CC842C"/>
              </a:gs>
              <a:gs pos="100000">
                <a:srgbClr val="F4EADF"/>
              </a:gs>
            </a:gsLst>
            <a:lin ang="2700006" scaled="0"/>
          </a:gra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Services in the EOSC Service Portfolio</a:t>
            </a:r>
            <a:endParaRPr sz="1400" b="0" i="0" u="none" strike="noStrike" cap="none">
              <a:solidFill>
                <a:srgbClr val="000000"/>
              </a:solidFill>
              <a:latin typeface="Arial"/>
              <a:ea typeface="Arial"/>
              <a:cs typeface="Arial"/>
              <a:sym typeface="Arial"/>
            </a:endParaRPr>
          </a:p>
        </p:txBody>
      </p:sp>
      <p:sp>
        <p:nvSpPr>
          <p:cNvPr id="450" name="Google Shape;450;p39"/>
          <p:cNvSpPr/>
          <p:nvPr/>
        </p:nvSpPr>
        <p:spPr>
          <a:xfrm>
            <a:off x="691420" y="3541575"/>
            <a:ext cx="2094900" cy="813900"/>
          </a:xfrm>
          <a:prstGeom prst="roundRect">
            <a:avLst>
              <a:gd name="adj" fmla="val 16667"/>
            </a:avLst>
          </a:prstGeom>
          <a:solidFill>
            <a:srgbClr val="F4F8FB"/>
          </a:soli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Digital Innovation Hub: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platform for industrial collaborations with EOSC</a:t>
            </a:r>
            <a:endParaRPr sz="1400" b="0" i="0" u="none" strike="noStrike" cap="none">
              <a:solidFill>
                <a:srgbClr val="000000"/>
              </a:solidFill>
              <a:latin typeface="Arial"/>
              <a:ea typeface="Arial"/>
              <a:cs typeface="Arial"/>
              <a:sym typeface="Arial"/>
            </a:endParaRPr>
          </a:p>
        </p:txBody>
      </p:sp>
      <p:sp>
        <p:nvSpPr>
          <p:cNvPr id="451" name="Google Shape;451;p39"/>
          <p:cNvSpPr/>
          <p:nvPr/>
        </p:nvSpPr>
        <p:spPr>
          <a:xfrm>
            <a:off x="693850" y="1935615"/>
            <a:ext cx="2090100" cy="375900"/>
          </a:xfrm>
          <a:prstGeom prst="roundRect">
            <a:avLst>
              <a:gd name="adj" fmla="val 16667"/>
            </a:avLst>
          </a:prstGeom>
          <a:solidFill>
            <a:srgbClr val="F4F8FB"/>
          </a:soli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Rules of Participation</a:t>
            </a:r>
            <a:endParaRPr sz="1400" b="0" i="0" u="none" strike="noStrike" cap="none">
              <a:solidFill>
                <a:srgbClr val="000000"/>
              </a:solidFill>
              <a:latin typeface="Arial"/>
              <a:ea typeface="Arial"/>
              <a:cs typeface="Arial"/>
              <a:sym typeface="Arial"/>
            </a:endParaRPr>
          </a:p>
        </p:txBody>
      </p:sp>
      <p:sp>
        <p:nvSpPr>
          <p:cNvPr id="452" name="Google Shape;452;p39"/>
          <p:cNvSpPr/>
          <p:nvPr/>
        </p:nvSpPr>
        <p:spPr>
          <a:xfrm>
            <a:off x="693850" y="2396505"/>
            <a:ext cx="2090100" cy="479400"/>
          </a:xfrm>
          <a:prstGeom prst="roundRect">
            <a:avLst>
              <a:gd name="adj" fmla="val 16667"/>
            </a:avLst>
          </a:prstGeom>
          <a:solidFill>
            <a:srgbClr val="F4F8FB"/>
          </a:soli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Service Management System</a:t>
            </a:r>
            <a:endParaRPr sz="1400" b="0" i="0" u="none" strike="noStrike" cap="none">
              <a:solidFill>
                <a:srgbClr val="000000"/>
              </a:solidFill>
              <a:latin typeface="Arial"/>
              <a:ea typeface="Arial"/>
              <a:cs typeface="Arial"/>
              <a:sym typeface="Arial"/>
            </a:endParaRPr>
          </a:p>
        </p:txBody>
      </p:sp>
      <p:sp>
        <p:nvSpPr>
          <p:cNvPr id="453" name="Google Shape;453;p39"/>
          <p:cNvSpPr/>
          <p:nvPr/>
        </p:nvSpPr>
        <p:spPr>
          <a:xfrm>
            <a:off x="696010" y="2947575"/>
            <a:ext cx="2090100" cy="531600"/>
          </a:xfrm>
          <a:prstGeom prst="roundRect">
            <a:avLst>
              <a:gd name="adj" fmla="val 16667"/>
            </a:avLst>
          </a:prstGeom>
          <a:gradFill>
            <a:gsLst>
              <a:gs pos="0">
                <a:srgbClr val="CC842C"/>
              </a:gs>
              <a:gs pos="39000">
                <a:srgbClr val="CC842C"/>
              </a:gs>
              <a:gs pos="100000">
                <a:srgbClr val="F4EADF"/>
              </a:gs>
            </a:gsLst>
            <a:lin ang="2700006" scaled="0"/>
          </a:gra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Interoperability &amp; Integration Guidelines</a:t>
            </a:r>
            <a:endParaRPr sz="1400" b="0" i="0" u="none" strike="noStrike" cap="none">
              <a:solidFill>
                <a:srgbClr val="000000"/>
              </a:solidFill>
              <a:latin typeface="Arial"/>
              <a:ea typeface="Arial"/>
              <a:cs typeface="Arial"/>
              <a:sym typeface="Arial"/>
            </a:endParaRPr>
          </a:p>
        </p:txBody>
      </p:sp>
      <p:sp>
        <p:nvSpPr>
          <p:cNvPr id="454" name="Google Shape;454;p39"/>
          <p:cNvSpPr/>
          <p:nvPr/>
        </p:nvSpPr>
        <p:spPr>
          <a:xfrm>
            <a:off x="3033400" y="2392725"/>
            <a:ext cx="2719800" cy="479400"/>
          </a:xfrm>
          <a:prstGeom prst="roundRect">
            <a:avLst>
              <a:gd name="adj" fmla="val 16667"/>
            </a:avLst>
          </a:prstGeom>
          <a:gradFill>
            <a:gsLst>
              <a:gs pos="0">
                <a:srgbClr val="CC842C"/>
              </a:gs>
              <a:gs pos="39000">
                <a:srgbClr val="CC842C"/>
              </a:gs>
              <a:gs pos="100000">
                <a:srgbClr val="F4EADF"/>
              </a:gs>
            </a:gsLst>
            <a:lin ang="2700006" scaled="0"/>
          </a:gra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Internal services in the Hub portfolio</a:t>
            </a:r>
            <a:endParaRPr sz="1400" b="0" i="0" u="none" strike="noStrike" cap="none">
              <a:solidFill>
                <a:srgbClr val="000000"/>
              </a:solidFill>
              <a:latin typeface="Arial"/>
              <a:ea typeface="Arial"/>
              <a:cs typeface="Arial"/>
              <a:sym typeface="Arial"/>
            </a:endParaRPr>
          </a:p>
        </p:txBody>
      </p:sp>
      <p:sp>
        <p:nvSpPr>
          <p:cNvPr id="455" name="Google Shape;455;p39"/>
          <p:cNvSpPr/>
          <p:nvPr/>
        </p:nvSpPr>
        <p:spPr>
          <a:xfrm>
            <a:off x="3033400" y="2947575"/>
            <a:ext cx="2719800" cy="524400"/>
          </a:xfrm>
          <a:prstGeom prst="roundRect">
            <a:avLst>
              <a:gd name="adj" fmla="val 16667"/>
            </a:avLst>
          </a:prstGeom>
          <a:solidFill>
            <a:srgbClr val="F4F8FB"/>
          </a:solidFill>
          <a:ln w="38150" cap="flat" cmpd="sng">
            <a:solidFill>
              <a:srgbClr val="B5892D"/>
            </a:solidFill>
            <a:prstDash val="solid"/>
            <a:round/>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1C3046"/>
                </a:solidFill>
                <a:latin typeface="Open Sans"/>
                <a:ea typeface="Open Sans"/>
                <a:cs typeface="Open Sans"/>
                <a:sym typeface="Open Sans"/>
              </a:rPr>
              <a:t>Business and sustainability models for services and the Hub</a:t>
            </a:r>
            <a:endParaRPr sz="1400" b="0" i="0" u="none" strike="noStrike" cap="none">
              <a:solidFill>
                <a:srgbClr val="000000"/>
              </a:solidFill>
              <a:latin typeface="Arial"/>
              <a:ea typeface="Arial"/>
              <a:cs typeface="Arial"/>
              <a:sym typeface="Arial"/>
            </a:endParaRPr>
          </a:p>
        </p:txBody>
      </p:sp>
      <p:sp>
        <p:nvSpPr>
          <p:cNvPr id="456" name="Google Shape;456;p39"/>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4</a:t>
            </a:fld>
            <a:endParaRPr sz="700">
              <a:solidFill>
                <a:srgbClr val="3C3C3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0"/>
          <p:cNvSpPr txBox="1">
            <a:spLocks noGrp="1"/>
          </p:cNvSpPr>
          <p:nvPr>
            <p:ph type="body" idx="1"/>
          </p:nvPr>
        </p:nvSpPr>
        <p:spPr>
          <a:xfrm>
            <a:off x="153888" y="909107"/>
            <a:ext cx="8640900" cy="3876900"/>
          </a:xfrm>
          <a:prstGeom prst="rect">
            <a:avLst/>
          </a:prstGeom>
        </p:spPr>
        <p:txBody>
          <a:bodyPr spcFirstLastPara="1" wrap="square" lIns="68575" tIns="68575" rIns="68575" bIns="68575" anchor="t" anchorCtr="0">
            <a:noAutofit/>
          </a:bodyPr>
          <a:lstStyle/>
          <a:p>
            <a:pPr marL="342900" lvl="0" indent="-279400" algn="l" rtl="0">
              <a:spcBef>
                <a:spcPts val="400"/>
              </a:spcBef>
              <a:spcAft>
                <a:spcPts val="0"/>
              </a:spcAft>
              <a:buClr>
                <a:srgbClr val="3C3C3C"/>
              </a:buClr>
              <a:buSzPts val="1800"/>
              <a:buChar char="●"/>
            </a:pPr>
            <a:r>
              <a:rPr lang="en-US" sz="1800" b="1">
                <a:solidFill>
                  <a:srgbClr val="3C3C3C"/>
                </a:solidFill>
              </a:rPr>
              <a:t>Definition of Federation Services of EOSC</a:t>
            </a:r>
            <a:endParaRPr sz="1800" b="1">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Core EOSC services, which guarantee the operation of the EOSC Hub and support the integration of generic, thematic services, as well as any new onboarded service in the EOSC ecosystem </a:t>
            </a:r>
            <a:endParaRPr sz="1800">
              <a:solidFill>
                <a:srgbClr val="3C3C3C"/>
              </a:solidFill>
            </a:endParaRPr>
          </a:p>
          <a:p>
            <a:pPr marL="342900" lvl="0" indent="-279400" algn="l" rtl="0">
              <a:spcBef>
                <a:spcPts val="0"/>
              </a:spcBef>
              <a:spcAft>
                <a:spcPts val="0"/>
              </a:spcAft>
              <a:buClr>
                <a:srgbClr val="3C3C3C"/>
              </a:buClr>
              <a:buSzPts val="1800"/>
              <a:buChar char="●"/>
            </a:pPr>
            <a:r>
              <a:rPr lang="en-US" sz="1800" b="1">
                <a:solidFill>
                  <a:srgbClr val="3C3C3C"/>
                </a:solidFill>
              </a:rPr>
              <a:t>Federation Services provide: </a:t>
            </a:r>
            <a:endParaRPr sz="1800" b="1">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Interfaces for integration with common and thematic services and allow</a:t>
            </a:r>
            <a:r>
              <a:rPr lang="en-US" sz="1800"/>
              <a:t> communities and users</a:t>
            </a:r>
            <a:r>
              <a:rPr lang="en-US" sz="1800">
                <a:solidFill>
                  <a:srgbClr val="3C3C3C"/>
                </a:solidFill>
              </a:rPr>
              <a:t>  to exploit the EOSC-hub capabilities </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Benefits ( discovery, access and support)  for EOSC Providers in offering their services to the EOSC Users</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Support for federated Service Management System and distributed operations </a:t>
            </a:r>
            <a:endParaRPr sz="1800">
              <a:solidFill>
                <a:srgbClr val="3C3C3C"/>
              </a:solidFill>
            </a:endParaRPr>
          </a:p>
          <a:p>
            <a:pPr marL="0" marR="0" lvl="0" indent="0" algn="l" rtl="0">
              <a:lnSpc>
                <a:spcPct val="100000"/>
              </a:lnSpc>
              <a:spcBef>
                <a:spcPts val="400"/>
              </a:spcBef>
              <a:spcAft>
                <a:spcPts val="0"/>
              </a:spcAft>
              <a:buNone/>
            </a:pPr>
            <a:endParaRPr>
              <a:solidFill>
                <a:srgbClr val="1C3046"/>
              </a:solidFill>
            </a:endParaRPr>
          </a:p>
        </p:txBody>
      </p:sp>
      <p:sp>
        <p:nvSpPr>
          <p:cNvPr id="463" name="Google Shape;463;p40"/>
          <p:cNvSpPr txBox="1">
            <a:spLocks noGrp="1"/>
          </p:cNvSpPr>
          <p:nvPr>
            <p:ph type="body" idx="2"/>
          </p:nvPr>
        </p:nvSpPr>
        <p:spPr>
          <a:xfrm>
            <a:off x="2363850" y="47200"/>
            <a:ext cx="6476700" cy="468300"/>
          </a:xfrm>
          <a:prstGeom prst="rect">
            <a:avLst/>
          </a:prstGeom>
        </p:spPr>
        <p:txBody>
          <a:bodyPr spcFirstLastPara="1" wrap="square" lIns="68575" tIns="68575" rIns="68575" bIns="68575" anchor="t" anchorCtr="0">
            <a:noAutofit/>
          </a:bodyPr>
          <a:lstStyle/>
          <a:p>
            <a:pPr marL="0" lvl="0" indent="0" algn="l" rtl="0">
              <a:spcBef>
                <a:spcPts val="500"/>
              </a:spcBef>
              <a:spcAft>
                <a:spcPts val="0"/>
              </a:spcAft>
              <a:buNone/>
            </a:pPr>
            <a:r>
              <a:rPr lang="en-US"/>
              <a:t>Federation Services of EOSC 		</a:t>
            </a:r>
            <a:endParaRPr/>
          </a:p>
        </p:txBody>
      </p:sp>
      <p:sp>
        <p:nvSpPr>
          <p:cNvPr id="464" name="Google Shape;464;p40"/>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465" name="Google Shape;465;p40"/>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5</a:t>
            </a:fld>
            <a:endParaRPr sz="700">
              <a:solidFill>
                <a:srgbClr val="3C3C3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1"/>
          <p:cNvSpPr/>
          <p:nvPr/>
        </p:nvSpPr>
        <p:spPr>
          <a:xfrm>
            <a:off x="6895137" y="945674"/>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200" b="1"/>
              <a:t>Software and App Repositories</a:t>
            </a:r>
            <a:endParaRPr sz="1200" b="1"/>
          </a:p>
        </p:txBody>
      </p:sp>
      <p:sp>
        <p:nvSpPr>
          <p:cNvPr id="472" name="Google Shape;472;p41"/>
          <p:cNvSpPr/>
          <p:nvPr/>
        </p:nvSpPr>
        <p:spPr>
          <a:xfrm>
            <a:off x="2412659" y="945674"/>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200" b="1"/>
              <a:t>Service Discovery and Ordering</a:t>
            </a:r>
            <a:endParaRPr sz="1200" b="1"/>
          </a:p>
        </p:txBody>
      </p:sp>
      <p:sp>
        <p:nvSpPr>
          <p:cNvPr id="473" name="Google Shape;473;p41"/>
          <p:cNvSpPr/>
          <p:nvPr/>
        </p:nvSpPr>
        <p:spPr>
          <a:xfrm>
            <a:off x="250587" y="945674"/>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200" b="1"/>
              <a:t>Access </a:t>
            </a:r>
            <a:endParaRPr sz="1200" b="1"/>
          </a:p>
        </p:txBody>
      </p:sp>
      <p:sp>
        <p:nvSpPr>
          <p:cNvPr id="474" name="Google Shape;474;p41"/>
          <p:cNvSpPr/>
          <p:nvPr/>
        </p:nvSpPr>
        <p:spPr>
          <a:xfrm>
            <a:off x="254248" y="159931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Check-in</a:t>
            </a:r>
            <a:endParaRPr sz="900" b="1">
              <a:latin typeface="Calibri"/>
              <a:ea typeface="Calibri"/>
              <a:cs typeface="Calibri"/>
              <a:sym typeface="Calibri"/>
            </a:endParaRPr>
          </a:p>
        </p:txBody>
      </p:sp>
      <p:pic>
        <p:nvPicPr>
          <p:cNvPr id="475" name="Google Shape;475;p41">
            <a:hlinkClick r:id="rId3"/>
          </p:cNvPr>
          <p:cNvPicPr preferRelativeResize="0"/>
          <p:nvPr/>
        </p:nvPicPr>
        <p:blipFill>
          <a:blip r:embed="rId4">
            <a:alphaModFix/>
          </a:blip>
          <a:stretch>
            <a:fillRect/>
          </a:stretch>
        </p:blipFill>
        <p:spPr>
          <a:xfrm>
            <a:off x="1022365" y="1599243"/>
            <a:ext cx="1208150"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476" name="Google Shape;476;p41"/>
          <p:cNvSpPr/>
          <p:nvPr/>
        </p:nvSpPr>
        <p:spPr>
          <a:xfrm>
            <a:off x="254248" y="3750651"/>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eduTEAMs</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IAM</a:t>
            </a:r>
            <a:endParaRPr sz="900" b="1">
              <a:latin typeface="Calibri"/>
              <a:ea typeface="Calibri"/>
              <a:cs typeface="Calibri"/>
              <a:sym typeface="Calibri"/>
            </a:endParaRPr>
          </a:p>
        </p:txBody>
      </p:sp>
      <p:pic>
        <p:nvPicPr>
          <p:cNvPr id="477" name="Google Shape;477;p41">
            <a:hlinkClick r:id="rId5"/>
          </p:cNvPr>
          <p:cNvPicPr preferRelativeResize="0"/>
          <p:nvPr/>
        </p:nvPicPr>
        <p:blipFill>
          <a:blip r:embed="rId6">
            <a:alphaModFix/>
          </a:blip>
          <a:stretch>
            <a:fillRect/>
          </a:stretch>
        </p:blipFill>
        <p:spPr>
          <a:xfrm>
            <a:off x="1022381" y="2675081"/>
            <a:ext cx="1208174"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478" name="Google Shape;478;p41"/>
          <p:cNvSpPr/>
          <p:nvPr/>
        </p:nvSpPr>
        <p:spPr>
          <a:xfrm>
            <a:off x="254266" y="267498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B2ACCESS</a:t>
            </a:r>
            <a:endParaRPr sz="900" b="1">
              <a:latin typeface="Calibri"/>
              <a:ea typeface="Calibri"/>
              <a:cs typeface="Calibri"/>
              <a:sym typeface="Calibri"/>
            </a:endParaRPr>
          </a:p>
        </p:txBody>
      </p:sp>
      <p:sp>
        <p:nvSpPr>
          <p:cNvPr id="479" name="Google Shape;479;p41"/>
          <p:cNvSpPr/>
          <p:nvPr/>
        </p:nvSpPr>
        <p:spPr>
          <a:xfrm>
            <a:off x="2416327" y="3750651"/>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SOMBO (Service Order Mgmt. System)</a:t>
            </a:r>
            <a:endParaRPr sz="900" b="1">
              <a:latin typeface="Calibri"/>
              <a:ea typeface="Calibri"/>
              <a:cs typeface="Calibri"/>
              <a:sym typeface="Calibri"/>
            </a:endParaRPr>
          </a:p>
        </p:txBody>
      </p:sp>
      <p:sp>
        <p:nvSpPr>
          <p:cNvPr id="480" name="Google Shape;480;p41"/>
          <p:cNvSpPr/>
          <p:nvPr/>
        </p:nvSpPr>
        <p:spPr>
          <a:xfrm>
            <a:off x="2416345" y="267498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Service</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Portfolio</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Tool</a:t>
            </a:r>
            <a:endParaRPr sz="900" b="1">
              <a:latin typeface="Calibri"/>
              <a:ea typeface="Calibri"/>
              <a:cs typeface="Calibri"/>
              <a:sym typeface="Calibri"/>
            </a:endParaRPr>
          </a:p>
        </p:txBody>
      </p:sp>
      <p:sp>
        <p:nvSpPr>
          <p:cNvPr id="481" name="Google Shape;481;p41"/>
          <p:cNvSpPr/>
          <p:nvPr/>
        </p:nvSpPr>
        <p:spPr>
          <a:xfrm>
            <a:off x="2416327" y="159931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EOSC Portal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Market</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place</a:t>
            </a:r>
            <a:endParaRPr sz="900" b="1">
              <a:latin typeface="Calibri"/>
              <a:ea typeface="Calibri"/>
              <a:cs typeface="Calibri"/>
              <a:sym typeface="Calibri"/>
            </a:endParaRPr>
          </a:p>
          <a:p>
            <a:pPr marL="0" lvl="0" indent="0" algn="ctr" rtl="0">
              <a:spcBef>
                <a:spcPts val="0"/>
              </a:spcBef>
              <a:spcAft>
                <a:spcPts val="0"/>
              </a:spcAft>
              <a:buNone/>
            </a:pPr>
            <a:endParaRPr sz="900" b="1">
              <a:latin typeface="Calibri"/>
              <a:ea typeface="Calibri"/>
              <a:cs typeface="Calibri"/>
              <a:sym typeface="Calibri"/>
            </a:endParaRPr>
          </a:p>
        </p:txBody>
      </p:sp>
      <p:pic>
        <p:nvPicPr>
          <p:cNvPr id="482" name="Google Shape;482;p41">
            <a:hlinkClick r:id="rId7"/>
          </p:cNvPr>
          <p:cNvPicPr preferRelativeResize="0"/>
          <p:nvPr/>
        </p:nvPicPr>
        <p:blipFill>
          <a:blip r:embed="rId8">
            <a:alphaModFix/>
          </a:blip>
          <a:stretch>
            <a:fillRect/>
          </a:stretch>
        </p:blipFill>
        <p:spPr>
          <a:xfrm>
            <a:off x="3184500" y="1599169"/>
            <a:ext cx="1208136"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483" name="Google Shape;483;p41"/>
          <p:cNvSpPr/>
          <p:nvPr/>
        </p:nvSpPr>
        <p:spPr>
          <a:xfrm>
            <a:off x="4680300" y="945675"/>
            <a:ext cx="20109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200" b="1"/>
              <a:t>Operations Support </a:t>
            </a:r>
            <a:endParaRPr sz="1200" b="1"/>
          </a:p>
        </p:txBody>
      </p:sp>
      <p:sp>
        <p:nvSpPr>
          <p:cNvPr id="484" name="Google Shape;484;p41"/>
          <p:cNvSpPr/>
          <p:nvPr/>
        </p:nvSpPr>
        <p:spPr>
          <a:xfrm>
            <a:off x="4683954" y="3750651"/>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t>Helpdesk</a:t>
            </a:r>
            <a:endParaRPr sz="900" b="1"/>
          </a:p>
        </p:txBody>
      </p:sp>
      <p:sp>
        <p:nvSpPr>
          <p:cNvPr id="485" name="Google Shape;485;p41"/>
          <p:cNvSpPr/>
          <p:nvPr/>
        </p:nvSpPr>
        <p:spPr>
          <a:xfrm>
            <a:off x="6898805" y="159931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AppDB</a:t>
            </a:r>
            <a:endParaRPr sz="900" b="1"/>
          </a:p>
        </p:txBody>
      </p:sp>
      <p:sp>
        <p:nvSpPr>
          <p:cNvPr id="486" name="Google Shape;486;p41"/>
          <p:cNvSpPr/>
          <p:nvPr/>
        </p:nvSpPr>
        <p:spPr>
          <a:xfrm>
            <a:off x="4683961" y="1599314"/>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latin typeface="Calibri"/>
                <a:ea typeface="Calibri"/>
                <a:cs typeface="Calibri"/>
                <a:sym typeface="Calibri"/>
              </a:rPr>
              <a:t>Monitoring</a:t>
            </a:r>
            <a:endParaRPr sz="900" b="1">
              <a:latin typeface="Calibri"/>
              <a:ea typeface="Calibri"/>
              <a:cs typeface="Calibri"/>
              <a:sym typeface="Calibri"/>
            </a:endParaRPr>
          </a:p>
          <a:p>
            <a:pPr marL="0" lvl="0" indent="0" algn="l" rtl="0">
              <a:spcBef>
                <a:spcPts val="0"/>
              </a:spcBef>
              <a:spcAft>
                <a:spcPts val="0"/>
              </a:spcAft>
              <a:buNone/>
            </a:pPr>
            <a:r>
              <a:rPr lang="en-US" sz="900" b="1">
                <a:latin typeface="Calibri"/>
                <a:ea typeface="Calibri"/>
                <a:cs typeface="Calibri"/>
                <a:sym typeface="Calibri"/>
              </a:rPr>
              <a:t>Accounting</a:t>
            </a:r>
            <a:endParaRPr sz="900" b="1">
              <a:latin typeface="Calibri"/>
              <a:ea typeface="Calibri"/>
              <a:cs typeface="Calibri"/>
              <a:sym typeface="Calibri"/>
            </a:endParaRPr>
          </a:p>
        </p:txBody>
      </p:sp>
      <p:pic>
        <p:nvPicPr>
          <p:cNvPr id="487" name="Google Shape;487;p41">
            <a:hlinkClick r:id="rId9"/>
          </p:cNvPr>
          <p:cNvPicPr preferRelativeResize="0"/>
          <p:nvPr/>
        </p:nvPicPr>
        <p:blipFill>
          <a:blip r:embed="rId10">
            <a:alphaModFix/>
          </a:blip>
          <a:stretch>
            <a:fillRect/>
          </a:stretch>
        </p:blipFill>
        <p:spPr>
          <a:xfrm>
            <a:off x="5482913" y="2043600"/>
            <a:ext cx="1211832" cy="49286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488" name="Google Shape;488;p41"/>
          <p:cNvSpPr/>
          <p:nvPr/>
        </p:nvSpPr>
        <p:spPr>
          <a:xfrm>
            <a:off x="6898823" y="267498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GitLab</a:t>
            </a:r>
            <a:endParaRPr sz="900" b="1"/>
          </a:p>
        </p:txBody>
      </p:sp>
      <p:pic>
        <p:nvPicPr>
          <p:cNvPr id="489" name="Google Shape;489;p41">
            <a:hlinkClick r:id="rId11"/>
          </p:cNvPr>
          <p:cNvPicPr preferRelativeResize="0"/>
          <p:nvPr/>
        </p:nvPicPr>
        <p:blipFill>
          <a:blip r:embed="rId12">
            <a:alphaModFix/>
          </a:blip>
          <a:stretch>
            <a:fillRect/>
          </a:stretch>
        </p:blipFill>
        <p:spPr>
          <a:xfrm>
            <a:off x="7681594" y="2674744"/>
            <a:ext cx="1208136"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490" name="Google Shape;490;p41">
            <a:hlinkClick r:id="rId13"/>
          </p:cNvPr>
          <p:cNvPicPr preferRelativeResize="0"/>
          <p:nvPr/>
        </p:nvPicPr>
        <p:blipFill>
          <a:blip r:embed="rId14">
            <a:alphaModFix/>
          </a:blip>
          <a:stretch>
            <a:fillRect/>
          </a:stretch>
        </p:blipFill>
        <p:spPr>
          <a:xfrm>
            <a:off x="5482913" y="2675081"/>
            <a:ext cx="1211831" cy="4442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491" name="Google Shape;491;p41"/>
          <p:cNvSpPr/>
          <p:nvPr/>
        </p:nvSpPr>
        <p:spPr>
          <a:xfrm>
            <a:off x="4683979" y="267498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Config.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Database</a:t>
            </a:r>
            <a:endParaRPr sz="900" b="1">
              <a:latin typeface="Calibri"/>
              <a:ea typeface="Calibri"/>
              <a:cs typeface="Calibri"/>
              <a:sym typeface="Calibri"/>
            </a:endParaRPr>
          </a:p>
        </p:txBody>
      </p:sp>
      <p:pic>
        <p:nvPicPr>
          <p:cNvPr id="492" name="Google Shape;492;p41">
            <a:hlinkClick r:id="rId15"/>
          </p:cNvPr>
          <p:cNvPicPr preferRelativeResize="0"/>
          <p:nvPr/>
        </p:nvPicPr>
        <p:blipFill>
          <a:blip r:embed="rId16">
            <a:alphaModFix/>
          </a:blip>
          <a:stretch>
            <a:fillRect/>
          </a:stretch>
        </p:blipFill>
        <p:spPr>
          <a:xfrm>
            <a:off x="5482913" y="3119344"/>
            <a:ext cx="1211831"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493" name="Google Shape;493;p41">
            <a:hlinkClick r:id="rId17"/>
          </p:cNvPr>
          <p:cNvPicPr preferRelativeResize="0"/>
          <p:nvPr/>
        </p:nvPicPr>
        <p:blipFill>
          <a:blip r:embed="rId18">
            <a:alphaModFix/>
          </a:blip>
          <a:stretch>
            <a:fillRect/>
          </a:stretch>
        </p:blipFill>
        <p:spPr>
          <a:xfrm>
            <a:off x="1022381" y="3750919"/>
            <a:ext cx="1211829" cy="492861"/>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494" name="Google Shape;494;p41">
            <a:hlinkClick r:id="rId19"/>
          </p:cNvPr>
          <p:cNvPicPr preferRelativeResize="0"/>
          <p:nvPr/>
        </p:nvPicPr>
        <p:blipFill>
          <a:blip r:embed="rId20">
            <a:alphaModFix/>
          </a:blip>
          <a:stretch>
            <a:fillRect/>
          </a:stretch>
        </p:blipFill>
        <p:spPr>
          <a:xfrm>
            <a:off x="1022363" y="4269956"/>
            <a:ext cx="1211833" cy="41808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495" name="Google Shape;495;p41">
            <a:hlinkClick r:id="rId21"/>
          </p:cNvPr>
          <p:cNvPicPr preferRelativeResize="0"/>
          <p:nvPr/>
        </p:nvPicPr>
        <p:blipFill>
          <a:blip r:embed="rId22">
            <a:alphaModFix/>
          </a:blip>
          <a:stretch>
            <a:fillRect/>
          </a:stretch>
        </p:blipFill>
        <p:spPr>
          <a:xfrm>
            <a:off x="5482913" y="3750656"/>
            <a:ext cx="1211832" cy="93695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496" name="Google Shape;496;p41">
            <a:hlinkClick r:id="rId23"/>
          </p:cNvPr>
          <p:cNvPicPr preferRelativeResize="0"/>
          <p:nvPr/>
        </p:nvPicPr>
        <p:blipFill>
          <a:blip r:embed="rId24">
            <a:alphaModFix/>
          </a:blip>
          <a:stretch>
            <a:fillRect/>
          </a:stretch>
        </p:blipFill>
        <p:spPr>
          <a:xfrm>
            <a:off x="3186338" y="3750319"/>
            <a:ext cx="1208139"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497" name="Google Shape;497;p41">
            <a:hlinkClick r:id="rId25"/>
          </p:cNvPr>
          <p:cNvPicPr preferRelativeResize="0"/>
          <p:nvPr/>
        </p:nvPicPr>
        <p:blipFill>
          <a:blip r:embed="rId26">
            <a:alphaModFix/>
          </a:blip>
          <a:stretch>
            <a:fillRect/>
          </a:stretch>
        </p:blipFill>
        <p:spPr>
          <a:xfrm>
            <a:off x="5482913" y="1599319"/>
            <a:ext cx="1211831" cy="451120"/>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grpSp>
        <p:nvGrpSpPr>
          <p:cNvPr id="498" name="Google Shape;498;p41"/>
          <p:cNvGrpSpPr/>
          <p:nvPr/>
        </p:nvGrpSpPr>
        <p:grpSpPr>
          <a:xfrm>
            <a:off x="6898805" y="3750150"/>
            <a:ext cx="1994619" cy="937626"/>
            <a:chOff x="9202582" y="4846425"/>
            <a:chExt cx="2659492" cy="1250168"/>
          </a:xfrm>
        </p:grpSpPr>
        <p:sp>
          <p:nvSpPr>
            <p:cNvPr id="499" name="Google Shape;499;p41"/>
            <p:cNvSpPr/>
            <p:nvPr/>
          </p:nvSpPr>
          <p:spPr>
            <a:xfrm>
              <a:off x="9202582" y="4847093"/>
              <a:ext cx="905400" cy="12495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EGI Software Repo</a:t>
              </a:r>
              <a:endParaRPr sz="900" b="1"/>
            </a:p>
            <a:p>
              <a:pPr marL="0" lvl="0" indent="0" algn="ctr" rtl="0">
                <a:spcBef>
                  <a:spcPts val="0"/>
                </a:spcBef>
                <a:spcAft>
                  <a:spcPts val="0"/>
                </a:spcAft>
                <a:buNone/>
              </a:pPr>
              <a:endParaRPr sz="900" b="1"/>
            </a:p>
          </p:txBody>
        </p:sp>
        <p:pic>
          <p:nvPicPr>
            <p:cNvPr id="500" name="Google Shape;500;p41">
              <a:hlinkClick r:id="rId27"/>
            </p:cNvPr>
            <p:cNvPicPr preferRelativeResize="0"/>
            <p:nvPr/>
          </p:nvPicPr>
          <p:blipFill>
            <a:blip r:embed="rId28">
              <a:alphaModFix/>
            </a:blip>
            <a:stretch>
              <a:fillRect/>
            </a:stretch>
          </p:blipFill>
          <p:spPr>
            <a:xfrm>
              <a:off x="10246300" y="4846425"/>
              <a:ext cx="1615774" cy="124927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grpSp>
      <p:pic>
        <p:nvPicPr>
          <p:cNvPr id="501" name="Google Shape;501;p41">
            <a:hlinkClick r:id="rId29"/>
          </p:cNvPr>
          <p:cNvPicPr preferRelativeResize="0"/>
          <p:nvPr/>
        </p:nvPicPr>
        <p:blipFill>
          <a:blip r:embed="rId30">
            <a:alphaModFix/>
          </a:blip>
          <a:stretch>
            <a:fillRect/>
          </a:stretch>
        </p:blipFill>
        <p:spPr>
          <a:xfrm>
            <a:off x="3186356" y="2067900"/>
            <a:ext cx="1208175"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02" name="Google Shape;502;p41">
            <a:hlinkClick r:id="rId31"/>
          </p:cNvPr>
          <p:cNvPicPr preferRelativeResize="0"/>
          <p:nvPr/>
        </p:nvPicPr>
        <p:blipFill>
          <a:blip r:embed="rId32">
            <a:alphaModFix/>
          </a:blip>
          <a:stretch>
            <a:fillRect/>
          </a:stretch>
        </p:blipFill>
        <p:spPr>
          <a:xfrm>
            <a:off x="3186394" y="2675063"/>
            <a:ext cx="1211832" cy="93695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03" name="Google Shape;503;p41"/>
          <p:cNvSpPr txBox="1">
            <a:spLocks noGrp="1"/>
          </p:cNvSpPr>
          <p:nvPr>
            <p:ph type="body" idx="2"/>
          </p:nvPr>
        </p:nvSpPr>
        <p:spPr>
          <a:xfrm>
            <a:off x="2279275" y="127229"/>
            <a:ext cx="6476700" cy="418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a:t>EOSC Federation Services ( functional roles) 		</a:t>
            </a:r>
            <a:endParaRPr/>
          </a:p>
          <a:p>
            <a:pPr marL="0" lvl="0" indent="0" algn="l" rtl="0">
              <a:spcBef>
                <a:spcPts val="500"/>
              </a:spcBef>
              <a:spcAft>
                <a:spcPts val="0"/>
              </a:spcAft>
              <a:buNone/>
            </a:pPr>
            <a:endParaRPr/>
          </a:p>
        </p:txBody>
      </p:sp>
      <p:pic>
        <p:nvPicPr>
          <p:cNvPr id="504" name="Google Shape;504;p41">
            <a:hlinkClick r:id="rId33"/>
          </p:cNvPr>
          <p:cNvPicPr preferRelativeResize="0"/>
          <p:nvPr/>
        </p:nvPicPr>
        <p:blipFill>
          <a:blip r:embed="rId34">
            <a:alphaModFix/>
          </a:blip>
          <a:stretch>
            <a:fillRect/>
          </a:stretch>
        </p:blipFill>
        <p:spPr>
          <a:xfrm>
            <a:off x="7679738" y="2043599"/>
            <a:ext cx="1211830"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05" name="Google Shape;505;p41">
            <a:hlinkClick r:id="rId35"/>
          </p:cNvPr>
          <p:cNvPicPr preferRelativeResize="0"/>
          <p:nvPr/>
        </p:nvPicPr>
        <p:blipFill>
          <a:blip r:embed="rId36">
            <a:alphaModFix/>
          </a:blip>
          <a:stretch>
            <a:fillRect/>
          </a:stretch>
        </p:blipFill>
        <p:spPr>
          <a:xfrm>
            <a:off x="7681594" y="1599169"/>
            <a:ext cx="1208137"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06" name="Google Shape;506;p41"/>
          <p:cNvSpPr txBox="1"/>
          <p:nvPr/>
        </p:nvSpPr>
        <p:spPr>
          <a:xfrm>
            <a:off x="1038650" y="659750"/>
            <a:ext cx="6789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T5.1</a:t>
            </a:r>
            <a:endParaRPr sz="1100" b="1"/>
          </a:p>
        </p:txBody>
      </p:sp>
      <p:sp>
        <p:nvSpPr>
          <p:cNvPr id="507" name="Google Shape;507;p41"/>
          <p:cNvSpPr txBox="1"/>
          <p:nvPr/>
        </p:nvSpPr>
        <p:spPr>
          <a:xfrm>
            <a:off x="3200732" y="659750"/>
            <a:ext cx="8247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T5.2</a:t>
            </a:r>
            <a:endParaRPr sz="1100" b="1"/>
          </a:p>
        </p:txBody>
      </p:sp>
      <p:sp>
        <p:nvSpPr>
          <p:cNvPr id="508" name="Google Shape;508;p41"/>
          <p:cNvSpPr txBox="1"/>
          <p:nvPr/>
        </p:nvSpPr>
        <p:spPr>
          <a:xfrm>
            <a:off x="5472188" y="659756"/>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T5.3,4,5</a:t>
            </a:r>
            <a:endParaRPr sz="1100" b="1"/>
          </a:p>
        </p:txBody>
      </p:sp>
      <p:sp>
        <p:nvSpPr>
          <p:cNvPr id="509" name="Google Shape;509;p41"/>
          <p:cNvSpPr txBox="1"/>
          <p:nvPr/>
        </p:nvSpPr>
        <p:spPr>
          <a:xfrm>
            <a:off x="7679763" y="659744"/>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T5.6</a:t>
            </a:r>
            <a:endParaRPr sz="1100" b="1"/>
          </a:p>
        </p:txBody>
      </p:sp>
      <p:sp>
        <p:nvSpPr>
          <p:cNvPr id="510" name="Google Shape;510;p41"/>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511" name="Google Shape;511;p41"/>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6</a:t>
            </a:fld>
            <a:endParaRPr sz="700">
              <a:solidFill>
                <a:srgbClr val="3C3C3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2"/>
          <p:cNvSpPr txBox="1">
            <a:spLocks noGrp="1"/>
          </p:cNvSpPr>
          <p:nvPr>
            <p:ph type="body" idx="1"/>
          </p:nvPr>
        </p:nvSpPr>
        <p:spPr>
          <a:xfrm>
            <a:off x="56125" y="633825"/>
            <a:ext cx="2930100" cy="3167700"/>
          </a:xfrm>
          <a:prstGeom prst="rect">
            <a:avLst/>
          </a:prstGeom>
        </p:spPr>
        <p:txBody>
          <a:bodyPr spcFirstLastPara="1" wrap="square" lIns="68575" tIns="68575" rIns="68575" bIns="68575" anchor="t" anchorCtr="0">
            <a:noAutofit/>
          </a:bodyPr>
          <a:lstStyle/>
          <a:p>
            <a:pPr marL="342900" lvl="0" indent="-279400" algn="l" rtl="0">
              <a:spcBef>
                <a:spcPts val="400"/>
              </a:spcBef>
              <a:spcAft>
                <a:spcPts val="0"/>
              </a:spcAft>
              <a:buClr>
                <a:srgbClr val="666666"/>
              </a:buClr>
              <a:buSzPts val="1800"/>
              <a:buChar char="●"/>
            </a:pPr>
            <a:r>
              <a:rPr lang="en-US" sz="1800">
                <a:solidFill>
                  <a:srgbClr val="666666"/>
                </a:solidFill>
              </a:rPr>
              <a:t>Initial approach: </a:t>
            </a:r>
            <a:endParaRPr sz="1800">
              <a:solidFill>
                <a:srgbClr val="666666"/>
              </a:solidFill>
            </a:endParaRPr>
          </a:p>
          <a:p>
            <a:pPr marL="685800" lvl="1" indent="-279400" algn="l" rtl="0">
              <a:spcBef>
                <a:spcPts val="0"/>
              </a:spcBef>
              <a:spcAft>
                <a:spcPts val="0"/>
              </a:spcAft>
              <a:buClr>
                <a:srgbClr val="666666"/>
              </a:buClr>
              <a:buSzPts val="1800"/>
              <a:buChar char="○"/>
            </a:pPr>
            <a:r>
              <a:rPr lang="en-US" sz="1800">
                <a:solidFill>
                  <a:srgbClr val="666666"/>
                </a:solidFill>
              </a:rPr>
              <a:t>point-to-point integration </a:t>
            </a:r>
            <a:endParaRPr sz="1800">
              <a:solidFill>
                <a:srgbClr val="666666"/>
              </a:solidFill>
            </a:endParaRPr>
          </a:p>
          <a:p>
            <a:pPr marL="685800" lvl="1" indent="-279400" algn="l" rtl="0">
              <a:spcBef>
                <a:spcPts val="0"/>
              </a:spcBef>
              <a:spcAft>
                <a:spcPts val="0"/>
              </a:spcAft>
              <a:buClr>
                <a:srgbClr val="666666"/>
              </a:buClr>
              <a:buSzPts val="1800"/>
              <a:buChar char="○"/>
            </a:pPr>
            <a:r>
              <a:rPr lang="en-US" sz="1800">
                <a:solidFill>
                  <a:srgbClr val="666666"/>
                </a:solidFill>
              </a:rPr>
              <a:t>Many issues due to evolvement of components</a:t>
            </a:r>
            <a:endParaRPr sz="1800">
              <a:solidFill>
                <a:srgbClr val="666666"/>
              </a:solidFill>
            </a:endParaRPr>
          </a:p>
          <a:p>
            <a:pPr marL="342900" lvl="0" indent="-279400" algn="l" rtl="0">
              <a:spcBef>
                <a:spcPts val="0"/>
              </a:spcBef>
              <a:spcAft>
                <a:spcPts val="0"/>
              </a:spcAft>
              <a:buClr>
                <a:srgbClr val="3C3C3C"/>
              </a:buClr>
              <a:buSzPts val="1800"/>
              <a:buChar char="●"/>
            </a:pPr>
            <a:r>
              <a:rPr lang="en-US" sz="1800">
                <a:solidFill>
                  <a:srgbClr val="3C3C3C"/>
                </a:solidFill>
              </a:rPr>
              <a:t>Current approach</a:t>
            </a:r>
            <a:r>
              <a:rPr lang="en-US" sz="1800"/>
              <a:t>: </a:t>
            </a:r>
            <a:r>
              <a:rPr lang="en-US" sz="1800">
                <a:solidFill>
                  <a:srgbClr val="3C3C3C"/>
                </a:solidFill>
              </a:rPr>
              <a:t> </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common transport layer “</a:t>
            </a:r>
            <a:r>
              <a:rPr lang="en-US" sz="1800" b="1">
                <a:solidFill>
                  <a:srgbClr val="3C3C3C"/>
                </a:solidFill>
              </a:rPr>
              <a:t>Messaging Service</a:t>
            </a:r>
            <a:r>
              <a:rPr lang="en-US" sz="1800">
                <a:solidFill>
                  <a:srgbClr val="3C3C3C"/>
                </a:solidFill>
              </a:rPr>
              <a:t>”</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solidFill>
                  <a:srgbClr val="3C3C3C"/>
                </a:solidFill>
              </a:rPr>
              <a:t>Rest APIs </a:t>
            </a:r>
            <a:endParaRPr sz="1800">
              <a:solidFill>
                <a:srgbClr val="3C3C3C"/>
              </a:solidFill>
            </a:endParaRPr>
          </a:p>
          <a:p>
            <a:pPr marL="685800" lvl="1" indent="-279400" algn="l" rtl="0">
              <a:spcBef>
                <a:spcPts val="0"/>
              </a:spcBef>
              <a:spcAft>
                <a:spcPts val="0"/>
              </a:spcAft>
              <a:buClr>
                <a:srgbClr val="3C3C3C"/>
              </a:buClr>
              <a:buSzPts val="1800"/>
              <a:buChar char="○"/>
            </a:pPr>
            <a:r>
              <a:rPr lang="en-US" sz="1800"/>
              <a:t>Loose coupling </a:t>
            </a:r>
            <a:endParaRPr sz="1800"/>
          </a:p>
          <a:p>
            <a:pPr marL="342900" marR="0" lvl="0" indent="0" algn="l" rtl="0">
              <a:lnSpc>
                <a:spcPct val="100000"/>
              </a:lnSpc>
              <a:spcBef>
                <a:spcPts val="400"/>
              </a:spcBef>
              <a:spcAft>
                <a:spcPts val="0"/>
              </a:spcAft>
              <a:buNone/>
            </a:pPr>
            <a:endParaRPr sz="1400"/>
          </a:p>
        </p:txBody>
      </p:sp>
      <p:sp>
        <p:nvSpPr>
          <p:cNvPr id="518" name="Google Shape;518;p42"/>
          <p:cNvSpPr txBox="1">
            <a:spLocks noGrp="1"/>
          </p:cNvSpPr>
          <p:nvPr>
            <p:ph type="body" idx="2"/>
          </p:nvPr>
        </p:nvSpPr>
        <p:spPr>
          <a:xfrm>
            <a:off x="2279507" y="63350"/>
            <a:ext cx="6825000" cy="617700"/>
          </a:xfrm>
          <a:prstGeom prst="rect">
            <a:avLst/>
          </a:prstGeom>
        </p:spPr>
        <p:txBody>
          <a:bodyPr spcFirstLastPara="1" wrap="square" lIns="68575" tIns="68575" rIns="68575" bIns="68575" anchor="t" anchorCtr="0">
            <a:noAutofit/>
          </a:bodyPr>
          <a:lstStyle/>
          <a:p>
            <a:pPr marL="0" lvl="0" indent="0" algn="l" rtl="0">
              <a:spcBef>
                <a:spcPts val="500"/>
              </a:spcBef>
              <a:spcAft>
                <a:spcPts val="0"/>
              </a:spcAft>
              <a:buNone/>
            </a:pPr>
            <a:r>
              <a:rPr lang="en-US"/>
              <a:t>Architecture and integration of federation services 		</a:t>
            </a:r>
            <a:endParaRPr/>
          </a:p>
        </p:txBody>
      </p:sp>
      <p:sp>
        <p:nvSpPr>
          <p:cNvPr id="519" name="Google Shape;519;p42"/>
          <p:cNvSpPr txBox="1"/>
          <p:nvPr/>
        </p:nvSpPr>
        <p:spPr>
          <a:xfrm>
            <a:off x="239875" y="4200850"/>
            <a:ext cx="2821500" cy="52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b="1">
                <a:solidFill>
                  <a:srgbClr val="FFFFFF"/>
                </a:solidFill>
                <a:highlight>
                  <a:srgbClr val="38761D"/>
                </a:highlight>
                <a:latin typeface="Calibri"/>
                <a:ea typeface="Calibri"/>
                <a:cs typeface="Calibri"/>
                <a:sym typeface="Calibri"/>
              </a:rPr>
              <a:t>Green</a:t>
            </a:r>
            <a:r>
              <a:rPr lang="en-US">
                <a:latin typeface="Calibri"/>
                <a:ea typeface="Calibri"/>
                <a:cs typeface="Calibri"/>
                <a:sym typeface="Calibri"/>
              </a:rPr>
              <a:t>   - already integrated</a:t>
            </a:r>
            <a:endParaRPr>
              <a:latin typeface="Calibri"/>
              <a:ea typeface="Calibri"/>
              <a:cs typeface="Calibri"/>
              <a:sym typeface="Calibri"/>
            </a:endParaRPr>
          </a:p>
          <a:p>
            <a:pPr marL="0" lvl="0" indent="0" algn="l" rtl="0">
              <a:spcBef>
                <a:spcPts val="0"/>
              </a:spcBef>
              <a:spcAft>
                <a:spcPts val="0"/>
              </a:spcAft>
              <a:buNone/>
            </a:pPr>
            <a:r>
              <a:rPr lang="en-US">
                <a:solidFill>
                  <a:srgbClr val="FFFFFF"/>
                </a:solidFill>
                <a:highlight>
                  <a:srgbClr val="666666"/>
                </a:highlight>
                <a:latin typeface="Calibri"/>
                <a:ea typeface="Calibri"/>
                <a:cs typeface="Calibri"/>
                <a:sym typeface="Calibri"/>
              </a:rPr>
              <a:t>Dotted</a:t>
            </a:r>
            <a:r>
              <a:rPr lang="en-US">
                <a:latin typeface="Calibri"/>
                <a:ea typeface="Calibri"/>
                <a:cs typeface="Calibri"/>
                <a:sym typeface="Calibri"/>
              </a:rPr>
              <a:t>   - work in progress</a:t>
            </a:r>
            <a:r>
              <a:rPr lang="en-US" sz="1200">
                <a:latin typeface="Calibri"/>
                <a:ea typeface="Calibri"/>
                <a:cs typeface="Calibri"/>
                <a:sym typeface="Calibri"/>
              </a:rPr>
              <a:t> </a:t>
            </a:r>
            <a:endParaRPr sz="1200">
              <a:latin typeface="Calibri"/>
              <a:ea typeface="Calibri"/>
              <a:cs typeface="Calibri"/>
              <a:sym typeface="Calibri"/>
            </a:endParaRPr>
          </a:p>
        </p:txBody>
      </p:sp>
      <p:sp>
        <p:nvSpPr>
          <p:cNvPr id="520" name="Google Shape;520;p42"/>
          <p:cNvSpPr txBox="1"/>
          <p:nvPr/>
        </p:nvSpPr>
        <p:spPr>
          <a:xfrm>
            <a:off x="5059004" y="4388500"/>
            <a:ext cx="2744700" cy="21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i="1"/>
              <a:t>Integration of federation services </a:t>
            </a:r>
            <a:endParaRPr sz="1100" i="1"/>
          </a:p>
        </p:txBody>
      </p:sp>
      <p:sp>
        <p:nvSpPr>
          <p:cNvPr id="521" name="Google Shape;521;p42"/>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pic>
        <p:nvPicPr>
          <p:cNvPr id="522" name="Google Shape;522;p42"/>
          <p:cNvPicPr preferRelativeResize="0"/>
          <p:nvPr/>
        </p:nvPicPr>
        <p:blipFill>
          <a:blip r:embed="rId3">
            <a:alphaModFix/>
          </a:blip>
          <a:stretch>
            <a:fillRect/>
          </a:stretch>
        </p:blipFill>
        <p:spPr>
          <a:xfrm>
            <a:off x="2986213" y="713750"/>
            <a:ext cx="5915428" cy="3487100"/>
          </a:xfrm>
          <a:prstGeom prst="rect">
            <a:avLst/>
          </a:prstGeom>
          <a:noFill/>
          <a:ln>
            <a:noFill/>
          </a:ln>
        </p:spPr>
      </p:pic>
      <p:sp>
        <p:nvSpPr>
          <p:cNvPr id="523" name="Google Shape;523;p42"/>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7</a:t>
            </a:fld>
            <a:endParaRPr sz="700">
              <a:solidFill>
                <a:srgbClr val="3C3C3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3"/>
          <p:cNvSpPr/>
          <p:nvPr/>
        </p:nvSpPr>
        <p:spPr>
          <a:xfrm>
            <a:off x="6941337" y="883584"/>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Software and App Repositories</a:t>
            </a:r>
            <a:endParaRPr sz="1100" b="1"/>
          </a:p>
        </p:txBody>
      </p:sp>
      <p:sp>
        <p:nvSpPr>
          <p:cNvPr id="530" name="Google Shape;530;p43"/>
          <p:cNvSpPr/>
          <p:nvPr/>
        </p:nvSpPr>
        <p:spPr>
          <a:xfrm>
            <a:off x="2458859" y="883584"/>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Service Discovery and Ordering</a:t>
            </a:r>
            <a:endParaRPr sz="1100" b="1"/>
          </a:p>
        </p:txBody>
      </p:sp>
      <p:sp>
        <p:nvSpPr>
          <p:cNvPr id="531" name="Google Shape;531;p43"/>
          <p:cNvSpPr/>
          <p:nvPr/>
        </p:nvSpPr>
        <p:spPr>
          <a:xfrm>
            <a:off x="296787" y="883584"/>
            <a:ext cx="19836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Access </a:t>
            </a:r>
            <a:endParaRPr sz="1100" b="1"/>
          </a:p>
        </p:txBody>
      </p:sp>
      <p:sp>
        <p:nvSpPr>
          <p:cNvPr id="532" name="Google Shape;532;p43"/>
          <p:cNvSpPr/>
          <p:nvPr/>
        </p:nvSpPr>
        <p:spPr>
          <a:xfrm>
            <a:off x="300448" y="1537223"/>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Check-in</a:t>
            </a:r>
            <a:endParaRPr sz="900" b="1">
              <a:latin typeface="Calibri"/>
              <a:ea typeface="Calibri"/>
              <a:cs typeface="Calibri"/>
              <a:sym typeface="Calibri"/>
            </a:endParaRPr>
          </a:p>
        </p:txBody>
      </p:sp>
      <p:pic>
        <p:nvPicPr>
          <p:cNvPr id="533" name="Google Shape;533;p43">
            <a:hlinkClick r:id="rId3"/>
          </p:cNvPr>
          <p:cNvPicPr preferRelativeResize="0"/>
          <p:nvPr/>
        </p:nvPicPr>
        <p:blipFill>
          <a:blip r:embed="rId4">
            <a:alphaModFix/>
          </a:blip>
          <a:stretch>
            <a:fillRect/>
          </a:stretch>
        </p:blipFill>
        <p:spPr>
          <a:xfrm>
            <a:off x="1068565" y="1537152"/>
            <a:ext cx="1208150"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34" name="Google Shape;534;p43"/>
          <p:cNvSpPr/>
          <p:nvPr/>
        </p:nvSpPr>
        <p:spPr>
          <a:xfrm>
            <a:off x="300448" y="3688560"/>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eduTEAMs</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IAM</a:t>
            </a:r>
            <a:endParaRPr sz="900" b="1">
              <a:latin typeface="Calibri"/>
              <a:ea typeface="Calibri"/>
              <a:cs typeface="Calibri"/>
              <a:sym typeface="Calibri"/>
            </a:endParaRPr>
          </a:p>
        </p:txBody>
      </p:sp>
      <p:pic>
        <p:nvPicPr>
          <p:cNvPr id="535" name="Google Shape;535;p43">
            <a:hlinkClick r:id="rId5"/>
          </p:cNvPr>
          <p:cNvPicPr preferRelativeResize="0"/>
          <p:nvPr/>
        </p:nvPicPr>
        <p:blipFill>
          <a:blip r:embed="rId6">
            <a:alphaModFix/>
          </a:blip>
          <a:stretch>
            <a:fillRect/>
          </a:stretch>
        </p:blipFill>
        <p:spPr>
          <a:xfrm>
            <a:off x="1068581" y="2612991"/>
            <a:ext cx="1208174" cy="936956"/>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36" name="Google Shape;536;p43"/>
          <p:cNvSpPr/>
          <p:nvPr/>
        </p:nvSpPr>
        <p:spPr>
          <a:xfrm>
            <a:off x="300466" y="261289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B2ACCESS</a:t>
            </a:r>
            <a:endParaRPr sz="900" b="1">
              <a:latin typeface="Calibri"/>
              <a:ea typeface="Calibri"/>
              <a:cs typeface="Calibri"/>
              <a:sym typeface="Calibri"/>
            </a:endParaRPr>
          </a:p>
        </p:txBody>
      </p:sp>
      <p:sp>
        <p:nvSpPr>
          <p:cNvPr id="537" name="Google Shape;537;p43"/>
          <p:cNvSpPr/>
          <p:nvPr/>
        </p:nvSpPr>
        <p:spPr>
          <a:xfrm>
            <a:off x="2462527" y="3688560"/>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SOMBO (Service Order Mgmt. System)</a:t>
            </a:r>
            <a:endParaRPr sz="900" b="1">
              <a:latin typeface="Calibri"/>
              <a:ea typeface="Calibri"/>
              <a:cs typeface="Calibri"/>
              <a:sym typeface="Calibri"/>
            </a:endParaRPr>
          </a:p>
        </p:txBody>
      </p:sp>
      <p:sp>
        <p:nvSpPr>
          <p:cNvPr id="538" name="Google Shape;538;p43"/>
          <p:cNvSpPr/>
          <p:nvPr/>
        </p:nvSpPr>
        <p:spPr>
          <a:xfrm>
            <a:off x="2462545" y="261289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Service</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Portfolio</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Tool</a:t>
            </a:r>
            <a:endParaRPr sz="900" b="1">
              <a:latin typeface="Calibri"/>
              <a:ea typeface="Calibri"/>
              <a:cs typeface="Calibri"/>
              <a:sym typeface="Calibri"/>
            </a:endParaRPr>
          </a:p>
        </p:txBody>
      </p:sp>
      <p:sp>
        <p:nvSpPr>
          <p:cNvPr id="539" name="Google Shape;539;p43"/>
          <p:cNvSpPr/>
          <p:nvPr/>
        </p:nvSpPr>
        <p:spPr>
          <a:xfrm>
            <a:off x="2462527" y="1537223"/>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latin typeface="Calibri"/>
                <a:ea typeface="Calibri"/>
                <a:cs typeface="Calibri"/>
                <a:sym typeface="Calibri"/>
              </a:rPr>
              <a:t>EOSC Portal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Market</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place</a:t>
            </a:r>
            <a:endParaRPr sz="900" b="1">
              <a:latin typeface="Calibri"/>
              <a:ea typeface="Calibri"/>
              <a:cs typeface="Calibri"/>
              <a:sym typeface="Calibri"/>
            </a:endParaRPr>
          </a:p>
          <a:p>
            <a:pPr marL="0" lvl="0" indent="0" algn="ctr" rtl="0">
              <a:spcBef>
                <a:spcPts val="0"/>
              </a:spcBef>
              <a:spcAft>
                <a:spcPts val="0"/>
              </a:spcAft>
              <a:buNone/>
            </a:pPr>
            <a:endParaRPr sz="900" b="1">
              <a:latin typeface="Calibri"/>
              <a:ea typeface="Calibri"/>
              <a:cs typeface="Calibri"/>
              <a:sym typeface="Calibri"/>
            </a:endParaRPr>
          </a:p>
        </p:txBody>
      </p:sp>
      <p:pic>
        <p:nvPicPr>
          <p:cNvPr id="540" name="Google Shape;540;p43">
            <a:hlinkClick r:id="rId7"/>
          </p:cNvPr>
          <p:cNvPicPr preferRelativeResize="0"/>
          <p:nvPr/>
        </p:nvPicPr>
        <p:blipFill>
          <a:blip r:embed="rId8">
            <a:alphaModFix/>
          </a:blip>
          <a:stretch>
            <a:fillRect/>
          </a:stretch>
        </p:blipFill>
        <p:spPr>
          <a:xfrm>
            <a:off x="3230700" y="1537078"/>
            <a:ext cx="1208136"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41" name="Google Shape;541;p43"/>
          <p:cNvSpPr/>
          <p:nvPr/>
        </p:nvSpPr>
        <p:spPr>
          <a:xfrm>
            <a:off x="4726500" y="883584"/>
            <a:ext cx="2010900" cy="515100"/>
          </a:xfrm>
          <a:prstGeom prst="rect">
            <a:avLst/>
          </a:prstGeom>
          <a:solidFill>
            <a:schemeClr val="lt2"/>
          </a:solidFill>
          <a:ln w="9525" cap="flat" cmpd="sng">
            <a:solidFill>
              <a:schemeClr val="dk2"/>
            </a:solidFill>
            <a:prstDash val="solid"/>
            <a:round/>
            <a:headEnd type="none" w="sm" len="sm"/>
            <a:tailEnd type="none" w="sm" len="sm"/>
          </a:ln>
          <a:effectLst>
            <a:outerShdw blurRad="85725" dist="28575" dir="7500000" algn="bl" rotWithShape="0">
              <a:srgbClr val="000000">
                <a:alpha val="9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1100" b="1"/>
              <a:t>Operations Support </a:t>
            </a:r>
            <a:endParaRPr sz="1100" b="1"/>
          </a:p>
        </p:txBody>
      </p:sp>
      <p:sp>
        <p:nvSpPr>
          <p:cNvPr id="542" name="Google Shape;542;p43"/>
          <p:cNvSpPr/>
          <p:nvPr/>
        </p:nvSpPr>
        <p:spPr>
          <a:xfrm>
            <a:off x="4730154" y="3688560"/>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t>Helpdesk</a:t>
            </a:r>
            <a:endParaRPr sz="900" b="1"/>
          </a:p>
        </p:txBody>
      </p:sp>
      <p:sp>
        <p:nvSpPr>
          <p:cNvPr id="543" name="Google Shape;543;p43"/>
          <p:cNvSpPr/>
          <p:nvPr/>
        </p:nvSpPr>
        <p:spPr>
          <a:xfrm>
            <a:off x="6945005" y="1537223"/>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AppDB</a:t>
            </a:r>
            <a:endParaRPr sz="900" b="1"/>
          </a:p>
        </p:txBody>
      </p:sp>
      <p:sp>
        <p:nvSpPr>
          <p:cNvPr id="544" name="Google Shape;544;p43"/>
          <p:cNvSpPr/>
          <p:nvPr/>
        </p:nvSpPr>
        <p:spPr>
          <a:xfrm>
            <a:off x="4730161" y="1537223"/>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r>
              <a:rPr lang="en-US" sz="900" b="1">
                <a:latin typeface="Calibri"/>
                <a:ea typeface="Calibri"/>
                <a:cs typeface="Calibri"/>
                <a:sym typeface="Calibri"/>
              </a:rPr>
              <a:t>Monitoring</a:t>
            </a:r>
            <a:endParaRPr sz="900" b="1">
              <a:latin typeface="Calibri"/>
              <a:ea typeface="Calibri"/>
              <a:cs typeface="Calibri"/>
              <a:sym typeface="Calibri"/>
            </a:endParaRPr>
          </a:p>
          <a:p>
            <a:pPr marL="0" lvl="0" indent="0" algn="l" rtl="0">
              <a:spcBef>
                <a:spcPts val="0"/>
              </a:spcBef>
              <a:spcAft>
                <a:spcPts val="0"/>
              </a:spcAft>
              <a:buNone/>
            </a:pPr>
            <a:r>
              <a:rPr lang="en-US" sz="900" b="1">
                <a:latin typeface="Calibri"/>
                <a:ea typeface="Calibri"/>
                <a:cs typeface="Calibri"/>
                <a:sym typeface="Calibri"/>
              </a:rPr>
              <a:t>Accounting</a:t>
            </a:r>
            <a:endParaRPr sz="900" b="1">
              <a:latin typeface="Calibri"/>
              <a:ea typeface="Calibri"/>
              <a:cs typeface="Calibri"/>
              <a:sym typeface="Calibri"/>
            </a:endParaRPr>
          </a:p>
        </p:txBody>
      </p:sp>
      <p:pic>
        <p:nvPicPr>
          <p:cNvPr id="545" name="Google Shape;545;p43">
            <a:hlinkClick r:id="rId9"/>
          </p:cNvPr>
          <p:cNvPicPr preferRelativeResize="0"/>
          <p:nvPr/>
        </p:nvPicPr>
        <p:blipFill>
          <a:blip r:embed="rId10">
            <a:alphaModFix/>
          </a:blip>
          <a:stretch>
            <a:fillRect/>
          </a:stretch>
        </p:blipFill>
        <p:spPr>
          <a:xfrm>
            <a:off x="5529113" y="1981509"/>
            <a:ext cx="1211832" cy="49286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46" name="Google Shape;546;p43"/>
          <p:cNvSpPr/>
          <p:nvPr/>
        </p:nvSpPr>
        <p:spPr>
          <a:xfrm>
            <a:off x="6945023" y="261289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GitLab</a:t>
            </a:r>
            <a:endParaRPr sz="900" b="1"/>
          </a:p>
        </p:txBody>
      </p:sp>
      <p:pic>
        <p:nvPicPr>
          <p:cNvPr id="547" name="Google Shape;547;p43">
            <a:hlinkClick r:id="rId11"/>
          </p:cNvPr>
          <p:cNvPicPr preferRelativeResize="0"/>
          <p:nvPr/>
        </p:nvPicPr>
        <p:blipFill>
          <a:blip r:embed="rId12">
            <a:alphaModFix/>
          </a:blip>
          <a:stretch>
            <a:fillRect/>
          </a:stretch>
        </p:blipFill>
        <p:spPr>
          <a:xfrm>
            <a:off x="7727794" y="2612653"/>
            <a:ext cx="1208136"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48" name="Google Shape;548;p43">
            <a:hlinkClick r:id="rId13"/>
          </p:cNvPr>
          <p:cNvPicPr preferRelativeResize="0"/>
          <p:nvPr/>
        </p:nvPicPr>
        <p:blipFill>
          <a:blip r:embed="rId14">
            <a:alphaModFix/>
          </a:blip>
          <a:stretch>
            <a:fillRect/>
          </a:stretch>
        </p:blipFill>
        <p:spPr>
          <a:xfrm>
            <a:off x="5529113" y="2612991"/>
            <a:ext cx="1211831" cy="4442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49" name="Google Shape;549;p43"/>
          <p:cNvSpPr/>
          <p:nvPr/>
        </p:nvSpPr>
        <p:spPr>
          <a:xfrm>
            <a:off x="4730179" y="2612892"/>
            <a:ext cx="678900" cy="9372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Config. </a:t>
            </a:r>
            <a:endParaRPr sz="900" b="1">
              <a:latin typeface="Calibri"/>
              <a:ea typeface="Calibri"/>
              <a:cs typeface="Calibri"/>
              <a:sym typeface="Calibri"/>
            </a:endParaRPr>
          </a:p>
          <a:p>
            <a:pPr marL="0" lvl="0" indent="0" algn="ctr" rtl="0">
              <a:spcBef>
                <a:spcPts val="0"/>
              </a:spcBef>
              <a:spcAft>
                <a:spcPts val="0"/>
              </a:spcAft>
              <a:buNone/>
            </a:pPr>
            <a:r>
              <a:rPr lang="en-US" sz="900" b="1">
                <a:latin typeface="Calibri"/>
                <a:ea typeface="Calibri"/>
                <a:cs typeface="Calibri"/>
                <a:sym typeface="Calibri"/>
              </a:rPr>
              <a:t>Database</a:t>
            </a:r>
            <a:endParaRPr sz="900" b="1">
              <a:latin typeface="Calibri"/>
              <a:ea typeface="Calibri"/>
              <a:cs typeface="Calibri"/>
              <a:sym typeface="Calibri"/>
            </a:endParaRPr>
          </a:p>
        </p:txBody>
      </p:sp>
      <p:pic>
        <p:nvPicPr>
          <p:cNvPr id="550" name="Google Shape;550;p43">
            <a:hlinkClick r:id="rId15"/>
          </p:cNvPr>
          <p:cNvPicPr preferRelativeResize="0"/>
          <p:nvPr/>
        </p:nvPicPr>
        <p:blipFill>
          <a:blip r:embed="rId16">
            <a:alphaModFix/>
          </a:blip>
          <a:stretch>
            <a:fillRect/>
          </a:stretch>
        </p:blipFill>
        <p:spPr>
          <a:xfrm>
            <a:off x="5529113" y="3057253"/>
            <a:ext cx="1211831"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51" name="Google Shape;551;p43">
            <a:hlinkClick r:id="rId17"/>
          </p:cNvPr>
          <p:cNvPicPr preferRelativeResize="0"/>
          <p:nvPr/>
        </p:nvPicPr>
        <p:blipFill>
          <a:blip r:embed="rId18">
            <a:alphaModFix/>
          </a:blip>
          <a:stretch>
            <a:fillRect/>
          </a:stretch>
        </p:blipFill>
        <p:spPr>
          <a:xfrm>
            <a:off x="1068581" y="3688828"/>
            <a:ext cx="1211829" cy="492861"/>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52" name="Google Shape;552;p43">
            <a:hlinkClick r:id="rId19"/>
          </p:cNvPr>
          <p:cNvPicPr preferRelativeResize="0"/>
          <p:nvPr/>
        </p:nvPicPr>
        <p:blipFill>
          <a:blip r:embed="rId20">
            <a:alphaModFix/>
          </a:blip>
          <a:stretch>
            <a:fillRect/>
          </a:stretch>
        </p:blipFill>
        <p:spPr>
          <a:xfrm>
            <a:off x="1068563" y="4207866"/>
            <a:ext cx="1211833" cy="41808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53" name="Google Shape;553;p43">
            <a:hlinkClick r:id="rId21"/>
          </p:cNvPr>
          <p:cNvPicPr preferRelativeResize="0"/>
          <p:nvPr/>
        </p:nvPicPr>
        <p:blipFill>
          <a:blip r:embed="rId22">
            <a:alphaModFix/>
          </a:blip>
          <a:stretch>
            <a:fillRect/>
          </a:stretch>
        </p:blipFill>
        <p:spPr>
          <a:xfrm>
            <a:off x="5529113" y="3688566"/>
            <a:ext cx="1211832" cy="93695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54" name="Google Shape;554;p43">
            <a:hlinkClick r:id="rId23"/>
          </p:cNvPr>
          <p:cNvPicPr preferRelativeResize="0"/>
          <p:nvPr/>
        </p:nvPicPr>
        <p:blipFill>
          <a:blip r:embed="rId24">
            <a:alphaModFix/>
          </a:blip>
          <a:stretch>
            <a:fillRect/>
          </a:stretch>
        </p:blipFill>
        <p:spPr>
          <a:xfrm>
            <a:off x="3232538" y="3688228"/>
            <a:ext cx="1208139" cy="93712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55" name="Google Shape;555;p43">
            <a:hlinkClick r:id="rId25"/>
          </p:cNvPr>
          <p:cNvPicPr preferRelativeResize="0"/>
          <p:nvPr/>
        </p:nvPicPr>
        <p:blipFill>
          <a:blip r:embed="rId26">
            <a:alphaModFix/>
          </a:blip>
          <a:stretch>
            <a:fillRect/>
          </a:stretch>
        </p:blipFill>
        <p:spPr>
          <a:xfrm>
            <a:off x="5529113" y="1537228"/>
            <a:ext cx="1211831" cy="451120"/>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56" name="Google Shape;556;p43"/>
          <p:cNvSpPr/>
          <p:nvPr/>
        </p:nvSpPr>
        <p:spPr>
          <a:xfrm>
            <a:off x="204375" y="795759"/>
            <a:ext cx="2167200" cy="3944100"/>
          </a:xfrm>
          <a:prstGeom prst="rect">
            <a:avLst/>
          </a:prstGeom>
          <a:noFill/>
          <a:ln w="3810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grpSp>
        <p:nvGrpSpPr>
          <p:cNvPr id="557" name="Google Shape;557;p43"/>
          <p:cNvGrpSpPr/>
          <p:nvPr/>
        </p:nvGrpSpPr>
        <p:grpSpPr>
          <a:xfrm>
            <a:off x="6945005" y="3688059"/>
            <a:ext cx="1994619" cy="937626"/>
            <a:chOff x="9202582" y="4846425"/>
            <a:chExt cx="2659492" cy="1250168"/>
          </a:xfrm>
        </p:grpSpPr>
        <p:sp>
          <p:nvSpPr>
            <p:cNvPr id="558" name="Google Shape;558;p43"/>
            <p:cNvSpPr/>
            <p:nvPr/>
          </p:nvSpPr>
          <p:spPr>
            <a:xfrm>
              <a:off x="9202582" y="4847093"/>
              <a:ext cx="905400" cy="1249500"/>
            </a:xfrm>
            <a:prstGeom prst="rect">
              <a:avLst/>
            </a:prstGeom>
            <a:solidFill>
              <a:schemeClr val="lt2"/>
            </a:solid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900" b="1"/>
                <a:t>EGI Software Repo</a:t>
              </a:r>
              <a:endParaRPr sz="900" b="1"/>
            </a:p>
            <a:p>
              <a:pPr marL="0" lvl="0" indent="0" algn="ctr" rtl="0">
                <a:spcBef>
                  <a:spcPts val="0"/>
                </a:spcBef>
                <a:spcAft>
                  <a:spcPts val="0"/>
                </a:spcAft>
                <a:buNone/>
              </a:pPr>
              <a:endParaRPr sz="900" b="1"/>
            </a:p>
          </p:txBody>
        </p:sp>
        <p:pic>
          <p:nvPicPr>
            <p:cNvPr id="559" name="Google Shape;559;p43">
              <a:hlinkClick r:id="rId27"/>
            </p:cNvPr>
            <p:cNvPicPr preferRelativeResize="0"/>
            <p:nvPr/>
          </p:nvPicPr>
          <p:blipFill>
            <a:blip r:embed="rId28">
              <a:alphaModFix/>
            </a:blip>
            <a:stretch>
              <a:fillRect/>
            </a:stretch>
          </p:blipFill>
          <p:spPr>
            <a:xfrm>
              <a:off x="10246300" y="4846425"/>
              <a:ext cx="1615774" cy="1249275"/>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grpSp>
      <p:pic>
        <p:nvPicPr>
          <p:cNvPr id="560" name="Google Shape;560;p43">
            <a:hlinkClick r:id="rId29"/>
          </p:cNvPr>
          <p:cNvPicPr preferRelativeResize="0"/>
          <p:nvPr/>
        </p:nvPicPr>
        <p:blipFill>
          <a:blip r:embed="rId30">
            <a:alphaModFix/>
          </a:blip>
          <a:stretch>
            <a:fillRect/>
          </a:stretch>
        </p:blipFill>
        <p:spPr>
          <a:xfrm>
            <a:off x="3232556" y="2005809"/>
            <a:ext cx="1208175"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61" name="Google Shape;561;p43">
            <a:hlinkClick r:id="rId31"/>
          </p:cNvPr>
          <p:cNvPicPr preferRelativeResize="0"/>
          <p:nvPr/>
        </p:nvPicPr>
        <p:blipFill>
          <a:blip r:embed="rId32">
            <a:alphaModFix/>
          </a:blip>
          <a:stretch>
            <a:fillRect/>
          </a:stretch>
        </p:blipFill>
        <p:spPr>
          <a:xfrm>
            <a:off x="3232594" y="2612972"/>
            <a:ext cx="1211832" cy="936957"/>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62" name="Google Shape;562;p43"/>
          <p:cNvSpPr txBox="1">
            <a:spLocks noGrp="1"/>
          </p:cNvSpPr>
          <p:nvPr>
            <p:ph type="body" idx="2"/>
          </p:nvPr>
        </p:nvSpPr>
        <p:spPr>
          <a:xfrm>
            <a:off x="2280404" y="127483"/>
            <a:ext cx="6476700" cy="61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US"/>
              <a:t>EOSC Federation Services  		</a:t>
            </a:r>
            <a:endParaRPr/>
          </a:p>
          <a:p>
            <a:pPr marL="0" lvl="0" indent="0" algn="l" rtl="0">
              <a:spcBef>
                <a:spcPts val="500"/>
              </a:spcBef>
              <a:spcAft>
                <a:spcPts val="0"/>
              </a:spcAft>
              <a:buNone/>
            </a:pPr>
            <a:endParaRPr/>
          </a:p>
        </p:txBody>
      </p:sp>
      <p:pic>
        <p:nvPicPr>
          <p:cNvPr id="563" name="Google Shape;563;p43">
            <a:hlinkClick r:id="rId33"/>
          </p:cNvPr>
          <p:cNvPicPr preferRelativeResize="0"/>
          <p:nvPr/>
        </p:nvPicPr>
        <p:blipFill>
          <a:blip r:embed="rId34">
            <a:alphaModFix/>
          </a:blip>
          <a:stretch>
            <a:fillRect/>
          </a:stretch>
        </p:blipFill>
        <p:spPr>
          <a:xfrm>
            <a:off x="7725938" y="1981508"/>
            <a:ext cx="1211830" cy="492862"/>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pic>
        <p:nvPicPr>
          <p:cNvPr id="564" name="Google Shape;564;p43">
            <a:hlinkClick r:id="rId35"/>
          </p:cNvPr>
          <p:cNvPicPr preferRelativeResize="0"/>
          <p:nvPr/>
        </p:nvPicPr>
        <p:blipFill>
          <a:blip r:embed="rId36">
            <a:alphaModFix/>
          </a:blip>
          <a:stretch>
            <a:fillRect/>
          </a:stretch>
        </p:blipFill>
        <p:spPr>
          <a:xfrm>
            <a:off x="7727794" y="1537078"/>
            <a:ext cx="1208137" cy="451124"/>
          </a:xfrm>
          <a:prstGeom prst="rect">
            <a:avLst/>
          </a:prstGeom>
          <a:noFill/>
          <a:ln w="19050" cap="flat" cmpd="sng">
            <a:solidFill>
              <a:schemeClr val="dk2"/>
            </a:solidFill>
            <a:prstDash val="solid"/>
            <a:round/>
            <a:headEnd type="none" w="sm" len="sm"/>
            <a:tailEnd type="none" w="sm" len="sm"/>
          </a:ln>
          <a:effectLst>
            <a:outerShdw blurRad="57150" dist="28575" dir="8160000" algn="bl" rotWithShape="0">
              <a:srgbClr val="000000">
                <a:alpha val="50000"/>
              </a:srgbClr>
            </a:outerShdw>
          </a:effectLst>
        </p:spPr>
      </p:pic>
      <p:sp>
        <p:nvSpPr>
          <p:cNvPr id="565" name="Google Shape;565;p43"/>
          <p:cNvSpPr txBox="1"/>
          <p:nvPr/>
        </p:nvSpPr>
        <p:spPr>
          <a:xfrm>
            <a:off x="1037745" y="536550"/>
            <a:ext cx="7608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T5.1</a:t>
            </a:r>
            <a:endParaRPr sz="1100" b="1"/>
          </a:p>
        </p:txBody>
      </p:sp>
      <p:sp>
        <p:nvSpPr>
          <p:cNvPr id="566" name="Google Shape;566;p43"/>
          <p:cNvSpPr txBox="1"/>
          <p:nvPr/>
        </p:nvSpPr>
        <p:spPr>
          <a:xfrm>
            <a:off x="3199830" y="536550"/>
            <a:ext cx="760800" cy="418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T5.2</a:t>
            </a:r>
            <a:endParaRPr sz="1100" b="1"/>
          </a:p>
        </p:txBody>
      </p:sp>
      <p:sp>
        <p:nvSpPr>
          <p:cNvPr id="567" name="Google Shape;567;p43"/>
          <p:cNvSpPr txBox="1"/>
          <p:nvPr/>
        </p:nvSpPr>
        <p:spPr>
          <a:xfrm>
            <a:off x="5481075" y="536550"/>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T5.3,4,5</a:t>
            </a:r>
            <a:endParaRPr sz="1100" b="1"/>
          </a:p>
        </p:txBody>
      </p:sp>
      <p:sp>
        <p:nvSpPr>
          <p:cNvPr id="568" name="Google Shape;568;p43"/>
          <p:cNvSpPr txBox="1"/>
          <p:nvPr/>
        </p:nvSpPr>
        <p:spPr>
          <a:xfrm>
            <a:off x="7678838" y="565538"/>
            <a:ext cx="760800" cy="2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t>T5.6</a:t>
            </a:r>
            <a:endParaRPr sz="1100" b="1"/>
          </a:p>
        </p:txBody>
      </p:sp>
      <p:sp>
        <p:nvSpPr>
          <p:cNvPr id="569" name="Google Shape;569;p43"/>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
        <p:nvSpPr>
          <p:cNvPr id="570" name="Google Shape;570;p43"/>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US" sz="700">
                <a:solidFill>
                  <a:srgbClr val="3C3C3C"/>
                </a:solidFill>
                <a:latin typeface="Calibri"/>
                <a:ea typeface="Calibri"/>
                <a:cs typeface="Calibri"/>
                <a:sym typeface="Calibri"/>
              </a:rPr>
              <a:t>8</a:t>
            </a:fld>
            <a:endParaRPr sz="700">
              <a:solidFill>
                <a:srgbClr val="3C3C3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4"/>
          <p:cNvSpPr txBox="1">
            <a:spLocks noGrp="1"/>
          </p:cNvSpPr>
          <p:nvPr>
            <p:ph type="body" idx="1"/>
          </p:nvPr>
        </p:nvSpPr>
        <p:spPr>
          <a:xfrm>
            <a:off x="251513" y="738075"/>
            <a:ext cx="7887000" cy="4047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sz="1800" b="1"/>
              <a:t>Objective:  </a:t>
            </a:r>
            <a:r>
              <a:rPr lang="en-US" sz="1800"/>
              <a:t>AAI should enable seamless and uniform access to the EOSC services and resources,  based on EGI, EUDAT and INDIGO-DataCloud the solutions (SP/IdP Proxies), their interoperability and integration </a:t>
            </a:r>
            <a:endParaRPr sz="1800" b="1"/>
          </a:p>
          <a:p>
            <a:pPr marL="0" lvl="0" indent="0" algn="l" rtl="0">
              <a:spcBef>
                <a:spcPts val="0"/>
              </a:spcBef>
              <a:spcAft>
                <a:spcPts val="0"/>
              </a:spcAft>
              <a:buNone/>
            </a:pPr>
            <a:endParaRPr sz="1800" b="1"/>
          </a:p>
          <a:p>
            <a:pPr marL="0" marR="0" lvl="0" indent="0" algn="l" rtl="0">
              <a:spcBef>
                <a:spcPts val="0"/>
              </a:spcBef>
              <a:spcAft>
                <a:spcPts val="0"/>
              </a:spcAft>
              <a:buNone/>
            </a:pPr>
            <a:r>
              <a:rPr lang="en-US" sz="1800" b="1"/>
              <a:t>AAI working group activities: </a:t>
            </a:r>
            <a:endParaRPr sz="1800" b="1"/>
          </a:p>
          <a:p>
            <a:pPr marL="342900" marR="0" lvl="0" indent="-279400" algn="l" rtl="0">
              <a:spcBef>
                <a:spcPts val="0"/>
              </a:spcBef>
              <a:spcAft>
                <a:spcPts val="0"/>
              </a:spcAft>
              <a:buClr>
                <a:srgbClr val="3C3C3C"/>
              </a:buClr>
              <a:buSzPts val="1800"/>
              <a:buFont typeface="Calibri"/>
              <a:buChar char="●"/>
            </a:pPr>
            <a:r>
              <a:rPr lang="en-US" sz="1800"/>
              <a:t>Development</a:t>
            </a:r>
            <a:r>
              <a:rPr lang="en-US" sz="1800">
                <a:solidFill>
                  <a:srgbClr val="3C3C3C"/>
                </a:solidFill>
              </a:rPr>
              <a:t> of the EOSC-hub AAI architecture </a:t>
            </a:r>
            <a:endParaRPr sz="1800"/>
          </a:p>
          <a:p>
            <a:pPr marL="342900" marR="0" lvl="0" indent="-279400" algn="l" rtl="0">
              <a:spcBef>
                <a:spcPts val="0"/>
              </a:spcBef>
              <a:spcAft>
                <a:spcPts val="0"/>
              </a:spcAft>
              <a:buSzPts val="1800"/>
              <a:buChar char="●"/>
            </a:pPr>
            <a:r>
              <a:rPr lang="en-US" sz="1800"/>
              <a:t>Integration of EOSC-hub AAI services: </a:t>
            </a:r>
            <a:endParaRPr sz="1800"/>
          </a:p>
          <a:p>
            <a:pPr marL="685800" lvl="1" indent="-279400" algn="l" rtl="0">
              <a:spcBef>
                <a:spcPts val="0"/>
              </a:spcBef>
              <a:spcAft>
                <a:spcPts val="0"/>
              </a:spcAft>
              <a:buSzPts val="1800"/>
              <a:buFont typeface="Calibri"/>
              <a:buChar char="○"/>
            </a:pPr>
            <a:r>
              <a:rPr lang="en-US" sz="1800"/>
              <a:t>Alignment of user related attributes:  </a:t>
            </a:r>
            <a:endParaRPr sz="1800"/>
          </a:p>
          <a:p>
            <a:pPr marL="1028700" lvl="2" indent="-279400" algn="l" rtl="0">
              <a:spcBef>
                <a:spcPts val="0"/>
              </a:spcBef>
              <a:spcAft>
                <a:spcPts val="0"/>
              </a:spcAft>
              <a:buSzPts val="1800"/>
              <a:buFont typeface="Noto Sans Symbols"/>
              <a:buChar char="■"/>
            </a:pPr>
            <a:r>
              <a:rPr lang="en-US"/>
              <a:t>Authentication information</a:t>
            </a:r>
            <a:endParaRPr/>
          </a:p>
          <a:p>
            <a:pPr marL="1028700" lvl="2" indent="-279400" algn="l" rtl="0">
              <a:spcBef>
                <a:spcPts val="0"/>
              </a:spcBef>
              <a:spcAft>
                <a:spcPts val="0"/>
              </a:spcAft>
              <a:buSzPts val="1800"/>
              <a:buFont typeface="Noto Sans Symbols"/>
              <a:buChar char="■"/>
            </a:pPr>
            <a:r>
              <a:rPr lang="en-US"/>
              <a:t>Authorization information</a:t>
            </a:r>
            <a:r>
              <a:rPr lang="en-US" i="1"/>
              <a:t> </a:t>
            </a:r>
            <a:endParaRPr i="1"/>
          </a:p>
          <a:p>
            <a:pPr marL="685800" lvl="1" indent="-279400" algn="l" rtl="0">
              <a:spcBef>
                <a:spcPts val="0"/>
              </a:spcBef>
              <a:spcAft>
                <a:spcPts val="0"/>
              </a:spcAft>
              <a:buSzPts val="1800"/>
              <a:buFont typeface="Calibri"/>
              <a:buChar char="○"/>
            </a:pPr>
            <a:r>
              <a:rPr lang="en-US" sz="1800"/>
              <a:t>Alignment of Policies: </a:t>
            </a:r>
            <a:endParaRPr sz="1800"/>
          </a:p>
          <a:p>
            <a:pPr marL="1028700" lvl="2" indent="-279400" algn="l" rtl="0">
              <a:spcBef>
                <a:spcPts val="0"/>
              </a:spcBef>
              <a:spcAft>
                <a:spcPts val="0"/>
              </a:spcAft>
              <a:buSzPts val="1800"/>
              <a:buFont typeface="Noto Sans Symbols"/>
              <a:buChar char="■"/>
            </a:pPr>
            <a:r>
              <a:rPr lang="en-US"/>
              <a:t>Privacy statements </a:t>
            </a:r>
            <a:endParaRPr/>
          </a:p>
          <a:p>
            <a:pPr marL="1028700" lvl="2" indent="-279400" algn="l" rtl="0">
              <a:spcBef>
                <a:spcPts val="0"/>
              </a:spcBef>
              <a:spcAft>
                <a:spcPts val="0"/>
              </a:spcAft>
              <a:buSzPts val="1800"/>
              <a:buFont typeface="Noto Sans Symbols"/>
              <a:buChar char="■"/>
            </a:pPr>
            <a:r>
              <a:rPr lang="en-US"/>
              <a:t>Acceptable Use Policies </a:t>
            </a:r>
            <a:endParaRPr/>
          </a:p>
          <a:p>
            <a:pPr marL="342900" lvl="0" indent="-279400" algn="l" rtl="0">
              <a:spcBef>
                <a:spcPts val="0"/>
              </a:spcBef>
              <a:spcAft>
                <a:spcPts val="0"/>
              </a:spcAft>
              <a:buSzPts val="1800"/>
              <a:buChar char="●"/>
            </a:pPr>
            <a:r>
              <a:rPr lang="en-US" sz="1800"/>
              <a:t>Technical support for integration of EOSC services with AAI</a:t>
            </a:r>
            <a:endParaRPr sz="1800"/>
          </a:p>
        </p:txBody>
      </p:sp>
      <p:sp>
        <p:nvSpPr>
          <p:cNvPr id="576" name="Google Shape;576;p44"/>
          <p:cNvSpPr txBox="1">
            <a:spLocks noGrp="1"/>
          </p:cNvSpPr>
          <p:nvPr>
            <p:ph type="sldNum" idx="12"/>
          </p:nvPr>
        </p:nvSpPr>
        <p:spPr>
          <a:xfrm>
            <a:off x="8570000" y="4786000"/>
            <a:ext cx="322500" cy="216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700" b="0" i="0">
                <a:solidFill>
                  <a:srgbClr val="3C3C3C"/>
                </a:solidFill>
                <a:latin typeface="Calibri"/>
                <a:ea typeface="Calibri"/>
                <a:cs typeface="Calibri"/>
                <a:sym typeface="Calibri"/>
              </a:rPr>
              <a:t>9</a:t>
            </a:fld>
            <a:endParaRPr sz="700" b="0" i="0">
              <a:solidFill>
                <a:srgbClr val="3C3C3C"/>
              </a:solidFill>
              <a:latin typeface="Calibri"/>
              <a:ea typeface="Calibri"/>
              <a:cs typeface="Calibri"/>
              <a:sym typeface="Calibri"/>
            </a:endParaRPr>
          </a:p>
        </p:txBody>
      </p:sp>
      <p:sp>
        <p:nvSpPr>
          <p:cNvPr id="577" name="Google Shape;577;p44"/>
          <p:cNvSpPr txBox="1">
            <a:spLocks noGrp="1"/>
          </p:cNvSpPr>
          <p:nvPr>
            <p:ph type="body" idx="2"/>
          </p:nvPr>
        </p:nvSpPr>
        <p:spPr>
          <a:xfrm>
            <a:off x="2285063" y="98502"/>
            <a:ext cx="6476700" cy="4167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None/>
            </a:pPr>
            <a:r>
              <a:rPr lang="en-US"/>
              <a:t>Authentication &amp; Authorization Infrastructure </a:t>
            </a:r>
            <a:endParaRPr sz="2300" b="1" i="0" u="none" strike="noStrike" cap="none">
              <a:solidFill>
                <a:srgbClr val="1C3046"/>
              </a:solidFill>
              <a:latin typeface="Calibri"/>
              <a:ea typeface="Calibri"/>
              <a:cs typeface="Calibri"/>
              <a:sym typeface="Calibri"/>
            </a:endParaRPr>
          </a:p>
        </p:txBody>
      </p:sp>
      <p:sp>
        <p:nvSpPr>
          <p:cNvPr id="578" name="Google Shape;578;p44"/>
          <p:cNvSpPr txBox="1">
            <a:spLocks noGrp="1"/>
          </p:cNvSpPr>
          <p:nvPr>
            <p:ph type="ftr" idx="11"/>
          </p:nvPr>
        </p:nvSpPr>
        <p:spPr>
          <a:xfrm>
            <a:off x="3026550" y="4812122"/>
            <a:ext cx="2895600" cy="216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1100"/>
              <a:t>1st EOSC-hub Review, Luxembourg 8-9 Oct 2019</a:t>
            </a:r>
            <a:endParaRPr sz="1100"/>
          </a:p>
        </p:txBody>
      </p:sp>
    </p:spTree>
  </p:cSld>
  <p:clrMapOvr>
    <a:masterClrMapping/>
  </p:clrMapOvr>
</p:sld>
</file>

<file path=ppt/theme/theme1.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2862</Words>
  <Application>Microsoft Office PowerPoint</Application>
  <PresentationFormat>On-screen Show (16:9)</PresentationFormat>
  <Paragraphs>724</Paragraphs>
  <Slides>34</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Calibri</vt:lpstr>
      <vt:lpstr>Noto Sans Symbols</vt:lpstr>
      <vt:lpstr>Arial</vt:lpstr>
      <vt:lpstr>Source Sans Pro</vt:lpstr>
      <vt:lpstr>Open Sans</vt:lpstr>
      <vt:lpstr>slide_base</vt:lpstr>
      <vt:lpstr>Office Theme</vt:lpstr>
      <vt:lpstr>slide_base</vt:lpstr>
      <vt:lpstr>slide_base</vt:lpstr>
      <vt:lpstr>PowerPoint Presentation</vt:lpstr>
      <vt:lpstr>Outline</vt:lpstr>
      <vt:lpstr>WP5 Federation and Collaboration Services: Integration and Maintenance</vt:lpstr>
      <vt:lpstr>Key Exploitable Results WP5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WP5: M1-M18 Efforts Planned &amp; Used</vt:lpstr>
      <vt:lpstr>Deviations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Malgorzata Krakowian</cp:lastModifiedBy>
  <cp:revision>2</cp:revision>
  <dcterms:modified xsi:type="dcterms:W3CDTF">2019-10-08T07:56:37Z</dcterms:modified>
</cp:coreProperties>
</file>