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 id="2147483675" r:id="rId3"/>
    <p:sldMasterId id="2147483676" r:id="rId4"/>
  </p:sldMasterIdLst>
  <p:notesMasterIdLst>
    <p:notesMasterId r:id="rId6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41" r:id="rId44"/>
    <p:sldId id="318" r:id="rId45"/>
    <p:sldId id="319" r:id="rId46"/>
    <p:sldId id="320" r:id="rId47"/>
    <p:sldId id="321" r:id="rId48"/>
    <p:sldId id="322" r:id="rId49"/>
    <p:sldId id="324" r:id="rId50"/>
    <p:sldId id="325" r:id="rId51"/>
    <p:sldId id="326" r:id="rId52"/>
    <p:sldId id="327" r:id="rId53"/>
    <p:sldId id="328" r:id="rId54"/>
    <p:sldId id="329" r:id="rId55"/>
    <p:sldId id="331" r:id="rId56"/>
    <p:sldId id="332" r:id="rId57"/>
    <p:sldId id="334" r:id="rId58"/>
    <p:sldId id="337" r:id="rId59"/>
    <p:sldId id="338" r:id="rId60"/>
  </p:sldIdLst>
  <p:sldSz cx="12192000" cy="6858000"/>
  <p:notesSz cx="6858000" cy="9144000"/>
  <p:embeddedFontLst>
    <p:embeddedFont>
      <p:font typeface="Calibri" panose="020F0502020204030204" pitchFamily="34" charset="0"/>
      <p:regular r:id="rId62"/>
      <p:bold r:id="rId63"/>
      <p:italic r:id="rId64"/>
      <p:boldItalic r:id="rId65"/>
    </p:embeddedFont>
    <p:embeddedFont>
      <p:font typeface="Source Sans Pro" panose="020B0503030403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F61586-5C69-453A-9A6F-316B64C920DE}">
  <a:tblStyle styleId="{29F61586-5C69-453A-9A6F-316B64C920DE}"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2"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4.fntdata"/><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630051e1f9_1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g630051e1f9_1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630051e1f9_1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630051e1f9_1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630051e1f9_1_2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g630051e1f9_1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621b034011_1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g621b03401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621b034011_1_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g621b034011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61bfd33744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61bfd33744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3" name="Google Shape;823;g61bfd33744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61bfd33744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61bfd33744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0" name="Google Shape;830;g61bfd33744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61bfd33744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61bfd33744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8" name="Google Shape;838;g61bfd33744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61bfd33744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61bfd33744_0_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6" name="Google Shape;846;g61bfd33744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61bfd33744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61bfd33744_0_1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4" name="Google Shape;854;g61bfd33744_0_1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61bfd33744_6_11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g61bfd33744_6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61bfd33744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61bfd33744_0_1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2" name="Google Shape;862;g61bfd33744_0_1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61bfd33744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61bfd33744_0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g61bfd33744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61bfd33744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61bfd33744_0_7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8" name="Google Shape;878;g61bfd33744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61bfd33744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61bfd33744_0_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6" name="Google Shape;886;g61bfd33744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61bfd33744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61bfd33744_0_1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4" name="Google Shape;894;g61bfd33744_0_1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62d10421b9_13_14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g62d10421b9_13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61bfd33744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61bfd33744_0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8" name="Google Shape;918;g61bfd33744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61bfd33744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61bfd33744_0_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7" name="Google Shape;927;g61bfd33744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62e37bd7ae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62e37bd7ae_1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6" name="Google Shape;936;g62e37bd7ae_1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61bfd33744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61bfd33744_0_1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6" name="Google Shape;946;g61bfd33744_0_1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61bfd3374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61bfd33744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61bfd3374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62e37bd7ae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62e37bd7ae_1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7" name="Google Shape;957;g62e37bd7ae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62f1efeeb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62f1efeeb9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5" name="Google Shape;965;g62f1efeeb9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62f1efeeb9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62f1efeeb9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3" name="Google Shape;973;g62f1efeeb9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62f1efeeb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82" name="Google Shape;982;g62f1efeeb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2f1efeeb9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3" name="Google Shape;1003;g62f1efeeb9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62f1efeeb9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3" name="Google Shape;1013;g62f1efeeb9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62f1efeeb9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62f1efeeb9_0_1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0" name="Google Shape;1080;g62f1efeeb9_0_1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2f1efeeb9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2f1efeeb9_0_1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9" name="Google Shape;1089;g62f1efeeb9_0_1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61bfd33744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61bfd33744_0_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6" name="Google Shape;1096;g61bfd33744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3" name="Google Shape;110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30051e1f9_1_11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g630051e1f9_1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2f1efeeb9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2f1efeeb9_0_1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9" name="Google Shape;1089;g62f1efeeb9_0_1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3861905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621b034011_1_1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g621b034011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259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621b034011_1_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g621b034011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0232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621b034011_1_4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g621b034011_1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649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621b034011_1_5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g621b034011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411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621b034011_1_6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g621b034011_1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847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21b034011_1_8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g621b034011_1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6240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621b034011_1_9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g621b034011_1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686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621b034011_1_1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g621b034011_1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2547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621b034011_1_12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g621b034011_1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90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630051e1f9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630051e1f9_1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621b034011_1_13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g621b034011_1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473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621b034011_1_14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g621b034011_1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141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621b034011_1_16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g621b034011_1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91301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621b034011_1_17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g621b034011_1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0759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621b034011_1_19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g621b034011_1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0102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621b034011_1_228: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g621b034011_1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2092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621b034011_1_23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g621b034011_1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6675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30051e1f9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g630051e1f9_1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30051e1f9_1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48" name="Google Shape;448;g630051e1f9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30051e1f9_1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72" name="Google Shape;472;g630051e1f9_1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630051e1f9_1_18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488" name="Google Shape;488;g630051e1f9_1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rotWithShape="1">
          <a:blip r:embed="rId2">
            <a:alphaModFix/>
          </a:blip>
          <a:stretch>
            <a:fillRect/>
          </a:stretch>
        </a:blip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3">
            <a:alphaModFix/>
          </a:blip>
          <a:srcRect/>
          <a:stretch/>
        </p:blipFill>
        <p:spPr>
          <a:xfrm>
            <a:off x="1355500" y="4877732"/>
            <a:ext cx="636044" cy="578959"/>
          </a:xfrm>
          <a:prstGeom prst="rect">
            <a:avLst/>
          </a:prstGeom>
          <a:noFill/>
          <a:ln>
            <a:noFill/>
          </a:ln>
        </p:spPr>
      </p:pic>
      <p:pic>
        <p:nvPicPr>
          <p:cNvPr id="12" name="Google Shape;12;p2"/>
          <p:cNvPicPr preferRelativeResize="0"/>
          <p:nvPr/>
        </p:nvPicPr>
        <p:blipFill rotWithShape="1">
          <a:blip r:embed="rId4">
            <a:alphaModFix/>
          </a:blip>
          <a:srcRect/>
          <a:stretch/>
        </p:blipFill>
        <p:spPr>
          <a:xfrm>
            <a:off x="1323857" y="5260744"/>
            <a:ext cx="667687" cy="633228"/>
          </a:xfrm>
          <a:prstGeom prst="rect">
            <a:avLst/>
          </a:prstGeom>
          <a:noFill/>
          <a:ln>
            <a:noFill/>
          </a:ln>
        </p:spPr>
      </p:pic>
      <p:sp>
        <p:nvSpPr>
          <p:cNvPr id="13" name="Google Shape;13;p2"/>
          <p:cNvSpPr/>
          <p:nvPr/>
        </p:nvSpPr>
        <p:spPr>
          <a:xfrm>
            <a:off x="1007436" y="6381328"/>
            <a:ext cx="11041227"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a:p>
        </p:txBody>
      </p:sp>
      <p:sp>
        <p:nvSpPr>
          <p:cNvPr id="14" name="Google Shape;14;p2"/>
          <p:cNvSpPr txBox="1"/>
          <p:nvPr/>
        </p:nvSpPr>
        <p:spPr>
          <a:xfrm>
            <a:off x="1976601" y="4989075"/>
            <a:ext cx="155298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eosc-hub.eu</a:t>
            </a:r>
            <a:endParaRPr/>
          </a:p>
        </p:txBody>
      </p:sp>
      <p:sp>
        <p:nvSpPr>
          <p:cNvPr id="15" name="Google Shape;15;p2"/>
          <p:cNvSpPr txBox="1"/>
          <p:nvPr/>
        </p:nvSpPr>
        <p:spPr>
          <a:xfrm>
            <a:off x="1937698" y="5375344"/>
            <a:ext cx="162499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@EOSC_eu</a:t>
            </a:r>
            <a:endParaRPr sz="2000">
              <a:solidFill>
                <a:srgbClr val="1C3046"/>
              </a:solidFill>
              <a:latin typeface="Calibri"/>
              <a:ea typeface="Calibri"/>
              <a:cs typeface="Calibri"/>
              <a:sym typeface="Calibri"/>
            </a:endParaRPr>
          </a:p>
        </p:txBody>
      </p:sp>
      <p:cxnSp>
        <p:nvCxnSpPr>
          <p:cNvPr id="16" name="Google Shape;16;p2"/>
          <p:cNvCxnSpPr/>
          <p:nvPr/>
        </p:nvCxnSpPr>
        <p:spPr>
          <a:xfrm>
            <a:off x="1559496" y="4725144"/>
            <a:ext cx="1872208" cy="0"/>
          </a:xfrm>
          <a:prstGeom prst="straightConnector1">
            <a:avLst/>
          </a:prstGeom>
          <a:noFill/>
          <a:ln w="25400" cap="flat" cmpd="sng">
            <a:solidFill>
              <a:srgbClr val="1C3046"/>
            </a:solidFill>
            <a:prstDash val="solid"/>
            <a:round/>
            <a:headEnd type="none" w="sm" len="sm"/>
            <a:tailEnd type="none" w="sm" len="sm"/>
          </a:ln>
        </p:spPr>
      </p:cxnSp>
      <p:pic>
        <p:nvPicPr>
          <p:cNvPr id="17" name="Google Shape;17;p2"/>
          <p:cNvPicPr preferRelativeResize="0"/>
          <p:nvPr/>
        </p:nvPicPr>
        <p:blipFill rotWithShape="1">
          <a:blip r:embed="rId5">
            <a:alphaModFix/>
          </a:blip>
          <a:srcRect/>
          <a:stretch/>
        </p:blipFill>
        <p:spPr>
          <a:xfrm>
            <a:off x="1322301" y="1520793"/>
            <a:ext cx="4916162" cy="1224125"/>
          </a:xfrm>
          <a:prstGeom prst="rect">
            <a:avLst/>
          </a:prstGeom>
          <a:noFill/>
          <a:ln>
            <a:noFill/>
          </a:ln>
        </p:spPr>
      </p:pic>
      <p:pic>
        <p:nvPicPr>
          <p:cNvPr id="18" name="Google Shape;18;p2"/>
          <p:cNvPicPr preferRelativeResize="0"/>
          <p:nvPr/>
        </p:nvPicPr>
        <p:blipFill rotWithShape="1">
          <a:blip r:embed="rId6">
            <a:alphaModFix/>
          </a:blip>
          <a:srcRect/>
          <a:stretch/>
        </p:blipFill>
        <p:spPr>
          <a:xfrm>
            <a:off x="479376" y="6371133"/>
            <a:ext cx="422176" cy="282000"/>
          </a:xfrm>
          <a:prstGeom prst="rect">
            <a:avLst/>
          </a:prstGeom>
          <a:noFill/>
          <a:ln>
            <a:noFill/>
          </a:ln>
        </p:spPr>
      </p:pic>
      <p:sp>
        <p:nvSpPr>
          <p:cNvPr id="19" name="Google Shape;19;p2"/>
          <p:cNvSpPr txBox="1">
            <a:spLocks noGrp="1"/>
          </p:cNvSpPr>
          <p:nvPr>
            <p:ph type="body" idx="1"/>
          </p:nvPr>
        </p:nvSpPr>
        <p:spPr>
          <a:xfrm>
            <a:off x="1402928" y="3572463"/>
            <a:ext cx="6121400" cy="7207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rgbClr val="B5892D"/>
              </a:buClr>
              <a:buSzPts val="2800"/>
              <a:buFont typeface="Arial"/>
              <a:buNone/>
              <a:defRPr sz="2800" b="0" i="1" u="none" strike="noStrike" cap="none">
                <a:solidFill>
                  <a:srgbClr val="B5892D"/>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48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body" idx="2"/>
          </p:nvPr>
        </p:nvSpPr>
        <p:spPr>
          <a:xfrm>
            <a:off x="1403350" y="2852738"/>
            <a:ext cx="6192838" cy="5762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rgbClr val="1C3046"/>
              </a:buClr>
              <a:buSzPts val="3200"/>
              <a:buFont typeface="Arial"/>
              <a:buNone/>
              <a:defRPr sz="3200" b="0" i="0" u="none" strike="noStrike" cap="none">
                <a:solidFill>
                  <a:srgbClr val="1C304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138"/>
        <p:cNvGrpSpPr/>
        <p:nvPr/>
      </p:nvGrpSpPr>
      <p:grpSpPr>
        <a:xfrm>
          <a:off x="0" y="0"/>
          <a:ext cx="0" cy="0"/>
          <a:chOff x="0" y="0"/>
          <a:chExt cx="0" cy="0"/>
        </a:xfrm>
      </p:grpSpPr>
      <p:sp>
        <p:nvSpPr>
          <p:cNvPr id="139" name="Google Shape;139;p11"/>
          <p:cNvSpPr/>
          <p:nvPr/>
        </p:nvSpPr>
        <p:spPr>
          <a:xfrm>
            <a:off x="11414248" y="6376243"/>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140" name="Google Shape;140;p11"/>
          <p:cNvSpPr txBox="1">
            <a:spLocks noGrp="1"/>
          </p:cNvSpPr>
          <p:nvPr>
            <p:ph type="body" idx="1"/>
          </p:nvPr>
        </p:nvSpPr>
        <p:spPr>
          <a:xfrm>
            <a:off x="335360" y="1268763"/>
            <a:ext cx="11521280" cy="485500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1" name="Google Shape;141;p11"/>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6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cxnSp>
        <p:nvCxnSpPr>
          <p:cNvPr id="142" name="Google Shape;142;p11"/>
          <p:cNvCxnSpPr/>
          <p:nvPr/>
        </p:nvCxnSpPr>
        <p:spPr>
          <a:xfrm rot="10800000">
            <a:off x="335360" y="6376246"/>
            <a:ext cx="11521280" cy="5085"/>
          </a:xfrm>
          <a:prstGeom prst="straightConnector1">
            <a:avLst/>
          </a:prstGeom>
          <a:noFill/>
          <a:ln w="12700" cap="flat" cmpd="sng">
            <a:solidFill>
              <a:srgbClr val="1D2F45"/>
            </a:solidFill>
            <a:prstDash val="solid"/>
            <a:round/>
            <a:headEnd type="none" w="sm" len="sm"/>
            <a:tailEnd type="none" w="sm" len="sm"/>
          </a:ln>
        </p:spPr>
      </p:cxnSp>
      <p:sp>
        <p:nvSpPr>
          <p:cNvPr id="143" name="Google Shape;143;p11"/>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600" b="0" i="0">
                <a:solidFill>
                  <a:srgbClr val="3C3C3C"/>
                </a:solidFill>
                <a:latin typeface="Source Sans Pro"/>
                <a:ea typeface="Source Sans Pro"/>
                <a:cs typeface="Source Sans Pro"/>
                <a:sym typeface="Source Sans Pro"/>
              </a:defRPr>
            </a:lvl1pPr>
            <a:lvl2pPr marL="0" marR="0" lvl="1" indent="0" algn="r" rtl="0">
              <a:spcBef>
                <a:spcPts val="0"/>
              </a:spcBef>
              <a:buNone/>
              <a:defRPr sz="1600" b="0" i="0">
                <a:solidFill>
                  <a:srgbClr val="3C3C3C"/>
                </a:solidFill>
                <a:latin typeface="Source Sans Pro"/>
                <a:ea typeface="Source Sans Pro"/>
                <a:cs typeface="Source Sans Pro"/>
                <a:sym typeface="Source Sans Pro"/>
              </a:defRPr>
            </a:lvl2pPr>
            <a:lvl3pPr marL="0" marR="0" lvl="2" indent="0" algn="r" rtl="0">
              <a:spcBef>
                <a:spcPts val="0"/>
              </a:spcBef>
              <a:buNone/>
              <a:defRPr sz="1600" b="0" i="0">
                <a:solidFill>
                  <a:srgbClr val="3C3C3C"/>
                </a:solidFill>
                <a:latin typeface="Source Sans Pro"/>
                <a:ea typeface="Source Sans Pro"/>
                <a:cs typeface="Source Sans Pro"/>
                <a:sym typeface="Source Sans Pro"/>
              </a:defRPr>
            </a:lvl3pPr>
            <a:lvl4pPr marL="0" marR="0" lvl="3" indent="0" algn="r" rtl="0">
              <a:spcBef>
                <a:spcPts val="0"/>
              </a:spcBef>
              <a:buNone/>
              <a:defRPr sz="1600" b="0" i="0">
                <a:solidFill>
                  <a:srgbClr val="3C3C3C"/>
                </a:solidFill>
                <a:latin typeface="Source Sans Pro"/>
                <a:ea typeface="Source Sans Pro"/>
                <a:cs typeface="Source Sans Pro"/>
                <a:sym typeface="Source Sans Pro"/>
              </a:defRPr>
            </a:lvl4pPr>
            <a:lvl5pPr marL="0" marR="0" lvl="4" indent="0" algn="r" rtl="0">
              <a:spcBef>
                <a:spcPts val="0"/>
              </a:spcBef>
              <a:buNone/>
              <a:defRPr sz="1600" b="0" i="0">
                <a:solidFill>
                  <a:srgbClr val="3C3C3C"/>
                </a:solidFill>
                <a:latin typeface="Source Sans Pro"/>
                <a:ea typeface="Source Sans Pro"/>
                <a:cs typeface="Source Sans Pro"/>
                <a:sym typeface="Source Sans Pro"/>
              </a:defRPr>
            </a:lvl5pPr>
            <a:lvl6pPr marL="0" marR="0" lvl="5" indent="0" algn="r" rtl="0">
              <a:spcBef>
                <a:spcPts val="0"/>
              </a:spcBef>
              <a:buNone/>
              <a:defRPr sz="1600" b="0" i="0">
                <a:solidFill>
                  <a:srgbClr val="3C3C3C"/>
                </a:solidFill>
                <a:latin typeface="Source Sans Pro"/>
                <a:ea typeface="Source Sans Pro"/>
                <a:cs typeface="Source Sans Pro"/>
                <a:sym typeface="Source Sans Pro"/>
              </a:defRPr>
            </a:lvl6pPr>
            <a:lvl7pPr marL="0" marR="0" lvl="6" indent="0" algn="r" rtl="0">
              <a:spcBef>
                <a:spcPts val="0"/>
              </a:spcBef>
              <a:buNone/>
              <a:defRPr sz="1600" b="0" i="0">
                <a:solidFill>
                  <a:srgbClr val="3C3C3C"/>
                </a:solidFill>
                <a:latin typeface="Source Sans Pro"/>
                <a:ea typeface="Source Sans Pro"/>
                <a:cs typeface="Source Sans Pro"/>
                <a:sym typeface="Source Sans Pro"/>
              </a:defRPr>
            </a:lvl7pPr>
            <a:lvl8pPr marL="0" marR="0" lvl="7" indent="0" algn="r" rtl="0">
              <a:spcBef>
                <a:spcPts val="0"/>
              </a:spcBef>
              <a:buNone/>
              <a:defRPr sz="1600" b="0" i="0">
                <a:solidFill>
                  <a:srgbClr val="3C3C3C"/>
                </a:solidFill>
                <a:latin typeface="Source Sans Pro"/>
                <a:ea typeface="Source Sans Pro"/>
                <a:cs typeface="Source Sans Pro"/>
                <a:sym typeface="Source Sans Pro"/>
              </a:defRPr>
            </a:lvl8pPr>
            <a:lvl9pPr marL="0" marR="0" lvl="8" indent="0" algn="r" rtl="0">
              <a:spcBef>
                <a:spcPts val="0"/>
              </a:spcBef>
              <a:buNone/>
              <a:defRPr sz="16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11"/>
          <p:cNvSpPr/>
          <p:nvPr/>
        </p:nvSpPr>
        <p:spPr>
          <a:xfrm>
            <a:off x="4152612"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11"/>
          <p:cNvSpPr/>
          <p:nvPr/>
        </p:nvSpPr>
        <p:spPr>
          <a:xfrm>
            <a:off x="7920205"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1"/>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11"/>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1"/>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11"/>
          <p:cNvSpPr/>
          <p:nvPr/>
        </p:nvSpPr>
        <p:spPr>
          <a:xfrm>
            <a:off x="6960098"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1"/>
          <p:cNvSpPr/>
          <p:nvPr/>
        </p:nvSpPr>
        <p:spPr>
          <a:xfrm>
            <a:off x="1701959"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11"/>
          <p:cNvSpPr/>
          <p:nvPr/>
        </p:nvSpPr>
        <p:spPr>
          <a:xfrm>
            <a:off x="857970"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11"/>
          <p:cNvSpPr/>
          <p:nvPr/>
        </p:nvSpPr>
        <p:spPr>
          <a:xfrm>
            <a:off x="3454402"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11"/>
          <p:cNvSpPr/>
          <p:nvPr/>
        </p:nvSpPr>
        <p:spPr>
          <a:xfrm>
            <a:off x="5663973"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1"/>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11"/>
          <p:cNvSpPr/>
          <p:nvPr/>
        </p:nvSpPr>
        <p:spPr>
          <a:xfrm>
            <a:off x="-181"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6" name="Google Shape;156;p11"/>
          <p:cNvPicPr preferRelativeResize="0"/>
          <p:nvPr/>
        </p:nvPicPr>
        <p:blipFill rotWithShape="1">
          <a:blip r:embed="rId2">
            <a:alphaModFix/>
          </a:blip>
          <a:srcRect/>
          <a:stretch/>
        </p:blipFill>
        <p:spPr>
          <a:xfrm>
            <a:off x="107504" y="120788"/>
            <a:ext cx="2808312" cy="754672"/>
          </a:xfrm>
          <a:prstGeom prst="rect">
            <a:avLst/>
          </a:prstGeom>
          <a:noFill/>
          <a:ln>
            <a:noFill/>
          </a:ln>
        </p:spPr>
      </p:pic>
      <p:sp>
        <p:nvSpPr>
          <p:cNvPr id="157" name="Google Shape;157;p11"/>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58" name="Google Shape;158;p11"/>
          <p:cNvPicPr preferRelativeResize="0"/>
          <p:nvPr/>
        </p:nvPicPr>
        <p:blipFill rotWithShape="1">
          <a:blip r:embed="rId3">
            <a:alphaModFix/>
          </a:blip>
          <a:srcRect/>
          <a:stretch/>
        </p:blipFill>
        <p:spPr>
          <a:xfrm>
            <a:off x="0" y="6826217"/>
            <a:ext cx="12192000" cy="3178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_slide">
  <p:cSld name="Content_slide">
    <p:spTree>
      <p:nvGrpSpPr>
        <p:cNvPr id="1" name="Shape 159"/>
        <p:cNvGrpSpPr/>
        <p:nvPr/>
      </p:nvGrpSpPr>
      <p:grpSpPr>
        <a:xfrm>
          <a:off x="0" y="0"/>
          <a:ext cx="0" cy="0"/>
          <a:chOff x="0" y="0"/>
          <a:chExt cx="0" cy="0"/>
        </a:xfrm>
      </p:grpSpPr>
      <p:sp>
        <p:nvSpPr>
          <p:cNvPr id="160" name="Google Shape;160;p12"/>
          <p:cNvSpPr/>
          <p:nvPr/>
        </p:nvSpPr>
        <p:spPr>
          <a:xfrm>
            <a:off x="11414248" y="6376243"/>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161" name="Google Shape;161;p12"/>
          <p:cNvSpPr/>
          <p:nvPr/>
        </p:nvSpPr>
        <p:spPr>
          <a:xfrm>
            <a:off x="4152612"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12"/>
          <p:cNvSpPr/>
          <p:nvPr/>
        </p:nvSpPr>
        <p:spPr>
          <a:xfrm>
            <a:off x="7920205"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12"/>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12"/>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12"/>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12"/>
          <p:cNvSpPr/>
          <p:nvPr/>
        </p:nvSpPr>
        <p:spPr>
          <a:xfrm>
            <a:off x="6960098"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12"/>
          <p:cNvSpPr/>
          <p:nvPr/>
        </p:nvSpPr>
        <p:spPr>
          <a:xfrm>
            <a:off x="1701959"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12"/>
          <p:cNvSpPr/>
          <p:nvPr/>
        </p:nvSpPr>
        <p:spPr>
          <a:xfrm>
            <a:off x="857970"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12"/>
          <p:cNvSpPr/>
          <p:nvPr/>
        </p:nvSpPr>
        <p:spPr>
          <a:xfrm>
            <a:off x="3454402"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2"/>
          <p:cNvSpPr/>
          <p:nvPr/>
        </p:nvSpPr>
        <p:spPr>
          <a:xfrm>
            <a:off x="5663973"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12"/>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2"/>
          <p:cNvSpPr/>
          <p:nvPr/>
        </p:nvSpPr>
        <p:spPr>
          <a:xfrm>
            <a:off x="-181"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3" name="Google Shape;173;p12"/>
          <p:cNvCxnSpPr/>
          <p:nvPr/>
        </p:nvCxnSpPr>
        <p:spPr>
          <a:xfrm rot="10800000">
            <a:off x="335360" y="6376246"/>
            <a:ext cx="11521280" cy="5085"/>
          </a:xfrm>
          <a:prstGeom prst="straightConnector1">
            <a:avLst/>
          </a:prstGeom>
          <a:noFill/>
          <a:ln w="12700" cap="flat" cmpd="sng">
            <a:solidFill>
              <a:srgbClr val="1D2F45"/>
            </a:solidFill>
            <a:prstDash val="solid"/>
            <a:round/>
            <a:headEnd type="none" w="sm" len="sm"/>
            <a:tailEnd type="none" w="sm" len="sm"/>
          </a:ln>
        </p:spPr>
      </p:cxnSp>
      <p:sp>
        <p:nvSpPr>
          <p:cNvPr id="174" name="Google Shape;174;p12"/>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300" b="0" i="0">
                <a:solidFill>
                  <a:srgbClr val="3C3C3C"/>
                </a:solidFill>
                <a:latin typeface="Source Sans Pro"/>
                <a:ea typeface="Source Sans Pro"/>
                <a:cs typeface="Source Sans Pro"/>
                <a:sym typeface="Source Sans Pro"/>
              </a:defRPr>
            </a:lvl1pPr>
            <a:lvl2pPr marL="0" marR="0" lvl="1" indent="0" algn="r" rtl="0">
              <a:spcBef>
                <a:spcPts val="0"/>
              </a:spcBef>
              <a:buNone/>
              <a:defRPr sz="1300" b="0" i="0">
                <a:solidFill>
                  <a:srgbClr val="3C3C3C"/>
                </a:solidFill>
                <a:latin typeface="Source Sans Pro"/>
                <a:ea typeface="Source Sans Pro"/>
                <a:cs typeface="Source Sans Pro"/>
                <a:sym typeface="Source Sans Pro"/>
              </a:defRPr>
            </a:lvl2pPr>
            <a:lvl3pPr marL="0" marR="0" lvl="2" indent="0" algn="r" rtl="0">
              <a:spcBef>
                <a:spcPts val="0"/>
              </a:spcBef>
              <a:buNone/>
              <a:defRPr sz="1300" b="0" i="0">
                <a:solidFill>
                  <a:srgbClr val="3C3C3C"/>
                </a:solidFill>
                <a:latin typeface="Source Sans Pro"/>
                <a:ea typeface="Source Sans Pro"/>
                <a:cs typeface="Source Sans Pro"/>
                <a:sym typeface="Source Sans Pro"/>
              </a:defRPr>
            </a:lvl3pPr>
            <a:lvl4pPr marL="0" marR="0" lvl="3" indent="0" algn="r" rtl="0">
              <a:spcBef>
                <a:spcPts val="0"/>
              </a:spcBef>
              <a:buNone/>
              <a:defRPr sz="1300" b="0" i="0">
                <a:solidFill>
                  <a:srgbClr val="3C3C3C"/>
                </a:solidFill>
                <a:latin typeface="Source Sans Pro"/>
                <a:ea typeface="Source Sans Pro"/>
                <a:cs typeface="Source Sans Pro"/>
                <a:sym typeface="Source Sans Pro"/>
              </a:defRPr>
            </a:lvl4pPr>
            <a:lvl5pPr marL="0" marR="0" lvl="4" indent="0" algn="r" rtl="0">
              <a:spcBef>
                <a:spcPts val="0"/>
              </a:spcBef>
              <a:buNone/>
              <a:defRPr sz="1300" b="0" i="0">
                <a:solidFill>
                  <a:srgbClr val="3C3C3C"/>
                </a:solidFill>
                <a:latin typeface="Source Sans Pro"/>
                <a:ea typeface="Source Sans Pro"/>
                <a:cs typeface="Source Sans Pro"/>
                <a:sym typeface="Source Sans Pro"/>
              </a:defRPr>
            </a:lvl5pPr>
            <a:lvl6pPr marL="0" marR="0" lvl="5" indent="0" algn="r" rtl="0">
              <a:spcBef>
                <a:spcPts val="0"/>
              </a:spcBef>
              <a:buNone/>
              <a:defRPr sz="1300" b="0" i="0">
                <a:solidFill>
                  <a:srgbClr val="3C3C3C"/>
                </a:solidFill>
                <a:latin typeface="Source Sans Pro"/>
                <a:ea typeface="Source Sans Pro"/>
                <a:cs typeface="Source Sans Pro"/>
                <a:sym typeface="Source Sans Pro"/>
              </a:defRPr>
            </a:lvl6pPr>
            <a:lvl7pPr marL="0" marR="0" lvl="6" indent="0" algn="r" rtl="0">
              <a:spcBef>
                <a:spcPts val="0"/>
              </a:spcBef>
              <a:buNone/>
              <a:defRPr sz="1300" b="0" i="0">
                <a:solidFill>
                  <a:srgbClr val="3C3C3C"/>
                </a:solidFill>
                <a:latin typeface="Source Sans Pro"/>
                <a:ea typeface="Source Sans Pro"/>
                <a:cs typeface="Source Sans Pro"/>
                <a:sym typeface="Source Sans Pro"/>
              </a:defRPr>
            </a:lvl7pPr>
            <a:lvl8pPr marL="0" marR="0" lvl="7" indent="0" algn="r" rtl="0">
              <a:spcBef>
                <a:spcPts val="0"/>
              </a:spcBef>
              <a:buNone/>
              <a:defRPr sz="1300" b="0" i="0">
                <a:solidFill>
                  <a:srgbClr val="3C3C3C"/>
                </a:solidFill>
                <a:latin typeface="Source Sans Pro"/>
                <a:ea typeface="Source Sans Pro"/>
                <a:cs typeface="Source Sans Pro"/>
                <a:sym typeface="Source Sans Pro"/>
              </a:defRPr>
            </a:lvl8pPr>
            <a:lvl9pPr marL="0" marR="0" lvl="8" indent="0" algn="r" rtl="0">
              <a:spcBef>
                <a:spcPts val="0"/>
              </a:spcBef>
              <a:buNone/>
              <a:defRPr sz="13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175" name="Google Shape;175;p12"/>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176" name="Google Shape;176;p12"/>
          <p:cNvPicPr preferRelativeResize="0"/>
          <p:nvPr/>
        </p:nvPicPr>
        <p:blipFill rotWithShape="1">
          <a:blip r:embed="rId3">
            <a:alphaModFix/>
          </a:blip>
          <a:srcRect/>
          <a:stretch/>
        </p:blipFill>
        <p:spPr>
          <a:xfrm>
            <a:off x="0" y="6826217"/>
            <a:ext cx="12192000" cy="31783"/>
          </a:xfrm>
          <a:prstGeom prst="rect">
            <a:avLst/>
          </a:prstGeom>
          <a:noFill/>
          <a:ln>
            <a:noFill/>
          </a:ln>
        </p:spPr>
      </p:pic>
      <p:sp>
        <p:nvSpPr>
          <p:cNvPr id="177" name="Google Shape;177;p12"/>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8" name="Google Shape;178;p12"/>
          <p:cNvSpPr txBox="1">
            <a:spLocks noGrp="1"/>
          </p:cNvSpPr>
          <p:nvPr>
            <p:ph type="ftr" idx="11"/>
          </p:nvPr>
        </p:nvSpPr>
        <p:spPr>
          <a:xfrm>
            <a:off x="3647728" y="6381327"/>
            <a:ext cx="4378672" cy="29578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6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_Slide_2">
  <p:cSld name="Content_Slide_2">
    <p:spTree>
      <p:nvGrpSpPr>
        <p:cNvPr id="1" name="Shape 179"/>
        <p:cNvGrpSpPr/>
        <p:nvPr/>
      </p:nvGrpSpPr>
      <p:grpSpPr>
        <a:xfrm>
          <a:off x="0" y="0"/>
          <a:ext cx="0" cy="0"/>
          <a:chOff x="0" y="0"/>
          <a:chExt cx="0" cy="0"/>
        </a:xfrm>
      </p:grpSpPr>
      <p:sp>
        <p:nvSpPr>
          <p:cNvPr id="180" name="Google Shape;180;p13"/>
          <p:cNvSpPr/>
          <p:nvPr/>
        </p:nvSpPr>
        <p:spPr>
          <a:xfrm>
            <a:off x="11414248" y="6376243"/>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181" name="Google Shape;181;p13"/>
          <p:cNvSpPr txBox="1">
            <a:spLocks noGrp="1"/>
          </p:cNvSpPr>
          <p:nvPr>
            <p:ph type="body" idx="1"/>
          </p:nvPr>
        </p:nvSpPr>
        <p:spPr>
          <a:xfrm>
            <a:off x="335360" y="1293223"/>
            <a:ext cx="5664629" cy="4794991"/>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Google Shape;182;p13"/>
          <p:cNvSpPr txBox="1">
            <a:spLocks noGrp="1"/>
          </p:cNvSpPr>
          <p:nvPr>
            <p:ph type="body" idx="2"/>
          </p:nvPr>
        </p:nvSpPr>
        <p:spPr>
          <a:xfrm>
            <a:off x="6192012" y="1293223"/>
            <a:ext cx="5664629" cy="479499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13"/>
          <p:cNvSpPr/>
          <p:nvPr/>
        </p:nvSpPr>
        <p:spPr>
          <a:xfrm>
            <a:off x="4152612"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3"/>
          <p:cNvSpPr/>
          <p:nvPr/>
        </p:nvSpPr>
        <p:spPr>
          <a:xfrm>
            <a:off x="7920205"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13"/>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3"/>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3"/>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13"/>
          <p:cNvSpPr/>
          <p:nvPr/>
        </p:nvSpPr>
        <p:spPr>
          <a:xfrm>
            <a:off x="6960098"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13"/>
          <p:cNvSpPr/>
          <p:nvPr/>
        </p:nvSpPr>
        <p:spPr>
          <a:xfrm>
            <a:off x="1701959"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3"/>
          <p:cNvSpPr/>
          <p:nvPr/>
        </p:nvSpPr>
        <p:spPr>
          <a:xfrm>
            <a:off x="857970"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3"/>
          <p:cNvSpPr/>
          <p:nvPr/>
        </p:nvSpPr>
        <p:spPr>
          <a:xfrm>
            <a:off x="3454402"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3"/>
          <p:cNvSpPr/>
          <p:nvPr/>
        </p:nvSpPr>
        <p:spPr>
          <a:xfrm>
            <a:off x="5663973"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3"/>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13"/>
          <p:cNvSpPr/>
          <p:nvPr/>
        </p:nvSpPr>
        <p:spPr>
          <a:xfrm>
            <a:off x="-181"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95" name="Google Shape;195;p13"/>
          <p:cNvCxnSpPr/>
          <p:nvPr/>
        </p:nvCxnSpPr>
        <p:spPr>
          <a:xfrm rot="10800000">
            <a:off x="335360" y="6376246"/>
            <a:ext cx="11521280" cy="5085"/>
          </a:xfrm>
          <a:prstGeom prst="straightConnector1">
            <a:avLst/>
          </a:prstGeom>
          <a:noFill/>
          <a:ln w="12700" cap="flat" cmpd="sng">
            <a:solidFill>
              <a:srgbClr val="1D2F45"/>
            </a:solidFill>
            <a:prstDash val="solid"/>
            <a:round/>
            <a:headEnd type="none" w="sm" len="sm"/>
            <a:tailEnd type="none" w="sm" len="sm"/>
          </a:ln>
        </p:spPr>
      </p:cxnSp>
      <p:sp>
        <p:nvSpPr>
          <p:cNvPr id="196" name="Google Shape;196;p13"/>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600" b="0" i="0">
                <a:solidFill>
                  <a:srgbClr val="3C3C3C"/>
                </a:solidFill>
                <a:latin typeface="Source Sans Pro"/>
                <a:ea typeface="Source Sans Pro"/>
                <a:cs typeface="Source Sans Pro"/>
                <a:sym typeface="Source Sans Pro"/>
              </a:defRPr>
            </a:lvl1pPr>
            <a:lvl2pPr marL="0" marR="0" lvl="1" indent="0" algn="r" rtl="0">
              <a:spcBef>
                <a:spcPts val="0"/>
              </a:spcBef>
              <a:buNone/>
              <a:defRPr sz="1600" b="0" i="0">
                <a:solidFill>
                  <a:srgbClr val="3C3C3C"/>
                </a:solidFill>
                <a:latin typeface="Source Sans Pro"/>
                <a:ea typeface="Source Sans Pro"/>
                <a:cs typeface="Source Sans Pro"/>
                <a:sym typeface="Source Sans Pro"/>
              </a:defRPr>
            </a:lvl2pPr>
            <a:lvl3pPr marL="0" marR="0" lvl="2" indent="0" algn="r" rtl="0">
              <a:spcBef>
                <a:spcPts val="0"/>
              </a:spcBef>
              <a:buNone/>
              <a:defRPr sz="1600" b="0" i="0">
                <a:solidFill>
                  <a:srgbClr val="3C3C3C"/>
                </a:solidFill>
                <a:latin typeface="Source Sans Pro"/>
                <a:ea typeface="Source Sans Pro"/>
                <a:cs typeface="Source Sans Pro"/>
                <a:sym typeface="Source Sans Pro"/>
              </a:defRPr>
            </a:lvl3pPr>
            <a:lvl4pPr marL="0" marR="0" lvl="3" indent="0" algn="r" rtl="0">
              <a:spcBef>
                <a:spcPts val="0"/>
              </a:spcBef>
              <a:buNone/>
              <a:defRPr sz="1600" b="0" i="0">
                <a:solidFill>
                  <a:srgbClr val="3C3C3C"/>
                </a:solidFill>
                <a:latin typeface="Source Sans Pro"/>
                <a:ea typeface="Source Sans Pro"/>
                <a:cs typeface="Source Sans Pro"/>
                <a:sym typeface="Source Sans Pro"/>
              </a:defRPr>
            </a:lvl4pPr>
            <a:lvl5pPr marL="0" marR="0" lvl="4" indent="0" algn="r" rtl="0">
              <a:spcBef>
                <a:spcPts val="0"/>
              </a:spcBef>
              <a:buNone/>
              <a:defRPr sz="1600" b="0" i="0">
                <a:solidFill>
                  <a:srgbClr val="3C3C3C"/>
                </a:solidFill>
                <a:latin typeface="Source Sans Pro"/>
                <a:ea typeface="Source Sans Pro"/>
                <a:cs typeface="Source Sans Pro"/>
                <a:sym typeface="Source Sans Pro"/>
              </a:defRPr>
            </a:lvl5pPr>
            <a:lvl6pPr marL="0" marR="0" lvl="5" indent="0" algn="r" rtl="0">
              <a:spcBef>
                <a:spcPts val="0"/>
              </a:spcBef>
              <a:buNone/>
              <a:defRPr sz="1600" b="0" i="0">
                <a:solidFill>
                  <a:srgbClr val="3C3C3C"/>
                </a:solidFill>
                <a:latin typeface="Source Sans Pro"/>
                <a:ea typeface="Source Sans Pro"/>
                <a:cs typeface="Source Sans Pro"/>
                <a:sym typeface="Source Sans Pro"/>
              </a:defRPr>
            </a:lvl6pPr>
            <a:lvl7pPr marL="0" marR="0" lvl="6" indent="0" algn="r" rtl="0">
              <a:spcBef>
                <a:spcPts val="0"/>
              </a:spcBef>
              <a:buNone/>
              <a:defRPr sz="1600" b="0" i="0">
                <a:solidFill>
                  <a:srgbClr val="3C3C3C"/>
                </a:solidFill>
                <a:latin typeface="Source Sans Pro"/>
                <a:ea typeface="Source Sans Pro"/>
                <a:cs typeface="Source Sans Pro"/>
                <a:sym typeface="Source Sans Pro"/>
              </a:defRPr>
            </a:lvl7pPr>
            <a:lvl8pPr marL="0" marR="0" lvl="7" indent="0" algn="r" rtl="0">
              <a:spcBef>
                <a:spcPts val="0"/>
              </a:spcBef>
              <a:buNone/>
              <a:defRPr sz="1600" b="0" i="0">
                <a:solidFill>
                  <a:srgbClr val="3C3C3C"/>
                </a:solidFill>
                <a:latin typeface="Source Sans Pro"/>
                <a:ea typeface="Source Sans Pro"/>
                <a:cs typeface="Source Sans Pro"/>
                <a:sym typeface="Source Sans Pro"/>
              </a:defRPr>
            </a:lvl8pPr>
            <a:lvl9pPr marL="0" marR="0" lvl="8" indent="0" algn="r" rtl="0">
              <a:spcBef>
                <a:spcPts val="0"/>
              </a:spcBef>
              <a:buNone/>
              <a:defRPr sz="16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197" name="Google Shape;197;p13"/>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198" name="Google Shape;198;p13"/>
          <p:cNvPicPr preferRelativeResize="0"/>
          <p:nvPr/>
        </p:nvPicPr>
        <p:blipFill rotWithShape="1">
          <a:blip r:embed="rId3">
            <a:alphaModFix/>
          </a:blip>
          <a:srcRect/>
          <a:stretch/>
        </p:blipFill>
        <p:spPr>
          <a:xfrm>
            <a:off x="0" y="6826217"/>
            <a:ext cx="12192000" cy="31783"/>
          </a:xfrm>
          <a:prstGeom prst="rect">
            <a:avLst/>
          </a:prstGeom>
          <a:noFill/>
          <a:ln>
            <a:noFill/>
          </a:ln>
        </p:spPr>
      </p:pic>
      <p:sp>
        <p:nvSpPr>
          <p:cNvPr id="199" name="Google Shape;199;p13"/>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Google Shape;200;p13"/>
          <p:cNvSpPr txBox="1">
            <a:spLocks noGrp="1"/>
          </p:cNvSpPr>
          <p:nvPr>
            <p:ph type="ftr" idx="11"/>
          </p:nvPr>
        </p:nvSpPr>
        <p:spPr>
          <a:xfrm>
            <a:off x="3719736" y="6381327"/>
            <a:ext cx="4306664" cy="29578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6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ermediate Slide">
  <p:cSld name="Intermediate Slide">
    <p:spTree>
      <p:nvGrpSpPr>
        <p:cNvPr id="1" name="Shape 201"/>
        <p:cNvGrpSpPr/>
        <p:nvPr/>
      </p:nvGrpSpPr>
      <p:grpSpPr>
        <a:xfrm>
          <a:off x="0" y="0"/>
          <a:ext cx="0" cy="0"/>
          <a:chOff x="0" y="0"/>
          <a:chExt cx="0" cy="0"/>
        </a:xfrm>
      </p:grpSpPr>
      <p:pic>
        <p:nvPicPr>
          <p:cNvPr id="202" name="Google Shape;202;p14"/>
          <p:cNvPicPr preferRelativeResize="0"/>
          <p:nvPr/>
        </p:nvPicPr>
        <p:blipFill rotWithShape="1">
          <a:blip r:embed="rId2">
            <a:alphaModFix/>
          </a:blip>
          <a:srcRect/>
          <a:stretch/>
        </p:blipFill>
        <p:spPr>
          <a:xfrm>
            <a:off x="702348" y="1449438"/>
            <a:ext cx="2645516" cy="655642"/>
          </a:xfrm>
          <a:prstGeom prst="rect">
            <a:avLst/>
          </a:prstGeom>
          <a:noFill/>
          <a:ln>
            <a:noFill/>
          </a:ln>
        </p:spPr>
      </p:pic>
      <p:sp>
        <p:nvSpPr>
          <p:cNvPr id="203" name="Google Shape;203;p14"/>
          <p:cNvSpPr txBox="1">
            <a:spLocks noGrp="1"/>
          </p:cNvSpPr>
          <p:nvPr>
            <p:ph type="body" idx="1"/>
          </p:nvPr>
        </p:nvSpPr>
        <p:spPr>
          <a:xfrm>
            <a:off x="628650" y="3631913"/>
            <a:ext cx="7759774" cy="231736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Google Shape;204;p14"/>
          <p:cNvSpPr txBox="1">
            <a:spLocks noGrp="1"/>
          </p:cNvSpPr>
          <p:nvPr>
            <p:ph type="body" idx="2"/>
          </p:nvPr>
        </p:nvSpPr>
        <p:spPr>
          <a:xfrm>
            <a:off x="628650" y="2944594"/>
            <a:ext cx="5883079" cy="50572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rgbClr val="BF9003"/>
              </a:buClr>
              <a:buSzPts val="2800"/>
              <a:buFont typeface="Arial"/>
              <a:buNone/>
              <a:defRPr sz="2800" b="0" i="0" u="none" strike="noStrike" cap="none">
                <a:solidFill>
                  <a:srgbClr val="BF9003"/>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5" name="Google Shape;205;p14"/>
          <p:cNvPicPr preferRelativeResize="0"/>
          <p:nvPr/>
        </p:nvPicPr>
        <p:blipFill rotWithShape="1">
          <a:blip r:embed="rId3">
            <a:alphaModFix/>
          </a:blip>
          <a:srcRect/>
          <a:stretch/>
        </p:blipFill>
        <p:spPr>
          <a:xfrm>
            <a:off x="0" y="6826217"/>
            <a:ext cx="12192000" cy="31783"/>
          </a:xfrm>
          <a:prstGeom prst="rect">
            <a:avLst/>
          </a:prstGeom>
          <a:noFill/>
          <a:ln>
            <a:noFill/>
          </a:ln>
        </p:spPr>
      </p:pic>
      <p:sp>
        <p:nvSpPr>
          <p:cNvPr id="206" name="Google Shape;206;p14"/>
          <p:cNvSpPr txBox="1">
            <a:spLocks noGrp="1"/>
          </p:cNvSpPr>
          <p:nvPr>
            <p:ph type="title"/>
          </p:nvPr>
        </p:nvSpPr>
        <p:spPr>
          <a:xfrm>
            <a:off x="628650" y="2286670"/>
            <a:ext cx="5756582" cy="50572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07"/>
        <p:cNvGrpSpPr/>
        <p:nvPr/>
      </p:nvGrpSpPr>
      <p:grpSpPr>
        <a:xfrm>
          <a:off x="0" y="0"/>
          <a:ext cx="0" cy="0"/>
          <a:chOff x="0" y="0"/>
          <a:chExt cx="0" cy="0"/>
        </a:xfrm>
      </p:grpSpPr>
      <p:grpSp>
        <p:nvGrpSpPr>
          <p:cNvPr id="208" name="Google Shape;208;p15"/>
          <p:cNvGrpSpPr/>
          <p:nvPr/>
        </p:nvGrpSpPr>
        <p:grpSpPr>
          <a:xfrm>
            <a:off x="4192277" y="4365104"/>
            <a:ext cx="3956040" cy="633228"/>
            <a:chOff x="4269008" y="5638956"/>
            <a:chExt cx="3956040" cy="633228"/>
          </a:xfrm>
        </p:grpSpPr>
        <p:pic>
          <p:nvPicPr>
            <p:cNvPr id="209" name="Google Shape;209;p15"/>
            <p:cNvPicPr preferRelativeResize="0"/>
            <p:nvPr/>
          </p:nvPicPr>
          <p:blipFill rotWithShape="1">
            <a:blip r:embed="rId2">
              <a:alphaModFix/>
            </a:blip>
            <a:srcRect/>
            <a:stretch/>
          </p:blipFill>
          <p:spPr>
            <a:xfrm>
              <a:off x="4269008" y="5666091"/>
              <a:ext cx="630033" cy="578959"/>
            </a:xfrm>
            <a:prstGeom prst="rect">
              <a:avLst/>
            </a:prstGeom>
            <a:noFill/>
            <a:ln>
              <a:noFill/>
            </a:ln>
          </p:spPr>
        </p:pic>
        <p:pic>
          <p:nvPicPr>
            <p:cNvPr id="210" name="Google Shape;210;p15"/>
            <p:cNvPicPr preferRelativeResize="0"/>
            <p:nvPr/>
          </p:nvPicPr>
          <p:blipFill rotWithShape="1">
            <a:blip r:embed="rId3">
              <a:alphaModFix/>
            </a:blip>
            <a:srcRect/>
            <a:stretch/>
          </p:blipFill>
          <p:spPr>
            <a:xfrm>
              <a:off x="6143505" y="5638956"/>
              <a:ext cx="658903" cy="633228"/>
            </a:xfrm>
            <a:prstGeom prst="rect">
              <a:avLst/>
            </a:prstGeom>
            <a:noFill/>
            <a:ln>
              <a:noFill/>
            </a:ln>
          </p:spPr>
        </p:pic>
        <p:sp>
          <p:nvSpPr>
            <p:cNvPr id="211" name="Google Shape;211;p15"/>
            <p:cNvSpPr txBox="1"/>
            <p:nvPr/>
          </p:nvSpPr>
          <p:spPr>
            <a:xfrm>
              <a:off x="4759216" y="5755515"/>
              <a:ext cx="155298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eosc-hub.eu</a:t>
              </a:r>
              <a:endParaRPr/>
            </a:p>
          </p:txBody>
        </p:sp>
        <p:sp>
          <p:nvSpPr>
            <p:cNvPr id="212" name="Google Shape;212;p15"/>
            <p:cNvSpPr txBox="1"/>
            <p:nvPr/>
          </p:nvSpPr>
          <p:spPr>
            <a:xfrm>
              <a:off x="6600056" y="5755515"/>
              <a:ext cx="162499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@EOSC_eu</a:t>
              </a:r>
              <a:endParaRPr sz="2000">
                <a:solidFill>
                  <a:srgbClr val="1C3046"/>
                </a:solidFill>
                <a:latin typeface="Calibri"/>
                <a:ea typeface="Calibri"/>
                <a:cs typeface="Calibri"/>
                <a:sym typeface="Calibri"/>
              </a:endParaRPr>
            </a:p>
          </p:txBody>
        </p:sp>
      </p:grpSp>
      <p:pic>
        <p:nvPicPr>
          <p:cNvPr id="213" name="Google Shape;213;p15"/>
          <p:cNvPicPr preferRelativeResize="0"/>
          <p:nvPr/>
        </p:nvPicPr>
        <p:blipFill rotWithShape="1">
          <a:blip r:embed="rId4">
            <a:alphaModFix/>
          </a:blip>
          <a:srcRect/>
          <a:stretch/>
        </p:blipFill>
        <p:spPr>
          <a:xfrm>
            <a:off x="5277817" y="1643590"/>
            <a:ext cx="1784961" cy="2231201"/>
          </a:xfrm>
          <a:prstGeom prst="rect">
            <a:avLst/>
          </a:prstGeom>
          <a:noFill/>
          <a:ln>
            <a:noFill/>
          </a:ln>
        </p:spPr>
      </p:pic>
      <p:sp>
        <p:nvSpPr>
          <p:cNvPr id="214" name="Google Shape;214;p15"/>
          <p:cNvSpPr txBox="1"/>
          <p:nvPr/>
        </p:nvSpPr>
        <p:spPr>
          <a:xfrm>
            <a:off x="1116252" y="1902602"/>
            <a:ext cx="412845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1D2F45"/>
                </a:solidFill>
                <a:latin typeface="Calibri"/>
                <a:ea typeface="Calibri"/>
                <a:cs typeface="Calibri"/>
                <a:sym typeface="Calibri"/>
              </a:rPr>
              <a:t>Thank you</a:t>
            </a:r>
            <a:endParaRPr/>
          </a:p>
          <a:p>
            <a:pPr marL="0" marR="0" lvl="0" indent="0" algn="l" rtl="0">
              <a:spcBef>
                <a:spcPts val="0"/>
              </a:spcBef>
              <a:spcAft>
                <a:spcPts val="0"/>
              </a:spcAft>
              <a:buNone/>
            </a:pPr>
            <a:r>
              <a:rPr lang="en-US" sz="2800" b="1">
                <a:solidFill>
                  <a:srgbClr val="1D2F45"/>
                </a:solidFill>
                <a:latin typeface="Calibri"/>
                <a:ea typeface="Calibri"/>
                <a:cs typeface="Calibri"/>
                <a:sym typeface="Calibri"/>
              </a:rPr>
              <a:t>for your attention! </a:t>
            </a:r>
            <a:endParaRPr/>
          </a:p>
        </p:txBody>
      </p:sp>
      <p:sp>
        <p:nvSpPr>
          <p:cNvPr id="215" name="Google Shape;215;p15"/>
          <p:cNvSpPr txBox="1"/>
          <p:nvPr/>
        </p:nvSpPr>
        <p:spPr>
          <a:xfrm>
            <a:off x="1103445" y="3145477"/>
            <a:ext cx="3888459"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chemeClr val="dk1"/>
                </a:solidFill>
                <a:latin typeface="Calibri"/>
                <a:ea typeface="Calibri"/>
                <a:cs typeface="Calibri"/>
                <a:sym typeface="Calibri"/>
              </a:rPr>
              <a:t>Questions?</a:t>
            </a:r>
            <a:endParaRPr/>
          </a:p>
        </p:txBody>
      </p:sp>
      <p:cxnSp>
        <p:nvCxnSpPr>
          <p:cNvPr id="216" name="Google Shape;216;p15"/>
          <p:cNvCxnSpPr/>
          <p:nvPr/>
        </p:nvCxnSpPr>
        <p:spPr>
          <a:xfrm>
            <a:off x="1199457" y="3084480"/>
            <a:ext cx="2112235" cy="0"/>
          </a:xfrm>
          <a:prstGeom prst="straightConnector1">
            <a:avLst/>
          </a:prstGeom>
          <a:noFill/>
          <a:ln w="25400" cap="flat" cmpd="sng">
            <a:solidFill>
              <a:srgbClr val="1D2F45"/>
            </a:solidFill>
            <a:prstDash val="solid"/>
            <a:round/>
            <a:headEnd type="none" w="sm" len="sm"/>
            <a:tailEnd type="none" w="sm" len="sm"/>
          </a:ln>
        </p:spPr>
      </p:cxnSp>
      <p:grpSp>
        <p:nvGrpSpPr>
          <p:cNvPr id="217" name="Google Shape;217;p15"/>
          <p:cNvGrpSpPr/>
          <p:nvPr/>
        </p:nvGrpSpPr>
        <p:grpSpPr>
          <a:xfrm>
            <a:off x="935074" y="5956688"/>
            <a:ext cx="10470446" cy="400110"/>
            <a:chOff x="899592" y="6271590"/>
            <a:chExt cx="7705726" cy="294461"/>
          </a:xfrm>
        </p:grpSpPr>
        <p:pic>
          <p:nvPicPr>
            <p:cNvPr id="218" name="Google Shape;218;p15"/>
            <p:cNvPicPr preferRelativeResize="0"/>
            <p:nvPr/>
          </p:nvPicPr>
          <p:blipFill rotWithShape="1">
            <a:blip r:embed="rId5">
              <a:alphaModFix/>
            </a:blip>
            <a:srcRect/>
            <a:stretch/>
          </p:blipFill>
          <p:spPr>
            <a:xfrm>
              <a:off x="899592" y="6271590"/>
              <a:ext cx="842697" cy="294461"/>
            </a:xfrm>
            <a:prstGeom prst="rect">
              <a:avLst/>
            </a:prstGeom>
            <a:noFill/>
            <a:ln>
              <a:noFill/>
            </a:ln>
          </p:spPr>
        </p:pic>
        <p:pic>
          <p:nvPicPr>
            <p:cNvPr id="219" name="Google Shape;219;p15"/>
            <p:cNvPicPr preferRelativeResize="0"/>
            <p:nvPr/>
          </p:nvPicPr>
          <p:blipFill rotWithShape="1">
            <a:blip r:embed="rId6">
              <a:alphaModFix/>
            </a:blip>
            <a:srcRect/>
            <a:stretch/>
          </p:blipFill>
          <p:spPr>
            <a:xfrm>
              <a:off x="1813045" y="6349354"/>
              <a:ext cx="6792273" cy="216697"/>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_Slide_2">
  <p:cSld name="1_Content_Slide_2">
    <p:spTree>
      <p:nvGrpSpPr>
        <p:cNvPr id="1" name="Shape 220"/>
        <p:cNvGrpSpPr/>
        <p:nvPr/>
      </p:nvGrpSpPr>
      <p:grpSpPr>
        <a:xfrm>
          <a:off x="0" y="0"/>
          <a:ext cx="0" cy="0"/>
          <a:chOff x="0" y="0"/>
          <a:chExt cx="0" cy="0"/>
        </a:xfrm>
      </p:grpSpPr>
      <p:sp>
        <p:nvSpPr>
          <p:cNvPr id="221" name="Google Shape;221;p16"/>
          <p:cNvSpPr txBox="1">
            <a:spLocks noGrp="1"/>
          </p:cNvSpPr>
          <p:nvPr>
            <p:ph type="body" idx="1"/>
          </p:nvPr>
        </p:nvSpPr>
        <p:spPr>
          <a:xfrm>
            <a:off x="335360" y="1340772"/>
            <a:ext cx="5664629" cy="474744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353060" algn="l" rtl="0">
              <a:lnSpc>
                <a:spcPct val="100000"/>
              </a:lnSpc>
              <a:spcBef>
                <a:spcPts val="560"/>
              </a:spcBef>
              <a:spcAft>
                <a:spcPts val="0"/>
              </a:spcAft>
              <a:buClr>
                <a:srgbClr val="3C3C3C"/>
              </a:buClr>
              <a:buSzPts val="1960"/>
              <a:buFont typeface="Calibri"/>
              <a:buChar char="-"/>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Google Shape;222;p16"/>
          <p:cNvSpPr txBox="1">
            <a:spLocks noGrp="1"/>
          </p:cNvSpPr>
          <p:nvPr>
            <p:ph type="body" idx="2"/>
          </p:nvPr>
        </p:nvSpPr>
        <p:spPr>
          <a:xfrm>
            <a:off x="6192012" y="1340772"/>
            <a:ext cx="5664629" cy="474744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370839" algn="l" rtl="0">
              <a:lnSpc>
                <a:spcPct val="100000"/>
              </a:lnSpc>
              <a:spcBef>
                <a:spcPts val="560"/>
              </a:spcBef>
              <a:spcAft>
                <a:spcPts val="0"/>
              </a:spcAft>
              <a:buClr>
                <a:srgbClr val="3C3C3C"/>
              </a:buClr>
              <a:buSzPts val="2240"/>
              <a:buFont typeface="Calibri"/>
              <a:buChar char="-"/>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3" name="Google Shape;223;p16"/>
          <p:cNvSpPr/>
          <p:nvPr/>
        </p:nvSpPr>
        <p:spPr>
          <a:xfrm>
            <a:off x="4152613"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4" name="Google Shape;224;p16"/>
          <p:cNvSpPr/>
          <p:nvPr/>
        </p:nvSpPr>
        <p:spPr>
          <a:xfrm>
            <a:off x="7920206"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5" name="Google Shape;225;p16"/>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6" name="Google Shape;226;p16"/>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7" name="Google Shape;227;p16"/>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8" name="Google Shape;228;p16"/>
          <p:cNvSpPr/>
          <p:nvPr/>
        </p:nvSpPr>
        <p:spPr>
          <a:xfrm>
            <a:off x="6960100"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9" name="Google Shape;229;p16"/>
          <p:cNvSpPr/>
          <p:nvPr/>
        </p:nvSpPr>
        <p:spPr>
          <a:xfrm>
            <a:off x="1701961"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0" name="Google Shape;230;p16"/>
          <p:cNvSpPr/>
          <p:nvPr/>
        </p:nvSpPr>
        <p:spPr>
          <a:xfrm>
            <a:off x="857971"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1" name="Google Shape;231;p16"/>
          <p:cNvSpPr/>
          <p:nvPr/>
        </p:nvSpPr>
        <p:spPr>
          <a:xfrm>
            <a:off x="3454403"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2" name="Google Shape;232;p16"/>
          <p:cNvSpPr/>
          <p:nvPr/>
        </p:nvSpPr>
        <p:spPr>
          <a:xfrm>
            <a:off x="5663974"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3" name="Google Shape;233;p16"/>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4" name="Google Shape;234;p16"/>
          <p:cNvSpPr/>
          <p:nvPr/>
        </p:nvSpPr>
        <p:spPr>
          <a:xfrm>
            <a:off x="-180"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cxnSp>
        <p:nvCxnSpPr>
          <p:cNvPr id="235" name="Google Shape;235;p16"/>
          <p:cNvCxnSpPr/>
          <p:nvPr/>
        </p:nvCxnSpPr>
        <p:spPr>
          <a:xfrm rot="10800000">
            <a:off x="335360" y="6376248"/>
            <a:ext cx="11521280" cy="5085"/>
          </a:xfrm>
          <a:prstGeom prst="straightConnector1">
            <a:avLst/>
          </a:prstGeom>
          <a:noFill/>
          <a:ln w="12700" cap="flat" cmpd="sng">
            <a:solidFill>
              <a:srgbClr val="1D2F45"/>
            </a:solidFill>
            <a:prstDash val="solid"/>
            <a:round/>
            <a:headEnd type="none" w="sm" len="sm"/>
            <a:tailEnd type="none" w="sm" len="sm"/>
          </a:ln>
        </p:spPr>
      </p:cxnSp>
      <p:pic>
        <p:nvPicPr>
          <p:cNvPr id="236" name="Google Shape;236;p16"/>
          <p:cNvPicPr preferRelativeResize="0"/>
          <p:nvPr/>
        </p:nvPicPr>
        <p:blipFill rotWithShape="1">
          <a:blip r:embed="rId2">
            <a:alphaModFix/>
          </a:blip>
          <a:srcRect/>
          <a:stretch/>
        </p:blipFill>
        <p:spPr>
          <a:xfrm>
            <a:off x="-180" y="6813550"/>
            <a:ext cx="12192000" cy="44450"/>
          </a:xfrm>
          <a:prstGeom prst="rect">
            <a:avLst/>
          </a:prstGeom>
          <a:noFill/>
          <a:ln>
            <a:noFill/>
          </a:ln>
        </p:spPr>
      </p:pic>
      <p:pic>
        <p:nvPicPr>
          <p:cNvPr id="237" name="Google Shape;237;p16"/>
          <p:cNvPicPr preferRelativeResize="0"/>
          <p:nvPr/>
        </p:nvPicPr>
        <p:blipFill rotWithShape="1">
          <a:blip r:embed="rId2">
            <a:alphaModFix/>
          </a:blip>
          <a:srcRect/>
          <a:stretch/>
        </p:blipFill>
        <p:spPr>
          <a:xfrm>
            <a:off x="-180" y="-1585"/>
            <a:ext cx="12192000" cy="56665"/>
          </a:xfrm>
          <a:prstGeom prst="rect">
            <a:avLst/>
          </a:prstGeom>
          <a:noFill/>
          <a:ln>
            <a:noFill/>
          </a:ln>
        </p:spPr>
      </p:pic>
      <p:sp>
        <p:nvSpPr>
          <p:cNvPr id="238" name="Google Shape;238;p16"/>
          <p:cNvSpPr/>
          <p:nvPr/>
        </p:nvSpPr>
        <p:spPr>
          <a:xfrm>
            <a:off x="11266784" y="6381333"/>
            <a:ext cx="589856"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239" name="Google Shape;239;p16"/>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600" b="0" i="0">
                <a:solidFill>
                  <a:schemeClr val="dk1"/>
                </a:solidFill>
                <a:latin typeface="Calibri"/>
                <a:ea typeface="Calibri"/>
                <a:cs typeface="Calibri"/>
                <a:sym typeface="Calibri"/>
              </a:defRPr>
            </a:lvl1pPr>
            <a:lvl2pPr marL="0" marR="0" lvl="1" indent="0" algn="r" rtl="0">
              <a:spcBef>
                <a:spcPts val="0"/>
              </a:spcBef>
              <a:buNone/>
              <a:defRPr sz="1600" b="0" i="0">
                <a:solidFill>
                  <a:schemeClr val="dk1"/>
                </a:solidFill>
                <a:latin typeface="Calibri"/>
                <a:ea typeface="Calibri"/>
                <a:cs typeface="Calibri"/>
                <a:sym typeface="Calibri"/>
              </a:defRPr>
            </a:lvl2pPr>
            <a:lvl3pPr marL="0" marR="0" lvl="2" indent="0" algn="r" rtl="0">
              <a:spcBef>
                <a:spcPts val="0"/>
              </a:spcBef>
              <a:buNone/>
              <a:defRPr sz="1600" b="0" i="0">
                <a:solidFill>
                  <a:schemeClr val="dk1"/>
                </a:solidFill>
                <a:latin typeface="Calibri"/>
                <a:ea typeface="Calibri"/>
                <a:cs typeface="Calibri"/>
                <a:sym typeface="Calibri"/>
              </a:defRPr>
            </a:lvl3pPr>
            <a:lvl4pPr marL="0" marR="0" lvl="3" indent="0" algn="r" rtl="0">
              <a:spcBef>
                <a:spcPts val="0"/>
              </a:spcBef>
              <a:buNone/>
              <a:defRPr sz="1600" b="0" i="0">
                <a:solidFill>
                  <a:schemeClr val="dk1"/>
                </a:solidFill>
                <a:latin typeface="Calibri"/>
                <a:ea typeface="Calibri"/>
                <a:cs typeface="Calibri"/>
                <a:sym typeface="Calibri"/>
              </a:defRPr>
            </a:lvl4pPr>
            <a:lvl5pPr marL="0" marR="0" lvl="4" indent="0" algn="r" rtl="0">
              <a:spcBef>
                <a:spcPts val="0"/>
              </a:spcBef>
              <a:buNone/>
              <a:defRPr sz="1600" b="0" i="0">
                <a:solidFill>
                  <a:schemeClr val="dk1"/>
                </a:solidFill>
                <a:latin typeface="Calibri"/>
                <a:ea typeface="Calibri"/>
                <a:cs typeface="Calibri"/>
                <a:sym typeface="Calibri"/>
              </a:defRPr>
            </a:lvl5pPr>
            <a:lvl6pPr marL="0" marR="0" lvl="5" indent="0" algn="r" rtl="0">
              <a:spcBef>
                <a:spcPts val="0"/>
              </a:spcBef>
              <a:buNone/>
              <a:defRPr sz="1600" b="0" i="0">
                <a:solidFill>
                  <a:schemeClr val="dk1"/>
                </a:solidFill>
                <a:latin typeface="Calibri"/>
                <a:ea typeface="Calibri"/>
                <a:cs typeface="Calibri"/>
                <a:sym typeface="Calibri"/>
              </a:defRPr>
            </a:lvl6pPr>
            <a:lvl7pPr marL="0" marR="0" lvl="6" indent="0" algn="r" rtl="0">
              <a:spcBef>
                <a:spcPts val="0"/>
              </a:spcBef>
              <a:buNone/>
              <a:defRPr sz="1600" b="0" i="0">
                <a:solidFill>
                  <a:schemeClr val="dk1"/>
                </a:solidFill>
                <a:latin typeface="Calibri"/>
                <a:ea typeface="Calibri"/>
                <a:cs typeface="Calibri"/>
                <a:sym typeface="Calibri"/>
              </a:defRPr>
            </a:lvl7pPr>
            <a:lvl8pPr marL="0" marR="0" lvl="7" indent="0" algn="r" rtl="0">
              <a:spcBef>
                <a:spcPts val="0"/>
              </a:spcBef>
              <a:buNone/>
              <a:defRPr sz="1600" b="0" i="0">
                <a:solidFill>
                  <a:schemeClr val="dk1"/>
                </a:solidFill>
                <a:latin typeface="Calibri"/>
                <a:ea typeface="Calibri"/>
                <a:cs typeface="Calibri"/>
                <a:sym typeface="Calibri"/>
              </a:defRPr>
            </a:lvl8pPr>
            <a:lvl9pPr marL="0" marR="0" lvl="8" indent="0" algn="r" rtl="0">
              <a:spcBef>
                <a:spcPts val="0"/>
              </a:spcBef>
              <a:buNone/>
              <a:defRPr sz="1600" b="0" i="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0" name="Google Shape;240;p16"/>
          <p:cNvSpPr txBox="1">
            <a:spLocks noGrp="1"/>
          </p:cNvSpPr>
          <p:nvPr>
            <p:ph type="body" idx="3"/>
          </p:nvPr>
        </p:nvSpPr>
        <p:spPr>
          <a:xfrm>
            <a:off x="3882237" y="260490"/>
            <a:ext cx="7974404" cy="86408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1" name="Google Shape;241;p16"/>
          <p:cNvSpPr txBox="1">
            <a:spLocks noGrp="1"/>
          </p:cNvSpPr>
          <p:nvPr>
            <p:ph type="ftr" idx="11"/>
          </p:nvPr>
        </p:nvSpPr>
        <p:spPr>
          <a:xfrm>
            <a:off x="3454401" y="6381328"/>
            <a:ext cx="4571999" cy="288032"/>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6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2800"/>
              <a:buFont typeface="Arial"/>
              <a:buNone/>
              <a:defRPr sz="1800"/>
            </a:lvl2pPr>
            <a:lvl3pPr lvl="2" algn="l" rtl="0">
              <a:lnSpc>
                <a:spcPct val="100000"/>
              </a:lnSpc>
              <a:spcBef>
                <a:spcPts val="0"/>
              </a:spcBef>
              <a:spcAft>
                <a:spcPts val="0"/>
              </a:spcAft>
              <a:buSzPts val="2800"/>
              <a:buFont typeface="Arial"/>
              <a:buNone/>
              <a:defRPr sz="1800"/>
            </a:lvl3pPr>
            <a:lvl4pPr lvl="3" algn="l" rtl="0">
              <a:lnSpc>
                <a:spcPct val="100000"/>
              </a:lnSpc>
              <a:spcBef>
                <a:spcPts val="0"/>
              </a:spcBef>
              <a:spcAft>
                <a:spcPts val="0"/>
              </a:spcAft>
              <a:buSzPts val="2800"/>
              <a:buFont typeface="Arial"/>
              <a:buNone/>
              <a:defRPr sz="1800"/>
            </a:lvl4pPr>
            <a:lvl5pPr lvl="4" algn="l" rtl="0">
              <a:lnSpc>
                <a:spcPct val="100000"/>
              </a:lnSpc>
              <a:spcBef>
                <a:spcPts val="0"/>
              </a:spcBef>
              <a:spcAft>
                <a:spcPts val="0"/>
              </a:spcAft>
              <a:buSzPts val="2800"/>
              <a:buFont typeface="Arial"/>
              <a:buNone/>
              <a:defRPr sz="1800"/>
            </a:lvl5pPr>
            <a:lvl6pPr lvl="5" algn="l" rtl="0">
              <a:lnSpc>
                <a:spcPct val="100000"/>
              </a:lnSpc>
              <a:spcBef>
                <a:spcPts val="0"/>
              </a:spcBef>
              <a:spcAft>
                <a:spcPts val="0"/>
              </a:spcAft>
              <a:buSzPts val="2800"/>
              <a:buFont typeface="Arial"/>
              <a:buNone/>
              <a:defRPr sz="1800"/>
            </a:lvl6pPr>
            <a:lvl7pPr lvl="6" algn="l" rtl="0">
              <a:lnSpc>
                <a:spcPct val="100000"/>
              </a:lnSpc>
              <a:spcBef>
                <a:spcPts val="0"/>
              </a:spcBef>
              <a:spcAft>
                <a:spcPts val="0"/>
              </a:spcAft>
              <a:buSzPts val="2800"/>
              <a:buFont typeface="Arial"/>
              <a:buNone/>
              <a:defRPr sz="1800"/>
            </a:lvl7pPr>
            <a:lvl8pPr lvl="7" algn="l" rtl="0">
              <a:lnSpc>
                <a:spcPct val="100000"/>
              </a:lnSpc>
              <a:spcBef>
                <a:spcPts val="0"/>
              </a:spcBef>
              <a:spcAft>
                <a:spcPts val="0"/>
              </a:spcAft>
              <a:buSzPts val="2800"/>
              <a:buFont typeface="Arial"/>
              <a:buNone/>
              <a:defRPr sz="1800"/>
            </a:lvl8pPr>
            <a:lvl9pPr lvl="8" algn="l" rtl="0">
              <a:lnSpc>
                <a:spcPct val="100000"/>
              </a:lnSpc>
              <a:spcBef>
                <a:spcPts val="0"/>
              </a:spcBef>
              <a:spcAft>
                <a:spcPts val="0"/>
              </a:spcAft>
              <a:buSzPts val="2800"/>
              <a:buFont typeface="Arial"/>
              <a:buNone/>
              <a:defRPr sz="1800"/>
            </a:lvl9pPr>
          </a:lstStyle>
          <a:p>
            <a:endParaRPr/>
          </a:p>
        </p:txBody>
      </p:sp>
      <p:sp>
        <p:nvSpPr>
          <p:cNvPr id="244" name="Google Shape;244;p1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17500" algn="l" rtl="0">
              <a:lnSpc>
                <a:spcPct val="115000"/>
              </a:lnSpc>
              <a:spcBef>
                <a:spcPts val="2133"/>
              </a:spcBef>
              <a:spcAft>
                <a:spcPts val="0"/>
              </a:spcAft>
              <a:buClr>
                <a:schemeClr val="dk1"/>
              </a:buClr>
              <a:buSzPts val="1400"/>
              <a:buFont typeface="Arial"/>
              <a:buChar char="○"/>
              <a:defRPr sz="2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2133"/>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21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21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21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21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2133"/>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2133"/>
              </a:spcBef>
              <a:spcAft>
                <a:spcPts val="2133"/>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5" name="Google Shape;245;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ermediate Slide">
  <p:cSld name="1_Intermediate Slide">
    <p:bg>
      <p:bgPr>
        <a:blipFill rotWithShape="1">
          <a:blip r:embed="rId2">
            <a:alphaModFix/>
          </a:blip>
          <a:tile tx="0" ty="0" sx="99996" sy="99996" flip="none" algn="tl"/>
        </a:blipFill>
        <a:effectLst/>
      </p:bgPr>
    </p:bg>
    <p:spTree>
      <p:nvGrpSpPr>
        <p:cNvPr id="1" name="Shape 248"/>
        <p:cNvGrpSpPr/>
        <p:nvPr/>
      </p:nvGrpSpPr>
      <p:grpSpPr>
        <a:xfrm>
          <a:off x="0" y="0"/>
          <a:ext cx="0" cy="0"/>
          <a:chOff x="0" y="0"/>
          <a:chExt cx="0" cy="0"/>
        </a:xfrm>
      </p:grpSpPr>
      <p:sp>
        <p:nvSpPr>
          <p:cNvPr id="249" name="Google Shape;249;p19"/>
          <p:cNvSpPr txBox="1">
            <a:spLocks noGrp="1"/>
          </p:cNvSpPr>
          <p:nvPr>
            <p:ph type="body" idx="1"/>
          </p:nvPr>
        </p:nvSpPr>
        <p:spPr>
          <a:xfrm>
            <a:off x="628650" y="3127856"/>
            <a:ext cx="7759800" cy="23175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rgbClr val="3C3C3C"/>
              </a:buClr>
              <a:buSzPts val="2000"/>
              <a:buFont typeface="Arial"/>
              <a:buNone/>
              <a:defRPr sz="20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600"/>
              <a:buFont typeface="Arial"/>
              <a:buNone/>
              <a:defRPr sz="20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0" name="Google Shape;250;p19"/>
          <p:cNvPicPr preferRelativeResize="0"/>
          <p:nvPr/>
        </p:nvPicPr>
        <p:blipFill rotWithShape="1">
          <a:blip r:embed="rId3">
            <a:alphaModFix/>
          </a:blip>
          <a:srcRect/>
          <a:stretch/>
        </p:blipFill>
        <p:spPr>
          <a:xfrm>
            <a:off x="0" y="6826217"/>
            <a:ext cx="12192002" cy="31783"/>
          </a:xfrm>
          <a:prstGeom prst="rect">
            <a:avLst/>
          </a:prstGeom>
          <a:noFill/>
          <a:ln>
            <a:noFill/>
          </a:ln>
        </p:spPr>
      </p:pic>
      <p:sp>
        <p:nvSpPr>
          <p:cNvPr id="251" name="Google Shape;251;p19"/>
          <p:cNvSpPr txBox="1">
            <a:spLocks noGrp="1"/>
          </p:cNvSpPr>
          <p:nvPr>
            <p:ph type="body" idx="2"/>
          </p:nvPr>
        </p:nvSpPr>
        <p:spPr>
          <a:xfrm>
            <a:off x="628650" y="1628800"/>
            <a:ext cx="5883000" cy="540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Google Shape;252;p19"/>
          <p:cNvSpPr txBox="1">
            <a:spLocks noGrp="1"/>
          </p:cNvSpPr>
          <p:nvPr>
            <p:ph type="body" idx="3"/>
          </p:nvPr>
        </p:nvSpPr>
        <p:spPr>
          <a:xfrm>
            <a:off x="628650" y="2348880"/>
            <a:ext cx="5883000" cy="540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rgbClr val="B5892D"/>
              </a:buClr>
              <a:buSzPts val="2800"/>
              <a:buFont typeface="Arial"/>
              <a:buNone/>
              <a:defRPr sz="2800" b="0" i="0" u="none" strike="noStrike" cap="none">
                <a:solidFill>
                  <a:srgbClr val="B5892D"/>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_Slide_2">
  <p:cSld name="2_Content_Slide_2">
    <p:spTree>
      <p:nvGrpSpPr>
        <p:cNvPr id="1" name="Shape 253"/>
        <p:cNvGrpSpPr/>
        <p:nvPr/>
      </p:nvGrpSpPr>
      <p:grpSpPr>
        <a:xfrm>
          <a:off x="0" y="0"/>
          <a:ext cx="0" cy="0"/>
          <a:chOff x="0" y="0"/>
          <a:chExt cx="0" cy="0"/>
        </a:xfrm>
      </p:grpSpPr>
      <p:sp>
        <p:nvSpPr>
          <p:cNvPr id="254" name="Google Shape;254;p20"/>
          <p:cNvSpPr/>
          <p:nvPr/>
        </p:nvSpPr>
        <p:spPr>
          <a:xfrm>
            <a:off x="11414248" y="6376243"/>
            <a:ext cx="442500" cy="293100"/>
          </a:xfrm>
          <a:prstGeom prst="rect">
            <a:avLst/>
          </a:prstGeom>
          <a:solidFill>
            <a:srgbClr val="1D2F45">
              <a:alpha val="254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350"/>
              <a:buFont typeface="Calibri"/>
              <a:buNone/>
            </a:pPr>
            <a:endParaRPr sz="1350" b="0" i="0" u="none" strike="noStrike" cap="none">
              <a:solidFill>
                <a:srgbClr val="A5A5A5"/>
              </a:solidFill>
              <a:latin typeface="Calibri"/>
              <a:ea typeface="Calibri"/>
              <a:cs typeface="Calibri"/>
              <a:sym typeface="Calibri"/>
            </a:endParaRPr>
          </a:p>
        </p:txBody>
      </p:sp>
      <p:sp>
        <p:nvSpPr>
          <p:cNvPr id="255" name="Google Shape;255;p20"/>
          <p:cNvSpPr/>
          <p:nvPr/>
        </p:nvSpPr>
        <p:spPr>
          <a:xfrm>
            <a:off x="4152612" y="0"/>
            <a:ext cx="15114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6" name="Google Shape;256;p20"/>
          <p:cNvSpPr/>
          <p:nvPr/>
        </p:nvSpPr>
        <p:spPr>
          <a:xfrm>
            <a:off x="7920205" y="0"/>
            <a:ext cx="4223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7" name="Google Shape;257;p20"/>
          <p:cNvSpPr/>
          <p:nvPr/>
        </p:nvSpPr>
        <p:spPr>
          <a:xfrm>
            <a:off x="11202275" y="0"/>
            <a:ext cx="9969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8" name="Google Shape;258;p20"/>
          <p:cNvSpPr/>
          <p:nvPr/>
        </p:nvSpPr>
        <p:spPr>
          <a:xfrm>
            <a:off x="2543607" y="0"/>
            <a:ext cx="13548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9" name="Google Shape;259;p20"/>
          <p:cNvSpPr/>
          <p:nvPr/>
        </p:nvSpPr>
        <p:spPr>
          <a:xfrm>
            <a:off x="9552385" y="0"/>
            <a:ext cx="17382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0" name="Google Shape;260;p20"/>
          <p:cNvSpPr/>
          <p:nvPr/>
        </p:nvSpPr>
        <p:spPr>
          <a:xfrm>
            <a:off x="6960098" y="0"/>
            <a:ext cx="15237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1" name="Google Shape;261;p20"/>
          <p:cNvSpPr/>
          <p:nvPr/>
        </p:nvSpPr>
        <p:spPr>
          <a:xfrm>
            <a:off x="1701959" y="-2"/>
            <a:ext cx="841500"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2" name="Google Shape;262;p20"/>
          <p:cNvSpPr/>
          <p:nvPr/>
        </p:nvSpPr>
        <p:spPr>
          <a:xfrm>
            <a:off x="857970" y="0"/>
            <a:ext cx="8541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3" name="Google Shape;263;p20"/>
          <p:cNvSpPr/>
          <p:nvPr/>
        </p:nvSpPr>
        <p:spPr>
          <a:xfrm>
            <a:off x="3454402" y="0"/>
            <a:ext cx="8541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4" name="Google Shape;264;p20"/>
          <p:cNvSpPr/>
          <p:nvPr/>
        </p:nvSpPr>
        <p:spPr>
          <a:xfrm>
            <a:off x="5663973" y="0"/>
            <a:ext cx="14034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5" name="Google Shape;265;p20"/>
          <p:cNvSpPr/>
          <p:nvPr/>
        </p:nvSpPr>
        <p:spPr>
          <a:xfrm>
            <a:off x="9810659" y="0"/>
            <a:ext cx="22170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6" name="Google Shape;266;p20"/>
          <p:cNvSpPr/>
          <p:nvPr/>
        </p:nvSpPr>
        <p:spPr>
          <a:xfrm>
            <a:off x="-181" y="-2"/>
            <a:ext cx="85830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67" name="Google Shape;267;p20"/>
          <p:cNvSpPr txBox="1">
            <a:spLocks noGrp="1"/>
          </p:cNvSpPr>
          <p:nvPr>
            <p:ph type="dt" idx="10"/>
          </p:nvPr>
        </p:nvSpPr>
        <p:spPr>
          <a:xfrm>
            <a:off x="335360" y="6381328"/>
            <a:ext cx="2844900" cy="288000"/>
          </a:xfrm>
          <a:prstGeom prst="rect">
            <a:avLst/>
          </a:prstGeom>
          <a:noFill/>
          <a:ln>
            <a:noFill/>
          </a:ln>
        </p:spPr>
        <p:txBody>
          <a:bodyPr spcFirstLastPara="1" wrap="square" lIns="91425" tIns="91425" rIns="91425" bIns="91425" anchor="t" anchorCtr="0">
            <a:noAutofit/>
          </a:bodyPr>
          <a:lstStyle>
            <a:lvl1pPr marR="0" lvl="0" algn="l">
              <a:spcBef>
                <a:spcPts val="0"/>
              </a:spcBef>
              <a:spcAft>
                <a:spcPts val="0"/>
              </a:spcAft>
              <a:buClr>
                <a:srgbClr val="3C3C3C"/>
              </a:buClr>
              <a:buSzPts val="1400"/>
              <a:buFont typeface="Calibri"/>
              <a:buNone/>
              <a:defRPr sz="950" b="0" i="0" u="none" strike="noStrike" cap="none">
                <a:solidFill>
                  <a:srgbClr val="3C3C3C"/>
                </a:solidFill>
                <a:latin typeface="Calibri"/>
                <a:ea typeface="Calibri"/>
                <a:cs typeface="Calibri"/>
                <a:sym typeface="Calibri"/>
              </a:defRPr>
            </a:lvl1pPr>
            <a:lvl2pPr marR="0" lvl="1"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8" name="Google Shape;268;p20"/>
          <p:cNvSpPr txBox="1">
            <a:spLocks noGrp="1"/>
          </p:cNvSpPr>
          <p:nvPr>
            <p:ph type="ftr" idx="11"/>
          </p:nvPr>
        </p:nvSpPr>
        <p:spPr>
          <a:xfrm>
            <a:off x="4165600" y="6381328"/>
            <a:ext cx="3860700" cy="2880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Clr>
                <a:srgbClr val="3C3C3C"/>
              </a:buClr>
              <a:buSzPts val="1400"/>
              <a:buFont typeface="Calibri"/>
              <a:buNone/>
              <a:defRPr sz="950" b="0" i="0" u="none" strike="noStrike" cap="none">
                <a:solidFill>
                  <a:srgbClr val="3C3C3C"/>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cxnSp>
        <p:nvCxnSpPr>
          <p:cNvPr id="269" name="Google Shape;269;p20"/>
          <p:cNvCxnSpPr/>
          <p:nvPr/>
        </p:nvCxnSpPr>
        <p:spPr>
          <a:xfrm rot="10800000">
            <a:off x="335440" y="6376231"/>
            <a:ext cx="11521200" cy="5100"/>
          </a:xfrm>
          <a:prstGeom prst="straightConnector1">
            <a:avLst/>
          </a:prstGeom>
          <a:noFill/>
          <a:ln w="12700" cap="flat" cmpd="sng">
            <a:solidFill>
              <a:srgbClr val="1D2F45"/>
            </a:solidFill>
            <a:prstDash val="solid"/>
            <a:round/>
            <a:headEnd type="none" w="sm" len="sm"/>
            <a:tailEnd type="none" w="sm" len="sm"/>
          </a:ln>
        </p:spPr>
      </p:cxnSp>
      <p:sp>
        <p:nvSpPr>
          <p:cNvPr id="270" name="Google Shape;270;p20"/>
          <p:cNvSpPr txBox="1">
            <a:spLocks noGrp="1"/>
          </p:cNvSpPr>
          <p:nvPr>
            <p:ph type="sldNum" idx="12"/>
          </p:nvPr>
        </p:nvSpPr>
        <p:spPr>
          <a:xfrm>
            <a:off x="8737600" y="6381328"/>
            <a:ext cx="3119100" cy="288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rgbClr val="3C3C3C"/>
              </a:buClr>
              <a:buSzPts val="950"/>
              <a:buFont typeface="Calibri"/>
              <a:buNone/>
              <a:defRPr sz="950" b="0" i="0" u="none" strike="noStrike" cap="none">
                <a:solidFill>
                  <a:srgbClr val="3C3C3C"/>
                </a:solidFill>
                <a:latin typeface="Calibri"/>
                <a:ea typeface="Calibri"/>
                <a:cs typeface="Calibri"/>
                <a:sym typeface="Calibri"/>
              </a:defRPr>
            </a:lvl1pPr>
            <a:lvl2pPr marL="0" marR="0" lvl="1" indent="0" algn="r" rtl="0">
              <a:spcBef>
                <a:spcPts val="0"/>
              </a:spcBef>
              <a:spcAft>
                <a:spcPts val="0"/>
              </a:spcAft>
              <a:buClr>
                <a:srgbClr val="3C3C3C"/>
              </a:buClr>
              <a:buSzPts val="950"/>
              <a:buFont typeface="Calibri"/>
              <a:buNone/>
              <a:defRPr sz="950" b="0" i="0" u="none" strike="noStrike" cap="none">
                <a:solidFill>
                  <a:srgbClr val="3C3C3C"/>
                </a:solidFill>
                <a:latin typeface="Calibri"/>
                <a:ea typeface="Calibri"/>
                <a:cs typeface="Calibri"/>
                <a:sym typeface="Calibri"/>
              </a:defRPr>
            </a:lvl2pPr>
            <a:lvl3pPr marL="0" marR="0" lvl="2" indent="0" algn="r" rtl="0">
              <a:spcBef>
                <a:spcPts val="0"/>
              </a:spcBef>
              <a:spcAft>
                <a:spcPts val="0"/>
              </a:spcAft>
              <a:buClr>
                <a:srgbClr val="3C3C3C"/>
              </a:buClr>
              <a:buSzPts val="950"/>
              <a:buFont typeface="Calibri"/>
              <a:buNone/>
              <a:defRPr sz="950" b="0" i="0" u="none" strike="noStrike" cap="none">
                <a:solidFill>
                  <a:srgbClr val="3C3C3C"/>
                </a:solidFill>
                <a:latin typeface="Calibri"/>
                <a:ea typeface="Calibri"/>
                <a:cs typeface="Calibri"/>
                <a:sym typeface="Calibri"/>
              </a:defRPr>
            </a:lvl3pPr>
            <a:lvl4pPr marL="0" marR="0" lvl="3" indent="0" algn="r" rtl="0">
              <a:spcBef>
                <a:spcPts val="0"/>
              </a:spcBef>
              <a:spcAft>
                <a:spcPts val="0"/>
              </a:spcAft>
              <a:buClr>
                <a:srgbClr val="3C3C3C"/>
              </a:buClr>
              <a:buSzPts val="950"/>
              <a:buFont typeface="Calibri"/>
              <a:buNone/>
              <a:defRPr sz="950" b="0" i="0" u="none" strike="noStrike" cap="none">
                <a:solidFill>
                  <a:srgbClr val="3C3C3C"/>
                </a:solidFill>
                <a:latin typeface="Calibri"/>
                <a:ea typeface="Calibri"/>
                <a:cs typeface="Calibri"/>
                <a:sym typeface="Calibri"/>
              </a:defRPr>
            </a:lvl4pPr>
            <a:lvl5pPr marL="0" marR="0" lvl="4" indent="0" algn="r" rtl="0">
              <a:spcBef>
                <a:spcPts val="0"/>
              </a:spcBef>
              <a:spcAft>
                <a:spcPts val="0"/>
              </a:spcAft>
              <a:buClr>
                <a:srgbClr val="3C3C3C"/>
              </a:buClr>
              <a:buSzPts val="950"/>
              <a:buFont typeface="Calibri"/>
              <a:buNone/>
              <a:defRPr sz="950" b="0" i="0" u="none" strike="noStrike" cap="none">
                <a:solidFill>
                  <a:srgbClr val="3C3C3C"/>
                </a:solidFill>
                <a:latin typeface="Calibri"/>
                <a:ea typeface="Calibri"/>
                <a:cs typeface="Calibri"/>
                <a:sym typeface="Calibri"/>
              </a:defRPr>
            </a:lvl5pPr>
            <a:lvl6pPr marL="0" marR="0" lvl="5" indent="0" algn="r" rtl="0">
              <a:spcBef>
                <a:spcPts val="0"/>
              </a:spcBef>
              <a:spcAft>
                <a:spcPts val="0"/>
              </a:spcAft>
              <a:buClr>
                <a:srgbClr val="3C3C3C"/>
              </a:buClr>
              <a:buSzPts val="950"/>
              <a:buFont typeface="Calibri"/>
              <a:buNone/>
              <a:defRPr sz="950" b="0" i="0" u="none" strike="noStrike" cap="none">
                <a:solidFill>
                  <a:srgbClr val="3C3C3C"/>
                </a:solidFill>
                <a:latin typeface="Calibri"/>
                <a:ea typeface="Calibri"/>
                <a:cs typeface="Calibri"/>
                <a:sym typeface="Calibri"/>
              </a:defRPr>
            </a:lvl6pPr>
            <a:lvl7pPr marL="0" marR="0" lvl="6" indent="0" algn="r" rtl="0">
              <a:spcBef>
                <a:spcPts val="0"/>
              </a:spcBef>
              <a:spcAft>
                <a:spcPts val="0"/>
              </a:spcAft>
              <a:buClr>
                <a:srgbClr val="3C3C3C"/>
              </a:buClr>
              <a:buSzPts val="950"/>
              <a:buFont typeface="Calibri"/>
              <a:buNone/>
              <a:defRPr sz="950" b="0" i="0" u="none" strike="noStrike" cap="none">
                <a:solidFill>
                  <a:srgbClr val="3C3C3C"/>
                </a:solidFill>
                <a:latin typeface="Calibri"/>
                <a:ea typeface="Calibri"/>
                <a:cs typeface="Calibri"/>
                <a:sym typeface="Calibri"/>
              </a:defRPr>
            </a:lvl7pPr>
            <a:lvl8pPr marL="0" marR="0" lvl="7" indent="0" algn="r" rtl="0">
              <a:spcBef>
                <a:spcPts val="0"/>
              </a:spcBef>
              <a:spcAft>
                <a:spcPts val="0"/>
              </a:spcAft>
              <a:buClr>
                <a:srgbClr val="3C3C3C"/>
              </a:buClr>
              <a:buSzPts val="950"/>
              <a:buFont typeface="Calibri"/>
              <a:buNone/>
              <a:defRPr sz="950" b="0" i="0" u="none" strike="noStrike" cap="none">
                <a:solidFill>
                  <a:srgbClr val="3C3C3C"/>
                </a:solidFill>
                <a:latin typeface="Calibri"/>
                <a:ea typeface="Calibri"/>
                <a:cs typeface="Calibri"/>
                <a:sym typeface="Calibri"/>
              </a:defRPr>
            </a:lvl8pPr>
            <a:lvl9pPr marL="0" marR="0" lvl="8" indent="0" algn="r" rtl="0">
              <a:spcBef>
                <a:spcPts val="0"/>
              </a:spcBef>
              <a:spcAft>
                <a:spcPts val="0"/>
              </a:spcAft>
              <a:buClr>
                <a:srgbClr val="3C3C3C"/>
              </a:buClr>
              <a:buSzPts val="950"/>
              <a:buFont typeface="Calibri"/>
              <a:buNone/>
              <a:defRPr sz="950" b="0" i="0" u="none" strike="noStrike" cap="none">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1" name="Google Shape;271;p20"/>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272" name="Google Shape;272;p20"/>
          <p:cNvPicPr preferRelativeResize="0"/>
          <p:nvPr/>
        </p:nvPicPr>
        <p:blipFill rotWithShape="1">
          <a:blip r:embed="rId3">
            <a:alphaModFix/>
          </a:blip>
          <a:srcRect/>
          <a:stretch/>
        </p:blipFill>
        <p:spPr>
          <a:xfrm>
            <a:off x="0" y="6826217"/>
            <a:ext cx="12192002" cy="31783"/>
          </a:xfrm>
          <a:prstGeom prst="rect">
            <a:avLst/>
          </a:prstGeom>
          <a:noFill/>
          <a:ln>
            <a:noFill/>
          </a:ln>
        </p:spPr>
      </p:pic>
      <p:sp>
        <p:nvSpPr>
          <p:cNvPr id="273" name="Google Shape;273;p20"/>
          <p:cNvSpPr txBox="1">
            <a:spLocks noGrp="1"/>
          </p:cNvSpPr>
          <p:nvPr>
            <p:ph type="body" idx="1"/>
          </p:nvPr>
        </p:nvSpPr>
        <p:spPr>
          <a:xfrm>
            <a:off x="287355" y="1340771"/>
            <a:ext cx="5664600" cy="47829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4" name="Google Shape;274;p20"/>
          <p:cNvSpPr txBox="1">
            <a:spLocks noGrp="1"/>
          </p:cNvSpPr>
          <p:nvPr>
            <p:ph type="body" idx="2"/>
          </p:nvPr>
        </p:nvSpPr>
        <p:spPr>
          <a:xfrm>
            <a:off x="3221038" y="192857"/>
            <a:ext cx="8635500" cy="8235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5" name="Google Shape;275;p20"/>
          <p:cNvSpPr txBox="1">
            <a:spLocks noGrp="1"/>
          </p:cNvSpPr>
          <p:nvPr>
            <p:ph type="body" idx="3"/>
          </p:nvPr>
        </p:nvSpPr>
        <p:spPr>
          <a:xfrm>
            <a:off x="6168008" y="1340771"/>
            <a:ext cx="5664600" cy="47829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276"/>
        <p:cNvGrpSpPr/>
        <p:nvPr/>
      </p:nvGrpSpPr>
      <p:grpSpPr>
        <a:xfrm>
          <a:off x="0" y="0"/>
          <a:ext cx="0" cy="0"/>
          <a:chOff x="0" y="0"/>
          <a:chExt cx="0" cy="0"/>
        </a:xfrm>
      </p:grpSpPr>
      <p:sp>
        <p:nvSpPr>
          <p:cNvPr id="277" name="Google Shape;277;p21"/>
          <p:cNvSpPr/>
          <p:nvPr/>
        </p:nvSpPr>
        <p:spPr>
          <a:xfrm>
            <a:off x="11414248" y="6376243"/>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278" name="Google Shape;278;p21"/>
          <p:cNvSpPr txBox="1">
            <a:spLocks noGrp="1"/>
          </p:cNvSpPr>
          <p:nvPr>
            <p:ph type="body" idx="1"/>
          </p:nvPr>
        </p:nvSpPr>
        <p:spPr>
          <a:xfrm>
            <a:off x="335360" y="1268763"/>
            <a:ext cx="11521280" cy="485500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000" b="0" i="0">
                <a:solidFill>
                  <a:srgbClr val="3C3C3C"/>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21"/>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cxnSp>
        <p:nvCxnSpPr>
          <p:cNvPr id="281" name="Google Shape;281;p21"/>
          <p:cNvCxnSpPr/>
          <p:nvPr/>
        </p:nvCxnSpPr>
        <p:spPr>
          <a:xfrm rot="10800000">
            <a:off x="335360" y="6376246"/>
            <a:ext cx="11521280" cy="5085"/>
          </a:xfrm>
          <a:prstGeom prst="straightConnector1">
            <a:avLst/>
          </a:prstGeom>
          <a:noFill/>
          <a:ln w="12700" cap="flat" cmpd="sng">
            <a:solidFill>
              <a:srgbClr val="1D2F45"/>
            </a:solidFill>
            <a:prstDash val="solid"/>
            <a:round/>
            <a:headEnd type="none" w="sm" len="sm"/>
            <a:tailEnd type="none" w="sm" len="sm"/>
          </a:ln>
        </p:spPr>
      </p:cxnSp>
      <p:sp>
        <p:nvSpPr>
          <p:cNvPr id="282" name="Google Shape;282;p21"/>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300" b="0" i="0">
                <a:solidFill>
                  <a:srgbClr val="3C3C3C"/>
                </a:solidFill>
                <a:latin typeface="Source Sans Pro"/>
                <a:ea typeface="Source Sans Pro"/>
                <a:cs typeface="Source Sans Pro"/>
                <a:sym typeface="Source Sans Pro"/>
              </a:defRPr>
            </a:lvl1pPr>
            <a:lvl2pPr marL="0" marR="0" lvl="1" indent="0" algn="r" rtl="0">
              <a:spcBef>
                <a:spcPts val="0"/>
              </a:spcBef>
              <a:buNone/>
              <a:defRPr sz="1300" b="0" i="0">
                <a:solidFill>
                  <a:srgbClr val="3C3C3C"/>
                </a:solidFill>
                <a:latin typeface="Source Sans Pro"/>
                <a:ea typeface="Source Sans Pro"/>
                <a:cs typeface="Source Sans Pro"/>
                <a:sym typeface="Source Sans Pro"/>
              </a:defRPr>
            </a:lvl2pPr>
            <a:lvl3pPr marL="0" marR="0" lvl="2" indent="0" algn="r" rtl="0">
              <a:spcBef>
                <a:spcPts val="0"/>
              </a:spcBef>
              <a:buNone/>
              <a:defRPr sz="1300" b="0" i="0">
                <a:solidFill>
                  <a:srgbClr val="3C3C3C"/>
                </a:solidFill>
                <a:latin typeface="Source Sans Pro"/>
                <a:ea typeface="Source Sans Pro"/>
                <a:cs typeface="Source Sans Pro"/>
                <a:sym typeface="Source Sans Pro"/>
              </a:defRPr>
            </a:lvl3pPr>
            <a:lvl4pPr marL="0" marR="0" lvl="3" indent="0" algn="r" rtl="0">
              <a:spcBef>
                <a:spcPts val="0"/>
              </a:spcBef>
              <a:buNone/>
              <a:defRPr sz="1300" b="0" i="0">
                <a:solidFill>
                  <a:srgbClr val="3C3C3C"/>
                </a:solidFill>
                <a:latin typeface="Source Sans Pro"/>
                <a:ea typeface="Source Sans Pro"/>
                <a:cs typeface="Source Sans Pro"/>
                <a:sym typeface="Source Sans Pro"/>
              </a:defRPr>
            </a:lvl4pPr>
            <a:lvl5pPr marL="0" marR="0" lvl="4" indent="0" algn="r" rtl="0">
              <a:spcBef>
                <a:spcPts val="0"/>
              </a:spcBef>
              <a:buNone/>
              <a:defRPr sz="1300" b="0" i="0">
                <a:solidFill>
                  <a:srgbClr val="3C3C3C"/>
                </a:solidFill>
                <a:latin typeface="Source Sans Pro"/>
                <a:ea typeface="Source Sans Pro"/>
                <a:cs typeface="Source Sans Pro"/>
                <a:sym typeface="Source Sans Pro"/>
              </a:defRPr>
            </a:lvl5pPr>
            <a:lvl6pPr marL="0" marR="0" lvl="5" indent="0" algn="r" rtl="0">
              <a:spcBef>
                <a:spcPts val="0"/>
              </a:spcBef>
              <a:buNone/>
              <a:defRPr sz="1300" b="0" i="0">
                <a:solidFill>
                  <a:srgbClr val="3C3C3C"/>
                </a:solidFill>
                <a:latin typeface="Source Sans Pro"/>
                <a:ea typeface="Source Sans Pro"/>
                <a:cs typeface="Source Sans Pro"/>
                <a:sym typeface="Source Sans Pro"/>
              </a:defRPr>
            </a:lvl6pPr>
            <a:lvl7pPr marL="0" marR="0" lvl="6" indent="0" algn="r" rtl="0">
              <a:spcBef>
                <a:spcPts val="0"/>
              </a:spcBef>
              <a:buNone/>
              <a:defRPr sz="1300" b="0" i="0">
                <a:solidFill>
                  <a:srgbClr val="3C3C3C"/>
                </a:solidFill>
                <a:latin typeface="Source Sans Pro"/>
                <a:ea typeface="Source Sans Pro"/>
                <a:cs typeface="Source Sans Pro"/>
                <a:sym typeface="Source Sans Pro"/>
              </a:defRPr>
            </a:lvl7pPr>
            <a:lvl8pPr marL="0" marR="0" lvl="7" indent="0" algn="r" rtl="0">
              <a:spcBef>
                <a:spcPts val="0"/>
              </a:spcBef>
              <a:buNone/>
              <a:defRPr sz="1300" b="0" i="0">
                <a:solidFill>
                  <a:srgbClr val="3C3C3C"/>
                </a:solidFill>
                <a:latin typeface="Source Sans Pro"/>
                <a:ea typeface="Source Sans Pro"/>
                <a:cs typeface="Source Sans Pro"/>
                <a:sym typeface="Source Sans Pro"/>
              </a:defRPr>
            </a:lvl8pPr>
            <a:lvl9pPr marL="0" marR="0" lvl="8" indent="0" algn="r" rtl="0">
              <a:spcBef>
                <a:spcPts val="0"/>
              </a:spcBef>
              <a:buNone/>
              <a:defRPr sz="13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283" name="Google Shape;283;p21"/>
          <p:cNvSpPr/>
          <p:nvPr/>
        </p:nvSpPr>
        <p:spPr>
          <a:xfrm>
            <a:off x="4152612"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21"/>
          <p:cNvSpPr/>
          <p:nvPr/>
        </p:nvSpPr>
        <p:spPr>
          <a:xfrm>
            <a:off x="7920205"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21"/>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21"/>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21"/>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21"/>
          <p:cNvSpPr/>
          <p:nvPr/>
        </p:nvSpPr>
        <p:spPr>
          <a:xfrm>
            <a:off x="6960098"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21"/>
          <p:cNvSpPr/>
          <p:nvPr/>
        </p:nvSpPr>
        <p:spPr>
          <a:xfrm>
            <a:off x="1701959"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21"/>
          <p:cNvSpPr/>
          <p:nvPr/>
        </p:nvSpPr>
        <p:spPr>
          <a:xfrm>
            <a:off x="857970"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21"/>
          <p:cNvSpPr/>
          <p:nvPr/>
        </p:nvSpPr>
        <p:spPr>
          <a:xfrm>
            <a:off x="3454402"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21"/>
          <p:cNvSpPr/>
          <p:nvPr/>
        </p:nvSpPr>
        <p:spPr>
          <a:xfrm>
            <a:off x="5663973"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21"/>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21"/>
          <p:cNvSpPr/>
          <p:nvPr/>
        </p:nvSpPr>
        <p:spPr>
          <a:xfrm>
            <a:off x="-181"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5" name="Google Shape;295;p21"/>
          <p:cNvPicPr preferRelativeResize="0"/>
          <p:nvPr/>
        </p:nvPicPr>
        <p:blipFill rotWithShape="1">
          <a:blip r:embed="rId2">
            <a:alphaModFix/>
          </a:blip>
          <a:srcRect/>
          <a:stretch/>
        </p:blipFill>
        <p:spPr>
          <a:xfrm>
            <a:off x="107504" y="120788"/>
            <a:ext cx="2808312" cy="754672"/>
          </a:xfrm>
          <a:prstGeom prst="rect">
            <a:avLst/>
          </a:prstGeom>
          <a:noFill/>
          <a:ln>
            <a:noFill/>
          </a:ln>
        </p:spPr>
      </p:pic>
      <p:sp>
        <p:nvSpPr>
          <p:cNvPr id="296" name="Google Shape;296;p21"/>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1"/>
          <p:cNvPicPr preferRelativeResize="0"/>
          <p:nvPr/>
        </p:nvPicPr>
        <p:blipFill rotWithShape="1">
          <a:blip r:embed="rId3">
            <a:alphaModFix/>
          </a:blip>
          <a:srcRect/>
          <a:stretch/>
        </p:blipFill>
        <p:spPr>
          <a:xfrm>
            <a:off x="0" y="6826217"/>
            <a:ext cx="12192000" cy="3178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21"/>
        <p:cNvGrpSpPr/>
        <p:nvPr/>
      </p:nvGrpSpPr>
      <p:grpSpPr>
        <a:xfrm>
          <a:off x="0" y="0"/>
          <a:ext cx="0" cy="0"/>
          <a:chOff x="0" y="0"/>
          <a:chExt cx="0" cy="0"/>
        </a:xfrm>
      </p:grpSpPr>
      <p:sp>
        <p:nvSpPr>
          <p:cNvPr id="22" name="Google Shape;22;p3"/>
          <p:cNvSpPr/>
          <p:nvPr/>
        </p:nvSpPr>
        <p:spPr>
          <a:xfrm>
            <a:off x="11414248" y="6376243"/>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23" name="Google Shape;23;p3"/>
          <p:cNvSpPr txBox="1">
            <a:spLocks noGrp="1"/>
          </p:cNvSpPr>
          <p:nvPr>
            <p:ph type="body" idx="1"/>
          </p:nvPr>
        </p:nvSpPr>
        <p:spPr>
          <a:xfrm>
            <a:off x="335360" y="1268763"/>
            <a:ext cx="11521280" cy="4855007"/>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335360" y="6381328"/>
            <a:ext cx="2844800" cy="288032"/>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95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165600" y="6381328"/>
            <a:ext cx="3860800" cy="288032"/>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95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cxnSp>
        <p:nvCxnSpPr>
          <p:cNvPr id="26" name="Google Shape;26;p3"/>
          <p:cNvCxnSpPr/>
          <p:nvPr/>
        </p:nvCxnSpPr>
        <p:spPr>
          <a:xfrm rot="10800000">
            <a:off x="335360" y="6376246"/>
            <a:ext cx="11521280" cy="5085"/>
          </a:xfrm>
          <a:prstGeom prst="straightConnector1">
            <a:avLst/>
          </a:prstGeom>
          <a:noFill/>
          <a:ln w="12700" cap="flat" cmpd="sng">
            <a:solidFill>
              <a:srgbClr val="1D2F45"/>
            </a:solidFill>
            <a:prstDash val="solid"/>
            <a:round/>
            <a:headEnd type="none" w="sm" len="sm"/>
            <a:tailEnd type="none" w="sm" len="sm"/>
          </a:ln>
        </p:spPr>
      </p:cxnSp>
      <p:sp>
        <p:nvSpPr>
          <p:cNvPr id="27" name="Google Shape;27;p3"/>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950" b="0" i="0">
                <a:solidFill>
                  <a:srgbClr val="3C3C3C"/>
                </a:solidFill>
                <a:latin typeface="Calibri"/>
                <a:ea typeface="Calibri"/>
                <a:cs typeface="Calibri"/>
                <a:sym typeface="Calibri"/>
              </a:defRPr>
            </a:lvl1pPr>
            <a:lvl2pPr marL="0" marR="0" lvl="1" indent="0" algn="r" rtl="0">
              <a:spcBef>
                <a:spcPts val="0"/>
              </a:spcBef>
              <a:buNone/>
              <a:defRPr sz="950" b="0" i="0">
                <a:solidFill>
                  <a:srgbClr val="3C3C3C"/>
                </a:solidFill>
                <a:latin typeface="Calibri"/>
                <a:ea typeface="Calibri"/>
                <a:cs typeface="Calibri"/>
                <a:sym typeface="Calibri"/>
              </a:defRPr>
            </a:lvl2pPr>
            <a:lvl3pPr marL="0" marR="0" lvl="2" indent="0" algn="r" rtl="0">
              <a:spcBef>
                <a:spcPts val="0"/>
              </a:spcBef>
              <a:buNone/>
              <a:defRPr sz="950" b="0" i="0">
                <a:solidFill>
                  <a:srgbClr val="3C3C3C"/>
                </a:solidFill>
                <a:latin typeface="Calibri"/>
                <a:ea typeface="Calibri"/>
                <a:cs typeface="Calibri"/>
                <a:sym typeface="Calibri"/>
              </a:defRPr>
            </a:lvl3pPr>
            <a:lvl4pPr marL="0" marR="0" lvl="3" indent="0" algn="r" rtl="0">
              <a:spcBef>
                <a:spcPts val="0"/>
              </a:spcBef>
              <a:buNone/>
              <a:defRPr sz="950" b="0" i="0">
                <a:solidFill>
                  <a:srgbClr val="3C3C3C"/>
                </a:solidFill>
                <a:latin typeface="Calibri"/>
                <a:ea typeface="Calibri"/>
                <a:cs typeface="Calibri"/>
                <a:sym typeface="Calibri"/>
              </a:defRPr>
            </a:lvl4pPr>
            <a:lvl5pPr marL="0" marR="0" lvl="4" indent="0" algn="r" rtl="0">
              <a:spcBef>
                <a:spcPts val="0"/>
              </a:spcBef>
              <a:buNone/>
              <a:defRPr sz="950" b="0" i="0">
                <a:solidFill>
                  <a:srgbClr val="3C3C3C"/>
                </a:solidFill>
                <a:latin typeface="Calibri"/>
                <a:ea typeface="Calibri"/>
                <a:cs typeface="Calibri"/>
                <a:sym typeface="Calibri"/>
              </a:defRPr>
            </a:lvl5pPr>
            <a:lvl6pPr marL="0" marR="0" lvl="5" indent="0" algn="r" rtl="0">
              <a:spcBef>
                <a:spcPts val="0"/>
              </a:spcBef>
              <a:buNone/>
              <a:defRPr sz="950" b="0" i="0">
                <a:solidFill>
                  <a:srgbClr val="3C3C3C"/>
                </a:solidFill>
                <a:latin typeface="Calibri"/>
                <a:ea typeface="Calibri"/>
                <a:cs typeface="Calibri"/>
                <a:sym typeface="Calibri"/>
              </a:defRPr>
            </a:lvl6pPr>
            <a:lvl7pPr marL="0" marR="0" lvl="6" indent="0" algn="r" rtl="0">
              <a:spcBef>
                <a:spcPts val="0"/>
              </a:spcBef>
              <a:buNone/>
              <a:defRPr sz="950" b="0" i="0">
                <a:solidFill>
                  <a:srgbClr val="3C3C3C"/>
                </a:solidFill>
                <a:latin typeface="Calibri"/>
                <a:ea typeface="Calibri"/>
                <a:cs typeface="Calibri"/>
                <a:sym typeface="Calibri"/>
              </a:defRPr>
            </a:lvl7pPr>
            <a:lvl8pPr marL="0" marR="0" lvl="7" indent="0" algn="r" rtl="0">
              <a:spcBef>
                <a:spcPts val="0"/>
              </a:spcBef>
              <a:buNone/>
              <a:defRPr sz="950" b="0" i="0">
                <a:solidFill>
                  <a:srgbClr val="3C3C3C"/>
                </a:solidFill>
                <a:latin typeface="Calibri"/>
                <a:ea typeface="Calibri"/>
                <a:cs typeface="Calibri"/>
                <a:sym typeface="Calibri"/>
              </a:defRPr>
            </a:lvl8pPr>
            <a:lvl9pPr marL="0" marR="0" lvl="8" indent="0" algn="r" rtl="0">
              <a:spcBef>
                <a:spcPts val="0"/>
              </a:spcBef>
              <a:buNone/>
              <a:defRPr sz="95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
          <p:cNvSpPr/>
          <p:nvPr/>
        </p:nvSpPr>
        <p:spPr>
          <a:xfrm>
            <a:off x="4152612"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3"/>
          <p:cNvSpPr/>
          <p:nvPr/>
        </p:nvSpPr>
        <p:spPr>
          <a:xfrm>
            <a:off x="7920205"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3"/>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3"/>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3"/>
          <p:cNvSpPr/>
          <p:nvPr/>
        </p:nvSpPr>
        <p:spPr>
          <a:xfrm>
            <a:off x="6960098"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3"/>
          <p:cNvSpPr/>
          <p:nvPr/>
        </p:nvSpPr>
        <p:spPr>
          <a:xfrm>
            <a:off x="1701959"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3"/>
          <p:cNvSpPr/>
          <p:nvPr/>
        </p:nvSpPr>
        <p:spPr>
          <a:xfrm>
            <a:off x="857970"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3"/>
          <p:cNvSpPr/>
          <p:nvPr/>
        </p:nvSpPr>
        <p:spPr>
          <a:xfrm>
            <a:off x="3454402"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3"/>
          <p:cNvSpPr/>
          <p:nvPr/>
        </p:nvSpPr>
        <p:spPr>
          <a:xfrm>
            <a:off x="5663973"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3"/>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3"/>
          <p:cNvSpPr/>
          <p:nvPr/>
        </p:nvSpPr>
        <p:spPr>
          <a:xfrm>
            <a:off x="-181"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 name="Google Shape;40;p3"/>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41" name="Google Shape;41;p3"/>
          <p:cNvPicPr preferRelativeResize="0"/>
          <p:nvPr/>
        </p:nvPicPr>
        <p:blipFill rotWithShape="1">
          <a:blip r:embed="rId3">
            <a:alphaModFix/>
          </a:blip>
          <a:srcRect/>
          <a:stretch/>
        </p:blipFill>
        <p:spPr>
          <a:xfrm>
            <a:off x="0" y="6826217"/>
            <a:ext cx="12192000" cy="31783"/>
          </a:xfrm>
          <a:prstGeom prst="rect">
            <a:avLst/>
          </a:prstGeom>
          <a:noFill/>
          <a:ln>
            <a:noFill/>
          </a:ln>
        </p:spPr>
      </p:pic>
      <p:sp>
        <p:nvSpPr>
          <p:cNvPr id="42" name="Google Shape;42;p3"/>
          <p:cNvSpPr txBox="1">
            <a:spLocks noGrp="1"/>
          </p:cNvSpPr>
          <p:nvPr>
            <p:ph type="body" idx="2"/>
          </p:nvPr>
        </p:nvSpPr>
        <p:spPr>
          <a:xfrm>
            <a:off x="3221038" y="192857"/>
            <a:ext cx="8635602" cy="82343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_Title &amp; Content">
  <p:cSld name="1_Title &amp; Content">
    <p:spTree>
      <p:nvGrpSpPr>
        <p:cNvPr id="1" name="Shape 298"/>
        <p:cNvGrpSpPr/>
        <p:nvPr/>
      </p:nvGrpSpPr>
      <p:grpSpPr>
        <a:xfrm>
          <a:off x="0" y="0"/>
          <a:ext cx="0" cy="0"/>
          <a:chOff x="0" y="0"/>
          <a:chExt cx="0" cy="0"/>
        </a:xfrm>
      </p:grpSpPr>
      <p:sp>
        <p:nvSpPr>
          <p:cNvPr id="299" name="Google Shape;299;p22"/>
          <p:cNvSpPr/>
          <p:nvPr/>
        </p:nvSpPr>
        <p:spPr>
          <a:xfrm>
            <a:off x="11414248" y="6376243"/>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300" name="Google Shape;300;p22"/>
          <p:cNvSpPr txBox="1">
            <a:spLocks noGrp="1"/>
          </p:cNvSpPr>
          <p:nvPr>
            <p:ph type="body" idx="1"/>
          </p:nvPr>
        </p:nvSpPr>
        <p:spPr>
          <a:xfrm>
            <a:off x="335360" y="1268763"/>
            <a:ext cx="11521280" cy="485500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1" name="Google Shape;301;p22"/>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950" b="0" i="0">
                <a:solidFill>
                  <a:srgbClr val="3C3C3C"/>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22"/>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5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cxnSp>
        <p:nvCxnSpPr>
          <p:cNvPr id="303" name="Google Shape;303;p22"/>
          <p:cNvCxnSpPr/>
          <p:nvPr/>
        </p:nvCxnSpPr>
        <p:spPr>
          <a:xfrm rot="10800000">
            <a:off x="335360" y="6376246"/>
            <a:ext cx="11521280" cy="5085"/>
          </a:xfrm>
          <a:prstGeom prst="straightConnector1">
            <a:avLst/>
          </a:prstGeom>
          <a:noFill/>
          <a:ln w="12700" cap="flat" cmpd="sng">
            <a:solidFill>
              <a:srgbClr val="1D2F45"/>
            </a:solidFill>
            <a:prstDash val="solid"/>
            <a:round/>
            <a:headEnd type="none" w="sm" len="sm"/>
            <a:tailEnd type="none" w="sm" len="sm"/>
          </a:ln>
        </p:spPr>
      </p:cxnSp>
      <p:sp>
        <p:nvSpPr>
          <p:cNvPr id="304" name="Google Shape;304;p22"/>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950" b="0" i="0">
                <a:solidFill>
                  <a:srgbClr val="3C3C3C"/>
                </a:solidFill>
                <a:latin typeface="Calibri"/>
                <a:ea typeface="Calibri"/>
                <a:cs typeface="Calibri"/>
                <a:sym typeface="Calibri"/>
              </a:defRPr>
            </a:lvl1pPr>
            <a:lvl2pPr marL="0" marR="0" lvl="1" indent="0" algn="r" rtl="0">
              <a:spcBef>
                <a:spcPts val="0"/>
              </a:spcBef>
              <a:buNone/>
              <a:defRPr sz="950" b="0" i="0">
                <a:solidFill>
                  <a:srgbClr val="3C3C3C"/>
                </a:solidFill>
                <a:latin typeface="Calibri"/>
                <a:ea typeface="Calibri"/>
                <a:cs typeface="Calibri"/>
                <a:sym typeface="Calibri"/>
              </a:defRPr>
            </a:lvl2pPr>
            <a:lvl3pPr marL="0" marR="0" lvl="2" indent="0" algn="r" rtl="0">
              <a:spcBef>
                <a:spcPts val="0"/>
              </a:spcBef>
              <a:buNone/>
              <a:defRPr sz="950" b="0" i="0">
                <a:solidFill>
                  <a:srgbClr val="3C3C3C"/>
                </a:solidFill>
                <a:latin typeface="Calibri"/>
                <a:ea typeface="Calibri"/>
                <a:cs typeface="Calibri"/>
                <a:sym typeface="Calibri"/>
              </a:defRPr>
            </a:lvl3pPr>
            <a:lvl4pPr marL="0" marR="0" lvl="3" indent="0" algn="r" rtl="0">
              <a:spcBef>
                <a:spcPts val="0"/>
              </a:spcBef>
              <a:buNone/>
              <a:defRPr sz="950" b="0" i="0">
                <a:solidFill>
                  <a:srgbClr val="3C3C3C"/>
                </a:solidFill>
                <a:latin typeface="Calibri"/>
                <a:ea typeface="Calibri"/>
                <a:cs typeface="Calibri"/>
                <a:sym typeface="Calibri"/>
              </a:defRPr>
            </a:lvl4pPr>
            <a:lvl5pPr marL="0" marR="0" lvl="4" indent="0" algn="r" rtl="0">
              <a:spcBef>
                <a:spcPts val="0"/>
              </a:spcBef>
              <a:buNone/>
              <a:defRPr sz="950" b="0" i="0">
                <a:solidFill>
                  <a:srgbClr val="3C3C3C"/>
                </a:solidFill>
                <a:latin typeface="Calibri"/>
                <a:ea typeface="Calibri"/>
                <a:cs typeface="Calibri"/>
                <a:sym typeface="Calibri"/>
              </a:defRPr>
            </a:lvl5pPr>
            <a:lvl6pPr marL="0" marR="0" lvl="5" indent="0" algn="r" rtl="0">
              <a:spcBef>
                <a:spcPts val="0"/>
              </a:spcBef>
              <a:buNone/>
              <a:defRPr sz="950" b="0" i="0">
                <a:solidFill>
                  <a:srgbClr val="3C3C3C"/>
                </a:solidFill>
                <a:latin typeface="Calibri"/>
                <a:ea typeface="Calibri"/>
                <a:cs typeface="Calibri"/>
                <a:sym typeface="Calibri"/>
              </a:defRPr>
            </a:lvl6pPr>
            <a:lvl7pPr marL="0" marR="0" lvl="6" indent="0" algn="r" rtl="0">
              <a:spcBef>
                <a:spcPts val="0"/>
              </a:spcBef>
              <a:buNone/>
              <a:defRPr sz="950" b="0" i="0">
                <a:solidFill>
                  <a:srgbClr val="3C3C3C"/>
                </a:solidFill>
                <a:latin typeface="Calibri"/>
                <a:ea typeface="Calibri"/>
                <a:cs typeface="Calibri"/>
                <a:sym typeface="Calibri"/>
              </a:defRPr>
            </a:lvl7pPr>
            <a:lvl8pPr marL="0" marR="0" lvl="7" indent="0" algn="r" rtl="0">
              <a:spcBef>
                <a:spcPts val="0"/>
              </a:spcBef>
              <a:buNone/>
              <a:defRPr sz="950" b="0" i="0">
                <a:solidFill>
                  <a:srgbClr val="3C3C3C"/>
                </a:solidFill>
                <a:latin typeface="Calibri"/>
                <a:ea typeface="Calibri"/>
                <a:cs typeface="Calibri"/>
                <a:sym typeface="Calibri"/>
              </a:defRPr>
            </a:lvl8pPr>
            <a:lvl9pPr marL="0" marR="0" lvl="8" indent="0" algn="r" rtl="0">
              <a:spcBef>
                <a:spcPts val="0"/>
              </a:spcBef>
              <a:buNone/>
              <a:defRPr sz="95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5" name="Google Shape;305;p22"/>
          <p:cNvSpPr/>
          <p:nvPr/>
        </p:nvSpPr>
        <p:spPr>
          <a:xfrm>
            <a:off x="4152612"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22"/>
          <p:cNvSpPr/>
          <p:nvPr/>
        </p:nvSpPr>
        <p:spPr>
          <a:xfrm>
            <a:off x="7920205"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22"/>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22"/>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2"/>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22"/>
          <p:cNvSpPr/>
          <p:nvPr/>
        </p:nvSpPr>
        <p:spPr>
          <a:xfrm>
            <a:off x="6960098"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22"/>
          <p:cNvSpPr/>
          <p:nvPr/>
        </p:nvSpPr>
        <p:spPr>
          <a:xfrm>
            <a:off x="1701959"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22"/>
          <p:cNvSpPr/>
          <p:nvPr/>
        </p:nvSpPr>
        <p:spPr>
          <a:xfrm>
            <a:off x="857970"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22"/>
          <p:cNvSpPr/>
          <p:nvPr/>
        </p:nvSpPr>
        <p:spPr>
          <a:xfrm>
            <a:off x="3454402"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2"/>
          <p:cNvSpPr/>
          <p:nvPr/>
        </p:nvSpPr>
        <p:spPr>
          <a:xfrm>
            <a:off x="5663973"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22"/>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22"/>
          <p:cNvSpPr/>
          <p:nvPr/>
        </p:nvSpPr>
        <p:spPr>
          <a:xfrm>
            <a:off x="-181"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7" name="Google Shape;317;p22"/>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318" name="Google Shape;318;p22"/>
          <p:cNvPicPr preferRelativeResize="0"/>
          <p:nvPr/>
        </p:nvPicPr>
        <p:blipFill rotWithShape="1">
          <a:blip r:embed="rId3">
            <a:alphaModFix/>
          </a:blip>
          <a:srcRect/>
          <a:stretch/>
        </p:blipFill>
        <p:spPr>
          <a:xfrm>
            <a:off x="0" y="6826217"/>
            <a:ext cx="12192000" cy="31783"/>
          </a:xfrm>
          <a:prstGeom prst="rect">
            <a:avLst/>
          </a:prstGeom>
          <a:noFill/>
          <a:ln>
            <a:noFill/>
          </a:ln>
        </p:spPr>
      </p:pic>
      <p:sp>
        <p:nvSpPr>
          <p:cNvPr id="319" name="Google Shape;319;p22"/>
          <p:cNvSpPr txBox="1">
            <a:spLocks noGrp="1"/>
          </p:cNvSpPr>
          <p:nvPr>
            <p:ph type="body" idx="2"/>
          </p:nvPr>
        </p:nvSpPr>
        <p:spPr>
          <a:xfrm>
            <a:off x="3221038" y="192857"/>
            <a:ext cx="8635602" cy="82343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320"/>
        <p:cNvGrpSpPr/>
        <p:nvPr/>
      </p:nvGrpSpPr>
      <p:grpSpPr>
        <a:xfrm>
          <a:off x="0" y="0"/>
          <a:ext cx="0" cy="0"/>
          <a:chOff x="0" y="0"/>
          <a:chExt cx="0" cy="0"/>
        </a:xfrm>
      </p:grpSpPr>
      <p:sp>
        <p:nvSpPr>
          <p:cNvPr id="321" name="Google Shape;321;p23"/>
          <p:cNvSpPr/>
          <p:nvPr/>
        </p:nvSpPr>
        <p:spPr>
          <a:xfrm>
            <a:off x="11414248" y="6376243"/>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322" name="Google Shape;322;p23"/>
          <p:cNvSpPr/>
          <p:nvPr/>
        </p:nvSpPr>
        <p:spPr>
          <a:xfrm>
            <a:off x="4152612"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23"/>
          <p:cNvSpPr/>
          <p:nvPr/>
        </p:nvSpPr>
        <p:spPr>
          <a:xfrm>
            <a:off x="7920205"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23"/>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23"/>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23"/>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3"/>
          <p:cNvSpPr/>
          <p:nvPr/>
        </p:nvSpPr>
        <p:spPr>
          <a:xfrm>
            <a:off x="6960098"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23"/>
          <p:cNvSpPr/>
          <p:nvPr/>
        </p:nvSpPr>
        <p:spPr>
          <a:xfrm>
            <a:off x="1701959"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23"/>
          <p:cNvSpPr/>
          <p:nvPr/>
        </p:nvSpPr>
        <p:spPr>
          <a:xfrm>
            <a:off x="857970"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23"/>
          <p:cNvSpPr/>
          <p:nvPr/>
        </p:nvSpPr>
        <p:spPr>
          <a:xfrm>
            <a:off x="3454402"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23"/>
          <p:cNvSpPr/>
          <p:nvPr/>
        </p:nvSpPr>
        <p:spPr>
          <a:xfrm>
            <a:off x="5663973"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23"/>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23"/>
          <p:cNvSpPr/>
          <p:nvPr/>
        </p:nvSpPr>
        <p:spPr>
          <a:xfrm>
            <a:off x="-181"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23"/>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000" b="0" i="0">
                <a:solidFill>
                  <a:srgbClr val="3C3C3C"/>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23"/>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cxnSp>
        <p:nvCxnSpPr>
          <p:cNvPr id="336" name="Google Shape;336;p23"/>
          <p:cNvCxnSpPr/>
          <p:nvPr/>
        </p:nvCxnSpPr>
        <p:spPr>
          <a:xfrm rot="10800000">
            <a:off x="335360" y="6376246"/>
            <a:ext cx="11521280" cy="5085"/>
          </a:xfrm>
          <a:prstGeom prst="straightConnector1">
            <a:avLst/>
          </a:prstGeom>
          <a:noFill/>
          <a:ln w="12700" cap="flat" cmpd="sng">
            <a:solidFill>
              <a:srgbClr val="1D2F45"/>
            </a:solidFill>
            <a:prstDash val="solid"/>
            <a:round/>
            <a:headEnd type="none" w="sm" len="sm"/>
            <a:tailEnd type="none" w="sm" len="sm"/>
          </a:ln>
        </p:spPr>
      </p:cxnSp>
      <p:sp>
        <p:nvSpPr>
          <p:cNvPr id="337" name="Google Shape;337;p23"/>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300" b="0" i="0">
                <a:solidFill>
                  <a:srgbClr val="3C3C3C"/>
                </a:solidFill>
                <a:latin typeface="Source Sans Pro"/>
                <a:ea typeface="Source Sans Pro"/>
                <a:cs typeface="Source Sans Pro"/>
                <a:sym typeface="Source Sans Pro"/>
              </a:defRPr>
            </a:lvl1pPr>
            <a:lvl2pPr marL="0" marR="0" lvl="1" indent="0" algn="r" rtl="0">
              <a:spcBef>
                <a:spcPts val="0"/>
              </a:spcBef>
              <a:buNone/>
              <a:defRPr sz="1300" b="0" i="0">
                <a:solidFill>
                  <a:srgbClr val="3C3C3C"/>
                </a:solidFill>
                <a:latin typeface="Source Sans Pro"/>
                <a:ea typeface="Source Sans Pro"/>
                <a:cs typeface="Source Sans Pro"/>
                <a:sym typeface="Source Sans Pro"/>
              </a:defRPr>
            </a:lvl2pPr>
            <a:lvl3pPr marL="0" marR="0" lvl="2" indent="0" algn="r" rtl="0">
              <a:spcBef>
                <a:spcPts val="0"/>
              </a:spcBef>
              <a:buNone/>
              <a:defRPr sz="1300" b="0" i="0">
                <a:solidFill>
                  <a:srgbClr val="3C3C3C"/>
                </a:solidFill>
                <a:latin typeface="Source Sans Pro"/>
                <a:ea typeface="Source Sans Pro"/>
                <a:cs typeface="Source Sans Pro"/>
                <a:sym typeface="Source Sans Pro"/>
              </a:defRPr>
            </a:lvl3pPr>
            <a:lvl4pPr marL="0" marR="0" lvl="3" indent="0" algn="r" rtl="0">
              <a:spcBef>
                <a:spcPts val="0"/>
              </a:spcBef>
              <a:buNone/>
              <a:defRPr sz="1300" b="0" i="0">
                <a:solidFill>
                  <a:srgbClr val="3C3C3C"/>
                </a:solidFill>
                <a:latin typeface="Source Sans Pro"/>
                <a:ea typeface="Source Sans Pro"/>
                <a:cs typeface="Source Sans Pro"/>
                <a:sym typeface="Source Sans Pro"/>
              </a:defRPr>
            </a:lvl4pPr>
            <a:lvl5pPr marL="0" marR="0" lvl="4" indent="0" algn="r" rtl="0">
              <a:spcBef>
                <a:spcPts val="0"/>
              </a:spcBef>
              <a:buNone/>
              <a:defRPr sz="1300" b="0" i="0">
                <a:solidFill>
                  <a:srgbClr val="3C3C3C"/>
                </a:solidFill>
                <a:latin typeface="Source Sans Pro"/>
                <a:ea typeface="Source Sans Pro"/>
                <a:cs typeface="Source Sans Pro"/>
                <a:sym typeface="Source Sans Pro"/>
              </a:defRPr>
            </a:lvl5pPr>
            <a:lvl6pPr marL="0" marR="0" lvl="5" indent="0" algn="r" rtl="0">
              <a:spcBef>
                <a:spcPts val="0"/>
              </a:spcBef>
              <a:buNone/>
              <a:defRPr sz="1300" b="0" i="0">
                <a:solidFill>
                  <a:srgbClr val="3C3C3C"/>
                </a:solidFill>
                <a:latin typeface="Source Sans Pro"/>
                <a:ea typeface="Source Sans Pro"/>
                <a:cs typeface="Source Sans Pro"/>
                <a:sym typeface="Source Sans Pro"/>
              </a:defRPr>
            </a:lvl6pPr>
            <a:lvl7pPr marL="0" marR="0" lvl="6" indent="0" algn="r" rtl="0">
              <a:spcBef>
                <a:spcPts val="0"/>
              </a:spcBef>
              <a:buNone/>
              <a:defRPr sz="1300" b="0" i="0">
                <a:solidFill>
                  <a:srgbClr val="3C3C3C"/>
                </a:solidFill>
                <a:latin typeface="Source Sans Pro"/>
                <a:ea typeface="Source Sans Pro"/>
                <a:cs typeface="Source Sans Pro"/>
                <a:sym typeface="Source Sans Pro"/>
              </a:defRPr>
            </a:lvl7pPr>
            <a:lvl8pPr marL="0" marR="0" lvl="7" indent="0" algn="r" rtl="0">
              <a:spcBef>
                <a:spcPts val="0"/>
              </a:spcBef>
              <a:buNone/>
              <a:defRPr sz="1300" b="0" i="0">
                <a:solidFill>
                  <a:srgbClr val="3C3C3C"/>
                </a:solidFill>
                <a:latin typeface="Source Sans Pro"/>
                <a:ea typeface="Source Sans Pro"/>
                <a:cs typeface="Source Sans Pro"/>
                <a:sym typeface="Source Sans Pro"/>
              </a:defRPr>
            </a:lvl8pPr>
            <a:lvl9pPr marL="0" marR="0" lvl="8" indent="0" algn="r" rtl="0">
              <a:spcBef>
                <a:spcPts val="0"/>
              </a:spcBef>
              <a:buNone/>
              <a:defRPr sz="13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338" name="Google Shape;338;p23"/>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339" name="Google Shape;339;p23"/>
          <p:cNvPicPr preferRelativeResize="0"/>
          <p:nvPr/>
        </p:nvPicPr>
        <p:blipFill rotWithShape="1">
          <a:blip r:embed="rId3">
            <a:alphaModFix/>
          </a:blip>
          <a:srcRect/>
          <a:stretch/>
        </p:blipFill>
        <p:spPr>
          <a:xfrm>
            <a:off x="0" y="6826217"/>
            <a:ext cx="12192000" cy="31783"/>
          </a:xfrm>
          <a:prstGeom prst="rect">
            <a:avLst/>
          </a:prstGeom>
          <a:noFill/>
          <a:ln>
            <a:noFill/>
          </a:ln>
        </p:spPr>
      </p:pic>
      <p:sp>
        <p:nvSpPr>
          <p:cNvPr id="340" name="Google Shape;340;p23"/>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End Slide">
  <p:cSld name="End Slide">
    <p:bg>
      <p:bgPr>
        <a:blipFill>
          <a:blip r:embed="rId2">
            <a:alphaModFix/>
          </a:blip>
          <a:stretch>
            <a:fillRect/>
          </a:stretch>
        </a:blipFill>
        <a:effectLst/>
      </p:bgPr>
    </p:bg>
    <p:spTree>
      <p:nvGrpSpPr>
        <p:cNvPr id="1" name="Shape 341"/>
        <p:cNvGrpSpPr/>
        <p:nvPr/>
      </p:nvGrpSpPr>
      <p:grpSpPr>
        <a:xfrm>
          <a:off x="0" y="0"/>
          <a:ext cx="0" cy="0"/>
          <a:chOff x="0" y="0"/>
          <a:chExt cx="0" cy="0"/>
        </a:xfrm>
      </p:grpSpPr>
      <p:grpSp>
        <p:nvGrpSpPr>
          <p:cNvPr id="342" name="Google Shape;342;p24"/>
          <p:cNvGrpSpPr/>
          <p:nvPr/>
        </p:nvGrpSpPr>
        <p:grpSpPr>
          <a:xfrm>
            <a:off x="4192277" y="4365104"/>
            <a:ext cx="3956040" cy="633228"/>
            <a:chOff x="4269008" y="5638956"/>
            <a:chExt cx="3956040" cy="633228"/>
          </a:xfrm>
        </p:grpSpPr>
        <p:pic>
          <p:nvPicPr>
            <p:cNvPr id="343" name="Google Shape;343;p24"/>
            <p:cNvPicPr preferRelativeResize="0"/>
            <p:nvPr/>
          </p:nvPicPr>
          <p:blipFill rotWithShape="1">
            <a:blip r:embed="rId3">
              <a:alphaModFix/>
            </a:blip>
            <a:srcRect/>
            <a:stretch/>
          </p:blipFill>
          <p:spPr>
            <a:xfrm>
              <a:off x="4269008" y="5666091"/>
              <a:ext cx="630033" cy="578959"/>
            </a:xfrm>
            <a:prstGeom prst="rect">
              <a:avLst/>
            </a:prstGeom>
            <a:noFill/>
            <a:ln>
              <a:noFill/>
            </a:ln>
          </p:spPr>
        </p:pic>
        <p:pic>
          <p:nvPicPr>
            <p:cNvPr id="344" name="Google Shape;344;p24"/>
            <p:cNvPicPr preferRelativeResize="0"/>
            <p:nvPr/>
          </p:nvPicPr>
          <p:blipFill rotWithShape="1">
            <a:blip r:embed="rId4">
              <a:alphaModFix/>
            </a:blip>
            <a:srcRect/>
            <a:stretch/>
          </p:blipFill>
          <p:spPr>
            <a:xfrm>
              <a:off x="6143505" y="5638956"/>
              <a:ext cx="658903" cy="633228"/>
            </a:xfrm>
            <a:prstGeom prst="rect">
              <a:avLst/>
            </a:prstGeom>
            <a:noFill/>
            <a:ln>
              <a:noFill/>
            </a:ln>
          </p:spPr>
        </p:pic>
        <p:sp>
          <p:nvSpPr>
            <p:cNvPr id="345" name="Google Shape;345;p24"/>
            <p:cNvSpPr txBox="1"/>
            <p:nvPr/>
          </p:nvSpPr>
          <p:spPr>
            <a:xfrm>
              <a:off x="4759216" y="5755515"/>
              <a:ext cx="155298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eosc-hub.eu</a:t>
              </a:r>
              <a:endParaRPr/>
            </a:p>
          </p:txBody>
        </p:sp>
        <p:sp>
          <p:nvSpPr>
            <p:cNvPr id="346" name="Google Shape;346;p24"/>
            <p:cNvSpPr txBox="1"/>
            <p:nvPr/>
          </p:nvSpPr>
          <p:spPr>
            <a:xfrm>
              <a:off x="6600056" y="5755515"/>
              <a:ext cx="162499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@EOSC_eu</a:t>
              </a:r>
              <a:endParaRPr sz="2000">
                <a:solidFill>
                  <a:srgbClr val="1C3046"/>
                </a:solidFill>
                <a:latin typeface="Calibri"/>
                <a:ea typeface="Calibri"/>
                <a:cs typeface="Calibri"/>
                <a:sym typeface="Calibri"/>
              </a:endParaRPr>
            </a:p>
          </p:txBody>
        </p:sp>
      </p:grpSp>
      <p:pic>
        <p:nvPicPr>
          <p:cNvPr id="347" name="Google Shape;347;p24"/>
          <p:cNvPicPr preferRelativeResize="0"/>
          <p:nvPr/>
        </p:nvPicPr>
        <p:blipFill rotWithShape="1">
          <a:blip r:embed="rId5">
            <a:alphaModFix/>
          </a:blip>
          <a:srcRect/>
          <a:stretch/>
        </p:blipFill>
        <p:spPr>
          <a:xfrm>
            <a:off x="5277817" y="1643590"/>
            <a:ext cx="1784961" cy="2231201"/>
          </a:xfrm>
          <a:prstGeom prst="rect">
            <a:avLst/>
          </a:prstGeom>
          <a:noFill/>
          <a:ln>
            <a:noFill/>
          </a:ln>
        </p:spPr>
      </p:pic>
      <p:sp>
        <p:nvSpPr>
          <p:cNvPr id="348" name="Google Shape;348;p24"/>
          <p:cNvSpPr txBox="1"/>
          <p:nvPr/>
        </p:nvSpPr>
        <p:spPr>
          <a:xfrm>
            <a:off x="1116252" y="1902602"/>
            <a:ext cx="412845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1D2F45"/>
                </a:solidFill>
                <a:latin typeface="Calibri"/>
                <a:ea typeface="Calibri"/>
                <a:cs typeface="Calibri"/>
                <a:sym typeface="Calibri"/>
              </a:rPr>
              <a:t>Thank you</a:t>
            </a:r>
            <a:endParaRPr/>
          </a:p>
          <a:p>
            <a:pPr marL="0" marR="0" lvl="0" indent="0" algn="l" rtl="0">
              <a:spcBef>
                <a:spcPts val="0"/>
              </a:spcBef>
              <a:spcAft>
                <a:spcPts val="0"/>
              </a:spcAft>
              <a:buNone/>
            </a:pPr>
            <a:r>
              <a:rPr lang="en-US" sz="2800" b="1">
                <a:solidFill>
                  <a:srgbClr val="1D2F45"/>
                </a:solidFill>
                <a:latin typeface="Calibri"/>
                <a:ea typeface="Calibri"/>
                <a:cs typeface="Calibri"/>
                <a:sym typeface="Calibri"/>
              </a:rPr>
              <a:t>for your attention! </a:t>
            </a:r>
            <a:endParaRPr/>
          </a:p>
        </p:txBody>
      </p:sp>
      <p:sp>
        <p:nvSpPr>
          <p:cNvPr id="349" name="Google Shape;349;p24"/>
          <p:cNvSpPr txBox="1"/>
          <p:nvPr/>
        </p:nvSpPr>
        <p:spPr>
          <a:xfrm>
            <a:off x="1103445" y="3145477"/>
            <a:ext cx="3888459"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chemeClr val="dk1"/>
                </a:solidFill>
                <a:latin typeface="Calibri"/>
                <a:ea typeface="Calibri"/>
                <a:cs typeface="Calibri"/>
                <a:sym typeface="Calibri"/>
              </a:rPr>
              <a:t>Questions?</a:t>
            </a:r>
            <a:endParaRPr/>
          </a:p>
        </p:txBody>
      </p:sp>
      <p:cxnSp>
        <p:nvCxnSpPr>
          <p:cNvPr id="350" name="Google Shape;350;p24"/>
          <p:cNvCxnSpPr/>
          <p:nvPr/>
        </p:nvCxnSpPr>
        <p:spPr>
          <a:xfrm>
            <a:off x="1199457" y="3084480"/>
            <a:ext cx="2112235" cy="0"/>
          </a:xfrm>
          <a:prstGeom prst="straightConnector1">
            <a:avLst/>
          </a:prstGeom>
          <a:noFill/>
          <a:ln w="25400" cap="flat" cmpd="sng">
            <a:solidFill>
              <a:srgbClr val="1D2F45"/>
            </a:solidFill>
            <a:prstDash val="solid"/>
            <a:round/>
            <a:headEnd type="none" w="sm" len="sm"/>
            <a:tailEnd type="none" w="sm" len="sm"/>
          </a:ln>
        </p:spPr>
      </p:cxnSp>
      <p:grpSp>
        <p:nvGrpSpPr>
          <p:cNvPr id="351" name="Google Shape;351;p24"/>
          <p:cNvGrpSpPr/>
          <p:nvPr/>
        </p:nvGrpSpPr>
        <p:grpSpPr>
          <a:xfrm>
            <a:off x="935074" y="5956688"/>
            <a:ext cx="10470446" cy="400110"/>
            <a:chOff x="899592" y="6271590"/>
            <a:chExt cx="7705726" cy="294461"/>
          </a:xfrm>
        </p:grpSpPr>
        <p:pic>
          <p:nvPicPr>
            <p:cNvPr id="352" name="Google Shape;352;p24"/>
            <p:cNvPicPr preferRelativeResize="0"/>
            <p:nvPr/>
          </p:nvPicPr>
          <p:blipFill rotWithShape="1">
            <a:blip r:embed="rId6">
              <a:alphaModFix/>
            </a:blip>
            <a:srcRect/>
            <a:stretch/>
          </p:blipFill>
          <p:spPr>
            <a:xfrm>
              <a:off x="899592" y="6271590"/>
              <a:ext cx="842697" cy="294461"/>
            </a:xfrm>
            <a:prstGeom prst="rect">
              <a:avLst/>
            </a:prstGeom>
            <a:noFill/>
            <a:ln>
              <a:noFill/>
            </a:ln>
          </p:spPr>
        </p:pic>
        <p:pic>
          <p:nvPicPr>
            <p:cNvPr id="353" name="Google Shape;353;p24"/>
            <p:cNvPicPr preferRelativeResize="0"/>
            <p:nvPr/>
          </p:nvPicPr>
          <p:blipFill rotWithShape="1">
            <a:blip r:embed="rId7">
              <a:alphaModFix/>
            </a:blip>
            <a:srcRect/>
            <a:stretch/>
          </p:blipFill>
          <p:spPr>
            <a:xfrm>
              <a:off x="1813045" y="6349354"/>
              <a:ext cx="6792273" cy="216697"/>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a:blip r:embed="rId2">
            <a:alphaModFix/>
          </a:blip>
          <a:stretch>
            <a:fillRect/>
          </a:stretch>
        </a:blipFill>
        <a:effectLst/>
      </p:bgPr>
    </p:bg>
    <p:spTree>
      <p:nvGrpSpPr>
        <p:cNvPr id="1" name="Shape 354"/>
        <p:cNvGrpSpPr/>
        <p:nvPr/>
      </p:nvGrpSpPr>
      <p:grpSpPr>
        <a:xfrm>
          <a:off x="0" y="0"/>
          <a:ext cx="0" cy="0"/>
          <a:chOff x="0" y="0"/>
          <a:chExt cx="0" cy="0"/>
        </a:xfrm>
      </p:grpSpPr>
      <p:pic>
        <p:nvPicPr>
          <p:cNvPr id="355" name="Google Shape;355;p25"/>
          <p:cNvPicPr preferRelativeResize="0"/>
          <p:nvPr/>
        </p:nvPicPr>
        <p:blipFill rotWithShape="1">
          <a:blip r:embed="rId3">
            <a:alphaModFix/>
          </a:blip>
          <a:srcRect/>
          <a:stretch/>
        </p:blipFill>
        <p:spPr>
          <a:xfrm>
            <a:off x="1355500" y="4877732"/>
            <a:ext cx="636044" cy="578959"/>
          </a:xfrm>
          <a:prstGeom prst="rect">
            <a:avLst/>
          </a:prstGeom>
          <a:noFill/>
          <a:ln>
            <a:noFill/>
          </a:ln>
        </p:spPr>
      </p:pic>
      <p:pic>
        <p:nvPicPr>
          <p:cNvPr id="356" name="Google Shape;356;p25"/>
          <p:cNvPicPr preferRelativeResize="0"/>
          <p:nvPr/>
        </p:nvPicPr>
        <p:blipFill rotWithShape="1">
          <a:blip r:embed="rId4">
            <a:alphaModFix/>
          </a:blip>
          <a:srcRect/>
          <a:stretch/>
        </p:blipFill>
        <p:spPr>
          <a:xfrm>
            <a:off x="1323857" y="5260744"/>
            <a:ext cx="667687" cy="633228"/>
          </a:xfrm>
          <a:prstGeom prst="rect">
            <a:avLst/>
          </a:prstGeom>
          <a:noFill/>
          <a:ln>
            <a:noFill/>
          </a:ln>
        </p:spPr>
      </p:pic>
      <p:sp>
        <p:nvSpPr>
          <p:cNvPr id="357" name="Google Shape;357;p25"/>
          <p:cNvSpPr/>
          <p:nvPr/>
        </p:nvSpPr>
        <p:spPr>
          <a:xfrm>
            <a:off x="1007436" y="6381328"/>
            <a:ext cx="11041227"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EOSC-hub receives funding from the European Union’s Horizon 2020 research and innovation programme under grant agreement No. 777536.</a:t>
            </a:r>
            <a:endParaRPr/>
          </a:p>
        </p:txBody>
      </p:sp>
      <p:sp>
        <p:nvSpPr>
          <p:cNvPr id="358" name="Google Shape;358;p25"/>
          <p:cNvSpPr txBox="1"/>
          <p:nvPr/>
        </p:nvSpPr>
        <p:spPr>
          <a:xfrm>
            <a:off x="1976601" y="4989075"/>
            <a:ext cx="155298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eosc-hub.eu</a:t>
            </a:r>
            <a:endParaRPr/>
          </a:p>
        </p:txBody>
      </p:sp>
      <p:sp>
        <p:nvSpPr>
          <p:cNvPr id="359" name="Google Shape;359;p25"/>
          <p:cNvSpPr txBox="1"/>
          <p:nvPr/>
        </p:nvSpPr>
        <p:spPr>
          <a:xfrm>
            <a:off x="1937698" y="5375344"/>
            <a:ext cx="162499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@EOSC_eu</a:t>
            </a:r>
            <a:endParaRPr sz="2000">
              <a:solidFill>
                <a:srgbClr val="1C3046"/>
              </a:solidFill>
              <a:latin typeface="Calibri"/>
              <a:ea typeface="Calibri"/>
              <a:cs typeface="Calibri"/>
              <a:sym typeface="Calibri"/>
            </a:endParaRPr>
          </a:p>
        </p:txBody>
      </p:sp>
      <p:cxnSp>
        <p:nvCxnSpPr>
          <p:cNvPr id="360" name="Google Shape;360;p25"/>
          <p:cNvCxnSpPr/>
          <p:nvPr/>
        </p:nvCxnSpPr>
        <p:spPr>
          <a:xfrm>
            <a:off x="1559496" y="4725144"/>
            <a:ext cx="1872208" cy="0"/>
          </a:xfrm>
          <a:prstGeom prst="straightConnector1">
            <a:avLst/>
          </a:prstGeom>
          <a:noFill/>
          <a:ln w="25400" cap="flat" cmpd="sng">
            <a:solidFill>
              <a:srgbClr val="1C3046"/>
            </a:solidFill>
            <a:prstDash val="solid"/>
            <a:round/>
            <a:headEnd type="none" w="sm" len="sm"/>
            <a:tailEnd type="none" w="sm" len="sm"/>
          </a:ln>
        </p:spPr>
      </p:cxnSp>
      <p:pic>
        <p:nvPicPr>
          <p:cNvPr id="361" name="Google Shape;361;p25"/>
          <p:cNvPicPr preferRelativeResize="0"/>
          <p:nvPr/>
        </p:nvPicPr>
        <p:blipFill rotWithShape="1">
          <a:blip r:embed="rId5">
            <a:alphaModFix/>
          </a:blip>
          <a:srcRect/>
          <a:stretch/>
        </p:blipFill>
        <p:spPr>
          <a:xfrm>
            <a:off x="1322301" y="1520793"/>
            <a:ext cx="4916162" cy="1224125"/>
          </a:xfrm>
          <a:prstGeom prst="rect">
            <a:avLst/>
          </a:prstGeom>
          <a:noFill/>
          <a:ln>
            <a:noFill/>
          </a:ln>
        </p:spPr>
      </p:pic>
      <p:pic>
        <p:nvPicPr>
          <p:cNvPr id="362" name="Google Shape;362;p25"/>
          <p:cNvPicPr preferRelativeResize="0"/>
          <p:nvPr/>
        </p:nvPicPr>
        <p:blipFill rotWithShape="1">
          <a:blip r:embed="rId6">
            <a:alphaModFix/>
          </a:blip>
          <a:srcRect/>
          <a:stretch/>
        </p:blipFill>
        <p:spPr>
          <a:xfrm>
            <a:off x="479376" y="6371133"/>
            <a:ext cx="422176" cy="2820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363"/>
        <p:cNvGrpSpPr/>
        <p:nvPr/>
      </p:nvGrpSpPr>
      <p:grpSpPr>
        <a:xfrm>
          <a:off x="0" y="0"/>
          <a:ext cx="0" cy="0"/>
          <a:chOff x="0" y="0"/>
          <a:chExt cx="0" cy="0"/>
        </a:xfrm>
      </p:grpSpPr>
      <p:sp>
        <p:nvSpPr>
          <p:cNvPr id="364" name="Google Shape;364;p26"/>
          <p:cNvSpPr/>
          <p:nvPr/>
        </p:nvSpPr>
        <p:spPr>
          <a:xfrm>
            <a:off x="11414248" y="6376243"/>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365" name="Google Shape;365;p26"/>
          <p:cNvSpPr txBox="1">
            <a:spLocks noGrp="1"/>
          </p:cNvSpPr>
          <p:nvPr>
            <p:ph type="body" idx="1"/>
          </p:nvPr>
        </p:nvSpPr>
        <p:spPr>
          <a:xfrm>
            <a:off x="335360" y="1293223"/>
            <a:ext cx="5664629" cy="4794991"/>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6" name="Google Shape;366;p26"/>
          <p:cNvSpPr txBox="1">
            <a:spLocks noGrp="1"/>
          </p:cNvSpPr>
          <p:nvPr>
            <p:ph type="body" idx="2"/>
          </p:nvPr>
        </p:nvSpPr>
        <p:spPr>
          <a:xfrm>
            <a:off x="6192012" y="1293223"/>
            <a:ext cx="5664629" cy="479499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7" name="Google Shape;367;p26"/>
          <p:cNvSpPr/>
          <p:nvPr/>
        </p:nvSpPr>
        <p:spPr>
          <a:xfrm>
            <a:off x="4152612"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26"/>
          <p:cNvSpPr/>
          <p:nvPr/>
        </p:nvSpPr>
        <p:spPr>
          <a:xfrm>
            <a:off x="7920205"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6"/>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26"/>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26"/>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26"/>
          <p:cNvSpPr/>
          <p:nvPr/>
        </p:nvSpPr>
        <p:spPr>
          <a:xfrm>
            <a:off x="6960098"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26"/>
          <p:cNvSpPr/>
          <p:nvPr/>
        </p:nvSpPr>
        <p:spPr>
          <a:xfrm>
            <a:off x="1701959"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6"/>
          <p:cNvSpPr/>
          <p:nvPr/>
        </p:nvSpPr>
        <p:spPr>
          <a:xfrm>
            <a:off x="857970"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6"/>
          <p:cNvSpPr/>
          <p:nvPr/>
        </p:nvSpPr>
        <p:spPr>
          <a:xfrm>
            <a:off x="3454402"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26"/>
          <p:cNvSpPr/>
          <p:nvPr/>
        </p:nvSpPr>
        <p:spPr>
          <a:xfrm>
            <a:off x="5663973"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26"/>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26"/>
          <p:cNvSpPr/>
          <p:nvPr/>
        </p:nvSpPr>
        <p:spPr>
          <a:xfrm>
            <a:off x="-181"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6"/>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000" b="0" i="0">
                <a:solidFill>
                  <a:srgbClr val="3C3C3C"/>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26"/>
          <p:cNvSpPr txBox="1">
            <a:spLocks noGrp="1"/>
          </p:cNvSpPr>
          <p:nvPr>
            <p:ph type="ftr" idx="11"/>
          </p:nvPr>
        </p:nvSpPr>
        <p:spPr>
          <a:xfrm>
            <a:off x="4165600" y="6381328"/>
            <a:ext cx="3860800" cy="2880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cxnSp>
        <p:nvCxnSpPr>
          <p:cNvPr id="381" name="Google Shape;381;p26"/>
          <p:cNvCxnSpPr/>
          <p:nvPr/>
        </p:nvCxnSpPr>
        <p:spPr>
          <a:xfrm rot="10800000">
            <a:off x="335360" y="6376246"/>
            <a:ext cx="11521280" cy="5085"/>
          </a:xfrm>
          <a:prstGeom prst="straightConnector1">
            <a:avLst/>
          </a:prstGeom>
          <a:noFill/>
          <a:ln w="12700" cap="flat" cmpd="sng">
            <a:solidFill>
              <a:srgbClr val="1D2F45"/>
            </a:solidFill>
            <a:prstDash val="solid"/>
            <a:round/>
            <a:headEnd type="none" w="sm" len="sm"/>
            <a:tailEnd type="none" w="sm" len="sm"/>
          </a:ln>
        </p:spPr>
      </p:cxnSp>
      <p:sp>
        <p:nvSpPr>
          <p:cNvPr id="382" name="Google Shape;382;p26"/>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300" b="0" i="0">
                <a:solidFill>
                  <a:srgbClr val="3C3C3C"/>
                </a:solidFill>
                <a:latin typeface="Source Sans Pro"/>
                <a:ea typeface="Source Sans Pro"/>
                <a:cs typeface="Source Sans Pro"/>
                <a:sym typeface="Source Sans Pro"/>
              </a:defRPr>
            </a:lvl1pPr>
            <a:lvl2pPr marL="0" marR="0" lvl="1" indent="0" algn="r" rtl="0">
              <a:spcBef>
                <a:spcPts val="0"/>
              </a:spcBef>
              <a:buNone/>
              <a:defRPr sz="1300" b="0" i="0">
                <a:solidFill>
                  <a:srgbClr val="3C3C3C"/>
                </a:solidFill>
                <a:latin typeface="Source Sans Pro"/>
                <a:ea typeface="Source Sans Pro"/>
                <a:cs typeface="Source Sans Pro"/>
                <a:sym typeface="Source Sans Pro"/>
              </a:defRPr>
            </a:lvl2pPr>
            <a:lvl3pPr marL="0" marR="0" lvl="2" indent="0" algn="r" rtl="0">
              <a:spcBef>
                <a:spcPts val="0"/>
              </a:spcBef>
              <a:buNone/>
              <a:defRPr sz="1300" b="0" i="0">
                <a:solidFill>
                  <a:srgbClr val="3C3C3C"/>
                </a:solidFill>
                <a:latin typeface="Source Sans Pro"/>
                <a:ea typeface="Source Sans Pro"/>
                <a:cs typeface="Source Sans Pro"/>
                <a:sym typeface="Source Sans Pro"/>
              </a:defRPr>
            </a:lvl3pPr>
            <a:lvl4pPr marL="0" marR="0" lvl="3" indent="0" algn="r" rtl="0">
              <a:spcBef>
                <a:spcPts val="0"/>
              </a:spcBef>
              <a:buNone/>
              <a:defRPr sz="1300" b="0" i="0">
                <a:solidFill>
                  <a:srgbClr val="3C3C3C"/>
                </a:solidFill>
                <a:latin typeface="Source Sans Pro"/>
                <a:ea typeface="Source Sans Pro"/>
                <a:cs typeface="Source Sans Pro"/>
                <a:sym typeface="Source Sans Pro"/>
              </a:defRPr>
            </a:lvl4pPr>
            <a:lvl5pPr marL="0" marR="0" lvl="4" indent="0" algn="r" rtl="0">
              <a:spcBef>
                <a:spcPts val="0"/>
              </a:spcBef>
              <a:buNone/>
              <a:defRPr sz="1300" b="0" i="0">
                <a:solidFill>
                  <a:srgbClr val="3C3C3C"/>
                </a:solidFill>
                <a:latin typeface="Source Sans Pro"/>
                <a:ea typeface="Source Sans Pro"/>
                <a:cs typeface="Source Sans Pro"/>
                <a:sym typeface="Source Sans Pro"/>
              </a:defRPr>
            </a:lvl5pPr>
            <a:lvl6pPr marL="0" marR="0" lvl="5" indent="0" algn="r" rtl="0">
              <a:spcBef>
                <a:spcPts val="0"/>
              </a:spcBef>
              <a:buNone/>
              <a:defRPr sz="1300" b="0" i="0">
                <a:solidFill>
                  <a:srgbClr val="3C3C3C"/>
                </a:solidFill>
                <a:latin typeface="Source Sans Pro"/>
                <a:ea typeface="Source Sans Pro"/>
                <a:cs typeface="Source Sans Pro"/>
                <a:sym typeface="Source Sans Pro"/>
              </a:defRPr>
            </a:lvl6pPr>
            <a:lvl7pPr marL="0" marR="0" lvl="6" indent="0" algn="r" rtl="0">
              <a:spcBef>
                <a:spcPts val="0"/>
              </a:spcBef>
              <a:buNone/>
              <a:defRPr sz="1300" b="0" i="0">
                <a:solidFill>
                  <a:srgbClr val="3C3C3C"/>
                </a:solidFill>
                <a:latin typeface="Source Sans Pro"/>
                <a:ea typeface="Source Sans Pro"/>
                <a:cs typeface="Source Sans Pro"/>
                <a:sym typeface="Source Sans Pro"/>
              </a:defRPr>
            </a:lvl7pPr>
            <a:lvl8pPr marL="0" marR="0" lvl="7" indent="0" algn="r" rtl="0">
              <a:spcBef>
                <a:spcPts val="0"/>
              </a:spcBef>
              <a:buNone/>
              <a:defRPr sz="1300" b="0" i="0">
                <a:solidFill>
                  <a:srgbClr val="3C3C3C"/>
                </a:solidFill>
                <a:latin typeface="Source Sans Pro"/>
                <a:ea typeface="Source Sans Pro"/>
                <a:cs typeface="Source Sans Pro"/>
                <a:sym typeface="Source Sans Pro"/>
              </a:defRPr>
            </a:lvl8pPr>
            <a:lvl9pPr marL="0" marR="0" lvl="8" indent="0" algn="r" rtl="0">
              <a:spcBef>
                <a:spcPts val="0"/>
              </a:spcBef>
              <a:buNone/>
              <a:defRPr sz="13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383" name="Google Shape;383;p26"/>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384" name="Google Shape;384;p26"/>
          <p:cNvPicPr preferRelativeResize="0"/>
          <p:nvPr/>
        </p:nvPicPr>
        <p:blipFill rotWithShape="1">
          <a:blip r:embed="rId3">
            <a:alphaModFix/>
          </a:blip>
          <a:srcRect/>
          <a:stretch/>
        </p:blipFill>
        <p:spPr>
          <a:xfrm>
            <a:off x="0" y="6826217"/>
            <a:ext cx="12192000" cy="31783"/>
          </a:xfrm>
          <a:prstGeom prst="rect">
            <a:avLst/>
          </a:prstGeom>
          <a:noFill/>
          <a:ln>
            <a:noFill/>
          </a:ln>
        </p:spPr>
      </p:pic>
      <p:sp>
        <p:nvSpPr>
          <p:cNvPr id="385" name="Google Shape;385;p26"/>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termediate Slide">
  <p:cSld name="Intermediate Slide">
    <p:bg>
      <p:bgPr>
        <a:blipFill rotWithShape="1">
          <a:blip r:embed="rId2">
            <a:alphaModFix/>
          </a:blip>
          <a:tile tx="0" ty="0" sx="100000" sy="100000" flip="none" algn="tl"/>
        </a:blipFill>
        <a:effectLst/>
      </p:bgPr>
    </p:bg>
    <p:spTree>
      <p:nvGrpSpPr>
        <p:cNvPr id="1" name="Shape 386"/>
        <p:cNvGrpSpPr/>
        <p:nvPr/>
      </p:nvGrpSpPr>
      <p:grpSpPr>
        <a:xfrm>
          <a:off x="0" y="0"/>
          <a:ext cx="0" cy="0"/>
          <a:chOff x="0" y="0"/>
          <a:chExt cx="0" cy="0"/>
        </a:xfrm>
      </p:grpSpPr>
      <p:pic>
        <p:nvPicPr>
          <p:cNvPr id="387" name="Google Shape;387;p27"/>
          <p:cNvPicPr preferRelativeResize="0"/>
          <p:nvPr/>
        </p:nvPicPr>
        <p:blipFill rotWithShape="1">
          <a:blip r:embed="rId3">
            <a:alphaModFix/>
          </a:blip>
          <a:srcRect/>
          <a:stretch/>
        </p:blipFill>
        <p:spPr>
          <a:xfrm>
            <a:off x="702348" y="1449438"/>
            <a:ext cx="2645516" cy="655642"/>
          </a:xfrm>
          <a:prstGeom prst="rect">
            <a:avLst/>
          </a:prstGeom>
          <a:noFill/>
          <a:ln>
            <a:noFill/>
          </a:ln>
        </p:spPr>
      </p:pic>
      <p:sp>
        <p:nvSpPr>
          <p:cNvPr id="388" name="Google Shape;388;p27"/>
          <p:cNvSpPr txBox="1">
            <a:spLocks noGrp="1"/>
          </p:cNvSpPr>
          <p:nvPr>
            <p:ph type="body" idx="1"/>
          </p:nvPr>
        </p:nvSpPr>
        <p:spPr>
          <a:xfrm>
            <a:off x="628650" y="3631913"/>
            <a:ext cx="7759774" cy="231736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9" name="Google Shape;389;p27"/>
          <p:cNvSpPr txBox="1">
            <a:spLocks noGrp="1"/>
          </p:cNvSpPr>
          <p:nvPr>
            <p:ph type="body" idx="2"/>
          </p:nvPr>
        </p:nvSpPr>
        <p:spPr>
          <a:xfrm>
            <a:off x="628650" y="2944594"/>
            <a:ext cx="5883079" cy="50572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rgbClr val="BF9003"/>
              </a:buClr>
              <a:buSzPts val="2800"/>
              <a:buFont typeface="Arial"/>
              <a:buNone/>
              <a:defRPr sz="2800" b="0" i="0" u="none" strike="noStrike" cap="none">
                <a:solidFill>
                  <a:srgbClr val="BF9003"/>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0" name="Google Shape;390;p27"/>
          <p:cNvPicPr preferRelativeResize="0"/>
          <p:nvPr/>
        </p:nvPicPr>
        <p:blipFill rotWithShape="1">
          <a:blip r:embed="rId4">
            <a:alphaModFix/>
          </a:blip>
          <a:srcRect/>
          <a:stretch/>
        </p:blipFill>
        <p:spPr>
          <a:xfrm>
            <a:off x="0" y="6826217"/>
            <a:ext cx="12192000" cy="31783"/>
          </a:xfrm>
          <a:prstGeom prst="rect">
            <a:avLst/>
          </a:prstGeom>
          <a:noFill/>
          <a:ln>
            <a:noFill/>
          </a:ln>
        </p:spPr>
      </p:pic>
      <p:sp>
        <p:nvSpPr>
          <p:cNvPr id="391" name="Google Shape;391;p27"/>
          <p:cNvSpPr txBox="1">
            <a:spLocks noGrp="1"/>
          </p:cNvSpPr>
          <p:nvPr>
            <p:ph type="title"/>
          </p:nvPr>
        </p:nvSpPr>
        <p:spPr>
          <a:xfrm>
            <a:off x="628650" y="2286670"/>
            <a:ext cx="5756582" cy="50572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43"/>
        <p:cNvGrpSpPr/>
        <p:nvPr/>
      </p:nvGrpSpPr>
      <p:grpSpPr>
        <a:xfrm>
          <a:off x="0" y="0"/>
          <a:ext cx="0" cy="0"/>
          <a:chOff x="0" y="0"/>
          <a:chExt cx="0" cy="0"/>
        </a:xfrm>
      </p:grpSpPr>
      <p:sp>
        <p:nvSpPr>
          <p:cNvPr id="44" name="Google Shape;44;p4"/>
          <p:cNvSpPr/>
          <p:nvPr/>
        </p:nvSpPr>
        <p:spPr>
          <a:xfrm>
            <a:off x="11414248" y="6376243"/>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45" name="Google Shape;45;p4"/>
          <p:cNvSpPr/>
          <p:nvPr/>
        </p:nvSpPr>
        <p:spPr>
          <a:xfrm>
            <a:off x="4152612"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4"/>
          <p:cNvSpPr/>
          <p:nvPr/>
        </p:nvSpPr>
        <p:spPr>
          <a:xfrm>
            <a:off x="7920205"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4"/>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4"/>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4"/>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4"/>
          <p:cNvSpPr/>
          <p:nvPr/>
        </p:nvSpPr>
        <p:spPr>
          <a:xfrm>
            <a:off x="6960098"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4"/>
          <p:cNvSpPr/>
          <p:nvPr/>
        </p:nvSpPr>
        <p:spPr>
          <a:xfrm>
            <a:off x="1701959"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4"/>
          <p:cNvSpPr/>
          <p:nvPr/>
        </p:nvSpPr>
        <p:spPr>
          <a:xfrm>
            <a:off x="857970"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4"/>
          <p:cNvSpPr/>
          <p:nvPr/>
        </p:nvSpPr>
        <p:spPr>
          <a:xfrm>
            <a:off x="3454402"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4"/>
          <p:cNvSpPr/>
          <p:nvPr/>
        </p:nvSpPr>
        <p:spPr>
          <a:xfrm>
            <a:off x="5663973"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4"/>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4"/>
          <p:cNvSpPr/>
          <p:nvPr/>
        </p:nvSpPr>
        <p:spPr>
          <a:xfrm>
            <a:off x="-181"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4"/>
          <p:cNvSpPr txBox="1">
            <a:spLocks noGrp="1"/>
          </p:cNvSpPr>
          <p:nvPr>
            <p:ph type="dt" idx="10"/>
          </p:nvPr>
        </p:nvSpPr>
        <p:spPr>
          <a:xfrm>
            <a:off x="335360" y="6381328"/>
            <a:ext cx="2844800" cy="288032"/>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95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4"/>
          <p:cNvSpPr txBox="1">
            <a:spLocks noGrp="1"/>
          </p:cNvSpPr>
          <p:nvPr>
            <p:ph type="ftr" idx="11"/>
          </p:nvPr>
        </p:nvSpPr>
        <p:spPr>
          <a:xfrm>
            <a:off x="4165600" y="6381328"/>
            <a:ext cx="3860800" cy="288032"/>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95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cxnSp>
        <p:nvCxnSpPr>
          <p:cNvPr id="59" name="Google Shape;59;p4"/>
          <p:cNvCxnSpPr/>
          <p:nvPr/>
        </p:nvCxnSpPr>
        <p:spPr>
          <a:xfrm rot="10800000">
            <a:off x="335360" y="6376246"/>
            <a:ext cx="11521280" cy="5085"/>
          </a:xfrm>
          <a:prstGeom prst="straightConnector1">
            <a:avLst/>
          </a:prstGeom>
          <a:noFill/>
          <a:ln w="12700" cap="flat" cmpd="sng">
            <a:solidFill>
              <a:srgbClr val="1D2F45"/>
            </a:solidFill>
            <a:prstDash val="solid"/>
            <a:round/>
            <a:headEnd type="none" w="sm" len="sm"/>
            <a:tailEnd type="none" w="sm" len="sm"/>
          </a:ln>
        </p:spPr>
      </p:cxnSp>
      <p:sp>
        <p:nvSpPr>
          <p:cNvPr id="60" name="Google Shape;60;p4"/>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950" b="0" i="0">
                <a:solidFill>
                  <a:srgbClr val="3C3C3C"/>
                </a:solidFill>
                <a:latin typeface="Calibri"/>
                <a:ea typeface="Calibri"/>
                <a:cs typeface="Calibri"/>
                <a:sym typeface="Calibri"/>
              </a:defRPr>
            </a:lvl1pPr>
            <a:lvl2pPr marL="0" marR="0" lvl="1" indent="0" algn="r" rtl="0">
              <a:spcBef>
                <a:spcPts val="0"/>
              </a:spcBef>
              <a:buNone/>
              <a:defRPr sz="950" b="0" i="0">
                <a:solidFill>
                  <a:srgbClr val="3C3C3C"/>
                </a:solidFill>
                <a:latin typeface="Calibri"/>
                <a:ea typeface="Calibri"/>
                <a:cs typeface="Calibri"/>
                <a:sym typeface="Calibri"/>
              </a:defRPr>
            </a:lvl2pPr>
            <a:lvl3pPr marL="0" marR="0" lvl="2" indent="0" algn="r" rtl="0">
              <a:spcBef>
                <a:spcPts val="0"/>
              </a:spcBef>
              <a:buNone/>
              <a:defRPr sz="950" b="0" i="0">
                <a:solidFill>
                  <a:srgbClr val="3C3C3C"/>
                </a:solidFill>
                <a:latin typeface="Calibri"/>
                <a:ea typeface="Calibri"/>
                <a:cs typeface="Calibri"/>
                <a:sym typeface="Calibri"/>
              </a:defRPr>
            </a:lvl3pPr>
            <a:lvl4pPr marL="0" marR="0" lvl="3" indent="0" algn="r" rtl="0">
              <a:spcBef>
                <a:spcPts val="0"/>
              </a:spcBef>
              <a:buNone/>
              <a:defRPr sz="950" b="0" i="0">
                <a:solidFill>
                  <a:srgbClr val="3C3C3C"/>
                </a:solidFill>
                <a:latin typeface="Calibri"/>
                <a:ea typeface="Calibri"/>
                <a:cs typeface="Calibri"/>
                <a:sym typeface="Calibri"/>
              </a:defRPr>
            </a:lvl4pPr>
            <a:lvl5pPr marL="0" marR="0" lvl="4" indent="0" algn="r" rtl="0">
              <a:spcBef>
                <a:spcPts val="0"/>
              </a:spcBef>
              <a:buNone/>
              <a:defRPr sz="950" b="0" i="0">
                <a:solidFill>
                  <a:srgbClr val="3C3C3C"/>
                </a:solidFill>
                <a:latin typeface="Calibri"/>
                <a:ea typeface="Calibri"/>
                <a:cs typeface="Calibri"/>
                <a:sym typeface="Calibri"/>
              </a:defRPr>
            </a:lvl5pPr>
            <a:lvl6pPr marL="0" marR="0" lvl="5" indent="0" algn="r" rtl="0">
              <a:spcBef>
                <a:spcPts val="0"/>
              </a:spcBef>
              <a:buNone/>
              <a:defRPr sz="950" b="0" i="0">
                <a:solidFill>
                  <a:srgbClr val="3C3C3C"/>
                </a:solidFill>
                <a:latin typeface="Calibri"/>
                <a:ea typeface="Calibri"/>
                <a:cs typeface="Calibri"/>
                <a:sym typeface="Calibri"/>
              </a:defRPr>
            </a:lvl6pPr>
            <a:lvl7pPr marL="0" marR="0" lvl="6" indent="0" algn="r" rtl="0">
              <a:spcBef>
                <a:spcPts val="0"/>
              </a:spcBef>
              <a:buNone/>
              <a:defRPr sz="950" b="0" i="0">
                <a:solidFill>
                  <a:srgbClr val="3C3C3C"/>
                </a:solidFill>
                <a:latin typeface="Calibri"/>
                <a:ea typeface="Calibri"/>
                <a:cs typeface="Calibri"/>
                <a:sym typeface="Calibri"/>
              </a:defRPr>
            </a:lvl7pPr>
            <a:lvl8pPr marL="0" marR="0" lvl="7" indent="0" algn="r" rtl="0">
              <a:spcBef>
                <a:spcPts val="0"/>
              </a:spcBef>
              <a:buNone/>
              <a:defRPr sz="950" b="0" i="0">
                <a:solidFill>
                  <a:srgbClr val="3C3C3C"/>
                </a:solidFill>
                <a:latin typeface="Calibri"/>
                <a:ea typeface="Calibri"/>
                <a:cs typeface="Calibri"/>
                <a:sym typeface="Calibri"/>
              </a:defRPr>
            </a:lvl8pPr>
            <a:lvl9pPr marL="0" marR="0" lvl="8" indent="0" algn="r" rtl="0">
              <a:spcBef>
                <a:spcPts val="0"/>
              </a:spcBef>
              <a:buNone/>
              <a:defRPr sz="95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4"/>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62" name="Google Shape;62;p4"/>
          <p:cNvPicPr preferRelativeResize="0"/>
          <p:nvPr/>
        </p:nvPicPr>
        <p:blipFill rotWithShape="1">
          <a:blip r:embed="rId3">
            <a:alphaModFix/>
          </a:blip>
          <a:srcRect/>
          <a:stretch/>
        </p:blipFill>
        <p:spPr>
          <a:xfrm>
            <a:off x="0" y="6826217"/>
            <a:ext cx="12192000" cy="31783"/>
          </a:xfrm>
          <a:prstGeom prst="rect">
            <a:avLst/>
          </a:prstGeom>
          <a:noFill/>
          <a:ln>
            <a:noFill/>
          </a:ln>
        </p:spPr>
      </p:pic>
      <p:sp>
        <p:nvSpPr>
          <p:cNvPr id="63" name="Google Shape;63;p4"/>
          <p:cNvSpPr txBox="1">
            <a:spLocks noGrp="1"/>
          </p:cNvSpPr>
          <p:nvPr>
            <p:ph type="body" idx="1"/>
          </p:nvPr>
        </p:nvSpPr>
        <p:spPr>
          <a:xfrm>
            <a:off x="287355" y="1340771"/>
            <a:ext cx="5664629" cy="4782999"/>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93700" algn="l" rtl="0">
              <a:spcBef>
                <a:spcPts val="520"/>
              </a:spcBef>
              <a:spcAft>
                <a:spcPts val="0"/>
              </a:spcAft>
              <a:buClr>
                <a:srgbClr val="3C3C3C"/>
              </a:buClr>
              <a:buSzPts val="260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4"/>
          <p:cNvSpPr txBox="1">
            <a:spLocks noGrp="1"/>
          </p:cNvSpPr>
          <p:nvPr>
            <p:ph type="body" idx="2"/>
          </p:nvPr>
        </p:nvSpPr>
        <p:spPr>
          <a:xfrm>
            <a:off x="3221038" y="192857"/>
            <a:ext cx="8635602" cy="82343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4"/>
          <p:cNvSpPr txBox="1">
            <a:spLocks noGrp="1"/>
          </p:cNvSpPr>
          <p:nvPr>
            <p:ph type="body" idx="3"/>
          </p:nvPr>
        </p:nvSpPr>
        <p:spPr>
          <a:xfrm>
            <a:off x="6168008" y="1340771"/>
            <a:ext cx="5664629" cy="4782999"/>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rmediate Slide">
  <p:cSld name="Intermediate Slide">
    <p:bg>
      <p:bgPr>
        <a:blipFill rotWithShape="1">
          <a:blip r:embed="rId2">
            <a:alphaModFix/>
          </a:blip>
          <a:tile tx="0" ty="0" sx="100000" sy="100000" flip="none" algn="tl"/>
        </a:blipFill>
        <a:effectLst/>
      </p:bgPr>
    </p:bg>
    <p:spTree>
      <p:nvGrpSpPr>
        <p:cNvPr id="1" name="Shape 66"/>
        <p:cNvGrpSpPr/>
        <p:nvPr/>
      </p:nvGrpSpPr>
      <p:grpSpPr>
        <a:xfrm>
          <a:off x="0" y="0"/>
          <a:ext cx="0" cy="0"/>
          <a:chOff x="0" y="0"/>
          <a:chExt cx="0" cy="0"/>
        </a:xfrm>
      </p:grpSpPr>
      <p:sp>
        <p:nvSpPr>
          <p:cNvPr id="67" name="Google Shape;67;p5"/>
          <p:cNvSpPr txBox="1">
            <a:spLocks noGrp="1"/>
          </p:cNvSpPr>
          <p:nvPr>
            <p:ph type="body" idx="1"/>
          </p:nvPr>
        </p:nvSpPr>
        <p:spPr>
          <a:xfrm>
            <a:off x="628650" y="3127856"/>
            <a:ext cx="7759774" cy="2317368"/>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1pPr>
            <a:lvl2pPr marL="914400" marR="0" lvl="1" indent="-406400" algn="l" rtl="0">
              <a:spcBef>
                <a:spcPts val="520"/>
              </a:spcBef>
              <a:spcAft>
                <a:spcPts val="0"/>
              </a:spcAft>
              <a:buClr>
                <a:srgbClr val="3C3C3C"/>
              </a:buClr>
              <a:buSzPts val="2800"/>
              <a:buFont typeface="Calibri"/>
              <a:buChar char="-"/>
              <a:defRPr sz="2800" b="0" i="0" u="none" strike="noStrike" cap="none">
                <a:solidFill>
                  <a:srgbClr val="3C3C3C"/>
                </a:solidFill>
                <a:latin typeface="Calibri"/>
                <a:ea typeface="Calibri"/>
                <a:cs typeface="Calibri"/>
                <a:sym typeface="Calibri"/>
              </a:defRPr>
            </a:lvl2pPr>
            <a:lvl3pPr marL="1371600" marR="0" lvl="2" indent="-406400" algn="l" rtl="0">
              <a:spcBef>
                <a:spcPts val="480"/>
              </a:spcBef>
              <a:spcAft>
                <a:spcPts val="0"/>
              </a:spcAft>
              <a:buClr>
                <a:srgbClr val="3C3C3C"/>
              </a:buClr>
              <a:buSzPts val="2800"/>
              <a:buFont typeface="Noto Sans Symbols"/>
              <a:buChar char="▪"/>
              <a:defRPr sz="2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2800"/>
              <a:buFont typeface="Calibri"/>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2800"/>
              <a:buFont typeface="Arial"/>
              <a:buNone/>
              <a:defRPr sz="2800" b="0" i="0" u="none" strike="noStrike" cap="none">
                <a:solidFill>
                  <a:srgbClr val="3C3C3C"/>
                </a:solidFill>
                <a:latin typeface="Calibri"/>
                <a:ea typeface="Calibri"/>
                <a:cs typeface="Calibri"/>
                <a:sym typeface="Calibri"/>
              </a:defRPr>
            </a:lvl5pPr>
            <a:lvl6pPr marL="2743200" marR="0" lvl="5"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pic>
        <p:nvPicPr>
          <p:cNvPr id="68" name="Google Shape;68;p5"/>
          <p:cNvPicPr preferRelativeResize="0"/>
          <p:nvPr/>
        </p:nvPicPr>
        <p:blipFill rotWithShape="1">
          <a:blip r:embed="rId3">
            <a:alphaModFix/>
          </a:blip>
          <a:srcRect/>
          <a:stretch/>
        </p:blipFill>
        <p:spPr>
          <a:xfrm>
            <a:off x="0" y="6826217"/>
            <a:ext cx="12192000" cy="31783"/>
          </a:xfrm>
          <a:prstGeom prst="rect">
            <a:avLst/>
          </a:prstGeom>
          <a:noFill/>
          <a:ln>
            <a:noFill/>
          </a:ln>
        </p:spPr>
      </p:pic>
      <p:sp>
        <p:nvSpPr>
          <p:cNvPr id="69" name="Google Shape;69;p5"/>
          <p:cNvSpPr txBox="1">
            <a:spLocks noGrp="1"/>
          </p:cNvSpPr>
          <p:nvPr>
            <p:ph type="body" idx="2"/>
          </p:nvPr>
        </p:nvSpPr>
        <p:spPr>
          <a:xfrm>
            <a:off x="628650" y="1810325"/>
            <a:ext cx="7759800" cy="4485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5"/>
          <p:cNvSpPr txBox="1">
            <a:spLocks noGrp="1"/>
          </p:cNvSpPr>
          <p:nvPr>
            <p:ph type="body" idx="3"/>
          </p:nvPr>
        </p:nvSpPr>
        <p:spPr>
          <a:xfrm>
            <a:off x="628650" y="2440525"/>
            <a:ext cx="7759800" cy="4485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rgbClr val="B5892D"/>
              </a:buClr>
              <a:buSzPts val="2800"/>
              <a:buFont typeface="Arial"/>
              <a:buNone/>
              <a:defRPr sz="2800" b="0" i="0" u="none" strike="noStrike" cap="none">
                <a:solidFill>
                  <a:srgbClr val="B5892D"/>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48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6pPr>
            <a:lvl7pPr marL="3200400" marR="0" lvl="6"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7pPr>
            <a:lvl8pPr marL="3657600" marR="0" lvl="7"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8pPr>
            <a:lvl9pPr marL="4114800" marR="0" lvl="8" indent="-406400" algn="l" rtl="0">
              <a:spcBef>
                <a:spcPts val="4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End Slide">
  <p:cSld name="Customised Layout">
    <p:bg>
      <p:bgPr>
        <a:blipFill rotWithShape="1">
          <a:blip r:embed="rId2">
            <a:alphaModFix/>
          </a:blip>
          <a:stretch>
            <a:fillRect/>
          </a:stretch>
        </a:blipFill>
        <a:effectLst/>
      </p:bgPr>
    </p:bg>
    <p:spTree>
      <p:nvGrpSpPr>
        <p:cNvPr id="1" name="Shape 71"/>
        <p:cNvGrpSpPr/>
        <p:nvPr/>
      </p:nvGrpSpPr>
      <p:grpSpPr>
        <a:xfrm>
          <a:off x="0" y="0"/>
          <a:ext cx="0" cy="0"/>
          <a:chOff x="0" y="0"/>
          <a:chExt cx="0" cy="0"/>
        </a:xfrm>
      </p:grpSpPr>
      <p:pic>
        <p:nvPicPr>
          <p:cNvPr id="72" name="Google Shape;72;p6"/>
          <p:cNvPicPr preferRelativeResize="0"/>
          <p:nvPr/>
        </p:nvPicPr>
        <p:blipFill rotWithShape="1">
          <a:blip r:embed="rId3">
            <a:alphaModFix/>
          </a:blip>
          <a:srcRect/>
          <a:stretch/>
        </p:blipFill>
        <p:spPr>
          <a:xfrm>
            <a:off x="4240358" y="5283380"/>
            <a:ext cx="630033" cy="578959"/>
          </a:xfrm>
          <a:prstGeom prst="rect">
            <a:avLst/>
          </a:prstGeom>
          <a:noFill/>
          <a:ln>
            <a:noFill/>
          </a:ln>
        </p:spPr>
      </p:pic>
      <p:pic>
        <p:nvPicPr>
          <p:cNvPr id="73" name="Google Shape;73;p6"/>
          <p:cNvPicPr preferRelativeResize="0"/>
          <p:nvPr/>
        </p:nvPicPr>
        <p:blipFill rotWithShape="1">
          <a:blip r:embed="rId4">
            <a:alphaModFix/>
          </a:blip>
          <a:srcRect/>
          <a:stretch/>
        </p:blipFill>
        <p:spPr>
          <a:xfrm>
            <a:off x="6114855" y="5266706"/>
            <a:ext cx="658903" cy="633228"/>
          </a:xfrm>
          <a:prstGeom prst="rect">
            <a:avLst/>
          </a:prstGeom>
          <a:noFill/>
          <a:ln>
            <a:noFill/>
          </a:ln>
        </p:spPr>
      </p:pic>
      <p:sp>
        <p:nvSpPr>
          <p:cNvPr id="74" name="Google Shape;74;p6"/>
          <p:cNvSpPr txBox="1"/>
          <p:nvPr/>
        </p:nvSpPr>
        <p:spPr>
          <a:xfrm>
            <a:off x="4730566" y="5383265"/>
            <a:ext cx="15531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eosc-hub.eu</a:t>
            </a:r>
            <a:endParaRPr/>
          </a:p>
        </p:txBody>
      </p:sp>
      <p:sp>
        <p:nvSpPr>
          <p:cNvPr id="75" name="Google Shape;75;p6"/>
          <p:cNvSpPr txBox="1"/>
          <p:nvPr/>
        </p:nvSpPr>
        <p:spPr>
          <a:xfrm>
            <a:off x="6571406" y="5372804"/>
            <a:ext cx="16251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@EOSC_eu</a:t>
            </a:r>
            <a:endParaRPr sz="2000">
              <a:solidFill>
                <a:srgbClr val="1C3046"/>
              </a:solidFill>
              <a:latin typeface="Calibri"/>
              <a:ea typeface="Calibri"/>
              <a:cs typeface="Calibri"/>
              <a:sym typeface="Calibri"/>
            </a:endParaRPr>
          </a:p>
        </p:txBody>
      </p:sp>
      <p:pic>
        <p:nvPicPr>
          <p:cNvPr id="76" name="Google Shape;76;p6"/>
          <p:cNvPicPr preferRelativeResize="0"/>
          <p:nvPr/>
        </p:nvPicPr>
        <p:blipFill rotWithShape="1">
          <a:blip r:embed="rId5">
            <a:alphaModFix/>
          </a:blip>
          <a:srcRect/>
          <a:stretch/>
        </p:blipFill>
        <p:spPr>
          <a:xfrm>
            <a:off x="5174869" y="2611412"/>
            <a:ext cx="1784961" cy="2231201"/>
          </a:xfrm>
          <a:prstGeom prst="rect">
            <a:avLst/>
          </a:prstGeom>
          <a:noFill/>
          <a:ln>
            <a:noFill/>
          </a:ln>
        </p:spPr>
      </p:pic>
      <p:cxnSp>
        <p:nvCxnSpPr>
          <p:cNvPr id="77" name="Google Shape;77;p6"/>
          <p:cNvCxnSpPr/>
          <p:nvPr/>
        </p:nvCxnSpPr>
        <p:spPr>
          <a:xfrm>
            <a:off x="913269" y="2958518"/>
            <a:ext cx="2112235" cy="0"/>
          </a:xfrm>
          <a:prstGeom prst="straightConnector1">
            <a:avLst/>
          </a:prstGeom>
          <a:noFill/>
          <a:ln w="25400" cap="flat" cmpd="sng">
            <a:solidFill>
              <a:srgbClr val="1D2F45"/>
            </a:solidFill>
            <a:prstDash val="solid"/>
            <a:round/>
            <a:headEnd type="none" w="sm" len="sm"/>
            <a:tailEnd type="none" w="sm" len="sm"/>
          </a:ln>
        </p:spPr>
      </p:cxnSp>
      <p:sp>
        <p:nvSpPr>
          <p:cNvPr id="78" name="Google Shape;78;p6"/>
          <p:cNvSpPr txBox="1">
            <a:spLocks noGrp="1"/>
          </p:cNvSpPr>
          <p:nvPr>
            <p:ph type="body" idx="1"/>
          </p:nvPr>
        </p:nvSpPr>
        <p:spPr>
          <a:xfrm>
            <a:off x="7492315" y="2508667"/>
            <a:ext cx="3384600" cy="11715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4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342900" algn="l" rtl="0">
              <a:spcBef>
                <a:spcPts val="5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spcBef>
                <a:spcPts val="48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6"/>
          <p:cNvSpPr txBox="1"/>
          <p:nvPr/>
        </p:nvSpPr>
        <p:spPr>
          <a:xfrm>
            <a:off x="774050" y="1813325"/>
            <a:ext cx="3131100" cy="103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C3046"/>
              </a:buClr>
              <a:buSzPts val="2800"/>
              <a:buFont typeface="Calibri"/>
              <a:buNone/>
            </a:pPr>
            <a:r>
              <a:rPr lang="en-US" sz="2800" b="1">
                <a:solidFill>
                  <a:srgbClr val="1C3046"/>
                </a:solidFill>
                <a:latin typeface="Calibri"/>
                <a:ea typeface="Calibri"/>
                <a:cs typeface="Calibri"/>
                <a:sym typeface="Calibri"/>
              </a:rPr>
              <a:t>Thank you for your attention!</a:t>
            </a:r>
            <a:endParaRPr sz="2800" b="1">
              <a:solidFill>
                <a:srgbClr val="1C3046"/>
              </a:solidFill>
              <a:latin typeface="Calibri"/>
              <a:ea typeface="Calibri"/>
              <a:cs typeface="Calibri"/>
              <a:sym typeface="Calibri"/>
            </a:endParaRPr>
          </a:p>
        </p:txBody>
      </p:sp>
      <p:sp>
        <p:nvSpPr>
          <p:cNvPr id="80" name="Google Shape;80;p6"/>
          <p:cNvSpPr txBox="1"/>
          <p:nvPr/>
        </p:nvSpPr>
        <p:spPr>
          <a:xfrm>
            <a:off x="774050" y="2958525"/>
            <a:ext cx="3131100" cy="103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1C3046"/>
              </a:buClr>
              <a:buSzPts val="2800"/>
              <a:buFont typeface="Calibri"/>
              <a:buNone/>
            </a:pPr>
            <a:r>
              <a:rPr lang="en-US" sz="2000" i="1">
                <a:solidFill>
                  <a:srgbClr val="1C3046"/>
                </a:solidFill>
                <a:latin typeface="Calibri"/>
                <a:ea typeface="Calibri"/>
                <a:cs typeface="Calibri"/>
                <a:sym typeface="Calibri"/>
              </a:rPr>
              <a:t>Questions</a:t>
            </a:r>
            <a:r>
              <a:rPr lang="en-US" sz="2000">
                <a:solidFill>
                  <a:srgbClr val="1C3046"/>
                </a:solidFill>
                <a:latin typeface="Calibri"/>
                <a:ea typeface="Calibri"/>
                <a:cs typeface="Calibri"/>
                <a:sym typeface="Calibri"/>
              </a:rPr>
              <a:t>?</a:t>
            </a:r>
            <a:endParaRPr sz="2000">
              <a:solidFill>
                <a:srgbClr val="1C3046"/>
              </a:solidFill>
              <a:latin typeface="Calibri"/>
              <a:ea typeface="Calibri"/>
              <a:cs typeface="Calibri"/>
              <a:sym typeface="Calibri"/>
            </a:endParaRPr>
          </a:p>
        </p:txBody>
      </p:sp>
      <p:sp>
        <p:nvSpPr>
          <p:cNvPr id="81" name="Google Shape;81;p6"/>
          <p:cNvSpPr txBox="1"/>
          <p:nvPr/>
        </p:nvSpPr>
        <p:spPr>
          <a:xfrm>
            <a:off x="7378400" y="1929675"/>
            <a:ext cx="2112300" cy="57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rgbClr val="515151"/>
              </a:buClr>
              <a:buSzPts val="2000"/>
              <a:buNone/>
            </a:pPr>
            <a:r>
              <a:rPr lang="en-US" sz="2000" b="1">
                <a:solidFill>
                  <a:srgbClr val="1C3046"/>
                </a:solidFill>
                <a:latin typeface="Calibri"/>
                <a:ea typeface="Calibri"/>
                <a:cs typeface="Calibri"/>
                <a:sym typeface="Calibri"/>
              </a:rPr>
              <a:t>Contact</a:t>
            </a:r>
            <a:endParaRPr sz="2000" b="1">
              <a:solidFill>
                <a:srgbClr val="515151"/>
              </a:solidFill>
              <a:latin typeface="Calibri"/>
              <a:ea typeface="Calibri"/>
              <a:cs typeface="Calibri"/>
              <a:sym typeface="Calibri"/>
            </a:endParaRPr>
          </a:p>
        </p:txBody>
      </p:sp>
      <p:pic>
        <p:nvPicPr>
          <p:cNvPr id="82" name="Google Shape;82;p6"/>
          <p:cNvPicPr preferRelativeResize="0"/>
          <p:nvPr/>
        </p:nvPicPr>
        <p:blipFill>
          <a:blip r:embed="rId6">
            <a:alphaModFix/>
          </a:blip>
          <a:stretch>
            <a:fillRect/>
          </a:stretch>
        </p:blipFill>
        <p:spPr>
          <a:xfrm>
            <a:off x="984225" y="6303175"/>
            <a:ext cx="952500" cy="333375"/>
          </a:xfrm>
          <a:prstGeom prst="rect">
            <a:avLst/>
          </a:prstGeom>
          <a:noFill/>
          <a:ln>
            <a:noFill/>
          </a:ln>
        </p:spPr>
      </p:pic>
      <p:sp>
        <p:nvSpPr>
          <p:cNvPr id="83" name="Google Shape;83;p6"/>
          <p:cNvSpPr txBox="1"/>
          <p:nvPr/>
        </p:nvSpPr>
        <p:spPr>
          <a:xfrm>
            <a:off x="2020275" y="6345975"/>
            <a:ext cx="9502500" cy="27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solidFill>
                  <a:srgbClr val="1D2F45"/>
                </a:solidFill>
                <a:latin typeface="Calibri"/>
                <a:ea typeface="Calibri"/>
                <a:cs typeface="Calibri"/>
                <a:sym typeface="Calibri"/>
              </a:rPr>
              <a:t>This material by Parties of the EOSC-hub Consortium is licensed under a Creative Commons Attribution 4.0 International License.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84"/>
        <p:cNvGrpSpPr/>
        <p:nvPr/>
      </p:nvGrpSpPr>
      <p:grpSpPr>
        <a:xfrm>
          <a:off x="0" y="0"/>
          <a:ext cx="0" cy="0"/>
          <a:chOff x="0" y="0"/>
          <a:chExt cx="0" cy="0"/>
        </a:xfrm>
      </p:grpSpPr>
      <p:sp>
        <p:nvSpPr>
          <p:cNvPr id="85" name="Google Shape;85;p7"/>
          <p:cNvSpPr/>
          <p:nvPr/>
        </p:nvSpPr>
        <p:spPr>
          <a:xfrm>
            <a:off x="11414248" y="6376243"/>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86" name="Google Shape;86;p7"/>
          <p:cNvSpPr/>
          <p:nvPr/>
        </p:nvSpPr>
        <p:spPr>
          <a:xfrm>
            <a:off x="4152612"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7"/>
          <p:cNvSpPr/>
          <p:nvPr/>
        </p:nvSpPr>
        <p:spPr>
          <a:xfrm>
            <a:off x="7920205"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7"/>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7"/>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7"/>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7"/>
          <p:cNvSpPr/>
          <p:nvPr/>
        </p:nvSpPr>
        <p:spPr>
          <a:xfrm>
            <a:off x="6960098"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7"/>
          <p:cNvSpPr/>
          <p:nvPr/>
        </p:nvSpPr>
        <p:spPr>
          <a:xfrm>
            <a:off x="1701959"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7"/>
          <p:cNvSpPr/>
          <p:nvPr/>
        </p:nvSpPr>
        <p:spPr>
          <a:xfrm>
            <a:off x="857970"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7"/>
          <p:cNvSpPr/>
          <p:nvPr/>
        </p:nvSpPr>
        <p:spPr>
          <a:xfrm>
            <a:off x="3454402"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7"/>
          <p:cNvSpPr/>
          <p:nvPr/>
        </p:nvSpPr>
        <p:spPr>
          <a:xfrm>
            <a:off x="5663973"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7"/>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7"/>
          <p:cNvSpPr/>
          <p:nvPr/>
        </p:nvSpPr>
        <p:spPr>
          <a:xfrm>
            <a:off x="-181"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7"/>
          <p:cNvSpPr txBox="1">
            <a:spLocks noGrp="1"/>
          </p:cNvSpPr>
          <p:nvPr>
            <p:ph type="dt" idx="10"/>
          </p:nvPr>
        </p:nvSpPr>
        <p:spPr>
          <a:xfrm>
            <a:off x="335360" y="6381328"/>
            <a:ext cx="2844800" cy="288032"/>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95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7"/>
          <p:cNvSpPr txBox="1">
            <a:spLocks noGrp="1"/>
          </p:cNvSpPr>
          <p:nvPr>
            <p:ph type="ftr" idx="11"/>
          </p:nvPr>
        </p:nvSpPr>
        <p:spPr>
          <a:xfrm>
            <a:off x="4165600" y="6381328"/>
            <a:ext cx="3860800" cy="288032"/>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95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cxnSp>
        <p:nvCxnSpPr>
          <p:cNvPr id="100" name="Google Shape;100;p7"/>
          <p:cNvCxnSpPr/>
          <p:nvPr/>
        </p:nvCxnSpPr>
        <p:spPr>
          <a:xfrm rot="10800000">
            <a:off x="335360" y="6376246"/>
            <a:ext cx="11521280" cy="5085"/>
          </a:xfrm>
          <a:prstGeom prst="straightConnector1">
            <a:avLst/>
          </a:prstGeom>
          <a:noFill/>
          <a:ln w="12700" cap="flat" cmpd="sng">
            <a:solidFill>
              <a:srgbClr val="1D2F45"/>
            </a:solidFill>
            <a:prstDash val="solid"/>
            <a:round/>
            <a:headEnd type="none" w="sm" len="sm"/>
            <a:tailEnd type="none" w="sm" len="sm"/>
          </a:ln>
        </p:spPr>
      </p:cxnSp>
      <p:sp>
        <p:nvSpPr>
          <p:cNvPr id="101" name="Google Shape;101;p7"/>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950" b="0" i="0">
                <a:solidFill>
                  <a:srgbClr val="3C3C3C"/>
                </a:solidFill>
                <a:latin typeface="Calibri"/>
                <a:ea typeface="Calibri"/>
                <a:cs typeface="Calibri"/>
                <a:sym typeface="Calibri"/>
              </a:defRPr>
            </a:lvl1pPr>
            <a:lvl2pPr marL="0" marR="0" lvl="1" indent="0" algn="r" rtl="0">
              <a:spcBef>
                <a:spcPts val="0"/>
              </a:spcBef>
              <a:buNone/>
              <a:defRPr sz="950" b="0" i="0">
                <a:solidFill>
                  <a:srgbClr val="3C3C3C"/>
                </a:solidFill>
                <a:latin typeface="Calibri"/>
                <a:ea typeface="Calibri"/>
                <a:cs typeface="Calibri"/>
                <a:sym typeface="Calibri"/>
              </a:defRPr>
            </a:lvl2pPr>
            <a:lvl3pPr marL="0" marR="0" lvl="2" indent="0" algn="r" rtl="0">
              <a:spcBef>
                <a:spcPts val="0"/>
              </a:spcBef>
              <a:buNone/>
              <a:defRPr sz="950" b="0" i="0">
                <a:solidFill>
                  <a:srgbClr val="3C3C3C"/>
                </a:solidFill>
                <a:latin typeface="Calibri"/>
                <a:ea typeface="Calibri"/>
                <a:cs typeface="Calibri"/>
                <a:sym typeface="Calibri"/>
              </a:defRPr>
            </a:lvl3pPr>
            <a:lvl4pPr marL="0" marR="0" lvl="3" indent="0" algn="r" rtl="0">
              <a:spcBef>
                <a:spcPts val="0"/>
              </a:spcBef>
              <a:buNone/>
              <a:defRPr sz="950" b="0" i="0">
                <a:solidFill>
                  <a:srgbClr val="3C3C3C"/>
                </a:solidFill>
                <a:latin typeface="Calibri"/>
                <a:ea typeface="Calibri"/>
                <a:cs typeface="Calibri"/>
                <a:sym typeface="Calibri"/>
              </a:defRPr>
            </a:lvl4pPr>
            <a:lvl5pPr marL="0" marR="0" lvl="4" indent="0" algn="r" rtl="0">
              <a:spcBef>
                <a:spcPts val="0"/>
              </a:spcBef>
              <a:buNone/>
              <a:defRPr sz="950" b="0" i="0">
                <a:solidFill>
                  <a:srgbClr val="3C3C3C"/>
                </a:solidFill>
                <a:latin typeface="Calibri"/>
                <a:ea typeface="Calibri"/>
                <a:cs typeface="Calibri"/>
                <a:sym typeface="Calibri"/>
              </a:defRPr>
            </a:lvl5pPr>
            <a:lvl6pPr marL="0" marR="0" lvl="5" indent="0" algn="r" rtl="0">
              <a:spcBef>
                <a:spcPts val="0"/>
              </a:spcBef>
              <a:buNone/>
              <a:defRPr sz="950" b="0" i="0">
                <a:solidFill>
                  <a:srgbClr val="3C3C3C"/>
                </a:solidFill>
                <a:latin typeface="Calibri"/>
                <a:ea typeface="Calibri"/>
                <a:cs typeface="Calibri"/>
                <a:sym typeface="Calibri"/>
              </a:defRPr>
            </a:lvl6pPr>
            <a:lvl7pPr marL="0" marR="0" lvl="6" indent="0" algn="r" rtl="0">
              <a:spcBef>
                <a:spcPts val="0"/>
              </a:spcBef>
              <a:buNone/>
              <a:defRPr sz="950" b="0" i="0">
                <a:solidFill>
                  <a:srgbClr val="3C3C3C"/>
                </a:solidFill>
                <a:latin typeface="Calibri"/>
                <a:ea typeface="Calibri"/>
                <a:cs typeface="Calibri"/>
                <a:sym typeface="Calibri"/>
              </a:defRPr>
            </a:lvl7pPr>
            <a:lvl8pPr marL="0" marR="0" lvl="7" indent="0" algn="r" rtl="0">
              <a:spcBef>
                <a:spcPts val="0"/>
              </a:spcBef>
              <a:buNone/>
              <a:defRPr sz="950" b="0" i="0">
                <a:solidFill>
                  <a:srgbClr val="3C3C3C"/>
                </a:solidFill>
                <a:latin typeface="Calibri"/>
                <a:ea typeface="Calibri"/>
                <a:cs typeface="Calibri"/>
                <a:sym typeface="Calibri"/>
              </a:defRPr>
            </a:lvl8pPr>
            <a:lvl9pPr marL="0" marR="0" lvl="8" indent="0" algn="r" rtl="0">
              <a:spcBef>
                <a:spcPts val="0"/>
              </a:spcBef>
              <a:buNone/>
              <a:defRPr sz="95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2" name="Google Shape;102;p7"/>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103" name="Google Shape;103;p7"/>
          <p:cNvPicPr preferRelativeResize="0"/>
          <p:nvPr/>
        </p:nvPicPr>
        <p:blipFill rotWithShape="1">
          <a:blip r:embed="rId3">
            <a:alphaModFix/>
          </a:blip>
          <a:srcRect/>
          <a:stretch/>
        </p:blipFill>
        <p:spPr>
          <a:xfrm>
            <a:off x="0" y="6826217"/>
            <a:ext cx="12192000" cy="31783"/>
          </a:xfrm>
          <a:prstGeom prst="rect">
            <a:avLst/>
          </a:prstGeom>
          <a:noFill/>
          <a:ln>
            <a:noFill/>
          </a:ln>
        </p:spPr>
      </p:pic>
      <p:sp>
        <p:nvSpPr>
          <p:cNvPr id="104" name="Google Shape;104;p7"/>
          <p:cNvSpPr txBox="1">
            <a:spLocks noGrp="1"/>
          </p:cNvSpPr>
          <p:nvPr>
            <p:ph type="body" idx="1"/>
          </p:nvPr>
        </p:nvSpPr>
        <p:spPr>
          <a:xfrm>
            <a:off x="335360" y="1268763"/>
            <a:ext cx="11521280" cy="4855007"/>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7"/>
          <p:cNvSpPr txBox="1">
            <a:spLocks noGrp="1"/>
          </p:cNvSpPr>
          <p:nvPr>
            <p:ph type="body" idx="2"/>
          </p:nvPr>
        </p:nvSpPr>
        <p:spPr>
          <a:xfrm>
            <a:off x="3221038" y="192857"/>
            <a:ext cx="8635602" cy="82343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mp; Text (Vertical)">
  <p:cSld name="Title &amp; Text (Vertical)">
    <p:spTree>
      <p:nvGrpSpPr>
        <p:cNvPr id="1" name="Shape 106"/>
        <p:cNvGrpSpPr/>
        <p:nvPr/>
      </p:nvGrpSpPr>
      <p:grpSpPr>
        <a:xfrm>
          <a:off x="0" y="0"/>
          <a:ext cx="0" cy="0"/>
          <a:chOff x="0" y="0"/>
          <a:chExt cx="0" cy="0"/>
        </a:xfrm>
      </p:grpSpPr>
      <p:sp>
        <p:nvSpPr>
          <p:cNvPr id="107" name="Google Shape;107;p8"/>
          <p:cNvSpPr/>
          <p:nvPr/>
        </p:nvSpPr>
        <p:spPr>
          <a:xfrm>
            <a:off x="11414248" y="6376243"/>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108" name="Google Shape;108;p8"/>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950" b="0" i="0">
                <a:solidFill>
                  <a:srgbClr val="3C3C3C"/>
                </a:solidFill>
                <a:latin typeface="Calibri"/>
                <a:ea typeface="Calibri"/>
                <a:cs typeface="Calibri"/>
                <a:sym typeface="Calibri"/>
              </a:defRPr>
            </a:lvl1pPr>
            <a:lvl2pPr marL="0" marR="0" lvl="1" indent="0" algn="r" rtl="0">
              <a:spcBef>
                <a:spcPts val="0"/>
              </a:spcBef>
              <a:buNone/>
              <a:defRPr sz="950" b="0" i="0">
                <a:solidFill>
                  <a:srgbClr val="3C3C3C"/>
                </a:solidFill>
                <a:latin typeface="Calibri"/>
                <a:ea typeface="Calibri"/>
                <a:cs typeface="Calibri"/>
                <a:sym typeface="Calibri"/>
              </a:defRPr>
            </a:lvl2pPr>
            <a:lvl3pPr marL="0" marR="0" lvl="2" indent="0" algn="r" rtl="0">
              <a:spcBef>
                <a:spcPts val="0"/>
              </a:spcBef>
              <a:buNone/>
              <a:defRPr sz="950" b="0" i="0">
                <a:solidFill>
                  <a:srgbClr val="3C3C3C"/>
                </a:solidFill>
                <a:latin typeface="Calibri"/>
                <a:ea typeface="Calibri"/>
                <a:cs typeface="Calibri"/>
                <a:sym typeface="Calibri"/>
              </a:defRPr>
            </a:lvl3pPr>
            <a:lvl4pPr marL="0" marR="0" lvl="3" indent="0" algn="r" rtl="0">
              <a:spcBef>
                <a:spcPts val="0"/>
              </a:spcBef>
              <a:buNone/>
              <a:defRPr sz="950" b="0" i="0">
                <a:solidFill>
                  <a:srgbClr val="3C3C3C"/>
                </a:solidFill>
                <a:latin typeface="Calibri"/>
                <a:ea typeface="Calibri"/>
                <a:cs typeface="Calibri"/>
                <a:sym typeface="Calibri"/>
              </a:defRPr>
            </a:lvl4pPr>
            <a:lvl5pPr marL="0" marR="0" lvl="4" indent="0" algn="r" rtl="0">
              <a:spcBef>
                <a:spcPts val="0"/>
              </a:spcBef>
              <a:buNone/>
              <a:defRPr sz="950" b="0" i="0">
                <a:solidFill>
                  <a:srgbClr val="3C3C3C"/>
                </a:solidFill>
                <a:latin typeface="Calibri"/>
                <a:ea typeface="Calibri"/>
                <a:cs typeface="Calibri"/>
                <a:sym typeface="Calibri"/>
              </a:defRPr>
            </a:lvl5pPr>
            <a:lvl6pPr marL="0" marR="0" lvl="5" indent="0" algn="r" rtl="0">
              <a:spcBef>
                <a:spcPts val="0"/>
              </a:spcBef>
              <a:buNone/>
              <a:defRPr sz="950" b="0" i="0">
                <a:solidFill>
                  <a:srgbClr val="3C3C3C"/>
                </a:solidFill>
                <a:latin typeface="Calibri"/>
                <a:ea typeface="Calibri"/>
                <a:cs typeface="Calibri"/>
                <a:sym typeface="Calibri"/>
              </a:defRPr>
            </a:lvl6pPr>
            <a:lvl7pPr marL="0" marR="0" lvl="6" indent="0" algn="r" rtl="0">
              <a:spcBef>
                <a:spcPts val="0"/>
              </a:spcBef>
              <a:buNone/>
              <a:defRPr sz="950" b="0" i="0">
                <a:solidFill>
                  <a:srgbClr val="3C3C3C"/>
                </a:solidFill>
                <a:latin typeface="Calibri"/>
                <a:ea typeface="Calibri"/>
                <a:cs typeface="Calibri"/>
                <a:sym typeface="Calibri"/>
              </a:defRPr>
            </a:lvl7pPr>
            <a:lvl8pPr marL="0" marR="0" lvl="7" indent="0" algn="r" rtl="0">
              <a:spcBef>
                <a:spcPts val="0"/>
              </a:spcBef>
              <a:buNone/>
              <a:defRPr sz="950" b="0" i="0">
                <a:solidFill>
                  <a:srgbClr val="3C3C3C"/>
                </a:solidFill>
                <a:latin typeface="Calibri"/>
                <a:ea typeface="Calibri"/>
                <a:cs typeface="Calibri"/>
                <a:sym typeface="Calibri"/>
              </a:defRPr>
            </a:lvl8pPr>
            <a:lvl9pPr marL="0" marR="0" lvl="8" indent="0" algn="r" rtl="0">
              <a:spcBef>
                <a:spcPts val="0"/>
              </a:spcBef>
              <a:buNone/>
              <a:defRPr sz="95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8"/>
          <p:cNvSpPr/>
          <p:nvPr/>
        </p:nvSpPr>
        <p:spPr>
          <a:xfrm>
            <a:off x="4152612"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8"/>
          <p:cNvSpPr/>
          <p:nvPr/>
        </p:nvSpPr>
        <p:spPr>
          <a:xfrm>
            <a:off x="7920205"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8"/>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8"/>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8"/>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8"/>
          <p:cNvSpPr/>
          <p:nvPr/>
        </p:nvSpPr>
        <p:spPr>
          <a:xfrm>
            <a:off x="6960098"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8"/>
          <p:cNvSpPr/>
          <p:nvPr/>
        </p:nvSpPr>
        <p:spPr>
          <a:xfrm>
            <a:off x="1701959"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8"/>
          <p:cNvSpPr/>
          <p:nvPr/>
        </p:nvSpPr>
        <p:spPr>
          <a:xfrm>
            <a:off x="857970"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8"/>
          <p:cNvSpPr/>
          <p:nvPr/>
        </p:nvSpPr>
        <p:spPr>
          <a:xfrm>
            <a:off x="3454402"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8"/>
          <p:cNvSpPr/>
          <p:nvPr/>
        </p:nvSpPr>
        <p:spPr>
          <a:xfrm>
            <a:off x="5663973"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8"/>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8"/>
          <p:cNvSpPr/>
          <p:nvPr/>
        </p:nvSpPr>
        <p:spPr>
          <a:xfrm>
            <a:off x="-181"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8"/>
          <p:cNvSpPr txBox="1">
            <a:spLocks noGrp="1"/>
          </p:cNvSpPr>
          <p:nvPr>
            <p:ph type="dt" idx="10"/>
          </p:nvPr>
        </p:nvSpPr>
        <p:spPr>
          <a:xfrm>
            <a:off x="335360" y="6381328"/>
            <a:ext cx="2844800" cy="288032"/>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95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8"/>
          <p:cNvSpPr txBox="1">
            <a:spLocks noGrp="1"/>
          </p:cNvSpPr>
          <p:nvPr>
            <p:ph type="ftr" idx="11"/>
          </p:nvPr>
        </p:nvSpPr>
        <p:spPr>
          <a:xfrm>
            <a:off x="4165600" y="6381328"/>
            <a:ext cx="3860800" cy="288032"/>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95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cxnSp>
        <p:nvCxnSpPr>
          <p:cNvPr id="123" name="Google Shape;123;p8"/>
          <p:cNvCxnSpPr/>
          <p:nvPr/>
        </p:nvCxnSpPr>
        <p:spPr>
          <a:xfrm rot="10800000">
            <a:off x="335360" y="6376246"/>
            <a:ext cx="11521280" cy="5085"/>
          </a:xfrm>
          <a:prstGeom prst="straightConnector1">
            <a:avLst/>
          </a:prstGeom>
          <a:noFill/>
          <a:ln w="12700" cap="flat" cmpd="sng">
            <a:solidFill>
              <a:srgbClr val="1D2F45"/>
            </a:solidFill>
            <a:prstDash val="solid"/>
            <a:round/>
            <a:headEnd type="none" w="sm" len="sm"/>
            <a:tailEnd type="none" w="sm" len="sm"/>
          </a:ln>
        </p:spPr>
      </p:cxnSp>
      <p:pic>
        <p:nvPicPr>
          <p:cNvPr id="124" name="Google Shape;124;p8"/>
          <p:cNvPicPr preferRelativeResize="0"/>
          <p:nvPr/>
        </p:nvPicPr>
        <p:blipFill rotWithShape="1">
          <a:blip r:embed="rId2">
            <a:alphaModFix/>
          </a:blip>
          <a:srcRect/>
          <a:stretch/>
        </p:blipFill>
        <p:spPr>
          <a:xfrm>
            <a:off x="107504" y="120788"/>
            <a:ext cx="2808312" cy="754672"/>
          </a:xfrm>
          <a:prstGeom prst="rect">
            <a:avLst/>
          </a:prstGeom>
          <a:noFill/>
          <a:ln>
            <a:noFill/>
          </a:ln>
        </p:spPr>
      </p:pic>
      <p:pic>
        <p:nvPicPr>
          <p:cNvPr id="125" name="Google Shape;125;p8"/>
          <p:cNvPicPr preferRelativeResize="0"/>
          <p:nvPr/>
        </p:nvPicPr>
        <p:blipFill rotWithShape="1">
          <a:blip r:embed="rId3">
            <a:alphaModFix/>
          </a:blip>
          <a:srcRect/>
          <a:stretch/>
        </p:blipFill>
        <p:spPr>
          <a:xfrm>
            <a:off x="0" y="6826217"/>
            <a:ext cx="12192000" cy="31783"/>
          </a:xfrm>
          <a:prstGeom prst="rect">
            <a:avLst/>
          </a:prstGeom>
          <a:noFill/>
          <a:ln>
            <a:noFill/>
          </a:ln>
        </p:spPr>
      </p:pic>
      <p:sp>
        <p:nvSpPr>
          <p:cNvPr id="126" name="Google Shape;126;p8"/>
          <p:cNvSpPr txBox="1">
            <a:spLocks noGrp="1"/>
          </p:cNvSpPr>
          <p:nvPr>
            <p:ph type="body" idx="1"/>
          </p:nvPr>
        </p:nvSpPr>
        <p:spPr>
          <a:xfrm>
            <a:off x="3221038" y="192857"/>
            <a:ext cx="8635602" cy="82343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rgbClr val="1C3046"/>
              </a:buClr>
              <a:buSzPts val="3200"/>
              <a:buFont typeface="Arial"/>
              <a:buNone/>
              <a:defRPr sz="3200" b="1" i="0" u="none" strike="noStrike" cap="none">
                <a:solidFill>
                  <a:srgbClr val="1C3046"/>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Google Shape;127;p8"/>
          <p:cNvSpPr txBox="1">
            <a:spLocks noGrp="1"/>
          </p:cNvSpPr>
          <p:nvPr>
            <p:ph type="body" idx="2"/>
          </p:nvPr>
        </p:nvSpPr>
        <p:spPr>
          <a:xfrm rot="5400000">
            <a:off x="3647727" y="-2043607"/>
            <a:ext cx="4896546" cy="1152128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138"/>
        <p:cNvGrpSpPr/>
        <p:nvPr/>
      </p:nvGrpSpPr>
      <p:grpSpPr>
        <a:xfrm>
          <a:off x="0" y="0"/>
          <a:ext cx="0" cy="0"/>
          <a:chOff x="0" y="0"/>
          <a:chExt cx="0" cy="0"/>
        </a:xfrm>
      </p:grpSpPr>
      <p:sp>
        <p:nvSpPr>
          <p:cNvPr id="139" name="Google Shape;139;p11"/>
          <p:cNvSpPr/>
          <p:nvPr/>
        </p:nvSpPr>
        <p:spPr>
          <a:xfrm>
            <a:off x="11414248" y="6376243"/>
            <a:ext cx="442392" cy="293117"/>
          </a:xfrm>
          <a:prstGeom prst="rect">
            <a:avLst/>
          </a:prstGeom>
          <a:solidFill>
            <a:srgbClr val="1D2F45">
              <a:alpha val="2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5A5A5"/>
              </a:solidFill>
              <a:latin typeface="Calibri"/>
              <a:ea typeface="Calibri"/>
              <a:cs typeface="Calibri"/>
              <a:sym typeface="Calibri"/>
            </a:endParaRPr>
          </a:p>
        </p:txBody>
      </p:sp>
      <p:sp>
        <p:nvSpPr>
          <p:cNvPr id="140" name="Google Shape;140;p11"/>
          <p:cNvSpPr txBox="1">
            <a:spLocks noGrp="1"/>
          </p:cNvSpPr>
          <p:nvPr>
            <p:ph type="body" idx="1"/>
          </p:nvPr>
        </p:nvSpPr>
        <p:spPr>
          <a:xfrm>
            <a:off x="335360" y="1268763"/>
            <a:ext cx="11521280" cy="4855007"/>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3C3C3C"/>
              </a:buClr>
              <a:buSzPts val="2800"/>
              <a:buFont typeface="Arial"/>
              <a:buChar char="•"/>
              <a:defRPr sz="2800" b="0" i="0" u="none" strike="noStrike" cap="none">
                <a:solidFill>
                  <a:srgbClr val="3C3C3C"/>
                </a:solidFill>
                <a:latin typeface="Calibri"/>
                <a:ea typeface="Calibri"/>
                <a:cs typeface="Calibri"/>
                <a:sym typeface="Calibri"/>
              </a:defRPr>
            </a:lvl1pPr>
            <a:lvl2pPr marL="914400" marR="0" lvl="1" indent="-377190" algn="l" rtl="0">
              <a:spcBef>
                <a:spcPts val="520"/>
              </a:spcBef>
              <a:spcAft>
                <a:spcPts val="0"/>
              </a:spcAft>
              <a:buClr>
                <a:srgbClr val="3C3C3C"/>
              </a:buClr>
              <a:buSzPts val="2340"/>
              <a:buFont typeface="Calibri"/>
              <a:buChar char="-"/>
              <a:defRPr sz="2600" b="0" i="0" u="none" strike="noStrike" cap="none">
                <a:solidFill>
                  <a:srgbClr val="3C3C3C"/>
                </a:solidFill>
                <a:latin typeface="Calibri"/>
                <a:ea typeface="Calibri"/>
                <a:cs typeface="Calibri"/>
                <a:sym typeface="Calibri"/>
              </a:defRPr>
            </a:lvl2pPr>
            <a:lvl3pPr marL="1371600" marR="0" lvl="2" indent="-350519" algn="l" rtl="0">
              <a:spcBef>
                <a:spcPts val="480"/>
              </a:spcBef>
              <a:spcAft>
                <a:spcPts val="0"/>
              </a:spcAft>
              <a:buClr>
                <a:srgbClr val="3C3C3C"/>
              </a:buClr>
              <a:buSzPts val="1920"/>
              <a:buFont typeface="Noto Sans Symbols"/>
              <a:buChar char="▪"/>
              <a:defRPr sz="24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560"/>
              </a:spcBef>
              <a:spcAft>
                <a:spcPts val="0"/>
              </a:spcAft>
              <a:buClr>
                <a:srgbClr val="3C3C3C"/>
              </a:buClr>
              <a:buSzPts val="1960"/>
              <a:buFont typeface="Arial"/>
              <a:buNone/>
              <a:defRPr sz="28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560"/>
              </a:spcBef>
              <a:spcAft>
                <a:spcPts val="0"/>
              </a:spcAft>
              <a:buClr>
                <a:srgbClr val="3C3C3C"/>
              </a:buClr>
              <a:buSzPts val="2240"/>
              <a:buFont typeface="Arial"/>
              <a:buNone/>
              <a:defRPr sz="2800" b="0" i="0" u="none" strike="noStrike" cap="none">
                <a:solidFill>
                  <a:srgbClr val="3C3C3C"/>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1" name="Google Shape;141;p11"/>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600" b="0" i="0">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1st EOSC-hub Review, Luxembourg 8-9 Oct 2019</a:t>
            </a:r>
            <a:endParaRPr/>
          </a:p>
        </p:txBody>
      </p:sp>
      <p:cxnSp>
        <p:nvCxnSpPr>
          <p:cNvPr id="142" name="Google Shape;142;p11"/>
          <p:cNvCxnSpPr/>
          <p:nvPr/>
        </p:nvCxnSpPr>
        <p:spPr>
          <a:xfrm rot="10800000">
            <a:off x="335360" y="6376246"/>
            <a:ext cx="11521280" cy="5085"/>
          </a:xfrm>
          <a:prstGeom prst="straightConnector1">
            <a:avLst/>
          </a:prstGeom>
          <a:noFill/>
          <a:ln w="12700" cap="flat" cmpd="sng">
            <a:solidFill>
              <a:srgbClr val="1D2F45"/>
            </a:solidFill>
            <a:prstDash val="solid"/>
            <a:round/>
            <a:headEnd type="none" w="sm" len="sm"/>
            <a:tailEnd type="none" w="sm" len="sm"/>
          </a:ln>
        </p:spPr>
      </p:cxnSp>
      <p:sp>
        <p:nvSpPr>
          <p:cNvPr id="143" name="Google Shape;143;p11"/>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600" b="0" i="0">
                <a:solidFill>
                  <a:srgbClr val="3C3C3C"/>
                </a:solidFill>
                <a:latin typeface="Source Sans Pro"/>
                <a:ea typeface="Source Sans Pro"/>
                <a:cs typeface="Source Sans Pro"/>
                <a:sym typeface="Source Sans Pro"/>
              </a:defRPr>
            </a:lvl1pPr>
            <a:lvl2pPr marL="0" marR="0" lvl="1" indent="0" algn="r" rtl="0">
              <a:spcBef>
                <a:spcPts val="0"/>
              </a:spcBef>
              <a:buNone/>
              <a:defRPr sz="1600" b="0" i="0">
                <a:solidFill>
                  <a:srgbClr val="3C3C3C"/>
                </a:solidFill>
                <a:latin typeface="Source Sans Pro"/>
                <a:ea typeface="Source Sans Pro"/>
                <a:cs typeface="Source Sans Pro"/>
                <a:sym typeface="Source Sans Pro"/>
              </a:defRPr>
            </a:lvl2pPr>
            <a:lvl3pPr marL="0" marR="0" lvl="2" indent="0" algn="r" rtl="0">
              <a:spcBef>
                <a:spcPts val="0"/>
              </a:spcBef>
              <a:buNone/>
              <a:defRPr sz="1600" b="0" i="0">
                <a:solidFill>
                  <a:srgbClr val="3C3C3C"/>
                </a:solidFill>
                <a:latin typeface="Source Sans Pro"/>
                <a:ea typeface="Source Sans Pro"/>
                <a:cs typeface="Source Sans Pro"/>
                <a:sym typeface="Source Sans Pro"/>
              </a:defRPr>
            </a:lvl3pPr>
            <a:lvl4pPr marL="0" marR="0" lvl="3" indent="0" algn="r" rtl="0">
              <a:spcBef>
                <a:spcPts val="0"/>
              </a:spcBef>
              <a:buNone/>
              <a:defRPr sz="1600" b="0" i="0">
                <a:solidFill>
                  <a:srgbClr val="3C3C3C"/>
                </a:solidFill>
                <a:latin typeface="Source Sans Pro"/>
                <a:ea typeface="Source Sans Pro"/>
                <a:cs typeface="Source Sans Pro"/>
                <a:sym typeface="Source Sans Pro"/>
              </a:defRPr>
            </a:lvl4pPr>
            <a:lvl5pPr marL="0" marR="0" lvl="4" indent="0" algn="r" rtl="0">
              <a:spcBef>
                <a:spcPts val="0"/>
              </a:spcBef>
              <a:buNone/>
              <a:defRPr sz="1600" b="0" i="0">
                <a:solidFill>
                  <a:srgbClr val="3C3C3C"/>
                </a:solidFill>
                <a:latin typeface="Source Sans Pro"/>
                <a:ea typeface="Source Sans Pro"/>
                <a:cs typeface="Source Sans Pro"/>
                <a:sym typeface="Source Sans Pro"/>
              </a:defRPr>
            </a:lvl5pPr>
            <a:lvl6pPr marL="0" marR="0" lvl="5" indent="0" algn="r" rtl="0">
              <a:spcBef>
                <a:spcPts val="0"/>
              </a:spcBef>
              <a:buNone/>
              <a:defRPr sz="1600" b="0" i="0">
                <a:solidFill>
                  <a:srgbClr val="3C3C3C"/>
                </a:solidFill>
                <a:latin typeface="Source Sans Pro"/>
                <a:ea typeface="Source Sans Pro"/>
                <a:cs typeface="Source Sans Pro"/>
                <a:sym typeface="Source Sans Pro"/>
              </a:defRPr>
            </a:lvl6pPr>
            <a:lvl7pPr marL="0" marR="0" lvl="6" indent="0" algn="r" rtl="0">
              <a:spcBef>
                <a:spcPts val="0"/>
              </a:spcBef>
              <a:buNone/>
              <a:defRPr sz="1600" b="0" i="0">
                <a:solidFill>
                  <a:srgbClr val="3C3C3C"/>
                </a:solidFill>
                <a:latin typeface="Source Sans Pro"/>
                <a:ea typeface="Source Sans Pro"/>
                <a:cs typeface="Source Sans Pro"/>
                <a:sym typeface="Source Sans Pro"/>
              </a:defRPr>
            </a:lvl7pPr>
            <a:lvl8pPr marL="0" marR="0" lvl="7" indent="0" algn="r" rtl="0">
              <a:spcBef>
                <a:spcPts val="0"/>
              </a:spcBef>
              <a:buNone/>
              <a:defRPr sz="1600" b="0" i="0">
                <a:solidFill>
                  <a:srgbClr val="3C3C3C"/>
                </a:solidFill>
                <a:latin typeface="Source Sans Pro"/>
                <a:ea typeface="Source Sans Pro"/>
                <a:cs typeface="Source Sans Pro"/>
                <a:sym typeface="Source Sans Pro"/>
              </a:defRPr>
            </a:lvl8pPr>
            <a:lvl9pPr marL="0" marR="0" lvl="8" indent="0" algn="r" rtl="0">
              <a:spcBef>
                <a:spcPts val="0"/>
              </a:spcBef>
              <a:buNone/>
              <a:defRPr sz="1600" b="0" i="0">
                <a:solidFill>
                  <a:srgbClr val="3C3C3C"/>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11"/>
          <p:cNvSpPr/>
          <p:nvPr/>
        </p:nvSpPr>
        <p:spPr>
          <a:xfrm>
            <a:off x="4152612" y="0"/>
            <a:ext cx="1511361"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11"/>
          <p:cNvSpPr/>
          <p:nvPr/>
        </p:nvSpPr>
        <p:spPr>
          <a:xfrm>
            <a:off x="7920205" y="0"/>
            <a:ext cx="4223295"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1"/>
          <p:cNvSpPr/>
          <p:nvPr/>
        </p:nvSpPr>
        <p:spPr>
          <a:xfrm>
            <a:off x="11202275" y="0"/>
            <a:ext cx="996844"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11"/>
          <p:cNvSpPr/>
          <p:nvPr/>
        </p:nvSpPr>
        <p:spPr>
          <a:xfrm>
            <a:off x="2543607" y="0"/>
            <a:ext cx="1354740"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1"/>
          <p:cNvSpPr/>
          <p:nvPr/>
        </p:nvSpPr>
        <p:spPr>
          <a:xfrm>
            <a:off x="9552385" y="0"/>
            <a:ext cx="1738195"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11"/>
          <p:cNvSpPr/>
          <p:nvPr/>
        </p:nvSpPr>
        <p:spPr>
          <a:xfrm>
            <a:off x="6960098" y="0"/>
            <a:ext cx="1523817"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1"/>
          <p:cNvSpPr/>
          <p:nvPr/>
        </p:nvSpPr>
        <p:spPr>
          <a:xfrm>
            <a:off x="1701959" y="-2"/>
            <a:ext cx="841647" cy="36000"/>
          </a:xfrm>
          <a:prstGeom prst="rect">
            <a:avLst/>
          </a:prstGeom>
          <a:solidFill>
            <a:srgbClr val="1C30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11"/>
          <p:cNvSpPr/>
          <p:nvPr/>
        </p:nvSpPr>
        <p:spPr>
          <a:xfrm>
            <a:off x="857970"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11"/>
          <p:cNvSpPr/>
          <p:nvPr/>
        </p:nvSpPr>
        <p:spPr>
          <a:xfrm>
            <a:off x="3454402" y="0"/>
            <a:ext cx="854092"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11"/>
          <p:cNvSpPr/>
          <p:nvPr/>
        </p:nvSpPr>
        <p:spPr>
          <a:xfrm>
            <a:off x="5663973" y="0"/>
            <a:ext cx="1403313"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1"/>
          <p:cNvSpPr/>
          <p:nvPr/>
        </p:nvSpPr>
        <p:spPr>
          <a:xfrm>
            <a:off x="9810659" y="0"/>
            <a:ext cx="221780" cy="36000"/>
          </a:xfrm>
          <a:prstGeom prst="rect">
            <a:avLst/>
          </a:prstGeom>
          <a:solidFill>
            <a:srgbClr val="75A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11"/>
          <p:cNvSpPr/>
          <p:nvPr/>
        </p:nvSpPr>
        <p:spPr>
          <a:xfrm>
            <a:off x="-181" y="-2"/>
            <a:ext cx="858151" cy="36000"/>
          </a:xfrm>
          <a:prstGeom prst="rect">
            <a:avLst/>
          </a:prstGeom>
          <a:solidFill>
            <a:srgbClr val="B589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6" name="Google Shape;156;p11"/>
          <p:cNvPicPr preferRelativeResize="0"/>
          <p:nvPr/>
        </p:nvPicPr>
        <p:blipFill rotWithShape="1">
          <a:blip r:embed="rId2">
            <a:alphaModFix/>
          </a:blip>
          <a:srcRect/>
          <a:stretch/>
        </p:blipFill>
        <p:spPr>
          <a:xfrm>
            <a:off x="107504" y="120788"/>
            <a:ext cx="2808312" cy="754672"/>
          </a:xfrm>
          <a:prstGeom prst="rect">
            <a:avLst/>
          </a:prstGeom>
          <a:noFill/>
          <a:ln>
            <a:noFill/>
          </a:ln>
        </p:spPr>
      </p:pic>
      <p:sp>
        <p:nvSpPr>
          <p:cNvPr id="157" name="Google Shape;157;p11"/>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1D2F45"/>
              </a:buClr>
              <a:buSzPts val="3600"/>
              <a:buFont typeface="Calibri"/>
              <a:buNone/>
              <a:defRPr sz="3600" b="1" i="0" u="none" strike="noStrike" cap="none">
                <a:solidFill>
                  <a:srgbClr val="1D2F4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58" name="Google Shape;158;p11"/>
          <p:cNvPicPr preferRelativeResize="0"/>
          <p:nvPr/>
        </p:nvPicPr>
        <p:blipFill rotWithShape="1">
          <a:blip r:embed="rId3">
            <a:alphaModFix/>
          </a:blip>
          <a:srcRect/>
          <a:stretch/>
        </p:blipFill>
        <p:spPr>
          <a:xfrm>
            <a:off x="0" y="6826217"/>
            <a:ext cx="12192000" cy="31783"/>
          </a:xfrm>
          <a:prstGeom prst="rect">
            <a:avLst/>
          </a:prstGeom>
          <a:noFill/>
          <a:ln>
            <a:noFill/>
          </a:ln>
        </p:spPr>
      </p:pic>
    </p:spTree>
    <p:extLst>
      <p:ext uri="{BB962C8B-B14F-4D97-AF65-F5344CB8AC3E}">
        <p14:creationId xmlns:p14="http://schemas.microsoft.com/office/powerpoint/2010/main" val="244885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ro_slide">
  <p:cSld name="Intro_slide">
    <p:spTree>
      <p:nvGrpSpPr>
        <p:cNvPr id="1" name="Shape 129"/>
        <p:cNvGrpSpPr/>
        <p:nvPr/>
      </p:nvGrpSpPr>
      <p:grpSpPr>
        <a:xfrm>
          <a:off x="0" y="0"/>
          <a:ext cx="0" cy="0"/>
          <a:chOff x="0" y="0"/>
          <a:chExt cx="0" cy="0"/>
        </a:xfrm>
      </p:grpSpPr>
      <p:pic>
        <p:nvPicPr>
          <p:cNvPr id="130" name="Google Shape;130;p10"/>
          <p:cNvPicPr preferRelativeResize="0"/>
          <p:nvPr/>
        </p:nvPicPr>
        <p:blipFill rotWithShape="1">
          <a:blip r:embed="rId2">
            <a:alphaModFix/>
          </a:blip>
          <a:srcRect/>
          <a:stretch/>
        </p:blipFill>
        <p:spPr>
          <a:xfrm>
            <a:off x="1355500" y="4877732"/>
            <a:ext cx="636044" cy="578959"/>
          </a:xfrm>
          <a:prstGeom prst="rect">
            <a:avLst/>
          </a:prstGeom>
          <a:noFill/>
          <a:ln>
            <a:noFill/>
          </a:ln>
        </p:spPr>
      </p:pic>
      <p:pic>
        <p:nvPicPr>
          <p:cNvPr id="131" name="Google Shape;131;p10"/>
          <p:cNvPicPr preferRelativeResize="0"/>
          <p:nvPr/>
        </p:nvPicPr>
        <p:blipFill rotWithShape="1">
          <a:blip r:embed="rId3">
            <a:alphaModFix/>
          </a:blip>
          <a:srcRect/>
          <a:stretch/>
        </p:blipFill>
        <p:spPr>
          <a:xfrm>
            <a:off x="1323857" y="5260744"/>
            <a:ext cx="667687" cy="633228"/>
          </a:xfrm>
          <a:prstGeom prst="rect">
            <a:avLst/>
          </a:prstGeom>
          <a:noFill/>
          <a:ln>
            <a:noFill/>
          </a:ln>
        </p:spPr>
      </p:pic>
      <p:sp>
        <p:nvSpPr>
          <p:cNvPr id="132" name="Google Shape;132;p10"/>
          <p:cNvSpPr/>
          <p:nvPr/>
        </p:nvSpPr>
        <p:spPr>
          <a:xfrm>
            <a:off x="1007436" y="6381328"/>
            <a:ext cx="11041227"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a:p>
        </p:txBody>
      </p:sp>
      <p:sp>
        <p:nvSpPr>
          <p:cNvPr id="133" name="Google Shape;133;p10"/>
          <p:cNvSpPr txBox="1"/>
          <p:nvPr/>
        </p:nvSpPr>
        <p:spPr>
          <a:xfrm>
            <a:off x="1976601" y="4989075"/>
            <a:ext cx="155298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eosc-hub.eu</a:t>
            </a:r>
            <a:endParaRPr/>
          </a:p>
        </p:txBody>
      </p:sp>
      <p:sp>
        <p:nvSpPr>
          <p:cNvPr id="134" name="Google Shape;134;p10"/>
          <p:cNvSpPr txBox="1"/>
          <p:nvPr/>
        </p:nvSpPr>
        <p:spPr>
          <a:xfrm>
            <a:off x="1937698" y="5375344"/>
            <a:ext cx="162499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1C3046"/>
                </a:solidFill>
                <a:latin typeface="Calibri"/>
                <a:ea typeface="Calibri"/>
                <a:cs typeface="Calibri"/>
                <a:sym typeface="Calibri"/>
              </a:rPr>
              <a:t>@EOSC_eu</a:t>
            </a:r>
            <a:endParaRPr sz="2000">
              <a:solidFill>
                <a:srgbClr val="1C3046"/>
              </a:solidFill>
              <a:latin typeface="Calibri"/>
              <a:ea typeface="Calibri"/>
              <a:cs typeface="Calibri"/>
              <a:sym typeface="Calibri"/>
            </a:endParaRPr>
          </a:p>
        </p:txBody>
      </p:sp>
      <p:cxnSp>
        <p:nvCxnSpPr>
          <p:cNvPr id="135" name="Google Shape;135;p10"/>
          <p:cNvCxnSpPr/>
          <p:nvPr/>
        </p:nvCxnSpPr>
        <p:spPr>
          <a:xfrm>
            <a:off x="1559496" y="4725144"/>
            <a:ext cx="1872208" cy="0"/>
          </a:xfrm>
          <a:prstGeom prst="straightConnector1">
            <a:avLst/>
          </a:prstGeom>
          <a:noFill/>
          <a:ln w="25400" cap="flat" cmpd="sng">
            <a:solidFill>
              <a:srgbClr val="1C3046"/>
            </a:solidFill>
            <a:prstDash val="solid"/>
            <a:round/>
            <a:headEnd type="none" w="sm" len="sm"/>
            <a:tailEnd type="none" w="sm" len="sm"/>
          </a:ln>
        </p:spPr>
      </p:cxnSp>
      <p:pic>
        <p:nvPicPr>
          <p:cNvPr id="136" name="Google Shape;136;p10"/>
          <p:cNvPicPr preferRelativeResize="0"/>
          <p:nvPr/>
        </p:nvPicPr>
        <p:blipFill rotWithShape="1">
          <a:blip r:embed="rId4">
            <a:alphaModFix/>
          </a:blip>
          <a:srcRect/>
          <a:stretch/>
        </p:blipFill>
        <p:spPr>
          <a:xfrm>
            <a:off x="1322301" y="1520793"/>
            <a:ext cx="4916162" cy="1224125"/>
          </a:xfrm>
          <a:prstGeom prst="rect">
            <a:avLst/>
          </a:prstGeom>
          <a:noFill/>
          <a:ln>
            <a:noFill/>
          </a:ln>
        </p:spPr>
      </p:pic>
      <p:pic>
        <p:nvPicPr>
          <p:cNvPr id="137" name="Google Shape;137;p10"/>
          <p:cNvPicPr preferRelativeResize="0"/>
          <p:nvPr/>
        </p:nvPicPr>
        <p:blipFill rotWithShape="1">
          <a:blip r:embed="rId5">
            <a:alphaModFix/>
          </a:blip>
          <a:srcRect/>
          <a:stretch/>
        </p:blipFill>
        <p:spPr>
          <a:xfrm>
            <a:off x="479376" y="6371133"/>
            <a:ext cx="422176" cy="282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77" r:id="rId8"/>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18"/>
          <p:cNvSpPr txBox="1">
            <a:spLocks noGrp="1"/>
          </p:cNvSpPr>
          <p:nvPr>
            <p:ph type="dt" idx="10"/>
          </p:nvPr>
        </p:nvSpPr>
        <p:spPr>
          <a:xfrm>
            <a:off x="335360" y="6381328"/>
            <a:ext cx="2844800" cy="2880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000" b="0" i="0" u="none" strike="noStrike" cap="none">
                <a:solidFill>
                  <a:srgbClr val="3C3C3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39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2"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documents.egi.eu/document/3443"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documents.egi.eu/document/3466"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marketplace.eosc-portal.eu/services?utf8=%E2%9C%93&amp;service_id=&amp;sort=_score&amp;q=prominence"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marketplace.eosc-portal.eu/services/cessda-data-catalogue"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marketplace.eosc-portal.eu/services/european-galaxy-server"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hyperlink" Target="https://marketplace.eosc-portal.eu/services/egi-notebooks" TargetMode="External"/><Relationship Id="rId3" Type="http://schemas.openxmlformats.org/officeDocument/2006/relationships/image" Target="../media/image17.png"/><Relationship Id="rId7" Type="http://schemas.openxmlformats.org/officeDocument/2006/relationships/hyperlink" Target="https://marketplace.eosc-portal.eu/services/egi-cloud-compute"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hyperlink" Target="https://marketplace.eosc-portal.eu/services/b2safe" TargetMode="External"/><Relationship Id="rId4" Type="http://schemas.openxmlformats.org/officeDocument/2006/relationships/image" Target="../media/image18.png"/><Relationship Id="rId9" Type="http://schemas.openxmlformats.org/officeDocument/2006/relationships/hyperlink" Target="https://marketplace.eosc-portal.eu/services/b2fin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eapconnect.eu/"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hyperlink" Target="https://events.geant.org/event/2/" TargetMode="External"/><Relationship Id="rId4" Type="http://schemas.openxmlformats.org/officeDocument/2006/relationships/hyperlink" Target="https://www.swissdatacube.org/index.php/2018/09/28/adc4s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jpg"/><Relationship Id="rId18" Type="http://schemas.openxmlformats.org/officeDocument/2006/relationships/image" Target="../media/image52.jpg"/><Relationship Id="rId26" Type="http://schemas.openxmlformats.org/officeDocument/2006/relationships/image" Target="../media/image60.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gif"/><Relationship Id="rId17" Type="http://schemas.openxmlformats.org/officeDocument/2006/relationships/image" Target="../media/image51.png"/><Relationship Id="rId25" Type="http://schemas.openxmlformats.org/officeDocument/2006/relationships/image" Target="../media/image59.png"/><Relationship Id="rId2" Type="http://schemas.openxmlformats.org/officeDocument/2006/relationships/notesSlide" Target="../notesSlides/notesSlide35.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26.xml"/><Relationship Id="rId6" Type="http://schemas.openxmlformats.org/officeDocument/2006/relationships/image" Target="../media/image40.jpg"/><Relationship Id="rId11" Type="http://schemas.openxmlformats.org/officeDocument/2006/relationships/image" Target="../media/image45.png"/><Relationship Id="rId24" Type="http://schemas.openxmlformats.org/officeDocument/2006/relationships/image" Target="../media/image58.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software-guidelines.readthedocs.io/en/latest/"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hyperlink" Target="https://guidelines.openaire.eu/en/latest/data/use_of_datacite.html" TargetMode="External"/><Relationship Id="rId5" Type="http://schemas.openxmlformats.org/officeDocument/2006/relationships/hyperlink" Target="https://docs.google.com/document/d/1zXcDrrS2Ud8XL2lDFJcj2b1CQjMzmHKp7USBBJkKvVc" TargetMode="Externa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hyperlink" Target="https://docs.google.com/document/d/1zXcDrrS2Ud8XL2lDFJcj2b1CQjMzmHKp7USBBJkKvVc" TargetMode="External"/><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hyperlink" Target="https://docs.google.com/spreadsheets/d/1fXsVcGOP2bfD7AoHJmfUTDYN6V5U_SnVZczPXTdsyj8" TargetMode="Externa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8.xml"/><Relationship Id="rId5" Type="http://schemas.openxmlformats.org/officeDocument/2006/relationships/hyperlink" Target="https://docs.google.com/document/d/1JMCsNBjuxq6kpEiNZATlGgmtm0amTUQj9r6lW30FVaU" TargetMode="Externa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hyperlink" Target="https://wiki.eosc-hub.eu/display/EoscHubOpenAIRE/EOSC-hub+and+OpenAIRE+Collaboration+Home" TargetMode="Externa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hyperlink" Target="https://docs.google.com/spreadsheets/d/1fXsVcGOP2bfD7AoHJmfUTDYN6V5U_SnVZczPXTdsyj8" TargetMode="External"/><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iki.eosc-hub.eu/display/EoscHubOpenAIRE/JAM1.23+Use+case+documented+for+piloting+the+OpenAIRE+Amnesia+service+within+the+EUDAT+Sensitive+Data+Services" TargetMode="External"/><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hyperlink" Target="https://www.uio.no/english/services/it/research/sensitive-data/use-tsd/datacollection/nettskjema/index.html" TargetMode="External"/><Relationship Id="rId5" Type="http://schemas.openxmlformats.org/officeDocument/2006/relationships/hyperlink" Target="https://www.uio.no/english/services/it/research/sensitive-data/use-tsd/software/#toc6" TargetMode="Externa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63.png"/><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hyperlink" Target="https://eosc-hub.eu/sites/default/files/Common%20Vision%2C%20Service%20Placement%20and%20Role%20in%20EOSC%20Governance%20June2019.pdf" TargetMode="External"/><Relationship Id="rId5" Type="http://schemas.openxmlformats.org/officeDocument/2006/relationships/image" Target="../media/image64.png"/><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8.xml"/><Relationship Id="rId5" Type="http://schemas.openxmlformats.org/officeDocument/2006/relationships/hyperlink" Target="https://docs.google.com/document/d/1xB4u5dUGS4w4HFalj7y4OOutUQqutGadE2_U4R_Vh5I" TargetMode="Externa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appdb.egi.eu/" TargetMode="External"/><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hyperlink" Target="https://guidelines-other-products.readthedocs.io/en/latest/" TargetMode="External"/><Relationship Id="rId5" Type="http://schemas.openxmlformats.org/officeDocument/2006/relationships/hyperlink" Target="https://software-guidelines.readthedocs.io/en/latest/" TargetMode="External"/><Relationship Id="rId4" Type="http://schemas.openxmlformats.org/officeDocument/2006/relationships/image" Target="../media/image62.png"/></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8.xml"/><Relationship Id="rId5" Type="http://schemas.openxmlformats.org/officeDocument/2006/relationships/hyperlink" Target="https://wiki.eosc-hub.eu/download/attachments/30738978/JAM2.3%20Communications%20v2.pdf" TargetMode="External"/><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8.xml"/><Relationship Id="rId5" Type="http://schemas.openxmlformats.org/officeDocument/2006/relationships/hyperlink" Target="https://wiki.eosc-hub.eu/download/attachments/30738980/JAM2.6%20-%20First%20Summary%20Report%20of%20joint%20events.pdf" TargetMode="Externa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0"/>
          <p:cNvSpPr txBox="1">
            <a:spLocks noGrp="1"/>
          </p:cNvSpPr>
          <p:nvPr>
            <p:ph type="body" idx="1"/>
          </p:nvPr>
        </p:nvSpPr>
        <p:spPr>
          <a:xfrm>
            <a:off x="1403348" y="3823475"/>
            <a:ext cx="9498600" cy="72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B5892D"/>
              </a:buClr>
              <a:buSzPts val="2800"/>
              <a:buFont typeface="Arial"/>
              <a:buNone/>
            </a:pPr>
            <a:r>
              <a:rPr lang="en-US"/>
              <a:t>Johannes Reetz (MPCDF), Diego Scardaci (EGI Foundation)</a:t>
            </a:r>
            <a:endParaRPr/>
          </a:p>
          <a:p>
            <a:pPr marL="0" marR="0" lvl="0" indent="0" algn="l" rtl="0">
              <a:spcBef>
                <a:spcPts val="0"/>
              </a:spcBef>
              <a:spcAft>
                <a:spcPts val="0"/>
              </a:spcAft>
              <a:buClr>
                <a:srgbClr val="B5892D"/>
              </a:buClr>
              <a:buSzPts val="2800"/>
              <a:buFont typeface="Arial"/>
              <a:buNone/>
            </a:pPr>
            <a:r>
              <a:rPr lang="en-US"/>
              <a:t>EOSC-hub AMB co-chairs</a:t>
            </a:r>
            <a:endParaRPr/>
          </a:p>
        </p:txBody>
      </p:sp>
      <p:sp>
        <p:nvSpPr>
          <p:cNvPr id="399" name="Google Shape;399;p30"/>
          <p:cNvSpPr txBox="1">
            <a:spLocks noGrp="1"/>
          </p:cNvSpPr>
          <p:nvPr>
            <p:ph type="body" idx="2"/>
          </p:nvPr>
        </p:nvSpPr>
        <p:spPr>
          <a:xfrm>
            <a:off x="1403350" y="2852750"/>
            <a:ext cx="10449000" cy="576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C3046"/>
              </a:buClr>
              <a:buSzPts val="3200"/>
              <a:buFont typeface="Arial"/>
              <a:buNone/>
            </a:pPr>
            <a:r>
              <a:rPr lang="en-US"/>
              <a:t>Report on Collaborations: OpenAIRE-Advance, EOSC projects and initiatives</a:t>
            </a:r>
            <a:endParaRPr sz="3200" b="0" i="0" u="none" strike="noStrike" cap="none">
              <a:solidFill>
                <a:srgbClr val="1C3046"/>
              </a:solidFill>
              <a:latin typeface="Calibri"/>
              <a:ea typeface="Calibri"/>
              <a:cs typeface="Calibri"/>
              <a:sym typeface="Calibri"/>
            </a:endParaRPr>
          </a:p>
        </p:txBody>
      </p:sp>
      <p:sp>
        <p:nvSpPr>
          <p:cNvPr id="400" name="Google Shape;400;p30"/>
          <p:cNvSpPr txBox="1"/>
          <p:nvPr/>
        </p:nvSpPr>
        <p:spPr>
          <a:xfrm>
            <a:off x="3710175" y="4938625"/>
            <a:ext cx="6809700" cy="8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b="1">
                <a:solidFill>
                  <a:srgbClr val="1C3046"/>
                </a:solidFill>
                <a:latin typeface="Calibri"/>
                <a:ea typeface="Calibri"/>
                <a:cs typeface="Calibri"/>
                <a:sym typeface="Calibri"/>
              </a:rPr>
              <a:t>Dissemination level</a:t>
            </a:r>
            <a:r>
              <a:rPr lang="en-US" sz="1600">
                <a:solidFill>
                  <a:srgbClr val="1C3046"/>
                </a:solidFill>
                <a:latin typeface="Calibri"/>
                <a:ea typeface="Calibri"/>
                <a:cs typeface="Calibri"/>
                <a:sym typeface="Calibri"/>
              </a:rPr>
              <a:t>: Public/Confidential </a:t>
            </a:r>
            <a:r>
              <a:rPr lang="en-US" i="1">
                <a:solidFill>
                  <a:srgbClr val="1C3046"/>
                </a:solidFill>
                <a:latin typeface="Calibri"/>
                <a:ea typeface="Calibri"/>
                <a:cs typeface="Calibri"/>
                <a:sym typeface="Calibri"/>
              </a:rPr>
              <a:t>If confidential, please define:</a:t>
            </a:r>
            <a:endParaRPr i="1">
              <a:solidFill>
                <a:srgbClr val="1C3046"/>
              </a:solidFill>
              <a:latin typeface="Calibri"/>
              <a:ea typeface="Calibri"/>
              <a:cs typeface="Calibri"/>
              <a:sym typeface="Calibri"/>
            </a:endParaRPr>
          </a:p>
          <a:p>
            <a:pPr marL="0" lvl="0" indent="0" algn="l" rtl="0">
              <a:lnSpc>
                <a:spcPct val="115000"/>
              </a:lnSpc>
              <a:spcBef>
                <a:spcPts val="0"/>
              </a:spcBef>
              <a:spcAft>
                <a:spcPts val="0"/>
              </a:spcAft>
              <a:buNone/>
            </a:pPr>
            <a:r>
              <a:rPr lang="en-US" sz="1600">
                <a:solidFill>
                  <a:srgbClr val="1C3046"/>
                </a:solidFill>
                <a:latin typeface="Calibri"/>
                <a:ea typeface="Calibri"/>
                <a:cs typeface="Calibri"/>
                <a:sym typeface="Calibri"/>
              </a:rPr>
              <a:t>Disclosing Party: </a:t>
            </a:r>
            <a:r>
              <a:rPr lang="en-US">
                <a:solidFill>
                  <a:srgbClr val="1C3046"/>
                </a:solidFill>
                <a:latin typeface="Calibri"/>
                <a:ea typeface="Calibri"/>
                <a:cs typeface="Calibri"/>
                <a:sym typeface="Calibri"/>
              </a:rPr>
              <a:t>(those disclosing confidential information)</a:t>
            </a:r>
            <a:endParaRPr>
              <a:solidFill>
                <a:srgbClr val="1C3046"/>
              </a:solidFill>
              <a:latin typeface="Calibri"/>
              <a:ea typeface="Calibri"/>
              <a:cs typeface="Calibri"/>
              <a:sym typeface="Calibri"/>
            </a:endParaRPr>
          </a:p>
          <a:p>
            <a:pPr marL="0" lvl="0" indent="0" algn="l" rtl="0">
              <a:lnSpc>
                <a:spcPct val="115000"/>
              </a:lnSpc>
              <a:spcBef>
                <a:spcPts val="0"/>
              </a:spcBef>
              <a:spcAft>
                <a:spcPts val="0"/>
              </a:spcAft>
              <a:buNone/>
            </a:pPr>
            <a:r>
              <a:rPr lang="en-US" sz="1600">
                <a:solidFill>
                  <a:srgbClr val="1C3046"/>
                </a:solidFill>
                <a:latin typeface="Calibri"/>
                <a:ea typeface="Calibri"/>
                <a:cs typeface="Calibri"/>
                <a:sym typeface="Calibri"/>
              </a:rPr>
              <a:t>Recipient Party: </a:t>
            </a:r>
            <a:r>
              <a:rPr lang="en-US">
                <a:solidFill>
                  <a:srgbClr val="1C3046"/>
                </a:solidFill>
                <a:latin typeface="Calibri"/>
                <a:ea typeface="Calibri"/>
                <a:cs typeface="Calibri"/>
                <a:sym typeface="Calibri"/>
              </a:rPr>
              <a:t>(to whom this information is disclosed, default: project consortium)</a:t>
            </a:r>
            <a:endParaRPr>
              <a:solidFill>
                <a:srgbClr val="1C3046"/>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9"/>
          <p:cNvSpPr txBox="1">
            <a:spLocks noGrp="1"/>
          </p:cNvSpPr>
          <p:nvPr>
            <p:ph type="title"/>
          </p:nvPr>
        </p:nvSpPr>
        <p:spPr>
          <a:xfrm>
            <a:off x="3215680" y="293414"/>
            <a:ext cx="6552728" cy="1047353"/>
          </a:xfrm>
          <a:prstGeom prst="rect">
            <a:avLst/>
          </a:prstGeom>
          <a:noFill/>
          <a:ln>
            <a:noFill/>
          </a:ln>
        </p:spPr>
        <p:txBody>
          <a:bodyPr spcFirstLastPara="1" wrap="square" lIns="121900" tIns="121900" rIns="121900" bIns="121900" anchor="b" anchorCtr="0">
            <a:noAutofit/>
          </a:bodyPr>
          <a:lstStyle/>
          <a:p>
            <a:pPr marL="0" lvl="0" indent="0" algn="l" rtl="0">
              <a:spcBef>
                <a:spcPts val="0"/>
              </a:spcBef>
              <a:spcAft>
                <a:spcPts val="0"/>
              </a:spcAft>
              <a:buClr>
                <a:srgbClr val="00B050"/>
              </a:buClr>
              <a:buSzPts val="3200"/>
              <a:buFont typeface="Calibri"/>
              <a:buNone/>
            </a:pPr>
            <a:r>
              <a:rPr lang="en-US" sz="3200">
                <a:solidFill>
                  <a:srgbClr val="00B050"/>
                </a:solidFill>
              </a:rPr>
              <a:t>JA2:</a:t>
            </a:r>
            <a:r>
              <a:rPr lang="en-US" sz="3200"/>
              <a:t> Communication, Engagement, Support and Training</a:t>
            </a:r>
            <a:endParaRPr sz="3200"/>
          </a:p>
        </p:txBody>
      </p:sp>
      <p:pic>
        <p:nvPicPr>
          <p:cNvPr id="510" name="Google Shape;510;p39"/>
          <p:cNvPicPr preferRelativeResize="0"/>
          <p:nvPr/>
        </p:nvPicPr>
        <p:blipFill rotWithShape="1">
          <a:blip r:embed="rId3">
            <a:alphaModFix/>
          </a:blip>
          <a:srcRect/>
          <a:stretch/>
        </p:blipFill>
        <p:spPr>
          <a:xfrm>
            <a:off x="9984432" y="125107"/>
            <a:ext cx="2080881" cy="769021"/>
          </a:xfrm>
          <a:prstGeom prst="rect">
            <a:avLst/>
          </a:prstGeom>
          <a:noFill/>
          <a:ln>
            <a:noFill/>
          </a:ln>
        </p:spPr>
      </p:pic>
      <p:sp>
        <p:nvSpPr>
          <p:cNvPr id="511" name="Google Shape;511;p39"/>
          <p:cNvSpPr txBox="1">
            <a:spLocks noGrp="1"/>
          </p:cNvSpPr>
          <p:nvPr>
            <p:ph type="ftr" idx="11"/>
          </p:nvPr>
        </p:nvSpPr>
        <p:spPr>
          <a:xfrm>
            <a:off x="3647728" y="6381327"/>
            <a:ext cx="4378672" cy="29578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512" name="Google Shape;512;p39"/>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513" name="Google Shape;513;p39"/>
          <p:cNvSpPr/>
          <p:nvPr/>
        </p:nvSpPr>
        <p:spPr>
          <a:xfrm>
            <a:off x="839416" y="2060848"/>
            <a:ext cx="6541406" cy="172354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JA2.1 Communications</a:t>
            </a:r>
            <a:endParaRPr sz="3200">
              <a:solidFill>
                <a:schemeClr val="dk1"/>
              </a:solidFill>
              <a:latin typeface="Calibri"/>
              <a:ea typeface="Calibri"/>
              <a:cs typeface="Calibri"/>
              <a:sym typeface="Calibri"/>
            </a:endParaRPr>
          </a:p>
          <a:p>
            <a:pPr marL="285750" marR="0" lvl="0" indent="-285750" algn="l" rtl="0">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JA2.2 Common Support and Training</a:t>
            </a:r>
            <a:endParaRPr/>
          </a:p>
          <a:p>
            <a:pPr marL="285750" marR="0" lvl="0" indent="-285750" algn="l" rtl="0">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JA2.3 Events</a:t>
            </a:r>
            <a:endParaRPr sz="3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0"/>
          <p:cNvSpPr txBox="1">
            <a:spLocks noGrp="1"/>
          </p:cNvSpPr>
          <p:nvPr>
            <p:ph type="title"/>
          </p:nvPr>
        </p:nvSpPr>
        <p:spPr>
          <a:xfrm>
            <a:off x="3431704" y="293415"/>
            <a:ext cx="6264696" cy="537716"/>
          </a:xfrm>
          <a:prstGeom prst="rect">
            <a:avLst/>
          </a:prstGeom>
          <a:noFill/>
          <a:ln>
            <a:noFill/>
          </a:ln>
        </p:spPr>
        <p:txBody>
          <a:bodyPr spcFirstLastPara="1" wrap="square" lIns="121900" tIns="121900" rIns="121900" bIns="121900" anchor="b" anchorCtr="0">
            <a:noAutofit/>
          </a:bodyPr>
          <a:lstStyle/>
          <a:p>
            <a:pPr marL="0" lvl="0" indent="0" algn="l" rtl="0">
              <a:spcBef>
                <a:spcPts val="0"/>
              </a:spcBef>
              <a:spcAft>
                <a:spcPts val="0"/>
              </a:spcAft>
              <a:buClr>
                <a:srgbClr val="FF0000"/>
              </a:buClr>
              <a:buSzPts val="3200"/>
              <a:buFont typeface="Calibri"/>
              <a:buNone/>
            </a:pPr>
            <a:r>
              <a:rPr lang="en-US" sz="3200">
                <a:solidFill>
                  <a:srgbClr val="FF0000"/>
                </a:solidFill>
              </a:rPr>
              <a:t>JA3:</a:t>
            </a:r>
            <a:r>
              <a:rPr lang="en-US" sz="3200"/>
              <a:t> Governance and Strategy</a:t>
            </a:r>
            <a:endParaRPr sz="3200"/>
          </a:p>
        </p:txBody>
      </p:sp>
      <p:pic>
        <p:nvPicPr>
          <p:cNvPr id="519" name="Google Shape;519;p40"/>
          <p:cNvPicPr preferRelativeResize="0"/>
          <p:nvPr/>
        </p:nvPicPr>
        <p:blipFill rotWithShape="1">
          <a:blip r:embed="rId3">
            <a:alphaModFix/>
          </a:blip>
          <a:srcRect/>
          <a:stretch/>
        </p:blipFill>
        <p:spPr>
          <a:xfrm>
            <a:off x="9984432" y="125107"/>
            <a:ext cx="2080881" cy="769021"/>
          </a:xfrm>
          <a:prstGeom prst="rect">
            <a:avLst/>
          </a:prstGeom>
          <a:noFill/>
          <a:ln>
            <a:noFill/>
          </a:ln>
        </p:spPr>
      </p:pic>
      <p:sp>
        <p:nvSpPr>
          <p:cNvPr id="520" name="Google Shape;520;p40"/>
          <p:cNvSpPr txBox="1">
            <a:spLocks noGrp="1"/>
          </p:cNvSpPr>
          <p:nvPr>
            <p:ph type="ftr" idx="11"/>
          </p:nvPr>
        </p:nvSpPr>
        <p:spPr>
          <a:xfrm>
            <a:off x="3647728" y="6381327"/>
            <a:ext cx="4378672" cy="29578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521" name="Google Shape;521;p40"/>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522" name="Google Shape;522;p40"/>
          <p:cNvSpPr/>
          <p:nvPr/>
        </p:nvSpPr>
        <p:spPr>
          <a:xfrm>
            <a:off x="839416" y="2060848"/>
            <a:ext cx="5843266" cy="115416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JA3.1 Cross-project Governance</a:t>
            </a:r>
            <a:endParaRPr sz="3200">
              <a:solidFill>
                <a:schemeClr val="dk1"/>
              </a:solidFill>
              <a:latin typeface="Calibri"/>
              <a:ea typeface="Calibri"/>
              <a:cs typeface="Calibri"/>
              <a:sym typeface="Calibri"/>
            </a:endParaRPr>
          </a:p>
          <a:p>
            <a:pPr marL="285750" marR="0" lvl="0" indent="-285750" algn="l" rtl="0">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JA3.2 Strategy</a:t>
            </a:r>
            <a:endParaRPr sz="3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1"/>
          <p:cNvSpPr txBox="1">
            <a:spLocks noGrp="1"/>
          </p:cNvSpPr>
          <p:nvPr>
            <p:ph type="body" idx="1"/>
          </p:nvPr>
        </p:nvSpPr>
        <p:spPr>
          <a:xfrm>
            <a:off x="335360" y="1268763"/>
            <a:ext cx="11521280" cy="48550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5A5D8"/>
              </a:buClr>
              <a:buSzPts val="2380"/>
              <a:buNone/>
            </a:pPr>
            <a:r>
              <a:rPr lang="en-US" sz="2380" i="1">
                <a:solidFill>
                  <a:srgbClr val="75A5D8"/>
                </a:solidFill>
              </a:rPr>
              <a:t>The projects should continue, both individually and jointly, to increase the involvement and interaction with a larger spectrum of research communities and infrastructures;</a:t>
            </a:r>
            <a:endParaRPr sz="2380" i="1">
              <a:solidFill>
                <a:srgbClr val="75A5D8"/>
              </a:solidFill>
            </a:endParaRPr>
          </a:p>
          <a:p>
            <a:pPr marL="0" lvl="0" indent="0" algn="l" rtl="0">
              <a:lnSpc>
                <a:spcPct val="90000"/>
              </a:lnSpc>
              <a:spcBef>
                <a:spcPts val="476"/>
              </a:spcBef>
              <a:spcAft>
                <a:spcPts val="0"/>
              </a:spcAft>
              <a:buClr>
                <a:srgbClr val="75A5D8"/>
              </a:buClr>
              <a:buSzPts val="2380"/>
              <a:buNone/>
            </a:pPr>
            <a:r>
              <a:rPr lang="en-US" sz="2380" i="1">
                <a:solidFill>
                  <a:srgbClr val="75A5D8"/>
                </a:solidFill>
              </a:rPr>
              <a:t>Cross-project strategic board has to be established</a:t>
            </a:r>
            <a:endParaRPr/>
          </a:p>
          <a:p>
            <a:pPr marL="0" lvl="0" indent="0" algn="l" rtl="0">
              <a:lnSpc>
                <a:spcPct val="90000"/>
              </a:lnSpc>
              <a:spcBef>
                <a:spcPts val="476"/>
              </a:spcBef>
              <a:spcAft>
                <a:spcPts val="0"/>
              </a:spcAft>
              <a:buClr>
                <a:srgbClr val="75A5D8"/>
              </a:buClr>
              <a:buSzPts val="2380"/>
              <a:buNone/>
            </a:pPr>
            <a:r>
              <a:rPr lang="en-US" sz="2380" i="1">
                <a:solidFill>
                  <a:srgbClr val="75A5D8"/>
                </a:solidFill>
              </a:rPr>
              <a:t>White paper on ‘Common Vision for EOSC, service placement and role in upcoming EOSC governance</a:t>
            </a:r>
            <a:endParaRPr/>
          </a:p>
          <a:p>
            <a:pPr marL="0" lvl="0" indent="0" algn="ctr" rtl="0">
              <a:lnSpc>
                <a:spcPct val="90000"/>
              </a:lnSpc>
              <a:spcBef>
                <a:spcPts val="476"/>
              </a:spcBef>
              <a:spcAft>
                <a:spcPts val="0"/>
              </a:spcAft>
              <a:buClr>
                <a:srgbClr val="75A5D8"/>
              </a:buClr>
              <a:buSzPts val="2380"/>
              <a:buNone/>
            </a:pPr>
            <a:r>
              <a:rPr lang="en-US" sz="2380" i="1">
                <a:solidFill>
                  <a:srgbClr val="75A5D8"/>
                </a:solidFill>
              </a:rPr>
              <a:t> </a:t>
            </a:r>
            <a:endParaRPr/>
          </a:p>
          <a:p>
            <a:pPr marL="742950" lvl="1" indent="-285750" algn="l" rtl="0">
              <a:lnSpc>
                <a:spcPct val="90000"/>
              </a:lnSpc>
              <a:spcBef>
                <a:spcPts val="442"/>
              </a:spcBef>
              <a:spcAft>
                <a:spcPts val="0"/>
              </a:spcAft>
              <a:buClr>
                <a:srgbClr val="3C3C3C"/>
              </a:buClr>
              <a:buSzPts val="1989"/>
              <a:buChar char="-"/>
            </a:pPr>
            <a:r>
              <a:rPr lang="en-US" sz="2210"/>
              <a:t>Activity reports gathered regularly</a:t>
            </a:r>
            <a:endParaRPr/>
          </a:p>
          <a:p>
            <a:pPr marL="742950" lvl="1" indent="-285750" algn="l" rtl="0">
              <a:lnSpc>
                <a:spcPct val="90000"/>
              </a:lnSpc>
              <a:spcBef>
                <a:spcPts val="442"/>
              </a:spcBef>
              <a:spcAft>
                <a:spcPts val="0"/>
              </a:spcAft>
              <a:buClr>
                <a:srgbClr val="3C3C3C"/>
              </a:buClr>
              <a:buSzPts val="1989"/>
              <a:buChar char="-"/>
            </a:pPr>
            <a:r>
              <a:rPr lang="en-US" sz="2210"/>
              <a:t>Joint interaction with the EOSC demand side through the Early Adopter Programme</a:t>
            </a:r>
            <a:endParaRPr sz="2210"/>
          </a:p>
          <a:p>
            <a:pPr marL="742950" lvl="1" indent="-285750" algn="l" rtl="0">
              <a:lnSpc>
                <a:spcPct val="90000"/>
              </a:lnSpc>
              <a:spcBef>
                <a:spcPts val="442"/>
              </a:spcBef>
              <a:spcAft>
                <a:spcPts val="0"/>
              </a:spcAft>
              <a:buClr>
                <a:srgbClr val="3C3C3C"/>
              </a:buClr>
              <a:buSzPts val="1989"/>
              <a:buChar char="-"/>
            </a:pPr>
            <a:r>
              <a:rPr lang="en-US" sz="2210"/>
              <a:t>Registration of OpenAIRE services into Marketplace</a:t>
            </a:r>
            <a:endParaRPr/>
          </a:p>
          <a:p>
            <a:pPr marL="742950" lvl="1" indent="-285750" algn="l" rtl="0">
              <a:lnSpc>
                <a:spcPct val="90000"/>
              </a:lnSpc>
              <a:spcBef>
                <a:spcPts val="442"/>
              </a:spcBef>
              <a:spcAft>
                <a:spcPts val="0"/>
              </a:spcAft>
              <a:buClr>
                <a:srgbClr val="3C3C3C"/>
              </a:buClr>
              <a:buSzPts val="1989"/>
              <a:buChar char="-"/>
            </a:pPr>
            <a:r>
              <a:rPr lang="en-US" sz="2210"/>
              <a:t>Cross-project strategic board involvement in EOSC-hub and OpenAIRE-Advance White Paper “</a:t>
            </a:r>
            <a:r>
              <a:rPr lang="en-US" sz="2210" u="sng">
                <a:solidFill>
                  <a:schemeClr val="hlink"/>
                </a:solidFill>
                <a:hlinkClick r:id="rId3"/>
              </a:rPr>
              <a:t>Common Vision, Service Provision, and Role in the EOSC Governance</a:t>
            </a:r>
            <a:r>
              <a:rPr lang="en-US" sz="2210"/>
              <a:t>” 🡺 WP2 Report</a:t>
            </a:r>
            <a:endParaRPr sz="2210"/>
          </a:p>
          <a:p>
            <a:pPr marL="742950" lvl="1" indent="-285750" algn="l" rtl="0">
              <a:lnSpc>
                <a:spcPct val="90000"/>
              </a:lnSpc>
              <a:spcBef>
                <a:spcPts val="442"/>
              </a:spcBef>
              <a:spcAft>
                <a:spcPts val="0"/>
              </a:spcAft>
              <a:buClr>
                <a:srgbClr val="3C3C3C"/>
              </a:buClr>
              <a:buSzPts val="1989"/>
              <a:buChar char="-"/>
            </a:pPr>
            <a:r>
              <a:rPr lang="en-US" sz="2210"/>
              <a:t>Planned: Milestone JAM3.4 “Aligned roadmap(s) for service positioning and sustainability within EOSC”</a:t>
            </a:r>
            <a:endParaRPr/>
          </a:p>
        </p:txBody>
      </p:sp>
      <p:sp>
        <p:nvSpPr>
          <p:cNvPr id="528" name="Google Shape;528;p41"/>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529" name="Google Shape;529;p41"/>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D2F45"/>
              </a:buClr>
              <a:buSzPts val="3240"/>
              <a:buFont typeface="Calibri"/>
              <a:buNone/>
            </a:pPr>
            <a:r>
              <a:rPr lang="en-US" sz="3240"/>
              <a:t>Recommendation 7. Joint Activity Plan</a:t>
            </a:r>
            <a:endParaRPr/>
          </a:p>
        </p:txBody>
      </p:sp>
      <p:sp>
        <p:nvSpPr>
          <p:cNvPr id="531" name="Google Shape;531;p41"/>
          <p:cNvSpPr txBox="1"/>
          <p:nvPr/>
        </p:nvSpPr>
        <p:spPr>
          <a:xfrm>
            <a:off x="3220975" y="797463"/>
            <a:ext cx="34212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from the introductory presentation</a:t>
            </a:r>
            <a:endParaRPr/>
          </a:p>
        </p:txBody>
      </p:sp>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2"/>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537" name="Google Shape;537;p42"/>
          <p:cNvSpPr txBox="1">
            <a:spLocks noGrp="1"/>
          </p:cNvSpPr>
          <p:nvPr>
            <p:ph type="title"/>
          </p:nvPr>
        </p:nvSpPr>
        <p:spPr>
          <a:xfrm>
            <a:off x="3220977" y="188640"/>
            <a:ext cx="6331407" cy="10081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D2F45"/>
              </a:buClr>
              <a:buSzPts val="3240"/>
              <a:buFont typeface="Calibri"/>
              <a:buNone/>
            </a:pPr>
            <a:r>
              <a:rPr lang="en-US" sz="3240"/>
              <a:t>Status of Joint Activity Milestones until M18</a:t>
            </a:r>
            <a:endParaRPr sz="3240"/>
          </a:p>
        </p:txBody>
      </p:sp>
      <p:sp>
        <p:nvSpPr>
          <p:cNvPr id="538" name="Google Shape;538;p42"/>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graphicFrame>
        <p:nvGraphicFramePr>
          <p:cNvPr id="539" name="Google Shape;539;p42"/>
          <p:cNvGraphicFramePr/>
          <p:nvPr/>
        </p:nvGraphicFramePr>
        <p:xfrm>
          <a:off x="479376" y="1412776"/>
          <a:ext cx="11305250" cy="4814280"/>
        </p:xfrm>
        <a:graphic>
          <a:graphicData uri="http://schemas.openxmlformats.org/drawingml/2006/table">
            <a:tbl>
              <a:tblPr firstRow="1" firstCol="1" bandRow="1">
                <a:noFill/>
                <a:tableStyleId>{29F61586-5C69-453A-9A6F-316B64C920DE}</a:tableStyleId>
              </a:tblPr>
              <a:tblGrid>
                <a:gridCol w="5832650">
                  <a:extLst>
                    <a:ext uri="{9D8B030D-6E8A-4147-A177-3AD203B41FA5}">
                      <a16:colId xmlns:a16="http://schemas.microsoft.com/office/drawing/2014/main" val="20000"/>
                    </a:ext>
                  </a:extLst>
                </a:gridCol>
                <a:gridCol w="1440150">
                  <a:extLst>
                    <a:ext uri="{9D8B030D-6E8A-4147-A177-3AD203B41FA5}">
                      <a16:colId xmlns:a16="http://schemas.microsoft.com/office/drawing/2014/main" val="20001"/>
                    </a:ext>
                  </a:extLst>
                </a:gridCol>
                <a:gridCol w="2304250">
                  <a:extLst>
                    <a:ext uri="{9D8B030D-6E8A-4147-A177-3AD203B41FA5}">
                      <a16:colId xmlns:a16="http://schemas.microsoft.com/office/drawing/2014/main" val="20002"/>
                    </a:ext>
                  </a:extLst>
                </a:gridCol>
                <a:gridCol w="1728200">
                  <a:extLst>
                    <a:ext uri="{9D8B030D-6E8A-4147-A177-3AD203B41FA5}">
                      <a16:colId xmlns:a16="http://schemas.microsoft.com/office/drawing/2014/main" val="20003"/>
                    </a:ext>
                  </a:extLst>
                </a:gridCol>
              </a:tblGrid>
              <a:tr h="131700">
                <a:tc>
                  <a:txBody>
                    <a:bodyPr/>
                    <a:lstStyle/>
                    <a:p>
                      <a:pPr marL="0" marR="0" lvl="0" indent="0" algn="l" rtl="0">
                        <a:spcBef>
                          <a:spcPts val="0"/>
                        </a:spcBef>
                        <a:spcAft>
                          <a:spcPts val="0"/>
                        </a:spcAft>
                        <a:buNone/>
                      </a:pPr>
                      <a:r>
                        <a:rPr lang="en-US" sz="1400" u="none" strike="noStrike" cap="none"/>
                        <a:t>Milestone</a:t>
                      </a:r>
                      <a:endParaRPr sz="1400" b="1" u="none" strike="noStrike" cap="none">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u="none" strike="noStrike" cap="none"/>
                        <a:t>Activity</a:t>
                      </a:r>
                      <a:endParaRPr sz="1400" b="1" u="none" strike="noStrike" cap="none">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u="none" strike="noStrike" cap="none"/>
                        <a:t>Due Date (month)</a:t>
                      </a:r>
                      <a:endParaRPr sz="1400" b="1" u="none" strike="noStrike" cap="none">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u="none" strike="noStrike" cap="none"/>
                        <a:t>Status</a:t>
                      </a:r>
                      <a:endParaRPr sz="1400" b="1" u="none" strike="noStrike" cap="none">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0"/>
                  </a:ext>
                </a:extLst>
              </a:tr>
              <a:tr h="198125">
                <a:tc>
                  <a:txBody>
                    <a:bodyPr/>
                    <a:lstStyle/>
                    <a:p>
                      <a:pPr marL="0" marR="0" lvl="0" indent="0" algn="l" rtl="0">
                        <a:spcBef>
                          <a:spcPts val="0"/>
                        </a:spcBef>
                        <a:spcAft>
                          <a:spcPts val="0"/>
                        </a:spcAft>
                        <a:buNone/>
                      </a:pPr>
                      <a:r>
                        <a:rPr lang="en-US" sz="1400" u="none" strike="noStrike" cap="none"/>
                        <a:t>JAM1.5 Report on OpenAIRE guidelines for Data Archives and Research Software Repositories</a:t>
                      </a:r>
                      <a:endParaRPr sz="1400" u="none" strike="noStrike" cap="none">
                        <a:solidFill>
                          <a:schemeClr val="dk1"/>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u="none" strike="noStrike" cap="none">
                          <a:solidFill>
                            <a:srgbClr val="1670C9"/>
                          </a:solidFill>
                        </a:rPr>
                        <a:t>JA1.2</a:t>
                      </a:r>
                      <a:endParaRPr sz="1800" b="1" u="none" strike="noStrike" cap="none">
                        <a:solidFill>
                          <a:srgbClr val="1670C9"/>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u="none" strike="noStrike" cap="none"/>
                        <a:t> M06</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r>
                        <a:rPr lang="en-US" sz="1400"/>
                        <a:t> and active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1"/>
                  </a:ext>
                </a:extLst>
              </a:tr>
              <a:tr h="198125">
                <a:tc>
                  <a:txBody>
                    <a:bodyPr/>
                    <a:lstStyle/>
                    <a:p>
                      <a:pPr marL="0" marR="0" lvl="0" indent="0" algn="l" rtl="0">
                        <a:spcBef>
                          <a:spcPts val="0"/>
                        </a:spcBef>
                        <a:spcAft>
                          <a:spcPts val="0"/>
                        </a:spcAft>
                        <a:buNone/>
                      </a:pPr>
                      <a:r>
                        <a:rPr lang="en-US" sz="1400" u="none"/>
                        <a:t>JAM2.1 Communications plan</a:t>
                      </a:r>
                      <a:endParaRPr sz="1400" u="none">
                        <a:solidFill>
                          <a:schemeClr val="dk1"/>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00B050"/>
                          </a:solidFill>
                        </a:rPr>
                        <a:t>JA2.1</a:t>
                      </a:r>
                      <a:endParaRPr sz="1800" b="1">
                        <a:solidFill>
                          <a:srgbClr val="00B050"/>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M06</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2"/>
                  </a:ext>
                </a:extLst>
              </a:tr>
              <a:tr h="198125">
                <a:tc>
                  <a:txBody>
                    <a:bodyPr/>
                    <a:lstStyle/>
                    <a:p>
                      <a:pPr marL="0" marR="0" lvl="0" indent="0" algn="l" rtl="0">
                        <a:spcBef>
                          <a:spcPts val="0"/>
                        </a:spcBef>
                        <a:spcAft>
                          <a:spcPts val="0"/>
                        </a:spcAft>
                        <a:buNone/>
                      </a:pPr>
                      <a:r>
                        <a:rPr lang="en-US" sz="1400"/>
                        <a:t>JAM2.8 </a:t>
                      </a:r>
                      <a:r>
                        <a:rPr lang="en-US" sz="1400" u="none"/>
                        <a:t>A common template and workflow for event organization</a:t>
                      </a:r>
                      <a:endParaRPr sz="1400" u="none">
                        <a:solidFill>
                          <a:schemeClr val="dk1"/>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00B050"/>
                          </a:solidFill>
                        </a:rPr>
                        <a:t>JA2.3</a:t>
                      </a:r>
                      <a:endParaRPr sz="1800" b="1">
                        <a:solidFill>
                          <a:srgbClr val="00B050"/>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M06</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3"/>
                  </a:ext>
                </a:extLst>
              </a:tr>
              <a:tr h="131700">
                <a:tc>
                  <a:txBody>
                    <a:bodyPr/>
                    <a:lstStyle/>
                    <a:p>
                      <a:pPr marL="0" marR="0" lvl="0" indent="0" algn="l" rtl="0">
                        <a:spcBef>
                          <a:spcPts val="0"/>
                        </a:spcBef>
                        <a:spcAft>
                          <a:spcPts val="0"/>
                        </a:spcAft>
                        <a:buNone/>
                      </a:pPr>
                      <a:r>
                        <a:rPr lang="en-US" sz="1400"/>
                        <a:t>AM3.1 </a:t>
                      </a:r>
                      <a:r>
                        <a:rPr lang="en-US" sz="1400" u="none"/>
                        <a:t>Cross-project Strategic Board</a:t>
                      </a:r>
                      <a:endParaRPr sz="1400" u="none">
                        <a:solidFill>
                          <a:schemeClr val="dk1"/>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FF0000"/>
                          </a:solidFill>
                        </a:rPr>
                        <a:t>JA3.1</a:t>
                      </a:r>
                      <a:endParaRPr sz="1800" b="1">
                        <a:solidFill>
                          <a:srgbClr val="FF0000"/>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M06</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4"/>
                  </a:ext>
                </a:extLst>
              </a:tr>
              <a:tr h="198125">
                <a:tc>
                  <a:txBody>
                    <a:bodyPr/>
                    <a:lstStyle/>
                    <a:p>
                      <a:pPr marL="0" marR="0" lvl="0" indent="0" algn="l" rtl="0">
                        <a:spcBef>
                          <a:spcPts val="0"/>
                        </a:spcBef>
                        <a:spcAft>
                          <a:spcPts val="0"/>
                        </a:spcAft>
                        <a:buNone/>
                      </a:pPr>
                      <a:r>
                        <a:rPr lang="en-US" sz="1400"/>
                        <a:t>JAM2.5 </a:t>
                      </a:r>
                      <a:r>
                        <a:rPr lang="en-US" sz="1400" u="none"/>
                        <a:t>Joint training schedule, including 3 joint training events delivered in PY1</a:t>
                      </a:r>
                      <a:endParaRPr sz="1400" u="none">
                        <a:solidFill>
                          <a:schemeClr val="dk1"/>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00B050"/>
                          </a:solidFill>
                        </a:rPr>
                        <a:t>JA2.2</a:t>
                      </a:r>
                      <a:endParaRPr sz="1800" b="1">
                        <a:solidFill>
                          <a:srgbClr val="00B050"/>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M08</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5"/>
                  </a:ext>
                </a:extLst>
              </a:tr>
              <a:tr h="198125">
                <a:tc>
                  <a:txBody>
                    <a:bodyPr/>
                    <a:lstStyle/>
                    <a:p>
                      <a:pPr marL="0" marR="0" lvl="0" indent="0" algn="l" rtl="0">
                        <a:spcBef>
                          <a:spcPts val="0"/>
                        </a:spcBef>
                        <a:spcAft>
                          <a:spcPts val="0"/>
                        </a:spcAft>
                        <a:buNone/>
                      </a:pPr>
                      <a:r>
                        <a:rPr lang="en-US" sz="1400" u="none"/>
                        <a:t>JAM1.17 Use case documented for integrating the OpenAIRE AAI with the Federated AAI of EOSC-hub</a:t>
                      </a:r>
                      <a:endParaRPr sz="1400" u="none">
                        <a:solidFill>
                          <a:schemeClr val="dk1"/>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1670C9"/>
                          </a:solidFill>
                        </a:rPr>
                        <a:t>JA1.4.A</a:t>
                      </a:r>
                      <a:endParaRPr sz="1800" b="1">
                        <a:solidFill>
                          <a:srgbClr val="1670C9"/>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M09</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IN PROGRESS</a:t>
                      </a:r>
                      <a:endParaRPr sz="1400">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6"/>
                  </a:ext>
                </a:extLst>
              </a:tr>
              <a:tr h="131700">
                <a:tc>
                  <a:txBody>
                    <a:bodyPr/>
                    <a:lstStyle/>
                    <a:p>
                      <a:pPr marL="0" marR="0" lvl="0" indent="0" algn="l" rtl="0">
                        <a:spcBef>
                          <a:spcPts val="0"/>
                        </a:spcBef>
                        <a:spcAft>
                          <a:spcPts val="0"/>
                        </a:spcAft>
                        <a:buNone/>
                      </a:pPr>
                      <a:r>
                        <a:rPr lang="en-US" sz="1400" u="none"/>
                        <a:t>JAM2.2 Establishment of joint communications channel</a:t>
                      </a:r>
                      <a:endParaRPr sz="1400" u="none">
                        <a:solidFill>
                          <a:schemeClr val="dk1"/>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00B050"/>
                          </a:solidFill>
                        </a:rPr>
                        <a:t>JA2.1</a:t>
                      </a:r>
                      <a:endParaRPr sz="1800" b="1">
                        <a:solidFill>
                          <a:srgbClr val="00B050"/>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M09</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7"/>
                  </a:ext>
                </a:extLst>
              </a:tr>
              <a:tr h="131700">
                <a:tc>
                  <a:txBody>
                    <a:bodyPr/>
                    <a:lstStyle/>
                    <a:p>
                      <a:pPr marL="0" marR="0" lvl="0" indent="0" algn="l" rtl="0">
                        <a:spcBef>
                          <a:spcPts val="0"/>
                        </a:spcBef>
                        <a:spcAft>
                          <a:spcPts val="0"/>
                        </a:spcAft>
                        <a:buNone/>
                      </a:pPr>
                      <a:r>
                        <a:rPr lang="en-US" sz="1400" u="none"/>
                        <a:t>JAM2.9 Joint event programme - first issue (PM1 - PM18)</a:t>
                      </a:r>
                      <a:endParaRPr sz="1400" u="none">
                        <a:solidFill>
                          <a:schemeClr val="dk1"/>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00B050"/>
                          </a:solidFill>
                        </a:rPr>
                        <a:t>JA2.3</a:t>
                      </a:r>
                      <a:endParaRPr sz="1800" b="1">
                        <a:solidFill>
                          <a:srgbClr val="00B050"/>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M09</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8"/>
                  </a:ext>
                </a:extLst>
              </a:tr>
              <a:tr h="131700">
                <a:tc>
                  <a:txBody>
                    <a:bodyPr/>
                    <a:lstStyle/>
                    <a:p>
                      <a:pPr marL="0" marR="0" lvl="0" indent="0" algn="l" rtl="0">
                        <a:spcBef>
                          <a:spcPts val="0"/>
                        </a:spcBef>
                        <a:spcAft>
                          <a:spcPts val="0"/>
                        </a:spcAft>
                        <a:buNone/>
                      </a:pPr>
                      <a:r>
                        <a:rPr lang="en-US" sz="1400" u="none"/>
                        <a:t>JAM3.2 Review of Advisory Board Requirements and setup of advisory board(s)</a:t>
                      </a:r>
                      <a:endParaRPr sz="1400" u="none">
                        <a:solidFill>
                          <a:schemeClr val="dk1"/>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FF0000"/>
                          </a:solidFill>
                        </a:rPr>
                        <a:t>JA3.1</a:t>
                      </a:r>
                      <a:endParaRPr sz="1800" b="1">
                        <a:solidFill>
                          <a:srgbClr val="FF0000"/>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M09</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9"/>
                  </a:ext>
                </a:extLst>
              </a:tr>
              <a:tr h="207750">
                <a:tc>
                  <a:txBody>
                    <a:bodyPr/>
                    <a:lstStyle/>
                    <a:p>
                      <a:pPr marL="0" marR="0" lvl="0" indent="0" algn="l" rtl="0">
                        <a:spcBef>
                          <a:spcPts val="0"/>
                        </a:spcBef>
                        <a:spcAft>
                          <a:spcPts val="0"/>
                        </a:spcAft>
                        <a:buNone/>
                      </a:pPr>
                      <a:r>
                        <a:rPr lang="en-US" sz="1400" u="none"/>
                        <a:t>JAM1.23 Use case documented for piloting the OpenAIRE Amnesia service within the EUDAT Sensitive Data Services</a:t>
                      </a:r>
                      <a:endParaRPr sz="1400" u="none">
                        <a:solidFill>
                          <a:schemeClr val="dk1"/>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1670C9"/>
                          </a:solidFill>
                        </a:rPr>
                        <a:t>JA1.4.C</a:t>
                      </a:r>
                      <a:endParaRPr sz="1800" b="1">
                        <a:solidFill>
                          <a:srgbClr val="1670C9"/>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M12</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10"/>
                  </a:ext>
                </a:extLst>
              </a:tr>
              <a:tr h="207750">
                <a:tc>
                  <a:txBody>
                    <a:bodyPr/>
                    <a:lstStyle/>
                    <a:p>
                      <a:pPr marL="0" marR="0" lvl="0" indent="0" algn="l" rtl="0">
                        <a:spcBef>
                          <a:spcPts val="0"/>
                        </a:spcBef>
                        <a:spcAft>
                          <a:spcPts val="0"/>
                        </a:spcAft>
                        <a:buNone/>
                      </a:pPr>
                      <a:r>
                        <a:rPr lang="en-US" sz="1400" u="none"/>
                        <a:t>JAM3.3 White paper outlining common vision for EOSC, service placement, and role in upcoming EOSC governance</a:t>
                      </a:r>
                      <a:endParaRPr sz="1400" u="none">
                        <a:solidFill>
                          <a:schemeClr val="dk1"/>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FF0000"/>
                          </a:solidFill>
                        </a:rPr>
                        <a:t>JA3.2</a:t>
                      </a:r>
                      <a:endParaRPr sz="1800" b="1">
                        <a:solidFill>
                          <a:srgbClr val="FF0000"/>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M12 → M15</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SUBMITTED</a:t>
                      </a:r>
                      <a:endParaRPr sz="1400">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11"/>
                  </a:ext>
                </a:extLst>
              </a:tr>
            </a:tbl>
          </a:graphicData>
        </a:graphic>
      </p:graphicFrame>
      <p:pic>
        <p:nvPicPr>
          <p:cNvPr id="540" name="Google Shape;540;p42"/>
          <p:cNvPicPr preferRelativeResize="0"/>
          <p:nvPr/>
        </p:nvPicPr>
        <p:blipFill rotWithShape="1">
          <a:blip r:embed="rId3">
            <a:alphaModFix/>
          </a:blip>
          <a:srcRect/>
          <a:stretch/>
        </p:blipFill>
        <p:spPr>
          <a:xfrm>
            <a:off x="9984432" y="125107"/>
            <a:ext cx="2080881" cy="7690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3"/>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546" name="Google Shape;546;p43"/>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graphicFrame>
        <p:nvGraphicFramePr>
          <p:cNvPr id="547" name="Google Shape;547;p43"/>
          <p:cNvGraphicFramePr/>
          <p:nvPr/>
        </p:nvGraphicFramePr>
        <p:xfrm>
          <a:off x="479376" y="1268760"/>
          <a:ext cx="11377275" cy="5027640"/>
        </p:xfrm>
        <a:graphic>
          <a:graphicData uri="http://schemas.openxmlformats.org/drawingml/2006/table">
            <a:tbl>
              <a:tblPr firstRow="1" firstCol="1" bandRow="1">
                <a:noFill/>
                <a:tableStyleId>{29F61586-5C69-453A-9A6F-316B64C920DE}</a:tableStyleId>
              </a:tblPr>
              <a:tblGrid>
                <a:gridCol w="6336700">
                  <a:extLst>
                    <a:ext uri="{9D8B030D-6E8A-4147-A177-3AD203B41FA5}">
                      <a16:colId xmlns:a16="http://schemas.microsoft.com/office/drawing/2014/main" val="20000"/>
                    </a:ext>
                  </a:extLst>
                </a:gridCol>
                <a:gridCol w="129615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944225">
                  <a:extLst>
                    <a:ext uri="{9D8B030D-6E8A-4147-A177-3AD203B41FA5}">
                      <a16:colId xmlns:a16="http://schemas.microsoft.com/office/drawing/2014/main" val="20003"/>
                    </a:ext>
                  </a:extLst>
                </a:gridCol>
              </a:tblGrid>
              <a:tr h="131700">
                <a:tc>
                  <a:txBody>
                    <a:bodyPr/>
                    <a:lstStyle/>
                    <a:p>
                      <a:pPr marL="0" marR="0" lvl="0" indent="0" algn="l" rtl="0">
                        <a:spcBef>
                          <a:spcPts val="0"/>
                        </a:spcBef>
                        <a:spcAft>
                          <a:spcPts val="0"/>
                        </a:spcAft>
                        <a:buNone/>
                      </a:pPr>
                      <a:r>
                        <a:rPr lang="en-US" sz="1400"/>
                        <a:t>Milestone</a:t>
                      </a:r>
                      <a:endParaRPr sz="1400" b="1">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Activity</a:t>
                      </a:r>
                      <a:endParaRPr sz="1400" b="1">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Due Date (month)</a:t>
                      </a:r>
                      <a:endParaRPr sz="1400" b="1">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Status</a:t>
                      </a:r>
                      <a:endParaRPr sz="1400" b="1">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0"/>
                  </a:ext>
                </a:extLst>
              </a:tr>
              <a:tr h="198125">
                <a:tc>
                  <a:txBody>
                    <a:bodyPr/>
                    <a:lstStyle/>
                    <a:p>
                      <a:pPr marL="0" marR="0" lvl="0" indent="0" algn="l" rtl="0">
                        <a:spcBef>
                          <a:spcPts val="0"/>
                        </a:spcBef>
                        <a:spcAft>
                          <a:spcPts val="0"/>
                        </a:spcAft>
                        <a:buNone/>
                      </a:pPr>
                      <a:r>
                        <a:rPr lang="en-US" sz="1400" u="none"/>
                        <a:t>JAM1.18 Pilot the use case for AAI integration between OpenAIRE and EOSC-hub</a:t>
                      </a:r>
                      <a:endParaRPr sz="1400" u="none">
                        <a:solidFill>
                          <a:srgbClr val="1C3046"/>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1670C9"/>
                          </a:solidFill>
                        </a:rPr>
                        <a:t>JA1.4.A</a:t>
                      </a:r>
                      <a:endParaRPr sz="1800" b="1">
                        <a:solidFill>
                          <a:srgbClr val="1670C9"/>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M15 delayed</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endParaRPr sz="1400">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1"/>
                  </a:ext>
                </a:extLst>
              </a:tr>
              <a:tr h="269350">
                <a:tc>
                  <a:txBody>
                    <a:bodyPr/>
                    <a:lstStyle/>
                    <a:p>
                      <a:pPr marL="0" marR="0" lvl="0" indent="0" algn="l" rtl="0">
                        <a:spcBef>
                          <a:spcPts val="0"/>
                        </a:spcBef>
                        <a:spcAft>
                          <a:spcPts val="0"/>
                        </a:spcAft>
                        <a:buNone/>
                      </a:pPr>
                      <a:r>
                        <a:rPr lang="en-US" sz="1400" u="none"/>
                        <a:t>JAM1.1 Pilot DMP service with communities</a:t>
                      </a:r>
                      <a:endParaRPr sz="1400" u="none">
                        <a:solidFill>
                          <a:srgbClr val="1C3046"/>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1670C9"/>
                          </a:solidFill>
                        </a:rPr>
                        <a:t>JA1.1</a:t>
                      </a:r>
                      <a:endParaRPr sz="1800" b="1">
                        <a:solidFill>
                          <a:srgbClr val="1670C9"/>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M18</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2"/>
                  </a:ext>
                </a:extLst>
              </a:tr>
              <a:tr h="269350">
                <a:tc>
                  <a:txBody>
                    <a:bodyPr/>
                    <a:lstStyle/>
                    <a:p>
                      <a:pPr marL="0" marR="0" lvl="0" indent="0" algn="l" rtl="0">
                        <a:spcBef>
                          <a:spcPts val="0"/>
                        </a:spcBef>
                        <a:spcAft>
                          <a:spcPts val="0"/>
                        </a:spcAft>
                        <a:buNone/>
                      </a:pPr>
                      <a:r>
                        <a:rPr lang="en-US" sz="1400" u="none"/>
                        <a:t>JAM1.6 New guidelines for specific classes other scientific products (e.g. services, protocols, workflows, virtual appliances)</a:t>
                      </a:r>
                      <a:endParaRPr sz="1400" u="none">
                        <a:solidFill>
                          <a:srgbClr val="1C3046"/>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1670C9"/>
                          </a:solidFill>
                        </a:rPr>
                        <a:t>JA1.2</a:t>
                      </a:r>
                      <a:endParaRPr sz="1800" b="1">
                        <a:solidFill>
                          <a:srgbClr val="1670C9"/>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M18</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 </a:t>
                      </a:r>
                      <a:r>
                        <a:rPr lang="en-US" sz="1400"/>
                        <a:t>(no case)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3"/>
                  </a:ext>
                </a:extLst>
              </a:tr>
              <a:tr h="198125">
                <a:tc>
                  <a:txBody>
                    <a:bodyPr/>
                    <a:lstStyle/>
                    <a:p>
                      <a:pPr marL="0" marR="0" lvl="0" indent="0" algn="l" rtl="0">
                        <a:spcBef>
                          <a:spcPts val="0"/>
                        </a:spcBef>
                        <a:spcAft>
                          <a:spcPts val="0"/>
                        </a:spcAft>
                        <a:buNone/>
                      </a:pPr>
                      <a:r>
                        <a:rPr lang="en-US" sz="1400" u="none"/>
                        <a:t>JAM1.9 B2FIND and B2SHARE adapted to support guidelines for Data Archives and enabling harvesting by OpenAIRE RCD</a:t>
                      </a:r>
                      <a:endParaRPr sz="1400" u="none">
                        <a:solidFill>
                          <a:srgbClr val="1C3046"/>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1670C9"/>
                          </a:solidFill>
                        </a:rPr>
                        <a:t>JA1.2.B</a:t>
                      </a:r>
                      <a:endParaRPr sz="1800" b="1">
                        <a:solidFill>
                          <a:srgbClr val="1670C9"/>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M18 delayed</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IN PROGRESS</a:t>
                      </a:r>
                      <a:endParaRPr sz="1400">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4"/>
                  </a:ext>
                </a:extLst>
              </a:tr>
              <a:tr h="198125">
                <a:tc>
                  <a:txBody>
                    <a:bodyPr/>
                    <a:lstStyle/>
                    <a:p>
                      <a:pPr marL="0" marR="0" lvl="0" indent="0" algn="l" rtl="0">
                        <a:spcBef>
                          <a:spcPts val="0"/>
                        </a:spcBef>
                        <a:spcAft>
                          <a:spcPts val="0"/>
                        </a:spcAft>
                        <a:buNone/>
                      </a:pPr>
                      <a:r>
                        <a:rPr lang="en-US" sz="1400" u="none"/>
                        <a:t>JAM1.10 EGI AppDB adapted to support OpenAIRE guidelines for software other scientific products and enabling harvesting by OpenAIRE RCD</a:t>
                      </a:r>
                      <a:endParaRPr sz="1400" u="none">
                        <a:solidFill>
                          <a:srgbClr val="1C3046"/>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1670C9"/>
                          </a:solidFill>
                        </a:rPr>
                        <a:t>JA1.2.B</a:t>
                      </a:r>
                      <a:endParaRPr sz="1800" b="1">
                        <a:solidFill>
                          <a:srgbClr val="1670C9"/>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M18</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5"/>
                  </a:ext>
                </a:extLst>
              </a:tr>
              <a:tr h="198125">
                <a:tc>
                  <a:txBody>
                    <a:bodyPr/>
                    <a:lstStyle/>
                    <a:p>
                      <a:pPr marL="0" marR="0" lvl="0" indent="0" algn="l" rtl="0">
                        <a:spcBef>
                          <a:spcPts val="0"/>
                        </a:spcBef>
                        <a:spcAft>
                          <a:spcPts val="0"/>
                        </a:spcAft>
                        <a:buNone/>
                      </a:pPr>
                      <a:r>
                        <a:rPr lang="en-US" sz="1400" u="none"/>
                        <a:t>JAM1.14 Definition of guidelines for measuring and the exchange of usage statistics (in collaboration with RDA and other standardization bodies as applicable)</a:t>
                      </a:r>
                      <a:endParaRPr sz="1400" u="none">
                        <a:solidFill>
                          <a:srgbClr val="1C3046"/>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1670C9"/>
                          </a:solidFill>
                        </a:rPr>
                        <a:t>JA1.3</a:t>
                      </a:r>
                      <a:endParaRPr sz="1800" b="1">
                        <a:solidFill>
                          <a:srgbClr val="1670C9"/>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M18</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IN PROGRESS</a:t>
                      </a:r>
                      <a:endParaRPr sz="1400">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6"/>
                  </a:ext>
                </a:extLst>
              </a:tr>
              <a:tr h="198125">
                <a:tc>
                  <a:txBody>
                    <a:bodyPr/>
                    <a:lstStyle/>
                    <a:p>
                      <a:pPr marL="0" marR="0" lvl="0" indent="0" algn="l" rtl="0">
                        <a:spcBef>
                          <a:spcPts val="0"/>
                        </a:spcBef>
                        <a:spcAft>
                          <a:spcPts val="0"/>
                        </a:spcAft>
                        <a:buNone/>
                      </a:pPr>
                      <a:r>
                        <a:rPr lang="en-US" sz="1400" u="none"/>
                        <a:t>JAM1.20 Feasibility study on the usability and integration of the B2NOTE service in OpenAIRE services (including considerations on policies, business model, operations costs)</a:t>
                      </a:r>
                      <a:endParaRPr sz="1400" u="none">
                        <a:solidFill>
                          <a:srgbClr val="1C3046"/>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1670C9"/>
                          </a:solidFill>
                        </a:rPr>
                        <a:t>JA1.4.B</a:t>
                      </a:r>
                      <a:endParaRPr sz="1800" b="1">
                        <a:solidFill>
                          <a:srgbClr val="1670C9"/>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M18 delayed</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IN PROGRESS</a:t>
                      </a:r>
                      <a:endParaRPr sz="1400">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7"/>
                  </a:ext>
                </a:extLst>
              </a:tr>
              <a:tr h="198125">
                <a:tc>
                  <a:txBody>
                    <a:bodyPr/>
                    <a:lstStyle/>
                    <a:p>
                      <a:pPr marL="0" marR="0" lvl="0" indent="0" algn="l" rtl="0">
                        <a:spcBef>
                          <a:spcPts val="0"/>
                        </a:spcBef>
                        <a:spcAft>
                          <a:spcPts val="0"/>
                        </a:spcAft>
                        <a:buNone/>
                      </a:pPr>
                      <a:r>
                        <a:rPr lang="en-US" sz="1400" u="none"/>
                        <a:t>JAM2.3 First report on communications activities &amp; update of Communications Plan</a:t>
                      </a:r>
                      <a:endParaRPr sz="1400" u="none">
                        <a:solidFill>
                          <a:srgbClr val="1C3046"/>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00B050"/>
                          </a:solidFill>
                        </a:rPr>
                        <a:t>JA2.1</a:t>
                      </a:r>
                      <a:endParaRPr sz="1800" b="1">
                        <a:solidFill>
                          <a:srgbClr val="00B050"/>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M18</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8"/>
                  </a:ext>
                </a:extLst>
              </a:tr>
              <a:tr h="198125">
                <a:tc>
                  <a:txBody>
                    <a:bodyPr/>
                    <a:lstStyle/>
                    <a:p>
                      <a:pPr marL="0" marR="0" lvl="0" indent="0" algn="l" rtl="0">
                        <a:spcBef>
                          <a:spcPts val="0"/>
                        </a:spcBef>
                        <a:spcAft>
                          <a:spcPts val="0"/>
                        </a:spcAft>
                        <a:buNone/>
                      </a:pPr>
                      <a:r>
                        <a:rPr lang="en-US" sz="1400" u="none"/>
                        <a:t>JAM2.6 First summary report of joint events</a:t>
                      </a:r>
                      <a:endParaRPr sz="1400" u="none">
                        <a:solidFill>
                          <a:srgbClr val="1C3046"/>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00B050"/>
                          </a:solidFill>
                        </a:rPr>
                        <a:t>JA2.2</a:t>
                      </a:r>
                      <a:endParaRPr sz="1800" b="1">
                        <a:solidFill>
                          <a:srgbClr val="00B050"/>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M18</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b="1">
                          <a:solidFill>
                            <a:srgbClr val="00B050"/>
                          </a:solidFill>
                        </a:rPr>
                        <a:t>DONE</a:t>
                      </a:r>
                      <a:endParaRPr sz="1400" b="1">
                        <a:solidFill>
                          <a:srgbClr val="00B050"/>
                        </a:solidFill>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09"/>
                  </a:ext>
                </a:extLst>
              </a:tr>
              <a:tr h="198125">
                <a:tc>
                  <a:txBody>
                    <a:bodyPr/>
                    <a:lstStyle/>
                    <a:p>
                      <a:pPr marL="0" marR="0" lvl="0" indent="0" algn="l" rtl="0">
                        <a:spcBef>
                          <a:spcPts val="0"/>
                        </a:spcBef>
                        <a:spcAft>
                          <a:spcPts val="0"/>
                        </a:spcAft>
                        <a:buNone/>
                      </a:pPr>
                      <a:r>
                        <a:rPr lang="en-US" sz="1400" u="none"/>
                        <a:t>JAM2.10 Joint event programme - second issue (PM19 - PM36)</a:t>
                      </a:r>
                      <a:endParaRPr sz="1400" u="none">
                        <a:solidFill>
                          <a:srgbClr val="1C3046"/>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00B050"/>
                          </a:solidFill>
                        </a:rPr>
                        <a:t>JA2.3</a:t>
                      </a:r>
                      <a:endParaRPr sz="1800" b="1">
                        <a:solidFill>
                          <a:srgbClr val="00B050"/>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M18</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IN PROGRESS</a:t>
                      </a:r>
                      <a:endParaRPr sz="1400">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10"/>
                  </a:ext>
                </a:extLst>
              </a:tr>
              <a:tr h="198125">
                <a:tc>
                  <a:txBody>
                    <a:bodyPr/>
                    <a:lstStyle/>
                    <a:p>
                      <a:pPr marL="0" marR="0" lvl="0" indent="0" algn="l" rtl="0">
                        <a:spcBef>
                          <a:spcPts val="0"/>
                        </a:spcBef>
                        <a:spcAft>
                          <a:spcPts val="0"/>
                        </a:spcAft>
                        <a:buNone/>
                      </a:pPr>
                      <a:r>
                        <a:rPr lang="en-US" sz="1400" u="none"/>
                        <a:t>JAM3.4 Aligned roadmap(s) for service positioning and sustainability within EOSC</a:t>
                      </a:r>
                      <a:endParaRPr sz="1400" u="none">
                        <a:solidFill>
                          <a:srgbClr val="1C3046"/>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800" b="1">
                          <a:solidFill>
                            <a:srgbClr val="FF0000"/>
                          </a:solidFill>
                        </a:rPr>
                        <a:t>JA3.2</a:t>
                      </a:r>
                      <a:endParaRPr sz="1800" b="1">
                        <a:solidFill>
                          <a:srgbClr val="FF0000"/>
                        </a:solidFill>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 M18. </a:t>
                      </a:r>
                      <a:br>
                        <a:rPr lang="en-US" sz="1400"/>
                      </a:br>
                      <a:r>
                        <a:rPr lang="en-US" sz="1400"/>
                        <a:t>postponed to M21</a:t>
                      </a:r>
                      <a:endParaRPr sz="1400">
                        <a:latin typeface="Calibri"/>
                        <a:ea typeface="Calibri"/>
                        <a:cs typeface="Calibri"/>
                        <a:sym typeface="Calibri"/>
                      </a:endParaRPr>
                    </a:p>
                  </a:txBody>
                  <a:tcPr marL="27875" marR="27875" marT="27875" marB="27875" anchor="ctr"/>
                </a:tc>
                <a:tc>
                  <a:txBody>
                    <a:bodyPr/>
                    <a:lstStyle/>
                    <a:p>
                      <a:pPr marL="0" marR="0" lvl="0" indent="0" algn="l" rtl="0">
                        <a:spcBef>
                          <a:spcPts val="0"/>
                        </a:spcBef>
                        <a:spcAft>
                          <a:spcPts val="0"/>
                        </a:spcAft>
                        <a:buNone/>
                      </a:pPr>
                      <a:r>
                        <a:rPr lang="en-US" sz="1400"/>
                        <a:t>IN PROGRESS</a:t>
                      </a:r>
                      <a:endParaRPr sz="1400">
                        <a:latin typeface="Calibri"/>
                        <a:ea typeface="Calibri"/>
                        <a:cs typeface="Calibri"/>
                        <a:sym typeface="Calibri"/>
                      </a:endParaRPr>
                    </a:p>
                  </a:txBody>
                  <a:tcPr marL="27875" marR="27875" marT="27875" marB="27875" anchor="ctr"/>
                </a:tc>
                <a:extLst>
                  <a:ext uri="{0D108BD9-81ED-4DB2-BD59-A6C34878D82A}">
                    <a16:rowId xmlns:a16="http://schemas.microsoft.com/office/drawing/2014/main" val="10011"/>
                  </a:ext>
                </a:extLst>
              </a:tr>
            </a:tbl>
          </a:graphicData>
        </a:graphic>
      </p:graphicFrame>
      <p:sp>
        <p:nvSpPr>
          <p:cNvPr id="548" name="Google Shape;548;p43"/>
          <p:cNvSpPr txBox="1">
            <a:spLocks noGrp="1"/>
          </p:cNvSpPr>
          <p:nvPr>
            <p:ph type="title"/>
          </p:nvPr>
        </p:nvSpPr>
        <p:spPr>
          <a:xfrm>
            <a:off x="2927648" y="226988"/>
            <a:ext cx="6480720" cy="1185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D2F45"/>
              </a:buClr>
              <a:buSzPts val="3240"/>
              <a:buFont typeface="Calibri"/>
              <a:buNone/>
            </a:pPr>
            <a:r>
              <a:rPr lang="en-US" sz="3240"/>
              <a:t>Status of Joint Activity Milestones until M18  (cont)</a:t>
            </a:r>
            <a:endParaRPr sz="3240"/>
          </a:p>
        </p:txBody>
      </p:sp>
      <p:pic>
        <p:nvPicPr>
          <p:cNvPr id="549" name="Google Shape;549;p43"/>
          <p:cNvPicPr preferRelativeResize="0"/>
          <p:nvPr/>
        </p:nvPicPr>
        <p:blipFill rotWithShape="1">
          <a:blip r:embed="rId3">
            <a:alphaModFix/>
          </a:blip>
          <a:srcRect/>
          <a:stretch/>
        </p:blipFill>
        <p:spPr>
          <a:xfrm>
            <a:off x="9984432" y="125107"/>
            <a:ext cx="2080881" cy="7690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67"/>
          <p:cNvSpPr txBox="1">
            <a:spLocks noGrp="1"/>
          </p:cNvSpPr>
          <p:nvPr>
            <p:ph type="body" idx="2"/>
          </p:nvPr>
        </p:nvSpPr>
        <p:spPr>
          <a:xfrm>
            <a:off x="628650" y="1810325"/>
            <a:ext cx="11167800" cy="448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EOSC-hub GEANT: GNT4-2/GNT4-3 Collaboration Agreement </a:t>
            </a:r>
            <a:endParaRPr/>
          </a:p>
        </p:txBody>
      </p:sp>
      <p:sp>
        <p:nvSpPr>
          <p:cNvPr id="826" name="Google Shape;826;p67"/>
          <p:cNvSpPr txBox="1">
            <a:spLocks noGrp="1"/>
          </p:cNvSpPr>
          <p:nvPr>
            <p:ph type="body" idx="3"/>
          </p:nvPr>
        </p:nvSpPr>
        <p:spPr>
          <a:xfrm>
            <a:off x="628650" y="2440525"/>
            <a:ext cx="9289200" cy="4485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i="1"/>
              <a:t>Extending cross-infrastructure collaborative efforts with GEANT</a:t>
            </a:r>
            <a:endParaRPr i="1"/>
          </a:p>
          <a:p>
            <a:pPr marL="0" marR="0" lvl="0" indent="0" algn="l" rtl="0">
              <a:lnSpc>
                <a:spcPct val="100000"/>
              </a:lnSpc>
              <a:spcBef>
                <a:spcPts val="640"/>
              </a:spcBef>
              <a:spcAft>
                <a:spcPts val="0"/>
              </a:spcAft>
              <a:buNone/>
            </a:pPr>
            <a:endParaRPr sz="1800" i="1">
              <a:solidFill>
                <a:schemeClr val="dk2"/>
              </a:solidFill>
            </a:endParaRPr>
          </a:p>
        </p:txBody>
      </p:sp>
      <p:sp>
        <p:nvSpPr>
          <p:cNvPr id="4" name="Google Shape;406;p31"/>
          <p:cNvSpPr txBox="1">
            <a:spLocks/>
          </p:cNvSpPr>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15</a:t>
            </a:fld>
            <a:endParaRPr lang="en-US"/>
          </a:p>
        </p:txBody>
      </p:sp>
      <p:sp>
        <p:nvSpPr>
          <p:cNvPr id="5" name="Google Shape;408;p31"/>
          <p:cNvSpPr txBox="1">
            <a:spLocks/>
          </p:cNvSpPr>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1st EOSC-hub Review, Luxembourg 8-9 Oct 2019</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68"/>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833" name="Google Shape;833;p68"/>
          <p:cNvSpPr txBox="1">
            <a:spLocks noGrp="1"/>
          </p:cNvSpPr>
          <p:nvPr>
            <p:ph type="body" idx="1"/>
          </p:nvPr>
        </p:nvSpPr>
        <p:spPr>
          <a:xfrm>
            <a:off x="335360" y="1040163"/>
            <a:ext cx="11521200" cy="4854900"/>
          </a:xfrm>
          <a:prstGeom prst="rect">
            <a:avLst/>
          </a:prstGeom>
        </p:spPr>
        <p:txBody>
          <a:bodyPr spcFirstLastPara="1" wrap="square" lIns="91425" tIns="91425" rIns="91425" bIns="91425" anchor="t" anchorCtr="0">
            <a:noAutofit/>
          </a:bodyPr>
          <a:lstStyle/>
          <a:p>
            <a:pPr marL="457200" lvl="0" indent="-342900" algn="l" rtl="0">
              <a:spcBef>
                <a:spcPts val="400"/>
              </a:spcBef>
              <a:spcAft>
                <a:spcPts val="0"/>
              </a:spcAft>
              <a:buClr>
                <a:srgbClr val="BF9003"/>
              </a:buClr>
              <a:buSzPts val="1800"/>
              <a:buChar char="•"/>
            </a:pPr>
            <a:r>
              <a:rPr lang="en-US" sz="1800" dirty="0">
                <a:solidFill>
                  <a:srgbClr val="BF9003"/>
                </a:solidFill>
              </a:rPr>
              <a:t>Activity 1: Service Portfolio and Roadmap Alignment</a:t>
            </a:r>
            <a:endParaRPr sz="1800" dirty="0">
              <a:solidFill>
                <a:srgbClr val="BF9003"/>
              </a:solidFill>
            </a:endParaRPr>
          </a:p>
          <a:p>
            <a:pPr marL="914400" lvl="1" indent="-342900" algn="l" rtl="0">
              <a:spcBef>
                <a:spcPts val="0"/>
              </a:spcBef>
              <a:spcAft>
                <a:spcPts val="0"/>
              </a:spcAft>
              <a:buSzPts val="1800"/>
              <a:buChar char="-"/>
            </a:pPr>
            <a:r>
              <a:rPr lang="en-US" sz="1800" dirty="0"/>
              <a:t>Consultation on the EOSC-hub service portfolio management process and terminology (T2.2) and the federating core architecture (T2.3)</a:t>
            </a:r>
            <a:endParaRPr sz="1800" dirty="0"/>
          </a:p>
          <a:p>
            <a:pPr marL="914400" lvl="1" indent="-342900" algn="l" rtl="0">
              <a:spcBef>
                <a:spcPts val="0"/>
              </a:spcBef>
              <a:spcAft>
                <a:spcPts val="0"/>
              </a:spcAft>
              <a:buSzPts val="1800"/>
              <a:buChar char="-"/>
            </a:pPr>
            <a:r>
              <a:rPr lang="en-US" sz="1800" dirty="0"/>
              <a:t>Contribution to the EOSC Portal Concept 2.0 </a:t>
            </a:r>
            <a:endParaRPr sz="1800" dirty="0"/>
          </a:p>
          <a:p>
            <a:pPr marL="457200" marR="0" lvl="0" indent="-342900" algn="l" rtl="0">
              <a:lnSpc>
                <a:spcPct val="100000"/>
              </a:lnSpc>
              <a:spcBef>
                <a:spcPts val="0"/>
              </a:spcBef>
              <a:spcAft>
                <a:spcPts val="0"/>
              </a:spcAft>
              <a:buClr>
                <a:srgbClr val="BF9003"/>
              </a:buClr>
              <a:buSzPts val="1800"/>
              <a:buFont typeface="Calibri"/>
              <a:buChar char="•"/>
            </a:pPr>
            <a:r>
              <a:rPr lang="en-US" sz="1800" dirty="0">
                <a:solidFill>
                  <a:srgbClr val="BF9003"/>
                </a:solidFill>
              </a:rPr>
              <a:t>Activity 2: Communication, Events, Training and Engagement</a:t>
            </a:r>
            <a:endParaRPr sz="1800" dirty="0">
              <a:solidFill>
                <a:srgbClr val="BF9003"/>
              </a:solidFill>
            </a:endParaRPr>
          </a:p>
          <a:p>
            <a:pPr marL="914400" marR="0" lvl="1" indent="-342900" algn="l" rtl="0">
              <a:lnSpc>
                <a:spcPct val="100000"/>
              </a:lnSpc>
              <a:spcBef>
                <a:spcPts val="0"/>
              </a:spcBef>
              <a:spcAft>
                <a:spcPts val="0"/>
              </a:spcAft>
              <a:buSzPts val="1800"/>
              <a:buChar char="-"/>
            </a:pPr>
            <a:r>
              <a:rPr lang="en-US" sz="1800" dirty="0"/>
              <a:t>Promotion of the Early Adopter </a:t>
            </a:r>
            <a:r>
              <a:rPr lang="en-US" sz="1800" dirty="0" err="1"/>
              <a:t>Programme</a:t>
            </a:r>
            <a:r>
              <a:rPr lang="en-US" sz="1800" dirty="0"/>
              <a:t> and events like the EOSC-hub events and the TNC conference, collaboration for the definition of the EOSC Symposium </a:t>
            </a:r>
            <a:r>
              <a:rPr lang="en-US" sz="1800" dirty="0" err="1"/>
              <a:t>programme</a:t>
            </a:r>
            <a:r>
              <a:rPr lang="en-US" sz="1800" dirty="0"/>
              <a:t> </a:t>
            </a:r>
            <a:endParaRPr sz="1800" dirty="0"/>
          </a:p>
          <a:p>
            <a:pPr marL="457200" marR="0" lvl="0" indent="-342900" algn="l" rtl="0">
              <a:lnSpc>
                <a:spcPct val="100000"/>
              </a:lnSpc>
              <a:spcBef>
                <a:spcPts val="0"/>
              </a:spcBef>
              <a:spcAft>
                <a:spcPts val="0"/>
              </a:spcAft>
              <a:buClr>
                <a:srgbClr val="BF9003"/>
              </a:buClr>
              <a:buSzPts val="1800"/>
              <a:buChar char="•"/>
            </a:pPr>
            <a:r>
              <a:rPr lang="en-US" sz="1800" dirty="0">
                <a:solidFill>
                  <a:srgbClr val="BF9003"/>
                </a:solidFill>
              </a:rPr>
              <a:t>Activity  3: Federated Service Management</a:t>
            </a:r>
            <a:endParaRPr sz="1800" dirty="0">
              <a:solidFill>
                <a:srgbClr val="BF9003"/>
              </a:solidFill>
            </a:endParaRPr>
          </a:p>
          <a:p>
            <a:pPr marL="914400" marR="0" lvl="1" indent="-342900" algn="l" rtl="0">
              <a:lnSpc>
                <a:spcPct val="100000"/>
              </a:lnSpc>
              <a:spcBef>
                <a:spcPts val="0"/>
              </a:spcBef>
              <a:spcAft>
                <a:spcPts val="0"/>
              </a:spcAft>
              <a:buSzPts val="1800"/>
              <a:buChar char="-"/>
            </a:pPr>
            <a:r>
              <a:rPr lang="en-US" sz="1800" dirty="0"/>
              <a:t>TRANSITS I course delivered aimed at new or potential computer security incident response team (CSIRT) personnel but also system administrators delivering services within EGI, EUDAT and EOSC who wish to gain a better understanding in the aspects of security related to incident response </a:t>
            </a:r>
            <a:endParaRPr sz="1800" dirty="0"/>
          </a:p>
          <a:p>
            <a:pPr marL="457200" marR="0" lvl="0" indent="-342900" algn="l" rtl="0">
              <a:lnSpc>
                <a:spcPct val="100000"/>
              </a:lnSpc>
              <a:spcBef>
                <a:spcPts val="0"/>
              </a:spcBef>
              <a:spcAft>
                <a:spcPts val="0"/>
              </a:spcAft>
              <a:buClr>
                <a:srgbClr val="BF9003"/>
              </a:buClr>
              <a:buSzPts val="1800"/>
              <a:buChar char="•"/>
            </a:pPr>
            <a:r>
              <a:rPr lang="en-US" sz="1800" dirty="0">
                <a:solidFill>
                  <a:srgbClr val="BF9003"/>
                </a:solidFill>
              </a:rPr>
              <a:t>Activity 4/5: AAI and Cloud Interoperability and Service Integration</a:t>
            </a:r>
            <a:endParaRPr sz="1800" dirty="0">
              <a:solidFill>
                <a:srgbClr val="BF9003"/>
              </a:solidFill>
            </a:endParaRPr>
          </a:p>
          <a:p>
            <a:pPr marL="914400" marR="0" lvl="1" indent="-342900" algn="l" rtl="0">
              <a:lnSpc>
                <a:spcPct val="100000"/>
              </a:lnSpc>
              <a:spcBef>
                <a:spcPts val="0"/>
              </a:spcBef>
              <a:spcAft>
                <a:spcPts val="0"/>
              </a:spcAft>
              <a:buSzPts val="1800"/>
              <a:buChar char="-"/>
            </a:pPr>
            <a:r>
              <a:rPr lang="en-US" sz="1800" dirty="0"/>
              <a:t>Coordinated promotion of federated AAI solutions</a:t>
            </a:r>
            <a:endParaRPr sz="1800" dirty="0"/>
          </a:p>
          <a:p>
            <a:pPr marL="914400" marR="0" lvl="1" indent="-342900" algn="l" rtl="0">
              <a:lnSpc>
                <a:spcPct val="100000"/>
              </a:lnSpc>
              <a:spcBef>
                <a:spcPts val="0"/>
              </a:spcBef>
              <a:spcAft>
                <a:spcPts val="0"/>
              </a:spcAft>
              <a:buSzPts val="1800"/>
              <a:buChar char="-"/>
            </a:pPr>
            <a:r>
              <a:rPr lang="en-US" sz="1800" dirty="0"/>
              <a:t>(In progress) EGI-GEANT Collaboration agreement for federated AAI operations</a:t>
            </a:r>
            <a:endParaRPr sz="1800" dirty="0"/>
          </a:p>
          <a:p>
            <a:pPr marL="457200" marR="0" lvl="0" indent="-342900" algn="l" rtl="0">
              <a:lnSpc>
                <a:spcPct val="100000"/>
              </a:lnSpc>
              <a:spcBef>
                <a:spcPts val="0"/>
              </a:spcBef>
              <a:spcAft>
                <a:spcPts val="0"/>
              </a:spcAft>
              <a:buClr>
                <a:srgbClr val="3C3C3C"/>
              </a:buClr>
              <a:buSzPts val="1800"/>
              <a:buFont typeface="Calibri"/>
              <a:buChar char="•"/>
            </a:pPr>
            <a:r>
              <a:rPr lang="en-US" sz="1800" dirty="0">
                <a:solidFill>
                  <a:srgbClr val="BF9003"/>
                </a:solidFill>
              </a:rPr>
              <a:t>Activity 6: Technical Coordination</a:t>
            </a:r>
            <a:endParaRPr sz="1800" dirty="0">
              <a:solidFill>
                <a:srgbClr val="BF9003"/>
              </a:solidFill>
            </a:endParaRPr>
          </a:p>
          <a:p>
            <a:pPr marL="914400" marR="0" lvl="1" indent="-342900" algn="l" rtl="0">
              <a:lnSpc>
                <a:spcPct val="100000"/>
              </a:lnSpc>
              <a:spcBef>
                <a:spcPts val="0"/>
              </a:spcBef>
              <a:spcAft>
                <a:spcPts val="0"/>
              </a:spcAft>
              <a:buSzPts val="1800"/>
              <a:buChar char="-"/>
            </a:pPr>
            <a:r>
              <a:rPr lang="en-US" sz="1800" dirty="0"/>
              <a:t>Participation to TCOM coordination efforts, input to AAI &amp; Cloud technical architecture and interoperability guidelines (WP10) &amp; first cross-team technical coordination workshop (October 2019)</a:t>
            </a:r>
            <a:endParaRPr sz="1800" dirty="0"/>
          </a:p>
          <a:p>
            <a:pPr marL="914400" marR="0" lvl="0" indent="0" algn="l" rtl="0">
              <a:lnSpc>
                <a:spcPct val="100000"/>
              </a:lnSpc>
              <a:spcBef>
                <a:spcPts val="400"/>
              </a:spcBef>
              <a:spcAft>
                <a:spcPts val="0"/>
              </a:spcAft>
              <a:buNone/>
            </a:pPr>
            <a:endParaRPr sz="1800" dirty="0"/>
          </a:p>
        </p:txBody>
      </p:sp>
      <p:sp>
        <p:nvSpPr>
          <p:cNvPr id="834" name="Google Shape;834;p68"/>
          <p:cNvSpPr txBox="1">
            <a:spLocks noGrp="1"/>
          </p:cNvSpPr>
          <p:nvPr>
            <p:ph type="body" idx="2"/>
          </p:nvPr>
        </p:nvSpPr>
        <p:spPr>
          <a:xfrm>
            <a:off x="3221038" y="192857"/>
            <a:ext cx="86355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Activities and Results</a:t>
            </a:r>
            <a:endParaRPr/>
          </a:p>
        </p:txBody>
      </p:sp>
      <p:sp>
        <p:nvSpPr>
          <p:cNvPr id="2" name="Fußzeilenplatzhalter 1"/>
          <p:cNvSpPr>
            <a:spLocks noGrp="1"/>
          </p:cNvSpPr>
          <p:nvPr>
            <p:ph type="ftr" idx="11"/>
          </p:nvPr>
        </p:nvSpPr>
        <p:spPr/>
        <p:txBody>
          <a:bodyPr/>
          <a:lstStyle/>
          <a:p>
            <a:r>
              <a:rPr lang="en-US" dirty="0"/>
              <a:t>1st EOSC-hub Review, Luxembourg 8-9 Oct 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69"/>
          <p:cNvSpPr txBox="1">
            <a:spLocks noGrp="1"/>
          </p:cNvSpPr>
          <p:nvPr>
            <p:ph type="body" idx="1"/>
          </p:nvPr>
        </p:nvSpPr>
        <p:spPr>
          <a:xfrm>
            <a:off x="628650" y="3127856"/>
            <a:ext cx="7759800" cy="2317500"/>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r>
              <a:rPr lang="en-US"/>
              <a:t>JA1 Organisation of cloud procurements</a:t>
            </a:r>
            <a:endParaRPr/>
          </a:p>
          <a:p>
            <a:pPr marL="0" lvl="0" indent="0" algn="l" rtl="0">
              <a:spcBef>
                <a:spcPts val="400"/>
              </a:spcBef>
              <a:spcAft>
                <a:spcPts val="0"/>
              </a:spcAft>
              <a:buNone/>
            </a:pPr>
            <a:r>
              <a:rPr lang="en-US"/>
              <a:t>JA2 Stimulating cloud adoption</a:t>
            </a:r>
            <a:endParaRPr/>
          </a:p>
        </p:txBody>
      </p:sp>
      <p:sp>
        <p:nvSpPr>
          <p:cNvPr id="841" name="Google Shape;841;p69"/>
          <p:cNvSpPr txBox="1">
            <a:spLocks noGrp="1"/>
          </p:cNvSpPr>
          <p:nvPr>
            <p:ph type="body" idx="2"/>
          </p:nvPr>
        </p:nvSpPr>
        <p:spPr>
          <a:xfrm>
            <a:off x="628650" y="1810325"/>
            <a:ext cx="7759800" cy="448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OCRE</a:t>
            </a:r>
            <a:endParaRPr/>
          </a:p>
        </p:txBody>
      </p:sp>
      <p:sp>
        <p:nvSpPr>
          <p:cNvPr id="842" name="Google Shape;842;p69"/>
          <p:cNvSpPr txBox="1">
            <a:spLocks noGrp="1"/>
          </p:cNvSpPr>
          <p:nvPr>
            <p:ph type="body" idx="3"/>
          </p:nvPr>
        </p:nvSpPr>
        <p:spPr>
          <a:xfrm>
            <a:off x="628650" y="2440525"/>
            <a:ext cx="8801100" cy="4485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a:t>Memorandum of Understanding (May 2019 - Dec 2020)</a:t>
            </a:r>
            <a:endParaRPr/>
          </a:p>
        </p:txBody>
      </p:sp>
      <p:sp>
        <p:nvSpPr>
          <p:cNvPr id="5" name="Google Shape;406;p31"/>
          <p:cNvSpPr txBox="1">
            <a:spLocks/>
          </p:cNvSpPr>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17</a:t>
            </a:fld>
            <a:endParaRPr lang="en-US"/>
          </a:p>
        </p:txBody>
      </p:sp>
      <p:sp>
        <p:nvSpPr>
          <p:cNvPr id="6" name="Google Shape;408;p31"/>
          <p:cNvSpPr txBox="1">
            <a:spLocks/>
          </p:cNvSpPr>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1st EOSC-hub Review, Luxembourg 8-9 Oct 2019</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70"/>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849" name="Google Shape;849;p70"/>
          <p:cNvSpPr txBox="1">
            <a:spLocks noGrp="1"/>
          </p:cNvSpPr>
          <p:nvPr>
            <p:ph type="body" idx="1"/>
          </p:nvPr>
        </p:nvSpPr>
        <p:spPr>
          <a:xfrm>
            <a:off x="149075" y="963975"/>
            <a:ext cx="11945700" cy="4854900"/>
          </a:xfrm>
          <a:prstGeom prst="rect">
            <a:avLst/>
          </a:prstGeom>
        </p:spPr>
        <p:txBody>
          <a:bodyPr spcFirstLastPara="1" wrap="square" lIns="91425" tIns="91425" rIns="91425" bIns="91425" anchor="t" anchorCtr="0">
            <a:noAutofit/>
          </a:bodyPr>
          <a:lstStyle/>
          <a:p>
            <a:pPr marL="457200" lvl="0" indent="-406400" algn="l" rtl="0">
              <a:spcBef>
                <a:spcPts val="560"/>
              </a:spcBef>
              <a:spcAft>
                <a:spcPts val="0"/>
              </a:spcAft>
              <a:buSzPts val="2800"/>
              <a:buChar char="•"/>
            </a:pPr>
            <a:r>
              <a:rPr lang="en-US"/>
              <a:t>Q2 2019 - EOSC-hub input to tender on:</a:t>
            </a:r>
            <a:endParaRPr/>
          </a:p>
          <a:p>
            <a:pPr marL="914400" lvl="1" indent="-377190" algn="l" rtl="0">
              <a:spcBef>
                <a:spcPts val="0"/>
              </a:spcBef>
              <a:spcAft>
                <a:spcPts val="0"/>
              </a:spcAft>
              <a:buSzPts val="2340"/>
              <a:buChar char="-"/>
            </a:pPr>
            <a:r>
              <a:rPr lang="en-US"/>
              <a:t>WP10: Cloud interoperability requirements and guidelines from</a:t>
            </a:r>
            <a:endParaRPr/>
          </a:p>
          <a:p>
            <a:pPr marL="1371600" lvl="2" indent="-350519" algn="l" rtl="0">
              <a:spcBef>
                <a:spcPts val="0"/>
              </a:spcBef>
              <a:spcAft>
                <a:spcPts val="0"/>
              </a:spcAft>
              <a:buSzPts val="1920"/>
              <a:buChar char="▪"/>
            </a:pPr>
            <a:r>
              <a:rPr lang="en-US"/>
              <a:t>cloud integration use cases</a:t>
            </a:r>
            <a:endParaRPr/>
          </a:p>
          <a:p>
            <a:pPr marL="1371600" lvl="2" indent="-350519" algn="l" rtl="0">
              <a:spcBef>
                <a:spcPts val="0"/>
              </a:spcBef>
              <a:spcAft>
                <a:spcPts val="0"/>
              </a:spcAft>
              <a:buSzPts val="1920"/>
              <a:buChar char="▪"/>
            </a:pPr>
            <a:r>
              <a:rPr lang="en-US"/>
              <a:t>technical architecture and standards roadmap</a:t>
            </a:r>
            <a:endParaRPr/>
          </a:p>
          <a:p>
            <a:pPr marL="914400" lvl="1" indent="-377190" algn="l" rtl="0">
              <a:spcBef>
                <a:spcPts val="0"/>
              </a:spcBef>
              <a:spcAft>
                <a:spcPts val="0"/>
              </a:spcAft>
              <a:buSzPts val="2340"/>
              <a:buChar char="-"/>
            </a:pPr>
            <a:r>
              <a:rPr lang="en-US"/>
              <a:t>WP4: Security policy interoperability</a:t>
            </a:r>
            <a:endParaRPr/>
          </a:p>
          <a:p>
            <a:pPr marL="914400" lvl="1" indent="-377190" algn="l" rtl="0">
              <a:spcBef>
                <a:spcPts val="0"/>
              </a:spcBef>
              <a:spcAft>
                <a:spcPts val="0"/>
              </a:spcAft>
              <a:buSzPts val="2340"/>
              <a:buChar char="-"/>
            </a:pPr>
            <a:r>
              <a:rPr lang="en-US"/>
              <a:t>WP12: </a:t>
            </a:r>
            <a:r>
              <a:rPr lang="en-US" u="sng">
                <a:solidFill>
                  <a:schemeClr val="dk2"/>
                </a:solidFill>
                <a:hlinkClick r:id="rId3"/>
              </a:rPr>
              <a:t>Procurement and business models</a:t>
            </a:r>
            <a:r>
              <a:rPr lang="en-US"/>
              <a:t> (D12.1)</a:t>
            </a:r>
            <a:endParaRPr/>
          </a:p>
          <a:p>
            <a:pPr marL="457200" lvl="0" indent="-406400" algn="l" rtl="0">
              <a:spcBef>
                <a:spcPts val="0"/>
              </a:spcBef>
              <a:spcAft>
                <a:spcPts val="0"/>
              </a:spcAft>
              <a:buSzPts val="2800"/>
              <a:buChar char="•"/>
            </a:pPr>
            <a:r>
              <a:rPr lang="en-US"/>
              <a:t>Q3 2019 - EOSC-hub input incorporated in the OCRE Tender</a:t>
            </a:r>
            <a:endParaRPr/>
          </a:p>
          <a:p>
            <a:pPr marL="457200" lvl="0" indent="-406400" algn="l" rtl="0">
              <a:spcBef>
                <a:spcPts val="0"/>
              </a:spcBef>
              <a:spcAft>
                <a:spcPts val="0"/>
              </a:spcAft>
              <a:buSzPts val="2800"/>
              <a:buChar char="•"/>
            </a:pPr>
            <a:r>
              <a:rPr lang="en-US"/>
              <a:t>Q1 2020 - EOSC-hub and OCRE will support selected cloud suppliers to join EOSC</a:t>
            </a:r>
            <a:endParaRPr/>
          </a:p>
          <a:p>
            <a:pPr marL="914400" lvl="1" indent="-377190" algn="l" rtl="0">
              <a:spcBef>
                <a:spcPts val="0"/>
              </a:spcBef>
              <a:spcAft>
                <a:spcPts val="0"/>
              </a:spcAft>
              <a:buSzPts val="2340"/>
              <a:buChar char="-"/>
            </a:pPr>
            <a:r>
              <a:rPr lang="en-US"/>
              <a:t>Service onboarding in the EOSC Marketplace</a:t>
            </a:r>
            <a:endParaRPr/>
          </a:p>
          <a:p>
            <a:pPr marL="457200" lvl="0" indent="-406400" algn="l" rtl="0">
              <a:spcBef>
                <a:spcPts val="0"/>
              </a:spcBef>
              <a:spcAft>
                <a:spcPts val="0"/>
              </a:spcAft>
              <a:buSzPts val="2800"/>
              <a:buChar char="•"/>
            </a:pPr>
            <a:r>
              <a:rPr lang="en-US"/>
              <a:t>Q4 2020 - EOSC-hub Buyer Group - : Analysis of	requirements/opportunities</a:t>
            </a:r>
            <a:endParaRPr/>
          </a:p>
          <a:p>
            <a:pPr marL="914400" lvl="1" indent="-377190" algn="l" rtl="0">
              <a:spcBef>
                <a:spcPts val="0"/>
              </a:spcBef>
              <a:spcAft>
                <a:spcPts val="0"/>
              </a:spcAft>
              <a:buSzPts val="2340"/>
              <a:buChar char="-"/>
            </a:pPr>
            <a:r>
              <a:rPr lang="en-US"/>
              <a:t>research entities to establish a group buyer role in the OCRE tender</a:t>
            </a:r>
            <a:endParaRPr/>
          </a:p>
          <a:p>
            <a:pPr marL="914400" lvl="1" indent="-377190" algn="l" rtl="0">
              <a:spcBef>
                <a:spcPts val="0"/>
              </a:spcBef>
              <a:spcAft>
                <a:spcPts val="0"/>
              </a:spcAft>
              <a:buSzPts val="2340"/>
              <a:buChar char="-"/>
            </a:pPr>
            <a:r>
              <a:rPr lang="en-US"/>
              <a:t>aggregating demand and doing purchase in bulk. </a:t>
            </a:r>
            <a:endParaRPr/>
          </a:p>
        </p:txBody>
      </p:sp>
      <p:sp>
        <p:nvSpPr>
          <p:cNvPr id="850" name="Google Shape;850;p70"/>
          <p:cNvSpPr txBox="1">
            <a:spLocks noGrp="1"/>
          </p:cNvSpPr>
          <p:nvPr>
            <p:ph type="body" idx="2"/>
          </p:nvPr>
        </p:nvSpPr>
        <p:spPr>
          <a:xfrm>
            <a:off x="3221038" y="192857"/>
            <a:ext cx="86355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JA1 Organisation of cloud procurements</a:t>
            </a:r>
            <a:endParaRPr/>
          </a:p>
        </p:txBody>
      </p:sp>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71"/>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857" name="Google Shape;857;p71"/>
          <p:cNvSpPr txBox="1">
            <a:spLocks noGrp="1"/>
          </p:cNvSpPr>
          <p:nvPr>
            <p:ph type="body" idx="1"/>
          </p:nvPr>
        </p:nvSpPr>
        <p:spPr>
          <a:xfrm>
            <a:off x="335350" y="1344976"/>
            <a:ext cx="11521200" cy="5112600"/>
          </a:xfrm>
          <a:prstGeom prst="rect">
            <a:avLst/>
          </a:prstGeom>
        </p:spPr>
        <p:txBody>
          <a:bodyPr spcFirstLastPara="1" wrap="square" lIns="91425" tIns="91425" rIns="91425" bIns="91425" anchor="t" anchorCtr="0">
            <a:noAutofit/>
          </a:bodyPr>
          <a:lstStyle/>
          <a:p>
            <a:pPr marL="457200" marR="0" lvl="0" indent="-406400" algn="l" rtl="0">
              <a:lnSpc>
                <a:spcPct val="100000"/>
              </a:lnSpc>
              <a:spcBef>
                <a:spcPts val="560"/>
              </a:spcBef>
              <a:spcAft>
                <a:spcPts val="0"/>
              </a:spcAft>
              <a:buClr>
                <a:srgbClr val="B5892D"/>
              </a:buClr>
              <a:buSzPts val="2800"/>
              <a:buFont typeface="Arial"/>
              <a:buChar char="•"/>
            </a:pPr>
            <a:r>
              <a:rPr lang="en-US">
                <a:solidFill>
                  <a:srgbClr val="B5892D"/>
                </a:solidFill>
              </a:rPr>
              <a:t>EOSC-hub and OCRE coordinated efforts to support researchers participating to the </a:t>
            </a:r>
            <a:r>
              <a:rPr lang="en-US" sz="2800">
                <a:solidFill>
                  <a:srgbClr val="B5892D"/>
                </a:solidFill>
              </a:rPr>
              <a:t>EOSC-hub ‘Early adopter programme’</a:t>
            </a:r>
            <a:r>
              <a:rPr lang="en-US">
                <a:solidFill>
                  <a:srgbClr val="B5892D"/>
                </a:solidFill>
              </a:rPr>
              <a:t> with funding for resources and with technical expertise</a:t>
            </a:r>
            <a:endParaRPr>
              <a:solidFill>
                <a:srgbClr val="B5892D"/>
              </a:solidFill>
            </a:endParaRPr>
          </a:p>
          <a:p>
            <a:pPr marL="914400" marR="0" lvl="1" indent="-406400" algn="l" rtl="0">
              <a:lnSpc>
                <a:spcPct val="100000"/>
              </a:lnSpc>
              <a:spcBef>
                <a:spcPts val="0"/>
              </a:spcBef>
              <a:spcAft>
                <a:spcPts val="0"/>
              </a:spcAft>
              <a:buClr>
                <a:srgbClr val="3C3C3C"/>
              </a:buClr>
              <a:buSzPts val="2800"/>
              <a:buFont typeface="Arial"/>
              <a:buChar char="-"/>
            </a:pPr>
            <a:r>
              <a:rPr lang="en-US"/>
              <a:t>EOSC-hub will promote the usage of available services in EOSC-hub and OCRE cloud and Earth Observation services</a:t>
            </a:r>
            <a:endParaRPr/>
          </a:p>
          <a:p>
            <a:pPr marL="914400" marR="0" lvl="1" indent="-406400" algn="l" rtl="0">
              <a:lnSpc>
                <a:spcPct val="100000"/>
              </a:lnSpc>
              <a:spcBef>
                <a:spcPts val="0"/>
              </a:spcBef>
              <a:spcAft>
                <a:spcPts val="0"/>
              </a:spcAft>
              <a:buClr>
                <a:srgbClr val="3C3C3C"/>
              </a:buClr>
              <a:buSzPts val="2800"/>
              <a:buFont typeface="Arial"/>
              <a:buChar char="-"/>
            </a:pPr>
            <a:r>
              <a:rPr lang="en-US"/>
              <a:t>EOSC-hub will help researchers to move services in production</a:t>
            </a:r>
            <a:endParaRPr/>
          </a:p>
          <a:p>
            <a:pPr marL="914400" marR="0" lvl="1" indent="-406400" algn="l" rtl="0">
              <a:lnSpc>
                <a:spcPct val="100000"/>
              </a:lnSpc>
              <a:spcBef>
                <a:spcPts val="0"/>
              </a:spcBef>
              <a:spcAft>
                <a:spcPts val="0"/>
              </a:spcAft>
              <a:buClr>
                <a:srgbClr val="3C3C3C"/>
              </a:buClr>
              <a:buSzPts val="2800"/>
              <a:buFont typeface="Arial"/>
              <a:buChar char="-"/>
            </a:pPr>
            <a:r>
              <a:rPr lang="en-US"/>
              <a:t>EOSC-hub will explore cloud-bursting scenarios, where commercial clouds are brought into play, to deliver extra capacity on a temporary basis</a:t>
            </a:r>
            <a:endParaRPr/>
          </a:p>
          <a:p>
            <a:pPr marL="914400" marR="0" lvl="1" indent="-406400" algn="l" rtl="0">
              <a:lnSpc>
                <a:spcPct val="100000"/>
              </a:lnSpc>
              <a:spcBef>
                <a:spcPts val="0"/>
              </a:spcBef>
              <a:spcAft>
                <a:spcPts val="0"/>
              </a:spcAft>
              <a:buClr>
                <a:srgbClr val="3C3C3C"/>
              </a:buClr>
              <a:buSzPts val="2800"/>
              <a:buFont typeface="Arial"/>
              <a:buChar char="-"/>
            </a:pPr>
            <a:r>
              <a:rPr lang="en-US"/>
              <a:t>OCRE will make available vouchers to participants in the EAP for a value of 100,000 Euro → to use cloud resources at commercial IaaS providers which are part of the GÉANT IaaS framework</a:t>
            </a:r>
            <a:endParaRPr/>
          </a:p>
        </p:txBody>
      </p:sp>
      <p:sp>
        <p:nvSpPr>
          <p:cNvPr id="858" name="Google Shape;858;p71"/>
          <p:cNvSpPr txBox="1">
            <a:spLocks noGrp="1"/>
          </p:cNvSpPr>
          <p:nvPr>
            <p:ph type="body" idx="2"/>
          </p:nvPr>
        </p:nvSpPr>
        <p:spPr>
          <a:xfrm>
            <a:off x="3176375" y="116650"/>
            <a:ext cx="90612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JA2 Stimulating cloud adoption</a:t>
            </a:r>
            <a:endParaRPr/>
          </a:p>
          <a:p>
            <a:pPr marL="0" lvl="0" indent="0" algn="l" rtl="0">
              <a:spcBef>
                <a:spcPts val="640"/>
              </a:spcBef>
              <a:spcAft>
                <a:spcPts val="0"/>
              </a:spcAft>
              <a:buNone/>
            </a:pPr>
            <a:r>
              <a:rPr lang="en-US" sz="2600"/>
              <a:t>EOSC-hub ‘Early adopter programme’ and OCRE Adoption track</a:t>
            </a:r>
            <a:endParaRPr sz="2600"/>
          </a:p>
        </p:txBody>
      </p:sp>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1"/>
          <p:cNvSpPr txBox="1">
            <a:spLocks noGrp="1"/>
          </p:cNvSpPr>
          <p:nvPr>
            <p:ph type="body" idx="1"/>
          </p:nvPr>
        </p:nvSpPr>
        <p:spPr>
          <a:xfrm>
            <a:off x="335360" y="1268763"/>
            <a:ext cx="11521280" cy="485500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dirty="0"/>
              <a:t>e-Infrastructure collaborations</a:t>
            </a:r>
            <a:endParaRPr dirty="0"/>
          </a:p>
          <a:p>
            <a:pPr marL="742950" lvl="1" indent="-285750" algn="l" rtl="0">
              <a:spcBef>
                <a:spcPts val="0"/>
              </a:spcBef>
              <a:spcAft>
                <a:spcPts val="0"/>
              </a:spcAft>
              <a:buSzPts val="2340"/>
              <a:buChar char="-"/>
            </a:pPr>
            <a:r>
              <a:rPr lang="en-US" sz="2800" dirty="0" err="1"/>
              <a:t>OpenAIRE</a:t>
            </a:r>
            <a:r>
              <a:rPr lang="en-US" sz="2800" dirty="0"/>
              <a:t>-Advance: Joint Activity Plan and PY1 results</a:t>
            </a:r>
            <a:endParaRPr sz="2800" dirty="0"/>
          </a:p>
          <a:p>
            <a:pPr marL="742950" lvl="1" indent="-285750" algn="l" rtl="0">
              <a:spcBef>
                <a:spcPts val="0"/>
              </a:spcBef>
              <a:spcAft>
                <a:spcPts val="0"/>
              </a:spcAft>
              <a:buSzPts val="2340"/>
              <a:buChar char="-"/>
            </a:pPr>
            <a:r>
              <a:rPr lang="en-US" sz="2800" dirty="0"/>
              <a:t>GEANT</a:t>
            </a:r>
            <a:endParaRPr sz="2800" dirty="0"/>
          </a:p>
          <a:p>
            <a:pPr indent="-457200"/>
            <a:r>
              <a:rPr lang="en-US" dirty="0"/>
              <a:t>Cross-project collaborations</a:t>
            </a:r>
            <a:endParaRPr dirty="0"/>
          </a:p>
          <a:p>
            <a:pPr marL="342900" lvl="0" indent="-342900" algn="l" rtl="0">
              <a:spcBef>
                <a:spcPts val="560"/>
              </a:spcBef>
              <a:spcAft>
                <a:spcPts val="0"/>
              </a:spcAft>
              <a:buSzPts val="2800"/>
              <a:buChar char="•"/>
            </a:pPr>
            <a:r>
              <a:rPr lang="en-US" dirty="0"/>
              <a:t>EOSC for evidence-based policy making</a:t>
            </a:r>
            <a:endParaRPr dirty="0"/>
          </a:p>
          <a:p>
            <a:pPr marL="742950" lvl="1" indent="-285750" algn="l" rtl="0">
              <a:spcBef>
                <a:spcPts val="560"/>
              </a:spcBef>
              <a:spcAft>
                <a:spcPts val="0"/>
              </a:spcAft>
              <a:buSzPts val="2340"/>
              <a:buChar char="-"/>
            </a:pPr>
            <a:r>
              <a:rPr lang="en-US" sz="2800" dirty="0" err="1"/>
              <a:t>EuroGEOSS</a:t>
            </a:r>
            <a:endParaRPr sz="2800" dirty="0"/>
          </a:p>
          <a:p>
            <a:pPr marL="742950" lvl="1" indent="-285750" algn="l" rtl="0">
              <a:spcBef>
                <a:spcPts val="560"/>
              </a:spcBef>
              <a:spcAft>
                <a:spcPts val="0"/>
              </a:spcAft>
              <a:buSzPts val="2340"/>
              <a:buChar char="-"/>
            </a:pPr>
            <a:r>
              <a:rPr lang="en-US" sz="2800" dirty="0" err="1"/>
              <a:t>PolicyCloud</a:t>
            </a:r>
            <a:endParaRPr sz="2800" dirty="0"/>
          </a:p>
          <a:p>
            <a:pPr marL="342900" lvl="0" indent="-342900" algn="l" rtl="0">
              <a:spcBef>
                <a:spcPts val="560"/>
              </a:spcBef>
              <a:spcAft>
                <a:spcPts val="0"/>
              </a:spcAft>
              <a:buSzPts val="2800"/>
              <a:buChar char="•"/>
            </a:pPr>
            <a:r>
              <a:rPr lang="en-US" dirty="0"/>
              <a:t>EOSC in the international landscape</a:t>
            </a:r>
            <a:endParaRPr dirty="0"/>
          </a:p>
          <a:p>
            <a:pPr marL="742950" lvl="1" indent="-285750" algn="l" rtl="0">
              <a:spcBef>
                <a:spcPts val="560"/>
              </a:spcBef>
              <a:spcAft>
                <a:spcPts val="0"/>
              </a:spcAft>
              <a:buSzPts val="2340"/>
              <a:buChar char="-"/>
            </a:pPr>
            <a:r>
              <a:rPr lang="en-US" sz="2800" dirty="0"/>
              <a:t>African Open Science Platform</a:t>
            </a:r>
            <a:endParaRPr sz="2800" dirty="0"/>
          </a:p>
          <a:p>
            <a:pPr marL="0" lvl="0" indent="0" algn="l" rtl="0">
              <a:spcBef>
                <a:spcPts val="520"/>
              </a:spcBef>
              <a:spcAft>
                <a:spcPts val="0"/>
              </a:spcAft>
              <a:buNone/>
            </a:pPr>
            <a:endParaRPr dirty="0"/>
          </a:p>
        </p:txBody>
      </p:sp>
      <p:sp>
        <p:nvSpPr>
          <p:cNvPr id="406" name="Google Shape;406;p31"/>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a:p>
        </p:txBody>
      </p:sp>
      <p:sp>
        <p:nvSpPr>
          <p:cNvPr id="407" name="Google Shape;407;p31"/>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D2F45"/>
              </a:buClr>
              <a:buSzPts val="3240"/>
              <a:buFont typeface="Calibri"/>
              <a:buNone/>
            </a:pPr>
            <a:r>
              <a:rPr lang="en-US" sz="3240"/>
              <a:t>Outline</a:t>
            </a:r>
            <a:endParaRPr/>
          </a:p>
        </p:txBody>
      </p:sp>
      <p:sp>
        <p:nvSpPr>
          <p:cNvPr id="408" name="Google Shape;408;p31"/>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t>1st EOSC-hub Review, Luxembourg 8-9 Oct 2019</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72"/>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865" name="Google Shape;865;p72"/>
          <p:cNvSpPr txBox="1">
            <a:spLocks noGrp="1"/>
          </p:cNvSpPr>
          <p:nvPr>
            <p:ph type="body" idx="1"/>
          </p:nvPr>
        </p:nvSpPr>
        <p:spPr>
          <a:xfrm>
            <a:off x="335360" y="1268763"/>
            <a:ext cx="11521200" cy="4854900"/>
          </a:xfrm>
          <a:prstGeom prst="rect">
            <a:avLst/>
          </a:prstGeom>
        </p:spPr>
        <p:txBody>
          <a:bodyPr spcFirstLastPara="1" wrap="square" lIns="91425" tIns="91425" rIns="91425" bIns="91425" anchor="t" anchorCtr="0">
            <a:noAutofit/>
          </a:bodyPr>
          <a:lstStyle/>
          <a:p>
            <a:pPr marL="457200" marR="0" lvl="0" indent="-406400" algn="l" rtl="0">
              <a:lnSpc>
                <a:spcPct val="100000"/>
              </a:lnSpc>
              <a:spcBef>
                <a:spcPts val="560"/>
              </a:spcBef>
              <a:spcAft>
                <a:spcPts val="0"/>
              </a:spcAft>
              <a:buClr>
                <a:srgbClr val="3C3C3C"/>
              </a:buClr>
              <a:buSzPts val="2800"/>
              <a:buFont typeface="Arial"/>
              <a:buChar char="•"/>
            </a:pPr>
            <a:r>
              <a:rPr lang="en-US"/>
              <a:t>Cross links between EOSC-hub &amp; OCRE websites and communication efforts</a:t>
            </a:r>
            <a:endParaRPr/>
          </a:p>
          <a:p>
            <a:pPr marL="914400" marR="0" lvl="1" indent="-406400" algn="l" rtl="0">
              <a:lnSpc>
                <a:spcPct val="100000"/>
              </a:lnSpc>
              <a:spcBef>
                <a:spcPts val="0"/>
              </a:spcBef>
              <a:spcAft>
                <a:spcPts val="0"/>
              </a:spcAft>
              <a:buClr>
                <a:srgbClr val="3C3C3C"/>
              </a:buClr>
              <a:buSzPts val="2800"/>
              <a:buFont typeface="Arial"/>
              <a:buChar char="-"/>
            </a:pPr>
            <a:r>
              <a:rPr lang="en-US"/>
              <a:t>use cases, success stories and promotion towards users</a:t>
            </a:r>
            <a:endParaRPr/>
          </a:p>
          <a:p>
            <a:pPr marL="457200" marR="0" lvl="0" indent="-406400" algn="l" rtl="0">
              <a:lnSpc>
                <a:spcPct val="100000"/>
              </a:lnSpc>
              <a:spcBef>
                <a:spcPts val="0"/>
              </a:spcBef>
              <a:spcAft>
                <a:spcPts val="0"/>
              </a:spcAft>
              <a:buSzPts val="2800"/>
              <a:buChar char="•"/>
            </a:pPr>
            <a:r>
              <a:rPr lang="en-US"/>
              <a:t>EOSC-hub will incorporate OCRE in its communication</a:t>
            </a:r>
            <a:endParaRPr/>
          </a:p>
          <a:p>
            <a:pPr marL="457200" marR="0" lvl="0" indent="-406400" algn="l" rtl="0">
              <a:lnSpc>
                <a:spcPct val="100000"/>
              </a:lnSpc>
              <a:spcBef>
                <a:spcPts val="0"/>
              </a:spcBef>
              <a:spcAft>
                <a:spcPts val="0"/>
              </a:spcAft>
              <a:buSzPts val="2800"/>
              <a:buChar char="•"/>
            </a:pPr>
            <a:r>
              <a:rPr lang="en-US"/>
              <a:t>OCRE will provide EOSC-hub with</a:t>
            </a:r>
            <a:endParaRPr/>
          </a:p>
          <a:p>
            <a:pPr marL="914400" marR="0" lvl="1" indent="-377190" algn="l" rtl="0">
              <a:lnSpc>
                <a:spcPct val="100000"/>
              </a:lnSpc>
              <a:spcBef>
                <a:spcPts val="0"/>
              </a:spcBef>
              <a:spcAft>
                <a:spcPts val="0"/>
              </a:spcAft>
              <a:buSzPts val="2340"/>
              <a:buChar char="-"/>
            </a:pPr>
            <a:r>
              <a:rPr lang="en-US"/>
              <a:t>information about OCRE and the opportunities which OCRE provides to the EOSC-hub community</a:t>
            </a:r>
            <a:endParaRPr/>
          </a:p>
          <a:p>
            <a:pPr marL="1371600" marR="0" lvl="2" indent="-350519" algn="l" rtl="0">
              <a:lnSpc>
                <a:spcPct val="100000"/>
              </a:lnSpc>
              <a:spcBef>
                <a:spcPts val="0"/>
              </a:spcBef>
              <a:spcAft>
                <a:spcPts val="0"/>
              </a:spcAft>
              <a:buSzPts val="1920"/>
              <a:buChar char="▪"/>
            </a:pPr>
            <a:r>
              <a:rPr lang="en-US"/>
              <a:t>to give input to tender requirements</a:t>
            </a:r>
            <a:endParaRPr/>
          </a:p>
          <a:p>
            <a:pPr marL="1371600" marR="0" lvl="2" indent="-350519" algn="l" rtl="0">
              <a:lnSpc>
                <a:spcPct val="100000"/>
              </a:lnSpc>
              <a:spcBef>
                <a:spcPts val="0"/>
              </a:spcBef>
              <a:spcAft>
                <a:spcPts val="0"/>
              </a:spcAft>
              <a:buSzPts val="1920"/>
              <a:buChar char="▪"/>
            </a:pPr>
            <a:r>
              <a:rPr lang="en-US"/>
              <a:t>to participate in the tender</a:t>
            </a:r>
            <a:endParaRPr/>
          </a:p>
        </p:txBody>
      </p:sp>
      <p:sp>
        <p:nvSpPr>
          <p:cNvPr id="866" name="Google Shape;866;p72"/>
          <p:cNvSpPr txBox="1">
            <a:spLocks noGrp="1"/>
          </p:cNvSpPr>
          <p:nvPr>
            <p:ph type="body" idx="2"/>
          </p:nvPr>
        </p:nvSpPr>
        <p:spPr>
          <a:xfrm>
            <a:off x="2939075" y="192850"/>
            <a:ext cx="93420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JA2 Stimulating cloud adoption - Joint Communication</a:t>
            </a:r>
            <a:endParaRPr/>
          </a:p>
        </p:txBody>
      </p:sp>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73"/>
          <p:cNvSpPr txBox="1">
            <a:spLocks noGrp="1"/>
          </p:cNvSpPr>
          <p:nvPr>
            <p:ph type="body" idx="1"/>
          </p:nvPr>
        </p:nvSpPr>
        <p:spPr>
          <a:xfrm>
            <a:off x="628650" y="3127856"/>
            <a:ext cx="7759800" cy="2317500"/>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r>
              <a:rPr lang="en-US"/>
              <a:t>EOSCPilot</a:t>
            </a:r>
            <a:endParaRPr/>
          </a:p>
          <a:p>
            <a:pPr marL="0" lvl="0" indent="0" algn="l" rtl="0">
              <a:spcBef>
                <a:spcPts val="400"/>
              </a:spcBef>
              <a:spcAft>
                <a:spcPts val="0"/>
              </a:spcAft>
              <a:buNone/>
            </a:pPr>
            <a:r>
              <a:rPr lang="en-US"/>
              <a:t>INFRAEOSC-04-2018 Cluster Projects</a:t>
            </a:r>
            <a:endParaRPr/>
          </a:p>
          <a:p>
            <a:pPr marL="0" lvl="0" indent="0" algn="l" rtl="0">
              <a:spcBef>
                <a:spcPts val="400"/>
              </a:spcBef>
              <a:spcAft>
                <a:spcPts val="0"/>
              </a:spcAft>
              <a:buNone/>
            </a:pPr>
            <a:r>
              <a:rPr lang="en-US"/>
              <a:t>EaPConnect</a:t>
            </a:r>
            <a:endParaRPr/>
          </a:p>
          <a:p>
            <a:pPr marL="0" lvl="0" indent="0" algn="l" rtl="0">
              <a:spcBef>
                <a:spcPts val="400"/>
              </a:spcBef>
              <a:spcAft>
                <a:spcPts val="0"/>
              </a:spcAft>
              <a:buNone/>
            </a:pPr>
            <a:r>
              <a:rPr lang="en-US"/>
              <a:t>Max Centre of Excellence</a:t>
            </a:r>
            <a:endParaRPr/>
          </a:p>
          <a:p>
            <a:pPr marL="0" lvl="0" indent="0" algn="l" rtl="0">
              <a:spcBef>
                <a:spcPts val="400"/>
              </a:spcBef>
              <a:spcAft>
                <a:spcPts val="0"/>
              </a:spcAft>
              <a:buNone/>
            </a:pPr>
            <a:r>
              <a:rPr lang="en-US"/>
              <a:t>Virtual Brain Cloud</a:t>
            </a:r>
            <a:endParaRPr/>
          </a:p>
        </p:txBody>
      </p:sp>
      <p:sp>
        <p:nvSpPr>
          <p:cNvPr id="873" name="Google Shape;873;p73"/>
          <p:cNvSpPr txBox="1">
            <a:spLocks noGrp="1"/>
          </p:cNvSpPr>
          <p:nvPr>
            <p:ph type="body" idx="2"/>
          </p:nvPr>
        </p:nvSpPr>
        <p:spPr>
          <a:xfrm>
            <a:off x="628650" y="1810325"/>
            <a:ext cx="7759800" cy="448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dirty="0"/>
              <a:t>Cross-project collaborations</a:t>
            </a:r>
            <a:endParaRPr dirty="0"/>
          </a:p>
        </p:txBody>
      </p:sp>
      <p:sp>
        <p:nvSpPr>
          <p:cNvPr id="874" name="Google Shape;874;p73"/>
          <p:cNvSpPr txBox="1">
            <a:spLocks noGrp="1"/>
          </p:cNvSpPr>
          <p:nvPr>
            <p:ph type="body" idx="3"/>
          </p:nvPr>
        </p:nvSpPr>
        <p:spPr>
          <a:xfrm>
            <a:off x="628650" y="2440525"/>
            <a:ext cx="7759800" cy="4485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a:t>Aligning efforts for EOSC promotion and adoption </a:t>
            </a:r>
            <a:endParaRPr/>
          </a:p>
        </p:txBody>
      </p:sp>
      <p:sp>
        <p:nvSpPr>
          <p:cNvPr id="5" name="Google Shape;406;p31"/>
          <p:cNvSpPr txBox="1">
            <a:spLocks/>
          </p:cNvSpPr>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21</a:t>
            </a:fld>
            <a:endParaRPr lang="en-US"/>
          </a:p>
        </p:txBody>
      </p:sp>
      <p:sp>
        <p:nvSpPr>
          <p:cNvPr id="6" name="Google Shape;408;p31"/>
          <p:cNvSpPr txBox="1">
            <a:spLocks/>
          </p:cNvSpPr>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1st EOSC-hub Review, Luxembourg 8-9 Oct 2019</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4"/>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881" name="Google Shape;881;p74"/>
          <p:cNvSpPr txBox="1">
            <a:spLocks noGrp="1"/>
          </p:cNvSpPr>
          <p:nvPr>
            <p:ph type="body" idx="1"/>
          </p:nvPr>
        </p:nvSpPr>
        <p:spPr>
          <a:xfrm>
            <a:off x="335400" y="1016356"/>
            <a:ext cx="11521200" cy="5291137"/>
          </a:xfrm>
          <a:prstGeom prst="rect">
            <a:avLst/>
          </a:prstGeom>
        </p:spPr>
        <p:txBody>
          <a:bodyPr spcFirstLastPara="1" wrap="square" lIns="91425" tIns="91425" rIns="91425" bIns="91425" anchor="t" anchorCtr="0">
            <a:noAutofit/>
          </a:bodyPr>
          <a:lstStyle/>
          <a:p>
            <a:pPr marL="457200" lvl="0" indent="-368300" algn="l" rtl="0">
              <a:spcBef>
                <a:spcPts val="560"/>
              </a:spcBef>
              <a:spcAft>
                <a:spcPts val="0"/>
              </a:spcAft>
              <a:buSzPts val="2200"/>
              <a:buChar char="•"/>
            </a:pPr>
            <a:r>
              <a:rPr lang="en-US" sz="2200" dirty="0" err="1"/>
              <a:t>EOSCPilot</a:t>
            </a:r>
            <a:r>
              <a:rPr lang="en-US" sz="2200" dirty="0"/>
              <a:t> supported the first phase of the EOSC </a:t>
            </a:r>
            <a:r>
              <a:rPr lang="en-US" sz="2200" dirty="0" err="1"/>
              <a:t>develpoment</a:t>
            </a:r>
            <a:r>
              <a:rPr lang="en-US" sz="2200" dirty="0"/>
              <a:t> - EOSC-hub leverages </a:t>
            </a:r>
            <a:r>
              <a:rPr lang="en-US" sz="2200" dirty="0" err="1"/>
              <a:t>EOSCPilot</a:t>
            </a:r>
            <a:r>
              <a:rPr lang="en-US" sz="2200" dirty="0"/>
              <a:t> main results</a:t>
            </a:r>
            <a:endParaRPr sz="2200" dirty="0"/>
          </a:p>
          <a:p>
            <a:pPr marL="914400" lvl="1" indent="-368300" algn="l" rtl="0">
              <a:spcBef>
                <a:spcPts val="0"/>
              </a:spcBef>
              <a:spcAft>
                <a:spcPts val="0"/>
              </a:spcAft>
              <a:buSzPts val="2200"/>
              <a:buChar char="-"/>
            </a:pPr>
            <a:r>
              <a:rPr lang="en-US" sz="2200" dirty="0"/>
              <a:t>Evolution of </a:t>
            </a:r>
            <a:r>
              <a:rPr lang="en-US" sz="2200" dirty="0" err="1">
                <a:solidFill>
                  <a:srgbClr val="B5892D"/>
                </a:solidFill>
              </a:rPr>
              <a:t>EOSCPilot</a:t>
            </a:r>
            <a:r>
              <a:rPr lang="en-US" sz="2200" dirty="0">
                <a:solidFill>
                  <a:srgbClr val="B5892D"/>
                </a:solidFill>
              </a:rPr>
              <a:t> glossary</a:t>
            </a:r>
            <a:r>
              <a:rPr lang="en-US" sz="2200" dirty="0"/>
              <a:t> to support the definition of the EOSC Portal concept 2.0 </a:t>
            </a:r>
            <a:endParaRPr sz="2200" dirty="0"/>
          </a:p>
          <a:p>
            <a:pPr marL="914400" lvl="1" indent="-368300" algn="l" rtl="0">
              <a:spcBef>
                <a:spcPts val="0"/>
              </a:spcBef>
              <a:spcAft>
                <a:spcPts val="0"/>
              </a:spcAft>
              <a:buSzPts val="2200"/>
              <a:buChar char="-"/>
            </a:pPr>
            <a:r>
              <a:rPr lang="en-US" sz="2200" dirty="0"/>
              <a:t>Adoption of </a:t>
            </a:r>
            <a:r>
              <a:rPr lang="en-US" sz="2200" dirty="0" err="1">
                <a:solidFill>
                  <a:srgbClr val="B5892D"/>
                </a:solidFill>
              </a:rPr>
              <a:t>EOSCPilot</a:t>
            </a:r>
            <a:r>
              <a:rPr lang="en-US" sz="2200" dirty="0">
                <a:solidFill>
                  <a:srgbClr val="B5892D"/>
                </a:solidFill>
              </a:rPr>
              <a:t> recommendations and scientific demonstrator outputs</a:t>
            </a:r>
            <a:r>
              <a:rPr lang="en-US" sz="2200" dirty="0"/>
              <a:t> for the </a:t>
            </a:r>
            <a:r>
              <a:rPr lang="en-US" sz="2200" dirty="0" err="1"/>
              <a:t>the</a:t>
            </a:r>
            <a:r>
              <a:rPr lang="en-US" sz="2200" dirty="0"/>
              <a:t> definition of the federated core (briefing paper)</a:t>
            </a:r>
            <a:endParaRPr sz="2200" dirty="0"/>
          </a:p>
          <a:p>
            <a:pPr marL="914400" lvl="1" indent="-368300" algn="l" rtl="0">
              <a:spcBef>
                <a:spcPts val="0"/>
              </a:spcBef>
              <a:spcAft>
                <a:spcPts val="0"/>
              </a:spcAft>
              <a:buSzPts val="2200"/>
              <a:buChar char="-"/>
            </a:pPr>
            <a:r>
              <a:rPr lang="en-US" sz="2200" dirty="0"/>
              <a:t>Analysis of </a:t>
            </a:r>
            <a:r>
              <a:rPr lang="en-US" sz="2200" dirty="0" err="1">
                <a:solidFill>
                  <a:srgbClr val="B5892D"/>
                </a:solidFill>
              </a:rPr>
              <a:t>EOSCPilot</a:t>
            </a:r>
            <a:r>
              <a:rPr lang="en-US" sz="2200" dirty="0">
                <a:solidFill>
                  <a:srgbClr val="B5892D"/>
                </a:solidFill>
              </a:rPr>
              <a:t> scientific demonstrators technical requirements</a:t>
            </a:r>
            <a:r>
              <a:rPr lang="en-US" sz="2200" dirty="0"/>
              <a:t> to drive</a:t>
            </a:r>
            <a:endParaRPr sz="2200" dirty="0"/>
          </a:p>
          <a:p>
            <a:pPr marL="1371600" lvl="2" indent="-368300" algn="l" rtl="0">
              <a:spcBef>
                <a:spcPts val="0"/>
              </a:spcBef>
              <a:spcAft>
                <a:spcPts val="0"/>
              </a:spcAft>
              <a:buSzPts val="2200"/>
              <a:buChar char="▪"/>
            </a:pPr>
            <a:r>
              <a:rPr lang="en-US" sz="2200" dirty="0"/>
              <a:t>Design of the EOSC Technical Architecture</a:t>
            </a:r>
            <a:endParaRPr sz="2200" dirty="0"/>
          </a:p>
          <a:p>
            <a:pPr marL="1371600" lvl="2" indent="-368300" algn="l" rtl="0">
              <a:spcBef>
                <a:spcPts val="0"/>
              </a:spcBef>
              <a:spcAft>
                <a:spcPts val="0"/>
              </a:spcAft>
              <a:buSzPts val="2200"/>
              <a:buChar char="▪"/>
            </a:pPr>
            <a:r>
              <a:rPr lang="en-US" sz="2200" dirty="0" err="1"/>
              <a:t>Prioritise</a:t>
            </a:r>
            <a:r>
              <a:rPr lang="en-US" sz="2200" dirty="0"/>
              <a:t> technical specification of ‘building blocks’ and related interoperability guidelines</a:t>
            </a:r>
            <a:endParaRPr sz="2200" dirty="0"/>
          </a:p>
          <a:p>
            <a:pPr marL="1371600" lvl="2" indent="-368300" algn="l" rtl="0">
              <a:spcBef>
                <a:spcPts val="0"/>
              </a:spcBef>
              <a:spcAft>
                <a:spcPts val="0"/>
              </a:spcAft>
              <a:buSzPts val="2200"/>
              <a:buChar char="▪"/>
            </a:pPr>
            <a:r>
              <a:rPr lang="en-US" sz="2200" dirty="0"/>
              <a:t>Evolution of EOSC-hub technical services (WP5, WP6, WP7)</a:t>
            </a:r>
            <a:endParaRPr sz="2200" dirty="0"/>
          </a:p>
          <a:p>
            <a:pPr marL="914400" lvl="1" indent="-368300" algn="l" rtl="0">
              <a:spcBef>
                <a:spcPts val="0"/>
              </a:spcBef>
              <a:spcAft>
                <a:spcPts val="0"/>
              </a:spcAft>
              <a:buSzPts val="2200"/>
              <a:buChar char="-"/>
            </a:pPr>
            <a:r>
              <a:rPr lang="en-US" sz="2200" dirty="0"/>
              <a:t>Bridging a few demonstrators </a:t>
            </a:r>
            <a:r>
              <a:rPr lang="en-US" sz="2200" dirty="0">
                <a:solidFill>
                  <a:srgbClr val="B5892D"/>
                </a:solidFill>
              </a:rPr>
              <a:t>from testing to production</a:t>
            </a:r>
            <a:endParaRPr sz="2200" dirty="0">
              <a:solidFill>
                <a:srgbClr val="B5892D"/>
              </a:solidFill>
            </a:endParaRPr>
          </a:p>
          <a:p>
            <a:pPr marL="1371600" lvl="2" indent="-368300" algn="l" rtl="0">
              <a:spcBef>
                <a:spcPts val="0"/>
              </a:spcBef>
              <a:spcAft>
                <a:spcPts val="0"/>
              </a:spcAft>
              <a:buSzPts val="2200"/>
              <a:buChar char="▪"/>
            </a:pPr>
            <a:r>
              <a:rPr lang="en-US" sz="2200" u="sng" dirty="0">
                <a:solidFill>
                  <a:schemeClr val="dk2"/>
                </a:solidFill>
                <a:hlinkClick r:id="rId3"/>
              </a:rPr>
              <a:t>PROMINENCE</a:t>
            </a:r>
            <a:r>
              <a:rPr lang="en-US" sz="2200" dirty="0"/>
              <a:t> service in the Marketplace</a:t>
            </a:r>
            <a:endParaRPr sz="2200" dirty="0"/>
          </a:p>
          <a:p>
            <a:pPr marL="1371600" lvl="2" indent="-368300" algn="l" rtl="0">
              <a:spcBef>
                <a:spcPts val="0"/>
              </a:spcBef>
              <a:spcAft>
                <a:spcPts val="0"/>
              </a:spcAft>
              <a:buSzPts val="2200"/>
              <a:buChar char="▪"/>
            </a:pPr>
            <a:r>
              <a:rPr lang="en-US" sz="2200" dirty="0"/>
              <a:t>LOFAR Competence Centre</a:t>
            </a:r>
            <a:endParaRPr sz="2200" dirty="0"/>
          </a:p>
          <a:p>
            <a:pPr marL="1371600" lvl="2" indent="-368300" algn="l" rtl="0">
              <a:spcBef>
                <a:spcPts val="0"/>
              </a:spcBef>
              <a:spcAft>
                <a:spcPts val="0"/>
              </a:spcAft>
              <a:buSzPts val="2200"/>
              <a:buChar char="▪"/>
            </a:pPr>
            <a:r>
              <a:rPr lang="en-US" sz="2200" dirty="0"/>
              <a:t>Support to the </a:t>
            </a:r>
            <a:r>
              <a:rPr lang="en-US" sz="2200" dirty="0" err="1"/>
              <a:t>TextCrowd</a:t>
            </a:r>
            <a:r>
              <a:rPr lang="en-US" sz="2200" dirty="0"/>
              <a:t> </a:t>
            </a:r>
            <a:endParaRPr sz="2200" dirty="0"/>
          </a:p>
          <a:p>
            <a:pPr marL="914400" lvl="1" indent="-368300" algn="l" rtl="0">
              <a:spcBef>
                <a:spcPts val="0"/>
              </a:spcBef>
              <a:spcAft>
                <a:spcPts val="0"/>
              </a:spcAft>
              <a:buSzPts val="2200"/>
              <a:buChar char="-"/>
            </a:pPr>
            <a:r>
              <a:rPr lang="en-US" sz="2200" dirty="0"/>
              <a:t>EOSC-hub </a:t>
            </a:r>
            <a:r>
              <a:rPr lang="en-US" sz="2200" dirty="0">
                <a:solidFill>
                  <a:srgbClr val="B5892D"/>
                </a:solidFill>
              </a:rPr>
              <a:t>Training registry </a:t>
            </a:r>
            <a:r>
              <a:rPr lang="en-US" sz="2200" dirty="0"/>
              <a:t>architecture follows </a:t>
            </a:r>
            <a:r>
              <a:rPr lang="en-US" sz="2200" dirty="0" err="1"/>
              <a:t>EOSCPilot</a:t>
            </a:r>
            <a:r>
              <a:rPr lang="en-US" sz="2200" dirty="0"/>
              <a:t> recommendations</a:t>
            </a:r>
            <a:endParaRPr sz="2200" dirty="0"/>
          </a:p>
        </p:txBody>
      </p:sp>
      <p:sp>
        <p:nvSpPr>
          <p:cNvPr id="882" name="Google Shape;882;p74"/>
          <p:cNvSpPr txBox="1">
            <a:spLocks noGrp="1"/>
          </p:cNvSpPr>
          <p:nvPr>
            <p:ph type="body" idx="2"/>
          </p:nvPr>
        </p:nvSpPr>
        <p:spPr>
          <a:xfrm>
            <a:off x="3221038" y="192857"/>
            <a:ext cx="86355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EOSCPilot (Jan 2017 - Mar 2019)</a:t>
            </a:r>
            <a:endParaRPr/>
          </a:p>
        </p:txBody>
      </p:sp>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75"/>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889" name="Google Shape;889;p75"/>
          <p:cNvSpPr txBox="1">
            <a:spLocks noGrp="1"/>
          </p:cNvSpPr>
          <p:nvPr>
            <p:ph type="body" idx="1"/>
          </p:nvPr>
        </p:nvSpPr>
        <p:spPr>
          <a:xfrm>
            <a:off x="335410" y="1001538"/>
            <a:ext cx="11521200" cy="4854900"/>
          </a:xfrm>
          <a:prstGeom prst="rect">
            <a:avLst/>
          </a:prstGeom>
        </p:spPr>
        <p:txBody>
          <a:bodyPr spcFirstLastPara="1" wrap="square" lIns="91425" tIns="91425" rIns="91425" bIns="91425" anchor="t" anchorCtr="0">
            <a:noAutofit/>
          </a:bodyPr>
          <a:lstStyle/>
          <a:p>
            <a:pPr marL="457200" lvl="0" indent="-406400" algn="l" rtl="0">
              <a:spcBef>
                <a:spcPts val="560"/>
              </a:spcBef>
              <a:spcAft>
                <a:spcPts val="0"/>
              </a:spcAft>
              <a:buSzPts val="2800"/>
              <a:buChar char="•"/>
            </a:pPr>
            <a:r>
              <a:rPr lang="en-US">
                <a:solidFill>
                  <a:srgbClr val="B5892D"/>
                </a:solidFill>
              </a:rPr>
              <a:t>Strategic input to EOSC-hub outputs</a:t>
            </a:r>
            <a:r>
              <a:rPr lang="en-US"/>
              <a:t> (EOSC Portal Concept 2.0, Federating Core, EOSC value proposition)</a:t>
            </a:r>
            <a:endParaRPr/>
          </a:p>
          <a:p>
            <a:pPr marL="914400" lvl="1" indent="-377190" algn="l" rtl="0">
              <a:spcBef>
                <a:spcPts val="0"/>
              </a:spcBef>
              <a:spcAft>
                <a:spcPts val="0"/>
              </a:spcAft>
              <a:buSzPts val="2340"/>
              <a:buChar char="-"/>
            </a:pPr>
            <a:r>
              <a:rPr lang="en-US"/>
              <a:t>advise on strategy plan and implementation, including exploitation and service deployment plans</a:t>
            </a:r>
            <a:endParaRPr/>
          </a:p>
          <a:p>
            <a:pPr marL="914400" marR="0" lvl="1" indent="-377190" algn="l" rtl="0">
              <a:lnSpc>
                <a:spcPct val="100000"/>
              </a:lnSpc>
              <a:spcBef>
                <a:spcPts val="0"/>
              </a:spcBef>
              <a:spcAft>
                <a:spcPts val="0"/>
              </a:spcAft>
              <a:buClr>
                <a:srgbClr val="3C3C3C"/>
              </a:buClr>
              <a:buSzPts val="2340"/>
              <a:buFont typeface="Calibri"/>
              <a:buChar char="-"/>
            </a:pPr>
            <a:r>
              <a:rPr lang="en-US"/>
              <a:t>Gathering of EOSC use cases (ongoing)</a:t>
            </a:r>
            <a:endParaRPr/>
          </a:p>
          <a:p>
            <a:pPr marL="457200" lvl="0" indent="-406400" algn="l" rtl="0">
              <a:spcBef>
                <a:spcPts val="0"/>
              </a:spcBef>
              <a:spcAft>
                <a:spcPts val="0"/>
              </a:spcAft>
              <a:buClr>
                <a:srgbClr val="B5892D"/>
              </a:buClr>
              <a:buSzPts val="2800"/>
              <a:buChar char="•"/>
            </a:pPr>
            <a:r>
              <a:rPr lang="en-US">
                <a:solidFill>
                  <a:srgbClr val="B5892D"/>
                </a:solidFill>
              </a:rPr>
              <a:t>Joint promotion to the Early Adopter Programme and Marketplace </a:t>
            </a:r>
            <a:endParaRPr>
              <a:solidFill>
                <a:srgbClr val="B5892D"/>
              </a:solidFill>
            </a:endParaRPr>
          </a:p>
          <a:p>
            <a:pPr marL="914400" lvl="1" indent="-377190" algn="l" rtl="0">
              <a:spcBef>
                <a:spcPts val="0"/>
              </a:spcBef>
              <a:spcAft>
                <a:spcPts val="0"/>
              </a:spcAft>
              <a:buSzPts val="2340"/>
              <a:buChar char="-"/>
            </a:pPr>
            <a:r>
              <a:rPr lang="en-US"/>
              <a:t>PARTHENOS and SSHOC (Social Sciences and Humanities)</a:t>
            </a:r>
            <a:endParaRPr/>
          </a:p>
          <a:p>
            <a:pPr marL="1371600" lvl="2" indent="-350519" algn="l" rtl="0">
              <a:spcBef>
                <a:spcPts val="0"/>
              </a:spcBef>
              <a:spcAft>
                <a:spcPts val="0"/>
              </a:spcAft>
              <a:buSzPts val="1920"/>
              <a:buChar char="▪"/>
            </a:pPr>
            <a:r>
              <a:rPr lang="en-US"/>
              <a:t>e.g. </a:t>
            </a:r>
            <a:r>
              <a:rPr lang="en-US" u="sng">
                <a:solidFill>
                  <a:schemeClr val="dk2"/>
                </a:solidFill>
                <a:hlinkClick r:id="rId3"/>
              </a:rPr>
              <a:t>CESSDA</a:t>
            </a:r>
            <a:r>
              <a:rPr lang="en-US"/>
              <a:t> data catalogue in Marketplace </a:t>
            </a:r>
            <a:endParaRPr/>
          </a:p>
          <a:p>
            <a:pPr marL="914400" lvl="1" indent="-377190" algn="l" rtl="0">
              <a:spcBef>
                <a:spcPts val="0"/>
              </a:spcBef>
              <a:spcAft>
                <a:spcPts val="0"/>
              </a:spcAft>
              <a:buSzPts val="2340"/>
              <a:buChar char="-"/>
            </a:pPr>
            <a:r>
              <a:rPr lang="en-US"/>
              <a:t>EOSC-Life (Life Science)</a:t>
            </a:r>
            <a:endParaRPr/>
          </a:p>
          <a:p>
            <a:pPr marL="1371600" lvl="2" indent="-350519" algn="l" rtl="0">
              <a:spcBef>
                <a:spcPts val="0"/>
              </a:spcBef>
              <a:spcAft>
                <a:spcPts val="0"/>
              </a:spcAft>
              <a:buSzPts val="1920"/>
              <a:buChar char="▪"/>
            </a:pPr>
            <a:r>
              <a:rPr lang="en-US"/>
              <a:t>e.g. (ELIXIR) </a:t>
            </a:r>
            <a:r>
              <a:rPr lang="en-US" u="sng">
                <a:solidFill>
                  <a:schemeClr val="dk2"/>
                </a:solidFill>
                <a:hlinkClick r:id="rId4"/>
              </a:rPr>
              <a:t>European Galaxy Service</a:t>
            </a:r>
            <a:r>
              <a:rPr lang="en-US"/>
              <a:t> in Marketplace</a:t>
            </a:r>
            <a:endParaRPr/>
          </a:p>
          <a:p>
            <a:pPr marL="914400" lvl="1" indent="-377190" algn="l" rtl="0">
              <a:spcBef>
                <a:spcPts val="0"/>
              </a:spcBef>
              <a:spcAft>
                <a:spcPts val="0"/>
              </a:spcAft>
              <a:buSzPts val="2340"/>
              <a:buChar char="-"/>
            </a:pPr>
            <a:r>
              <a:rPr lang="en-US"/>
              <a:t>ESCAPE (Astroparticle Physics)</a:t>
            </a:r>
            <a:endParaRPr/>
          </a:p>
          <a:p>
            <a:pPr marL="914400" lvl="1" indent="-377190" algn="l" rtl="0">
              <a:spcBef>
                <a:spcPts val="0"/>
              </a:spcBef>
              <a:spcAft>
                <a:spcPts val="0"/>
              </a:spcAft>
              <a:buSzPts val="2340"/>
              <a:buChar char="-"/>
            </a:pPr>
            <a:r>
              <a:rPr lang="en-US"/>
              <a:t>ENVRI-FAIR (Environmental Sciences)</a:t>
            </a:r>
            <a:endParaRPr/>
          </a:p>
          <a:p>
            <a:pPr marL="914400" lvl="1" indent="-377190" algn="l" rtl="0">
              <a:spcBef>
                <a:spcPts val="0"/>
              </a:spcBef>
              <a:spcAft>
                <a:spcPts val="0"/>
              </a:spcAft>
              <a:buSzPts val="2340"/>
              <a:buChar char="-"/>
            </a:pPr>
            <a:r>
              <a:rPr lang="en-US"/>
              <a:t>PANOSC (Photon Neutron Science) - see next slide</a:t>
            </a:r>
            <a:endParaRPr/>
          </a:p>
          <a:p>
            <a:pPr marL="0" marR="0" lvl="0" indent="0" algn="l" rtl="0">
              <a:lnSpc>
                <a:spcPct val="100000"/>
              </a:lnSpc>
              <a:spcBef>
                <a:spcPts val="560"/>
              </a:spcBef>
              <a:spcAft>
                <a:spcPts val="0"/>
              </a:spcAft>
              <a:buNone/>
            </a:pPr>
            <a:endParaRPr/>
          </a:p>
        </p:txBody>
      </p:sp>
      <p:sp>
        <p:nvSpPr>
          <p:cNvPr id="890" name="Google Shape;890;p75"/>
          <p:cNvSpPr txBox="1">
            <a:spLocks noGrp="1"/>
          </p:cNvSpPr>
          <p:nvPr>
            <p:ph type="body" idx="2"/>
          </p:nvPr>
        </p:nvSpPr>
        <p:spPr>
          <a:xfrm>
            <a:off x="3221038" y="192857"/>
            <a:ext cx="86355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INFRAEOSC-04-2018 Cluster Projects</a:t>
            </a:r>
            <a:endParaRPr/>
          </a:p>
        </p:txBody>
      </p:sp>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76"/>
          <p:cNvSpPr txBox="1">
            <a:spLocks noGrp="1"/>
          </p:cNvSpPr>
          <p:nvPr>
            <p:ph type="body" idx="1"/>
          </p:nvPr>
        </p:nvSpPr>
        <p:spPr>
          <a:xfrm>
            <a:off x="335350" y="963976"/>
            <a:ext cx="11521200" cy="5259300"/>
          </a:xfrm>
          <a:prstGeom prst="rect">
            <a:avLst/>
          </a:prstGeom>
        </p:spPr>
        <p:txBody>
          <a:bodyPr spcFirstLastPara="1" wrap="square" lIns="91425" tIns="45700" rIns="91425" bIns="45700" anchor="t" anchorCtr="0">
            <a:noAutofit/>
          </a:bodyPr>
          <a:lstStyle/>
          <a:p>
            <a:pPr marL="457200" lvl="0" indent="-406400" algn="l" rtl="0">
              <a:spcBef>
                <a:spcPts val="560"/>
              </a:spcBef>
              <a:spcAft>
                <a:spcPts val="0"/>
              </a:spcAft>
              <a:buSzPts val="2800"/>
              <a:buChar char="•"/>
            </a:pPr>
            <a:r>
              <a:rPr lang="en-US" dirty="0"/>
              <a:t>Main objectives</a:t>
            </a:r>
            <a:endParaRPr dirty="0"/>
          </a:p>
          <a:p>
            <a:pPr marL="914400" lvl="1" indent="-377190" algn="l" rtl="0">
              <a:spcBef>
                <a:spcPts val="0"/>
              </a:spcBef>
              <a:spcAft>
                <a:spcPts val="0"/>
              </a:spcAft>
              <a:buSzPts val="2340"/>
              <a:buChar char="-"/>
            </a:pPr>
            <a:r>
              <a:rPr lang="en-US" dirty="0"/>
              <a:t>EOSC Integration → </a:t>
            </a:r>
            <a:r>
              <a:rPr lang="en-US" dirty="0" err="1"/>
              <a:t>PaNOSC</a:t>
            </a:r>
            <a:r>
              <a:rPr lang="en-US" dirty="0"/>
              <a:t> services published in the EOSC Marketplace (in progress)</a:t>
            </a:r>
            <a:endParaRPr dirty="0"/>
          </a:p>
          <a:p>
            <a:pPr marL="914400" lvl="1" indent="-377190" algn="l" rtl="0">
              <a:spcBef>
                <a:spcPts val="0"/>
              </a:spcBef>
              <a:spcAft>
                <a:spcPts val="0"/>
              </a:spcAft>
              <a:buSzPts val="2340"/>
              <a:buChar char="-"/>
            </a:pPr>
            <a:r>
              <a:rPr lang="en-US" dirty="0"/>
              <a:t>Technical integration and reuse of existing solutions</a:t>
            </a:r>
            <a:endParaRPr dirty="0"/>
          </a:p>
          <a:p>
            <a:pPr marL="457200" lvl="0" indent="-406400" algn="l" rtl="0">
              <a:spcBef>
                <a:spcPts val="0"/>
              </a:spcBef>
              <a:spcAft>
                <a:spcPts val="0"/>
              </a:spcAft>
              <a:buSzPts val="2800"/>
              <a:buChar char="•"/>
            </a:pPr>
            <a:r>
              <a:rPr lang="en-US" dirty="0"/>
              <a:t>3 pilots in progress</a:t>
            </a:r>
            <a:endParaRPr dirty="0"/>
          </a:p>
          <a:p>
            <a:pPr marL="914400" lvl="1" indent="-377190" algn="l" rtl="0">
              <a:spcBef>
                <a:spcPts val="0"/>
              </a:spcBef>
              <a:spcAft>
                <a:spcPts val="0"/>
              </a:spcAft>
              <a:buSzPts val="2340"/>
              <a:buChar char="-"/>
            </a:pPr>
            <a:r>
              <a:rPr lang="en-US" dirty="0"/>
              <a:t>Facility users want to transfer datasets to their home PC/lab</a:t>
            </a:r>
            <a:endParaRPr dirty="0"/>
          </a:p>
          <a:p>
            <a:pPr marL="914400" lvl="1" indent="-377190" algn="l" rtl="0">
              <a:spcBef>
                <a:spcPts val="0"/>
              </a:spcBef>
              <a:spcAft>
                <a:spcPts val="0"/>
              </a:spcAft>
              <a:buSzPts val="2340"/>
              <a:buChar char="-"/>
            </a:pPr>
            <a:r>
              <a:rPr lang="en-US" dirty="0"/>
              <a:t>Archiving uses case: host open data from a production RI to external cold storage for wider exploitation</a:t>
            </a:r>
            <a:endParaRPr dirty="0"/>
          </a:p>
          <a:p>
            <a:pPr marL="914400" lvl="1" indent="-377190" algn="l" rtl="0">
              <a:spcBef>
                <a:spcPts val="0"/>
              </a:spcBef>
              <a:spcAft>
                <a:spcPts val="0"/>
              </a:spcAft>
              <a:buSzPts val="2340"/>
              <a:buChar char="-"/>
            </a:pPr>
            <a:r>
              <a:rPr lang="en-US" dirty="0"/>
              <a:t>Local download of open data to compute facilities for local exploitation</a:t>
            </a:r>
            <a:endParaRPr dirty="0"/>
          </a:p>
        </p:txBody>
      </p:sp>
      <p:sp>
        <p:nvSpPr>
          <p:cNvPr id="897" name="Google Shape;897;p76"/>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898" name="Google Shape;898;p76"/>
          <p:cNvSpPr txBox="1">
            <a:spLocks noGrp="1"/>
          </p:cNvSpPr>
          <p:nvPr>
            <p:ph type="body" idx="2"/>
          </p:nvPr>
        </p:nvSpPr>
        <p:spPr>
          <a:xfrm>
            <a:off x="3221038" y="192857"/>
            <a:ext cx="8635500" cy="8235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EOSC-hub support to PaNOSC use cases</a:t>
            </a:r>
            <a:endParaRPr/>
          </a:p>
        </p:txBody>
      </p:sp>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4" name="Google Shape;904;p77"/>
          <p:cNvSpPr txBox="1">
            <a:spLocks noGrp="1"/>
          </p:cNvSpPr>
          <p:nvPr>
            <p:ph type="sldNum" idx="12"/>
          </p:nvPr>
        </p:nvSpPr>
        <p:spPr>
          <a:xfrm>
            <a:off x="8737600" y="6381328"/>
            <a:ext cx="3119100" cy="2880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3C3C3C"/>
              </a:buClr>
              <a:buSzPts val="900"/>
              <a:buFont typeface="Calibri"/>
              <a:buNone/>
            </a:pPr>
            <a:fld id="{00000000-1234-1234-1234-123412341234}" type="slidenum">
              <a:rPr lang="en-US"/>
              <a:t>25</a:t>
            </a:fld>
            <a:endParaRPr/>
          </a:p>
        </p:txBody>
      </p:sp>
      <p:sp>
        <p:nvSpPr>
          <p:cNvPr id="905" name="Google Shape;905;p77"/>
          <p:cNvSpPr txBox="1">
            <a:spLocks noGrp="1"/>
          </p:cNvSpPr>
          <p:nvPr>
            <p:ph type="body" idx="1"/>
          </p:nvPr>
        </p:nvSpPr>
        <p:spPr>
          <a:xfrm>
            <a:off x="287355" y="1340771"/>
            <a:ext cx="5664600" cy="4782900"/>
          </a:xfrm>
          <a:prstGeom prst="rect">
            <a:avLst/>
          </a:prstGeom>
          <a:noFill/>
          <a:ln>
            <a:noFill/>
          </a:ln>
        </p:spPr>
        <p:txBody>
          <a:bodyPr spcFirstLastPara="1" wrap="square" lIns="91425" tIns="91425" rIns="91425" bIns="91425" anchor="t" anchorCtr="0">
            <a:noAutofit/>
          </a:bodyPr>
          <a:lstStyle/>
          <a:p>
            <a:pPr marL="457200" marR="0" lvl="0" indent="-406400" algn="l" rtl="0">
              <a:spcBef>
                <a:spcPts val="560"/>
              </a:spcBef>
              <a:spcAft>
                <a:spcPts val="0"/>
              </a:spcAft>
              <a:buClr>
                <a:srgbClr val="3C3C3C"/>
              </a:buClr>
              <a:buSzPts val="2800"/>
              <a:buFont typeface="Arial"/>
              <a:buChar char="•"/>
            </a:pPr>
            <a:r>
              <a:rPr lang="en-US" sz="3600"/>
              <a:t>Jupyter notebooks on cloud/EGI</a:t>
            </a:r>
            <a:endParaRPr/>
          </a:p>
          <a:p>
            <a:pPr marL="457200" marR="0" lvl="0" indent="-406400" algn="l" rtl="0">
              <a:spcBef>
                <a:spcPts val="560"/>
              </a:spcBef>
              <a:spcAft>
                <a:spcPts val="0"/>
              </a:spcAft>
              <a:buClr>
                <a:srgbClr val="3C3C3C"/>
              </a:buClr>
              <a:buSzPts val="2800"/>
              <a:buFont typeface="Arial"/>
              <a:buChar char="•"/>
            </a:pPr>
            <a:r>
              <a:rPr lang="en-US" sz="3600"/>
              <a:t>Federated cloud provisioning/EGI</a:t>
            </a:r>
            <a:endParaRPr/>
          </a:p>
          <a:p>
            <a:pPr marL="457200" marR="0" lvl="0" indent="-406400" algn="l" rtl="0">
              <a:spcBef>
                <a:spcPts val="560"/>
              </a:spcBef>
              <a:spcAft>
                <a:spcPts val="0"/>
              </a:spcAft>
              <a:buClr>
                <a:srgbClr val="3C3C3C"/>
              </a:buClr>
              <a:buSzPts val="2800"/>
              <a:buFont typeface="Arial"/>
              <a:buChar char="•"/>
            </a:pPr>
            <a:r>
              <a:rPr lang="en-US" sz="3600"/>
              <a:t>Data transfer/EGI </a:t>
            </a:r>
            <a:endParaRPr/>
          </a:p>
          <a:p>
            <a:pPr marL="457200" marR="0" lvl="0" indent="-406400" algn="l" rtl="0">
              <a:spcBef>
                <a:spcPts val="560"/>
              </a:spcBef>
              <a:spcAft>
                <a:spcPts val="0"/>
              </a:spcAft>
              <a:buClr>
                <a:srgbClr val="3C3C3C"/>
              </a:buClr>
              <a:buSzPts val="2800"/>
              <a:buFont typeface="Arial"/>
              <a:buChar char="•"/>
            </a:pPr>
            <a:r>
              <a:rPr lang="en-US" sz="3600"/>
              <a:t>Data discovery and archiving/EUDAT</a:t>
            </a:r>
            <a:endParaRPr/>
          </a:p>
          <a:p>
            <a:pPr marL="457200" marR="0" lvl="0" indent="-228600" algn="l" rtl="0">
              <a:spcBef>
                <a:spcPts val="560"/>
              </a:spcBef>
              <a:spcAft>
                <a:spcPts val="0"/>
              </a:spcAft>
              <a:buClr>
                <a:srgbClr val="3C3C3C"/>
              </a:buClr>
              <a:buSzPts val="2800"/>
              <a:buFont typeface="Arial"/>
              <a:buNone/>
            </a:pPr>
            <a:endParaRPr sz="3600"/>
          </a:p>
        </p:txBody>
      </p:sp>
      <p:sp>
        <p:nvSpPr>
          <p:cNvPr id="906" name="Google Shape;906;p77"/>
          <p:cNvSpPr txBox="1">
            <a:spLocks noGrp="1"/>
          </p:cNvSpPr>
          <p:nvPr>
            <p:ph type="body" idx="2"/>
          </p:nvPr>
        </p:nvSpPr>
        <p:spPr>
          <a:xfrm>
            <a:off x="3221038" y="192857"/>
            <a:ext cx="8635500" cy="823500"/>
          </a:xfrm>
          <a:prstGeom prst="rect">
            <a:avLst/>
          </a:prstGeom>
          <a:noFill/>
          <a:ln>
            <a:noFill/>
          </a:ln>
        </p:spPr>
        <p:txBody>
          <a:bodyPr spcFirstLastPara="1" wrap="square" lIns="91425" tIns="91425" rIns="91425" bIns="91425" anchor="t" anchorCtr="0">
            <a:noAutofit/>
          </a:bodyPr>
          <a:lstStyle/>
          <a:p>
            <a:pPr marL="457200" marR="0" lvl="0" indent="-228600" algn="l" rtl="0">
              <a:spcBef>
                <a:spcPts val="640"/>
              </a:spcBef>
              <a:spcAft>
                <a:spcPts val="0"/>
              </a:spcAft>
              <a:buClr>
                <a:srgbClr val="1C3046"/>
              </a:buClr>
              <a:buSzPts val="3200"/>
              <a:buFont typeface="Arial"/>
              <a:buNone/>
            </a:pPr>
            <a:r>
              <a:rPr lang="en-US"/>
              <a:t>Technical collaboration with PaNOSC</a:t>
            </a:r>
            <a:endParaRPr/>
          </a:p>
        </p:txBody>
      </p:sp>
      <p:pic>
        <p:nvPicPr>
          <p:cNvPr id="907" name="Google Shape;907;p77" descr="Screenshot 2019-01-15 at 11.42.54.png"/>
          <p:cNvPicPr preferRelativeResize="0"/>
          <p:nvPr/>
        </p:nvPicPr>
        <p:blipFill rotWithShape="1">
          <a:blip r:embed="rId3">
            <a:alphaModFix/>
          </a:blip>
          <a:srcRect/>
          <a:stretch/>
        </p:blipFill>
        <p:spPr>
          <a:xfrm>
            <a:off x="8115300" y="1905000"/>
            <a:ext cx="1752600" cy="609600"/>
          </a:xfrm>
          <a:prstGeom prst="rect">
            <a:avLst/>
          </a:prstGeom>
          <a:noFill/>
          <a:ln>
            <a:noFill/>
          </a:ln>
        </p:spPr>
      </p:pic>
      <p:pic>
        <p:nvPicPr>
          <p:cNvPr id="908" name="Google Shape;908;p77" descr="Screenshot 2019-01-15 at 11.41.41.png"/>
          <p:cNvPicPr preferRelativeResize="0"/>
          <p:nvPr/>
        </p:nvPicPr>
        <p:blipFill rotWithShape="1">
          <a:blip r:embed="rId4">
            <a:alphaModFix/>
          </a:blip>
          <a:srcRect/>
          <a:stretch/>
        </p:blipFill>
        <p:spPr>
          <a:xfrm>
            <a:off x="6814775" y="1485900"/>
            <a:ext cx="1376725" cy="1409700"/>
          </a:xfrm>
          <a:prstGeom prst="rect">
            <a:avLst/>
          </a:prstGeom>
          <a:noFill/>
          <a:ln>
            <a:noFill/>
          </a:ln>
        </p:spPr>
      </p:pic>
      <p:pic>
        <p:nvPicPr>
          <p:cNvPr id="909" name="Google Shape;909;p77" descr="Screenshot 2019-01-15 at 11.41.17.png"/>
          <p:cNvPicPr preferRelativeResize="0"/>
          <p:nvPr/>
        </p:nvPicPr>
        <p:blipFill rotWithShape="1">
          <a:blip r:embed="rId5">
            <a:alphaModFix/>
          </a:blip>
          <a:srcRect/>
          <a:stretch/>
        </p:blipFill>
        <p:spPr>
          <a:xfrm>
            <a:off x="5976731" y="3886200"/>
            <a:ext cx="957469" cy="1000991"/>
          </a:xfrm>
          <a:prstGeom prst="rect">
            <a:avLst/>
          </a:prstGeom>
          <a:noFill/>
          <a:ln>
            <a:noFill/>
          </a:ln>
        </p:spPr>
      </p:pic>
      <p:pic>
        <p:nvPicPr>
          <p:cNvPr id="910" name="Google Shape;910;p77" descr="Screenshot 2019-01-15 at 11.45.39.png"/>
          <p:cNvPicPr preferRelativeResize="0"/>
          <p:nvPr/>
        </p:nvPicPr>
        <p:blipFill rotWithShape="1">
          <a:blip r:embed="rId6">
            <a:alphaModFix/>
          </a:blip>
          <a:srcRect/>
          <a:stretch/>
        </p:blipFill>
        <p:spPr>
          <a:xfrm>
            <a:off x="6019800" y="1828800"/>
            <a:ext cx="800100" cy="533400"/>
          </a:xfrm>
          <a:prstGeom prst="rect">
            <a:avLst/>
          </a:prstGeom>
          <a:noFill/>
          <a:ln>
            <a:noFill/>
          </a:ln>
        </p:spPr>
      </p:pic>
      <p:sp>
        <p:nvSpPr>
          <p:cNvPr id="911" name="Google Shape;911;p77"/>
          <p:cNvSpPr txBox="1"/>
          <p:nvPr/>
        </p:nvSpPr>
        <p:spPr>
          <a:xfrm>
            <a:off x="6019800" y="2743200"/>
            <a:ext cx="61893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2"/>
                </a:solidFill>
                <a:latin typeface="Calibri"/>
                <a:ea typeface="Calibri"/>
                <a:cs typeface="Calibri"/>
                <a:sym typeface="Calibri"/>
                <a:hlinkClick r:id="rId7"/>
              </a:rPr>
              <a:t>https://marketplace.eosc-portal.eu/services/egi-cloud-compute</a:t>
            </a:r>
            <a:endParaRPr sz="1800">
              <a:solidFill>
                <a:schemeClr val="dk2"/>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2"/>
                </a:solidFill>
                <a:latin typeface="Calibri"/>
                <a:ea typeface="Calibri"/>
                <a:cs typeface="Calibri"/>
                <a:sym typeface="Calibri"/>
                <a:hlinkClick r:id="rId8"/>
              </a:rPr>
              <a:t>https://marketplace.eosc-portal.eu/services/egi-notebooks</a:t>
            </a:r>
            <a:endParaRPr sz="1800">
              <a:solidFill>
                <a:schemeClr val="dk2"/>
              </a:solidFill>
              <a:latin typeface="Calibri"/>
              <a:ea typeface="Calibri"/>
              <a:cs typeface="Calibri"/>
              <a:sym typeface="Calibri"/>
            </a:endParaRPr>
          </a:p>
          <a:p>
            <a:pPr marL="0" marR="0" lvl="0" indent="0" algn="l" rtl="0">
              <a:spcBef>
                <a:spcPts val="0"/>
              </a:spcBef>
              <a:spcAft>
                <a:spcPts val="0"/>
              </a:spcAft>
              <a:buNone/>
            </a:pPr>
            <a:endParaRPr sz="1800">
              <a:solidFill>
                <a:schemeClr val="dk2"/>
              </a:solidFill>
              <a:latin typeface="Calibri"/>
              <a:ea typeface="Calibri"/>
              <a:cs typeface="Calibri"/>
              <a:sym typeface="Calibri"/>
            </a:endParaRPr>
          </a:p>
          <a:p>
            <a:pPr marL="0" marR="0" lvl="0" indent="0" algn="l" rtl="0">
              <a:spcBef>
                <a:spcPts val="0"/>
              </a:spcBef>
              <a:spcAft>
                <a:spcPts val="0"/>
              </a:spcAft>
              <a:buNone/>
            </a:pPr>
            <a:endParaRPr sz="1800">
              <a:solidFill>
                <a:schemeClr val="dk2"/>
              </a:solidFill>
              <a:latin typeface="Calibri"/>
              <a:ea typeface="Calibri"/>
              <a:cs typeface="Calibri"/>
              <a:sym typeface="Calibri"/>
            </a:endParaRPr>
          </a:p>
        </p:txBody>
      </p:sp>
      <p:sp>
        <p:nvSpPr>
          <p:cNvPr id="912" name="Google Shape;912;p77"/>
          <p:cNvSpPr/>
          <p:nvPr/>
        </p:nvSpPr>
        <p:spPr>
          <a:xfrm>
            <a:off x="5930284" y="4953000"/>
            <a:ext cx="504251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2"/>
                </a:solidFill>
                <a:latin typeface="Calibri"/>
                <a:ea typeface="Calibri"/>
                <a:cs typeface="Calibri"/>
                <a:sym typeface="Calibri"/>
                <a:hlinkClick r:id="rId9"/>
              </a:rPr>
              <a:t>https://marketplace.eosc-portal.eu/services/b2find</a:t>
            </a:r>
            <a:endParaRPr sz="1800">
              <a:solidFill>
                <a:schemeClr val="dk2"/>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2"/>
                </a:solidFill>
                <a:latin typeface="Calibri"/>
                <a:ea typeface="Calibri"/>
                <a:cs typeface="Calibri"/>
                <a:sym typeface="Calibri"/>
                <a:hlinkClick r:id="rId10"/>
              </a:rPr>
              <a:t>https://marketplace.eosc-portal.eu/services/b2safe</a:t>
            </a:r>
            <a:endParaRPr sz="1800">
              <a:solidFill>
                <a:schemeClr val="dk2"/>
              </a:solidFill>
              <a:latin typeface="Calibri"/>
              <a:ea typeface="Calibri"/>
              <a:cs typeface="Calibri"/>
              <a:sym typeface="Calibri"/>
            </a:endParaRPr>
          </a:p>
          <a:p>
            <a:pPr marL="0" marR="0" lvl="0" indent="0" algn="l" rtl="0">
              <a:spcBef>
                <a:spcPts val="0"/>
              </a:spcBef>
              <a:spcAft>
                <a:spcPts val="0"/>
              </a:spcAft>
              <a:buNone/>
            </a:pPr>
            <a:endParaRPr sz="1800">
              <a:solidFill>
                <a:schemeClr val="dk2"/>
              </a:solidFill>
              <a:latin typeface="Calibri"/>
              <a:ea typeface="Calibri"/>
              <a:cs typeface="Calibri"/>
              <a:sym typeface="Calibri"/>
            </a:endParaRPr>
          </a:p>
        </p:txBody>
      </p:sp>
      <p:pic>
        <p:nvPicPr>
          <p:cNvPr id="913" name="Google Shape;913;p77" descr="Screenshot 2019-01-15 at 11.52.11.png"/>
          <p:cNvPicPr preferRelativeResize="0"/>
          <p:nvPr/>
        </p:nvPicPr>
        <p:blipFill rotWithShape="1">
          <a:blip r:embed="rId11">
            <a:alphaModFix/>
          </a:blip>
          <a:srcRect/>
          <a:stretch/>
        </p:blipFill>
        <p:spPr>
          <a:xfrm>
            <a:off x="7086600" y="3886200"/>
            <a:ext cx="1059418" cy="1066800"/>
          </a:xfrm>
          <a:prstGeom prst="rect">
            <a:avLst/>
          </a:prstGeom>
          <a:noFill/>
          <a:ln>
            <a:noFill/>
          </a:ln>
        </p:spPr>
      </p:pic>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78"/>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921" name="Google Shape;921;p78"/>
          <p:cNvSpPr txBox="1">
            <a:spLocks noGrp="1"/>
          </p:cNvSpPr>
          <p:nvPr>
            <p:ph type="body" idx="1"/>
          </p:nvPr>
        </p:nvSpPr>
        <p:spPr>
          <a:xfrm>
            <a:off x="335360" y="1116363"/>
            <a:ext cx="11521200" cy="4854900"/>
          </a:xfrm>
          <a:prstGeom prst="rect">
            <a:avLst/>
          </a:prstGeom>
        </p:spPr>
        <p:txBody>
          <a:bodyPr spcFirstLastPara="1" wrap="square" lIns="91425" tIns="91425" rIns="91425" bIns="91425" anchor="t" anchorCtr="0">
            <a:noAutofit/>
          </a:bodyPr>
          <a:lstStyle/>
          <a:p>
            <a:pPr marL="457200" lvl="0" indent="-406400" algn="l" rtl="0">
              <a:spcBef>
                <a:spcPts val="560"/>
              </a:spcBef>
              <a:spcAft>
                <a:spcPts val="0"/>
              </a:spcAft>
              <a:buSzPts val="2800"/>
              <a:buChar char="•"/>
            </a:pPr>
            <a:r>
              <a:rPr lang="en-US">
                <a:solidFill>
                  <a:srgbClr val="B5892D"/>
                </a:solidFill>
              </a:rPr>
              <a:t>Objective: Promotion of the participation of Eastern Europe countries to EOSC</a:t>
            </a:r>
            <a:r>
              <a:rPr lang="en-US"/>
              <a:t> via the </a:t>
            </a:r>
            <a:r>
              <a:rPr lang="en-US" u="sng">
                <a:solidFill>
                  <a:schemeClr val="dk2"/>
                </a:solidFill>
                <a:hlinkClick r:id="rId3"/>
              </a:rPr>
              <a:t>Eastern Partnership Connect (EaPConnect) project</a:t>
            </a:r>
            <a:endParaRPr/>
          </a:p>
          <a:p>
            <a:pPr marL="914400" lvl="1" indent="-377190" algn="l" rtl="0">
              <a:spcBef>
                <a:spcPts val="0"/>
              </a:spcBef>
              <a:spcAft>
                <a:spcPts val="0"/>
              </a:spcAft>
              <a:buSzPts val="2340"/>
              <a:buChar char="-"/>
            </a:pPr>
            <a:r>
              <a:rPr lang="en-US"/>
              <a:t>Decrease the digital divide and facilitate participation of local scientists, students and academics in global R&amp;E collaborations </a:t>
            </a:r>
            <a:r>
              <a:rPr lang="en-US">
                <a:solidFill>
                  <a:srgbClr val="B5892D"/>
                </a:solidFill>
              </a:rPr>
              <a:t>and EOSC</a:t>
            </a:r>
            <a:endParaRPr>
              <a:solidFill>
                <a:srgbClr val="B5892D"/>
              </a:solidFill>
            </a:endParaRPr>
          </a:p>
          <a:p>
            <a:pPr marL="914400" lvl="1" indent="-377190" algn="l" rtl="0">
              <a:spcBef>
                <a:spcPts val="0"/>
              </a:spcBef>
              <a:spcAft>
                <a:spcPts val="0"/>
              </a:spcAft>
              <a:buSzPts val="2340"/>
              <a:buChar char="-"/>
            </a:pPr>
            <a:r>
              <a:rPr lang="en-US"/>
              <a:t>Countries in scope: Armenia, Azerbaijan, Belarus, Georgia, Moldova and Ukraine</a:t>
            </a:r>
            <a:endParaRPr/>
          </a:p>
          <a:p>
            <a:pPr marL="457200" lvl="0" indent="-406400" algn="l" rtl="0">
              <a:spcBef>
                <a:spcPts val="0"/>
              </a:spcBef>
              <a:spcAft>
                <a:spcPts val="0"/>
              </a:spcAft>
              <a:buSzPts val="2800"/>
              <a:buChar char="•"/>
            </a:pPr>
            <a:r>
              <a:rPr lang="en-US"/>
              <a:t>EOSC-hub / EaPConnect pilots</a:t>
            </a:r>
            <a:endParaRPr/>
          </a:p>
          <a:p>
            <a:pPr marL="914400" marR="0" lvl="1" indent="-377190" algn="l" rtl="0">
              <a:lnSpc>
                <a:spcPct val="100000"/>
              </a:lnSpc>
              <a:spcBef>
                <a:spcPts val="0"/>
              </a:spcBef>
              <a:spcAft>
                <a:spcPts val="0"/>
              </a:spcAft>
              <a:buClr>
                <a:srgbClr val="3C3C3C"/>
              </a:buClr>
              <a:buSzPts val="2340"/>
              <a:buFont typeface="Calibri"/>
              <a:buChar char="-"/>
            </a:pPr>
            <a:r>
              <a:rPr lang="en-US"/>
              <a:t>Federated Cloud and Cloud bursting, promotion of scientific applications on Cloud (e.g. Armenia Data Cube, </a:t>
            </a:r>
            <a:r>
              <a:rPr lang="en-US" u="sng">
                <a:solidFill>
                  <a:schemeClr val="dk2"/>
                </a:solidFill>
                <a:hlinkClick r:id="rId4"/>
              </a:rPr>
              <a:t>ADC4SD project</a:t>
            </a:r>
            <a:r>
              <a:rPr lang="en-US"/>
              <a:t>), federated data access in the Cloud (e.g. Copernicus) </a:t>
            </a:r>
            <a:endParaRPr/>
          </a:p>
          <a:p>
            <a:pPr marL="914400" marR="0" lvl="1" indent="-377190" algn="l" rtl="0">
              <a:lnSpc>
                <a:spcPct val="100000"/>
              </a:lnSpc>
              <a:spcBef>
                <a:spcPts val="0"/>
              </a:spcBef>
              <a:spcAft>
                <a:spcPts val="0"/>
              </a:spcAft>
              <a:buSzPts val="2340"/>
              <a:buChar char="-"/>
            </a:pPr>
            <a:r>
              <a:rPr lang="en-US" sz="2600" u="sng">
                <a:solidFill>
                  <a:schemeClr val="dk2"/>
                </a:solidFill>
                <a:hlinkClick r:id="rId5"/>
              </a:rPr>
              <a:t>Training</a:t>
            </a:r>
            <a:r>
              <a:rPr lang="en-US"/>
              <a:t> of local scientists “Introduction to Jupyter on cloud and Open Science” @ EaPEC 2019</a:t>
            </a:r>
            <a:r>
              <a:rPr lang="en-US">
                <a:solidFill>
                  <a:schemeClr val="dk2"/>
                </a:solidFill>
              </a:rPr>
              <a:t> </a:t>
            </a:r>
            <a:endParaRPr>
              <a:solidFill>
                <a:schemeClr val="dk2"/>
              </a:solidFill>
            </a:endParaRPr>
          </a:p>
        </p:txBody>
      </p:sp>
      <p:sp>
        <p:nvSpPr>
          <p:cNvPr id="922" name="Google Shape;922;p78"/>
          <p:cNvSpPr txBox="1">
            <a:spLocks noGrp="1"/>
          </p:cNvSpPr>
          <p:nvPr>
            <p:ph type="body" idx="2"/>
          </p:nvPr>
        </p:nvSpPr>
        <p:spPr>
          <a:xfrm>
            <a:off x="3221038" y="192857"/>
            <a:ext cx="86355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EaPConnect Project</a:t>
            </a:r>
            <a:endParaRPr/>
          </a:p>
        </p:txBody>
      </p:sp>
      <p:pic>
        <p:nvPicPr>
          <p:cNvPr id="923" name="Google Shape;923;p78"/>
          <p:cNvPicPr preferRelativeResize="0"/>
          <p:nvPr/>
        </p:nvPicPr>
        <p:blipFill>
          <a:blip r:embed="rId6">
            <a:alphaModFix/>
          </a:blip>
          <a:stretch>
            <a:fillRect/>
          </a:stretch>
        </p:blipFill>
        <p:spPr>
          <a:xfrm>
            <a:off x="10102650" y="198813"/>
            <a:ext cx="1909106" cy="811563"/>
          </a:xfrm>
          <a:prstGeom prst="rect">
            <a:avLst/>
          </a:prstGeom>
          <a:noFill/>
          <a:ln>
            <a:noFill/>
          </a:ln>
        </p:spPr>
      </p:pic>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79"/>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930" name="Google Shape;930;p79"/>
          <p:cNvSpPr txBox="1">
            <a:spLocks noGrp="1"/>
          </p:cNvSpPr>
          <p:nvPr>
            <p:ph type="body" idx="1"/>
          </p:nvPr>
        </p:nvSpPr>
        <p:spPr>
          <a:xfrm>
            <a:off x="335400" y="1103675"/>
            <a:ext cx="11703300" cy="48549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a:t>MaX - Materials design at the Exascale - is one of the 'European Centres of Excellence for HPC applications' (H2020-INFREADI-2018-1)</a:t>
            </a:r>
            <a:endParaRPr/>
          </a:p>
          <a:p>
            <a:pPr marL="0" lvl="0" indent="0" algn="l" rtl="0">
              <a:spcBef>
                <a:spcPts val="560"/>
              </a:spcBef>
              <a:spcAft>
                <a:spcPts val="0"/>
              </a:spcAft>
              <a:buNone/>
            </a:pPr>
            <a:endParaRPr/>
          </a:p>
          <a:p>
            <a:pPr marL="457200" lvl="0" indent="-406400" algn="l" rtl="0">
              <a:spcBef>
                <a:spcPts val="560"/>
              </a:spcBef>
              <a:spcAft>
                <a:spcPts val="0"/>
              </a:spcAft>
              <a:buSzPts val="2800"/>
              <a:buChar char="•"/>
            </a:pPr>
            <a:r>
              <a:rPr lang="en-US"/>
              <a:t>supports developers and end users of advanced applications in the field of materials (HPT &amp; HTC)</a:t>
            </a:r>
            <a:endParaRPr/>
          </a:p>
          <a:p>
            <a:pPr marL="0" lvl="0" indent="0" algn="l" rtl="0">
              <a:spcBef>
                <a:spcPts val="560"/>
              </a:spcBef>
              <a:spcAft>
                <a:spcPts val="0"/>
              </a:spcAft>
              <a:buNone/>
            </a:pPr>
            <a:endParaRPr/>
          </a:p>
          <a:p>
            <a:pPr marL="457200" lvl="0" indent="-406400" algn="l" rtl="0">
              <a:spcBef>
                <a:spcPts val="560"/>
              </a:spcBef>
              <a:spcAft>
                <a:spcPts val="0"/>
              </a:spcAft>
              <a:buSzPts val="2800"/>
              <a:buChar char="•"/>
            </a:pPr>
            <a:r>
              <a:rPr lang="en-US"/>
              <a:t>enabling the exascale transition in the materials domain</a:t>
            </a:r>
            <a:endParaRPr/>
          </a:p>
          <a:p>
            <a:pPr marL="914400" lvl="1" indent="-377190" algn="l" rtl="0">
              <a:spcBef>
                <a:spcPts val="0"/>
              </a:spcBef>
              <a:spcAft>
                <a:spcPts val="0"/>
              </a:spcAft>
              <a:buSzPts val="2340"/>
              <a:buChar char="-"/>
            </a:pPr>
            <a:r>
              <a:rPr lang="en-US"/>
              <a:t>developing advanced programming models, novel algorithms, domain-specific libraries, in-memory data management, etc</a:t>
            </a:r>
            <a:endParaRPr/>
          </a:p>
          <a:p>
            <a:pPr marL="0" lvl="0" indent="0" algn="l" rtl="0">
              <a:spcBef>
                <a:spcPts val="560"/>
              </a:spcBef>
              <a:spcAft>
                <a:spcPts val="0"/>
              </a:spcAft>
              <a:buNone/>
            </a:pPr>
            <a:endParaRPr/>
          </a:p>
        </p:txBody>
      </p:sp>
      <p:sp>
        <p:nvSpPr>
          <p:cNvPr id="931" name="Google Shape;931;p79"/>
          <p:cNvSpPr txBox="1">
            <a:spLocks noGrp="1"/>
          </p:cNvSpPr>
          <p:nvPr>
            <p:ph type="body" idx="2"/>
          </p:nvPr>
        </p:nvSpPr>
        <p:spPr>
          <a:xfrm>
            <a:off x="3221038" y="192857"/>
            <a:ext cx="86355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MaX Centre of Excellence</a:t>
            </a:r>
            <a:endParaRPr/>
          </a:p>
        </p:txBody>
      </p:sp>
      <p:pic>
        <p:nvPicPr>
          <p:cNvPr id="932" name="Google Shape;932;p79"/>
          <p:cNvPicPr preferRelativeResize="0"/>
          <p:nvPr/>
        </p:nvPicPr>
        <p:blipFill>
          <a:blip r:embed="rId3">
            <a:alphaModFix/>
          </a:blip>
          <a:stretch>
            <a:fillRect/>
          </a:stretch>
        </p:blipFill>
        <p:spPr>
          <a:xfrm>
            <a:off x="7808425" y="5068975"/>
            <a:ext cx="4048125" cy="1133475"/>
          </a:xfrm>
          <a:prstGeom prst="rect">
            <a:avLst/>
          </a:prstGeom>
          <a:noFill/>
          <a:ln>
            <a:noFill/>
          </a:ln>
        </p:spPr>
      </p:pic>
      <p:sp>
        <p:nvSpPr>
          <p:cNvPr id="2" name="Fußzeilenplatzhalter 1"/>
          <p:cNvSpPr>
            <a:spLocks noGrp="1"/>
          </p:cNvSpPr>
          <p:nvPr>
            <p:ph type="ftr" idx="11"/>
          </p:nvPr>
        </p:nvSpPr>
        <p:spPr/>
        <p:txBody>
          <a:bodyPr/>
          <a:lstStyle/>
          <a:p>
            <a:r>
              <a:rPr lang="en-US" dirty="0"/>
              <a:t>1st EOSC-hub Review, Luxembourg 8-9 Oct 2019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80"/>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
        <p:nvSpPr>
          <p:cNvPr id="939" name="Google Shape;939;p80"/>
          <p:cNvSpPr txBox="1">
            <a:spLocks noGrp="1"/>
          </p:cNvSpPr>
          <p:nvPr>
            <p:ph type="body" idx="1"/>
          </p:nvPr>
        </p:nvSpPr>
        <p:spPr>
          <a:xfrm>
            <a:off x="335360" y="1040163"/>
            <a:ext cx="11521200" cy="48549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a:t>Open Science Platform: AiiDA + Materials Cloud</a:t>
            </a:r>
            <a:endParaRPr/>
          </a:p>
          <a:p>
            <a:pPr marL="457200" lvl="0" indent="-406400" algn="l" rtl="0">
              <a:spcBef>
                <a:spcPts val="560"/>
              </a:spcBef>
              <a:spcAft>
                <a:spcPts val="0"/>
              </a:spcAft>
              <a:buSzPts val="2800"/>
              <a:buChar char="•"/>
            </a:pPr>
            <a:r>
              <a:rPr lang="en-US"/>
              <a:t>Open and FAIR data sharing: Archive, Discover, Explore</a:t>
            </a:r>
            <a:endParaRPr/>
          </a:p>
          <a:p>
            <a:pPr marL="457200" lvl="0" indent="-406400" algn="l" rtl="0">
              <a:spcBef>
                <a:spcPts val="0"/>
              </a:spcBef>
              <a:spcAft>
                <a:spcPts val="0"/>
              </a:spcAft>
              <a:buSzPts val="2800"/>
              <a:buChar char="•"/>
            </a:pPr>
            <a:r>
              <a:rPr lang="en-US"/>
              <a:t>Discover (curated data) &amp; Explore (raw data)</a:t>
            </a:r>
            <a:endParaRPr/>
          </a:p>
          <a:p>
            <a:pPr marL="457200" lvl="0" indent="-406400" algn="l" rtl="0">
              <a:spcBef>
                <a:spcPts val="0"/>
              </a:spcBef>
              <a:spcAft>
                <a:spcPts val="0"/>
              </a:spcAft>
              <a:buSzPts val="2800"/>
              <a:buChar char="•"/>
            </a:pPr>
            <a:r>
              <a:rPr lang="en-US"/>
              <a:t>AiiDA lab: cloud data generation and analysis platform (AiiDA + Jupyter)</a:t>
            </a:r>
            <a:endParaRPr/>
          </a:p>
          <a:p>
            <a:pPr marL="0" lvl="0" indent="0" algn="l" rtl="0">
              <a:spcBef>
                <a:spcPts val="560"/>
              </a:spcBef>
              <a:spcAft>
                <a:spcPts val="0"/>
              </a:spcAft>
              <a:buNone/>
            </a:pPr>
            <a:endParaRPr/>
          </a:p>
          <a:p>
            <a:pPr marL="0" lvl="0" indent="0" algn="l" rtl="0">
              <a:spcBef>
                <a:spcPts val="560"/>
              </a:spcBef>
              <a:spcAft>
                <a:spcPts val="0"/>
              </a:spcAft>
              <a:buNone/>
            </a:pPr>
            <a:r>
              <a:rPr lang="en-US"/>
              <a:t>Collaboration with EOSC-hub and integration into EOSC:</a:t>
            </a:r>
            <a:endParaRPr/>
          </a:p>
          <a:p>
            <a:pPr marL="457200" lvl="0" indent="-406400" algn="l" rtl="0">
              <a:spcBef>
                <a:spcPts val="560"/>
              </a:spcBef>
              <a:spcAft>
                <a:spcPts val="0"/>
              </a:spcAft>
              <a:buSzPts val="2800"/>
              <a:buChar char="•"/>
            </a:pPr>
            <a:r>
              <a:rPr lang="en-US"/>
              <a:t>AiiDa lab hosting in the EGI Federated Cloud</a:t>
            </a:r>
            <a:endParaRPr/>
          </a:p>
          <a:p>
            <a:pPr marL="914400" lvl="1" indent="-377190" algn="l" rtl="0">
              <a:spcBef>
                <a:spcPts val="0"/>
              </a:spcBef>
              <a:spcAft>
                <a:spcPts val="0"/>
              </a:spcAft>
              <a:buSzPts val="2340"/>
              <a:buChar char="-"/>
            </a:pPr>
            <a:r>
              <a:rPr lang="en-US"/>
              <a:t>Kubernetes cluster (cloud containers)</a:t>
            </a:r>
            <a:endParaRPr/>
          </a:p>
          <a:p>
            <a:pPr marL="457200" lvl="0" indent="-406400" algn="l" rtl="0">
              <a:spcBef>
                <a:spcPts val="0"/>
              </a:spcBef>
              <a:spcAft>
                <a:spcPts val="0"/>
              </a:spcAft>
              <a:buSzPts val="2800"/>
              <a:buChar char="•"/>
            </a:pPr>
            <a:r>
              <a:rPr lang="en-US"/>
              <a:t>Integration with B2ACCESS for AAI</a:t>
            </a:r>
            <a:endParaRPr/>
          </a:p>
          <a:p>
            <a:pPr marL="914400" lvl="1" indent="-377190" algn="l" rtl="0">
              <a:spcBef>
                <a:spcPts val="0"/>
              </a:spcBef>
              <a:spcAft>
                <a:spcPts val="0"/>
              </a:spcAft>
              <a:buSzPts val="2340"/>
              <a:buChar char="-"/>
            </a:pPr>
            <a:r>
              <a:rPr lang="en-US"/>
              <a:t>B2SHARE under analysis</a:t>
            </a:r>
            <a:endParaRPr/>
          </a:p>
          <a:p>
            <a:pPr marL="0" lvl="0" indent="0" algn="l" rtl="0">
              <a:spcBef>
                <a:spcPts val="560"/>
              </a:spcBef>
              <a:spcAft>
                <a:spcPts val="0"/>
              </a:spcAft>
              <a:buNone/>
            </a:pPr>
            <a:r>
              <a:rPr lang="en-US"/>
              <a:t>⇒ AiiDA lab will be published in the EOSC Marketplace </a:t>
            </a:r>
            <a:endParaRPr/>
          </a:p>
        </p:txBody>
      </p:sp>
      <p:sp>
        <p:nvSpPr>
          <p:cNvPr id="940" name="Google Shape;940;p80"/>
          <p:cNvSpPr txBox="1">
            <a:spLocks noGrp="1"/>
          </p:cNvSpPr>
          <p:nvPr>
            <p:ph type="body" idx="2"/>
          </p:nvPr>
        </p:nvSpPr>
        <p:spPr>
          <a:xfrm>
            <a:off x="3221038" y="192857"/>
            <a:ext cx="86355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MaX Centre of Excellence &amp; EOSC-hub</a:t>
            </a:r>
            <a:endParaRPr/>
          </a:p>
        </p:txBody>
      </p:sp>
      <p:pic>
        <p:nvPicPr>
          <p:cNvPr id="941" name="Google Shape;941;p80"/>
          <p:cNvPicPr preferRelativeResize="0"/>
          <p:nvPr/>
        </p:nvPicPr>
        <p:blipFill>
          <a:blip r:embed="rId3">
            <a:alphaModFix/>
          </a:blip>
          <a:stretch>
            <a:fillRect/>
          </a:stretch>
        </p:blipFill>
        <p:spPr>
          <a:xfrm>
            <a:off x="8920500" y="1040172"/>
            <a:ext cx="3119099" cy="715763"/>
          </a:xfrm>
          <a:prstGeom prst="rect">
            <a:avLst/>
          </a:prstGeom>
          <a:noFill/>
          <a:ln>
            <a:noFill/>
          </a:ln>
        </p:spPr>
      </p:pic>
      <p:pic>
        <p:nvPicPr>
          <p:cNvPr id="942" name="Google Shape;942;p80"/>
          <p:cNvPicPr preferRelativeResize="0"/>
          <p:nvPr/>
        </p:nvPicPr>
        <p:blipFill>
          <a:blip r:embed="rId4">
            <a:alphaModFix/>
          </a:blip>
          <a:stretch>
            <a:fillRect/>
          </a:stretch>
        </p:blipFill>
        <p:spPr>
          <a:xfrm>
            <a:off x="8501275" y="4007711"/>
            <a:ext cx="3538326" cy="1514640"/>
          </a:xfrm>
          <a:prstGeom prst="rect">
            <a:avLst/>
          </a:prstGeom>
          <a:noFill/>
          <a:ln>
            <a:noFill/>
          </a:ln>
        </p:spPr>
      </p:pic>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81"/>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949" name="Google Shape;949;p81"/>
          <p:cNvSpPr txBox="1">
            <a:spLocks noGrp="1"/>
          </p:cNvSpPr>
          <p:nvPr>
            <p:ph type="body" idx="1"/>
          </p:nvPr>
        </p:nvSpPr>
        <p:spPr>
          <a:xfrm>
            <a:off x="182950" y="1116375"/>
            <a:ext cx="11982900" cy="48549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a:t>VirtualBrainCloud bridging the gap between computational neuroscience and subcellular systems biology</a:t>
            </a:r>
            <a:endParaRPr/>
          </a:p>
          <a:p>
            <a:pPr marL="457200" lvl="0" indent="-406400" algn="l" rtl="0">
              <a:spcBef>
                <a:spcPts val="560"/>
              </a:spcBef>
              <a:spcAft>
                <a:spcPts val="0"/>
              </a:spcAft>
              <a:buSzPts val="2800"/>
              <a:buChar char="•"/>
            </a:pPr>
            <a:r>
              <a:rPr lang="en-US"/>
              <a:t>Integration of research streams into a cloud-based brain simulation platform supporting personalized diagnostics and treatments for Alzheimer’s dementia</a:t>
            </a:r>
            <a:endParaRPr/>
          </a:p>
          <a:p>
            <a:pPr marL="457200" lvl="0" indent="-406400" algn="l" rtl="0">
              <a:spcBef>
                <a:spcPts val="0"/>
              </a:spcBef>
              <a:spcAft>
                <a:spcPts val="0"/>
              </a:spcAft>
              <a:buSzPts val="2800"/>
              <a:buChar char="•"/>
            </a:pPr>
            <a:r>
              <a:rPr lang="en-US"/>
              <a:t>Coordinate efforts of The Virtual Brain large scale simulation platform (EU Flagship Human Brain Project) and IMI-EPAD initiative (European prevention of Alzheimer’s dementia consortium)</a:t>
            </a:r>
            <a:endParaRPr/>
          </a:p>
          <a:p>
            <a:pPr marL="457200" lvl="0" indent="-406400" algn="l" rtl="0">
              <a:spcBef>
                <a:spcPts val="0"/>
              </a:spcBef>
              <a:spcAft>
                <a:spcPts val="0"/>
              </a:spcAft>
              <a:buSzPts val="2800"/>
              <a:buChar char="•"/>
            </a:pPr>
            <a:r>
              <a:rPr lang="en-US"/>
              <a:t>Develop and validate a decision support system that provides access to high quality multi-disciplinary data for clinical practice</a:t>
            </a:r>
            <a:endParaRPr/>
          </a:p>
        </p:txBody>
      </p:sp>
      <p:sp>
        <p:nvSpPr>
          <p:cNvPr id="950" name="Google Shape;950;p81"/>
          <p:cNvSpPr txBox="1">
            <a:spLocks noGrp="1"/>
          </p:cNvSpPr>
          <p:nvPr>
            <p:ph type="body" idx="2"/>
          </p:nvPr>
        </p:nvSpPr>
        <p:spPr>
          <a:xfrm>
            <a:off x="3002025" y="116650"/>
            <a:ext cx="92265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VirtualBrainCloud - EOSC for data analytics for health</a:t>
            </a:r>
            <a:endParaRPr/>
          </a:p>
        </p:txBody>
      </p:sp>
      <p:pic>
        <p:nvPicPr>
          <p:cNvPr id="951" name="Google Shape;951;p81"/>
          <p:cNvPicPr preferRelativeResize="0"/>
          <p:nvPr/>
        </p:nvPicPr>
        <p:blipFill>
          <a:blip r:embed="rId3">
            <a:alphaModFix/>
          </a:blip>
          <a:stretch>
            <a:fillRect/>
          </a:stretch>
        </p:blipFill>
        <p:spPr>
          <a:xfrm>
            <a:off x="9526650" y="4795800"/>
            <a:ext cx="1915750" cy="1689475"/>
          </a:xfrm>
          <a:prstGeom prst="rect">
            <a:avLst/>
          </a:prstGeom>
          <a:noFill/>
          <a:ln>
            <a:noFill/>
          </a:ln>
        </p:spPr>
      </p:pic>
      <p:pic>
        <p:nvPicPr>
          <p:cNvPr id="952" name="Google Shape;952;p81"/>
          <p:cNvPicPr preferRelativeResize="0"/>
          <p:nvPr/>
        </p:nvPicPr>
        <p:blipFill>
          <a:blip r:embed="rId4">
            <a:alphaModFix/>
          </a:blip>
          <a:stretch>
            <a:fillRect/>
          </a:stretch>
        </p:blipFill>
        <p:spPr>
          <a:xfrm>
            <a:off x="7084950" y="5496538"/>
            <a:ext cx="2356363" cy="288000"/>
          </a:xfrm>
          <a:prstGeom prst="rect">
            <a:avLst/>
          </a:prstGeom>
          <a:noFill/>
          <a:ln>
            <a:noFill/>
          </a:ln>
        </p:spPr>
      </p:pic>
      <p:pic>
        <p:nvPicPr>
          <p:cNvPr id="953" name="Google Shape;953;p81"/>
          <p:cNvPicPr preferRelativeResize="0"/>
          <p:nvPr/>
        </p:nvPicPr>
        <p:blipFill>
          <a:blip r:embed="rId5">
            <a:alphaModFix/>
          </a:blip>
          <a:stretch>
            <a:fillRect/>
          </a:stretch>
        </p:blipFill>
        <p:spPr>
          <a:xfrm>
            <a:off x="5349675" y="5784525"/>
            <a:ext cx="4091660" cy="581925"/>
          </a:xfrm>
          <a:prstGeom prst="rect">
            <a:avLst/>
          </a:prstGeom>
          <a:noFill/>
          <a:ln>
            <a:noFill/>
          </a:ln>
        </p:spPr>
      </p:pic>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2"/>
          <p:cNvSpPr txBox="1">
            <a:spLocks noGrp="1"/>
          </p:cNvSpPr>
          <p:nvPr>
            <p:ph type="body" idx="1"/>
          </p:nvPr>
        </p:nvSpPr>
        <p:spPr>
          <a:xfrm>
            <a:off x="628650" y="3127856"/>
            <a:ext cx="7759800" cy="2317500"/>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endParaRPr/>
          </a:p>
        </p:txBody>
      </p:sp>
      <p:sp>
        <p:nvSpPr>
          <p:cNvPr id="415" name="Google Shape;415;p32"/>
          <p:cNvSpPr txBox="1">
            <a:spLocks noGrp="1"/>
          </p:cNvSpPr>
          <p:nvPr>
            <p:ph type="body" idx="2"/>
          </p:nvPr>
        </p:nvSpPr>
        <p:spPr>
          <a:xfrm>
            <a:off x="628650" y="1810325"/>
            <a:ext cx="7759800" cy="448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OpenAIRE-Advance</a:t>
            </a:r>
            <a:endParaRPr/>
          </a:p>
        </p:txBody>
      </p:sp>
      <p:sp>
        <p:nvSpPr>
          <p:cNvPr id="416" name="Google Shape;416;p32"/>
          <p:cNvSpPr txBox="1">
            <a:spLocks noGrp="1"/>
          </p:cNvSpPr>
          <p:nvPr>
            <p:ph type="body" idx="3"/>
          </p:nvPr>
        </p:nvSpPr>
        <p:spPr>
          <a:xfrm>
            <a:off x="628650" y="2440525"/>
            <a:ext cx="7759800" cy="4485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a:t>Collaboration Agreement</a:t>
            </a:r>
            <a:endParaRPr/>
          </a:p>
        </p:txBody>
      </p:sp>
      <p:sp>
        <p:nvSpPr>
          <p:cNvPr id="5" name="Google Shape;406;p31"/>
          <p:cNvSpPr txBox="1">
            <a:spLocks/>
          </p:cNvSpPr>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a:t>
            </a:fld>
            <a:endParaRPr lang="en-US"/>
          </a:p>
        </p:txBody>
      </p:sp>
      <p:sp>
        <p:nvSpPr>
          <p:cNvPr id="6" name="Google Shape;408;p31"/>
          <p:cNvSpPr txBox="1">
            <a:spLocks/>
          </p:cNvSpPr>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1st EOSC-hub Review, Luxembourg 8-9 Oct 2019</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82"/>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960" name="Google Shape;960;p82"/>
          <p:cNvSpPr txBox="1">
            <a:spLocks noGrp="1"/>
          </p:cNvSpPr>
          <p:nvPr>
            <p:ph type="body" idx="1"/>
          </p:nvPr>
        </p:nvSpPr>
        <p:spPr>
          <a:xfrm>
            <a:off x="182950" y="811575"/>
            <a:ext cx="11982900" cy="48549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400">
                <a:solidFill>
                  <a:srgbClr val="B5892D"/>
                </a:solidFill>
              </a:rPr>
              <a:t>Technical objective: support the creation collaborative workbenches/VREs to search/integrate data, run pre-processing, store data, re-use already pre-processed data, etc</a:t>
            </a:r>
            <a:endParaRPr sz="2400">
              <a:solidFill>
                <a:srgbClr val="B5892D"/>
              </a:solidFill>
            </a:endParaRPr>
          </a:p>
          <a:p>
            <a:pPr marL="0" lvl="0" indent="0" algn="l" rtl="0">
              <a:spcBef>
                <a:spcPts val="560"/>
              </a:spcBef>
              <a:spcAft>
                <a:spcPts val="0"/>
              </a:spcAft>
              <a:buNone/>
            </a:pPr>
            <a:r>
              <a:rPr lang="en-US" sz="2400"/>
              <a:t>Technical requirements:</a:t>
            </a:r>
            <a:endParaRPr sz="2400"/>
          </a:p>
          <a:p>
            <a:pPr marL="457200" lvl="0" indent="-381000" algn="l" rtl="0">
              <a:spcBef>
                <a:spcPts val="560"/>
              </a:spcBef>
              <a:spcAft>
                <a:spcPts val="0"/>
              </a:spcAft>
              <a:buSzPts val="2400"/>
              <a:buChar char="•"/>
            </a:pPr>
            <a:r>
              <a:rPr lang="en-US" sz="2400"/>
              <a:t>Data discovery: federated search and access of data (AAI)</a:t>
            </a:r>
            <a:endParaRPr sz="2400"/>
          </a:p>
          <a:p>
            <a:pPr marL="457200" lvl="0" indent="-381000" algn="l" rtl="0">
              <a:spcBef>
                <a:spcPts val="0"/>
              </a:spcBef>
              <a:spcAft>
                <a:spcPts val="0"/>
              </a:spcAft>
              <a:buSzPts val="2400"/>
              <a:buChar char="•"/>
            </a:pPr>
            <a:r>
              <a:rPr lang="en-US" sz="2400"/>
              <a:t>Simulation capabilities: cloud/HTC infrastructure for data pipelines</a:t>
            </a:r>
            <a:endParaRPr sz="2400"/>
          </a:p>
          <a:p>
            <a:pPr marL="457200" lvl="0" indent="-381000" algn="l" rtl="0">
              <a:spcBef>
                <a:spcPts val="0"/>
              </a:spcBef>
              <a:spcAft>
                <a:spcPts val="0"/>
              </a:spcAft>
              <a:buSzPts val="2400"/>
              <a:buChar char="•"/>
            </a:pPr>
            <a:r>
              <a:rPr lang="en-US" sz="2400"/>
              <a:t>Containerized data and analysis with Jupyter Notebooks</a:t>
            </a:r>
            <a:endParaRPr sz="2400"/>
          </a:p>
          <a:p>
            <a:pPr marL="457200" lvl="0" indent="-381000" algn="l" rtl="0">
              <a:spcBef>
                <a:spcPts val="0"/>
              </a:spcBef>
              <a:spcAft>
                <a:spcPts val="0"/>
              </a:spcAft>
              <a:buSzPts val="2400"/>
              <a:buChar char="•"/>
            </a:pPr>
            <a:r>
              <a:rPr lang="en-US" sz="2400"/>
              <a:t>Tools to manage sensitive data</a:t>
            </a:r>
            <a:endParaRPr sz="2400"/>
          </a:p>
          <a:p>
            <a:pPr marL="0" lvl="0" indent="0" algn="l" rtl="0">
              <a:spcBef>
                <a:spcPts val="560"/>
              </a:spcBef>
              <a:spcAft>
                <a:spcPts val="0"/>
              </a:spcAft>
              <a:buNone/>
            </a:pPr>
            <a:r>
              <a:rPr lang="en-US" sz="2400"/>
              <a:t>Collaboration with EOSC-hub</a:t>
            </a:r>
            <a:endParaRPr sz="2400"/>
          </a:p>
          <a:p>
            <a:pPr marL="457200" lvl="0" indent="-381000" algn="l" rtl="0">
              <a:spcBef>
                <a:spcPts val="560"/>
              </a:spcBef>
              <a:spcAft>
                <a:spcPts val="0"/>
              </a:spcAft>
              <a:buSzPts val="2400"/>
              <a:buChar char="•"/>
            </a:pPr>
            <a:r>
              <a:rPr lang="en-US" sz="2400"/>
              <a:t>Notebook integrated on EGI Cloud, DataHub for federating data in cloud and access for processing, scaling up in EGI Cloud, adoption of EGI Cloud tools (VM image repository, Applications on demand), tools for sensitive data</a:t>
            </a:r>
            <a:endParaRPr sz="2400"/>
          </a:p>
          <a:p>
            <a:pPr marL="457200" lvl="0" indent="-381000" algn="l" rtl="0">
              <a:spcBef>
                <a:spcPts val="0"/>
              </a:spcBef>
              <a:spcAft>
                <a:spcPts val="0"/>
              </a:spcAft>
              <a:buSzPts val="2400"/>
              <a:buChar char="•"/>
            </a:pPr>
            <a:r>
              <a:rPr lang="en-US" sz="2400"/>
              <a:t>Publish Virtual Brain Cloud services in EOSC marketplace</a:t>
            </a:r>
            <a:endParaRPr sz="2400"/>
          </a:p>
        </p:txBody>
      </p:sp>
      <p:sp>
        <p:nvSpPr>
          <p:cNvPr id="961" name="Google Shape;961;p82"/>
          <p:cNvSpPr txBox="1">
            <a:spLocks noGrp="1"/>
          </p:cNvSpPr>
          <p:nvPr>
            <p:ph type="body" idx="2"/>
          </p:nvPr>
        </p:nvSpPr>
        <p:spPr>
          <a:xfrm>
            <a:off x="3002025" y="116650"/>
            <a:ext cx="92265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VirtualBrainCloud - EOSC for data analytics for health</a:t>
            </a:r>
            <a:endParaRPr/>
          </a:p>
        </p:txBody>
      </p:sp>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83"/>
          <p:cNvSpPr txBox="1">
            <a:spLocks noGrp="1"/>
          </p:cNvSpPr>
          <p:nvPr>
            <p:ph type="body" idx="1"/>
          </p:nvPr>
        </p:nvSpPr>
        <p:spPr>
          <a:xfrm>
            <a:off x="628650" y="3508856"/>
            <a:ext cx="7759800" cy="2317500"/>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endParaRPr/>
          </a:p>
        </p:txBody>
      </p:sp>
      <p:sp>
        <p:nvSpPr>
          <p:cNvPr id="968" name="Google Shape;968;p83"/>
          <p:cNvSpPr txBox="1">
            <a:spLocks noGrp="1"/>
          </p:cNvSpPr>
          <p:nvPr>
            <p:ph type="body" idx="2"/>
          </p:nvPr>
        </p:nvSpPr>
        <p:spPr>
          <a:xfrm>
            <a:off x="628650" y="1810325"/>
            <a:ext cx="10973400" cy="448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EOSC for evidence-based policy making</a:t>
            </a:r>
            <a:endParaRPr/>
          </a:p>
        </p:txBody>
      </p:sp>
      <p:sp>
        <p:nvSpPr>
          <p:cNvPr id="969" name="Google Shape;969;p83"/>
          <p:cNvSpPr txBox="1">
            <a:spLocks noGrp="1"/>
          </p:cNvSpPr>
          <p:nvPr>
            <p:ph type="body" idx="3"/>
          </p:nvPr>
        </p:nvSpPr>
        <p:spPr>
          <a:xfrm>
            <a:off x="628650" y="2440525"/>
            <a:ext cx="7759800" cy="4485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a:solidFill>
                  <a:srgbClr val="B5892D"/>
                </a:solidFill>
              </a:rPr>
              <a:t>EOSC-hub support to EU-wide initiatives: </a:t>
            </a:r>
            <a:r>
              <a:rPr lang="en-US"/>
              <a:t>EuroGEOSS and the PolicyCloud project</a:t>
            </a:r>
            <a:endParaRPr/>
          </a:p>
        </p:txBody>
      </p:sp>
      <p:sp>
        <p:nvSpPr>
          <p:cNvPr id="5" name="Google Shape;406;p31"/>
          <p:cNvSpPr txBox="1">
            <a:spLocks/>
          </p:cNvSpPr>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31</a:t>
            </a:fld>
            <a:endParaRPr lang="en-US"/>
          </a:p>
        </p:txBody>
      </p:sp>
      <p:sp>
        <p:nvSpPr>
          <p:cNvPr id="6" name="Google Shape;408;p31"/>
          <p:cNvSpPr txBox="1">
            <a:spLocks/>
          </p:cNvSpPr>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1st EOSC-hub Review, Luxembourg 8-9 Oct 2019</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84"/>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976" name="Google Shape;976;p84"/>
          <p:cNvSpPr txBox="1">
            <a:spLocks noGrp="1"/>
          </p:cNvSpPr>
          <p:nvPr>
            <p:ph type="body" idx="1"/>
          </p:nvPr>
        </p:nvSpPr>
        <p:spPr>
          <a:xfrm>
            <a:off x="335360" y="1268763"/>
            <a:ext cx="11521200" cy="48549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a:t>EuroGEOSS is Europe's part of the Global Earth Observation System of Systems (GEOSS)</a:t>
            </a:r>
            <a:endParaRPr/>
          </a:p>
          <a:p>
            <a:pPr marL="457200" lvl="0" indent="-406400" algn="l" rtl="0">
              <a:spcBef>
                <a:spcPts val="560"/>
              </a:spcBef>
              <a:spcAft>
                <a:spcPts val="0"/>
              </a:spcAft>
              <a:buSzPts val="2800"/>
              <a:buChar char="•"/>
            </a:pPr>
            <a:r>
              <a:rPr lang="en-US"/>
              <a:t>allow Europe to position itself as global force in Earth observation thanks to the vast knowledge gained through running the Copernicus programme and others.</a:t>
            </a:r>
            <a:endParaRPr/>
          </a:p>
          <a:p>
            <a:pPr marL="457200" lvl="0" indent="-406400" algn="l" rtl="0">
              <a:spcBef>
                <a:spcPts val="0"/>
              </a:spcBef>
              <a:spcAft>
                <a:spcPts val="0"/>
              </a:spcAft>
              <a:buSzPts val="2800"/>
              <a:buChar char="•"/>
            </a:pPr>
            <a:r>
              <a:rPr lang="en-US"/>
              <a:t>GEOSS is a worldwide system which aims to use earth observation data to improve the lives of citizens and help governments make good, evidence-based decisions to support UN sustainable development goals</a:t>
            </a:r>
            <a:endParaRPr/>
          </a:p>
          <a:p>
            <a:pPr marL="457200" lvl="0" indent="-406400" algn="l" rtl="0">
              <a:spcBef>
                <a:spcPts val="0"/>
              </a:spcBef>
              <a:spcAft>
                <a:spcPts val="0"/>
              </a:spcAft>
              <a:buSzPts val="2800"/>
              <a:buChar char="•"/>
            </a:pPr>
            <a:r>
              <a:rPr lang="en-US"/>
              <a:t>GEOSS is operated by the Group on Earth Observations (GEO)</a:t>
            </a:r>
            <a:endParaRPr/>
          </a:p>
          <a:p>
            <a:pPr marL="914400" lvl="1" indent="-377190" algn="l" rtl="0">
              <a:spcBef>
                <a:spcPts val="0"/>
              </a:spcBef>
              <a:spcAft>
                <a:spcPts val="0"/>
              </a:spcAft>
              <a:buSzPts val="2340"/>
              <a:buChar char="-"/>
            </a:pPr>
            <a:r>
              <a:rPr lang="en-US"/>
              <a:t>partnership of more than 100 national governments, 100 participating organisations and the European Commission</a:t>
            </a:r>
            <a:endParaRPr/>
          </a:p>
        </p:txBody>
      </p:sp>
      <p:sp>
        <p:nvSpPr>
          <p:cNvPr id="977" name="Google Shape;977;p84"/>
          <p:cNvSpPr txBox="1">
            <a:spLocks noGrp="1"/>
          </p:cNvSpPr>
          <p:nvPr>
            <p:ph type="body" idx="2"/>
          </p:nvPr>
        </p:nvSpPr>
        <p:spPr>
          <a:xfrm>
            <a:off x="3221038" y="192857"/>
            <a:ext cx="86355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EuroGEOSS</a:t>
            </a:r>
            <a:endParaRPr/>
          </a:p>
        </p:txBody>
      </p:sp>
      <p:pic>
        <p:nvPicPr>
          <p:cNvPr id="978" name="Google Shape;978;p84"/>
          <p:cNvPicPr preferRelativeResize="0"/>
          <p:nvPr/>
        </p:nvPicPr>
        <p:blipFill>
          <a:blip r:embed="rId3">
            <a:alphaModFix/>
          </a:blip>
          <a:stretch>
            <a:fillRect/>
          </a:stretch>
        </p:blipFill>
        <p:spPr>
          <a:xfrm>
            <a:off x="6261653" y="116650"/>
            <a:ext cx="2038575" cy="1310825"/>
          </a:xfrm>
          <a:prstGeom prst="rect">
            <a:avLst/>
          </a:prstGeom>
          <a:noFill/>
          <a:ln>
            <a:noFill/>
          </a:ln>
        </p:spPr>
      </p:pic>
      <p:pic>
        <p:nvPicPr>
          <p:cNvPr id="979" name="Google Shape;979;p84"/>
          <p:cNvPicPr preferRelativeResize="0"/>
          <p:nvPr/>
        </p:nvPicPr>
        <p:blipFill>
          <a:blip r:embed="rId4">
            <a:alphaModFix/>
          </a:blip>
          <a:stretch>
            <a:fillRect/>
          </a:stretch>
        </p:blipFill>
        <p:spPr>
          <a:xfrm>
            <a:off x="8657400" y="245381"/>
            <a:ext cx="4599725" cy="1053350"/>
          </a:xfrm>
          <a:prstGeom prst="rect">
            <a:avLst/>
          </a:prstGeom>
          <a:noFill/>
          <a:ln>
            <a:noFill/>
          </a:ln>
        </p:spPr>
      </p:pic>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grpSp>
        <p:nvGrpSpPr>
          <p:cNvPr id="984" name="Google Shape;984;p85"/>
          <p:cNvGrpSpPr/>
          <p:nvPr/>
        </p:nvGrpSpPr>
        <p:grpSpPr>
          <a:xfrm>
            <a:off x="456714" y="2523308"/>
            <a:ext cx="11070486" cy="3209828"/>
            <a:chOff x="445204" y="1423009"/>
            <a:chExt cx="11070486" cy="3313200"/>
          </a:xfrm>
        </p:grpSpPr>
        <p:sp>
          <p:nvSpPr>
            <p:cNvPr id="985" name="Google Shape;985;p85"/>
            <p:cNvSpPr/>
            <p:nvPr/>
          </p:nvSpPr>
          <p:spPr>
            <a:xfrm>
              <a:off x="445204" y="1423009"/>
              <a:ext cx="3300000" cy="3238800"/>
            </a:xfrm>
            <a:prstGeom prst="roundRect">
              <a:avLst>
                <a:gd name="adj" fmla="val 10000"/>
              </a:avLst>
            </a:prstGeom>
            <a:solidFill>
              <a:srgbClr val="151C63"/>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86" name="Google Shape;986;p85"/>
            <p:cNvSpPr txBox="1"/>
            <p:nvPr/>
          </p:nvSpPr>
          <p:spPr>
            <a:xfrm>
              <a:off x="579040" y="1671699"/>
              <a:ext cx="3166200" cy="25416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B5892D"/>
                </a:buClr>
                <a:buSzPts val="2400"/>
                <a:buFont typeface="Calibri"/>
                <a:buNone/>
              </a:pPr>
              <a:r>
                <a:rPr lang="en-US" sz="2400" b="0" i="0" u="none" strike="noStrike" cap="none">
                  <a:solidFill>
                    <a:srgbClr val="B5892D"/>
                  </a:solidFill>
                  <a:latin typeface="Calibri"/>
                  <a:ea typeface="Calibri"/>
                  <a:cs typeface="Calibri"/>
                  <a:sym typeface="Calibri"/>
                </a:rPr>
                <a:t>Service/Product providers</a:t>
              </a:r>
              <a:endParaRPr sz="2400" b="0" i="0" u="none" strike="noStrike" cap="none">
                <a:solidFill>
                  <a:srgbClr val="B5892D"/>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US" sz="2000" b="0" i="1" u="none" strike="noStrike" cap="none">
                  <a:solidFill>
                    <a:schemeClr val="lt1"/>
                  </a:solidFill>
                  <a:latin typeface="Calibri"/>
                  <a:ea typeface="Calibri"/>
                  <a:cs typeface="Calibri"/>
                  <a:sym typeface="Calibri"/>
                </a:rPr>
                <a:t>Contribute to the portfolio &amp; Integrate</a:t>
              </a:r>
              <a:endParaRPr sz="2000" b="0" i="1"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2000" b="0" i="1" u="none" strike="noStrike" cap="none">
                  <a:solidFill>
                    <a:schemeClr val="lt1"/>
                  </a:solidFill>
                  <a:latin typeface="Calibri"/>
                  <a:ea typeface="Calibri"/>
                  <a:cs typeface="Calibri"/>
                  <a:sym typeface="Calibri"/>
                </a:rPr>
                <a:t>Promote, Train, Exploit</a:t>
              </a:r>
              <a:endParaRPr sz="2000" b="0" i="1"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2000" b="0" i="1" u="none" strike="noStrike" cap="none">
                  <a:solidFill>
                    <a:schemeClr val="lt1"/>
                  </a:solidFill>
                  <a:latin typeface="Calibri"/>
                  <a:ea typeface="Calibri"/>
                  <a:cs typeface="Calibri"/>
                  <a:sym typeface="Calibri"/>
                </a:rPr>
                <a:t>Manage the Hub</a:t>
              </a:r>
              <a:endParaRPr sz="2000" b="0" i="1" u="none" strike="noStrike" cap="none">
                <a:solidFill>
                  <a:schemeClr val="lt1"/>
                </a:solidFill>
                <a:latin typeface="Calibri"/>
                <a:ea typeface="Calibri"/>
                <a:cs typeface="Calibri"/>
                <a:sym typeface="Calibri"/>
              </a:endParaRPr>
            </a:p>
          </p:txBody>
        </p:sp>
        <p:sp>
          <p:nvSpPr>
            <p:cNvPr id="987" name="Google Shape;987;p85"/>
            <p:cNvSpPr/>
            <p:nvPr/>
          </p:nvSpPr>
          <p:spPr>
            <a:xfrm>
              <a:off x="3854012" y="2349911"/>
              <a:ext cx="519900" cy="648600"/>
            </a:xfrm>
            <a:prstGeom prst="rightArrow">
              <a:avLst>
                <a:gd name="adj1" fmla="val 60000"/>
                <a:gd name="adj2" fmla="val 50000"/>
              </a:avLst>
            </a:prstGeom>
            <a:solidFill>
              <a:srgbClr val="171F67"/>
            </a:soli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88" name="Google Shape;988;p85"/>
            <p:cNvSpPr txBox="1"/>
            <p:nvPr/>
          </p:nvSpPr>
          <p:spPr>
            <a:xfrm>
              <a:off x="3225362" y="1423010"/>
              <a:ext cx="363900" cy="389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989" name="Google Shape;989;p85"/>
            <p:cNvSpPr/>
            <p:nvPr/>
          </p:nvSpPr>
          <p:spPr>
            <a:xfrm>
              <a:off x="4469162" y="1423009"/>
              <a:ext cx="2979600" cy="3313200"/>
            </a:xfrm>
            <a:prstGeom prst="roundRect">
              <a:avLst>
                <a:gd name="adj" fmla="val 10000"/>
              </a:avLst>
            </a:prstGeom>
            <a:solidFill>
              <a:srgbClr val="454897"/>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90" name="Google Shape;990;p85"/>
            <p:cNvSpPr txBox="1"/>
            <p:nvPr/>
          </p:nvSpPr>
          <p:spPr>
            <a:xfrm>
              <a:off x="4709633" y="1614578"/>
              <a:ext cx="2541600" cy="18741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B5892D"/>
                </a:buClr>
                <a:buSzPts val="2400"/>
                <a:buFont typeface="Calibri"/>
                <a:buNone/>
              </a:pPr>
              <a:r>
                <a:rPr lang="en-US" sz="2400" b="0" i="0" u="none" strike="noStrike" cap="none">
                  <a:solidFill>
                    <a:srgbClr val="B5892D"/>
                  </a:solidFill>
                  <a:latin typeface="Calibri"/>
                  <a:ea typeface="Calibri"/>
                  <a:cs typeface="Calibri"/>
                  <a:sym typeface="Calibri"/>
                </a:rPr>
                <a:t>Early adopters</a:t>
              </a:r>
              <a:endParaRPr sz="2400" b="0" i="0" u="none" strike="noStrike" cap="none">
                <a:solidFill>
                  <a:srgbClr val="B5892D"/>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US" sz="2000" b="0" i="1" u="none" strike="noStrike" cap="none">
                  <a:solidFill>
                    <a:schemeClr val="lt1"/>
                  </a:solidFill>
                  <a:latin typeface="Calibri"/>
                  <a:ea typeface="Calibri"/>
                  <a:cs typeface="Calibri"/>
                  <a:sym typeface="Calibri"/>
                </a:rPr>
                <a:t>Pilot</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2000" b="0" i="1" u="none" strike="noStrike" cap="none">
                  <a:solidFill>
                    <a:schemeClr val="lt1"/>
                  </a:solidFill>
                  <a:latin typeface="Calibri"/>
                  <a:ea typeface="Calibri"/>
                  <a:cs typeface="Calibri"/>
                  <a:sym typeface="Calibri"/>
                </a:rPr>
                <a:t>Use</a:t>
              </a:r>
              <a:endParaRPr sz="2000" b="0" i="1"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2000" b="0" i="1" u="none" strike="noStrike" cap="none">
                  <a:solidFill>
                    <a:schemeClr val="lt1"/>
                  </a:solidFill>
                  <a:latin typeface="Calibri"/>
                  <a:ea typeface="Calibri"/>
                  <a:cs typeface="Calibri"/>
                  <a:sym typeface="Calibri"/>
                </a:rPr>
                <a:t>Co-develop</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2000" b="0" i="1" u="none" strike="noStrike" cap="none">
                  <a:solidFill>
                    <a:schemeClr val="lt1"/>
                  </a:solidFill>
                  <a:latin typeface="Calibri"/>
                  <a:ea typeface="Calibri"/>
                  <a:cs typeface="Calibri"/>
                  <a:sym typeface="Calibri"/>
                </a:rPr>
                <a:t>Integrate with federated AAI, computing and storage</a:t>
              </a:r>
              <a:endParaRPr sz="2000" b="0" i="1" u="none" strike="noStrike" cap="none">
                <a:solidFill>
                  <a:schemeClr val="lt1"/>
                </a:solidFill>
                <a:latin typeface="Calibri"/>
                <a:ea typeface="Calibri"/>
                <a:cs typeface="Calibri"/>
                <a:sym typeface="Calibri"/>
              </a:endParaRPr>
            </a:p>
          </p:txBody>
        </p:sp>
        <p:sp>
          <p:nvSpPr>
            <p:cNvPr id="991" name="Google Shape;991;p85"/>
            <p:cNvSpPr/>
            <p:nvPr/>
          </p:nvSpPr>
          <p:spPr>
            <a:xfrm>
              <a:off x="7637522" y="2376492"/>
              <a:ext cx="519900" cy="648600"/>
            </a:xfrm>
            <a:prstGeom prst="rightArrow">
              <a:avLst>
                <a:gd name="adj1" fmla="val 60000"/>
                <a:gd name="adj2" fmla="val 50000"/>
              </a:avLst>
            </a:prstGeom>
            <a:solidFill>
              <a:srgbClr val="9494AA"/>
            </a:soli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92" name="Google Shape;992;p85"/>
            <p:cNvSpPr txBox="1"/>
            <p:nvPr/>
          </p:nvSpPr>
          <p:spPr>
            <a:xfrm>
              <a:off x="7410722" y="1423010"/>
              <a:ext cx="363900" cy="389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993" name="Google Shape;993;p85"/>
            <p:cNvSpPr/>
            <p:nvPr/>
          </p:nvSpPr>
          <p:spPr>
            <a:xfrm>
              <a:off x="8294290" y="1423009"/>
              <a:ext cx="3221400" cy="3313200"/>
            </a:xfrm>
            <a:prstGeom prst="roundRect">
              <a:avLst>
                <a:gd name="adj" fmla="val 10000"/>
              </a:avLst>
            </a:prstGeom>
            <a:solidFill>
              <a:srgbClr val="9496AC"/>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94" name="Google Shape;994;p85"/>
            <p:cNvSpPr txBox="1"/>
            <p:nvPr/>
          </p:nvSpPr>
          <p:spPr>
            <a:xfrm>
              <a:off x="8465740" y="1671699"/>
              <a:ext cx="2875500" cy="30645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rgbClr val="B5892D"/>
                </a:buClr>
                <a:buSzPts val="2400"/>
                <a:buFont typeface="Calibri"/>
                <a:buNone/>
              </a:pPr>
              <a:r>
                <a:rPr lang="en-US" sz="2400" b="0" i="0" u="none" strike="noStrike" cap="none">
                  <a:solidFill>
                    <a:srgbClr val="B5892D"/>
                  </a:solidFill>
                  <a:latin typeface="Calibri"/>
                  <a:ea typeface="Calibri"/>
                  <a:cs typeface="Calibri"/>
                  <a:sym typeface="Calibri"/>
                </a:rPr>
                <a:t>Consumers</a:t>
              </a:r>
              <a:endParaRPr sz="2400" b="0" i="0" u="none" strike="noStrike" cap="none">
                <a:solidFill>
                  <a:srgbClr val="B5892D"/>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US" sz="2000" b="0" i="1" u="none" strike="noStrike" cap="none">
                  <a:solidFill>
                    <a:schemeClr val="lt1"/>
                  </a:solidFill>
                  <a:latin typeface="Calibri"/>
                  <a:ea typeface="Calibri"/>
                  <a:cs typeface="Calibri"/>
                  <a:sym typeface="Calibri"/>
                </a:rPr>
                <a:t>Credit allocation &amp; exploit</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2000" b="0" i="0" u="none" strike="noStrike" cap="none">
                  <a:solidFill>
                    <a:schemeClr val="lt1"/>
                  </a:solidFill>
                  <a:latin typeface="Calibri"/>
                  <a:ea typeface="Calibri"/>
                  <a:cs typeface="Calibri"/>
                  <a:sym typeface="Calibri"/>
                </a:rPr>
                <a:t>Support</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2000" b="0" i="0" u="none" strike="noStrike" cap="none">
                  <a:solidFill>
                    <a:schemeClr val="lt1"/>
                  </a:solidFill>
                  <a:latin typeface="Calibri"/>
                  <a:ea typeface="Calibri"/>
                  <a:cs typeface="Calibri"/>
                  <a:sym typeface="Calibri"/>
                </a:rPr>
                <a:t>Improve with feedback</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2000" b="0" i="0" u="none" strike="noStrike" cap="none">
                  <a:solidFill>
                    <a:schemeClr val="lt1"/>
                  </a:solidFill>
                  <a:latin typeface="Calibri"/>
                  <a:ea typeface="Calibri"/>
                  <a:cs typeface="Calibri"/>
                  <a:sym typeface="Calibri"/>
                </a:rPr>
                <a:t>Use</a:t>
              </a:r>
              <a:endParaRPr sz="2000" b="0" i="0" u="none" strike="noStrike" cap="none">
                <a:solidFill>
                  <a:schemeClr val="lt1"/>
                </a:solidFill>
                <a:latin typeface="Calibri"/>
                <a:ea typeface="Calibri"/>
                <a:cs typeface="Calibri"/>
                <a:sym typeface="Calibri"/>
              </a:endParaRPr>
            </a:p>
          </p:txBody>
        </p:sp>
      </p:grpSp>
      <p:sp>
        <p:nvSpPr>
          <p:cNvPr id="996" name="Google Shape;996;p85"/>
          <p:cNvSpPr txBox="1">
            <a:spLocks noGrp="1"/>
          </p:cNvSpPr>
          <p:nvPr>
            <p:ph type="body" idx="1"/>
          </p:nvPr>
        </p:nvSpPr>
        <p:spPr>
          <a:xfrm>
            <a:off x="3221038" y="40457"/>
            <a:ext cx="8635500" cy="823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640"/>
              </a:spcBef>
              <a:spcAft>
                <a:spcPts val="0"/>
              </a:spcAft>
              <a:buNone/>
            </a:pPr>
            <a:r>
              <a:rPr lang="en-US" sz="3200" b="1">
                <a:solidFill>
                  <a:srgbClr val="1C3046"/>
                </a:solidFill>
                <a:latin typeface="Calibri"/>
                <a:ea typeface="Calibri"/>
                <a:cs typeface="Calibri"/>
                <a:sym typeface="Calibri"/>
              </a:rPr>
              <a:t>EuroGEOSS pilots roles in EOSC</a:t>
            </a:r>
            <a:endParaRPr sz="3200" b="1">
              <a:solidFill>
                <a:srgbClr val="1C3046"/>
              </a:solidFill>
              <a:latin typeface="Calibri"/>
              <a:ea typeface="Calibri"/>
              <a:cs typeface="Calibri"/>
              <a:sym typeface="Calibri"/>
            </a:endParaRPr>
          </a:p>
        </p:txBody>
      </p:sp>
      <p:pic>
        <p:nvPicPr>
          <p:cNvPr id="997" name="Google Shape;997;p85"/>
          <p:cNvPicPr preferRelativeResize="0"/>
          <p:nvPr/>
        </p:nvPicPr>
        <p:blipFill rotWithShape="1">
          <a:blip r:embed="rId3">
            <a:alphaModFix/>
          </a:blip>
          <a:srcRect/>
          <a:stretch/>
        </p:blipFill>
        <p:spPr>
          <a:xfrm>
            <a:off x="9407290" y="1212236"/>
            <a:ext cx="1059810" cy="992036"/>
          </a:xfrm>
          <a:prstGeom prst="rect">
            <a:avLst/>
          </a:prstGeom>
          <a:noFill/>
          <a:ln>
            <a:noFill/>
          </a:ln>
        </p:spPr>
      </p:pic>
      <p:pic>
        <p:nvPicPr>
          <p:cNvPr id="998" name="Google Shape;998;p85"/>
          <p:cNvPicPr preferRelativeResize="0"/>
          <p:nvPr/>
        </p:nvPicPr>
        <p:blipFill rotWithShape="1">
          <a:blip r:embed="rId4">
            <a:alphaModFix/>
          </a:blip>
          <a:srcRect/>
          <a:stretch/>
        </p:blipFill>
        <p:spPr>
          <a:xfrm>
            <a:off x="5444372" y="904459"/>
            <a:ext cx="1059810" cy="1300406"/>
          </a:xfrm>
          <a:prstGeom prst="rect">
            <a:avLst/>
          </a:prstGeom>
          <a:noFill/>
          <a:ln>
            <a:noFill/>
          </a:ln>
        </p:spPr>
      </p:pic>
      <p:pic>
        <p:nvPicPr>
          <p:cNvPr id="999" name="Google Shape;999;p85"/>
          <p:cNvPicPr preferRelativeResize="0"/>
          <p:nvPr/>
        </p:nvPicPr>
        <p:blipFill rotWithShape="1">
          <a:blip r:embed="rId5">
            <a:alphaModFix/>
          </a:blip>
          <a:srcRect/>
          <a:stretch/>
        </p:blipFill>
        <p:spPr>
          <a:xfrm>
            <a:off x="1453190" y="1052736"/>
            <a:ext cx="1142829" cy="1203829"/>
          </a:xfrm>
          <a:prstGeom prst="rect">
            <a:avLst/>
          </a:prstGeom>
          <a:noFill/>
          <a:ln>
            <a:noFill/>
          </a:ln>
        </p:spPr>
      </p:pic>
      <p:pic>
        <p:nvPicPr>
          <p:cNvPr id="1000" name="Google Shape;1000;p85" descr="Screenshot 2019-01-18 at 13.29.11.png"/>
          <p:cNvPicPr preferRelativeResize="0"/>
          <p:nvPr/>
        </p:nvPicPr>
        <p:blipFill rotWithShape="1">
          <a:blip r:embed="rId6">
            <a:alphaModFix/>
          </a:blip>
          <a:srcRect/>
          <a:stretch/>
        </p:blipFill>
        <p:spPr>
          <a:xfrm>
            <a:off x="9552384" y="4941168"/>
            <a:ext cx="1710308" cy="629764"/>
          </a:xfrm>
          <a:prstGeom prst="rect">
            <a:avLst/>
          </a:prstGeom>
          <a:noFill/>
          <a:ln>
            <a:noFill/>
          </a:ln>
        </p:spPr>
      </p:pic>
      <p:sp>
        <p:nvSpPr>
          <p:cNvPr id="19" name="Google Shape;406;p31"/>
          <p:cNvSpPr txBox="1">
            <a:spLocks/>
          </p:cNvSpPr>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33</a:t>
            </a:fld>
            <a:endParaRPr lang="en-US"/>
          </a:p>
        </p:txBody>
      </p:sp>
      <p:sp>
        <p:nvSpPr>
          <p:cNvPr id="20" name="Google Shape;408;p31"/>
          <p:cNvSpPr txBox="1">
            <a:spLocks/>
          </p:cNvSpPr>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1st EOSC-hub Review, Luxembourg 8-9 Oct 2019</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6" name="Google Shape;1006;p86"/>
          <p:cNvSpPr txBox="1">
            <a:spLocks noGrp="1"/>
          </p:cNvSpPr>
          <p:nvPr>
            <p:ph type="body" idx="1"/>
          </p:nvPr>
        </p:nvSpPr>
        <p:spPr>
          <a:xfrm>
            <a:off x="3221038" y="192857"/>
            <a:ext cx="8635500" cy="82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640"/>
              </a:spcBef>
              <a:spcAft>
                <a:spcPts val="0"/>
              </a:spcAft>
              <a:buNone/>
            </a:pPr>
            <a:r>
              <a:rPr lang="en-US" sz="3200" b="1">
                <a:solidFill>
                  <a:srgbClr val="1C3046"/>
                </a:solidFill>
                <a:latin typeface="Calibri"/>
                <a:ea typeface="Calibri"/>
                <a:cs typeface="Calibri"/>
                <a:sym typeface="Calibri"/>
              </a:rPr>
              <a:t>ECOPotential VLab: managing protected environments</a:t>
            </a:r>
            <a:endParaRPr sz="3200" b="1">
              <a:solidFill>
                <a:srgbClr val="1C3046"/>
              </a:solidFill>
              <a:latin typeface="Calibri"/>
              <a:ea typeface="Calibri"/>
              <a:cs typeface="Calibri"/>
              <a:sym typeface="Calibri"/>
            </a:endParaRPr>
          </a:p>
        </p:txBody>
      </p:sp>
      <p:pic>
        <p:nvPicPr>
          <p:cNvPr id="1007" name="Google Shape;1007;p86"/>
          <p:cNvPicPr preferRelativeResize="0"/>
          <p:nvPr/>
        </p:nvPicPr>
        <p:blipFill rotWithShape="1">
          <a:blip r:embed="rId3">
            <a:alphaModFix/>
          </a:blip>
          <a:srcRect/>
          <a:stretch/>
        </p:blipFill>
        <p:spPr>
          <a:xfrm>
            <a:off x="6960096" y="1412777"/>
            <a:ext cx="4824535" cy="4824537"/>
          </a:xfrm>
          <a:prstGeom prst="rect">
            <a:avLst/>
          </a:prstGeom>
          <a:noFill/>
          <a:ln w="22225" cap="flat" cmpd="sng">
            <a:solidFill>
              <a:schemeClr val="dk1"/>
            </a:solidFill>
            <a:prstDash val="solid"/>
            <a:round/>
            <a:headEnd type="none" w="sm" len="sm"/>
            <a:tailEnd type="none" w="sm" len="sm"/>
          </a:ln>
        </p:spPr>
      </p:pic>
      <p:sp>
        <p:nvSpPr>
          <p:cNvPr id="1008" name="Google Shape;1008;p86"/>
          <p:cNvSpPr txBox="1">
            <a:spLocks noGrp="1"/>
          </p:cNvSpPr>
          <p:nvPr>
            <p:ph type="body" idx="2"/>
          </p:nvPr>
        </p:nvSpPr>
        <p:spPr>
          <a:xfrm>
            <a:off x="287355" y="1429260"/>
            <a:ext cx="5664600" cy="47829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80000"/>
              </a:lnSpc>
              <a:spcBef>
                <a:spcPts val="560"/>
              </a:spcBef>
              <a:spcAft>
                <a:spcPts val="0"/>
              </a:spcAft>
              <a:buClr>
                <a:srgbClr val="3C3C3C"/>
              </a:buClr>
              <a:buSzPts val="2800"/>
              <a:buFont typeface="Arial"/>
              <a:buChar char="•"/>
            </a:pPr>
            <a:r>
              <a:rPr lang="en-US" sz="2170"/>
              <a:t>Europe’s protected areas and surrounds are vulnerable to human-induced events and processes including those associated with climate change.</a:t>
            </a:r>
            <a:endParaRPr/>
          </a:p>
          <a:p>
            <a:pPr marL="457200" marR="0" lvl="0" indent="-406400" algn="l" rtl="0">
              <a:lnSpc>
                <a:spcPct val="80000"/>
              </a:lnSpc>
              <a:spcBef>
                <a:spcPts val="560"/>
              </a:spcBef>
              <a:spcAft>
                <a:spcPts val="0"/>
              </a:spcAft>
              <a:buClr>
                <a:srgbClr val="3C3C3C"/>
              </a:buClr>
              <a:buSzPts val="2800"/>
              <a:buFont typeface="Arial"/>
              <a:buChar char="•"/>
            </a:pPr>
            <a:r>
              <a:rPr lang="en-US" sz="2170"/>
              <a:t>As  an example, the biodiversity of Doñana National Park in Spain is affected by agricultural expansion, and urban development and climatic variability with all impacting on water supply.</a:t>
            </a:r>
            <a:endParaRPr/>
          </a:p>
          <a:p>
            <a:pPr marL="457200" marR="0" lvl="0" indent="-406400" algn="l" rtl="0">
              <a:lnSpc>
                <a:spcPct val="80000"/>
              </a:lnSpc>
              <a:spcBef>
                <a:spcPts val="560"/>
              </a:spcBef>
              <a:spcAft>
                <a:spcPts val="0"/>
              </a:spcAft>
              <a:buClr>
                <a:srgbClr val="3C3C3C"/>
              </a:buClr>
              <a:buSzPts val="2800"/>
              <a:buFont typeface="Arial"/>
              <a:buChar char="•"/>
            </a:pPr>
            <a:r>
              <a:rPr lang="en-US" sz="2170"/>
              <a:t>Whilst large amounts of Earth Observation data are available, these are vastly underexploited for monitoring changes and implementing management actions aimed at nature conservation and sustainable and wise use.</a:t>
            </a:r>
            <a:endParaRPr/>
          </a:p>
        </p:txBody>
      </p:sp>
      <p:sp>
        <p:nvSpPr>
          <p:cNvPr id="1009" name="Google Shape;1009;p86"/>
          <p:cNvSpPr txBox="1"/>
          <p:nvPr/>
        </p:nvSpPr>
        <p:spPr>
          <a:xfrm>
            <a:off x="7032104" y="4166595"/>
            <a:ext cx="1656300" cy="199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Map showing combination of daily, between image observations and annual change in hydroperiod superimposed on the land cover classification</a:t>
            </a:r>
            <a:endParaRPr sz="2400" b="0" i="0" u="none" strike="noStrike" cap="none">
              <a:solidFill>
                <a:schemeClr val="dk1"/>
              </a:solidFill>
              <a:latin typeface="Calibri"/>
              <a:ea typeface="Calibri"/>
              <a:cs typeface="Calibri"/>
              <a:sym typeface="Calibri"/>
            </a:endParaRPr>
          </a:p>
        </p:txBody>
      </p:sp>
      <p:pic>
        <p:nvPicPr>
          <p:cNvPr id="1010" name="Google Shape;1010;p86" descr="Screenshot 2019-02-12 at 10.09.38.png"/>
          <p:cNvPicPr preferRelativeResize="0"/>
          <p:nvPr/>
        </p:nvPicPr>
        <p:blipFill rotWithShape="1">
          <a:blip r:embed="rId4">
            <a:alphaModFix/>
          </a:blip>
          <a:srcRect/>
          <a:stretch/>
        </p:blipFill>
        <p:spPr>
          <a:xfrm>
            <a:off x="7104112" y="1556792"/>
            <a:ext cx="1440160" cy="856895"/>
          </a:xfrm>
          <a:prstGeom prst="rect">
            <a:avLst/>
          </a:prstGeom>
          <a:noFill/>
          <a:ln>
            <a:noFill/>
          </a:ln>
        </p:spPr>
      </p:pic>
      <p:sp>
        <p:nvSpPr>
          <p:cNvPr id="8" name="Google Shape;406;p31"/>
          <p:cNvSpPr txBox="1">
            <a:spLocks/>
          </p:cNvSpPr>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34</a:t>
            </a:fld>
            <a:endParaRPr lang="en-US"/>
          </a:p>
        </p:txBody>
      </p:sp>
      <p:sp>
        <p:nvSpPr>
          <p:cNvPr id="9" name="Google Shape;408;p31"/>
          <p:cNvSpPr txBox="1">
            <a:spLocks/>
          </p:cNvSpPr>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1st EOSC-hub Review, Luxembourg 8-9 Oct 2019</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6" name="Google Shape;1016;p87"/>
          <p:cNvSpPr txBox="1">
            <a:spLocks noGrp="1"/>
          </p:cNvSpPr>
          <p:nvPr>
            <p:ph type="body" idx="1"/>
          </p:nvPr>
        </p:nvSpPr>
        <p:spPr>
          <a:xfrm>
            <a:off x="3221038" y="192857"/>
            <a:ext cx="8635500" cy="823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640"/>
              </a:spcBef>
              <a:spcAft>
                <a:spcPts val="0"/>
              </a:spcAft>
              <a:buNone/>
            </a:pPr>
            <a:r>
              <a:rPr lang="en-US" sz="3200" b="1">
                <a:solidFill>
                  <a:srgbClr val="1C3046"/>
                </a:solidFill>
                <a:latin typeface="Calibri"/>
                <a:ea typeface="Calibri"/>
                <a:cs typeface="Calibri"/>
                <a:sym typeface="Calibri"/>
              </a:rPr>
              <a:t>Architecture Overview</a:t>
            </a:r>
            <a:endParaRPr sz="3200" b="1">
              <a:solidFill>
                <a:srgbClr val="1C3046"/>
              </a:solidFill>
              <a:latin typeface="Calibri"/>
              <a:ea typeface="Calibri"/>
              <a:cs typeface="Calibri"/>
              <a:sym typeface="Calibri"/>
            </a:endParaRPr>
          </a:p>
        </p:txBody>
      </p:sp>
      <p:pic>
        <p:nvPicPr>
          <p:cNvPr id="1017" name="Google Shape;1017;p87" descr="http://clipartion.com/wp-content/uploads/2015/11/clipart-cloud.png"/>
          <p:cNvPicPr preferRelativeResize="0"/>
          <p:nvPr/>
        </p:nvPicPr>
        <p:blipFill rotWithShape="1">
          <a:blip r:embed="rId3">
            <a:alphaModFix/>
          </a:blip>
          <a:srcRect/>
          <a:stretch/>
        </p:blipFill>
        <p:spPr>
          <a:xfrm>
            <a:off x="5212737" y="980728"/>
            <a:ext cx="2491149" cy="1264259"/>
          </a:xfrm>
          <a:prstGeom prst="rect">
            <a:avLst/>
          </a:prstGeom>
          <a:noFill/>
          <a:ln>
            <a:noFill/>
          </a:ln>
        </p:spPr>
      </p:pic>
      <p:pic>
        <p:nvPicPr>
          <p:cNvPr id="1018" name="Google Shape;1018;p87" descr="http://clipartion.com/wp-content/uploads/2015/11/clipart-cloud.png"/>
          <p:cNvPicPr preferRelativeResize="0"/>
          <p:nvPr/>
        </p:nvPicPr>
        <p:blipFill rotWithShape="1">
          <a:blip r:embed="rId4">
            <a:alphaModFix/>
          </a:blip>
          <a:srcRect/>
          <a:stretch/>
        </p:blipFill>
        <p:spPr>
          <a:xfrm>
            <a:off x="5341973" y="2475871"/>
            <a:ext cx="4320481" cy="2192644"/>
          </a:xfrm>
          <a:prstGeom prst="rect">
            <a:avLst/>
          </a:prstGeom>
          <a:noFill/>
          <a:ln>
            <a:noFill/>
          </a:ln>
        </p:spPr>
      </p:pic>
      <p:pic>
        <p:nvPicPr>
          <p:cNvPr id="1019" name="Google Shape;1019;p87"/>
          <p:cNvPicPr preferRelativeResize="0"/>
          <p:nvPr/>
        </p:nvPicPr>
        <p:blipFill rotWithShape="1">
          <a:blip r:embed="rId5">
            <a:alphaModFix/>
          </a:blip>
          <a:srcRect/>
          <a:stretch/>
        </p:blipFill>
        <p:spPr>
          <a:xfrm>
            <a:off x="6230173" y="4460490"/>
            <a:ext cx="952161" cy="674660"/>
          </a:xfrm>
          <a:prstGeom prst="rect">
            <a:avLst/>
          </a:prstGeom>
          <a:noFill/>
          <a:ln>
            <a:noFill/>
          </a:ln>
        </p:spPr>
      </p:pic>
      <p:sp>
        <p:nvSpPr>
          <p:cNvPr id="1020" name="Google Shape;1020;p87"/>
          <p:cNvSpPr txBox="1"/>
          <p:nvPr/>
        </p:nvSpPr>
        <p:spPr>
          <a:xfrm>
            <a:off x="7190392" y="3110903"/>
            <a:ext cx="10230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D6E3BC"/>
              </a:buClr>
              <a:buSzPts val="2400"/>
              <a:buFont typeface="Calibri"/>
              <a:buNone/>
            </a:pPr>
            <a:r>
              <a:rPr lang="en-US" sz="2400" b="1" i="0" u="none" strike="noStrike" cap="none">
                <a:solidFill>
                  <a:srgbClr val="D6E3BC"/>
                </a:solidFill>
                <a:latin typeface="Calibri"/>
                <a:ea typeface="Calibri"/>
                <a:cs typeface="Calibri"/>
                <a:sym typeface="Calibri"/>
              </a:rPr>
              <a:t>VLAB</a:t>
            </a:r>
            <a:endParaRPr sz="1400" b="0" i="0" u="none" strike="noStrike" cap="none">
              <a:solidFill>
                <a:srgbClr val="000000"/>
              </a:solidFill>
              <a:latin typeface="Arial"/>
              <a:ea typeface="Arial"/>
              <a:cs typeface="Arial"/>
              <a:sym typeface="Arial"/>
            </a:endParaRPr>
          </a:p>
        </p:txBody>
      </p:sp>
      <p:sp>
        <p:nvSpPr>
          <p:cNvPr id="1021" name="Google Shape;1021;p87"/>
          <p:cNvSpPr txBox="1"/>
          <p:nvPr/>
        </p:nvSpPr>
        <p:spPr>
          <a:xfrm>
            <a:off x="5420849" y="4887457"/>
            <a:ext cx="10374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6923C"/>
              </a:buClr>
              <a:buSzPts val="1400"/>
              <a:buFont typeface="Calibri"/>
              <a:buNone/>
            </a:pPr>
            <a:r>
              <a:rPr lang="en-US" sz="1400" b="0" i="0" u="none" strike="noStrike" cap="none">
                <a:solidFill>
                  <a:srgbClr val="76923C"/>
                </a:solidFill>
                <a:latin typeface="Calibri"/>
                <a:ea typeface="Calibri"/>
                <a:cs typeface="Calibri"/>
                <a:sym typeface="Calibri"/>
              </a:rPr>
              <a:t>VLab APIs</a:t>
            </a:r>
            <a:endParaRPr sz="1400" b="0" i="0" u="none" strike="noStrike" cap="none">
              <a:solidFill>
                <a:srgbClr val="76923C"/>
              </a:solidFill>
              <a:latin typeface="Calibri"/>
              <a:ea typeface="Calibri"/>
              <a:cs typeface="Calibri"/>
              <a:sym typeface="Calibri"/>
            </a:endParaRPr>
          </a:p>
        </p:txBody>
      </p:sp>
      <p:sp>
        <p:nvSpPr>
          <p:cNvPr id="1022" name="Google Shape;1022;p87"/>
          <p:cNvSpPr txBox="1"/>
          <p:nvPr/>
        </p:nvSpPr>
        <p:spPr>
          <a:xfrm>
            <a:off x="7007599" y="4768869"/>
            <a:ext cx="1361700" cy="7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6923C"/>
              </a:buClr>
              <a:buSzPts val="1400"/>
              <a:buFont typeface="Calibri"/>
              <a:buNone/>
            </a:pPr>
            <a:r>
              <a:rPr lang="en-US" sz="1400" b="0" i="0" u="none" strike="noStrike" cap="none">
                <a:solidFill>
                  <a:srgbClr val="76923C"/>
                </a:solidFill>
                <a:latin typeface="Calibri"/>
                <a:ea typeface="Calibri"/>
                <a:cs typeface="Calibri"/>
                <a:sym typeface="Calibri"/>
              </a:rPr>
              <a:t>VLab</a:t>
            </a:r>
            <a:endParaRPr sz="1400" b="0" i="0" u="none" strike="noStrike" cap="none">
              <a:solidFill>
                <a:srgbClr val="76923C"/>
              </a:solidFill>
              <a:latin typeface="Calibri"/>
              <a:ea typeface="Calibri"/>
              <a:cs typeface="Calibri"/>
              <a:sym typeface="Calibri"/>
            </a:endParaRPr>
          </a:p>
          <a:p>
            <a:pPr marL="0" marR="0" lvl="0" indent="0" algn="ctr" rtl="0">
              <a:lnSpc>
                <a:spcPct val="100000"/>
              </a:lnSpc>
              <a:spcBef>
                <a:spcPts val="0"/>
              </a:spcBef>
              <a:spcAft>
                <a:spcPts val="0"/>
              </a:spcAft>
              <a:buClr>
                <a:srgbClr val="76923C"/>
              </a:buClr>
              <a:buSzPts val="1400"/>
              <a:buFont typeface="Calibri"/>
              <a:buNone/>
            </a:pPr>
            <a:r>
              <a:rPr lang="en-US" sz="1400" b="0" i="0" u="none" strike="noStrike" cap="none">
                <a:solidFill>
                  <a:srgbClr val="76923C"/>
                </a:solidFill>
                <a:latin typeface="Calibri"/>
                <a:ea typeface="Calibri"/>
                <a:cs typeface="Calibri"/>
                <a:sym typeface="Calibri"/>
              </a:rPr>
              <a:t>Portal and apps</a:t>
            </a:r>
            <a:endParaRPr sz="1400" b="0" i="0" u="none" strike="noStrike" cap="none">
              <a:solidFill>
                <a:srgbClr val="76923C"/>
              </a:solidFill>
              <a:latin typeface="Calibri"/>
              <a:ea typeface="Calibri"/>
              <a:cs typeface="Calibri"/>
              <a:sym typeface="Calibri"/>
            </a:endParaRPr>
          </a:p>
        </p:txBody>
      </p:sp>
      <p:pic>
        <p:nvPicPr>
          <p:cNvPr id="1023" name="Google Shape;1023;p87" descr="https://storageswiss.files.wordpress.com/2015/01/disk-archive-or-nas-icon.jpg"/>
          <p:cNvPicPr preferRelativeResize="0"/>
          <p:nvPr/>
        </p:nvPicPr>
        <p:blipFill rotWithShape="1">
          <a:blip r:embed="rId6">
            <a:alphaModFix/>
          </a:blip>
          <a:srcRect/>
          <a:stretch/>
        </p:blipFill>
        <p:spPr>
          <a:xfrm>
            <a:off x="9868468" y="2595060"/>
            <a:ext cx="776378" cy="774141"/>
          </a:xfrm>
          <a:prstGeom prst="rect">
            <a:avLst/>
          </a:prstGeom>
          <a:noFill/>
          <a:ln>
            <a:noFill/>
          </a:ln>
        </p:spPr>
      </p:pic>
      <p:pic>
        <p:nvPicPr>
          <p:cNvPr id="1024" name="Google Shape;1024;p87" descr="http://zenodo.org/img/logos/zenodo-black-2500.png"/>
          <p:cNvPicPr preferRelativeResize="0"/>
          <p:nvPr/>
        </p:nvPicPr>
        <p:blipFill rotWithShape="1">
          <a:blip r:embed="rId7">
            <a:alphaModFix/>
          </a:blip>
          <a:srcRect/>
          <a:stretch/>
        </p:blipFill>
        <p:spPr>
          <a:xfrm>
            <a:off x="10332790" y="3240940"/>
            <a:ext cx="672939" cy="269176"/>
          </a:xfrm>
          <a:prstGeom prst="rect">
            <a:avLst/>
          </a:prstGeom>
          <a:noFill/>
          <a:ln>
            <a:noFill/>
          </a:ln>
        </p:spPr>
      </p:pic>
      <p:sp>
        <p:nvSpPr>
          <p:cNvPr id="1025" name="Google Shape;1025;p87"/>
          <p:cNvSpPr txBox="1"/>
          <p:nvPr/>
        </p:nvSpPr>
        <p:spPr>
          <a:xfrm>
            <a:off x="9397578" y="3494344"/>
            <a:ext cx="1424400" cy="6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1100"/>
              <a:buFont typeface="Calibri"/>
              <a:buNone/>
            </a:pPr>
            <a:r>
              <a:rPr lang="en-US" sz="1100" b="0" i="0" u="none" strike="noStrike" cap="none">
                <a:solidFill>
                  <a:srgbClr val="7F7F7F"/>
                </a:solidFill>
                <a:latin typeface="Calibri"/>
                <a:ea typeface="Calibri"/>
                <a:cs typeface="Calibri"/>
                <a:sym typeface="Calibri"/>
              </a:rPr>
              <a:t>Long-term preservation</a:t>
            </a:r>
            <a:endParaRPr sz="1100" b="0" i="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rgbClr val="7F7F7F"/>
              </a:buClr>
              <a:buSzPts val="1100"/>
              <a:buFont typeface="Calibri"/>
              <a:buNone/>
            </a:pPr>
            <a:r>
              <a:rPr lang="en-US" sz="1100" b="0" i="0" u="none" strike="noStrike" cap="none">
                <a:solidFill>
                  <a:srgbClr val="7F7F7F"/>
                </a:solidFill>
                <a:latin typeface="Calibri"/>
                <a:ea typeface="Calibri"/>
                <a:cs typeface="Calibri"/>
                <a:sym typeface="Calibri"/>
              </a:rPr>
              <a:t>archives</a:t>
            </a:r>
            <a:endParaRPr sz="1100" b="0" i="0" u="none" strike="noStrike" cap="none">
              <a:solidFill>
                <a:srgbClr val="7F7F7F"/>
              </a:solidFill>
              <a:latin typeface="Calibri"/>
              <a:ea typeface="Calibri"/>
              <a:cs typeface="Calibri"/>
              <a:sym typeface="Calibri"/>
            </a:endParaRPr>
          </a:p>
        </p:txBody>
      </p:sp>
      <p:sp>
        <p:nvSpPr>
          <p:cNvPr id="1026" name="Google Shape;1026;p87"/>
          <p:cNvSpPr/>
          <p:nvPr/>
        </p:nvSpPr>
        <p:spPr>
          <a:xfrm rot="-8144644">
            <a:off x="6524767" y="2453634"/>
            <a:ext cx="491653" cy="81948"/>
          </a:xfrm>
          <a:custGeom>
            <a:avLst/>
            <a:gdLst/>
            <a:ahLst/>
            <a:cxnLst/>
            <a:rect l="l" t="t" r="r" b="b"/>
            <a:pathLst>
              <a:path w="601942" h="477877" extrusionOk="0">
                <a:moveTo>
                  <a:pt x="0" y="0"/>
                </a:moveTo>
                <a:cubicBezTo>
                  <a:pt x="117555" y="56671"/>
                  <a:pt x="235110" y="113343"/>
                  <a:pt x="335434" y="192989"/>
                </a:cubicBezTo>
                <a:cubicBezTo>
                  <a:pt x="435758" y="272635"/>
                  <a:pt x="601942" y="477877"/>
                  <a:pt x="601942" y="477877"/>
                </a:cubicBezTo>
                <a:lnTo>
                  <a:pt x="601942" y="477877"/>
                </a:lnTo>
              </a:path>
            </a:pathLst>
          </a:custGeom>
          <a:noFill/>
          <a:ln w="38100" cap="flat" cmpd="sng">
            <a:solidFill>
              <a:srgbClr val="36609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7" name="Google Shape;1027;p87"/>
          <p:cNvSpPr/>
          <p:nvPr/>
        </p:nvSpPr>
        <p:spPr>
          <a:xfrm flipH="1">
            <a:off x="9466126" y="3042837"/>
            <a:ext cx="483058" cy="317788"/>
          </a:xfrm>
          <a:custGeom>
            <a:avLst/>
            <a:gdLst/>
            <a:ahLst/>
            <a:cxnLst/>
            <a:rect l="l" t="t" r="r" b="b"/>
            <a:pathLst>
              <a:path w="601942" h="477877" extrusionOk="0">
                <a:moveTo>
                  <a:pt x="0" y="0"/>
                </a:moveTo>
                <a:cubicBezTo>
                  <a:pt x="117555" y="56671"/>
                  <a:pt x="235110" y="113343"/>
                  <a:pt x="335434" y="192989"/>
                </a:cubicBezTo>
                <a:cubicBezTo>
                  <a:pt x="435758" y="272635"/>
                  <a:pt x="601942" y="477877"/>
                  <a:pt x="601942" y="477877"/>
                </a:cubicBezTo>
                <a:lnTo>
                  <a:pt x="601942" y="477877"/>
                </a:lnTo>
              </a:path>
            </a:pathLst>
          </a:custGeom>
          <a:noFill/>
          <a:ln w="38100" cap="flat" cmpd="sng">
            <a:solidFill>
              <a:srgbClr val="00000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8" name="Google Shape;1028;p87"/>
          <p:cNvSpPr/>
          <p:nvPr/>
        </p:nvSpPr>
        <p:spPr>
          <a:xfrm rot="-9593457">
            <a:off x="9372088" y="4748441"/>
            <a:ext cx="1286845" cy="296308"/>
          </a:xfrm>
          <a:custGeom>
            <a:avLst/>
            <a:gdLst/>
            <a:ahLst/>
            <a:cxnLst/>
            <a:rect l="l" t="t" r="r" b="b"/>
            <a:pathLst>
              <a:path w="601942" h="477877" extrusionOk="0">
                <a:moveTo>
                  <a:pt x="0" y="0"/>
                </a:moveTo>
                <a:cubicBezTo>
                  <a:pt x="117555" y="56671"/>
                  <a:pt x="235110" y="113343"/>
                  <a:pt x="335434" y="192989"/>
                </a:cubicBezTo>
                <a:cubicBezTo>
                  <a:pt x="435758" y="272635"/>
                  <a:pt x="601942" y="477877"/>
                  <a:pt x="601942" y="477877"/>
                </a:cubicBezTo>
                <a:lnTo>
                  <a:pt x="601942" y="477877"/>
                </a:lnTo>
              </a:path>
            </a:pathLst>
          </a:custGeom>
          <a:noFill/>
          <a:ln w="38100" cap="flat" cmpd="sng">
            <a:solidFill>
              <a:srgbClr val="00000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29" name="Google Shape;1029;p87" descr="http://publicdomainvectors.org/photos/1313181674.png"/>
          <p:cNvPicPr preferRelativeResize="0"/>
          <p:nvPr/>
        </p:nvPicPr>
        <p:blipFill rotWithShape="1">
          <a:blip r:embed="rId8">
            <a:alphaModFix/>
          </a:blip>
          <a:srcRect/>
          <a:stretch/>
        </p:blipFill>
        <p:spPr>
          <a:xfrm>
            <a:off x="9197373" y="1778089"/>
            <a:ext cx="367191" cy="566652"/>
          </a:xfrm>
          <a:prstGeom prst="rect">
            <a:avLst/>
          </a:prstGeom>
          <a:noFill/>
          <a:ln>
            <a:noFill/>
          </a:ln>
        </p:spPr>
      </p:pic>
      <p:pic>
        <p:nvPicPr>
          <p:cNvPr id="1030" name="Google Shape;1030;p87" descr="https://congenitallydisturbed.files.wordpress.com/2012/10/books1.jpg"/>
          <p:cNvPicPr preferRelativeResize="0"/>
          <p:nvPr/>
        </p:nvPicPr>
        <p:blipFill rotWithShape="1">
          <a:blip r:embed="rId9">
            <a:alphaModFix/>
          </a:blip>
          <a:srcRect/>
          <a:stretch/>
        </p:blipFill>
        <p:spPr>
          <a:xfrm>
            <a:off x="9279855" y="2151305"/>
            <a:ext cx="382598" cy="337962"/>
          </a:xfrm>
          <a:prstGeom prst="rect">
            <a:avLst/>
          </a:prstGeom>
          <a:noFill/>
          <a:ln>
            <a:noFill/>
          </a:ln>
        </p:spPr>
      </p:pic>
      <p:sp>
        <p:nvSpPr>
          <p:cNvPr id="1031" name="Google Shape;1031;p87"/>
          <p:cNvSpPr txBox="1"/>
          <p:nvPr/>
        </p:nvSpPr>
        <p:spPr>
          <a:xfrm>
            <a:off x="9173211" y="1488932"/>
            <a:ext cx="16035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1100"/>
              <a:buFont typeface="Calibri"/>
              <a:buNone/>
            </a:pPr>
            <a:r>
              <a:rPr lang="en-US" sz="1100" b="0" i="0" u="none" strike="noStrike" cap="none">
                <a:solidFill>
                  <a:srgbClr val="7F7F7F"/>
                </a:solidFill>
                <a:latin typeface="Calibri"/>
                <a:ea typeface="Calibri"/>
                <a:cs typeface="Calibri"/>
                <a:sym typeface="Calibri"/>
              </a:rPr>
              <a:t>Knowledge bases</a:t>
            </a:r>
            <a:endParaRPr sz="1100" b="0" i="0" u="none" strike="noStrike" cap="none">
              <a:solidFill>
                <a:srgbClr val="7F7F7F"/>
              </a:solidFill>
              <a:latin typeface="Calibri"/>
              <a:ea typeface="Calibri"/>
              <a:cs typeface="Calibri"/>
              <a:sym typeface="Calibri"/>
            </a:endParaRPr>
          </a:p>
        </p:txBody>
      </p:sp>
      <p:sp>
        <p:nvSpPr>
          <p:cNvPr id="1032" name="Google Shape;1032;p87"/>
          <p:cNvSpPr/>
          <p:nvPr/>
        </p:nvSpPr>
        <p:spPr>
          <a:xfrm flipH="1">
            <a:off x="8552466" y="2310918"/>
            <a:ext cx="510146" cy="366771"/>
          </a:xfrm>
          <a:custGeom>
            <a:avLst/>
            <a:gdLst/>
            <a:ahLst/>
            <a:cxnLst/>
            <a:rect l="l" t="t" r="r" b="b"/>
            <a:pathLst>
              <a:path w="601942" h="477877" extrusionOk="0">
                <a:moveTo>
                  <a:pt x="0" y="0"/>
                </a:moveTo>
                <a:cubicBezTo>
                  <a:pt x="117555" y="56671"/>
                  <a:pt x="235110" y="113343"/>
                  <a:pt x="335434" y="192989"/>
                </a:cubicBezTo>
                <a:cubicBezTo>
                  <a:pt x="435758" y="272635"/>
                  <a:pt x="601942" y="477877"/>
                  <a:pt x="601942" y="477877"/>
                </a:cubicBezTo>
                <a:lnTo>
                  <a:pt x="601942" y="477877"/>
                </a:lnTo>
              </a:path>
            </a:pathLst>
          </a:custGeom>
          <a:noFill/>
          <a:ln w="38100" cap="flat" cmpd="sng">
            <a:solidFill>
              <a:srgbClr val="00000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33" name="Google Shape;1033;p87" descr="http://www.cedar-project.nl/wp-content/uploads/alibobo_w3cSPARQL-logo.png"/>
          <p:cNvPicPr preferRelativeResize="0"/>
          <p:nvPr/>
        </p:nvPicPr>
        <p:blipFill rotWithShape="1">
          <a:blip r:embed="rId10">
            <a:alphaModFix/>
          </a:blip>
          <a:srcRect/>
          <a:stretch/>
        </p:blipFill>
        <p:spPr>
          <a:xfrm>
            <a:off x="9098191" y="2512483"/>
            <a:ext cx="654193" cy="126833"/>
          </a:xfrm>
          <a:prstGeom prst="rect">
            <a:avLst/>
          </a:prstGeom>
          <a:noFill/>
          <a:ln>
            <a:noFill/>
          </a:ln>
        </p:spPr>
      </p:pic>
      <p:pic>
        <p:nvPicPr>
          <p:cNvPr id="1034" name="Google Shape;1034;p87"/>
          <p:cNvPicPr preferRelativeResize="0"/>
          <p:nvPr/>
        </p:nvPicPr>
        <p:blipFill rotWithShape="1">
          <a:blip r:embed="rId11">
            <a:alphaModFix/>
          </a:blip>
          <a:srcRect/>
          <a:stretch/>
        </p:blipFill>
        <p:spPr>
          <a:xfrm>
            <a:off x="9098191" y="2659136"/>
            <a:ext cx="654194" cy="126990"/>
          </a:xfrm>
          <a:prstGeom prst="rect">
            <a:avLst/>
          </a:prstGeom>
          <a:noFill/>
          <a:ln>
            <a:noFill/>
          </a:ln>
        </p:spPr>
      </p:pic>
      <p:pic>
        <p:nvPicPr>
          <p:cNvPr id="1035" name="Google Shape;1035;p87" descr="https://www.drupal.org/files/images/rdf_w3c_icon.128.gif"/>
          <p:cNvPicPr preferRelativeResize="0"/>
          <p:nvPr/>
        </p:nvPicPr>
        <p:blipFill rotWithShape="1">
          <a:blip r:embed="rId12">
            <a:alphaModFix/>
          </a:blip>
          <a:srcRect/>
          <a:stretch/>
        </p:blipFill>
        <p:spPr>
          <a:xfrm>
            <a:off x="8817059" y="2492446"/>
            <a:ext cx="262102" cy="284314"/>
          </a:xfrm>
          <a:prstGeom prst="rect">
            <a:avLst/>
          </a:prstGeom>
          <a:noFill/>
          <a:ln>
            <a:noFill/>
          </a:ln>
        </p:spPr>
      </p:pic>
      <p:pic>
        <p:nvPicPr>
          <p:cNvPr id="1036" name="Google Shape;1036;p87" descr="Image result for server"/>
          <p:cNvPicPr preferRelativeResize="0"/>
          <p:nvPr/>
        </p:nvPicPr>
        <p:blipFill rotWithShape="1">
          <a:blip r:embed="rId13">
            <a:alphaModFix/>
          </a:blip>
          <a:srcRect/>
          <a:stretch/>
        </p:blipFill>
        <p:spPr>
          <a:xfrm flipH="1">
            <a:off x="10792421" y="5158866"/>
            <a:ext cx="435615" cy="587347"/>
          </a:xfrm>
          <a:prstGeom prst="rect">
            <a:avLst/>
          </a:prstGeom>
          <a:noFill/>
          <a:ln>
            <a:noFill/>
          </a:ln>
        </p:spPr>
      </p:pic>
      <p:pic>
        <p:nvPicPr>
          <p:cNvPr id="1037" name="Google Shape;1037;p87" descr="https://image.freepik.com/icone-gratis/rotazione-ingranaggio_318-56336.png"/>
          <p:cNvPicPr preferRelativeResize="0"/>
          <p:nvPr/>
        </p:nvPicPr>
        <p:blipFill rotWithShape="1">
          <a:blip r:embed="rId14">
            <a:alphaModFix/>
          </a:blip>
          <a:srcRect/>
          <a:stretch/>
        </p:blipFill>
        <p:spPr>
          <a:xfrm>
            <a:off x="10651904" y="5441255"/>
            <a:ext cx="496022" cy="496022"/>
          </a:xfrm>
          <a:prstGeom prst="rect">
            <a:avLst/>
          </a:prstGeom>
          <a:noFill/>
          <a:ln>
            <a:noFill/>
          </a:ln>
        </p:spPr>
      </p:pic>
      <p:sp>
        <p:nvSpPr>
          <p:cNvPr id="1038" name="Google Shape;1038;p87"/>
          <p:cNvSpPr txBox="1"/>
          <p:nvPr/>
        </p:nvSpPr>
        <p:spPr>
          <a:xfrm>
            <a:off x="10757336" y="5805264"/>
            <a:ext cx="1603500" cy="43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1100"/>
              <a:buFont typeface="Calibri"/>
              <a:buNone/>
            </a:pPr>
            <a:r>
              <a:rPr lang="en-US" sz="1100" b="0" i="0" u="none" strike="noStrike" cap="none">
                <a:solidFill>
                  <a:srgbClr val="7F7F7F"/>
                </a:solidFill>
                <a:latin typeface="Calibri"/>
                <a:ea typeface="Calibri"/>
                <a:cs typeface="Calibri"/>
                <a:sym typeface="Calibri"/>
              </a:rPr>
              <a:t>Remote processing services</a:t>
            </a:r>
            <a:endParaRPr sz="1100" b="0" i="0" u="none" strike="noStrike" cap="none">
              <a:solidFill>
                <a:srgbClr val="7F7F7F"/>
              </a:solidFill>
              <a:latin typeface="Calibri"/>
              <a:ea typeface="Calibri"/>
              <a:cs typeface="Calibri"/>
              <a:sym typeface="Calibri"/>
            </a:endParaRPr>
          </a:p>
        </p:txBody>
      </p:sp>
      <p:sp>
        <p:nvSpPr>
          <p:cNvPr id="1039" name="Google Shape;1039;p87"/>
          <p:cNvSpPr/>
          <p:nvPr/>
        </p:nvSpPr>
        <p:spPr>
          <a:xfrm rot="-8357466">
            <a:off x="10467261" y="3867019"/>
            <a:ext cx="782173" cy="178697"/>
          </a:xfrm>
          <a:custGeom>
            <a:avLst/>
            <a:gdLst/>
            <a:ahLst/>
            <a:cxnLst/>
            <a:rect l="l" t="t" r="r" b="b"/>
            <a:pathLst>
              <a:path w="601942" h="477877" extrusionOk="0">
                <a:moveTo>
                  <a:pt x="0" y="0"/>
                </a:moveTo>
                <a:cubicBezTo>
                  <a:pt x="117555" y="56671"/>
                  <a:pt x="235110" y="113343"/>
                  <a:pt x="335434" y="192989"/>
                </a:cubicBezTo>
                <a:cubicBezTo>
                  <a:pt x="435758" y="272635"/>
                  <a:pt x="601942" y="477877"/>
                  <a:pt x="601942" y="477877"/>
                </a:cubicBezTo>
                <a:lnTo>
                  <a:pt x="601942" y="477877"/>
                </a:lnTo>
              </a:path>
            </a:pathLst>
          </a:custGeom>
          <a:noFill/>
          <a:ln w="38100" cap="flat" cmpd="sng">
            <a:solidFill>
              <a:srgbClr val="00000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40" name="Google Shape;1040;p87" descr="Image result for source code icon"/>
          <p:cNvPicPr preferRelativeResize="0"/>
          <p:nvPr/>
        </p:nvPicPr>
        <p:blipFill rotWithShape="1">
          <a:blip r:embed="rId15">
            <a:alphaModFix/>
          </a:blip>
          <a:srcRect/>
          <a:stretch/>
        </p:blipFill>
        <p:spPr>
          <a:xfrm>
            <a:off x="11249345" y="4374018"/>
            <a:ext cx="460519" cy="460520"/>
          </a:xfrm>
          <a:prstGeom prst="rect">
            <a:avLst/>
          </a:prstGeom>
          <a:noFill/>
          <a:ln>
            <a:noFill/>
          </a:ln>
        </p:spPr>
      </p:pic>
      <p:sp>
        <p:nvSpPr>
          <p:cNvPr id="1041" name="Google Shape;1041;p87"/>
          <p:cNvSpPr txBox="1"/>
          <p:nvPr/>
        </p:nvSpPr>
        <p:spPr>
          <a:xfrm>
            <a:off x="11006717" y="5274391"/>
            <a:ext cx="13257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1100"/>
              <a:buFont typeface="Calibri"/>
              <a:buNone/>
            </a:pPr>
            <a:r>
              <a:rPr lang="en-US" sz="1100" b="0" i="0" u="none" strike="noStrike" cap="none">
                <a:solidFill>
                  <a:srgbClr val="7F7F7F"/>
                </a:solidFill>
                <a:latin typeface="Calibri"/>
                <a:ea typeface="Calibri"/>
                <a:cs typeface="Calibri"/>
                <a:sym typeface="Calibri"/>
              </a:rPr>
              <a:t>Source code</a:t>
            </a:r>
            <a:endParaRPr sz="1400" b="0" i="0" u="none" strike="noStrike" cap="none">
              <a:solidFill>
                <a:srgbClr val="000000"/>
              </a:solidFill>
              <a:latin typeface="Arial"/>
              <a:ea typeface="Arial"/>
              <a:cs typeface="Arial"/>
              <a:sym typeface="Arial"/>
            </a:endParaRPr>
          </a:p>
        </p:txBody>
      </p:sp>
      <p:pic>
        <p:nvPicPr>
          <p:cNvPr id="1042" name="Google Shape;1042;p87"/>
          <p:cNvPicPr preferRelativeResize="0"/>
          <p:nvPr/>
        </p:nvPicPr>
        <p:blipFill rotWithShape="1">
          <a:blip r:embed="rId16">
            <a:alphaModFix/>
          </a:blip>
          <a:srcRect l="47005"/>
          <a:stretch/>
        </p:blipFill>
        <p:spPr>
          <a:xfrm>
            <a:off x="10054500" y="3201490"/>
            <a:ext cx="366230" cy="387683"/>
          </a:xfrm>
          <a:prstGeom prst="rect">
            <a:avLst/>
          </a:prstGeom>
          <a:noFill/>
          <a:ln>
            <a:noFill/>
          </a:ln>
        </p:spPr>
      </p:pic>
      <p:pic>
        <p:nvPicPr>
          <p:cNvPr id="1043" name="Google Shape;1043;p87" descr="Risultati immagini per geo logo geoss"/>
          <p:cNvPicPr preferRelativeResize="0"/>
          <p:nvPr/>
        </p:nvPicPr>
        <p:blipFill rotWithShape="1">
          <a:blip r:embed="rId17">
            <a:alphaModFix/>
          </a:blip>
          <a:srcRect/>
          <a:stretch/>
        </p:blipFill>
        <p:spPr>
          <a:xfrm>
            <a:off x="5688803" y="1898421"/>
            <a:ext cx="1418567" cy="210158"/>
          </a:xfrm>
          <a:prstGeom prst="rect">
            <a:avLst/>
          </a:prstGeom>
          <a:noFill/>
          <a:ln>
            <a:noFill/>
          </a:ln>
        </p:spPr>
      </p:pic>
      <p:pic>
        <p:nvPicPr>
          <p:cNvPr id="1044" name="Google Shape;1044;p87" descr="GEOSS image"/>
          <p:cNvPicPr preferRelativeResize="0"/>
          <p:nvPr/>
        </p:nvPicPr>
        <p:blipFill rotWithShape="1">
          <a:blip r:embed="rId18">
            <a:alphaModFix/>
          </a:blip>
          <a:srcRect/>
          <a:stretch/>
        </p:blipFill>
        <p:spPr>
          <a:xfrm>
            <a:off x="5585876" y="1250703"/>
            <a:ext cx="1862228" cy="617387"/>
          </a:xfrm>
          <a:prstGeom prst="rect">
            <a:avLst/>
          </a:prstGeom>
          <a:noFill/>
          <a:ln>
            <a:noFill/>
          </a:ln>
        </p:spPr>
      </p:pic>
      <p:grpSp>
        <p:nvGrpSpPr>
          <p:cNvPr id="1045" name="Google Shape;1045;p87"/>
          <p:cNvGrpSpPr/>
          <p:nvPr/>
        </p:nvGrpSpPr>
        <p:grpSpPr>
          <a:xfrm>
            <a:off x="10552020" y="2995211"/>
            <a:ext cx="832577" cy="231385"/>
            <a:chOff x="8686444" y="5285847"/>
            <a:chExt cx="832577" cy="231385"/>
          </a:xfrm>
        </p:grpSpPr>
        <p:pic>
          <p:nvPicPr>
            <p:cNvPr id="1046" name="Google Shape;1046;p87" descr="Risultati immagini per git hub logo"/>
            <p:cNvPicPr preferRelativeResize="0"/>
            <p:nvPr/>
          </p:nvPicPr>
          <p:blipFill rotWithShape="1">
            <a:blip r:embed="rId19">
              <a:alphaModFix/>
            </a:blip>
            <a:srcRect l="51895"/>
            <a:stretch/>
          </p:blipFill>
          <p:spPr>
            <a:xfrm>
              <a:off x="8686444" y="5285847"/>
              <a:ext cx="234480" cy="231385"/>
            </a:xfrm>
            <a:prstGeom prst="rect">
              <a:avLst/>
            </a:prstGeom>
            <a:noFill/>
            <a:ln>
              <a:noFill/>
            </a:ln>
          </p:spPr>
        </p:pic>
        <p:pic>
          <p:nvPicPr>
            <p:cNvPr id="1047" name="Google Shape;1047;p87" descr="Risultati immagini per git hub logo"/>
            <p:cNvPicPr preferRelativeResize="0"/>
            <p:nvPr/>
          </p:nvPicPr>
          <p:blipFill rotWithShape="1">
            <a:blip r:embed="rId20">
              <a:alphaModFix/>
            </a:blip>
            <a:srcRect/>
            <a:stretch/>
          </p:blipFill>
          <p:spPr>
            <a:xfrm>
              <a:off x="8957770" y="5352405"/>
              <a:ext cx="561250" cy="146626"/>
            </a:xfrm>
            <a:prstGeom prst="rect">
              <a:avLst/>
            </a:prstGeom>
            <a:noFill/>
            <a:ln>
              <a:noFill/>
            </a:ln>
          </p:spPr>
        </p:pic>
      </p:grpSp>
      <p:sp>
        <p:nvSpPr>
          <p:cNvPr id="1048" name="Google Shape;1048;p87"/>
          <p:cNvSpPr/>
          <p:nvPr/>
        </p:nvSpPr>
        <p:spPr>
          <a:xfrm rot="-9806919" flipH="1">
            <a:off x="10609968" y="2432127"/>
            <a:ext cx="390906" cy="343980"/>
          </a:xfrm>
          <a:custGeom>
            <a:avLst/>
            <a:gdLst/>
            <a:ahLst/>
            <a:cxnLst/>
            <a:rect l="l" t="t" r="r" b="b"/>
            <a:pathLst>
              <a:path w="601942" h="477877" extrusionOk="0">
                <a:moveTo>
                  <a:pt x="0" y="0"/>
                </a:moveTo>
                <a:cubicBezTo>
                  <a:pt x="117555" y="56671"/>
                  <a:pt x="235110" y="113343"/>
                  <a:pt x="335434" y="192989"/>
                </a:cubicBezTo>
                <a:cubicBezTo>
                  <a:pt x="435758" y="272635"/>
                  <a:pt x="601942" y="477877"/>
                  <a:pt x="601942" y="477877"/>
                </a:cubicBezTo>
                <a:lnTo>
                  <a:pt x="601942" y="477877"/>
                </a:lnTo>
              </a:path>
            </a:pathLst>
          </a:custGeom>
          <a:noFill/>
          <a:ln w="38100" cap="flat" cmpd="sng">
            <a:solidFill>
              <a:srgbClr val="00000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9" name="Google Shape;1049;p87"/>
          <p:cNvSpPr txBox="1"/>
          <p:nvPr/>
        </p:nvSpPr>
        <p:spPr>
          <a:xfrm>
            <a:off x="10675158" y="2264581"/>
            <a:ext cx="13257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1100"/>
              <a:buFont typeface="Calibri"/>
              <a:buNone/>
            </a:pPr>
            <a:r>
              <a:rPr lang="en-US" sz="1100" b="0" i="0" u="none" strike="noStrike" cap="none">
                <a:solidFill>
                  <a:srgbClr val="7F7F7F"/>
                </a:solidFill>
                <a:latin typeface="Calibri"/>
                <a:ea typeface="Calibri"/>
                <a:cs typeface="Calibri"/>
                <a:sym typeface="Calibri"/>
              </a:rPr>
              <a:t>Workflows</a:t>
            </a:r>
            <a:endParaRPr sz="1100" b="0" i="0" u="none" strike="noStrike" cap="none">
              <a:solidFill>
                <a:srgbClr val="7F7F7F"/>
              </a:solidFill>
              <a:latin typeface="Calibri"/>
              <a:ea typeface="Calibri"/>
              <a:cs typeface="Calibri"/>
              <a:sym typeface="Calibri"/>
            </a:endParaRPr>
          </a:p>
        </p:txBody>
      </p:sp>
      <p:pic>
        <p:nvPicPr>
          <p:cNvPr id="1050" name="Google Shape;1050;p87"/>
          <p:cNvPicPr preferRelativeResize="0"/>
          <p:nvPr/>
        </p:nvPicPr>
        <p:blipFill rotWithShape="1">
          <a:blip r:embed="rId21">
            <a:alphaModFix/>
          </a:blip>
          <a:srcRect/>
          <a:stretch/>
        </p:blipFill>
        <p:spPr>
          <a:xfrm>
            <a:off x="10735519" y="1875870"/>
            <a:ext cx="902860" cy="388712"/>
          </a:xfrm>
          <a:prstGeom prst="rect">
            <a:avLst/>
          </a:prstGeom>
          <a:noFill/>
          <a:ln w="9525" cap="flat" cmpd="sng">
            <a:solidFill>
              <a:srgbClr val="FFFFFF"/>
            </a:solidFill>
            <a:prstDash val="solid"/>
            <a:round/>
            <a:headEnd type="none" w="sm" len="sm"/>
            <a:tailEnd type="none" w="sm" len="sm"/>
          </a:ln>
        </p:spPr>
      </p:pic>
      <p:grpSp>
        <p:nvGrpSpPr>
          <p:cNvPr id="1051" name="Google Shape;1051;p87"/>
          <p:cNvGrpSpPr/>
          <p:nvPr/>
        </p:nvGrpSpPr>
        <p:grpSpPr>
          <a:xfrm>
            <a:off x="7779756" y="4350901"/>
            <a:ext cx="1063998" cy="707100"/>
            <a:chOff x="8152982" y="1902772"/>
            <a:chExt cx="1063998" cy="707100"/>
          </a:xfrm>
        </p:grpSpPr>
        <p:sp>
          <p:nvSpPr>
            <p:cNvPr id="1052" name="Google Shape;1052;p87"/>
            <p:cNvSpPr/>
            <p:nvPr/>
          </p:nvSpPr>
          <p:spPr>
            <a:xfrm>
              <a:off x="8288683" y="1902772"/>
              <a:ext cx="769500" cy="70710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53" name="Google Shape;1053;p87" descr="http://yaaaro.com/images/website_potal.png"/>
            <p:cNvPicPr preferRelativeResize="0"/>
            <p:nvPr/>
          </p:nvPicPr>
          <p:blipFill rotWithShape="1">
            <a:blip r:embed="rId22">
              <a:alphaModFix/>
            </a:blip>
            <a:srcRect/>
            <a:stretch/>
          </p:blipFill>
          <p:spPr>
            <a:xfrm>
              <a:off x="8152982" y="1920217"/>
              <a:ext cx="1063998" cy="689628"/>
            </a:xfrm>
            <a:prstGeom prst="rect">
              <a:avLst/>
            </a:prstGeom>
            <a:noFill/>
            <a:ln>
              <a:noFill/>
            </a:ln>
          </p:spPr>
        </p:pic>
      </p:grpSp>
      <p:grpSp>
        <p:nvGrpSpPr>
          <p:cNvPr id="1054" name="Google Shape;1054;p87"/>
          <p:cNvGrpSpPr/>
          <p:nvPr/>
        </p:nvGrpSpPr>
        <p:grpSpPr>
          <a:xfrm>
            <a:off x="283523" y="1844825"/>
            <a:ext cx="4876442" cy="4207645"/>
            <a:chOff x="-116" y="35"/>
            <a:chExt cx="5347562" cy="4356642"/>
          </a:xfrm>
        </p:grpSpPr>
        <p:sp>
          <p:nvSpPr>
            <p:cNvPr id="1055" name="Google Shape;1055;p87"/>
            <p:cNvSpPr/>
            <p:nvPr/>
          </p:nvSpPr>
          <p:spPr>
            <a:xfrm rot="5400000">
              <a:off x="-179966" y="179885"/>
              <a:ext cx="1199700" cy="840000"/>
            </a:xfrm>
            <a:prstGeom prst="chevron">
              <a:avLst>
                <a:gd name="adj" fmla="val 50000"/>
              </a:avLst>
            </a:prstGeom>
            <a:gradFill>
              <a:gsLst>
                <a:gs pos="0">
                  <a:srgbClr val="469CE7"/>
                </a:gs>
                <a:gs pos="100000">
                  <a:srgbClr val="8ECDFF"/>
                </a:gs>
              </a:gsLst>
              <a:lin ang="16200038" scaled="0"/>
            </a:gradFill>
            <a:ln w="9525" cap="flat" cmpd="sng">
              <a:solidFill>
                <a:srgbClr val="599BD5"/>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56" name="Google Shape;1056;p87"/>
            <p:cNvSpPr txBox="1"/>
            <p:nvPr/>
          </p:nvSpPr>
          <p:spPr>
            <a:xfrm>
              <a:off x="1" y="419976"/>
              <a:ext cx="840000" cy="3600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1057" name="Google Shape;1057;p87"/>
            <p:cNvSpPr/>
            <p:nvPr/>
          </p:nvSpPr>
          <p:spPr>
            <a:xfrm rot="5400000">
              <a:off x="2703696" y="-1863714"/>
              <a:ext cx="780000" cy="4507500"/>
            </a:xfrm>
            <a:prstGeom prst="round2SameRect">
              <a:avLst>
                <a:gd name="adj1" fmla="val 16667"/>
                <a:gd name="adj2" fmla="val 0"/>
              </a:avLst>
            </a:prstGeom>
            <a:solidFill>
              <a:schemeClr val="lt1">
                <a:alpha val="89020"/>
              </a:schemeClr>
            </a:solidFill>
            <a:ln w="9525"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58" name="Google Shape;1058;p87"/>
            <p:cNvSpPr txBox="1"/>
            <p:nvPr/>
          </p:nvSpPr>
          <p:spPr>
            <a:xfrm>
              <a:off x="839885" y="38106"/>
              <a:ext cx="4469400" cy="703800"/>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Discover the service through the </a:t>
              </a:r>
              <a:r>
                <a:rPr lang="en-US" sz="1600" b="1" i="0" u="none" strike="noStrike" cap="none">
                  <a:solidFill>
                    <a:srgbClr val="B5892D"/>
                  </a:solidFill>
                  <a:latin typeface="Arial"/>
                  <a:ea typeface="Arial"/>
                  <a:cs typeface="Arial"/>
                  <a:sym typeface="Arial"/>
                </a:rPr>
                <a:t>EOSC Portal</a:t>
              </a:r>
              <a:endParaRPr sz="1600" b="1" i="0" u="none" strike="noStrike" cap="none">
                <a:solidFill>
                  <a:srgbClr val="B5892D"/>
                </a:solidFill>
                <a:latin typeface="Arial"/>
                <a:ea typeface="Arial"/>
                <a:cs typeface="Arial"/>
                <a:sym typeface="Arial"/>
              </a:endParaRPr>
            </a:p>
          </p:txBody>
        </p:sp>
        <p:sp>
          <p:nvSpPr>
            <p:cNvPr id="1059" name="Google Shape;1059;p87"/>
            <p:cNvSpPr/>
            <p:nvPr/>
          </p:nvSpPr>
          <p:spPr>
            <a:xfrm rot="5400000">
              <a:off x="-179966" y="1232199"/>
              <a:ext cx="1199700" cy="840000"/>
            </a:xfrm>
            <a:prstGeom prst="chevron">
              <a:avLst>
                <a:gd name="adj" fmla="val 50000"/>
              </a:avLst>
            </a:prstGeom>
            <a:gradFill>
              <a:gsLst>
                <a:gs pos="0">
                  <a:srgbClr val="3DDBC2"/>
                </a:gs>
                <a:gs pos="100000">
                  <a:srgbClr val="92FFF8"/>
                </a:gs>
              </a:gsLst>
              <a:lin ang="16200038" scaled="0"/>
            </a:gradFill>
            <a:ln w="9525" cap="flat" cmpd="sng">
              <a:solidFill>
                <a:srgbClr val="50C9B6"/>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0" name="Google Shape;1060;p87"/>
            <p:cNvSpPr txBox="1"/>
            <p:nvPr/>
          </p:nvSpPr>
          <p:spPr>
            <a:xfrm>
              <a:off x="1" y="1472290"/>
              <a:ext cx="840000" cy="3600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1061" name="Google Shape;1061;p87"/>
            <p:cNvSpPr/>
            <p:nvPr/>
          </p:nvSpPr>
          <p:spPr>
            <a:xfrm rot="5400000">
              <a:off x="2703696" y="-811400"/>
              <a:ext cx="780000" cy="4507500"/>
            </a:xfrm>
            <a:prstGeom prst="round2SameRect">
              <a:avLst>
                <a:gd name="adj1" fmla="val 16667"/>
                <a:gd name="adj2" fmla="val 0"/>
              </a:avLst>
            </a:prstGeom>
            <a:solidFill>
              <a:schemeClr val="lt1">
                <a:alpha val="89020"/>
              </a:schemeClr>
            </a:solidFill>
            <a:ln w="9525" cap="flat" cmpd="sng">
              <a:solidFill>
                <a:srgbClr val="50C9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2" name="Google Shape;1062;p87"/>
            <p:cNvSpPr txBox="1"/>
            <p:nvPr/>
          </p:nvSpPr>
          <p:spPr>
            <a:xfrm>
              <a:off x="839885" y="1090420"/>
              <a:ext cx="4469400" cy="703800"/>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Identify available related </a:t>
              </a:r>
              <a:r>
                <a:rPr lang="en-US" sz="1600" b="1" i="0" u="none" strike="noStrike" cap="none">
                  <a:solidFill>
                    <a:srgbClr val="B5892D"/>
                  </a:solidFill>
                  <a:latin typeface="Arial"/>
                  <a:ea typeface="Arial"/>
                  <a:cs typeface="Arial"/>
                  <a:sym typeface="Arial"/>
                </a:rPr>
                <a:t>workflows</a:t>
              </a:r>
              <a:r>
                <a:rPr lang="en-US" sz="1600" b="0" i="0" u="none" strike="noStrike" cap="none">
                  <a:solidFill>
                    <a:srgbClr val="B5892D"/>
                  </a:solidFill>
                  <a:latin typeface="Arial"/>
                  <a:ea typeface="Arial"/>
                  <a:cs typeface="Arial"/>
                  <a:sym typeface="Arial"/>
                </a:rPr>
                <a:t> </a:t>
              </a:r>
              <a:r>
                <a:rPr lang="en-US" sz="1600" b="0" i="0" u="none" strike="noStrike" cap="none">
                  <a:solidFill>
                    <a:srgbClr val="000000"/>
                  </a:solidFill>
                  <a:latin typeface="Arial"/>
                  <a:ea typeface="Arial"/>
                  <a:cs typeface="Arial"/>
                  <a:sym typeface="Arial"/>
                </a:rPr>
                <a:t>related to the issue of interest</a:t>
              </a:r>
              <a:endParaRPr sz="1600" b="0" i="0" u="none" strike="noStrike" cap="none">
                <a:solidFill>
                  <a:srgbClr val="000000"/>
                </a:solidFill>
                <a:latin typeface="Arial"/>
                <a:ea typeface="Arial"/>
                <a:cs typeface="Arial"/>
                <a:sym typeface="Arial"/>
              </a:endParaRPr>
            </a:p>
          </p:txBody>
        </p:sp>
        <p:sp>
          <p:nvSpPr>
            <p:cNvPr id="1063" name="Google Shape;1063;p87"/>
            <p:cNvSpPr/>
            <p:nvPr/>
          </p:nvSpPr>
          <p:spPr>
            <a:xfrm rot="5400000">
              <a:off x="-179966" y="2284513"/>
              <a:ext cx="1199700" cy="840000"/>
            </a:xfrm>
            <a:prstGeom prst="chevron">
              <a:avLst>
                <a:gd name="adj" fmla="val 50000"/>
              </a:avLst>
            </a:prstGeom>
            <a:gradFill>
              <a:gsLst>
                <a:gs pos="0">
                  <a:srgbClr val="36CE58"/>
                </a:gs>
                <a:gs pos="100000">
                  <a:srgbClr val="94FFA6"/>
                </a:gs>
              </a:gsLst>
              <a:lin ang="16200038" scaled="0"/>
            </a:gradFill>
            <a:ln w="9525" cap="flat" cmpd="sng">
              <a:solidFill>
                <a:srgbClr val="48BD62"/>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4" name="Google Shape;1064;p87"/>
            <p:cNvSpPr txBox="1"/>
            <p:nvPr/>
          </p:nvSpPr>
          <p:spPr>
            <a:xfrm>
              <a:off x="1" y="2524604"/>
              <a:ext cx="840000" cy="3600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1065" name="Google Shape;1065;p87"/>
            <p:cNvSpPr/>
            <p:nvPr/>
          </p:nvSpPr>
          <p:spPr>
            <a:xfrm rot="5400000">
              <a:off x="2703696" y="240913"/>
              <a:ext cx="780000" cy="4507500"/>
            </a:xfrm>
            <a:prstGeom prst="round2SameRect">
              <a:avLst>
                <a:gd name="adj1" fmla="val 16667"/>
                <a:gd name="adj2" fmla="val 0"/>
              </a:avLst>
            </a:prstGeom>
            <a:solidFill>
              <a:schemeClr val="lt1">
                <a:alpha val="89020"/>
              </a:schemeClr>
            </a:solidFill>
            <a:ln w="9525" cap="flat" cmpd="sng">
              <a:solidFill>
                <a:srgbClr val="48BD6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6" name="Google Shape;1066;p87"/>
            <p:cNvSpPr txBox="1"/>
            <p:nvPr/>
          </p:nvSpPr>
          <p:spPr>
            <a:xfrm>
              <a:off x="839885" y="2142734"/>
              <a:ext cx="4469400" cy="703800"/>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Explore available </a:t>
              </a:r>
              <a:r>
                <a:rPr lang="en-US" sz="1600" b="1" i="0" u="none" strike="noStrike" cap="none">
                  <a:solidFill>
                    <a:srgbClr val="B5892D"/>
                  </a:solidFill>
                  <a:latin typeface="Arial"/>
                  <a:ea typeface="Arial"/>
                  <a:cs typeface="Arial"/>
                  <a:sym typeface="Arial"/>
                </a:rPr>
                <a:t>data</a:t>
              </a:r>
              <a:r>
                <a:rPr lang="en-US" sz="1600" b="0" i="0" u="none" strike="noStrike" cap="none">
                  <a:solidFill>
                    <a:srgbClr val="B5892D"/>
                  </a:solidFill>
                  <a:latin typeface="Arial"/>
                  <a:ea typeface="Arial"/>
                  <a:cs typeface="Arial"/>
                  <a:sym typeface="Arial"/>
                </a:rPr>
                <a:t> </a:t>
              </a:r>
              <a:r>
                <a:rPr lang="en-US" sz="1600" b="0" i="0" u="none" strike="noStrike" cap="none">
                  <a:solidFill>
                    <a:srgbClr val="000000"/>
                  </a:solidFill>
                  <a:latin typeface="Arial"/>
                  <a:ea typeface="Arial"/>
                  <a:cs typeface="Arial"/>
                  <a:sym typeface="Arial"/>
                </a:rPr>
                <a:t>through GEOSS</a:t>
              </a:r>
              <a:endParaRPr sz="1600" b="0" i="0" u="none" strike="noStrike" cap="none">
                <a:solidFill>
                  <a:srgbClr val="000000"/>
                </a:solidFill>
                <a:latin typeface="Arial"/>
                <a:ea typeface="Arial"/>
                <a:cs typeface="Arial"/>
                <a:sym typeface="Arial"/>
              </a:endParaRPr>
            </a:p>
          </p:txBody>
        </p:sp>
        <p:sp>
          <p:nvSpPr>
            <p:cNvPr id="1067" name="Google Shape;1067;p87"/>
            <p:cNvSpPr/>
            <p:nvPr/>
          </p:nvSpPr>
          <p:spPr>
            <a:xfrm rot="5400000">
              <a:off x="-179966" y="3336827"/>
              <a:ext cx="1199700" cy="840000"/>
            </a:xfrm>
            <a:prstGeom prst="chevron">
              <a:avLst>
                <a:gd name="adj" fmla="val 50000"/>
              </a:avLst>
            </a:prstGeom>
            <a:gradFill>
              <a:gsLst>
                <a:gs pos="0">
                  <a:srgbClr val="6CBA36"/>
                </a:gs>
                <a:gs pos="100000">
                  <a:srgbClr val="B9FB9D"/>
                </a:gs>
              </a:gsLst>
              <a:lin ang="16200038" scaled="0"/>
            </a:gradFill>
            <a:ln w="9525" cap="flat" cmpd="sng">
              <a:solidFill>
                <a:srgbClr val="6FAB46"/>
              </a:solidFill>
              <a:prstDash val="solid"/>
              <a:round/>
              <a:headEnd type="none" w="sm" len="sm"/>
              <a:tailEnd type="none" w="sm" len="sm"/>
            </a:ln>
            <a:effectLst>
              <a:outerShdw blurRad="40000" dist="23000" dir="5400000" rotWithShape="0">
                <a:srgbClr val="000000">
                  <a:alpha val="345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8" name="Google Shape;1068;p87"/>
            <p:cNvSpPr txBox="1"/>
            <p:nvPr/>
          </p:nvSpPr>
          <p:spPr>
            <a:xfrm>
              <a:off x="1" y="3576918"/>
              <a:ext cx="840000" cy="36000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1069" name="Google Shape;1069;p87"/>
            <p:cNvSpPr/>
            <p:nvPr/>
          </p:nvSpPr>
          <p:spPr>
            <a:xfrm rot="5400000">
              <a:off x="2703696" y="1293227"/>
              <a:ext cx="780000" cy="4507500"/>
            </a:xfrm>
            <a:prstGeom prst="round2SameRect">
              <a:avLst>
                <a:gd name="adj1" fmla="val 16667"/>
                <a:gd name="adj2" fmla="val 0"/>
              </a:avLst>
            </a:prstGeom>
            <a:solidFill>
              <a:schemeClr val="lt1">
                <a:alpha val="89020"/>
              </a:schemeClr>
            </a:solidFill>
            <a:ln w="9525" cap="flat" cmpd="sng">
              <a:solidFill>
                <a:srgbClr val="6FAB4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70" name="Google Shape;1070;p87"/>
            <p:cNvSpPr txBox="1"/>
            <p:nvPr/>
          </p:nvSpPr>
          <p:spPr>
            <a:xfrm>
              <a:off x="839885" y="3195048"/>
              <a:ext cx="4469400" cy="703800"/>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1" i="0" u="none" strike="noStrike" cap="none">
                  <a:solidFill>
                    <a:srgbClr val="B5892D"/>
                  </a:solidFill>
                  <a:latin typeface="Calibri"/>
                  <a:ea typeface="Calibri"/>
                  <a:cs typeface="Calibri"/>
                  <a:sym typeface="Calibri"/>
                </a:rPr>
                <a:t>Execute</a:t>
              </a:r>
              <a:r>
                <a:rPr lang="en-US" sz="1600" b="1" i="0" u="none" strike="noStrike" cap="none">
                  <a:solidFill>
                    <a:srgbClr val="B5892D"/>
                  </a:solidFill>
                  <a:latin typeface="Arial"/>
                  <a:ea typeface="Arial"/>
                  <a:cs typeface="Arial"/>
                  <a:sym typeface="Arial"/>
                </a:rPr>
                <a:t> the workflow </a:t>
              </a:r>
              <a:r>
                <a:rPr lang="en-US" sz="1600" b="0" i="0" u="none" strike="noStrike" cap="none">
                  <a:solidFill>
                    <a:srgbClr val="000000"/>
                  </a:solidFill>
                  <a:latin typeface="Arial"/>
                  <a:ea typeface="Arial"/>
                  <a:cs typeface="Arial"/>
                  <a:sym typeface="Arial"/>
                </a:rPr>
                <a:t>taking advantage of the EOSC infrastructure </a:t>
              </a:r>
              <a:endParaRPr sz="1600" b="0" i="0" u="none" strike="noStrike" cap="none">
                <a:solidFill>
                  <a:srgbClr val="000000"/>
                </a:solidFill>
                <a:latin typeface="Arial"/>
                <a:ea typeface="Arial"/>
                <a:cs typeface="Arial"/>
                <a:sym typeface="Arial"/>
              </a:endParaRPr>
            </a:p>
          </p:txBody>
        </p:sp>
      </p:grpSp>
      <p:pic>
        <p:nvPicPr>
          <p:cNvPr id="1071" name="Google Shape;1071;p87" descr="https://vlab.geodab.eu/vlabfavi7.png"/>
          <p:cNvPicPr preferRelativeResize="0"/>
          <p:nvPr/>
        </p:nvPicPr>
        <p:blipFill rotWithShape="1">
          <a:blip r:embed="rId23">
            <a:alphaModFix/>
          </a:blip>
          <a:srcRect/>
          <a:stretch/>
        </p:blipFill>
        <p:spPr>
          <a:xfrm>
            <a:off x="8191983" y="3159261"/>
            <a:ext cx="400314" cy="371720"/>
          </a:xfrm>
          <a:prstGeom prst="rect">
            <a:avLst/>
          </a:prstGeom>
          <a:noFill/>
          <a:ln>
            <a:noFill/>
          </a:ln>
        </p:spPr>
      </p:pic>
      <p:pic>
        <p:nvPicPr>
          <p:cNvPr id="1072" name="Google Shape;1072;p87"/>
          <p:cNvPicPr preferRelativeResize="0"/>
          <p:nvPr/>
        </p:nvPicPr>
        <p:blipFill rotWithShape="1">
          <a:blip r:embed="rId24">
            <a:alphaModFix/>
          </a:blip>
          <a:srcRect/>
          <a:stretch/>
        </p:blipFill>
        <p:spPr>
          <a:xfrm>
            <a:off x="6526714" y="3892662"/>
            <a:ext cx="911465" cy="572554"/>
          </a:xfrm>
          <a:prstGeom prst="rect">
            <a:avLst/>
          </a:prstGeom>
          <a:noFill/>
          <a:ln>
            <a:noFill/>
          </a:ln>
        </p:spPr>
      </p:pic>
      <p:pic>
        <p:nvPicPr>
          <p:cNvPr id="1073" name="Google Shape;1073;p87"/>
          <p:cNvPicPr preferRelativeResize="0"/>
          <p:nvPr/>
        </p:nvPicPr>
        <p:blipFill rotWithShape="1">
          <a:blip r:embed="rId25">
            <a:alphaModFix/>
          </a:blip>
          <a:srcRect/>
          <a:stretch/>
        </p:blipFill>
        <p:spPr>
          <a:xfrm>
            <a:off x="5736629" y="3869426"/>
            <a:ext cx="638171" cy="619025"/>
          </a:xfrm>
          <a:prstGeom prst="rect">
            <a:avLst/>
          </a:prstGeom>
          <a:noFill/>
          <a:ln>
            <a:noFill/>
          </a:ln>
        </p:spPr>
      </p:pic>
      <p:pic>
        <p:nvPicPr>
          <p:cNvPr id="1074" name="Google Shape;1074;p87"/>
          <p:cNvPicPr preferRelativeResize="0"/>
          <p:nvPr/>
        </p:nvPicPr>
        <p:blipFill rotWithShape="1">
          <a:blip r:embed="rId24">
            <a:alphaModFix/>
          </a:blip>
          <a:srcRect/>
          <a:stretch/>
        </p:blipFill>
        <p:spPr>
          <a:xfrm>
            <a:off x="9974252" y="5234943"/>
            <a:ext cx="738059" cy="463626"/>
          </a:xfrm>
          <a:prstGeom prst="rect">
            <a:avLst/>
          </a:prstGeom>
          <a:noFill/>
          <a:ln>
            <a:noFill/>
          </a:ln>
        </p:spPr>
      </p:pic>
      <p:pic>
        <p:nvPicPr>
          <p:cNvPr id="1075" name="Google Shape;1075;p87"/>
          <p:cNvPicPr preferRelativeResize="0"/>
          <p:nvPr/>
        </p:nvPicPr>
        <p:blipFill rotWithShape="1">
          <a:blip r:embed="rId25">
            <a:alphaModFix/>
          </a:blip>
          <a:srcRect/>
          <a:stretch/>
        </p:blipFill>
        <p:spPr>
          <a:xfrm>
            <a:off x="9435879" y="5224349"/>
            <a:ext cx="494762" cy="479919"/>
          </a:xfrm>
          <a:prstGeom prst="rect">
            <a:avLst/>
          </a:prstGeom>
          <a:noFill/>
          <a:ln>
            <a:noFill/>
          </a:ln>
        </p:spPr>
      </p:pic>
      <p:pic>
        <p:nvPicPr>
          <p:cNvPr id="1076" name="Google Shape;1076;p87" descr="Screenshot 2019-02-12 at 01.45.43.png"/>
          <p:cNvPicPr preferRelativeResize="0"/>
          <p:nvPr/>
        </p:nvPicPr>
        <p:blipFill rotWithShape="1">
          <a:blip r:embed="rId26">
            <a:alphaModFix/>
          </a:blip>
          <a:srcRect/>
          <a:stretch/>
        </p:blipFill>
        <p:spPr>
          <a:xfrm>
            <a:off x="9912424" y="5733256"/>
            <a:ext cx="863600" cy="635000"/>
          </a:xfrm>
          <a:prstGeom prst="rect">
            <a:avLst/>
          </a:prstGeom>
          <a:noFill/>
          <a:ln>
            <a:noFill/>
          </a:ln>
        </p:spPr>
      </p:pic>
      <p:sp>
        <p:nvSpPr>
          <p:cNvPr id="64" name="Google Shape;406;p31"/>
          <p:cNvSpPr txBox="1">
            <a:spLocks/>
          </p:cNvSpPr>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35</a:t>
            </a:fld>
            <a:endParaRPr lang="en-US"/>
          </a:p>
        </p:txBody>
      </p:sp>
      <p:sp>
        <p:nvSpPr>
          <p:cNvPr id="65" name="Google Shape;408;p31"/>
          <p:cNvSpPr txBox="1">
            <a:spLocks/>
          </p:cNvSpPr>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1st EOSC-hub Review, Luxembourg 8-9 Oct 2019</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88"/>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
        <p:nvSpPr>
          <p:cNvPr id="1083" name="Google Shape;1083;p88"/>
          <p:cNvSpPr txBox="1">
            <a:spLocks noGrp="1"/>
          </p:cNvSpPr>
          <p:nvPr>
            <p:ph type="body" idx="1"/>
          </p:nvPr>
        </p:nvSpPr>
        <p:spPr>
          <a:xfrm>
            <a:off x="335360" y="1268763"/>
            <a:ext cx="11521200" cy="4854900"/>
          </a:xfrm>
          <a:prstGeom prst="rect">
            <a:avLst/>
          </a:prstGeom>
        </p:spPr>
        <p:txBody>
          <a:bodyPr spcFirstLastPara="1" wrap="square" lIns="91425" tIns="91425" rIns="91425" bIns="91425" anchor="t" anchorCtr="0">
            <a:noAutofit/>
          </a:bodyPr>
          <a:lstStyle/>
          <a:p>
            <a:pPr marL="457200" lvl="0" indent="-406400" algn="l" rtl="0">
              <a:spcBef>
                <a:spcPts val="560"/>
              </a:spcBef>
              <a:spcAft>
                <a:spcPts val="0"/>
              </a:spcAft>
              <a:buSzPts val="2800"/>
              <a:buChar char="•"/>
            </a:pPr>
            <a:r>
              <a:rPr lang="en-US">
                <a:solidFill>
                  <a:srgbClr val="B5892D"/>
                </a:solidFill>
              </a:rPr>
              <a:t>PolicyCLOUD</a:t>
            </a:r>
            <a:r>
              <a:rPr lang="en-US"/>
              <a:t> aims at delivering an integrated cloud-based environment for data-driven policy management. The environment will provide decision support to public authorities for policy modelling, implementation and simulation through identified populations, enforcement and adaptation.</a:t>
            </a:r>
            <a:endParaRPr/>
          </a:p>
          <a:p>
            <a:pPr marL="1371600" lvl="1" indent="-377189" algn="l" rtl="0">
              <a:spcBef>
                <a:spcPts val="0"/>
              </a:spcBef>
              <a:spcAft>
                <a:spcPts val="0"/>
              </a:spcAft>
              <a:buSzPts val="2340"/>
              <a:buChar char="-"/>
            </a:pPr>
            <a:r>
              <a:rPr lang="en-US"/>
              <a:t>PolicyCLOUD addresses the full lifecycle of policy management: modelling, monitoring, enforcing, simulation, analysis and compliance. </a:t>
            </a:r>
            <a:endParaRPr/>
          </a:p>
          <a:p>
            <a:pPr marL="457200" lvl="0" indent="-406400" algn="l" rtl="0">
              <a:spcBef>
                <a:spcPts val="0"/>
              </a:spcBef>
              <a:spcAft>
                <a:spcPts val="0"/>
              </a:spcAft>
              <a:buClr>
                <a:srgbClr val="B5892D"/>
              </a:buClr>
              <a:buSzPts val="2800"/>
              <a:buChar char="•"/>
            </a:pPr>
            <a:r>
              <a:rPr lang="en-US">
                <a:solidFill>
                  <a:srgbClr val="B5892D"/>
                </a:solidFill>
              </a:rPr>
              <a:t>Collaboration</a:t>
            </a:r>
            <a:endParaRPr>
              <a:solidFill>
                <a:srgbClr val="B5892D"/>
              </a:solidFill>
            </a:endParaRPr>
          </a:p>
          <a:p>
            <a:pPr marL="1371600" lvl="1" indent="-377189" algn="l" rtl="0">
              <a:spcBef>
                <a:spcPts val="0"/>
              </a:spcBef>
              <a:spcAft>
                <a:spcPts val="0"/>
              </a:spcAft>
              <a:buSzPts val="2340"/>
              <a:buChar char="-"/>
            </a:pPr>
            <a:r>
              <a:rPr lang="en-US"/>
              <a:t>Use of EOSC and e-Infrastructures as data hosting platform interoperable with the project data analytics platforms to be developed</a:t>
            </a:r>
            <a:endParaRPr/>
          </a:p>
          <a:p>
            <a:pPr marL="0" lvl="0" indent="0" algn="l" rtl="0">
              <a:spcBef>
                <a:spcPts val="560"/>
              </a:spcBef>
              <a:spcAft>
                <a:spcPts val="0"/>
              </a:spcAft>
              <a:buNone/>
            </a:pPr>
            <a:endParaRPr/>
          </a:p>
        </p:txBody>
      </p:sp>
      <p:sp>
        <p:nvSpPr>
          <p:cNvPr id="1084" name="Google Shape;1084;p88"/>
          <p:cNvSpPr txBox="1">
            <a:spLocks noGrp="1"/>
          </p:cNvSpPr>
          <p:nvPr>
            <p:ph type="body" idx="2"/>
          </p:nvPr>
        </p:nvSpPr>
        <p:spPr>
          <a:xfrm>
            <a:off x="3221038" y="192857"/>
            <a:ext cx="86355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PolicyCloud (Jan 2020)</a:t>
            </a:r>
            <a:endParaRPr/>
          </a:p>
        </p:txBody>
      </p:sp>
      <p:pic>
        <p:nvPicPr>
          <p:cNvPr id="1085" name="Google Shape;1085;p88"/>
          <p:cNvPicPr preferRelativeResize="0"/>
          <p:nvPr/>
        </p:nvPicPr>
        <p:blipFill>
          <a:blip r:embed="rId3">
            <a:alphaModFix/>
          </a:blip>
          <a:stretch>
            <a:fillRect/>
          </a:stretch>
        </p:blipFill>
        <p:spPr>
          <a:xfrm>
            <a:off x="8357961" y="288975"/>
            <a:ext cx="3552814" cy="823500"/>
          </a:xfrm>
          <a:prstGeom prst="rect">
            <a:avLst/>
          </a:prstGeom>
          <a:noFill/>
          <a:ln>
            <a:noFill/>
          </a:ln>
        </p:spPr>
      </p:pic>
      <p:sp>
        <p:nvSpPr>
          <p:cNvPr id="2" name="Fußzeilenplatzhalter 1"/>
          <p:cNvSpPr>
            <a:spLocks noGrp="1"/>
          </p:cNvSpPr>
          <p:nvPr>
            <p:ph type="ftr" idx="11"/>
          </p:nvPr>
        </p:nvSpPr>
        <p:spPr/>
        <p:txBody>
          <a:bodyPr/>
          <a:lstStyle/>
          <a:p>
            <a:r>
              <a:rPr lang="en-US"/>
              <a:t>1st EOSC-hub Review, Luxembourg 8-9 Oct 2019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89"/>
          <p:cNvSpPr txBox="1">
            <a:spLocks noGrp="1"/>
          </p:cNvSpPr>
          <p:nvPr>
            <p:ph type="body" idx="2"/>
          </p:nvPr>
        </p:nvSpPr>
        <p:spPr>
          <a:xfrm>
            <a:off x="628650" y="1810325"/>
            <a:ext cx="10973400" cy="448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EOSC-hub support to international initiatives</a:t>
            </a:r>
            <a:endParaRPr/>
          </a:p>
        </p:txBody>
      </p:sp>
      <p:sp>
        <p:nvSpPr>
          <p:cNvPr id="1092" name="Google Shape;1092;p89"/>
          <p:cNvSpPr txBox="1">
            <a:spLocks noGrp="1"/>
          </p:cNvSpPr>
          <p:nvPr>
            <p:ph type="body" idx="3"/>
          </p:nvPr>
        </p:nvSpPr>
        <p:spPr>
          <a:xfrm>
            <a:off x="628650" y="2440525"/>
            <a:ext cx="7759800" cy="4485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a:solidFill>
                  <a:srgbClr val="B5892D"/>
                </a:solidFill>
              </a:rPr>
              <a:t>African Open Science Platform</a:t>
            </a:r>
            <a:endParaRPr/>
          </a:p>
        </p:txBody>
      </p:sp>
      <p:sp>
        <p:nvSpPr>
          <p:cNvPr id="4" name="Google Shape;406;p31"/>
          <p:cNvSpPr txBox="1">
            <a:spLocks/>
          </p:cNvSpPr>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37</a:t>
            </a:fld>
            <a:endParaRPr lang="en-US"/>
          </a:p>
        </p:txBody>
      </p:sp>
      <p:sp>
        <p:nvSpPr>
          <p:cNvPr id="5" name="Google Shape;408;p31"/>
          <p:cNvSpPr txBox="1">
            <a:spLocks/>
          </p:cNvSpPr>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1st EOSC-hub Review, Luxembourg 8-9 Oct 2019</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90"/>
          <p:cNvSpPr txBox="1">
            <a:spLocks noGrp="1"/>
          </p:cNvSpPr>
          <p:nvPr>
            <p:ph type="sldNum" idx="12"/>
          </p:nvPr>
        </p:nvSpPr>
        <p:spPr>
          <a:xfrm>
            <a:off x="8737600" y="6381328"/>
            <a:ext cx="3119100" cy="288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
        <p:nvSpPr>
          <p:cNvPr id="1099" name="Google Shape;1099;p90"/>
          <p:cNvSpPr txBox="1">
            <a:spLocks noGrp="1"/>
          </p:cNvSpPr>
          <p:nvPr>
            <p:ph type="body" idx="1"/>
          </p:nvPr>
        </p:nvSpPr>
        <p:spPr>
          <a:xfrm>
            <a:off x="335360" y="1268763"/>
            <a:ext cx="11521200" cy="4854900"/>
          </a:xfrm>
          <a:prstGeom prst="rect">
            <a:avLst/>
          </a:prstGeom>
        </p:spPr>
        <p:txBody>
          <a:bodyPr spcFirstLastPara="1" wrap="square" lIns="91425" tIns="91425" rIns="91425" bIns="91425" anchor="t" anchorCtr="0">
            <a:noAutofit/>
          </a:bodyPr>
          <a:lstStyle/>
          <a:p>
            <a:pPr marL="457200" lvl="0" indent="-406400" algn="l" rtl="0">
              <a:spcBef>
                <a:spcPts val="560"/>
              </a:spcBef>
              <a:spcAft>
                <a:spcPts val="0"/>
              </a:spcAft>
              <a:buSzPts val="2800"/>
              <a:buChar char="•"/>
            </a:pPr>
            <a:r>
              <a:rPr lang="en-US"/>
              <a:t>Promotion of EOSC and collaboration with the African Open Science Platform to support efforts to</a:t>
            </a:r>
            <a:endParaRPr/>
          </a:p>
          <a:p>
            <a:pPr marL="914400" lvl="1" indent="-377190" algn="l" rtl="0">
              <a:spcBef>
                <a:spcPts val="0"/>
              </a:spcBef>
              <a:spcAft>
                <a:spcPts val="0"/>
              </a:spcAft>
              <a:buSzPts val="2340"/>
              <a:buChar char="-"/>
            </a:pPr>
            <a:r>
              <a:rPr lang="en-US"/>
              <a:t>develop “an open science and innovation platform that depends not only on the physical </a:t>
            </a:r>
            <a:r>
              <a:rPr lang="en-US">
                <a:solidFill>
                  <a:srgbClr val="B5892D"/>
                </a:solidFill>
              </a:rPr>
              <a:t>infrastructure</a:t>
            </a:r>
            <a:r>
              <a:rPr lang="en-US"/>
              <a:t> for acquiring, curating and disseminating data and information, but also on </a:t>
            </a:r>
            <a:r>
              <a:rPr lang="en-US">
                <a:solidFill>
                  <a:srgbClr val="B5892D"/>
                </a:solidFill>
              </a:rPr>
              <a:t>protocols, policies and procedures</a:t>
            </a:r>
            <a:r>
              <a:rPr lang="en-US"/>
              <a:t> in the science system that provide structure and support” </a:t>
            </a:r>
            <a:endParaRPr/>
          </a:p>
          <a:p>
            <a:pPr marL="1371600" lvl="2" indent="-350519" algn="l" rtl="0">
              <a:spcBef>
                <a:spcPts val="0"/>
              </a:spcBef>
              <a:spcAft>
                <a:spcPts val="0"/>
              </a:spcAft>
              <a:buSzPts val="1920"/>
              <a:buChar char="▪"/>
            </a:pPr>
            <a:r>
              <a:rPr lang="en-US"/>
              <a:t>Interest in piloting a international cloud federation for the sharing and exploitation of open data (Copernicus and AfriGEOSS, bioinformatics, astronomy and astrophysics)</a:t>
            </a:r>
            <a:endParaRPr/>
          </a:p>
        </p:txBody>
      </p:sp>
      <p:sp>
        <p:nvSpPr>
          <p:cNvPr id="1100" name="Google Shape;1100;p90"/>
          <p:cNvSpPr txBox="1">
            <a:spLocks noGrp="1"/>
          </p:cNvSpPr>
          <p:nvPr>
            <p:ph type="body" idx="2"/>
          </p:nvPr>
        </p:nvSpPr>
        <p:spPr>
          <a:xfrm>
            <a:off x="3221038" y="192857"/>
            <a:ext cx="8635500" cy="823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a:t>African Open Science Platform </a:t>
            </a:r>
            <a:endParaRPr/>
          </a:p>
        </p:txBody>
      </p:sp>
      <p:sp>
        <p:nvSpPr>
          <p:cNvPr id="2" name="Fußzeilenplatzhalter 1"/>
          <p:cNvSpPr>
            <a:spLocks noGrp="1"/>
          </p:cNvSpPr>
          <p:nvPr>
            <p:ph type="ftr" idx="11"/>
          </p:nvPr>
        </p:nvSpPr>
        <p:spPr/>
        <p:txBody>
          <a:bodyPr/>
          <a:lstStyle/>
          <a:p>
            <a:r>
              <a:rPr lang="en-US" dirty="0"/>
              <a:t>1st EOSC-hub Review, Luxembourg 8-9 Oct 2019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91"/>
          <p:cNvSpPr txBox="1">
            <a:spLocks noGrp="1"/>
          </p:cNvSpPr>
          <p:nvPr>
            <p:ph type="body" idx="1"/>
          </p:nvPr>
        </p:nvSpPr>
        <p:spPr>
          <a:xfrm>
            <a:off x="7492315" y="2508667"/>
            <a:ext cx="3384600" cy="117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txBox="1">
            <a:spLocks noGrp="1"/>
          </p:cNvSpPr>
          <p:nvPr>
            <p:ph type="body" idx="1"/>
          </p:nvPr>
        </p:nvSpPr>
        <p:spPr>
          <a:xfrm>
            <a:off x="335360" y="1133161"/>
            <a:ext cx="11737304" cy="524816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C3C3C"/>
              </a:buClr>
              <a:buSzPts val="2000"/>
              <a:buFont typeface="Calibri"/>
              <a:buChar char="•"/>
            </a:pPr>
            <a:r>
              <a:rPr lang="en-US" sz="2000"/>
              <a:t>The EOSC-hub / OpenAIRE-Advance Collaboration Agreement signed in April 2018</a:t>
            </a:r>
            <a:endParaRPr/>
          </a:p>
          <a:p>
            <a:pPr marL="342900" lvl="0" indent="-342900" algn="l" rtl="0">
              <a:spcBef>
                <a:spcPts val="400"/>
              </a:spcBef>
              <a:spcAft>
                <a:spcPts val="0"/>
              </a:spcAft>
              <a:buClr>
                <a:srgbClr val="3C3C3C"/>
              </a:buClr>
              <a:buSzPts val="2000"/>
              <a:buFont typeface="Calibri"/>
              <a:buChar char="•"/>
            </a:pPr>
            <a:r>
              <a:rPr lang="en-US" sz="2000"/>
              <a:t>It defines a joint activity work plan aiming at ensuring service integration and a technical and policy alignment of the projects’ respective strategic plans. </a:t>
            </a:r>
            <a:endParaRPr sz="2000"/>
          </a:p>
          <a:p>
            <a:pPr marL="342900" lvl="0" indent="-342900" algn="l" rtl="0">
              <a:spcBef>
                <a:spcPts val="400"/>
              </a:spcBef>
              <a:spcAft>
                <a:spcPts val="0"/>
              </a:spcAft>
              <a:buClr>
                <a:srgbClr val="3C3C3C"/>
              </a:buClr>
              <a:buSzPts val="2000"/>
              <a:buFont typeface="Calibri"/>
              <a:buChar char="•"/>
            </a:pPr>
            <a:r>
              <a:rPr lang="en-US" sz="2000"/>
              <a:t>Joint Activities in three areas: </a:t>
            </a:r>
            <a:endParaRPr sz="2000"/>
          </a:p>
          <a:p>
            <a:pPr marL="742950" lvl="1" indent="-285750" algn="l" rtl="0">
              <a:spcBef>
                <a:spcPts val="400"/>
              </a:spcBef>
              <a:spcAft>
                <a:spcPts val="0"/>
              </a:spcAft>
              <a:buClr>
                <a:srgbClr val="3C3C3C"/>
              </a:buClr>
              <a:buSzPts val="1800"/>
              <a:buChar char="-"/>
            </a:pPr>
            <a:r>
              <a:rPr lang="en-US" sz="2000"/>
              <a:t>Service Integration (JA1) </a:t>
            </a:r>
            <a:endParaRPr/>
          </a:p>
          <a:p>
            <a:pPr marL="742950" lvl="1" indent="-285750" algn="l" rtl="0">
              <a:spcBef>
                <a:spcPts val="400"/>
              </a:spcBef>
              <a:spcAft>
                <a:spcPts val="0"/>
              </a:spcAft>
              <a:buClr>
                <a:srgbClr val="3C3C3C"/>
              </a:buClr>
              <a:buSzPts val="1800"/>
              <a:buChar char="-"/>
            </a:pPr>
            <a:r>
              <a:rPr lang="en-US" sz="2000"/>
              <a:t>Communications, Engagement, Support and Training (JA2) </a:t>
            </a:r>
            <a:endParaRPr/>
          </a:p>
          <a:p>
            <a:pPr marL="742950" lvl="1" indent="-285750" algn="l" rtl="0">
              <a:spcBef>
                <a:spcPts val="400"/>
              </a:spcBef>
              <a:spcAft>
                <a:spcPts val="0"/>
              </a:spcAft>
              <a:buClr>
                <a:srgbClr val="3C3C3C"/>
              </a:buClr>
              <a:buSzPts val="1800"/>
              <a:buChar char="-"/>
            </a:pPr>
            <a:r>
              <a:rPr lang="en-US" sz="2000"/>
              <a:t>Governance and Strategy (JA3)</a:t>
            </a:r>
            <a:endParaRPr sz="2000"/>
          </a:p>
          <a:p>
            <a:pPr marL="342900" lvl="0" indent="-342900" algn="l" rtl="0">
              <a:spcBef>
                <a:spcPts val="400"/>
              </a:spcBef>
              <a:spcAft>
                <a:spcPts val="0"/>
              </a:spcAft>
              <a:buClr>
                <a:srgbClr val="3C3C3C"/>
              </a:buClr>
              <a:buSzPts val="2000"/>
              <a:buFont typeface="Calibri"/>
              <a:buChar char="•"/>
            </a:pPr>
            <a:r>
              <a:rPr lang="en-US" sz="2000"/>
              <a:t>The collaboration produced a number of results, for instance </a:t>
            </a:r>
            <a:endParaRPr/>
          </a:p>
          <a:p>
            <a:pPr marL="742950" lvl="1" indent="-285750" algn="l" rtl="0">
              <a:spcBef>
                <a:spcPts val="400"/>
              </a:spcBef>
              <a:spcAft>
                <a:spcPts val="0"/>
              </a:spcAft>
              <a:buClr>
                <a:srgbClr val="3C3C3C"/>
              </a:buClr>
              <a:buSzPts val="1800"/>
              <a:buChar char="-"/>
            </a:pPr>
            <a:r>
              <a:rPr lang="en-US" sz="2000"/>
              <a:t>the adoption of OpenAIRE best practices for software, metadata schemas, open source software by the EOSC-hub/EGI Application Database service</a:t>
            </a:r>
            <a:endParaRPr/>
          </a:p>
          <a:p>
            <a:pPr marL="742950" lvl="1" indent="-285750" algn="l" rtl="0">
              <a:spcBef>
                <a:spcPts val="400"/>
              </a:spcBef>
              <a:spcAft>
                <a:spcPts val="0"/>
              </a:spcAft>
              <a:buClr>
                <a:srgbClr val="3C3C3C"/>
              </a:buClr>
              <a:buSzPts val="1800"/>
              <a:buChar char="-"/>
            </a:pPr>
            <a:r>
              <a:rPr lang="en-US" sz="2000"/>
              <a:t>the integration of the EOSC-hub/EGI Notebook with Zenodo for reproducibility of science via software sharing and MyBinder; </a:t>
            </a:r>
            <a:endParaRPr sz="2000"/>
          </a:p>
          <a:p>
            <a:pPr marL="742950" lvl="1" indent="-285750" algn="l" rtl="0">
              <a:spcBef>
                <a:spcPts val="400"/>
              </a:spcBef>
              <a:spcAft>
                <a:spcPts val="0"/>
              </a:spcAft>
              <a:buClr>
                <a:srgbClr val="3C3C3C"/>
              </a:buClr>
              <a:buSzPts val="1800"/>
              <a:buChar char="-"/>
            </a:pPr>
            <a:r>
              <a:rPr lang="en-US" sz="2000"/>
              <a:t>a jointly developed training programme, </a:t>
            </a:r>
            <a:endParaRPr/>
          </a:p>
          <a:p>
            <a:pPr marL="742950" lvl="1" indent="-285750" algn="l" rtl="0">
              <a:spcBef>
                <a:spcPts val="400"/>
              </a:spcBef>
              <a:spcAft>
                <a:spcPts val="0"/>
              </a:spcAft>
              <a:buClr>
                <a:srgbClr val="3C3C3C"/>
              </a:buClr>
              <a:buSzPts val="1800"/>
              <a:buChar char="-"/>
            </a:pPr>
            <a:r>
              <a:rPr lang="en-US" sz="2000"/>
              <a:t>the production of a joint White Paper highlighting a number of priorities to ensure an effective implementation of the EOSC vision. </a:t>
            </a:r>
            <a:endParaRPr sz="2000"/>
          </a:p>
        </p:txBody>
      </p:sp>
      <p:sp>
        <p:nvSpPr>
          <p:cNvPr id="422" name="Google Shape;422;p33"/>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423" name="Google Shape;423;p33"/>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a:p>
        </p:txBody>
      </p:sp>
      <p:sp>
        <p:nvSpPr>
          <p:cNvPr id="424" name="Google Shape;424;p33"/>
          <p:cNvSpPr txBox="1">
            <a:spLocks noGrp="1"/>
          </p:cNvSpPr>
          <p:nvPr>
            <p:ph type="title"/>
          </p:nvPr>
        </p:nvSpPr>
        <p:spPr>
          <a:xfrm>
            <a:off x="2999656" y="202285"/>
            <a:ext cx="7992888" cy="5377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D2F45"/>
              </a:buClr>
              <a:buSzPts val="3240"/>
              <a:buFont typeface="Calibri"/>
              <a:buNone/>
            </a:pPr>
            <a:r>
              <a:rPr lang="en-US" sz="3240"/>
              <a:t>  EOSC-hub – OpenAIRE Collaboration</a:t>
            </a:r>
            <a:endParaRPr sz="3240"/>
          </a:p>
        </p:txBody>
      </p:sp>
      <p:pic>
        <p:nvPicPr>
          <p:cNvPr id="425" name="Google Shape;425;p33"/>
          <p:cNvPicPr preferRelativeResize="0"/>
          <p:nvPr/>
        </p:nvPicPr>
        <p:blipFill rotWithShape="1">
          <a:blip r:embed="rId3">
            <a:alphaModFix/>
          </a:blip>
          <a:srcRect/>
          <a:stretch/>
        </p:blipFill>
        <p:spPr>
          <a:xfrm>
            <a:off x="10114245" y="86632"/>
            <a:ext cx="2080881" cy="76902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89"/>
          <p:cNvSpPr txBox="1">
            <a:spLocks noGrp="1"/>
          </p:cNvSpPr>
          <p:nvPr>
            <p:ph type="body" idx="2"/>
          </p:nvPr>
        </p:nvSpPr>
        <p:spPr>
          <a:xfrm>
            <a:off x="628650" y="1810325"/>
            <a:ext cx="10973400" cy="448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dirty="0"/>
              <a:t>Annex 1: </a:t>
            </a:r>
            <a:endParaRPr dirty="0"/>
          </a:p>
        </p:txBody>
      </p:sp>
      <p:sp>
        <p:nvSpPr>
          <p:cNvPr id="1092" name="Google Shape;1092;p89"/>
          <p:cNvSpPr txBox="1">
            <a:spLocks noGrp="1"/>
          </p:cNvSpPr>
          <p:nvPr>
            <p:ph type="body" idx="3"/>
          </p:nvPr>
        </p:nvSpPr>
        <p:spPr>
          <a:xfrm>
            <a:off x="628650" y="2440525"/>
            <a:ext cx="7759800" cy="4485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de-DE" dirty="0"/>
              <a:t>on </a:t>
            </a:r>
            <a:r>
              <a:rPr lang="de-DE" dirty="0" err="1"/>
              <a:t>Collaboration</a:t>
            </a:r>
            <a:r>
              <a:rPr lang="de-DE" dirty="0"/>
              <a:t> </a:t>
            </a:r>
            <a:r>
              <a:rPr lang="de-DE" dirty="0" err="1"/>
              <a:t>with</a:t>
            </a:r>
            <a:r>
              <a:rPr lang="de-DE" dirty="0"/>
              <a:t> </a:t>
            </a:r>
            <a:r>
              <a:rPr lang="de-DE" dirty="0" err="1"/>
              <a:t>OpenAIRE</a:t>
            </a:r>
            <a:r>
              <a:rPr lang="de-DE" dirty="0"/>
              <a:t> </a:t>
            </a:r>
            <a:r>
              <a:rPr lang="de-DE" dirty="0" err="1"/>
              <a:t>Advance</a:t>
            </a:r>
            <a:endParaRPr dirty="0"/>
          </a:p>
        </p:txBody>
      </p:sp>
      <p:sp>
        <p:nvSpPr>
          <p:cNvPr id="4" name="Google Shape;406;p31"/>
          <p:cNvSpPr txBox="1">
            <a:spLocks/>
          </p:cNvSpPr>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40</a:t>
            </a:fld>
            <a:endParaRPr lang="en-US"/>
          </a:p>
        </p:txBody>
      </p:sp>
      <p:sp>
        <p:nvSpPr>
          <p:cNvPr id="5" name="Google Shape;408;p31"/>
          <p:cNvSpPr txBox="1">
            <a:spLocks/>
          </p:cNvSpPr>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a:t>1st EOSC-hub Review, Luxembourg 8-9 Oct 2019</a:t>
            </a:r>
            <a:endParaRPr lang="en-US" dirty="0"/>
          </a:p>
        </p:txBody>
      </p:sp>
    </p:spTree>
    <p:extLst>
      <p:ext uri="{BB962C8B-B14F-4D97-AF65-F5344CB8AC3E}">
        <p14:creationId xmlns:p14="http://schemas.microsoft.com/office/powerpoint/2010/main" val="838945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4"/>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41</a:t>
            </a:fld>
            <a:endParaRPr/>
          </a:p>
        </p:txBody>
      </p:sp>
      <p:sp>
        <p:nvSpPr>
          <p:cNvPr id="555" name="Google Shape;555;p44"/>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556" name="Google Shape;556;p44"/>
          <p:cNvSpPr txBox="1">
            <a:spLocks noGrp="1"/>
          </p:cNvSpPr>
          <p:nvPr>
            <p:ph type="title"/>
          </p:nvPr>
        </p:nvSpPr>
        <p:spPr>
          <a:xfrm>
            <a:off x="2808288" y="260648"/>
            <a:ext cx="7488832" cy="12961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70C9"/>
              </a:buClr>
              <a:buSzPts val="2800"/>
              <a:buFont typeface="Calibri"/>
              <a:buNone/>
            </a:pPr>
            <a:r>
              <a:rPr lang="en-US" sz="2800">
                <a:solidFill>
                  <a:srgbClr val="1670C9"/>
                </a:solidFill>
              </a:rPr>
              <a:t>JAM1.5</a:t>
            </a:r>
            <a:r>
              <a:rPr lang="en-US" sz="2800" b="0"/>
              <a:t> Report on OpenAIRE guidelines* for Data Archives and Research Software Repositories</a:t>
            </a:r>
            <a:endParaRPr sz="2800" b="0">
              <a:solidFill>
                <a:schemeClr val="dk1"/>
              </a:solidFill>
            </a:endParaRPr>
          </a:p>
        </p:txBody>
      </p:sp>
      <p:pic>
        <p:nvPicPr>
          <p:cNvPr id="557" name="Google Shape;557;p44"/>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558" name="Google Shape;558;p44"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559" name="Google Shape;559;p44"/>
          <p:cNvSpPr/>
          <p:nvPr/>
        </p:nvSpPr>
        <p:spPr>
          <a:xfrm>
            <a:off x="648347" y="2950620"/>
            <a:ext cx="1000911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5"/>
              </a:rPr>
              <a:t>https://docs.google.com/document/d/1zXcDrrS2Ud8XL2lDFJcj2b1CQjMzmHKp7USBBJkKvVc</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560" name="Google Shape;560;p44"/>
          <p:cNvSpPr/>
          <p:nvPr/>
        </p:nvSpPr>
        <p:spPr>
          <a:xfrm>
            <a:off x="650579" y="3687815"/>
            <a:ext cx="11377264" cy="132343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Feedback on OpenAIRE Guidelines for Data archives (B2SHARE, B2FIND)</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Feedback on OpenAIRE guidelines for Research Software Repositories (EGI AppDB - software repository)</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Feedback on OpenAIRE guidelines for Other products Repositories (EGI AppDB - virtual appliance repository)</a:t>
            </a:r>
            <a:endParaRPr/>
          </a:p>
        </p:txBody>
      </p:sp>
      <p:sp>
        <p:nvSpPr>
          <p:cNvPr id="561" name="Google Shape;561;p44"/>
          <p:cNvSpPr/>
          <p:nvPr/>
        </p:nvSpPr>
        <p:spPr>
          <a:xfrm>
            <a:off x="708795" y="1616187"/>
            <a:ext cx="1065718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000000"/>
                </a:solidFill>
                <a:latin typeface="Arial"/>
                <a:ea typeface="Arial"/>
                <a:cs typeface="Arial"/>
                <a:sym typeface="Arial"/>
              </a:rPr>
              <a:t>Document (public ongoing report) </a:t>
            </a:r>
            <a:endParaRPr dirty="0"/>
          </a:p>
          <a:p>
            <a:pPr marL="0" marR="0" lvl="0" indent="0" algn="l" rtl="0">
              <a:spcBef>
                <a:spcPts val="0"/>
              </a:spcBef>
              <a:spcAft>
                <a:spcPts val="0"/>
              </a:spcAft>
              <a:buNone/>
            </a:pPr>
            <a:r>
              <a:rPr lang="en-US" sz="1800" b="1" dirty="0">
                <a:solidFill>
                  <a:srgbClr val="000000"/>
                </a:solidFill>
                <a:latin typeface="Arial"/>
                <a:ea typeface="Arial"/>
                <a:cs typeface="Arial"/>
                <a:sym typeface="Arial"/>
              </a:rPr>
              <a:t>Report on </a:t>
            </a:r>
            <a:r>
              <a:rPr lang="en-US" sz="1800" b="1" dirty="0" err="1">
                <a:solidFill>
                  <a:srgbClr val="000000"/>
                </a:solidFill>
                <a:latin typeface="Arial"/>
                <a:ea typeface="Arial"/>
                <a:cs typeface="Arial"/>
                <a:sym typeface="Arial"/>
              </a:rPr>
              <a:t>OpenAIRE</a:t>
            </a:r>
            <a:r>
              <a:rPr lang="en-US" sz="1800" b="1" dirty="0">
                <a:solidFill>
                  <a:srgbClr val="000000"/>
                </a:solidFill>
                <a:latin typeface="Arial"/>
                <a:ea typeface="Arial"/>
                <a:cs typeface="Arial"/>
                <a:sym typeface="Arial"/>
              </a:rPr>
              <a:t> guidelines for Data Archives* and Research Software Repositories+</a:t>
            </a:r>
            <a:endParaRPr sz="1800" b="1" dirty="0">
              <a:solidFill>
                <a:schemeClr val="dk1"/>
              </a:solidFill>
              <a:latin typeface="Calibri"/>
              <a:ea typeface="Calibri"/>
              <a:cs typeface="Calibri"/>
              <a:sym typeface="Calibri"/>
            </a:endParaRPr>
          </a:p>
        </p:txBody>
      </p:sp>
      <p:sp>
        <p:nvSpPr>
          <p:cNvPr id="562" name="Google Shape;562;p44"/>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M06</a:t>
            </a:r>
            <a:endParaRPr sz="1800" b="1">
              <a:solidFill>
                <a:schemeClr val="dk1"/>
              </a:solidFill>
              <a:latin typeface="Calibri"/>
              <a:ea typeface="Calibri"/>
              <a:cs typeface="Calibri"/>
              <a:sym typeface="Calibri"/>
            </a:endParaRPr>
          </a:p>
        </p:txBody>
      </p:sp>
      <p:sp>
        <p:nvSpPr>
          <p:cNvPr id="563" name="Google Shape;563;p44"/>
          <p:cNvSpPr/>
          <p:nvPr/>
        </p:nvSpPr>
        <p:spPr>
          <a:xfrm>
            <a:off x="695400" y="2206605"/>
            <a:ext cx="669674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000000"/>
                </a:solidFill>
                <a:latin typeface="Arial"/>
                <a:ea typeface="Arial"/>
                <a:cs typeface="Arial"/>
                <a:sym typeface="Arial"/>
              </a:rPr>
              <a:t>Authors: Paolo Manghi, Hans van Piggelen, Heinrich Widmann, 	Marios Chatziangelou, William V. Karageorgos</a:t>
            </a:r>
            <a:endParaRPr sz="1600">
              <a:solidFill>
                <a:schemeClr val="dk1"/>
              </a:solidFill>
              <a:latin typeface="Calibri"/>
              <a:ea typeface="Calibri"/>
              <a:cs typeface="Calibri"/>
              <a:sym typeface="Calibri"/>
            </a:endParaRPr>
          </a:p>
        </p:txBody>
      </p:sp>
      <p:sp>
        <p:nvSpPr>
          <p:cNvPr id="565" name="Google Shape;565;p44"/>
          <p:cNvSpPr txBox="1"/>
          <p:nvPr/>
        </p:nvSpPr>
        <p:spPr>
          <a:xfrm>
            <a:off x="635262" y="5555099"/>
            <a:ext cx="560878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r>
              <a:rPr lang="en-US" sz="1800" u="sng" dirty="0" err="1">
                <a:solidFill>
                  <a:schemeClr val="hlink"/>
                </a:solidFill>
                <a:latin typeface="Calibri"/>
                <a:ea typeface="Calibri"/>
                <a:cs typeface="Calibri"/>
                <a:sym typeface="Calibri"/>
                <a:hlinkClick r:id="rId6"/>
              </a:rPr>
              <a:t>OpenAIRE</a:t>
            </a:r>
            <a:r>
              <a:rPr lang="en-US" sz="1800" u="sng" dirty="0">
                <a:solidFill>
                  <a:schemeClr val="hlink"/>
                </a:solidFill>
                <a:latin typeface="Calibri"/>
                <a:ea typeface="Calibri"/>
                <a:cs typeface="Calibri"/>
                <a:sym typeface="Calibri"/>
                <a:hlinkClick r:id="rId6"/>
              </a:rPr>
              <a:t> Guidelines for Data Archives: Use of </a:t>
            </a:r>
            <a:r>
              <a:rPr lang="en-US" sz="1800" u="sng" dirty="0" err="1">
                <a:solidFill>
                  <a:schemeClr val="hlink"/>
                </a:solidFill>
                <a:latin typeface="Calibri"/>
                <a:ea typeface="Calibri"/>
                <a:cs typeface="Calibri"/>
                <a:sym typeface="Calibri"/>
                <a:hlinkClick r:id="rId6"/>
              </a:rPr>
              <a:t>DataCite</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14" name="Google Shape;757;p60"/>
          <p:cNvSpPr txBox="1"/>
          <p:nvPr/>
        </p:nvSpPr>
        <p:spPr>
          <a:xfrm>
            <a:off x="635262" y="5930696"/>
            <a:ext cx="545168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r>
              <a:rPr lang="en-US" sz="1800" u="sng" dirty="0">
                <a:solidFill>
                  <a:schemeClr val="hlink"/>
                </a:solidFill>
                <a:latin typeface="Calibri"/>
                <a:ea typeface="Calibri"/>
                <a:cs typeface="Calibri"/>
                <a:sym typeface="Calibri"/>
                <a:hlinkClick r:id="rId7"/>
              </a:rPr>
              <a:t>https://software-guidelines.readthedocs.io/en/latest/</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7827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5"/>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42</a:t>
            </a:fld>
            <a:endParaRPr/>
          </a:p>
        </p:txBody>
      </p:sp>
      <p:sp>
        <p:nvSpPr>
          <p:cNvPr id="571" name="Google Shape;571;p45"/>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572" name="Google Shape;572;p45"/>
          <p:cNvSpPr txBox="1">
            <a:spLocks noGrp="1"/>
          </p:cNvSpPr>
          <p:nvPr>
            <p:ph type="title"/>
          </p:nvPr>
        </p:nvSpPr>
        <p:spPr>
          <a:xfrm>
            <a:off x="3215680" y="260648"/>
            <a:ext cx="8640960" cy="5377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50"/>
              </a:buClr>
              <a:buSzPts val="2800"/>
              <a:buFont typeface="Calibri"/>
              <a:buNone/>
            </a:pPr>
            <a:r>
              <a:rPr lang="en-US" sz="2800">
                <a:solidFill>
                  <a:srgbClr val="00B050"/>
                </a:solidFill>
              </a:rPr>
              <a:t>JAM2.1</a:t>
            </a:r>
            <a:r>
              <a:rPr lang="en-US" sz="2800" b="0"/>
              <a:t> Communications plan</a:t>
            </a:r>
            <a:endParaRPr sz="2800" b="0">
              <a:solidFill>
                <a:schemeClr val="dk1"/>
              </a:solidFill>
            </a:endParaRPr>
          </a:p>
        </p:txBody>
      </p:sp>
      <p:pic>
        <p:nvPicPr>
          <p:cNvPr id="573" name="Google Shape;573;p45"/>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574" name="Google Shape;574;p45"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575" name="Google Shape;575;p45"/>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M06</a:t>
            </a:r>
            <a:endParaRPr sz="1800" b="1">
              <a:solidFill>
                <a:schemeClr val="dk1"/>
              </a:solidFill>
              <a:latin typeface="Calibri"/>
              <a:ea typeface="Calibri"/>
              <a:cs typeface="Calibri"/>
              <a:sym typeface="Calibri"/>
            </a:endParaRPr>
          </a:p>
        </p:txBody>
      </p:sp>
      <p:sp>
        <p:nvSpPr>
          <p:cNvPr id="576" name="Google Shape;576;p45"/>
          <p:cNvSpPr/>
          <p:nvPr/>
        </p:nvSpPr>
        <p:spPr>
          <a:xfrm>
            <a:off x="648347" y="3107249"/>
            <a:ext cx="1000911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5"/>
              </a:rPr>
              <a:t>https://docs.google.com/document/d/1zXcDrrS2Ud8XL2lDFJcj2b1CQjMzmHKp7USBBJkKvVc</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577" name="Google Shape;577;p45"/>
          <p:cNvSpPr/>
          <p:nvPr/>
        </p:nvSpPr>
        <p:spPr>
          <a:xfrm>
            <a:off x="708795" y="1772816"/>
            <a:ext cx="10657184"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Document: </a:t>
            </a:r>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Communications Plan EOSC-hub &amp; OpenAIRE-Advance</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578" name="Google Shape;578;p45"/>
          <p:cNvSpPr/>
          <p:nvPr/>
        </p:nvSpPr>
        <p:spPr>
          <a:xfrm>
            <a:off x="695400" y="2363234"/>
            <a:ext cx="6696744"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000000"/>
                </a:solidFill>
                <a:latin typeface="Arial"/>
                <a:ea typeface="Arial"/>
                <a:cs typeface="Arial"/>
                <a:sym typeface="Arial"/>
              </a:rPr>
              <a:t>Authors: EOSC-hub &amp; OpenAIRE Advance communications teams</a:t>
            </a:r>
            <a:endParaRPr sz="16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7772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6"/>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43</a:t>
            </a:fld>
            <a:endParaRPr/>
          </a:p>
        </p:txBody>
      </p:sp>
      <p:sp>
        <p:nvSpPr>
          <p:cNvPr id="584" name="Google Shape;584;p46"/>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585" name="Google Shape;585;p46"/>
          <p:cNvSpPr txBox="1">
            <a:spLocks noGrp="1"/>
          </p:cNvSpPr>
          <p:nvPr>
            <p:ph type="title"/>
          </p:nvPr>
        </p:nvSpPr>
        <p:spPr>
          <a:xfrm>
            <a:off x="3215680" y="260648"/>
            <a:ext cx="6552728" cy="93610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50"/>
              </a:buClr>
              <a:buSzPts val="2800"/>
              <a:buFont typeface="Calibri"/>
              <a:buNone/>
            </a:pPr>
            <a:r>
              <a:rPr lang="en-US" sz="2800">
                <a:solidFill>
                  <a:srgbClr val="00B050"/>
                </a:solidFill>
              </a:rPr>
              <a:t>JAM2.8</a:t>
            </a:r>
            <a:r>
              <a:rPr lang="en-US" sz="2800" b="0"/>
              <a:t> A common template and workflow for event organization</a:t>
            </a:r>
            <a:endParaRPr sz="2800" b="0">
              <a:solidFill>
                <a:schemeClr val="dk1"/>
              </a:solidFill>
            </a:endParaRPr>
          </a:p>
        </p:txBody>
      </p:sp>
      <p:pic>
        <p:nvPicPr>
          <p:cNvPr id="586" name="Google Shape;586;p46"/>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587" name="Google Shape;587;p46"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588" name="Google Shape;588;p46"/>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M06</a:t>
            </a:r>
            <a:endParaRPr sz="1800" b="1">
              <a:solidFill>
                <a:schemeClr val="dk1"/>
              </a:solidFill>
              <a:latin typeface="Calibri"/>
              <a:ea typeface="Calibri"/>
              <a:cs typeface="Calibri"/>
              <a:sym typeface="Calibri"/>
            </a:endParaRPr>
          </a:p>
        </p:txBody>
      </p:sp>
      <p:sp>
        <p:nvSpPr>
          <p:cNvPr id="589" name="Google Shape;589;p46"/>
          <p:cNvSpPr/>
          <p:nvPr/>
        </p:nvSpPr>
        <p:spPr>
          <a:xfrm>
            <a:off x="767408" y="2924944"/>
            <a:ext cx="9635677" cy="36933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This document includes guidelines for the organisation of Joint events, including webinars.</a:t>
            </a:r>
            <a:endParaRPr sz="1800">
              <a:solidFill>
                <a:schemeClr val="dk1"/>
              </a:solidFill>
              <a:latin typeface="Calibri"/>
              <a:ea typeface="Calibri"/>
              <a:cs typeface="Calibri"/>
              <a:sym typeface="Calibri"/>
            </a:endParaRPr>
          </a:p>
        </p:txBody>
      </p:sp>
      <p:sp>
        <p:nvSpPr>
          <p:cNvPr id="590" name="Google Shape;590;p46"/>
          <p:cNvSpPr/>
          <p:nvPr/>
        </p:nvSpPr>
        <p:spPr>
          <a:xfrm>
            <a:off x="695400" y="3420945"/>
            <a:ext cx="1000911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5"/>
              </a:rPr>
              <a:t>https://docs.google.com/spreadsheets/d/1fXsVcGOP2bfD7AoHJmfUTDYN6V5U_SnVZczPXTdsyj8</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591" name="Google Shape;591;p46"/>
          <p:cNvSpPr/>
          <p:nvPr/>
        </p:nvSpPr>
        <p:spPr>
          <a:xfrm>
            <a:off x="708795" y="1772816"/>
            <a:ext cx="10657184"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Document: </a:t>
            </a:r>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Common template and workflow for event organization</a:t>
            </a:r>
            <a:endParaRPr sz="2000" b="1">
              <a:solidFill>
                <a:schemeClr val="dk1"/>
              </a:solidFill>
              <a:latin typeface="Calibri"/>
              <a:ea typeface="Calibri"/>
              <a:cs typeface="Calibri"/>
              <a:sym typeface="Calibri"/>
            </a:endParaRPr>
          </a:p>
        </p:txBody>
      </p:sp>
      <p:sp>
        <p:nvSpPr>
          <p:cNvPr id="592" name="Google Shape;592;p46"/>
          <p:cNvSpPr/>
          <p:nvPr/>
        </p:nvSpPr>
        <p:spPr>
          <a:xfrm>
            <a:off x="739330" y="2420888"/>
            <a:ext cx="6696744"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000000"/>
                </a:solidFill>
                <a:latin typeface="Arial"/>
                <a:ea typeface="Arial"/>
                <a:cs typeface="Arial"/>
                <a:sym typeface="Arial"/>
              </a:rPr>
              <a:t>Authors: EOSC-hub &amp; OpenAIRE Advance communications teams</a:t>
            </a:r>
            <a:endParaRPr sz="16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0932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7"/>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44</a:t>
            </a:fld>
            <a:endParaRPr/>
          </a:p>
        </p:txBody>
      </p:sp>
      <p:sp>
        <p:nvSpPr>
          <p:cNvPr id="598" name="Google Shape;598;p47"/>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599" name="Google Shape;599;p47"/>
          <p:cNvSpPr txBox="1">
            <a:spLocks noGrp="1"/>
          </p:cNvSpPr>
          <p:nvPr>
            <p:ph type="title"/>
          </p:nvPr>
        </p:nvSpPr>
        <p:spPr>
          <a:xfrm>
            <a:off x="3215680" y="260648"/>
            <a:ext cx="8640960" cy="5377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2800"/>
              <a:buFont typeface="Calibri"/>
              <a:buNone/>
            </a:pPr>
            <a:r>
              <a:rPr lang="en-US" sz="2800">
                <a:solidFill>
                  <a:srgbClr val="FF0000"/>
                </a:solidFill>
              </a:rPr>
              <a:t>JAM3.1</a:t>
            </a:r>
            <a:r>
              <a:rPr lang="en-US" sz="2800" b="0"/>
              <a:t> Cross-project Strategic Board</a:t>
            </a:r>
            <a:endParaRPr sz="2800" b="0">
              <a:solidFill>
                <a:schemeClr val="dk1"/>
              </a:solidFill>
            </a:endParaRPr>
          </a:p>
        </p:txBody>
      </p:sp>
      <p:pic>
        <p:nvPicPr>
          <p:cNvPr id="600" name="Google Shape;600;p47"/>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601" name="Google Shape;601;p47"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602" name="Google Shape;602;p47"/>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M06</a:t>
            </a:r>
            <a:endParaRPr sz="1800" b="1">
              <a:solidFill>
                <a:schemeClr val="dk1"/>
              </a:solidFill>
              <a:latin typeface="Calibri"/>
              <a:ea typeface="Calibri"/>
              <a:cs typeface="Calibri"/>
              <a:sym typeface="Calibri"/>
            </a:endParaRPr>
          </a:p>
        </p:txBody>
      </p:sp>
      <p:sp>
        <p:nvSpPr>
          <p:cNvPr id="603" name="Google Shape;603;p47"/>
          <p:cNvSpPr/>
          <p:nvPr/>
        </p:nvSpPr>
        <p:spPr>
          <a:xfrm>
            <a:off x="623392" y="1787408"/>
            <a:ext cx="1065718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 </a:t>
            </a:r>
            <a:r>
              <a:rPr lang="en-US" sz="2000" b="1">
                <a:solidFill>
                  <a:schemeClr val="dk1"/>
                </a:solidFill>
                <a:latin typeface="Calibri"/>
                <a:ea typeface="Calibri"/>
                <a:cs typeface="Calibri"/>
                <a:sym typeface="Calibri"/>
              </a:rPr>
              <a:t>The EOSC-hub – OpenAIRE-Advance cross-project strategic board is in place</a:t>
            </a:r>
            <a:endParaRPr sz="2000" b="1">
              <a:solidFill>
                <a:schemeClr val="dk1"/>
              </a:solidFill>
              <a:latin typeface="Calibri"/>
              <a:ea typeface="Calibri"/>
              <a:cs typeface="Calibri"/>
              <a:sym typeface="Calibri"/>
            </a:endParaRPr>
          </a:p>
        </p:txBody>
      </p:sp>
      <p:sp>
        <p:nvSpPr>
          <p:cNvPr id="604" name="Google Shape;604;p47"/>
          <p:cNvSpPr/>
          <p:nvPr/>
        </p:nvSpPr>
        <p:spPr>
          <a:xfrm>
            <a:off x="695400" y="2531244"/>
            <a:ext cx="11325983"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The EOSC-hub board participating in the cross-project Strategic Board is the PMB. Governance and strategy topics will be dwelt in collaboration with EOSC-hub WP2 and WP2.3 specifically for governance and sustainability</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Decision: 12.12.2018 </a:t>
            </a:r>
            <a:endParaRPr sz="1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9873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8"/>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45</a:t>
            </a:fld>
            <a:endParaRPr/>
          </a:p>
        </p:txBody>
      </p:sp>
      <p:sp>
        <p:nvSpPr>
          <p:cNvPr id="610" name="Google Shape;610;p48"/>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611" name="Google Shape;611;p48"/>
          <p:cNvSpPr txBox="1">
            <a:spLocks noGrp="1"/>
          </p:cNvSpPr>
          <p:nvPr>
            <p:ph type="title"/>
          </p:nvPr>
        </p:nvSpPr>
        <p:spPr>
          <a:xfrm>
            <a:off x="3215680" y="260648"/>
            <a:ext cx="6264696" cy="86409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50"/>
              </a:buClr>
              <a:buSzPts val="2800"/>
              <a:buFont typeface="Calibri"/>
              <a:buNone/>
            </a:pPr>
            <a:r>
              <a:rPr lang="en-US" sz="2800">
                <a:solidFill>
                  <a:srgbClr val="00B050"/>
                </a:solidFill>
              </a:rPr>
              <a:t>JAM2.5</a:t>
            </a:r>
            <a:r>
              <a:rPr lang="en-US" sz="2800" b="0"/>
              <a:t> Joint training schedule, including 3 joint training events delivered in PY1</a:t>
            </a:r>
            <a:endParaRPr sz="2800" b="0">
              <a:solidFill>
                <a:schemeClr val="dk1"/>
              </a:solidFill>
            </a:endParaRPr>
          </a:p>
        </p:txBody>
      </p:sp>
      <p:pic>
        <p:nvPicPr>
          <p:cNvPr id="612" name="Google Shape;612;p48"/>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613" name="Google Shape;613;p48"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614" name="Google Shape;614;p48"/>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M08</a:t>
            </a:r>
            <a:endParaRPr sz="1800" b="1">
              <a:solidFill>
                <a:schemeClr val="dk1"/>
              </a:solidFill>
              <a:latin typeface="Calibri"/>
              <a:ea typeface="Calibri"/>
              <a:cs typeface="Calibri"/>
              <a:sym typeface="Calibri"/>
            </a:endParaRPr>
          </a:p>
        </p:txBody>
      </p:sp>
      <p:sp>
        <p:nvSpPr>
          <p:cNvPr id="615" name="Google Shape;615;p48"/>
          <p:cNvSpPr/>
          <p:nvPr/>
        </p:nvSpPr>
        <p:spPr>
          <a:xfrm>
            <a:off x="695399" y="2132856"/>
            <a:ext cx="10513169" cy="30963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Document</a:t>
            </a:r>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EOSC-hub and OpenAIRE-Advance joint training schedule for PY1</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5"/>
              </a:rPr>
              <a:t>https://docs.google.com/document/d/1JMCsNBjuxq6kpEiNZATlGgmtm0amTUQj9r6lW30FVaU</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Content</a:t>
            </a:r>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Joint training events</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list of training events/webinars/workshops and technical talks events that have been jointly organised by EOSC-hub and OpenAIRE Advance projects during PY1 are presented. The list is structured according to the main common target audiences of EOSC-hub and OpenAIRE Advance projects.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0000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0"/>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46</a:t>
            </a:fld>
            <a:endParaRPr/>
          </a:p>
        </p:txBody>
      </p:sp>
      <p:sp>
        <p:nvSpPr>
          <p:cNvPr id="631" name="Google Shape;631;p50"/>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632" name="Google Shape;632;p50"/>
          <p:cNvSpPr txBox="1">
            <a:spLocks noGrp="1"/>
          </p:cNvSpPr>
          <p:nvPr>
            <p:ph type="title"/>
          </p:nvPr>
        </p:nvSpPr>
        <p:spPr>
          <a:xfrm>
            <a:off x="2999656" y="260648"/>
            <a:ext cx="6984776" cy="93610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50"/>
              </a:buClr>
              <a:buSzPts val="2800"/>
              <a:buFont typeface="Calibri"/>
              <a:buNone/>
            </a:pPr>
            <a:r>
              <a:rPr lang="en-US" sz="2800">
                <a:solidFill>
                  <a:srgbClr val="00B050"/>
                </a:solidFill>
              </a:rPr>
              <a:t>JAM2.2</a:t>
            </a:r>
            <a:r>
              <a:rPr lang="en-US" sz="2800" b="0"/>
              <a:t> Establishment of joint communications channel</a:t>
            </a:r>
            <a:endParaRPr sz="2800" b="0">
              <a:solidFill>
                <a:schemeClr val="dk1"/>
              </a:solidFill>
            </a:endParaRPr>
          </a:p>
        </p:txBody>
      </p:sp>
      <p:pic>
        <p:nvPicPr>
          <p:cNvPr id="633" name="Google Shape;633;p50"/>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634" name="Google Shape;634;p50"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635" name="Google Shape;635;p50"/>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M09</a:t>
            </a:r>
            <a:endParaRPr sz="1800" b="1">
              <a:solidFill>
                <a:schemeClr val="dk1"/>
              </a:solidFill>
              <a:latin typeface="Calibri"/>
              <a:ea typeface="Calibri"/>
              <a:cs typeface="Calibri"/>
              <a:sym typeface="Calibri"/>
            </a:endParaRPr>
          </a:p>
        </p:txBody>
      </p:sp>
      <p:sp>
        <p:nvSpPr>
          <p:cNvPr id="636" name="Google Shape;636;p50"/>
          <p:cNvSpPr txBox="1"/>
          <p:nvPr/>
        </p:nvSpPr>
        <p:spPr>
          <a:xfrm>
            <a:off x="2503984" y="3437384"/>
            <a:ext cx="328747" cy="297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50"/>
          <p:cNvSpPr/>
          <p:nvPr/>
        </p:nvSpPr>
        <p:spPr>
          <a:xfrm>
            <a:off x="623392" y="2840084"/>
            <a:ext cx="11180689"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Joint cross-project communications channels have been established. </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 details, see </a:t>
            </a:r>
            <a:r>
              <a:rPr lang="en-US" sz="1800" u="sng">
                <a:solidFill>
                  <a:schemeClr val="hlink"/>
                </a:solidFill>
                <a:latin typeface="Calibri"/>
                <a:ea typeface="Calibri"/>
                <a:cs typeface="Calibri"/>
                <a:sym typeface="Calibri"/>
                <a:hlinkClick r:id="rId5"/>
              </a:rPr>
              <a:t>https://wiki.eosc-hub.eu/display/EoscHubOpenAIRE/EOSC-hub+and+OpenAIRE+Collaboration+Home</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5999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51"/>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47</a:t>
            </a:fld>
            <a:endParaRPr/>
          </a:p>
        </p:txBody>
      </p:sp>
      <p:sp>
        <p:nvSpPr>
          <p:cNvPr id="643" name="Google Shape;643;p51"/>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644" name="Google Shape;644;p51"/>
          <p:cNvSpPr txBox="1">
            <a:spLocks noGrp="1"/>
          </p:cNvSpPr>
          <p:nvPr>
            <p:ph type="title"/>
          </p:nvPr>
        </p:nvSpPr>
        <p:spPr>
          <a:xfrm>
            <a:off x="3215680" y="260648"/>
            <a:ext cx="6768752" cy="10081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50"/>
              </a:buClr>
              <a:buSzPts val="2800"/>
              <a:buFont typeface="Calibri"/>
              <a:buNone/>
            </a:pPr>
            <a:r>
              <a:rPr lang="en-US" sz="2800">
                <a:solidFill>
                  <a:srgbClr val="00B050"/>
                </a:solidFill>
              </a:rPr>
              <a:t>JAM2.9</a:t>
            </a:r>
            <a:r>
              <a:rPr lang="en-US" sz="2800" b="0"/>
              <a:t> Joint event programme - first issue (PM1 - PM18)</a:t>
            </a:r>
            <a:endParaRPr sz="2800" b="0">
              <a:solidFill>
                <a:schemeClr val="dk1"/>
              </a:solidFill>
            </a:endParaRPr>
          </a:p>
        </p:txBody>
      </p:sp>
      <p:pic>
        <p:nvPicPr>
          <p:cNvPr id="645" name="Google Shape;645;p51"/>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646" name="Google Shape;646;p51"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647" name="Google Shape;647;p51"/>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M09</a:t>
            </a:r>
            <a:endParaRPr sz="1800" b="1">
              <a:solidFill>
                <a:schemeClr val="dk1"/>
              </a:solidFill>
              <a:latin typeface="Calibri"/>
              <a:ea typeface="Calibri"/>
              <a:cs typeface="Calibri"/>
              <a:sym typeface="Calibri"/>
            </a:endParaRPr>
          </a:p>
        </p:txBody>
      </p:sp>
      <p:sp>
        <p:nvSpPr>
          <p:cNvPr id="648" name="Google Shape;648;p51"/>
          <p:cNvSpPr/>
          <p:nvPr/>
        </p:nvSpPr>
        <p:spPr>
          <a:xfrm>
            <a:off x="695400" y="2950620"/>
            <a:ext cx="996205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5"/>
              </a:rPr>
              <a:t>https://docs.google.com/spreadsheets/d/1fXsVcGOP2bfD7AoHJmfUTDYN6V5U_SnVZczPXTdsyj8</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649" name="Google Shape;649;p51"/>
          <p:cNvSpPr/>
          <p:nvPr/>
        </p:nvSpPr>
        <p:spPr>
          <a:xfrm>
            <a:off x="650579" y="3687815"/>
            <a:ext cx="11377264" cy="70788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This document includes the list of events jointly organised by EOSC-hub and OpenAIRE in 2018 and the plan for future events.</a:t>
            </a:r>
            <a:endParaRPr sz="2000">
              <a:solidFill>
                <a:schemeClr val="dk1"/>
              </a:solidFill>
              <a:latin typeface="Calibri"/>
              <a:ea typeface="Calibri"/>
              <a:cs typeface="Calibri"/>
              <a:sym typeface="Calibri"/>
            </a:endParaRPr>
          </a:p>
        </p:txBody>
      </p:sp>
      <p:sp>
        <p:nvSpPr>
          <p:cNvPr id="650" name="Google Shape;650;p51"/>
          <p:cNvSpPr/>
          <p:nvPr/>
        </p:nvSpPr>
        <p:spPr>
          <a:xfrm>
            <a:off x="708795" y="1616187"/>
            <a:ext cx="1065718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Document: </a:t>
            </a:r>
            <a:endParaRPr/>
          </a:p>
          <a:p>
            <a:pPr marL="0" marR="0" lvl="0" indent="0" algn="l" rtl="0">
              <a:spcBef>
                <a:spcPts val="0"/>
              </a:spcBef>
              <a:spcAft>
                <a:spcPts val="0"/>
              </a:spcAft>
              <a:buNone/>
            </a:pPr>
            <a:r>
              <a:rPr lang="en-US" sz="1800" b="1">
                <a:solidFill>
                  <a:srgbClr val="000000"/>
                </a:solidFill>
                <a:latin typeface="Arial"/>
                <a:ea typeface="Arial"/>
                <a:cs typeface="Arial"/>
                <a:sym typeface="Arial"/>
              </a:rPr>
              <a:t>Joint event programme of EOSC-hub and OpenAIRE Advance until M18</a:t>
            </a:r>
            <a:endParaRPr sz="1800" b="1">
              <a:solidFill>
                <a:schemeClr val="dk1"/>
              </a:solidFill>
              <a:latin typeface="Calibri"/>
              <a:ea typeface="Calibri"/>
              <a:cs typeface="Calibri"/>
              <a:sym typeface="Calibri"/>
            </a:endParaRPr>
          </a:p>
        </p:txBody>
      </p:sp>
      <p:sp>
        <p:nvSpPr>
          <p:cNvPr id="651" name="Google Shape;651;p51"/>
          <p:cNvSpPr/>
          <p:nvPr/>
        </p:nvSpPr>
        <p:spPr>
          <a:xfrm>
            <a:off x="695400" y="2206605"/>
            <a:ext cx="10297144"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000000"/>
                </a:solidFill>
                <a:latin typeface="Arial"/>
                <a:ea typeface="Arial"/>
                <a:cs typeface="Arial"/>
                <a:sym typeface="Arial"/>
              </a:rPr>
              <a:t>Authors: Communications and Events Teams of EOSC-hub and OpenAIRE Advance</a:t>
            </a:r>
            <a:endParaRPr sz="16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9408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2"/>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48</a:t>
            </a:fld>
            <a:endParaRPr/>
          </a:p>
        </p:txBody>
      </p:sp>
      <p:sp>
        <p:nvSpPr>
          <p:cNvPr id="657" name="Google Shape;657;p52"/>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658" name="Google Shape;658;p52"/>
          <p:cNvSpPr txBox="1">
            <a:spLocks noGrp="1"/>
          </p:cNvSpPr>
          <p:nvPr>
            <p:ph type="title"/>
          </p:nvPr>
        </p:nvSpPr>
        <p:spPr>
          <a:xfrm>
            <a:off x="3215680" y="260648"/>
            <a:ext cx="6840760" cy="93610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2800"/>
              <a:buFont typeface="Calibri"/>
              <a:buNone/>
            </a:pPr>
            <a:r>
              <a:rPr lang="en-US" sz="2800">
                <a:solidFill>
                  <a:srgbClr val="FF0000"/>
                </a:solidFill>
              </a:rPr>
              <a:t>JAM3.2</a:t>
            </a:r>
            <a:r>
              <a:rPr lang="en-US" sz="2800" b="0"/>
              <a:t> Review of Advisory Board Requirements and setup of advisory board(s)</a:t>
            </a:r>
            <a:endParaRPr sz="2800" b="0">
              <a:solidFill>
                <a:schemeClr val="dk1"/>
              </a:solidFill>
            </a:endParaRPr>
          </a:p>
        </p:txBody>
      </p:sp>
      <p:pic>
        <p:nvPicPr>
          <p:cNvPr id="659" name="Google Shape;659;p52"/>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660" name="Google Shape;660;p52"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661" name="Google Shape;661;p52"/>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M09</a:t>
            </a:r>
            <a:endParaRPr sz="1800" b="1">
              <a:solidFill>
                <a:schemeClr val="dk1"/>
              </a:solidFill>
              <a:latin typeface="Calibri"/>
              <a:ea typeface="Calibri"/>
              <a:cs typeface="Calibri"/>
              <a:sym typeface="Calibri"/>
            </a:endParaRPr>
          </a:p>
        </p:txBody>
      </p:sp>
      <p:sp>
        <p:nvSpPr>
          <p:cNvPr id="662" name="Google Shape;662;p52"/>
          <p:cNvSpPr/>
          <p:nvPr/>
        </p:nvSpPr>
        <p:spPr>
          <a:xfrm>
            <a:off x="695400" y="2413338"/>
            <a:ext cx="11089232"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EOSC-hub / OpenAIRE Advance cross-project strategic board meeting decided on the 12 Dec 2018 that EOSC-hub and OpenAIRE-Advance shall have independent External Advisory Boards, which will be consulted in a coordinated manner on topics of common interest. Topics may be like service provisioning, strategy within EOSC, collaboration, governance and sustainability.</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6795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3"/>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49</a:t>
            </a:fld>
            <a:endParaRPr/>
          </a:p>
        </p:txBody>
      </p:sp>
      <p:sp>
        <p:nvSpPr>
          <p:cNvPr id="668" name="Google Shape;668;p53"/>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669" name="Google Shape;669;p53"/>
          <p:cNvSpPr txBox="1">
            <a:spLocks noGrp="1"/>
          </p:cNvSpPr>
          <p:nvPr>
            <p:ph type="title"/>
          </p:nvPr>
        </p:nvSpPr>
        <p:spPr>
          <a:xfrm>
            <a:off x="2999656" y="264121"/>
            <a:ext cx="6984776" cy="12961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50"/>
              </a:buClr>
              <a:buSzPts val="2800"/>
              <a:buFont typeface="Calibri"/>
              <a:buNone/>
            </a:pPr>
            <a:r>
              <a:rPr lang="en-US" sz="2800">
                <a:solidFill>
                  <a:srgbClr val="00B050"/>
                </a:solidFill>
              </a:rPr>
              <a:t>JAM1.23</a:t>
            </a:r>
            <a:r>
              <a:rPr lang="en-US" sz="2800" b="0"/>
              <a:t> Use case documented for piloting the OpenAIRE Amnesia service within the EUDAT Sensitive Data Services</a:t>
            </a:r>
            <a:endParaRPr sz="2800" b="0">
              <a:solidFill>
                <a:schemeClr val="dk1"/>
              </a:solidFill>
            </a:endParaRPr>
          </a:p>
        </p:txBody>
      </p:sp>
      <p:pic>
        <p:nvPicPr>
          <p:cNvPr id="670" name="Google Shape;670;p53"/>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671" name="Google Shape;671;p53"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672" name="Google Shape;672;p53"/>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M12</a:t>
            </a:r>
            <a:endParaRPr sz="1800" b="1">
              <a:solidFill>
                <a:schemeClr val="dk1"/>
              </a:solidFill>
              <a:latin typeface="Calibri"/>
              <a:ea typeface="Calibri"/>
              <a:cs typeface="Calibri"/>
              <a:sym typeface="Calibri"/>
            </a:endParaRPr>
          </a:p>
        </p:txBody>
      </p:sp>
      <p:sp>
        <p:nvSpPr>
          <p:cNvPr id="673" name="Google Shape;673;p53"/>
          <p:cNvSpPr/>
          <p:nvPr/>
        </p:nvSpPr>
        <p:spPr>
          <a:xfrm>
            <a:off x="578545" y="1791068"/>
            <a:ext cx="11161240"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Amnesia has been installed in TSD and it is now part of the software portfolio for all the TSD users. The service is documented in the TSD user guide here: </a:t>
            </a:r>
            <a:r>
              <a:rPr lang="en-US" sz="1800" u="sng">
                <a:solidFill>
                  <a:schemeClr val="hlink"/>
                </a:solidFill>
                <a:latin typeface="Calibri"/>
                <a:ea typeface="Calibri"/>
                <a:cs typeface="Calibri"/>
                <a:sym typeface="Calibri"/>
                <a:hlinkClick r:id="rId5"/>
              </a:rPr>
              <a:t>https://www.uio.no/english/services/it/research/sensitive-data/use-tsd/software/#toc6</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The service is used out of the box by any users having structured data, i.e. whenever k-anonymisation is enough. This is the case for all the users that collect data throughout the web-based collection tool built in TSD, namely Nettskjema. More info about Nettskjema here: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6"/>
              </a:rPr>
              <a:t>https://www.uio.no/english/services/it/research/sensitive-data/use-tsd/datacollection/nettskjema/index.html</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After importing data from Nettskjema, as JSON or Excel sheets, Amnesia can be used to anonymise the data prior to processing.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53"/>
          <p:cNvSpPr txBox="1"/>
          <p:nvPr/>
        </p:nvSpPr>
        <p:spPr>
          <a:xfrm>
            <a:off x="550292" y="5373216"/>
            <a:ext cx="1101831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For more information: </a:t>
            </a:r>
            <a:r>
              <a:rPr lang="en-US" sz="1800" u="sng">
                <a:solidFill>
                  <a:schemeClr val="hlink"/>
                </a:solidFill>
                <a:latin typeface="Calibri"/>
                <a:ea typeface="Calibri"/>
                <a:cs typeface="Calibri"/>
                <a:sym typeface="Calibri"/>
                <a:hlinkClick r:id="rId7"/>
              </a:rPr>
              <a:t>https://wiki.eosc-hub.eu/display/EoscHubOpenAIRE/JAM1.23+Use+case+documented+for+piloting+the+OpenAIRE+Amnesia+service+within+the+EUDAT+Sensitive+Data+Services</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93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4"/>
          <p:cNvSpPr txBox="1">
            <a:spLocks noGrp="1"/>
          </p:cNvSpPr>
          <p:nvPr>
            <p:ph type="title"/>
          </p:nvPr>
        </p:nvSpPr>
        <p:spPr>
          <a:xfrm>
            <a:off x="4796060" y="293415"/>
            <a:ext cx="3676203" cy="537716"/>
          </a:xfrm>
          <a:prstGeom prst="rect">
            <a:avLst/>
          </a:prstGeom>
          <a:noFill/>
          <a:ln>
            <a:noFill/>
          </a:ln>
        </p:spPr>
        <p:txBody>
          <a:bodyPr spcFirstLastPara="1" wrap="square" lIns="121900" tIns="121900" rIns="121900" bIns="121900" anchor="b" anchorCtr="0">
            <a:noAutofit/>
          </a:bodyPr>
          <a:lstStyle/>
          <a:p>
            <a:pPr marL="0" lvl="0" indent="0" algn="l" rtl="0">
              <a:spcBef>
                <a:spcPts val="0"/>
              </a:spcBef>
              <a:spcAft>
                <a:spcPts val="0"/>
              </a:spcAft>
              <a:buClr>
                <a:srgbClr val="1D2F45"/>
              </a:buClr>
              <a:buSzPts val="3200"/>
              <a:buFont typeface="Calibri"/>
              <a:buNone/>
            </a:pPr>
            <a:r>
              <a:rPr lang="en-US" sz="3200"/>
              <a:t>Joint Activity Areas</a:t>
            </a:r>
            <a:endParaRPr sz="3200"/>
          </a:p>
        </p:txBody>
      </p:sp>
      <p:sp>
        <p:nvSpPr>
          <p:cNvPr id="431" name="Google Shape;431;p34"/>
          <p:cNvSpPr txBox="1"/>
          <p:nvPr/>
        </p:nvSpPr>
        <p:spPr>
          <a:xfrm>
            <a:off x="1199456" y="3241627"/>
            <a:ext cx="10657184" cy="732119"/>
          </a:xfrm>
          <a:prstGeom prst="rect">
            <a:avLst/>
          </a:prstGeom>
          <a:noFill/>
          <a:ln>
            <a:noFill/>
          </a:ln>
        </p:spPr>
        <p:txBody>
          <a:bodyPr spcFirstLastPara="1" wrap="square" lIns="121900" tIns="121900" rIns="121900" bIns="121900" anchor="b" anchorCtr="0">
            <a:noAutofit/>
          </a:bodyPr>
          <a:lstStyle/>
          <a:p>
            <a:pPr marL="0" marR="0" lvl="0" indent="0" algn="l" rtl="0">
              <a:lnSpc>
                <a:spcPct val="100000"/>
              </a:lnSpc>
              <a:spcBef>
                <a:spcPts val="0"/>
              </a:spcBef>
              <a:spcAft>
                <a:spcPts val="0"/>
              </a:spcAft>
              <a:buClr>
                <a:schemeClr val="dk1"/>
              </a:buClr>
              <a:buSzPts val="5200"/>
              <a:buFont typeface="Arial"/>
              <a:buNone/>
            </a:pPr>
            <a:r>
              <a:rPr lang="en-US" sz="3200" b="1" i="0" u="none" strike="noStrike" cap="none">
                <a:solidFill>
                  <a:srgbClr val="00B050"/>
                </a:solidFill>
                <a:latin typeface="Arial"/>
                <a:ea typeface="Arial"/>
                <a:cs typeface="Arial"/>
                <a:sym typeface="Arial"/>
              </a:rPr>
              <a:t>JA2:</a:t>
            </a:r>
            <a:r>
              <a:rPr lang="en-US" sz="3200" b="0" i="0" u="none" strike="noStrike" cap="none">
                <a:solidFill>
                  <a:schemeClr val="dk1"/>
                </a:solidFill>
                <a:latin typeface="Arial"/>
                <a:ea typeface="Arial"/>
                <a:cs typeface="Arial"/>
                <a:sym typeface="Arial"/>
              </a:rPr>
              <a:t> Communication, Engagement, Support and Training</a:t>
            </a:r>
            <a:endParaRPr/>
          </a:p>
        </p:txBody>
      </p:sp>
      <p:sp>
        <p:nvSpPr>
          <p:cNvPr id="432" name="Google Shape;432;p34"/>
          <p:cNvSpPr txBox="1"/>
          <p:nvPr/>
        </p:nvSpPr>
        <p:spPr>
          <a:xfrm>
            <a:off x="1198455" y="4117762"/>
            <a:ext cx="10424696" cy="732119"/>
          </a:xfrm>
          <a:prstGeom prst="rect">
            <a:avLst/>
          </a:prstGeom>
          <a:noFill/>
          <a:ln>
            <a:noFill/>
          </a:ln>
        </p:spPr>
        <p:txBody>
          <a:bodyPr spcFirstLastPara="1" wrap="square" lIns="121900" tIns="121900" rIns="121900" bIns="121900" anchor="b" anchorCtr="0">
            <a:noAutofit/>
          </a:bodyPr>
          <a:lstStyle/>
          <a:p>
            <a:pPr marL="0" marR="0" lvl="0" indent="0" algn="l" rtl="0">
              <a:lnSpc>
                <a:spcPct val="100000"/>
              </a:lnSpc>
              <a:spcBef>
                <a:spcPts val="0"/>
              </a:spcBef>
              <a:spcAft>
                <a:spcPts val="0"/>
              </a:spcAft>
              <a:buClr>
                <a:schemeClr val="dk1"/>
              </a:buClr>
              <a:buSzPts val="5200"/>
              <a:buFont typeface="Arial"/>
              <a:buNone/>
            </a:pPr>
            <a:r>
              <a:rPr lang="en-US" sz="3200" b="1" i="0" u="none" strike="noStrike" cap="none">
                <a:solidFill>
                  <a:srgbClr val="FF0000"/>
                </a:solidFill>
                <a:latin typeface="Arial"/>
                <a:ea typeface="Arial"/>
                <a:cs typeface="Arial"/>
                <a:sym typeface="Arial"/>
              </a:rPr>
              <a:t>JA3:</a:t>
            </a:r>
            <a:r>
              <a:rPr lang="en-US" sz="3200" b="0" i="0" u="none" strike="noStrike" cap="none">
                <a:solidFill>
                  <a:schemeClr val="dk1"/>
                </a:solidFill>
                <a:latin typeface="Arial"/>
                <a:ea typeface="Arial"/>
                <a:cs typeface="Arial"/>
                <a:sym typeface="Arial"/>
              </a:rPr>
              <a:t> Governance and Strategy</a:t>
            </a:r>
            <a:endParaRPr sz="3200" b="0" i="0" u="none" strike="noStrike" cap="none">
              <a:solidFill>
                <a:schemeClr val="dk1"/>
              </a:solidFill>
              <a:latin typeface="Arial"/>
              <a:ea typeface="Arial"/>
              <a:cs typeface="Arial"/>
              <a:sym typeface="Arial"/>
            </a:endParaRPr>
          </a:p>
        </p:txBody>
      </p:sp>
      <p:sp>
        <p:nvSpPr>
          <p:cNvPr id="433" name="Google Shape;433;p34"/>
          <p:cNvSpPr txBox="1"/>
          <p:nvPr/>
        </p:nvSpPr>
        <p:spPr>
          <a:xfrm>
            <a:off x="1198455" y="2365492"/>
            <a:ext cx="10424696" cy="732119"/>
          </a:xfrm>
          <a:prstGeom prst="rect">
            <a:avLst/>
          </a:prstGeom>
          <a:noFill/>
          <a:ln>
            <a:noFill/>
          </a:ln>
        </p:spPr>
        <p:txBody>
          <a:bodyPr spcFirstLastPara="1" wrap="square" lIns="121900" tIns="121900" rIns="121900" bIns="121900" anchor="b" anchorCtr="0">
            <a:noAutofit/>
          </a:bodyPr>
          <a:lstStyle/>
          <a:p>
            <a:pPr marL="0" marR="0" lvl="0" indent="0" algn="l" rtl="0">
              <a:lnSpc>
                <a:spcPct val="100000"/>
              </a:lnSpc>
              <a:spcBef>
                <a:spcPts val="0"/>
              </a:spcBef>
              <a:spcAft>
                <a:spcPts val="0"/>
              </a:spcAft>
              <a:buClr>
                <a:schemeClr val="dk1"/>
              </a:buClr>
              <a:buSzPts val="5200"/>
              <a:buFont typeface="Arial"/>
              <a:buNone/>
            </a:pPr>
            <a:r>
              <a:rPr lang="en-US" sz="3200" b="1" i="0" u="none" strike="noStrike" cap="none">
                <a:solidFill>
                  <a:srgbClr val="0070C0"/>
                </a:solidFill>
                <a:latin typeface="Arial"/>
                <a:ea typeface="Arial"/>
                <a:cs typeface="Arial"/>
                <a:sym typeface="Arial"/>
              </a:rPr>
              <a:t>JA1:</a:t>
            </a:r>
            <a:r>
              <a:rPr lang="en-US" sz="3200" b="0" i="0" u="none" strike="noStrike" cap="none">
                <a:solidFill>
                  <a:schemeClr val="dk1"/>
                </a:solidFill>
                <a:latin typeface="Arial"/>
                <a:ea typeface="Arial"/>
                <a:cs typeface="Arial"/>
                <a:sym typeface="Arial"/>
              </a:rPr>
              <a:t> Service Integration</a:t>
            </a:r>
            <a:endParaRPr/>
          </a:p>
        </p:txBody>
      </p:sp>
      <p:pic>
        <p:nvPicPr>
          <p:cNvPr id="434" name="Google Shape;434;p34"/>
          <p:cNvPicPr preferRelativeResize="0"/>
          <p:nvPr/>
        </p:nvPicPr>
        <p:blipFill rotWithShape="1">
          <a:blip r:embed="rId3">
            <a:alphaModFix/>
          </a:blip>
          <a:srcRect/>
          <a:stretch/>
        </p:blipFill>
        <p:spPr>
          <a:xfrm>
            <a:off x="9984432" y="125107"/>
            <a:ext cx="2080881" cy="769021"/>
          </a:xfrm>
          <a:prstGeom prst="rect">
            <a:avLst/>
          </a:prstGeom>
          <a:noFill/>
          <a:ln>
            <a:noFill/>
          </a:ln>
        </p:spPr>
      </p:pic>
      <p:sp>
        <p:nvSpPr>
          <p:cNvPr id="435" name="Google Shape;435;p34"/>
          <p:cNvSpPr txBox="1">
            <a:spLocks noGrp="1"/>
          </p:cNvSpPr>
          <p:nvPr>
            <p:ph type="ftr" idx="11"/>
          </p:nvPr>
        </p:nvSpPr>
        <p:spPr>
          <a:xfrm>
            <a:off x="3647728" y="6381327"/>
            <a:ext cx="4378672" cy="29578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436" name="Google Shape;436;p34"/>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54"/>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50</a:t>
            </a:fld>
            <a:endParaRPr/>
          </a:p>
        </p:txBody>
      </p:sp>
      <p:sp>
        <p:nvSpPr>
          <p:cNvPr id="680" name="Google Shape;680;p54"/>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681" name="Google Shape;681;p54"/>
          <p:cNvSpPr txBox="1">
            <a:spLocks noGrp="1"/>
          </p:cNvSpPr>
          <p:nvPr>
            <p:ph type="title"/>
          </p:nvPr>
        </p:nvSpPr>
        <p:spPr>
          <a:xfrm>
            <a:off x="2999656" y="264121"/>
            <a:ext cx="6984776" cy="12961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50"/>
              </a:buClr>
              <a:buSzPts val="2800"/>
              <a:buFont typeface="Calibri"/>
              <a:buNone/>
            </a:pPr>
            <a:r>
              <a:rPr lang="en-US" sz="2800">
                <a:solidFill>
                  <a:srgbClr val="00B050"/>
                </a:solidFill>
              </a:rPr>
              <a:t>JAM1.23</a:t>
            </a:r>
            <a:r>
              <a:rPr lang="en-US" sz="2800" b="0"/>
              <a:t> Use case documented for piloting the OpenAIRE Amnesia service within the EUDAT Sensitive Data Services  </a:t>
            </a:r>
            <a:r>
              <a:rPr lang="en-US" sz="2800"/>
              <a:t>(cont)</a:t>
            </a:r>
            <a:endParaRPr sz="2800">
              <a:solidFill>
                <a:schemeClr val="dk1"/>
              </a:solidFill>
            </a:endParaRPr>
          </a:p>
        </p:txBody>
      </p:sp>
      <p:pic>
        <p:nvPicPr>
          <p:cNvPr id="682" name="Google Shape;682;p54"/>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683" name="Google Shape;683;p54"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684" name="Google Shape;684;p54"/>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M12</a:t>
            </a:r>
            <a:endParaRPr sz="1800" b="1">
              <a:solidFill>
                <a:schemeClr val="dk1"/>
              </a:solidFill>
              <a:latin typeface="Calibri"/>
              <a:ea typeface="Calibri"/>
              <a:cs typeface="Calibri"/>
              <a:sym typeface="Calibri"/>
            </a:endParaRPr>
          </a:p>
        </p:txBody>
      </p:sp>
      <p:pic>
        <p:nvPicPr>
          <p:cNvPr id="685" name="Google Shape;685;p54"/>
          <p:cNvPicPr preferRelativeResize="0"/>
          <p:nvPr/>
        </p:nvPicPr>
        <p:blipFill rotWithShape="1">
          <a:blip r:embed="rId5">
            <a:alphaModFix/>
          </a:blip>
          <a:srcRect/>
          <a:stretch/>
        </p:blipFill>
        <p:spPr>
          <a:xfrm>
            <a:off x="5514682" y="2097010"/>
            <a:ext cx="6445836" cy="4428334"/>
          </a:xfrm>
          <a:prstGeom prst="rect">
            <a:avLst/>
          </a:prstGeom>
          <a:noFill/>
          <a:ln>
            <a:noFill/>
          </a:ln>
        </p:spPr>
      </p:pic>
      <p:sp>
        <p:nvSpPr>
          <p:cNvPr id="686" name="Google Shape;686;p54"/>
          <p:cNvSpPr/>
          <p:nvPr/>
        </p:nvSpPr>
        <p:spPr>
          <a:xfrm>
            <a:off x="696826" y="1844824"/>
            <a:ext cx="705535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Schematic Data anonymization in TSD with Amnesia</a:t>
            </a:r>
            <a:endParaRPr sz="2000" b="1">
              <a:solidFill>
                <a:schemeClr val="dk1"/>
              </a:solidFill>
              <a:latin typeface="Calibri"/>
              <a:ea typeface="Calibri"/>
              <a:cs typeface="Calibri"/>
              <a:sym typeface="Calibri"/>
            </a:endParaRPr>
          </a:p>
        </p:txBody>
      </p:sp>
      <p:sp>
        <p:nvSpPr>
          <p:cNvPr id="687" name="Google Shape;687;p54"/>
          <p:cNvSpPr/>
          <p:nvPr/>
        </p:nvSpPr>
        <p:spPr>
          <a:xfrm>
            <a:off x="599728" y="2656289"/>
            <a:ext cx="4914954"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Data anonymization tool, that allows to remove identifying information from data.</a:t>
            </a:r>
            <a:endParaRPr sz="2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8226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5"/>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51</a:t>
            </a:fld>
            <a:endParaRPr/>
          </a:p>
        </p:txBody>
      </p:sp>
      <p:sp>
        <p:nvSpPr>
          <p:cNvPr id="693" name="Google Shape;693;p55"/>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694" name="Google Shape;694;p55"/>
          <p:cNvSpPr txBox="1">
            <a:spLocks noGrp="1"/>
          </p:cNvSpPr>
          <p:nvPr>
            <p:ph type="title"/>
          </p:nvPr>
        </p:nvSpPr>
        <p:spPr>
          <a:xfrm>
            <a:off x="3071664" y="260648"/>
            <a:ext cx="6984776" cy="14401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2800"/>
              <a:buFont typeface="Calibri"/>
              <a:buNone/>
            </a:pPr>
            <a:r>
              <a:rPr lang="en-US" sz="2800">
                <a:solidFill>
                  <a:srgbClr val="FF0000"/>
                </a:solidFill>
              </a:rPr>
              <a:t>JAM3.3</a:t>
            </a:r>
            <a:r>
              <a:rPr lang="en-US" sz="2800" b="0"/>
              <a:t> White paper outlining common vision for EOSC, service placement, and role in upcoming EOSC governance</a:t>
            </a:r>
            <a:endParaRPr sz="2800" b="0">
              <a:solidFill>
                <a:schemeClr val="dk1"/>
              </a:solidFill>
            </a:endParaRPr>
          </a:p>
        </p:txBody>
      </p:sp>
      <p:pic>
        <p:nvPicPr>
          <p:cNvPr id="695" name="Google Shape;695;p55"/>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696" name="Google Shape;696;p55"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697" name="Google Shape;697;p55"/>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M12</a:t>
            </a:r>
            <a:endParaRPr sz="1800" b="1">
              <a:solidFill>
                <a:schemeClr val="dk1"/>
              </a:solidFill>
              <a:latin typeface="Calibri"/>
              <a:ea typeface="Calibri"/>
              <a:cs typeface="Calibri"/>
              <a:sym typeface="Calibri"/>
            </a:endParaRPr>
          </a:p>
        </p:txBody>
      </p:sp>
      <p:pic>
        <p:nvPicPr>
          <p:cNvPr id="698" name="Google Shape;698;p55"/>
          <p:cNvPicPr preferRelativeResize="0"/>
          <p:nvPr/>
        </p:nvPicPr>
        <p:blipFill rotWithShape="1">
          <a:blip r:embed="rId5">
            <a:alphaModFix/>
          </a:blip>
          <a:srcRect/>
          <a:stretch/>
        </p:blipFill>
        <p:spPr>
          <a:xfrm>
            <a:off x="9264352" y="1979134"/>
            <a:ext cx="2502198" cy="3534495"/>
          </a:xfrm>
          <a:prstGeom prst="rect">
            <a:avLst/>
          </a:prstGeom>
          <a:noFill/>
          <a:ln>
            <a:noFill/>
          </a:ln>
        </p:spPr>
      </p:pic>
      <p:sp>
        <p:nvSpPr>
          <p:cNvPr id="699" name="Google Shape;699;p55"/>
          <p:cNvSpPr/>
          <p:nvPr/>
        </p:nvSpPr>
        <p:spPr>
          <a:xfrm>
            <a:off x="325661" y="2130426"/>
            <a:ext cx="8664624"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Common Vision, Service Provision, and Role in the EOSC Governance*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EOSC-hub and OpenAIRE-Advance White Paper</a:t>
            </a:r>
            <a:endParaRPr sz="1800">
              <a:solidFill>
                <a:schemeClr val="dk1"/>
              </a:solidFill>
              <a:latin typeface="Calibri"/>
              <a:ea typeface="Calibri"/>
              <a:cs typeface="Calibri"/>
              <a:sym typeface="Calibri"/>
            </a:endParaRPr>
          </a:p>
        </p:txBody>
      </p:sp>
      <p:sp>
        <p:nvSpPr>
          <p:cNvPr id="700" name="Google Shape;700;p55"/>
          <p:cNvSpPr/>
          <p:nvPr/>
        </p:nvSpPr>
        <p:spPr>
          <a:xfrm>
            <a:off x="291728" y="2970474"/>
            <a:ext cx="7498532"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This paper outlines a common vision for EOSC, service provision, and role in EOSC governance, as defined in the Joint Activity Plan of the two EC projects EOSC-Hub and OpenAIRE-Advance (April 2018). In the meantime, the EOSC landscape has evolved, notably with the establishment of the EOSC Governance and the enactment of the EOSC Implementation Roadmap (Commission Staff Working Document, March 2018). Authoritative structures are now in place and, accordingly, the primary addressee of this paper is now the EOSC Governance Board through the working instruments of the European Commission.</a:t>
            </a:r>
            <a:endParaRPr sz="1800">
              <a:solidFill>
                <a:schemeClr val="dk1"/>
              </a:solidFill>
              <a:latin typeface="Calibri"/>
              <a:ea typeface="Calibri"/>
              <a:cs typeface="Calibri"/>
              <a:sym typeface="Calibri"/>
            </a:endParaRPr>
          </a:p>
        </p:txBody>
      </p:sp>
      <p:sp>
        <p:nvSpPr>
          <p:cNvPr id="701" name="Google Shape;701;p55"/>
          <p:cNvSpPr txBox="1"/>
          <p:nvPr/>
        </p:nvSpPr>
        <p:spPr>
          <a:xfrm>
            <a:off x="276176" y="5791955"/>
            <a:ext cx="1177700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r>
              <a:rPr lang="en-US" sz="1400" u="sng">
                <a:solidFill>
                  <a:schemeClr val="hlink"/>
                </a:solidFill>
                <a:latin typeface="Calibri"/>
                <a:ea typeface="Calibri"/>
                <a:cs typeface="Calibri"/>
                <a:sym typeface="Calibri"/>
                <a:hlinkClick r:id="rId6"/>
              </a:rPr>
              <a:t>https://eosc-hub.eu/sites/default/files/Common%20Vision%2C%20Service%20Placement%20and%20Role%20in%20EOSC%20Governance%20June2019.pdf</a:t>
            </a:r>
            <a:r>
              <a:rPr lang="en-US" sz="14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0723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57"/>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52</a:t>
            </a:fld>
            <a:endParaRPr/>
          </a:p>
        </p:txBody>
      </p:sp>
      <p:sp>
        <p:nvSpPr>
          <p:cNvPr id="717" name="Google Shape;717;p57"/>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718" name="Google Shape;718;p57"/>
          <p:cNvSpPr txBox="1">
            <a:spLocks noGrp="1"/>
          </p:cNvSpPr>
          <p:nvPr>
            <p:ph type="title"/>
          </p:nvPr>
        </p:nvSpPr>
        <p:spPr>
          <a:xfrm>
            <a:off x="3215680" y="260648"/>
            <a:ext cx="6768752" cy="5377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70C9"/>
              </a:buClr>
              <a:buSzPts val="2800"/>
              <a:buFont typeface="Calibri"/>
              <a:buNone/>
            </a:pPr>
            <a:r>
              <a:rPr lang="en-US" sz="2800">
                <a:solidFill>
                  <a:srgbClr val="1670C9"/>
                </a:solidFill>
              </a:rPr>
              <a:t>JAM1.1</a:t>
            </a:r>
            <a:r>
              <a:rPr lang="en-US" sz="2800" b="0"/>
              <a:t> Pilot DMP service with communities</a:t>
            </a:r>
            <a:endParaRPr sz="2800" b="0">
              <a:solidFill>
                <a:schemeClr val="dk1"/>
              </a:solidFill>
            </a:endParaRPr>
          </a:p>
        </p:txBody>
      </p:sp>
      <p:pic>
        <p:nvPicPr>
          <p:cNvPr id="719" name="Google Shape;719;p57"/>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720" name="Google Shape;720;p57"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721" name="Google Shape;721;p57"/>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M18</a:t>
            </a:r>
            <a:endParaRPr sz="1800" b="1">
              <a:solidFill>
                <a:schemeClr val="dk1"/>
              </a:solidFill>
              <a:latin typeface="Calibri"/>
              <a:ea typeface="Calibri"/>
              <a:cs typeface="Calibri"/>
              <a:sym typeface="Calibri"/>
            </a:endParaRPr>
          </a:p>
        </p:txBody>
      </p:sp>
      <p:sp>
        <p:nvSpPr>
          <p:cNvPr id="722" name="Google Shape;722;p57"/>
          <p:cNvSpPr/>
          <p:nvPr/>
        </p:nvSpPr>
        <p:spPr>
          <a:xfrm>
            <a:off x="673348" y="5045941"/>
            <a:ext cx="837659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document is based on the feedback from the communities.</a:t>
            </a:r>
            <a:endParaRPr sz="1800">
              <a:solidFill>
                <a:schemeClr val="dk1"/>
              </a:solidFill>
              <a:latin typeface="Calibri"/>
              <a:ea typeface="Calibri"/>
              <a:cs typeface="Calibri"/>
              <a:sym typeface="Calibri"/>
            </a:endParaRPr>
          </a:p>
        </p:txBody>
      </p:sp>
      <p:sp>
        <p:nvSpPr>
          <p:cNvPr id="723" name="Google Shape;723;p57"/>
          <p:cNvSpPr/>
          <p:nvPr/>
        </p:nvSpPr>
        <p:spPr>
          <a:xfrm>
            <a:off x="673348" y="1909857"/>
            <a:ext cx="8951044" cy="21852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Document</a:t>
            </a:r>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Short Report on Pilot of Data Management Plan Tools*</a:t>
            </a:r>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Authors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Georges Kakaletris, Natalia Manola, Diamantis Tziotzios</a:t>
            </a:r>
            <a:r>
              <a:rPr lang="en-US" sz="2000">
                <a:solidFill>
                  <a:schemeClr val="dk1"/>
                </a:solidFill>
                <a:latin typeface="Calibri"/>
                <a:ea typeface="Calibri"/>
                <a:cs typeface="Calibri"/>
                <a:sym typeface="Calibri"/>
              </a:rPr>
              <a:t> / </a:t>
            </a:r>
            <a:r>
              <a:rPr lang="en-US" sz="1800">
                <a:solidFill>
                  <a:schemeClr val="dk1"/>
                </a:solidFill>
                <a:latin typeface="Calibri"/>
                <a:ea typeface="Calibri"/>
                <a:cs typeface="Calibri"/>
                <a:sym typeface="Calibri"/>
              </a:rPr>
              <a:t>University of Athens, Greece,</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Adil Hasan, Francesca Iozzi, Hanne Moa</a:t>
            </a:r>
            <a:r>
              <a:rPr lang="en-US" sz="2000">
                <a:solidFill>
                  <a:schemeClr val="dk1"/>
                </a:solidFill>
                <a:latin typeface="Calibri"/>
                <a:ea typeface="Calibri"/>
                <a:cs typeface="Calibri"/>
                <a:sym typeface="Calibri"/>
              </a:rPr>
              <a:t> / </a:t>
            </a:r>
            <a:r>
              <a:rPr lang="en-US" sz="1800">
                <a:solidFill>
                  <a:schemeClr val="dk1"/>
                </a:solidFill>
                <a:latin typeface="Calibri"/>
                <a:ea typeface="Calibri"/>
                <a:cs typeface="Calibri"/>
                <a:sym typeface="Calibri"/>
              </a:rPr>
              <a:t>UNINETT Sigma2 AS, Norway</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 July 2019</a:t>
            </a:r>
            <a:endParaRPr sz="2000">
              <a:solidFill>
                <a:schemeClr val="dk1"/>
              </a:solidFill>
              <a:latin typeface="Calibri"/>
              <a:ea typeface="Calibri"/>
              <a:cs typeface="Calibri"/>
              <a:sym typeface="Calibri"/>
            </a:endParaRPr>
          </a:p>
        </p:txBody>
      </p:sp>
      <p:sp>
        <p:nvSpPr>
          <p:cNvPr id="724" name="Google Shape;724;p57"/>
          <p:cNvSpPr txBox="1"/>
          <p:nvPr/>
        </p:nvSpPr>
        <p:spPr>
          <a:xfrm>
            <a:off x="673348" y="4472179"/>
            <a:ext cx="929626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r>
              <a:rPr lang="en-US" sz="1800" u="sng">
                <a:solidFill>
                  <a:schemeClr val="hlink"/>
                </a:solidFill>
                <a:latin typeface="Calibri"/>
                <a:ea typeface="Calibri"/>
                <a:cs typeface="Calibri"/>
                <a:sym typeface="Calibri"/>
                <a:hlinkClick r:id="rId5"/>
              </a:rPr>
              <a:t>https://docs.google.com/document/d/1xB4u5dUGS4w4HFalj7y4OOutUQqutGadE2_U4R_Vh5I</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3867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8"/>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53</a:t>
            </a:fld>
            <a:endParaRPr/>
          </a:p>
        </p:txBody>
      </p:sp>
      <p:sp>
        <p:nvSpPr>
          <p:cNvPr id="730" name="Google Shape;730;p58"/>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731" name="Google Shape;731;p58"/>
          <p:cNvSpPr txBox="1">
            <a:spLocks noGrp="1"/>
          </p:cNvSpPr>
          <p:nvPr>
            <p:ph type="title"/>
          </p:nvPr>
        </p:nvSpPr>
        <p:spPr>
          <a:xfrm>
            <a:off x="2927648" y="260648"/>
            <a:ext cx="7344816" cy="14401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70C9"/>
              </a:buClr>
              <a:buSzPts val="2800"/>
              <a:buFont typeface="Calibri"/>
              <a:buNone/>
            </a:pPr>
            <a:r>
              <a:rPr lang="en-US" sz="2800">
                <a:solidFill>
                  <a:srgbClr val="1670C9"/>
                </a:solidFill>
              </a:rPr>
              <a:t>JAM1.6</a:t>
            </a:r>
            <a:r>
              <a:rPr lang="en-US" sz="2800" b="0"/>
              <a:t> New guidelines for specific classes other scientific products (e.g. services, protocols, workflows, virtual appliances)</a:t>
            </a:r>
            <a:endParaRPr sz="2800" b="0">
              <a:solidFill>
                <a:schemeClr val="dk1"/>
              </a:solidFill>
            </a:endParaRPr>
          </a:p>
        </p:txBody>
      </p:sp>
      <p:pic>
        <p:nvPicPr>
          <p:cNvPr id="732" name="Google Shape;732;p58"/>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733" name="Google Shape;733;p58" descr="Finished.png"/>
          <p:cNvPicPr preferRelativeResize="0"/>
          <p:nvPr/>
        </p:nvPicPr>
        <p:blipFill rotWithShape="1">
          <a:blip r:embed="rId4">
            <a:alphaModFix/>
          </a:blip>
          <a:srcRect/>
          <a:stretch/>
        </p:blipFill>
        <p:spPr>
          <a:xfrm>
            <a:off x="2207568" y="1095126"/>
            <a:ext cx="432995" cy="447073"/>
          </a:xfrm>
          <a:prstGeom prst="rect">
            <a:avLst/>
          </a:prstGeom>
          <a:noFill/>
          <a:ln>
            <a:noFill/>
          </a:ln>
        </p:spPr>
      </p:pic>
      <p:sp>
        <p:nvSpPr>
          <p:cNvPr id="734" name="Google Shape;734;p58"/>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M18</a:t>
            </a:r>
            <a:endParaRPr sz="1800" b="1">
              <a:solidFill>
                <a:schemeClr val="dk1"/>
              </a:solidFill>
              <a:latin typeface="Calibri"/>
              <a:ea typeface="Calibri"/>
              <a:cs typeface="Calibri"/>
              <a:sym typeface="Calibri"/>
            </a:endParaRPr>
          </a:p>
        </p:txBody>
      </p:sp>
      <p:sp>
        <p:nvSpPr>
          <p:cNvPr id="735" name="Google Shape;735;p58"/>
          <p:cNvSpPr/>
          <p:nvPr/>
        </p:nvSpPr>
        <p:spPr>
          <a:xfrm>
            <a:off x="695400" y="3105835"/>
            <a:ext cx="10585176"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Studies revealed that no new guidelines are required for other classes of products, due to lack of critical mass.</a:t>
            </a:r>
            <a:endParaRPr sz="20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298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60"/>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54</a:t>
            </a:fld>
            <a:endParaRPr/>
          </a:p>
        </p:txBody>
      </p:sp>
      <p:sp>
        <p:nvSpPr>
          <p:cNvPr id="751" name="Google Shape;751;p60"/>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752" name="Google Shape;752;p60"/>
          <p:cNvSpPr txBox="1">
            <a:spLocks noGrp="1"/>
          </p:cNvSpPr>
          <p:nvPr>
            <p:ph type="title"/>
          </p:nvPr>
        </p:nvSpPr>
        <p:spPr>
          <a:xfrm>
            <a:off x="3071664" y="260648"/>
            <a:ext cx="7704856" cy="14401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70C9"/>
              </a:buClr>
              <a:buSzPts val="2800"/>
              <a:buFont typeface="Calibri"/>
              <a:buNone/>
            </a:pPr>
            <a:r>
              <a:rPr lang="en-US" sz="2800">
                <a:solidFill>
                  <a:srgbClr val="1670C9"/>
                </a:solidFill>
              </a:rPr>
              <a:t>JAM1.10</a:t>
            </a:r>
            <a:r>
              <a:rPr lang="en-US" sz="2800" b="0"/>
              <a:t> EGI AppDB adapted to support </a:t>
            </a:r>
            <a:br>
              <a:rPr lang="en-US" sz="2800" b="0"/>
            </a:br>
            <a:r>
              <a:rPr lang="en-US" sz="2800" b="0"/>
              <a:t>OpenAIRE guidelines for software other scientific products and enabling harvesting by OpenAIRE RCD</a:t>
            </a:r>
            <a:endParaRPr sz="2800" b="0">
              <a:solidFill>
                <a:schemeClr val="dk1"/>
              </a:solidFill>
            </a:endParaRPr>
          </a:p>
        </p:txBody>
      </p:sp>
      <p:pic>
        <p:nvPicPr>
          <p:cNvPr id="753" name="Google Shape;753;p60"/>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754" name="Google Shape;754;p60" descr="Finished.png"/>
          <p:cNvPicPr preferRelativeResize="0"/>
          <p:nvPr/>
        </p:nvPicPr>
        <p:blipFill rotWithShape="1">
          <a:blip r:embed="rId4">
            <a:alphaModFix/>
          </a:blip>
          <a:srcRect/>
          <a:stretch/>
        </p:blipFill>
        <p:spPr>
          <a:xfrm>
            <a:off x="2207568" y="894128"/>
            <a:ext cx="648072" cy="648072"/>
          </a:xfrm>
          <a:prstGeom prst="rect">
            <a:avLst/>
          </a:prstGeom>
          <a:noFill/>
          <a:ln>
            <a:noFill/>
          </a:ln>
        </p:spPr>
      </p:pic>
      <p:sp>
        <p:nvSpPr>
          <p:cNvPr id="755" name="Google Shape;755;p60"/>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M18</a:t>
            </a:r>
            <a:endParaRPr sz="1800" b="1">
              <a:solidFill>
                <a:schemeClr val="dk1"/>
              </a:solidFill>
              <a:latin typeface="Calibri"/>
              <a:ea typeface="Calibri"/>
              <a:cs typeface="Calibri"/>
              <a:sym typeface="Calibri"/>
            </a:endParaRPr>
          </a:p>
        </p:txBody>
      </p:sp>
      <p:sp>
        <p:nvSpPr>
          <p:cNvPr id="756" name="Google Shape;756;p60"/>
          <p:cNvSpPr/>
          <p:nvPr/>
        </p:nvSpPr>
        <p:spPr>
          <a:xfrm>
            <a:off x="407368" y="2828836"/>
            <a:ext cx="11161240" cy="64633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Implementation of OpenAIRE guidelines for Research Software Repositories*: EGI AppDB - software repository</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Implementation of OpenAIRE guidelines for Other products Repositories+: EGI AppDB - virtual appliance repository</a:t>
            </a:r>
            <a:endParaRPr sz="1800">
              <a:solidFill>
                <a:schemeClr val="dk1"/>
              </a:solidFill>
              <a:latin typeface="Calibri"/>
              <a:ea typeface="Calibri"/>
              <a:cs typeface="Calibri"/>
              <a:sym typeface="Calibri"/>
            </a:endParaRPr>
          </a:p>
        </p:txBody>
      </p:sp>
      <p:sp>
        <p:nvSpPr>
          <p:cNvPr id="757" name="Google Shape;757;p60"/>
          <p:cNvSpPr txBox="1"/>
          <p:nvPr/>
        </p:nvSpPr>
        <p:spPr>
          <a:xfrm>
            <a:off x="623392" y="4509120"/>
            <a:ext cx="545168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r>
              <a:rPr lang="en-US" sz="1800" u="sng" dirty="0">
                <a:solidFill>
                  <a:schemeClr val="hlink"/>
                </a:solidFill>
                <a:latin typeface="Calibri"/>
                <a:ea typeface="Calibri"/>
                <a:cs typeface="Calibri"/>
                <a:sym typeface="Calibri"/>
                <a:hlinkClick r:id="rId5"/>
              </a:rPr>
              <a:t>https://software-guidelines.readthedocs.io/en/latest/</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758" name="Google Shape;758;p60"/>
          <p:cNvSpPr txBox="1"/>
          <p:nvPr/>
        </p:nvSpPr>
        <p:spPr>
          <a:xfrm>
            <a:off x="623392" y="4878452"/>
            <a:ext cx="59893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r>
              <a:rPr lang="en-US" sz="1800" u="sng" dirty="0">
                <a:solidFill>
                  <a:schemeClr val="hlink"/>
                </a:solidFill>
                <a:latin typeface="Calibri"/>
                <a:ea typeface="Calibri"/>
                <a:cs typeface="Calibri"/>
                <a:sym typeface="Calibri"/>
                <a:hlinkClick r:id="rId6"/>
              </a:rPr>
              <a:t>https://guidelines-other-products.readthedocs.io/en/latest/</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759" name="Google Shape;759;p60"/>
          <p:cNvSpPr txBox="1"/>
          <p:nvPr/>
        </p:nvSpPr>
        <p:spPr>
          <a:xfrm>
            <a:off x="831747" y="5642664"/>
            <a:ext cx="339971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EGI AppDB: </a:t>
            </a:r>
            <a:r>
              <a:rPr lang="en-US" sz="1800" u="sng">
                <a:solidFill>
                  <a:schemeClr val="hlink"/>
                </a:solidFill>
                <a:latin typeface="Calibri"/>
                <a:ea typeface="Calibri"/>
                <a:cs typeface="Calibri"/>
                <a:sym typeface="Calibri"/>
                <a:hlinkClick r:id="rId7"/>
              </a:rPr>
              <a:t>https://appdb.egi.eu/</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6723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63"/>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55</a:t>
            </a:fld>
            <a:endParaRPr/>
          </a:p>
        </p:txBody>
      </p:sp>
      <p:sp>
        <p:nvSpPr>
          <p:cNvPr id="785" name="Google Shape;785;p63"/>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786" name="Google Shape;786;p63"/>
          <p:cNvSpPr txBox="1">
            <a:spLocks noGrp="1"/>
          </p:cNvSpPr>
          <p:nvPr>
            <p:ph type="title"/>
          </p:nvPr>
        </p:nvSpPr>
        <p:spPr>
          <a:xfrm>
            <a:off x="2927648" y="260648"/>
            <a:ext cx="7272808" cy="1080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2800"/>
              <a:buFont typeface="Calibri"/>
              <a:buNone/>
            </a:pPr>
            <a:r>
              <a:rPr lang="en-US" sz="2800">
                <a:solidFill>
                  <a:srgbClr val="FF0000"/>
                </a:solidFill>
              </a:rPr>
              <a:t>JAM2.3</a:t>
            </a:r>
            <a:r>
              <a:rPr lang="en-US" sz="2800" b="0"/>
              <a:t> First report on communications activities &amp; update of Communications Plan</a:t>
            </a:r>
            <a:endParaRPr sz="2800" b="0">
              <a:solidFill>
                <a:schemeClr val="dk1"/>
              </a:solidFill>
            </a:endParaRPr>
          </a:p>
        </p:txBody>
      </p:sp>
      <p:pic>
        <p:nvPicPr>
          <p:cNvPr id="787" name="Google Shape;787;p63"/>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788" name="Google Shape;788;p63" descr="Finished.png"/>
          <p:cNvPicPr preferRelativeResize="0"/>
          <p:nvPr/>
        </p:nvPicPr>
        <p:blipFill rotWithShape="1">
          <a:blip r:embed="rId4">
            <a:alphaModFix/>
          </a:blip>
          <a:srcRect/>
          <a:stretch/>
        </p:blipFill>
        <p:spPr>
          <a:xfrm>
            <a:off x="1991544" y="915113"/>
            <a:ext cx="648072" cy="648072"/>
          </a:xfrm>
          <a:prstGeom prst="rect">
            <a:avLst/>
          </a:prstGeom>
          <a:noFill/>
          <a:ln>
            <a:noFill/>
          </a:ln>
        </p:spPr>
      </p:pic>
      <p:sp>
        <p:nvSpPr>
          <p:cNvPr id="789" name="Google Shape;789;p63"/>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M18</a:t>
            </a:r>
            <a:endParaRPr sz="1800" b="1">
              <a:solidFill>
                <a:schemeClr val="dk1"/>
              </a:solidFill>
              <a:latin typeface="Calibri"/>
              <a:ea typeface="Calibri"/>
              <a:cs typeface="Calibri"/>
              <a:sym typeface="Calibri"/>
            </a:endParaRPr>
          </a:p>
        </p:txBody>
      </p:sp>
      <p:sp>
        <p:nvSpPr>
          <p:cNvPr id="4" name="Rechteck 3"/>
          <p:cNvSpPr/>
          <p:nvPr/>
        </p:nvSpPr>
        <p:spPr>
          <a:xfrm>
            <a:off x="695400" y="2280981"/>
            <a:ext cx="10697278" cy="307777"/>
          </a:xfrm>
          <a:prstGeom prst="rect">
            <a:avLst/>
          </a:prstGeom>
        </p:spPr>
        <p:txBody>
          <a:bodyPr wrap="square">
            <a:spAutoFit/>
          </a:bodyPr>
          <a:lstStyle/>
          <a:p>
            <a:r>
              <a:rPr lang="de-DE" b="1" dirty="0"/>
              <a:t>First </a:t>
            </a:r>
            <a:r>
              <a:rPr lang="de-DE" b="1" dirty="0" err="1"/>
              <a:t>report</a:t>
            </a:r>
            <a:r>
              <a:rPr lang="de-DE" b="1" dirty="0"/>
              <a:t> on </a:t>
            </a:r>
            <a:r>
              <a:rPr lang="de-DE" b="1" dirty="0" err="1"/>
              <a:t>communications</a:t>
            </a:r>
            <a:r>
              <a:rPr lang="de-DE" b="1" dirty="0"/>
              <a:t>  </a:t>
            </a:r>
            <a:r>
              <a:rPr lang="de-DE" b="1" dirty="0" err="1"/>
              <a:t>activities</a:t>
            </a:r>
            <a:r>
              <a:rPr lang="de-DE" b="1" dirty="0"/>
              <a:t> &amp; update </a:t>
            </a:r>
            <a:r>
              <a:rPr lang="de-DE" b="1" dirty="0" err="1"/>
              <a:t>of</a:t>
            </a:r>
            <a:r>
              <a:rPr lang="de-DE" b="1" dirty="0"/>
              <a:t> Communications Plan</a:t>
            </a:r>
          </a:p>
        </p:txBody>
      </p:sp>
      <p:sp>
        <p:nvSpPr>
          <p:cNvPr id="5" name="Rechteck 4"/>
          <p:cNvSpPr/>
          <p:nvPr/>
        </p:nvSpPr>
        <p:spPr>
          <a:xfrm>
            <a:off x="730255" y="2669161"/>
            <a:ext cx="10627568" cy="1384995"/>
          </a:xfrm>
          <a:prstGeom prst="rect">
            <a:avLst/>
          </a:prstGeom>
        </p:spPr>
        <p:txBody>
          <a:bodyPr wrap="square">
            <a:spAutoFit/>
          </a:bodyPr>
          <a:lstStyle/>
          <a:p>
            <a:r>
              <a:rPr lang="en-US" dirty="0"/>
              <a:t>The communications aspect of the collaboration has had a good first 18 months. The team has solidified its activities in a number of areas, namely 10 well-received joint articles, case studies and press releases. The main focus areas of the communications plan have been: </a:t>
            </a:r>
          </a:p>
          <a:p>
            <a:pPr marL="285750" indent="-285750">
              <a:buFont typeface="Arial" panose="020B0604020202020204" pitchFamily="34" charset="0"/>
              <a:buChar char="•"/>
            </a:pPr>
            <a:r>
              <a:rPr lang="en-US" dirty="0"/>
              <a:t>Authoring joint case studies and news items: one item per month has been published on different aspects of the collaboration, technical milestones, outreach activities and aspects of the portal.  </a:t>
            </a:r>
          </a:p>
          <a:p>
            <a:pPr marL="285750" indent="-285750">
              <a:buFont typeface="Arial" panose="020B0604020202020204" pitchFamily="34" charset="0"/>
              <a:buChar char="•"/>
            </a:pPr>
            <a:r>
              <a:rPr lang="en-US" dirty="0"/>
              <a:t>Developing the EOSC portal, in particular the information and country pages and taking care of all communication aspects. </a:t>
            </a:r>
            <a:endParaRPr lang="de-DE" dirty="0"/>
          </a:p>
        </p:txBody>
      </p:sp>
      <p:sp>
        <p:nvSpPr>
          <p:cNvPr id="6" name="Rechteck 5"/>
          <p:cNvSpPr/>
          <p:nvPr/>
        </p:nvSpPr>
        <p:spPr>
          <a:xfrm>
            <a:off x="695400" y="4328631"/>
            <a:ext cx="10818576" cy="307777"/>
          </a:xfrm>
          <a:prstGeom prst="rect">
            <a:avLst/>
          </a:prstGeom>
        </p:spPr>
        <p:txBody>
          <a:bodyPr wrap="square">
            <a:spAutoFit/>
          </a:bodyPr>
          <a:lstStyle/>
          <a:p>
            <a:r>
              <a:rPr lang="de-DE" dirty="0">
                <a:hlinkClick r:id="rId5"/>
              </a:rPr>
              <a:t>https://wiki.eosc-hub.eu/download/attachments/30738978/JAM2.3%20Communications%20v2.pdf</a:t>
            </a:r>
            <a:r>
              <a:rPr lang="de-DE" dirty="0"/>
              <a:t> </a:t>
            </a:r>
          </a:p>
        </p:txBody>
      </p:sp>
    </p:spTree>
    <p:extLst>
      <p:ext uri="{BB962C8B-B14F-4D97-AF65-F5344CB8AC3E}">
        <p14:creationId xmlns:p14="http://schemas.microsoft.com/office/powerpoint/2010/main" val="33403541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64"/>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56</a:t>
            </a:fld>
            <a:endParaRPr/>
          </a:p>
        </p:txBody>
      </p:sp>
      <p:sp>
        <p:nvSpPr>
          <p:cNvPr id="795" name="Google Shape;795;p64"/>
          <p:cNvSpPr txBox="1">
            <a:spLocks noGrp="1"/>
          </p:cNvSpPr>
          <p:nvPr>
            <p:ph type="ftr" idx="11"/>
          </p:nvPr>
        </p:nvSpPr>
        <p:spPr>
          <a:xfrm>
            <a:off x="3647728" y="6381328"/>
            <a:ext cx="4378672" cy="29311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796" name="Google Shape;796;p64"/>
          <p:cNvSpPr txBox="1">
            <a:spLocks noGrp="1"/>
          </p:cNvSpPr>
          <p:nvPr>
            <p:ph type="title"/>
          </p:nvPr>
        </p:nvSpPr>
        <p:spPr>
          <a:xfrm>
            <a:off x="3215680" y="260648"/>
            <a:ext cx="6768752" cy="5377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2800"/>
              <a:buFont typeface="Calibri"/>
              <a:buNone/>
            </a:pPr>
            <a:r>
              <a:rPr lang="en-US" sz="2800">
                <a:solidFill>
                  <a:srgbClr val="FF0000"/>
                </a:solidFill>
              </a:rPr>
              <a:t>JAM2.6</a:t>
            </a:r>
            <a:r>
              <a:rPr lang="en-US" sz="2800" b="0"/>
              <a:t> First summary report of joint events</a:t>
            </a:r>
            <a:endParaRPr sz="2800" b="0">
              <a:solidFill>
                <a:schemeClr val="dk1"/>
              </a:solidFill>
            </a:endParaRPr>
          </a:p>
        </p:txBody>
      </p:sp>
      <p:pic>
        <p:nvPicPr>
          <p:cNvPr id="797" name="Google Shape;797;p64"/>
          <p:cNvPicPr preferRelativeResize="0"/>
          <p:nvPr/>
        </p:nvPicPr>
        <p:blipFill rotWithShape="1">
          <a:blip r:embed="rId3">
            <a:alphaModFix/>
          </a:blip>
          <a:srcRect/>
          <a:stretch/>
        </p:blipFill>
        <p:spPr>
          <a:xfrm>
            <a:off x="9984432" y="125107"/>
            <a:ext cx="2080881" cy="769021"/>
          </a:xfrm>
          <a:prstGeom prst="rect">
            <a:avLst/>
          </a:prstGeom>
          <a:noFill/>
          <a:ln>
            <a:noFill/>
          </a:ln>
        </p:spPr>
      </p:pic>
      <p:pic>
        <p:nvPicPr>
          <p:cNvPr id="798" name="Google Shape;798;p64" descr="Finished.png"/>
          <p:cNvPicPr preferRelativeResize="0"/>
          <p:nvPr/>
        </p:nvPicPr>
        <p:blipFill rotWithShape="1">
          <a:blip r:embed="rId4">
            <a:alphaModFix/>
          </a:blip>
          <a:srcRect/>
          <a:stretch/>
        </p:blipFill>
        <p:spPr>
          <a:xfrm>
            <a:off x="1991544" y="915113"/>
            <a:ext cx="648072" cy="648072"/>
          </a:xfrm>
          <a:prstGeom prst="rect">
            <a:avLst/>
          </a:prstGeom>
          <a:noFill/>
          <a:ln>
            <a:noFill/>
          </a:ln>
        </p:spPr>
      </p:pic>
      <p:sp>
        <p:nvSpPr>
          <p:cNvPr id="799" name="Google Shape;799;p64"/>
          <p:cNvSpPr txBox="1"/>
          <p:nvPr/>
        </p:nvSpPr>
        <p:spPr>
          <a:xfrm>
            <a:off x="695400" y="1095127"/>
            <a:ext cx="76495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M18</a:t>
            </a:r>
            <a:endParaRPr sz="1800" b="1">
              <a:solidFill>
                <a:schemeClr val="dk1"/>
              </a:solidFill>
              <a:latin typeface="Calibri"/>
              <a:ea typeface="Calibri"/>
              <a:cs typeface="Calibri"/>
              <a:sym typeface="Calibri"/>
            </a:endParaRPr>
          </a:p>
        </p:txBody>
      </p:sp>
      <p:sp>
        <p:nvSpPr>
          <p:cNvPr id="9" name="Rechteck 8"/>
          <p:cNvSpPr/>
          <p:nvPr/>
        </p:nvSpPr>
        <p:spPr>
          <a:xfrm>
            <a:off x="775272" y="4182323"/>
            <a:ext cx="11290041" cy="307777"/>
          </a:xfrm>
          <a:prstGeom prst="rect">
            <a:avLst/>
          </a:prstGeom>
        </p:spPr>
        <p:txBody>
          <a:bodyPr wrap="square">
            <a:spAutoFit/>
          </a:bodyPr>
          <a:lstStyle/>
          <a:p>
            <a:r>
              <a:rPr lang="de-DE" dirty="0">
                <a:hlinkClick r:id="rId5"/>
              </a:rPr>
              <a:t>https://wiki.eosc-hub.eu/download/attachments/30738980/JAM2.6%20-%20First%20Summary%20Report%20of%20joint%20events.pdf</a:t>
            </a:r>
            <a:r>
              <a:rPr lang="de-DE" dirty="0"/>
              <a:t> </a:t>
            </a:r>
          </a:p>
        </p:txBody>
      </p:sp>
      <p:sp>
        <p:nvSpPr>
          <p:cNvPr id="11" name="Rechteck 10"/>
          <p:cNvSpPr/>
          <p:nvPr/>
        </p:nvSpPr>
        <p:spPr>
          <a:xfrm>
            <a:off x="821420" y="2293121"/>
            <a:ext cx="10645902" cy="1384995"/>
          </a:xfrm>
          <a:prstGeom prst="rect">
            <a:avLst/>
          </a:prstGeom>
        </p:spPr>
        <p:txBody>
          <a:bodyPr wrap="square">
            <a:spAutoFit/>
          </a:bodyPr>
          <a:lstStyle/>
          <a:p>
            <a:r>
              <a:rPr lang="en-US" b="1" dirty="0"/>
              <a:t>First summary report of joint events</a:t>
            </a:r>
          </a:p>
          <a:p>
            <a:endParaRPr lang="en-US" b="1" dirty="0"/>
          </a:p>
          <a:p>
            <a:r>
              <a:rPr lang="en-US" dirty="0"/>
              <a:t>The document is a summary report of the joint training events for researchers communities, data and service providers, research support staff, NOADs and NILs that were conducted under the EOSC-hub/</a:t>
            </a:r>
            <a:r>
              <a:rPr lang="en-US" dirty="0" err="1"/>
              <a:t>OpenAIRE</a:t>
            </a:r>
            <a:r>
              <a:rPr lang="en-US" dirty="0"/>
              <a:t>-Advance Collaboration Agreement (CA) during the first year of the projects. The purpose of this summary report is to assess the effectiveness of the training activities carried out by the two projects in the context of this Collaboration Agreement.</a:t>
            </a:r>
            <a:endParaRPr lang="de-DE" dirty="0"/>
          </a:p>
        </p:txBody>
      </p:sp>
      <p:sp>
        <p:nvSpPr>
          <p:cNvPr id="3" name="Textfeld 2"/>
          <p:cNvSpPr txBox="1"/>
          <p:nvPr/>
        </p:nvSpPr>
        <p:spPr>
          <a:xfrm>
            <a:off x="1077876" y="3237722"/>
            <a:ext cx="184731" cy="307777"/>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403229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txBox="1">
            <a:spLocks noGrp="1"/>
          </p:cNvSpPr>
          <p:nvPr>
            <p:ph type="title"/>
          </p:nvPr>
        </p:nvSpPr>
        <p:spPr>
          <a:xfrm>
            <a:off x="3359696" y="233332"/>
            <a:ext cx="5688632" cy="600713"/>
          </a:xfrm>
          <a:prstGeom prst="rect">
            <a:avLst/>
          </a:prstGeom>
          <a:noFill/>
          <a:ln>
            <a:noFill/>
          </a:ln>
        </p:spPr>
        <p:txBody>
          <a:bodyPr spcFirstLastPara="1" wrap="square" lIns="121900" tIns="121900" rIns="121900" bIns="121900" anchor="b" anchorCtr="0">
            <a:noAutofit/>
          </a:bodyPr>
          <a:lstStyle/>
          <a:p>
            <a:pPr marL="0" lvl="0" indent="0" algn="l" rtl="0">
              <a:spcBef>
                <a:spcPts val="0"/>
              </a:spcBef>
              <a:spcAft>
                <a:spcPts val="0"/>
              </a:spcAft>
              <a:buClr>
                <a:srgbClr val="0070C0"/>
              </a:buClr>
              <a:buSzPts val="3200"/>
              <a:buFont typeface="Calibri"/>
              <a:buNone/>
            </a:pPr>
            <a:r>
              <a:rPr lang="en-US" sz="3200">
                <a:solidFill>
                  <a:srgbClr val="0070C0"/>
                </a:solidFill>
              </a:rPr>
              <a:t>JA1:</a:t>
            </a:r>
            <a:r>
              <a:rPr lang="en-US" sz="3200"/>
              <a:t> Service Integration</a:t>
            </a:r>
            <a:endParaRPr sz="3200"/>
          </a:p>
        </p:txBody>
      </p:sp>
      <p:pic>
        <p:nvPicPr>
          <p:cNvPr id="442" name="Google Shape;442;p35"/>
          <p:cNvPicPr preferRelativeResize="0"/>
          <p:nvPr/>
        </p:nvPicPr>
        <p:blipFill rotWithShape="1">
          <a:blip r:embed="rId3">
            <a:alphaModFix/>
          </a:blip>
          <a:srcRect/>
          <a:stretch/>
        </p:blipFill>
        <p:spPr>
          <a:xfrm>
            <a:off x="9984432" y="125107"/>
            <a:ext cx="2080881" cy="769021"/>
          </a:xfrm>
          <a:prstGeom prst="rect">
            <a:avLst/>
          </a:prstGeom>
          <a:noFill/>
          <a:ln>
            <a:noFill/>
          </a:ln>
        </p:spPr>
      </p:pic>
      <p:sp>
        <p:nvSpPr>
          <p:cNvPr id="443" name="Google Shape;443;p35"/>
          <p:cNvSpPr txBox="1">
            <a:spLocks noGrp="1"/>
          </p:cNvSpPr>
          <p:nvPr>
            <p:ph type="ftr" idx="11"/>
          </p:nvPr>
        </p:nvSpPr>
        <p:spPr>
          <a:xfrm>
            <a:off x="3647728" y="6381327"/>
            <a:ext cx="4378672" cy="29578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444" name="Google Shape;444;p35"/>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a:p>
        </p:txBody>
      </p:sp>
      <p:sp>
        <p:nvSpPr>
          <p:cNvPr id="445" name="Google Shape;445;p35"/>
          <p:cNvSpPr/>
          <p:nvPr/>
        </p:nvSpPr>
        <p:spPr>
          <a:xfrm>
            <a:off x="911424" y="1628800"/>
            <a:ext cx="10472803" cy="320087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JA1.1 Machine-consumable Data Management Plans</a:t>
            </a:r>
            <a:endParaRPr/>
          </a:p>
          <a:p>
            <a:pPr marL="285750" marR="0" lvl="0" indent="-285750" algn="l" rtl="0">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JA1.2 Interoperability across EOSC services for Open Science</a:t>
            </a:r>
            <a:endParaRPr/>
          </a:p>
          <a:p>
            <a:pPr marL="285750" marR="0" lvl="0" indent="-285750" algn="l" rtl="0">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JA1.3 Towards Open Science-oriented Scientific Impact</a:t>
            </a:r>
            <a:endParaRPr/>
          </a:p>
          <a:p>
            <a:pPr marL="285750" marR="0" lvl="0" indent="-285750" algn="l" rtl="0">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JA1.4 Enabling Services Integration in support of EOSC</a:t>
            </a:r>
            <a:endParaRPr/>
          </a:p>
          <a:p>
            <a:pPr marL="0" marR="0" lvl="0" indent="0" algn="l" rtl="0">
              <a:spcBef>
                <a:spcPts val="600"/>
              </a:spcBef>
              <a:spcAft>
                <a:spcPts val="0"/>
              </a:spcAft>
              <a:buNone/>
            </a:pPr>
            <a:endParaRPr sz="1800" b="1">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6"/>
          <p:cNvSpPr/>
          <p:nvPr/>
        </p:nvSpPr>
        <p:spPr>
          <a:xfrm>
            <a:off x="2088655" y="1372777"/>
            <a:ext cx="8203759" cy="1404367"/>
          </a:xfrm>
          <a:prstGeom prst="roundRect">
            <a:avLst>
              <a:gd name="adj" fmla="val 16667"/>
            </a:avLst>
          </a:prstGeom>
          <a:solidFill>
            <a:srgbClr val="6FA8DC"/>
          </a:solidFill>
          <a:ln w="9525" cap="flat" cmpd="sng">
            <a:solidFill>
              <a:srgbClr val="42424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Scholarly communication services</a:t>
            </a:r>
            <a:endParaRPr/>
          </a:p>
          <a:p>
            <a:pPr marL="0" marR="0" lvl="0" indent="0" algn="ctr" rtl="0">
              <a:spcBef>
                <a:spcPts val="0"/>
              </a:spcBef>
              <a:spcAft>
                <a:spcPts val="0"/>
              </a:spcAft>
              <a:buNone/>
            </a:pPr>
            <a:r>
              <a:rPr lang="en-US" sz="2400" b="1">
                <a:solidFill>
                  <a:schemeClr val="lt1"/>
                </a:solidFill>
                <a:latin typeface="Calibri"/>
                <a:ea typeface="Calibri"/>
                <a:cs typeface="Calibri"/>
                <a:sym typeface="Calibri"/>
              </a:rPr>
              <a:t>(sharing, evaluating, monitoring science)</a:t>
            </a:r>
            <a:endParaRPr sz="2400" b="1">
              <a:solidFill>
                <a:schemeClr val="lt1"/>
              </a:solidFill>
              <a:latin typeface="Calibri"/>
              <a:ea typeface="Calibri"/>
              <a:cs typeface="Calibri"/>
              <a:sym typeface="Calibri"/>
            </a:endParaRPr>
          </a:p>
        </p:txBody>
      </p:sp>
      <p:sp>
        <p:nvSpPr>
          <p:cNvPr id="451" name="Google Shape;451;p36"/>
          <p:cNvSpPr/>
          <p:nvPr/>
        </p:nvSpPr>
        <p:spPr>
          <a:xfrm>
            <a:off x="2088655" y="2913163"/>
            <a:ext cx="8203759" cy="1373960"/>
          </a:xfrm>
          <a:prstGeom prst="roundRect">
            <a:avLst>
              <a:gd name="adj" fmla="val 16667"/>
            </a:avLst>
          </a:prstGeom>
          <a:solidFill>
            <a:srgbClr val="E06666"/>
          </a:solidFill>
          <a:ln w="9525" cap="flat" cmpd="sng">
            <a:solidFill>
              <a:srgbClr val="42424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Research infrastructure services</a:t>
            </a:r>
            <a:endParaRPr/>
          </a:p>
          <a:p>
            <a:pPr marL="0" marR="0" lvl="0" indent="0" algn="ctr" rtl="0">
              <a:spcBef>
                <a:spcPts val="0"/>
              </a:spcBef>
              <a:spcAft>
                <a:spcPts val="0"/>
              </a:spcAft>
              <a:buNone/>
            </a:pPr>
            <a:r>
              <a:rPr lang="en-US" sz="2400" b="1">
                <a:solidFill>
                  <a:schemeClr val="lt1"/>
                </a:solidFill>
                <a:latin typeface="Calibri"/>
                <a:ea typeface="Calibri"/>
                <a:cs typeface="Calibri"/>
                <a:sym typeface="Calibri"/>
              </a:rPr>
              <a:t>(performing science)</a:t>
            </a:r>
            <a:endParaRPr sz="2400" b="1">
              <a:solidFill>
                <a:schemeClr val="lt1"/>
              </a:solidFill>
              <a:latin typeface="Calibri"/>
              <a:ea typeface="Calibri"/>
              <a:cs typeface="Calibri"/>
              <a:sym typeface="Calibri"/>
            </a:endParaRPr>
          </a:p>
        </p:txBody>
      </p:sp>
      <p:sp>
        <p:nvSpPr>
          <p:cNvPr id="452" name="Google Shape;452;p36"/>
          <p:cNvSpPr/>
          <p:nvPr/>
        </p:nvSpPr>
        <p:spPr>
          <a:xfrm>
            <a:off x="2088655" y="4457939"/>
            <a:ext cx="8203759" cy="1365875"/>
          </a:xfrm>
          <a:prstGeom prst="roundRect">
            <a:avLst>
              <a:gd name="adj" fmla="val 16667"/>
            </a:avLst>
          </a:prstGeom>
          <a:solidFill>
            <a:srgbClr val="B6D7A8"/>
          </a:solidFill>
          <a:ln w="9525" cap="flat" cmpd="sng">
            <a:solidFill>
              <a:srgbClr val="42424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E-infrastructure</a:t>
            </a:r>
            <a:endParaRPr/>
          </a:p>
          <a:p>
            <a:pPr marL="0" marR="0" lvl="0" indent="0" algn="ctr" rtl="0">
              <a:spcBef>
                <a:spcPts val="0"/>
              </a:spcBef>
              <a:spcAft>
                <a:spcPts val="0"/>
              </a:spcAft>
              <a:buNone/>
            </a:pPr>
            <a:r>
              <a:rPr lang="en-US" sz="2400" b="1">
                <a:solidFill>
                  <a:schemeClr val="lt1"/>
                </a:solidFill>
                <a:latin typeface="Calibri"/>
                <a:ea typeface="Calibri"/>
                <a:cs typeface="Calibri"/>
                <a:sym typeface="Calibri"/>
              </a:rPr>
              <a:t>(enabling digital services for science)</a:t>
            </a:r>
            <a:endParaRPr sz="2400" b="1">
              <a:solidFill>
                <a:schemeClr val="lt1"/>
              </a:solidFill>
              <a:latin typeface="Calibri"/>
              <a:ea typeface="Calibri"/>
              <a:cs typeface="Calibri"/>
              <a:sym typeface="Calibri"/>
            </a:endParaRPr>
          </a:p>
        </p:txBody>
      </p:sp>
      <p:grpSp>
        <p:nvGrpSpPr>
          <p:cNvPr id="453" name="Google Shape;453;p36"/>
          <p:cNvGrpSpPr/>
          <p:nvPr/>
        </p:nvGrpSpPr>
        <p:grpSpPr>
          <a:xfrm>
            <a:off x="422198" y="3829923"/>
            <a:ext cx="3567564" cy="914400"/>
            <a:chOff x="134421" y="2492306"/>
            <a:chExt cx="2675673" cy="685800"/>
          </a:xfrm>
        </p:grpSpPr>
        <p:sp>
          <p:nvSpPr>
            <p:cNvPr id="454" name="Google Shape;454;p36"/>
            <p:cNvSpPr/>
            <p:nvPr/>
          </p:nvSpPr>
          <p:spPr>
            <a:xfrm>
              <a:off x="585894" y="2492306"/>
              <a:ext cx="2224200" cy="685800"/>
            </a:xfrm>
            <a:prstGeom prst="roundRect">
              <a:avLst>
                <a:gd name="adj" fmla="val 16667"/>
              </a:avLst>
            </a:prstGeom>
            <a:solidFill>
              <a:srgbClr val="3B75D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67" b="1">
                  <a:solidFill>
                    <a:schemeClr val="lt1"/>
                  </a:solidFill>
                  <a:latin typeface="Arial"/>
                  <a:ea typeface="Arial"/>
                  <a:cs typeface="Arial"/>
                  <a:sym typeface="Arial"/>
                </a:rPr>
                <a:t>Machine-consumable Data Management Plans</a:t>
              </a:r>
              <a:endParaRPr sz="1867" b="1">
                <a:solidFill>
                  <a:schemeClr val="lt1"/>
                </a:solidFill>
                <a:latin typeface="Arial"/>
                <a:ea typeface="Arial"/>
                <a:cs typeface="Arial"/>
                <a:sym typeface="Arial"/>
              </a:endParaRPr>
            </a:p>
          </p:txBody>
        </p:sp>
        <p:sp>
          <p:nvSpPr>
            <p:cNvPr id="455" name="Google Shape;455;p36"/>
            <p:cNvSpPr/>
            <p:nvPr/>
          </p:nvSpPr>
          <p:spPr>
            <a:xfrm>
              <a:off x="134421" y="2691559"/>
              <a:ext cx="546900" cy="2874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JA1.1</a:t>
              </a:r>
              <a:endParaRPr sz="2400">
                <a:solidFill>
                  <a:schemeClr val="dk1"/>
                </a:solidFill>
                <a:latin typeface="Calibri"/>
                <a:ea typeface="Calibri"/>
                <a:cs typeface="Calibri"/>
                <a:sym typeface="Calibri"/>
              </a:endParaRPr>
            </a:p>
          </p:txBody>
        </p:sp>
      </p:grpSp>
      <p:grpSp>
        <p:nvGrpSpPr>
          <p:cNvPr id="456" name="Google Shape;456;p36"/>
          <p:cNvGrpSpPr/>
          <p:nvPr/>
        </p:nvGrpSpPr>
        <p:grpSpPr>
          <a:xfrm>
            <a:off x="478418" y="2285147"/>
            <a:ext cx="3567529" cy="914400"/>
            <a:chOff x="1246547" y="574978"/>
            <a:chExt cx="2675647" cy="685800"/>
          </a:xfrm>
        </p:grpSpPr>
        <p:sp>
          <p:nvSpPr>
            <p:cNvPr id="457" name="Google Shape;457;p36"/>
            <p:cNvSpPr/>
            <p:nvPr/>
          </p:nvSpPr>
          <p:spPr>
            <a:xfrm>
              <a:off x="1697994" y="574978"/>
              <a:ext cx="2224200" cy="685800"/>
            </a:xfrm>
            <a:prstGeom prst="roundRect">
              <a:avLst>
                <a:gd name="adj" fmla="val 16667"/>
              </a:avLst>
            </a:prstGeom>
            <a:solidFill>
              <a:srgbClr val="3B75D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67" b="1">
                  <a:solidFill>
                    <a:schemeClr val="lt1"/>
                  </a:solidFill>
                  <a:latin typeface="Arial"/>
                  <a:ea typeface="Arial"/>
                  <a:cs typeface="Arial"/>
                  <a:sym typeface="Arial"/>
                </a:rPr>
                <a:t>Interoperability across EOSC services for Open Science</a:t>
              </a:r>
              <a:endParaRPr sz="2400">
                <a:solidFill>
                  <a:schemeClr val="dk1"/>
                </a:solidFill>
                <a:latin typeface="Calibri"/>
                <a:ea typeface="Calibri"/>
                <a:cs typeface="Calibri"/>
                <a:sym typeface="Calibri"/>
              </a:endParaRPr>
            </a:p>
          </p:txBody>
        </p:sp>
        <p:sp>
          <p:nvSpPr>
            <p:cNvPr id="458" name="Google Shape;458;p36"/>
            <p:cNvSpPr/>
            <p:nvPr/>
          </p:nvSpPr>
          <p:spPr>
            <a:xfrm>
              <a:off x="1246547" y="774156"/>
              <a:ext cx="546900" cy="2874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JA1.2</a:t>
              </a:r>
              <a:endParaRPr sz="2400">
                <a:solidFill>
                  <a:schemeClr val="dk1"/>
                </a:solidFill>
                <a:latin typeface="Calibri"/>
                <a:ea typeface="Calibri"/>
                <a:cs typeface="Calibri"/>
                <a:sym typeface="Calibri"/>
              </a:endParaRPr>
            </a:p>
          </p:txBody>
        </p:sp>
      </p:grpSp>
      <p:sp>
        <p:nvSpPr>
          <p:cNvPr id="459" name="Google Shape;459;p36"/>
          <p:cNvSpPr/>
          <p:nvPr/>
        </p:nvSpPr>
        <p:spPr>
          <a:xfrm rot="5400000">
            <a:off x="7976683" y="3233759"/>
            <a:ext cx="4783725" cy="745685"/>
          </a:xfrm>
          <a:prstGeom prst="roundRect">
            <a:avLst>
              <a:gd name="adj" fmla="val 16667"/>
            </a:avLst>
          </a:prstGeom>
          <a:solidFill>
            <a:srgbClr val="FBFAF8"/>
          </a:solidFill>
          <a:ln w="9525" cap="flat" cmpd="sng">
            <a:solidFill>
              <a:srgbClr val="938953"/>
            </a:solidFill>
            <a:prstDash val="solid"/>
            <a:round/>
            <a:headEnd type="none" w="sm" len="sm"/>
            <a:tailEnd type="none" w="sm" len="sm"/>
          </a:ln>
        </p:spPr>
        <p:txBody>
          <a:bodyPr spcFirstLastPara="1" wrap="square" lIns="121900" tIns="60950" rIns="121900" bIns="60950" anchor="ctr" anchorCtr="0">
            <a:noAutofit/>
          </a:bodyPr>
          <a:lstStyle/>
          <a:p>
            <a:pPr marL="0" marR="0" lvl="0" indent="0" algn="ctr" rtl="0">
              <a:spcBef>
                <a:spcPts val="0"/>
              </a:spcBef>
              <a:spcAft>
                <a:spcPts val="0"/>
              </a:spcAft>
              <a:buNone/>
            </a:pPr>
            <a:r>
              <a:rPr lang="en-US" sz="2133" b="1">
                <a:solidFill>
                  <a:schemeClr val="dk1"/>
                </a:solidFill>
                <a:latin typeface="Calibri"/>
                <a:ea typeface="Calibri"/>
                <a:cs typeface="Calibri"/>
                <a:sym typeface="Calibri"/>
              </a:rPr>
              <a:t>EOSC as Access facilitator</a:t>
            </a:r>
            <a:endParaRPr/>
          </a:p>
        </p:txBody>
      </p:sp>
      <p:grpSp>
        <p:nvGrpSpPr>
          <p:cNvPr id="460" name="Google Shape;460;p36"/>
          <p:cNvGrpSpPr/>
          <p:nvPr/>
        </p:nvGrpSpPr>
        <p:grpSpPr>
          <a:xfrm>
            <a:off x="7919577" y="3829923"/>
            <a:ext cx="3567563" cy="914400"/>
            <a:chOff x="6154206" y="3439012"/>
            <a:chExt cx="2675672" cy="685800"/>
          </a:xfrm>
        </p:grpSpPr>
        <p:sp>
          <p:nvSpPr>
            <p:cNvPr id="461" name="Google Shape;461;p36"/>
            <p:cNvSpPr/>
            <p:nvPr/>
          </p:nvSpPr>
          <p:spPr>
            <a:xfrm>
              <a:off x="6605678" y="3439012"/>
              <a:ext cx="2224200" cy="685800"/>
            </a:xfrm>
            <a:prstGeom prst="roundRect">
              <a:avLst>
                <a:gd name="adj" fmla="val 16667"/>
              </a:avLst>
            </a:prstGeom>
            <a:solidFill>
              <a:srgbClr val="3B75D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67" b="1">
                  <a:solidFill>
                    <a:schemeClr val="lt1"/>
                  </a:solidFill>
                  <a:latin typeface="Arial"/>
                  <a:ea typeface="Arial"/>
                  <a:cs typeface="Arial"/>
                  <a:sym typeface="Arial"/>
                </a:rPr>
                <a:t>Enabling Services Integration in support of EOSC</a:t>
              </a:r>
              <a:endParaRPr sz="2400">
                <a:solidFill>
                  <a:schemeClr val="dk1"/>
                </a:solidFill>
                <a:latin typeface="Calibri"/>
                <a:ea typeface="Calibri"/>
                <a:cs typeface="Calibri"/>
                <a:sym typeface="Calibri"/>
              </a:endParaRPr>
            </a:p>
          </p:txBody>
        </p:sp>
        <p:sp>
          <p:nvSpPr>
            <p:cNvPr id="462" name="Google Shape;462;p36"/>
            <p:cNvSpPr/>
            <p:nvPr/>
          </p:nvSpPr>
          <p:spPr>
            <a:xfrm>
              <a:off x="6154206" y="3638265"/>
              <a:ext cx="546900" cy="2874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JA1.4</a:t>
              </a:r>
              <a:endParaRPr sz="2400">
                <a:solidFill>
                  <a:schemeClr val="dk1"/>
                </a:solidFill>
                <a:latin typeface="Calibri"/>
                <a:ea typeface="Calibri"/>
                <a:cs typeface="Calibri"/>
                <a:sym typeface="Calibri"/>
              </a:endParaRPr>
            </a:p>
          </p:txBody>
        </p:sp>
      </p:grpSp>
      <p:grpSp>
        <p:nvGrpSpPr>
          <p:cNvPr id="463" name="Google Shape;463;p36"/>
          <p:cNvGrpSpPr/>
          <p:nvPr/>
        </p:nvGrpSpPr>
        <p:grpSpPr>
          <a:xfrm>
            <a:off x="7919577" y="2285147"/>
            <a:ext cx="3567563" cy="914400"/>
            <a:chOff x="6258358" y="2228856"/>
            <a:chExt cx="2675672" cy="685800"/>
          </a:xfrm>
        </p:grpSpPr>
        <p:sp>
          <p:nvSpPr>
            <p:cNvPr id="464" name="Google Shape;464;p36"/>
            <p:cNvSpPr/>
            <p:nvPr/>
          </p:nvSpPr>
          <p:spPr>
            <a:xfrm>
              <a:off x="6709830" y="2228856"/>
              <a:ext cx="2224200" cy="685800"/>
            </a:xfrm>
            <a:prstGeom prst="roundRect">
              <a:avLst>
                <a:gd name="adj" fmla="val 16667"/>
              </a:avLst>
            </a:prstGeom>
            <a:solidFill>
              <a:srgbClr val="3B75D4"/>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67" b="1">
                  <a:solidFill>
                    <a:schemeClr val="lt1"/>
                  </a:solidFill>
                  <a:latin typeface="Arial"/>
                  <a:ea typeface="Arial"/>
                  <a:cs typeface="Arial"/>
                  <a:sym typeface="Arial"/>
                </a:rPr>
                <a:t>Towards Open Science-oriented Scientific Impact</a:t>
              </a:r>
              <a:endParaRPr sz="2400">
                <a:solidFill>
                  <a:schemeClr val="dk1"/>
                </a:solidFill>
                <a:latin typeface="Calibri"/>
                <a:ea typeface="Calibri"/>
                <a:cs typeface="Calibri"/>
                <a:sym typeface="Calibri"/>
              </a:endParaRPr>
            </a:p>
          </p:txBody>
        </p:sp>
        <p:sp>
          <p:nvSpPr>
            <p:cNvPr id="465" name="Google Shape;465;p36"/>
            <p:cNvSpPr/>
            <p:nvPr/>
          </p:nvSpPr>
          <p:spPr>
            <a:xfrm>
              <a:off x="6258358" y="2428109"/>
              <a:ext cx="546900" cy="2874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JA1.3</a:t>
              </a:r>
              <a:endParaRPr sz="2400">
                <a:solidFill>
                  <a:schemeClr val="dk1"/>
                </a:solidFill>
                <a:latin typeface="Calibri"/>
                <a:ea typeface="Calibri"/>
                <a:cs typeface="Calibri"/>
                <a:sym typeface="Calibri"/>
              </a:endParaRPr>
            </a:p>
          </p:txBody>
        </p:sp>
      </p:grpSp>
      <p:sp>
        <p:nvSpPr>
          <p:cNvPr id="466" name="Google Shape;466;p36"/>
          <p:cNvSpPr txBox="1">
            <a:spLocks noGrp="1"/>
          </p:cNvSpPr>
          <p:nvPr>
            <p:ph type="title"/>
          </p:nvPr>
        </p:nvSpPr>
        <p:spPr>
          <a:xfrm>
            <a:off x="3220977" y="188640"/>
            <a:ext cx="8640960" cy="5377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D2F45"/>
              </a:buClr>
              <a:buSzPts val="3240"/>
              <a:buFont typeface="Calibri"/>
              <a:buNone/>
            </a:pPr>
            <a:r>
              <a:rPr lang="en-US" sz="3240"/>
              <a:t>JA1 Service Integration</a:t>
            </a:r>
            <a:br>
              <a:rPr lang="en-US" sz="3240"/>
            </a:br>
            <a:endParaRPr sz="3240"/>
          </a:p>
        </p:txBody>
      </p:sp>
      <p:pic>
        <p:nvPicPr>
          <p:cNvPr id="467" name="Google Shape;467;p36"/>
          <p:cNvPicPr preferRelativeResize="0"/>
          <p:nvPr/>
        </p:nvPicPr>
        <p:blipFill rotWithShape="1">
          <a:blip r:embed="rId3">
            <a:alphaModFix/>
          </a:blip>
          <a:srcRect/>
          <a:stretch/>
        </p:blipFill>
        <p:spPr>
          <a:xfrm>
            <a:off x="9984432" y="125107"/>
            <a:ext cx="2080881" cy="769021"/>
          </a:xfrm>
          <a:prstGeom prst="rect">
            <a:avLst/>
          </a:prstGeom>
          <a:noFill/>
          <a:ln>
            <a:noFill/>
          </a:ln>
        </p:spPr>
      </p:pic>
      <p:sp>
        <p:nvSpPr>
          <p:cNvPr id="468" name="Google Shape;468;p36"/>
          <p:cNvSpPr txBox="1">
            <a:spLocks noGrp="1"/>
          </p:cNvSpPr>
          <p:nvPr>
            <p:ph type="ftr" idx="11"/>
          </p:nvPr>
        </p:nvSpPr>
        <p:spPr>
          <a:xfrm>
            <a:off x="3647728" y="6381327"/>
            <a:ext cx="4378672" cy="29578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469" name="Google Shape;469;p36"/>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7"/>
          <p:cNvSpPr txBox="1">
            <a:spLocks noGrp="1"/>
          </p:cNvSpPr>
          <p:nvPr>
            <p:ph type="title"/>
          </p:nvPr>
        </p:nvSpPr>
        <p:spPr>
          <a:xfrm>
            <a:off x="3220977" y="188640"/>
            <a:ext cx="5971367" cy="5377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D2F45"/>
              </a:buClr>
              <a:buSzPts val="3240"/>
              <a:buFont typeface="Calibri"/>
              <a:buNone/>
            </a:pPr>
            <a:r>
              <a:rPr lang="en-US" sz="3240"/>
              <a:t>Task Structure of the Activities</a:t>
            </a:r>
            <a:endParaRPr sz="3240"/>
          </a:p>
        </p:txBody>
      </p:sp>
      <p:sp>
        <p:nvSpPr>
          <p:cNvPr id="475" name="Google Shape;475;p37"/>
          <p:cNvSpPr/>
          <p:nvPr/>
        </p:nvSpPr>
        <p:spPr>
          <a:xfrm>
            <a:off x="1201741" y="3136783"/>
            <a:ext cx="3954000" cy="1219200"/>
          </a:xfrm>
          <a:prstGeom prst="roundRect">
            <a:avLst>
              <a:gd name="adj" fmla="val 16667"/>
            </a:avLst>
          </a:prstGeom>
          <a:solidFill>
            <a:srgbClr val="3B75D4"/>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1867" b="1">
                <a:solidFill>
                  <a:schemeClr val="lt1"/>
                </a:solidFill>
                <a:latin typeface="Arial"/>
                <a:ea typeface="Arial"/>
                <a:cs typeface="Arial"/>
                <a:sym typeface="Arial"/>
              </a:rPr>
              <a:t>Interoperability across EOSC services for Open Science</a:t>
            </a:r>
            <a:endParaRPr sz="1867">
              <a:solidFill>
                <a:schemeClr val="lt1"/>
              </a:solidFill>
              <a:latin typeface="Arial"/>
              <a:ea typeface="Arial"/>
              <a:cs typeface="Arial"/>
              <a:sym typeface="Arial"/>
            </a:endParaRPr>
          </a:p>
        </p:txBody>
      </p:sp>
      <p:sp>
        <p:nvSpPr>
          <p:cNvPr id="476" name="Google Shape;476;p37"/>
          <p:cNvSpPr/>
          <p:nvPr/>
        </p:nvSpPr>
        <p:spPr>
          <a:xfrm>
            <a:off x="415600" y="3491009"/>
            <a:ext cx="972000" cy="5108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b="1">
                <a:solidFill>
                  <a:schemeClr val="lt1"/>
                </a:solidFill>
                <a:latin typeface="Arial"/>
                <a:ea typeface="Arial"/>
                <a:cs typeface="Arial"/>
                <a:sym typeface="Arial"/>
              </a:rPr>
              <a:t>JA1.2</a:t>
            </a:r>
            <a:endParaRPr sz="2400">
              <a:solidFill>
                <a:schemeClr val="dk1"/>
              </a:solidFill>
              <a:latin typeface="Calibri"/>
              <a:ea typeface="Calibri"/>
              <a:cs typeface="Calibri"/>
              <a:sym typeface="Calibri"/>
            </a:endParaRPr>
          </a:p>
        </p:txBody>
      </p:sp>
      <p:sp>
        <p:nvSpPr>
          <p:cNvPr id="477" name="Google Shape;477;p37"/>
          <p:cNvSpPr/>
          <p:nvPr/>
        </p:nvSpPr>
        <p:spPr>
          <a:xfrm>
            <a:off x="6407151" y="1963040"/>
            <a:ext cx="4327600" cy="12192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a:solidFill>
                  <a:srgbClr val="424242"/>
                </a:solidFill>
                <a:latin typeface="Arial"/>
                <a:ea typeface="Arial"/>
                <a:cs typeface="Arial"/>
                <a:sym typeface="Arial"/>
              </a:rPr>
              <a:t>Define and promote common guidelines</a:t>
            </a:r>
            <a:endParaRPr sz="2133">
              <a:solidFill>
                <a:srgbClr val="424242"/>
              </a:solidFill>
              <a:latin typeface="Arial"/>
              <a:ea typeface="Arial"/>
              <a:cs typeface="Arial"/>
              <a:sym typeface="Arial"/>
            </a:endParaRPr>
          </a:p>
        </p:txBody>
      </p:sp>
      <p:sp>
        <p:nvSpPr>
          <p:cNvPr id="478" name="Google Shape;478;p37"/>
          <p:cNvSpPr/>
          <p:nvPr/>
        </p:nvSpPr>
        <p:spPr>
          <a:xfrm>
            <a:off x="10448381" y="2310865"/>
            <a:ext cx="1328000" cy="5108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b="1">
                <a:solidFill>
                  <a:schemeClr val="lt1"/>
                </a:solidFill>
                <a:latin typeface="Arial"/>
                <a:ea typeface="Arial"/>
                <a:cs typeface="Arial"/>
                <a:sym typeface="Arial"/>
              </a:rPr>
              <a:t>JA1.2.A</a:t>
            </a:r>
            <a:endParaRPr sz="2400">
              <a:solidFill>
                <a:schemeClr val="dk1"/>
              </a:solidFill>
              <a:latin typeface="Calibri"/>
              <a:ea typeface="Calibri"/>
              <a:cs typeface="Calibri"/>
              <a:sym typeface="Calibri"/>
            </a:endParaRPr>
          </a:p>
        </p:txBody>
      </p:sp>
      <p:sp>
        <p:nvSpPr>
          <p:cNvPr id="479" name="Google Shape;479;p37"/>
          <p:cNvSpPr/>
          <p:nvPr/>
        </p:nvSpPr>
        <p:spPr>
          <a:xfrm>
            <a:off x="6407151" y="4220705"/>
            <a:ext cx="4327600" cy="12192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a:solidFill>
                  <a:srgbClr val="424242"/>
                </a:solidFill>
                <a:latin typeface="Arial"/>
                <a:ea typeface="Arial"/>
                <a:cs typeface="Arial"/>
                <a:sym typeface="Arial"/>
              </a:rPr>
              <a:t>Facilitating publishing and exchanging information on scientific products in EOSC</a:t>
            </a:r>
            <a:endParaRPr sz="2400">
              <a:solidFill>
                <a:schemeClr val="dk1"/>
              </a:solidFill>
              <a:latin typeface="Calibri"/>
              <a:ea typeface="Calibri"/>
              <a:cs typeface="Calibri"/>
              <a:sym typeface="Calibri"/>
            </a:endParaRPr>
          </a:p>
        </p:txBody>
      </p:sp>
      <p:sp>
        <p:nvSpPr>
          <p:cNvPr id="480" name="Google Shape;480;p37"/>
          <p:cNvSpPr/>
          <p:nvPr/>
        </p:nvSpPr>
        <p:spPr>
          <a:xfrm>
            <a:off x="10448383" y="4568531"/>
            <a:ext cx="1328000" cy="5108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b="1">
                <a:solidFill>
                  <a:schemeClr val="lt1"/>
                </a:solidFill>
                <a:latin typeface="Arial"/>
                <a:ea typeface="Arial"/>
                <a:cs typeface="Arial"/>
                <a:sym typeface="Arial"/>
              </a:rPr>
              <a:t>JA1.2.B</a:t>
            </a:r>
            <a:endParaRPr sz="2400">
              <a:solidFill>
                <a:schemeClr val="dk1"/>
              </a:solidFill>
              <a:latin typeface="Calibri"/>
              <a:ea typeface="Calibri"/>
              <a:cs typeface="Calibri"/>
              <a:sym typeface="Calibri"/>
            </a:endParaRPr>
          </a:p>
        </p:txBody>
      </p:sp>
      <p:cxnSp>
        <p:nvCxnSpPr>
          <p:cNvPr id="481" name="Google Shape;481;p37"/>
          <p:cNvCxnSpPr>
            <a:stCxn id="475" idx="3"/>
            <a:endCxn id="477" idx="1"/>
          </p:cNvCxnSpPr>
          <p:nvPr/>
        </p:nvCxnSpPr>
        <p:spPr>
          <a:xfrm rot="10800000" flipH="1">
            <a:off x="5155741" y="2572783"/>
            <a:ext cx="1251300" cy="1173600"/>
          </a:xfrm>
          <a:prstGeom prst="straightConnector1">
            <a:avLst/>
          </a:prstGeom>
          <a:noFill/>
          <a:ln w="12700" cap="flat" cmpd="sng">
            <a:solidFill>
              <a:srgbClr val="424242"/>
            </a:solidFill>
            <a:prstDash val="solid"/>
            <a:round/>
            <a:headEnd type="none" w="sm" len="sm"/>
            <a:tailEnd type="triangle" w="med" len="med"/>
          </a:ln>
        </p:spPr>
      </p:cxnSp>
      <p:cxnSp>
        <p:nvCxnSpPr>
          <p:cNvPr id="482" name="Google Shape;482;p37"/>
          <p:cNvCxnSpPr>
            <a:stCxn id="475" idx="3"/>
            <a:endCxn id="479" idx="1"/>
          </p:cNvCxnSpPr>
          <p:nvPr/>
        </p:nvCxnSpPr>
        <p:spPr>
          <a:xfrm>
            <a:off x="5155741" y="3746383"/>
            <a:ext cx="1251300" cy="1083900"/>
          </a:xfrm>
          <a:prstGeom prst="straightConnector1">
            <a:avLst/>
          </a:prstGeom>
          <a:noFill/>
          <a:ln w="12700" cap="flat" cmpd="sng">
            <a:solidFill>
              <a:srgbClr val="424242"/>
            </a:solidFill>
            <a:prstDash val="solid"/>
            <a:round/>
            <a:headEnd type="none" w="sm" len="sm"/>
            <a:tailEnd type="triangle" w="med" len="med"/>
          </a:ln>
        </p:spPr>
      </p:cxnSp>
      <p:pic>
        <p:nvPicPr>
          <p:cNvPr id="483" name="Google Shape;483;p37"/>
          <p:cNvPicPr preferRelativeResize="0"/>
          <p:nvPr/>
        </p:nvPicPr>
        <p:blipFill rotWithShape="1">
          <a:blip r:embed="rId3">
            <a:alphaModFix/>
          </a:blip>
          <a:srcRect/>
          <a:stretch/>
        </p:blipFill>
        <p:spPr>
          <a:xfrm>
            <a:off x="9984432" y="125107"/>
            <a:ext cx="2080881" cy="769021"/>
          </a:xfrm>
          <a:prstGeom prst="rect">
            <a:avLst/>
          </a:prstGeom>
          <a:noFill/>
          <a:ln>
            <a:noFill/>
          </a:ln>
        </p:spPr>
      </p:pic>
      <p:sp>
        <p:nvSpPr>
          <p:cNvPr id="484" name="Google Shape;484;p37"/>
          <p:cNvSpPr txBox="1">
            <a:spLocks noGrp="1"/>
          </p:cNvSpPr>
          <p:nvPr>
            <p:ph type="ftr" idx="11"/>
          </p:nvPr>
        </p:nvSpPr>
        <p:spPr>
          <a:xfrm>
            <a:off x="3647728" y="6381327"/>
            <a:ext cx="4378672" cy="29578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485" name="Google Shape;485;p37"/>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8"/>
          <p:cNvSpPr/>
          <p:nvPr/>
        </p:nvSpPr>
        <p:spPr>
          <a:xfrm>
            <a:off x="1136855" y="3224193"/>
            <a:ext cx="3954000" cy="1219200"/>
          </a:xfrm>
          <a:prstGeom prst="roundRect">
            <a:avLst>
              <a:gd name="adj" fmla="val 16667"/>
            </a:avLst>
          </a:prstGeom>
          <a:solidFill>
            <a:srgbClr val="3B75D4"/>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1867" b="1">
                <a:solidFill>
                  <a:schemeClr val="lt1"/>
                </a:solidFill>
                <a:latin typeface="Arial"/>
                <a:ea typeface="Arial"/>
                <a:cs typeface="Arial"/>
                <a:sym typeface="Arial"/>
              </a:rPr>
              <a:t>Enabling Services Integration in support of EOSC</a:t>
            </a:r>
            <a:endParaRPr sz="2400">
              <a:solidFill>
                <a:schemeClr val="dk1"/>
              </a:solidFill>
              <a:latin typeface="Calibri"/>
              <a:ea typeface="Calibri"/>
              <a:cs typeface="Calibri"/>
              <a:sym typeface="Calibri"/>
            </a:endParaRPr>
          </a:p>
        </p:txBody>
      </p:sp>
      <p:sp>
        <p:nvSpPr>
          <p:cNvPr id="491" name="Google Shape;491;p38"/>
          <p:cNvSpPr/>
          <p:nvPr/>
        </p:nvSpPr>
        <p:spPr>
          <a:xfrm>
            <a:off x="350713" y="3578420"/>
            <a:ext cx="972000" cy="5108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b="1">
                <a:solidFill>
                  <a:schemeClr val="lt1"/>
                </a:solidFill>
                <a:latin typeface="Arial"/>
                <a:ea typeface="Arial"/>
                <a:cs typeface="Arial"/>
                <a:sym typeface="Arial"/>
              </a:rPr>
              <a:t>JA1.4</a:t>
            </a:r>
            <a:endParaRPr sz="2400">
              <a:solidFill>
                <a:schemeClr val="dk1"/>
              </a:solidFill>
              <a:latin typeface="Calibri"/>
              <a:ea typeface="Calibri"/>
              <a:cs typeface="Calibri"/>
              <a:sym typeface="Calibri"/>
            </a:endParaRPr>
          </a:p>
        </p:txBody>
      </p:sp>
      <p:sp>
        <p:nvSpPr>
          <p:cNvPr id="492" name="Google Shape;492;p38"/>
          <p:cNvSpPr/>
          <p:nvPr/>
        </p:nvSpPr>
        <p:spPr>
          <a:xfrm>
            <a:off x="6342264" y="1371256"/>
            <a:ext cx="4327600" cy="12192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a:solidFill>
                  <a:srgbClr val="424242"/>
                </a:solidFill>
                <a:latin typeface="Arial"/>
                <a:ea typeface="Arial"/>
                <a:cs typeface="Arial"/>
                <a:sym typeface="Arial"/>
              </a:rPr>
              <a:t>AAI Integration</a:t>
            </a:r>
            <a:endParaRPr sz="2400">
              <a:solidFill>
                <a:schemeClr val="dk1"/>
              </a:solidFill>
              <a:latin typeface="Calibri"/>
              <a:ea typeface="Calibri"/>
              <a:cs typeface="Calibri"/>
              <a:sym typeface="Calibri"/>
            </a:endParaRPr>
          </a:p>
        </p:txBody>
      </p:sp>
      <p:sp>
        <p:nvSpPr>
          <p:cNvPr id="493" name="Google Shape;493;p38"/>
          <p:cNvSpPr/>
          <p:nvPr/>
        </p:nvSpPr>
        <p:spPr>
          <a:xfrm>
            <a:off x="10409431" y="1644025"/>
            <a:ext cx="1328000" cy="5108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b="1">
                <a:solidFill>
                  <a:schemeClr val="lt1"/>
                </a:solidFill>
                <a:latin typeface="Arial"/>
                <a:ea typeface="Arial"/>
                <a:cs typeface="Arial"/>
                <a:sym typeface="Arial"/>
              </a:rPr>
              <a:t>JA1.4.A</a:t>
            </a:r>
            <a:endParaRPr sz="2400">
              <a:solidFill>
                <a:schemeClr val="dk1"/>
              </a:solidFill>
              <a:latin typeface="Calibri"/>
              <a:ea typeface="Calibri"/>
              <a:cs typeface="Calibri"/>
              <a:sym typeface="Calibri"/>
            </a:endParaRPr>
          </a:p>
        </p:txBody>
      </p:sp>
      <p:sp>
        <p:nvSpPr>
          <p:cNvPr id="494" name="Google Shape;494;p38"/>
          <p:cNvSpPr/>
          <p:nvPr/>
        </p:nvSpPr>
        <p:spPr>
          <a:xfrm>
            <a:off x="6364065" y="3223167"/>
            <a:ext cx="4327600" cy="12192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a:solidFill>
                  <a:srgbClr val="424242"/>
                </a:solidFill>
                <a:latin typeface="Arial"/>
                <a:ea typeface="Arial"/>
                <a:cs typeface="Arial"/>
                <a:sym typeface="Arial"/>
              </a:rPr>
              <a:t>Annotation</a:t>
            </a:r>
            <a:endParaRPr sz="2133">
              <a:solidFill>
                <a:srgbClr val="424242"/>
              </a:solidFill>
              <a:latin typeface="Arial"/>
              <a:ea typeface="Arial"/>
              <a:cs typeface="Arial"/>
              <a:sym typeface="Arial"/>
            </a:endParaRPr>
          </a:p>
        </p:txBody>
      </p:sp>
      <p:sp>
        <p:nvSpPr>
          <p:cNvPr id="495" name="Google Shape;495;p38"/>
          <p:cNvSpPr/>
          <p:nvPr/>
        </p:nvSpPr>
        <p:spPr>
          <a:xfrm>
            <a:off x="10409432" y="3521043"/>
            <a:ext cx="1328000" cy="5108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b="1">
                <a:solidFill>
                  <a:schemeClr val="lt1"/>
                </a:solidFill>
                <a:latin typeface="Arial"/>
                <a:ea typeface="Arial"/>
                <a:cs typeface="Arial"/>
                <a:sym typeface="Arial"/>
              </a:rPr>
              <a:t>JA1.4.B</a:t>
            </a:r>
            <a:endParaRPr sz="2400">
              <a:solidFill>
                <a:schemeClr val="dk1"/>
              </a:solidFill>
              <a:latin typeface="Calibri"/>
              <a:ea typeface="Calibri"/>
              <a:cs typeface="Calibri"/>
              <a:sym typeface="Calibri"/>
            </a:endParaRPr>
          </a:p>
        </p:txBody>
      </p:sp>
      <p:cxnSp>
        <p:nvCxnSpPr>
          <p:cNvPr id="496" name="Google Shape;496;p38"/>
          <p:cNvCxnSpPr>
            <a:stCxn id="490" idx="3"/>
            <a:endCxn id="492" idx="1"/>
          </p:cNvCxnSpPr>
          <p:nvPr/>
        </p:nvCxnSpPr>
        <p:spPr>
          <a:xfrm rot="10800000" flipH="1">
            <a:off x="5090855" y="1980993"/>
            <a:ext cx="1251300" cy="1852800"/>
          </a:xfrm>
          <a:prstGeom prst="straightConnector1">
            <a:avLst/>
          </a:prstGeom>
          <a:noFill/>
          <a:ln w="12700" cap="flat" cmpd="sng">
            <a:solidFill>
              <a:srgbClr val="424242"/>
            </a:solidFill>
            <a:prstDash val="solid"/>
            <a:round/>
            <a:headEnd type="none" w="sm" len="sm"/>
            <a:tailEnd type="triangle" w="med" len="med"/>
          </a:ln>
        </p:spPr>
      </p:cxnSp>
      <p:cxnSp>
        <p:nvCxnSpPr>
          <p:cNvPr id="497" name="Google Shape;497;p38"/>
          <p:cNvCxnSpPr>
            <a:stCxn id="490" idx="3"/>
            <a:endCxn id="494" idx="1"/>
          </p:cNvCxnSpPr>
          <p:nvPr/>
        </p:nvCxnSpPr>
        <p:spPr>
          <a:xfrm rot="10800000" flipH="1">
            <a:off x="5090855" y="3832893"/>
            <a:ext cx="1273200" cy="900"/>
          </a:xfrm>
          <a:prstGeom prst="straightConnector1">
            <a:avLst/>
          </a:prstGeom>
          <a:noFill/>
          <a:ln w="12700" cap="flat" cmpd="sng">
            <a:solidFill>
              <a:srgbClr val="424242"/>
            </a:solidFill>
            <a:prstDash val="solid"/>
            <a:round/>
            <a:headEnd type="none" w="sm" len="sm"/>
            <a:tailEnd type="triangle" w="med" len="med"/>
          </a:ln>
        </p:spPr>
      </p:cxnSp>
      <p:sp>
        <p:nvSpPr>
          <p:cNvPr id="498" name="Google Shape;498;p38"/>
          <p:cNvSpPr/>
          <p:nvPr/>
        </p:nvSpPr>
        <p:spPr>
          <a:xfrm>
            <a:off x="6364065" y="5056232"/>
            <a:ext cx="4327600" cy="12192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a:solidFill>
                  <a:srgbClr val="424242"/>
                </a:solidFill>
                <a:latin typeface="Arial"/>
                <a:ea typeface="Arial"/>
                <a:cs typeface="Arial"/>
                <a:sym typeface="Arial"/>
              </a:rPr>
              <a:t>Anonymization of sensitive data</a:t>
            </a:r>
            <a:endParaRPr sz="2400">
              <a:solidFill>
                <a:schemeClr val="dk1"/>
              </a:solidFill>
              <a:latin typeface="Calibri"/>
              <a:ea typeface="Calibri"/>
              <a:cs typeface="Calibri"/>
              <a:sym typeface="Calibri"/>
            </a:endParaRPr>
          </a:p>
        </p:txBody>
      </p:sp>
      <p:sp>
        <p:nvSpPr>
          <p:cNvPr id="499" name="Google Shape;499;p38"/>
          <p:cNvSpPr/>
          <p:nvPr/>
        </p:nvSpPr>
        <p:spPr>
          <a:xfrm>
            <a:off x="10409432" y="5354108"/>
            <a:ext cx="1328000" cy="510800"/>
          </a:xfrm>
          <a:prstGeom prst="rect">
            <a:avLst/>
          </a:prstGeom>
          <a:solidFill>
            <a:srgbClr val="C00000"/>
          </a:solidFill>
          <a:ln w="9525" cap="flat" cmpd="sng">
            <a:solidFill>
              <a:schemeClr val="dk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b="1">
                <a:solidFill>
                  <a:schemeClr val="lt1"/>
                </a:solidFill>
                <a:latin typeface="Arial"/>
                <a:ea typeface="Arial"/>
                <a:cs typeface="Arial"/>
                <a:sym typeface="Arial"/>
              </a:rPr>
              <a:t>JA1.4.C</a:t>
            </a:r>
            <a:endParaRPr sz="2400">
              <a:solidFill>
                <a:schemeClr val="dk1"/>
              </a:solidFill>
              <a:latin typeface="Calibri"/>
              <a:ea typeface="Calibri"/>
              <a:cs typeface="Calibri"/>
              <a:sym typeface="Calibri"/>
            </a:endParaRPr>
          </a:p>
        </p:txBody>
      </p:sp>
      <p:cxnSp>
        <p:nvCxnSpPr>
          <p:cNvPr id="500" name="Google Shape;500;p38"/>
          <p:cNvCxnSpPr>
            <a:stCxn id="490" idx="3"/>
            <a:endCxn id="498" idx="1"/>
          </p:cNvCxnSpPr>
          <p:nvPr/>
        </p:nvCxnSpPr>
        <p:spPr>
          <a:xfrm>
            <a:off x="5090855" y="3833793"/>
            <a:ext cx="1273200" cy="1832100"/>
          </a:xfrm>
          <a:prstGeom prst="straightConnector1">
            <a:avLst/>
          </a:prstGeom>
          <a:noFill/>
          <a:ln w="12700" cap="flat" cmpd="sng">
            <a:solidFill>
              <a:srgbClr val="424242"/>
            </a:solidFill>
            <a:prstDash val="solid"/>
            <a:round/>
            <a:headEnd type="none" w="sm" len="sm"/>
            <a:tailEnd type="triangle" w="med" len="med"/>
          </a:ln>
        </p:spPr>
      </p:cxnSp>
      <p:sp>
        <p:nvSpPr>
          <p:cNvPr id="501" name="Google Shape;501;p38"/>
          <p:cNvSpPr txBox="1">
            <a:spLocks noGrp="1"/>
          </p:cNvSpPr>
          <p:nvPr>
            <p:ph type="title"/>
          </p:nvPr>
        </p:nvSpPr>
        <p:spPr>
          <a:xfrm>
            <a:off x="3220977" y="188640"/>
            <a:ext cx="6547431" cy="5377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D2F45"/>
              </a:buClr>
              <a:buSzPts val="3240"/>
              <a:buFont typeface="Calibri"/>
              <a:buNone/>
            </a:pPr>
            <a:r>
              <a:rPr lang="en-US" sz="3240"/>
              <a:t>Task Structure of the Activities (cont)</a:t>
            </a:r>
            <a:endParaRPr sz="3240"/>
          </a:p>
        </p:txBody>
      </p:sp>
      <p:pic>
        <p:nvPicPr>
          <p:cNvPr id="502" name="Google Shape;502;p38"/>
          <p:cNvPicPr preferRelativeResize="0"/>
          <p:nvPr/>
        </p:nvPicPr>
        <p:blipFill rotWithShape="1">
          <a:blip r:embed="rId3">
            <a:alphaModFix/>
          </a:blip>
          <a:srcRect/>
          <a:stretch/>
        </p:blipFill>
        <p:spPr>
          <a:xfrm>
            <a:off x="9984432" y="125107"/>
            <a:ext cx="2080881" cy="769021"/>
          </a:xfrm>
          <a:prstGeom prst="rect">
            <a:avLst/>
          </a:prstGeom>
          <a:noFill/>
          <a:ln>
            <a:noFill/>
          </a:ln>
        </p:spPr>
      </p:pic>
      <p:sp>
        <p:nvSpPr>
          <p:cNvPr id="503" name="Google Shape;503;p38"/>
          <p:cNvSpPr txBox="1">
            <a:spLocks noGrp="1"/>
          </p:cNvSpPr>
          <p:nvPr>
            <p:ph type="ftr" idx="11"/>
          </p:nvPr>
        </p:nvSpPr>
        <p:spPr>
          <a:xfrm>
            <a:off x="3647728" y="6381327"/>
            <a:ext cx="4378672" cy="29578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t>1st EOSC-hub Review, Luxembourg 8-9 Oct 2019</a:t>
            </a:r>
            <a:endParaRPr/>
          </a:p>
        </p:txBody>
      </p:sp>
      <p:sp>
        <p:nvSpPr>
          <p:cNvPr id="504" name="Google Shape;504;p38"/>
          <p:cNvSpPr txBox="1">
            <a:spLocks noGrp="1"/>
          </p:cNvSpPr>
          <p:nvPr>
            <p:ph type="sldNum" idx="12"/>
          </p:nvPr>
        </p:nvSpPr>
        <p:spPr>
          <a:xfrm>
            <a:off x="8737600" y="6381328"/>
            <a:ext cx="3119040" cy="288032"/>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4731</Words>
  <Application>Microsoft Office PowerPoint</Application>
  <PresentationFormat>Widescreen</PresentationFormat>
  <Paragraphs>617</Paragraphs>
  <Slides>56</Slides>
  <Notes>56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56</vt:i4>
      </vt:variant>
    </vt:vector>
  </HeadingPairs>
  <TitlesOfParts>
    <vt:vector size="64" baseType="lpstr">
      <vt:lpstr>Calibri</vt:lpstr>
      <vt:lpstr>Noto Sans Symbols</vt:lpstr>
      <vt:lpstr>Source Sans Pro</vt:lpstr>
      <vt:lpstr>Arial</vt:lpstr>
      <vt:lpstr>slide_base</vt:lpstr>
      <vt:lpstr>slide_base</vt:lpstr>
      <vt:lpstr>slide_base</vt:lpstr>
      <vt:lpstr>Custom</vt:lpstr>
      <vt:lpstr>PowerPoint Presentation</vt:lpstr>
      <vt:lpstr>Outline</vt:lpstr>
      <vt:lpstr>PowerPoint Presentation</vt:lpstr>
      <vt:lpstr>  EOSC-hub – OpenAIRE Collaboration</vt:lpstr>
      <vt:lpstr>Joint Activity Areas</vt:lpstr>
      <vt:lpstr>JA1: Service Integration</vt:lpstr>
      <vt:lpstr>JA1 Service Integration </vt:lpstr>
      <vt:lpstr>Task Structure of the Activities</vt:lpstr>
      <vt:lpstr>Task Structure of the Activities (cont)</vt:lpstr>
      <vt:lpstr>JA2: Communication, Engagement, Support and Training</vt:lpstr>
      <vt:lpstr>JA3: Governance and Strategy</vt:lpstr>
      <vt:lpstr>Recommendation 7. Joint Activity Plan</vt:lpstr>
      <vt:lpstr>Status of Joint Activity Milestones until M18</vt:lpstr>
      <vt:lpstr>Status of Joint Activity Milestones until M18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JAM1.5 Report on OpenAIRE guidelines* for Data Archives and Research Software Repositories</vt:lpstr>
      <vt:lpstr>JAM2.1 Communications plan</vt:lpstr>
      <vt:lpstr>JAM2.8 A common template and workflow for event organization</vt:lpstr>
      <vt:lpstr>JAM3.1 Cross-project Strategic Board</vt:lpstr>
      <vt:lpstr>JAM2.5 Joint training schedule, including 3 joint training events delivered in PY1</vt:lpstr>
      <vt:lpstr>JAM2.2 Establishment of joint communications channel</vt:lpstr>
      <vt:lpstr>JAM2.9 Joint event programme - first issue (PM1 - PM18)</vt:lpstr>
      <vt:lpstr>JAM3.2 Review of Advisory Board Requirements and setup of advisory board(s)</vt:lpstr>
      <vt:lpstr>JAM1.23 Use case documented for piloting the OpenAIRE Amnesia service within the EUDAT Sensitive Data Services</vt:lpstr>
      <vt:lpstr>JAM1.23 Use case documented for piloting the OpenAIRE Amnesia service within the EUDAT Sensitive Data Services  (cont)</vt:lpstr>
      <vt:lpstr>JAM3.3 White paper outlining common vision for EOSC, service placement, and role in upcoming EOSC governance</vt:lpstr>
      <vt:lpstr>JAM1.1 Pilot DMP service with communities</vt:lpstr>
      <vt:lpstr>JAM1.6 New guidelines for specific classes other scientific products (e.g. services, protocols, workflows, virtual appliances)</vt:lpstr>
      <vt:lpstr>JAM1.10 EGI AppDB adapted to support  OpenAIRE guidelines for software other scientific products and enabling harvesting by OpenAIRE RCD</vt:lpstr>
      <vt:lpstr>JAM2.3 First report on communications activities &amp; update of Communications Plan</vt:lpstr>
      <vt:lpstr>JAM2.6 First summary report of joint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Reetz, Johannes</dc:creator>
  <cp:lastModifiedBy>Diego Scardaci</cp:lastModifiedBy>
  <cp:revision>9</cp:revision>
  <dcterms:modified xsi:type="dcterms:W3CDTF">2019-10-09T08:10:22Z</dcterms:modified>
</cp:coreProperties>
</file>