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6"/>
  </p:notesMasterIdLst>
  <p:handoutMasterIdLst>
    <p:handoutMasterId r:id="rId27"/>
  </p:handoutMasterIdLst>
  <p:sldIdLst>
    <p:sldId id="318" r:id="rId2"/>
    <p:sldId id="313" r:id="rId3"/>
    <p:sldId id="312" r:id="rId4"/>
    <p:sldId id="282" r:id="rId5"/>
    <p:sldId id="283" r:id="rId6"/>
    <p:sldId id="285" r:id="rId7"/>
    <p:sldId id="298" r:id="rId8"/>
    <p:sldId id="316" r:id="rId9"/>
    <p:sldId id="303" r:id="rId10"/>
    <p:sldId id="302" r:id="rId11"/>
    <p:sldId id="301" r:id="rId12"/>
    <p:sldId id="306" r:id="rId13"/>
    <p:sldId id="307" r:id="rId14"/>
    <p:sldId id="305" r:id="rId15"/>
    <p:sldId id="293" r:id="rId16"/>
    <p:sldId id="304" r:id="rId17"/>
    <p:sldId id="315" r:id="rId18"/>
    <p:sldId id="308" r:id="rId19"/>
    <p:sldId id="297" r:id="rId20"/>
    <p:sldId id="317" r:id="rId21"/>
    <p:sldId id="311" r:id="rId22"/>
    <p:sldId id="299" r:id="rId23"/>
    <p:sldId id="300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86" autoAdjust="0"/>
    <p:restoredTop sz="86496" autoAdjust="0"/>
  </p:normalViewPr>
  <p:slideViewPr>
    <p:cSldViewPr>
      <p:cViewPr varScale="1">
        <p:scale>
          <a:sx n="64" d="100"/>
          <a:sy n="64" d="100"/>
        </p:scale>
        <p:origin x="105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04/10/2019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53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WP8 </a:t>
            </a:r>
            <a:r>
              <a:rPr lang="en-US" sz="2400" dirty="0"/>
              <a:t>Objectives: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Running proofs of concept to test the feasibility of use cases, based on specific scientific and technical requirements defined by high impact research communities.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Conducting pilots to define and test the architecture of solutions.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Preparing the production environments to make platforms available to users beyond the CC.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Defining business models to sustain the solutions within EOSC after the end of the project.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047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332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665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04/10/2019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/>
              <a:t>20/04/2018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04/10/2019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1_Content_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7" name="Google Shape;57;p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633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2187" y="2924944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US" dirty="0"/>
              <a:t>Thematic services</a:t>
            </a:r>
            <a:endParaRPr lang="en-GB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2187" y="3933056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Debora Testi (CINECA), WP7 leader</a:t>
            </a:r>
          </a:p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Luxembourg, 8-9 October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9696400" y="6363744"/>
            <a:ext cx="230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dirty="0"/>
              <a:t>Dissemination level: Confidential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71164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54AF2A-9EF3-4BE5-871E-2DD212FE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2CA211-D729-4DBE-9A81-5220B757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WLCG CMS Experiment - DODAS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75C990-DA24-4384-9539-197B65234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69164"/>
              </p:ext>
            </p:extLst>
          </p:nvPr>
        </p:nvGraphicFramePr>
        <p:xfrm>
          <a:off x="110259" y="3263391"/>
          <a:ext cx="3479062" cy="2133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53069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2425993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3125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400" b="1" dirty="0"/>
                        <a:t>DODAS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EGI </a:t>
                      </a:r>
                      <a:r>
                        <a:rPr lang="en-US" sz="1400" b="1" dirty="0" err="1">
                          <a:solidFill>
                            <a:srgbClr val="00B050"/>
                          </a:solidFill>
                        </a:rPr>
                        <a:t>DataHub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CVFMS</a:t>
                      </a:r>
                    </a:p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EGI Check-in</a:t>
                      </a:r>
                    </a:p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INDIGO IAM</a:t>
                      </a:r>
                    </a:p>
                    <a:p>
                      <a:pPr lvl="0">
                        <a:buNone/>
                      </a:pPr>
                      <a:r>
                        <a:rPr lang="en-US" sz="1400" b="1" dirty="0" err="1">
                          <a:solidFill>
                            <a:srgbClr val="00B050"/>
                          </a:solidFill>
                        </a:rPr>
                        <a:t>XrootD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 data Cache</a:t>
                      </a:r>
                    </a:p>
                    <a:p>
                      <a:pPr lvl="0">
                        <a:buNone/>
                      </a:pPr>
                      <a:r>
                        <a:rPr lang="en-US" sz="1400" b="1" kern="1200" dirty="0" err="1">
                          <a:solidFill>
                            <a:srgbClr val="B5892D"/>
                          </a:solidFill>
                          <a:latin typeface="+mn-lt"/>
                          <a:ea typeface="+mn-ea"/>
                          <a:cs typeface="+mn-cs"/>
                        </a:rPr>
                        <a:t>EGIFedCloud</a:t>
                      </a:r>
                      <a:r>
                        <a:rPr lang="en-US" sz="1400" b="1" dirty="0">
                          <a:cs typeface="Calibri"/>
                        </a:rPr>
                        <a:t> 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rgbClr val="B5892D"/>
                          </a:solidFill>
                        </a:rPr>
                        <a:t>Orchestrator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B5892D"/>
                          </a:solidFill>
                        </a:rPr>
                        <a:t>Accounting</a:t>
                      </a:r>
                    </a:p>
                    <a:p>
                      <a:pPr lvl="0">
                        <a:buNone/>
                      </a:pPr>
                      <a:r>
                        <a:rPr lang="en-US" sz="1400" b="1" dirty="0">
                          <a:solidFill>
                            <a:srgbClr val="B5892D"/>
                          </a:solidFill>
                        </a:rPr>
                        <a:t>Monitoring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B7CDEA-3A75-4C40-AB8C-F3EF2A76B011}"/>
              </a:ext>
            </a:extLst>
          </p:cNvPr>
          <p:cNvSpPr txBox="1">
            <a:spLocks/>
          </p:cNvSpPr>
          <p:nvPr/>
        </p:nvSpPr>
        <p:spPr>
          <a:xfrm>
            <a:off x="76201" y="990600"/>
            <a:ext cx="8252047" cy="22560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Dynamic On Demand Analysis Service (DODAS)</a:t>
            </a:r>
            <a:r>
              <a:rPr lang="en-US" sz="2000" dirty="0"/>
              <a:t> automates the process of provisioning, creating, managing and accessing a pool of heterogeneous computing and storage resources:</a:t>
            </a:r>
          </a:p>
          <a:p>
            <a:pPr lvl="1"/>
            <a:r>
              <a:rPr lang="en-US" sz="2000" dirty="0" err="1"/>
              <a:t>HTCondor</a:t>
            </a:r>
            <a:r>
              <a:rPr lang="en-US" sz="2000" dirty="0"/>
              <a:t> based batch system as a Service</a:t>
            </a:r>
          </a:p>
          <a:p>
            <a:pPr lvl="1"/>
            <a:r>
              <a:rPr lang="en-US" sz="2000" dirty="0"/>
              <a:t>Big Data platform for Machine Learning as a Service</a:t>
            </a:r>
          </a:p>
          <a:p>
            <a:pPr lvl="1"/>
            <a:r>
              <a:rPr lang="en-US" sz="2000" b="1" dirty="0">
                <a:cs typeface="Calibri"/>
              </a:rPr>
              <a:t>a new CMS use case based on </a:t>
            </a:r>
            <a:r>
              <a:rPr lang="en-US" sz="2000" b="1" dirty="0" err="1">
                <a:cs typeface="Calibri"/>
              </a:rPr>
              <a:t>BigData</a:t>
            </a:r>
            <a:r>
              <a:rPr lang="en-US" sz="2000" b="1" dirty="0">
                <a:cs typeface="Calibri"/>
              </a:rPr>
              <a:t> processing is under integration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4363A5-BFF8-42DE-AF06-8E9E224D1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620" y="3115403"/>
            <a:ext cx="5891582" cy="2795272"/>
          </a:xfrm>
          <a:prstGeom prst="rect">
            <a:avLst/>
          </a:prstGeom>
        </p:spPr>
      </p:pic>
      <p:pic>
        <p:nvPicPr>
          <p:cNvPr id="10" name="Picture 2" descr="https://marketplace.eosc-portal.eu/rails/active_storage/representations/eyJfcmFpbHMiOnsibWVzc2FnZSI6IkJBaHBHZz09IiwiZXhwIjpudWxsLCJwdXIiOiJibG9iX2lkIn19--48a12a60d5b44f2fb36d507b934d0c104cf06895/eyJfcmFpbHMiOnsibWVzc2FnZSI6IkJBaDdCam9MY21WemFYcGxTU0lNTVRnd2VERXlNQVk2QmtWVSIsImV4cCI6bnVsbCwicHVyIjoidmFyaWF0aW9uIn19--3a3bf12b12ad3ac5ad368feaefcc328b64202954/dynamic-on-demand-analysis-service.png">
            <a:extLst>
              <a:ext uri="{FF2B5EF4-FFF2-40B4-BE49-F238E27FC236}">
                <a16:creationId xmlns:a16="http://schemas.microsoft.com/office/drawing/2014/main" id="{E8CEC505-3A0D-4E53-B3FE-05EC1865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905" y="5620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1E623E-A759-486A-989D-526944041F00}"/>
              </a:ext>
            </a:extLst>
          </p:cNvPr>
          <p:cNvSpPr/>
          <p:nvPr/>
        </p:nvSpPr>
        <p:spPr>
          <a:xfrm>
            <a:off x="8544272" y="1264357"/>
            <a:ext cx="3029284" cy="1647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Use case: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Adopted by the Alpha Magnetic Spectrometer experiment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Under technical evaluation by 2 new scientific communities: Virgo and Fermi</a:t>
            </a:r>
          </a:p>
        </p:txBody>
      </p:sp>
      <p:pic>
        <p:nvPicPr>
          <p:cNvPr id="1026" name="Picture 2" descr="Image result for wlcg cms">
            <a:extLst>
              <a:ext uri="{FF2B5EF4-FFF2-40B4-BE49-F238E27FC236}">
                <a16:creationId xmlns:a16="http://schemas.microsoft.com/office/drawing/2014/main" id="{7993378F-BBC8-4891-A0D9-24F2C92B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68508"/>
            <a:ext cx="772977" cy="76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oogle Shape;192;p33">
            <a:extLst>
              <a:ext uri="{FF2B5EF4-FFF2-40B4-BE49-F238E27FC236}">
                <a16:creationId xmlns:a16="http://schemas.microsoft.com/office/drawing/2014/main" id="{815B0800-4586-40CC-B46D-20E29BE33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270813"/>
              </p:ext>
            </p:extLst>
          </p:nvPr>
        </p:nvGraphicFramePr>
        <p:xfrm>
          <a:off x="7849184" y="4883416"/>
          <a:ext cx="4007456" cy="12191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07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4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DODAS - VA Metrics</a:t>
                      </a:r>
                      <a:endParaRPr sz="1600" b="1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Jobs: 1.1M (500K CMS + 600K AMS)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Clusters deployed: 1084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FFBD10F5-7F8E-8345-A6F8-91406D3155FB}"/>
              </a:ext>
            </a:extLst>
          </p:cNvPr>
          <p:cNvSpPr/>
          <p:nvPr/>
        </p:nvSpPr>
        <p:spPr>
          <a:xfrm>
            <a:off x="3228176" y="2698407"/>
            <a:ext cx="6624736" cy="1838370"/>
          </a:xfrm>
          <a:prstGeom prst="rect">
            <a:avLst/>
          </a:prstGeom>
          <a:ln cap="rnd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/>
          </a:p>
          <a:p>
            <a:pPr algn="ctr"/>
            <a:r>
              <a:rPr lang="it-IT" b="1" dirty="0"/>
              <a:t>DODAS </a:t>
            </a:r>
            <a:r>
              <a:rPr lang="it-IT" b="1" dirty="0" err="1"/>
              <a:t>Thematic</a:t>
            </a:r>
            <a:r>
              <a:rPr lang="it-IT" b="1" dirty="0"/>
              <a:t> Service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highly</a:t>
            </a:r>
            <a:r>
              <a:rPr lang="it-IT" b="1" dirty="0"/>
              <a:t> </a:t>
            </a:r>
            <a:r>
              <a:rPr lang="it-IT" b="1" dirty="0" err="1"/>
              <a:t>integrated</a:t>
            </a:r>
            <a:r>
              <a:rPr lang="it-IT" b="1" dirty="0"/>
              <a:t> with a wide </a:t>
            </a:r>
            <a:r>
              <a:rPr lang="it-IT" b="1" dirty="0" err="1"/>
              <a:t>range</a:t>
            </a:r>
            <a:r>
              <a:rPr lang="it-IT" b="1" dirty="0"/>
              <a:t> of EOSC-</a:t>
            </a:r>
            <a:r>
              <a:rPr lang="it-IT" b="1" dirty="0" err="1"/>
              <a:t>hub</a:t>
            </a:r>
            <a:r>
              <a:rPr lang="it-IT" b="1" dirty="0"/>
              <a:t> </a:t>
            </a:r>
            <a:r>
              <a:rPr lang="it-IT" b="1" dirty="0" err="1"/>
              <a:t>services</a:t>
            </a:r>
            <a:r>
              <a:rPr lang="it-IT" b="1" dirty="0"/>
              <a:t> and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provided</a:t>
            </a:r>
            <a:r>
              <a:rPr lang="it-IT" b="1" dirty="0"/>
              <a:t> </a:t>
            </a:r>
            <a:r>
              <a:rPr lang="it-IT" b="1" dirty="0" err="1"/>
              <a:t>through</a:t>
            </a:r>
            <a:r>
              <a:rPr lang="it-IT" b="1" dirty="0"/>
              <a:t> the EOSC Marketplace.</a:t>
            </a:r>
            <a:br>
              <a:rPr lang="it-IT" b="1" dirty="0"/>
            </a:br>
            <a:r>
              <a:rPr lang="it-IT" b="1" dirty="0" err="1"/>
              <a:t>Born</a:t>
            </a:r>
            <a:r>
              <a:rPr lang="it-IT" b="1" dirty="0"/>
              <a:t> </a:t>
            </a:r>
            <a:r>
              <a:rPr lang="it-IT" b="1" dirty="0" err="1"/>
              <a:t>within</a:t>
            </a:r>
            <a:r>
              <a:rPr lang="it-IT" b="1" dirty="0"/>
              <a:t> CMS </a:t>
            </a:r>
            <a:r>
              <a:rPr lang="it-IT" b="1" dirty="0" err="1"/>
              <a:t>experiment</a:t>
            </a:r>
            <a:r>
              <a:rPr lang="it-IT" b="1" dirty="0"/>
              <a:t> </a:t>
            </a:r>
            <a:r>
              <a:rPr lang="it-IT" b="1" dirty="0" err="1"/>
              <a:t>computing</a:t>
            </a:r>
            <a:r>
              <a:rPr lang="it-IT" b="1" dirty="0"/>
              <a:t> </a:t>
            </a:r>
            <a:r>
              <a:rPr lang="it-IT" b="1" dirty="0" err="1"/>
              <a:t>environment</a:t>
            </a:r>
            <a:r>
              <a:rPr lang="it-IT" b="1" dirty="0"/>
              <a:t>, </a:t>
            </a:r>
            <a:r>
              <a:rPr lang="it-IT" b="1" dirty="0" err="1"/>
              <a:t>since</a:t>
            </a:r>
            <a:r>
              <a:rPr lang="it-IT" b="1" dirty="0"/>
              <a:t> 2018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integrating</a:t>
            </a:r>
            <a:r>
              <a:rPr lang="it-IT" b="1" dirty="0"/>
              <a:t> </a:t>
            </a:r>
            <a:r>
              <a:rPr lang="it-IT" b="1" dirty="0" err="1"/>
              <a:t>within</a:t>
            </a:r>
            <a:r>
              <a:rPr lang="it-IT" b="1" dirty="0"/>
              <a:t> data </a:t>
            </a:r>
            <a:r>
              <a:rPr lang="it-IT" b="1" dirty="0" err="1"/>
              <a:t>analysis</a:t>
            </a:r>
            <a:r>
              <a:rPr lang="it-IT" b="1" dirty="0"/>
              <a:t> </a:t>
            </a:r>
            <a:r>
              <a:rPr lang="it-IT" b="1" dirty="0" err="1"/>
              <a:t>workflow</a:t>
            </a:r>
            <a:r>
              <a:rPr lang="it-IT" b="1" dirty="0"/>
              <a:t> of 4 </a:t>
            </a:r>
            <a:r>
              <a:rPr lang="it-IT" b="1" dirty="0" err="1"/>
              <a:t>communities</a:t>
            </a:r>
            <a:r>
              <a:rPr lang="it-IT" b="1" dirty="0"/>
              <a:t> </a:t>
            </a:r>
            <a:r>
              <a:rPr lang="it-IT" b="1" dirty="0" err="1"/>
              <a:t>within</a:t>
            </a:r>
            <a:r>
              <a:rPr lang="it-IT" b="1" dirty="0"/>
              <a:t> HEP, </a:t>
            </a:r>
            <a:r>
              <a:rPr lang="it-IT" b="1" dirty="0" err="1"/>
              <a:t>Astroparticle</a:t>
            </a:r>
            <a:r>
              <a:rPr lang="it-IT" b="1" dirty="0"/>
              <a:t> and </a:t>
            </a:r>
            <a:r>
              <a:rPr lang="it-IT" b="1" dirty="0" err="1"/>
              <a:t>Gravitational</a:t>
            </a:r>
            <a:r>
              <a:rPr lang="it-IT" b="1" dirty="0"/>
              <a:t> </a:t>
            </a:r>
            <a:r>
              <a:rPr lang="it-IT" b="1" dirty="0" err="1"/>
              <a:t>wave</a:t>
            </a:r>
            <a:r>
              <a:rPr lang="it-IT" b="1" dirty="0"/>
              <a:t> (AMS, Fermi and Virgo).</a:t>
            </a:r>
            <a:br>
              <a:rPr lang="it-IT" b="1" dirty="0"/>
            </a:br>
            <a:endParaRPr lang="en-US" b="1" dirty="0"/>
          </a:p>
        </p:txBody>
      </p:sp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id="{A5A73219-4AF7-9245-86BF-C5AE7CC2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6040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9A057-C74B-43C0-8D12-4DE57E84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67B2FF-4688-4BC1-A477-F949F252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063" y="188640"/>
            <a:ext cx="9118737" cy="537716"/>
          </a:xfrm>
        </p:spPr>
        <p:txBody>
          <a:bodyPr>
            <a:noAutofit/>
          </a:bodyPr>
          <a:lstStyle/>
          <a:p>
            <a:r>
              <a:rPr lang="en-GB" sz="2800" noProof="0" dirty="0"/>
              <a:t>ENES European Network for Earth System Modelling - ECAS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0912B-58B2-4938-AA39-A4AB1C3F2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3094347"/>
            <a:ext cx="5112568" cy="314270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7F101A-6505-44EA-90BB-D06087B91556}"/>
              </a:ext>
            </a:extLst>
          </p:cNvPr>
          <p:cNvSpPr txBox="1">
            <a:spLocks/>
          </p:cNvSpPr>
          <p:nvPr/>
        </p:nvSpPr>
        <p:spPr>
          <a:xfrm>
            <a:off x="0" y="914400"/>
            <a:ext cx="7574967" cy="31166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ECAS Climate Analytics Service (ECAS)</a:t>
            </a:r>
            <a:r>
              <a:rPr lang="en-US" sz="2400" dirty="0"/>
              <a:t> enables scientific end-users to perform data analysis experiments on large volumes of multidimensional data:</a:t>
            </a:r>
          </a:p>
          <a:p>
            <a:pPr lvl="1"/>
            <a:r>
              <a:rPr lang="en-US" sz="2000" dirty="0"/>
              <a:t>PID-enabled, server-side, and parallel approach</a:t>
            </a:r>
          </a:p>
          <a:p>
            <a:pPr lvl="1"/>
            <a:r>
              <a:rPr lang="en-US" sz="2000" dirty="0"/>
              <a:t>Focus on data intensive analysis, provenance management, and server-side approaches</a:t>
            </a:r>
          </a:p>
          <a:p>
            <a:pPr lvl="1"/>
            <a:r>
              <a:rPr lang="en-US" sz="1800" dirty="0"/>
              <a:t>Ophidia Big Data Analytics framework</a:t>
            </a:r>
          </a:p>
          <a:p>
            <a:pPr lvl="1"/>
            <a:r>
              <a:rPr lang="en-US" sz="1800" dirty="0"/>
              <a:t>Also integrated with Earth System Grid Federation (ESGF), </a:t>
            </a:r>
            <a:r>
              <a:rPr lang="en-US" sz="1800" dirty="0" err="1"/>
              <a:t>JupyterHub</a:t>
            </a:r>
            <a:r>
              <a:rPr lang="en-US" sz="1800" dirty="0"/>
              <a:t> and the ECAS-Lab web portal</a:t>
            </a:r>
          </a:p>
          <a:p>
            <a:pPr lvl="1"/>
            <a:endParaRPr lang="en-US" sz="1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B8E42-8811-492D-9CC6-57D889B74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50239"/>
              </p:ext>
            </p:extLst>
          </p:nvPr>
        </p:nvGraphicFramePr>
        <p:xfrm>
          <a:off x="464417" y="4365104"/>
          <a:ext cx="4695450" cy="131446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85450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3125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400" b="1" dirty="0"/>
                        <a:t>ECAS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EGI </a:t>
                      </a:r>
                      <a:r>
                        <a:rPr lang="en-US" sz="1400" b="1" dirty="0" err="1">
                          <a:solidFill>
                            <a:srgbClr val="00B050"/>
                          </a:solidFill>
                        </a:rPr>
                        <a:t>DataHub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INDIGO IAM B2ACCESS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EGI Check-in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B2SHARE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 B2DROP, </a:t>
                      </a:r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B2HANDLE</a:t>
                      </a:r>
                    </a:p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INDIGO Infrastructure Manager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5E30211-4A22-4FDA-BA33-5CD325EAF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69" y="776274"/>
            <a:ext cx="1451001" cy="428625"/>
          </a:xfrm>
          <a:prstGeom prst="rect">
            <a:avLst/>
          </a:prstGeom>
        </p:spPr>
      </p:pic>
      <p:pic>
        <p:nvPicPr>
          <p:cNvPr id="2056" name="Picture 8" descr="@OphidiaBigData">
            <a:extLst>
              <a:ext uri="{FF2B5EF4-FFF2-40B4-BE49-F238E27FC236}">
                <a16:creationId xmlns:a16="http://schemas.microsoft.com/office/drawing/2014/main" id="{3DC39E42-F0D6-4D43-81D0-4C572BD3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726356"/>
            <a:ext cx="537716" cy="5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457132-4A40-42BB-A0F3-5D9469E22F55}"/>
              </a:ext>
            </a:extLst>
          </p:cNvPr>
          <p:cNvSpPr/>
          <p:nvPr/>
        </p:nvSpPr>
        <p:spPr>
          <a:xfrm>
            <a:off x="7961818" y="1313896"/>
            <a:ext cx="3787552" cy="1755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4 main use cases: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Users with no directly available computing or data analysis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Users from climate data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Climate data cross-model/large-scale ensemble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Prototyping applications with </a:t>
            </a:r>
            <a:r>
              <a:rPr lang="en-US" sz="1400" dirty="0" err="1">
                <a:solidFill>
                  <a:schemeClr val="tx1"/>
                </a:solidFill>
              </a:rPr>
              <a:t>datacube</a:t>
            </a:r>
            <a:r>
              <a:rPr lang="en-US" sz="1400" dirty="0">
                <a:solidFill>
                  <a:schemeClr val="tx1"/>
                </a:solidFill>
              </a:rPr>
              <a:t> concept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EFB7250-5FEC-5648-9497-1548582D69F1}"/>
              </a:ext>
            </a:extLst>
          </p:cNvPr>
          <p:cNvSpPr/>
          <p:nvPr/>
        </p:nvSpPr>
        <p:spPr>
          <a:xfrm>
            <a:off x="3359696" y="2328706"/>
            <a:ext cx="8045300" cy="16747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dk1"/>
                </a:solidFill>
              </a:rPr>
              <a:t>ECAS </a:t>
            </a:r>
            <a:r>
              <a:rPr lang="it-IT" b="1" dirty="0" err="1">
                <a:solidFill>
                  <a:schemeClr val="dk1"/>
                </a:solidFill>
              </a:rPr>
              <a:t>has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successfully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integrated</a:t>
            </a:r>
            <a:r>
              <a:rPr lang="it-IT" b="1" dirty="0">
                <a:solidFill>
                  <a:schemeClr val="dk1"/>
                </a:solidFill>
              </a:rPr>
              <a:t> a wide </a:t>
            </a:r>
            <a:r>
              <a:rPr lang="it-IT" b="1" dirty="0" err="1">
                <a:solidFill>
                  <a:schemeClr val="dk1"/>
                </a:solidFill>
              </a:rPr>
              <a:t>range</a:t>
            </a:r>
            <a:r>
              <a:rPr lang="it-IT" b="1" dirty="0">
                <a:solidFill>
                  <a:schemeClr val="dk1"/>
                </a:solidFill>
              </a:rPr>
              <a:t> of </a:t>
            </a:r>
            <a:r>
              <a:rPr lang="it-IT" b="1" dirty="0" err="1">
                <a:solidFill>
                  <a:schemeClr val="dk1"/>
                </a:solidFill>
              </a:rPr>
              <a:t>services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across</a:t>
            </a:r>
            <a:br>
              <a:rPr lang="it-IT" b="1" dirty="0">
                <a:solidFill>
                  <a:schemeClr val="dk1"/>
                </a:solidFill>
              </a:rPr>
            </a:br>
            <a:r>
              <a:rPr lang="it-IT" b="1" dirty="0" err="1">
                <a:solidFill>
                  <a:schemeClr val="dk1"/>
                </a:solidFill>
              </a:rPr>
              <a:t>workflow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stages</a:t>
            </a:r>
            <a:r>
              <a:rPr lang="it-IT" b="1" dirty="0">
                <a:solidFill>
                  <a:schemeClr val="dk1"/>
                </a:solidFill>
              </a:rPr>
              <a:t> and multiple EOSC service provider </a:t>
            </a:r>
            <a:r>
              <a:rPr lang="it-IT" b="1" dirty="0" err="1">
                <a:solidFill>
                  <a:schemeClr val="dk1"/>
                </a:solidFill>
              </a:rPr>
              <a:t>areas</a:t>
            </a:r>
            <a:r>
              <a:rPr lang="it-IT" b="1" dirty="0">
                <a:solidFill>
                  <a:schemeClr val="dk1"/>
                </a:solidFill>
              </a:rPr>
              <a:t> to </a:t>
            </a:r>
            <a:r>
              <a:rPr lang="it-IT" b="1" dirty="0" err="1">
                <a:solidFill>
                  <a:schemeClr val="dk1"/>
                </a:solidFill>
              </a:rPr>
              <a:t>provide</a:t>
            </a:r>
            <a:r>
              <a:rPr lang="it-IT" b="1" dirty="0">
                <a:solidFill>
                  <a:schemeClr val="dk1"/>
                </a:solidFill>
              </a:rPr>
              <a:t> a</a:t>
            </a:r>
            <a:br>
              <a:rPr lang="it-IT" b="1" dirty="0">
                <a:solidFill>
                  <a:schemeClr val="dk1"/>
                </a:solidFill>
              </a:rPr>
            </a:br>
            <a:r>
              <a:rPr lang="it-IT" b="1" dirty="0" err="1">
                <a:solidFill>
                  <a:schemeClr val="dk1"/>
                </a:solidFill>
              </a:rPr>
              <a:t>unique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working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environment</a:t>
            </a:r>
            <a:r>
              <a:rPr lang="it-IT" b="1" dirty="0">
                <a:solidFill>
                  <a:schemeClr val="dk1"/>
                </a:solidFill>
              </a:rPr>
              <a:t>. Preliminary </a:t>
            </a:r>
            <a:r>
              <a:rPr lang="it-IT" b="1" dirty="0" err="1">
                <a:solidFill>
                  <a:schemeClr val="dk1"/>
                </a:solidFill>
              </a:rPr>
              <a:t>uptake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has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shown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that</a:t>
            </a:r>
            <a:r>
              <a:rPr lang="it-IT" b="1" dirty="0">
                <a:solidFill>
                  <a:schemeClr val="dk1"/>
                </a:solidFill>
              </a:rPr>
              <a:t> the ECAS</a:t>
            </a:r>
            <a:br>
              <a:rPr lang="it-IT" b="1" dirty="0">
                <a:solidFill>
                  <a:schemeClr val="dk1"/>
                </a:solidFill>
              </a:rPr>
            </a:br>
            <a:r>
              <a:rPr lang="it-IT" b="1" dirty="0" err="1">
                <a:solidFill>
                  <a:schemeClr val="dk1"/>
                </a:solidFill>
              </a:rPr>
              <a:t>environment</a:t>
            </a:r>
            <a:r>
              <a:rPr lang="it-IT" b="1" dirty="0">
                <a:solidFill>
                  <a:schemeClr val="dk1"/>
                </a:solidFill>
              </a:rPr>
              <a:t> can facilitate </a:t>
            </a:r>
            <a:r>
              <a:rPr lang="it-IT" b="1" dirty="0" err="1">
                <a:solidFill>
                  <a:schemeClr val="dk1"/>
                </a:solidFill>
              </a:rPr>
              <a:t>better</a:t>
            </a:r>
            <a:r>
              <a:rPr lang="it-IT" b="1" dirty="0">
                <a:solidFill>
                  <a:schemeClr val="dk1"/>
                </a:solidFill>
              </a:rPr>
              <a:t> data and </a:t>
            </a:r>
            <a:r>
              <a:rPr lang="it-IT" b="1" dirty="0" err="1">
                <a:solidFill>
                  <a:schemeClr val="dk1"/>
                </a:solidFill>
              </a:rPr>
              <a:t>workflow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sharing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close</a:t>
            </a:r>
            <a:r>
              <a:rPr lang="it-IT" b="1" dirty="0">
                <a:solidFill>
                  <a:schemeClr val="dk1"/>
                </a:solidFill>
              </a:rPr>
              <a:t> to the</a:t>
            </a:r>
            <a:br>
              <a:rPr lang="it-IT" b="1" dirty="0">
                <a:solidFill>
                  <a:schemeClr val="dk1"/>
                </a:solidFill>
              </a:rPr>
            </a:br>
            <a:r>
              <a:rPr lang="it-IT" b="1" dirty="0" err="1">
                <a:solidFill>
                  <a:schemeClr val="dk1"/>
                </a:solidFill>
              </a:rPr>
              <a:t>user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needs</a:t>
            </a:r>
            <a:r>
              <a:rPr lang="it-IT" b="1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8723FF49-E731-3446-A42B-C47A6F7A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62289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15719-071B-4D25-825C-CBCC2866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9828F9-257E-4D85-A7A3-90A5DE7C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377" y="188640"/>
            <a:ext cx="9047223" cy="537716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GEOSS - Global Earth Observation System of Systems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4A52255-6364-430F-921A-209FE69C199C}"/>
              </a:ext>
            </a:extLst>
          </p:cNvPr>
          <p:cNvSpPr txBox="1">
            <a:spLocks/>
          </p:cNvSpPr>
          <p:nvPr/>
        </p:nvSpPr>
        <p:spPr>
          <a:xfrm>
            <a:off x="0" y="914400"/>
            <a:ext cx="7315200" cy="19992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GEO Discovery and Access Broker (GEO DAB)</a:t>
            </a:r>
            <a:r>
              <a:rPr lang="en-US" sz="2400" dirty="0"/>
              <a:t> transparently connects GEOSS User’s requests to the resources shared by the GEOSS Providers:</a:t>
            </a:r>
          </a:p>
          <a:p>
            <a:pPr lvl="1"/>
            <a:r>
              <a:rPr lang="en-US" sz="2000" dirty="0"/>
              <a:t>brokering framework that interconnects hundreds of heterogeneous and autonomous supply systems (constituting the GEO metasystem)</a:t>
            </a:r>
          </a:p>
          <a:p>
            <a:pPr lvl="1"/>
            <a:r>
              <a:rPr lang="en-US" sz="2000" dirty="0"/>
              <a:t>provides mediation, harmonization, transformation, and QoS capabilities</a:t>
            </a:r>
          </a:p>
          <a:p>
            <a:pPr lvl="1"/>
            <a:r>
              <a:rPr lang="en-US" sz="2000" dirty="0"/>
              <a:t>simplify cross and multi-disciplinary discovery, access, and use (or reuse) of disparate data and information</a:t>
            </a:r>
            <a:endParaRPr lang="en-US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E57075-9D73-4766-8462-D8F8FA125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05872"/>
              </p:ext>
            </p:extLst>
          </p:nvPr>
        </p:nvGraphicFramePr>
        <p:xfrm>
          <a:off x="397250" y="4725144"/>
          <a:ext cx="4464496" cy="10138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92950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3571546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232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678584">
                <a:tc>
                  <a:txBody>
                    <a:bodyPr/>
                    <a:lstStyle/>
                    <a:p>
                      <a:r>
                        <a:rPr lang="en-US" sz="1400" b="1" dirty="0"/>
                        <a:t>GEO DAB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EGI Cloud Compute and Cloud Container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4"/>
                          </a:solidFill>
                        </a:rPr>
                        <a:t>AAI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CB992D-99EA-44B7-AC5A-9BD97D7A84C3}"/>
              </a:ext>
            </a:extLst>
          </p:cNvPr>
          <p:cNvSpPr/>
          <p:nvPr/>
        </p:nvSpPr>
        <p:spPr>
          <a:xfrm>
            <a:off x="7515988" y="1569245"/>
            <a:ext cx="4606977" cy="11396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Main use cases: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Discovery and Access of GEOSS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Generation of new products </a:t>
            </a:r>
            <a:r>
              <a:rPr lang="en-US" sz="1400" dirty="0" err="1">
                <a:solidFill>
                  <a:schemeClr val="tx1"/>
                </a:solidFill>
              </a:rPr>
              <a:t>utilising</a:t>
            </a:r>
            <a:r>
              <a:rPr lang="en-US" sz="1400" dirty="0">
                <a:solidFill>
                  <a:schemeClr val="tx1"/>
                </a:solidFill>
              </a:rPr>
              <a:t> GEOSS datasets (discover) through the execution and orchestration of workflows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C552C-6078-4279-BD18-B7612D7F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745" y="797871"/>
            <a:ext cx="1777255" cy="5805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8EF96-23D9-4E2E-B4F4-8515279F3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3162403"/>
            <a:ext cx="4611291" cy="2833740"/>
          </a:xfrm>
          <a:prstGeom prst="rect">
            <a:avLst/>
          </a:prstGeom>
        </p:spPr>
      </p:pic>
      <p:pic>
        <p:nvPicPr>
          <p:cNvPr id="3078" name="Picture 6" descr="Image result for geoss">
            <a:extLst>
              <a:ext uri="{FF2B5EF4-FFF2-40B4-BE49-F238E27FC236}">
                <a16:creationId xmlns:a16="http://schemas.microsoft.com/office/drawing/2014/main" id="{8EEA2CD9-2153-45C8-896F-745799E70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98" y="797871"/>
            <a:ext cx="1488747" cy="5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A2BBAF2-3361-D341-9ABA-9E747106D9BB}"/>
              </a:ext>
            </a:extLst>
          </p:cNvPr>
          <p:cNvSpPr/>
          <p:nvPr/>
        </p:nvSpPr>
        <p:spPr>
          <a:xfrm>
            <a:off x="4467988" y="2947259"/>
            <a:ext cx="60960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dk1"/>
                </a:solidFill>
              </a:rPr>
              <a:t>Demo </a:t>
            </a:r>
            <a:r>
              <a:rPr lang="it-IT" b="1" dirty="0"/>
              <a:t>of </a:t>
            </a:r>
            <a:r>
              <a:rPr lang="it-IT" b="1" dirty="0">
                <a:solidFill>
                  <a:schemeClr val="dk1"/>
                </a:solidFill>
              </a:rPr>
              <a:t>GEOSS </a:t>
            </a:r>
            <a:r>
              <a:rPr lang="it-IT" b="1" dirty="0" err="1">
                <a:solidFill>
                  <a:schemeClr val="dk1"/>
                </a:solidFill>
              </a:rPr>
              <a:t>was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presented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at</a:t>
            </a:r>
            <a:r>
              <a:rPr lang="it-IT" b="1" dirty="0">
                <a:solidFill>
                  <a:schemeClr val="dk1"/>
                </a:solidFill>
              </a:rPr>
              <a:t> the EOSC </a:t>
            </a:r>
            <a:r>
              <a:rPr lang="it-IT" b="1" dirty="0" err="1">
                <a:solidFill>
                  <a:schemeClr val="dk1"/>
                </a:solidFill>
              </a:rPr>
              <a:t>Launch</a:t>
            </a:r>
            <a:r>
              <a:rPr lang="it-IT" b="1" dirty="0">
                <a:solidFill>
                  <a:schemeClr val="dk1"/>
                </a:solidFill>
              </a:rPr>
              <a:t> in </a:t>
            </a:r>
            <a:r>
              <a:rPr lang="it-IT" b="1" dirty="0" err="1">
                <a:solidFill>
                  <a:schemeClr val="dk1"/>
                </a:solidFill>
              </a:rPr>
              <a:t>September</a:t>
            </a:r>
            <a:r>
              <a:rPr lang="it-IT" b="1" dirty="0">
                <a:solidFill>
                  <a:schemeClr val="dk1"/>
                </a:solidFill>
              </a:rPr>
              <a:t> 2018 and a new </a:t>
            </a:r>
            <a:r>
              <a:rPr lang="it-IT" b="1" dirty="0" err="1">
                <a:solidFill>
                  <a:schemeClr val="dk1"/>
                </a:solidFill>
              </a:rPr>
              <a:t>updated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version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will</a:t>
            </a:r>
            <a:r>
              <a:rPr lang="it-IT" b="1" dirty="0">
                <a:solidFill>
                  <a:schemeClr val="dk1"/>
                </a:solidFill>
              </a:rPr>
              <a:t> be </a:t>
            </a:r>
            <a:r>
              <a:rPr lang="it-IT" b="1" dirty="0" err="1">
                <a:solidFill>
                  <a:schemeClr val="dk1"/>
                </a:solidFill>
              </a:rPr>
              <a:t>presented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at</a:t>
            </a:r>
            <a:r>
              <a:rPr lang="it-IT" b="1" dirty="0">
                <a:solidFill>
                  <a:schemeClr val="dk1"/>
                </a:solidFill>
              </a:rPr>
              <a:t> the </a:t>
            </a:r>
            <a:r>
              <a:rPr lang="it-IT" b="1" dirty="0" err="1">
                <a:solidFill>
                  <a:schemeClr val="dk1"/>
                </a:solidFill>
              </a:rPr>
              <a:t>next</a:t>
            </a:r>
            <a:r>
              <a:rPr lang="it-IT" b="1" dirty="0">
                <a:solidFill>
                  <a:schemeClr val="dk1"/>
                </a:solidFill>
              </a:rPr>
              <a:t> GEO </a:t>
            </a:r>
            <a:r>
              <a:rPr lang="it-IT" b="1" dirty="0" err="1">
                <a:solidFill>
                  <a:schemeClr val="dk1"/>
                </a:solidFill>
              </a:rPr>
              <a:t>Plenary</a:t>
            </a:r>
            <a:r>
              <a:rPr lang="it-IT" b="1" dirty="0">
                <a:solidFill>
                  <a:schemeClr val="dk1"/>
                </a:solidFill>
              </a:rPr>
              <a:t>, in the </a:t>
            </a:r>
            <a:r>
              <a:rPr lang="it-IT" b="1" dirty="0" err="1">
                <a:solidFill>
                  <a:schemeClr val="dk1"/>
                </a:solidFill>
              </a:rPr>
              <a:t>context</a:t>
            </a:r>
            <a:r>
              <a:rPr lang="it-IT" b="1" dirty="0">
                <a:solidFill>
                  <a:schemeClr val="dk1"/>
                </a:solidFill>
              </a:rPr>
              <a:t> of </a:t>
            </a:r>
            <a:r>
              <a:rPr lang="it-IT" b="1" dirty="0" err="1">
                <a:solidFill>
                  <a:schemeClr val="dk1"/>
                </a:solidFill>
              </a:rPr>
              <a:t>EuroGEOSS</a:t>
            </a:r>
            <a:r>
              <a:rPr lang="it-IT" b="1" dirty="0">
                <a:solidFill>
                  <a:schemeClr val="dk1"/>
                </a:solidFill>
              </a:rPr>
              <a:t> Sprint To </a:t>
            </a:r>
            <a:r>
              <a:rPr lang="it-IT" b="1" dirty="0" err="1">
                <a:solidFill>
                  <a:schemeClr val="dk1"/>
                </a:solidFill>
              </a:rPr>
              <a:t>Ministerial</a:t>
            </a:r>
            <a:r>
              <a:rPr lang="it-IT" b="1" dirty="0">
                <a:solidFill>
                  <a:schemeClr val="dk1"/>
                </a:solidFill>
              </a:rPr>
              <a:t> of the </a:t>
            </a:r>
            <a:r>
              <a:rPr lang="it-IT" b="1" dirty="0" err="1">
                <a:solidFill>
                  <a:schemeClr val="dk1"/>
                </a:solidFill>
              </a:rPr>
              <a:t>European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Commission</a:t>
            </a:r>
            <a:r>
              <a:rPr lang="it-IT" b="1" dirty="0">
                <a:solidFill>
                  <a:schemeClr val="dk1"/>
                </a:solidFill>
              </a:rPr>
              <a:t>. </a:t>
            </a:r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1189CAAF-B4D0-3542-AA50-F24399BB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080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B9524-C34C-45E0-8AB4-3E382C33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C5B25C-6869-4C45-A30C-802AD911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6" y="188640"/>
            <a:ext cx="8818623" cy="537716"/>
          </a:xfrm>
        </p:spPr>
        <p:txBody>
          <a:bodyPr>
            <a:noAutofit/>
          </a:bodyPr>
          <a:lstStyle/>
          <a:p>
            <a:r>
              <a:rPr lang="en-GB" sz="3000" noProof="0" dirty="0" err="1"/>
              <a:t>OPENCoastS</a:t>
            </a:r>
            <a:r>
              <a:rPr lang="en-GB" sz="3000" noProof="0" dirty="0"/>
              <a:t> - Coastal circulation on-demand forecast</a:t>
            </a:r>
          </a:p>
        </p:txBody>
      </p:sp>
      <p:pic>
        <p:nvPicPr>
          <p:cNvPr id="4098" name="Picture 2" descr="http://opencoasts.lnec.pt/img/logo4.png">
            <a:extLst>
              <a:ext uri="{FF2B5EF4-FFF2-40B4-BE49-F238E27FC236}">
                <a16:creationId xmlns:a16="http://schemas.microsoft.com/office/drawing/2014/main" id="{9220B132-D23E-49BE-9233-1004B0949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140" y="8235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D0C169D-46E4-4D1A-AA43-95696E644961}"/>
              </a:ext>
            </a:extLst>
          </p:cNvPr>
          <p:cNvSpPr txBox="1">
            <a:spLocks/>
          </p:cNvSpPr>
          <p:nvPr/>
        </p:nvSpPr>
        <p:spPr>
          <a:xfrm>
            <a:off x="0" y="914400"/>
            <a:ext cx="6858000" cy="19992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OPENCoastS</a:t>
            </a:r>
            <a:r>
              <a:rPr lang="en-US" sz="2400" b="1" dirty="0"/>
              <a:t> service</a:t>
            </a:r>
            <a:r>
              <a:rPr lang="en-US" sz="2400" dirty="0"/>
              <a:t> builds on-demand circulation forecast systems for user-selected sections of the North Atlantic coast:</a:t>
            </a:r>
          </a:p>
          <a:p>
            <a:pPr lvl="1"/>
            <a:r>
              <a:rPr lang="en-US" sz="2000" dirty="0"/>
              <a:t>daily forecasts of water levels and 2D velocities over the spatial region of interest for periods of 48 hours</a:t>
            </a:r>
          </a:p>
          <a:p>
            <a:pPr lvl="1"/>
            <a:r>
              <a:rPr lang="en-US" sz="2000" dirty="0"/>
              <a:t>forcing conditions at the boundaries and over the domain are defined by the user from global forecast databases</a:t>
            </a:r>
          </a:p>
          <a:p>
            <a:pPr lvl="1"/>
            <a:r>
              <a:rPr lang="en-US" sz="2000" dirty="0"/>
              <a:t>automatic comparison with real-time in-situ sensor data can be provided for a number of user specified locations</a:t>
            </a:r>
            <a:endParaRPr lang="en-US" sz="1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F864D7-76CB-4816-A9D3-1527E389F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25183"/>
              </p:ext>
            </p:extLst>
          </p:nvPr>
        </p:nvGraphicFramePr>
        <p:xfrm>
          <a:off x="623392" y="4725144"/>
          <a:ext cx="5159934" cy="1493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88807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3171127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3125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OPENCoasts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EGI Cloud Compute,</a:t>
                      </a:r>
                    </a:p>
                    <a:p>
                      <a:r>
                        <a:rPr lang="en-US" sz="1400" b="1" dirty="0">
                          <a:solidFill>
                            <a:srgbClr val="B5892D"/>
                          </a:solidFill>
                        </a:rPr>
                        <a:t>EGI HTC, EGI Workload Manager ,</a:t>
                      </a:r>
                    </a:p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EGI </a:t>
                      </a:r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DataHub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EGI Check-in, </a:t>
                      </a:r>
                    </a:p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B2STAGE, B2SAFE, </a:t>
                      </a:r>
                    </a:p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Accounting, Orchestrator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8CCC12-DD04-4977-A5E8-5820BFC0E8CF}"/>
              </a:ext>
            </a:extLst>
          </p:cNvPr>
          <p:cNvSpPr/>
          <p:nvPr/>
        </p:nvSpPr>
        <p:spPr>
          <a:xfrm>
            <a:off x="7123112" y="654631"/>
            <a:ext cx="3581400" cy="17507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From national to European scope: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integration with European and global services for water levels and meteorological forcing (e.g. </a:t>
            </a:r>
            <a:r>
              <a:rPr lang="en-US" sz="1600" dirty="0" err="1">
                <a:solidFill>
                  <a:schemeClr val="tx1"/>
                </a:solidFill>
              </a:rPr>
              <a:t>EMODNETPhysics</a:t>
            </a:r>
            <a:r>
              <a:rPr lang="en-US" sz="1600" dirty="0">
                <a:solidFill>
                  <a:schemeClr val="tx1"/>
                </a:solidFill>
              </a:rPr>
              <a:t>, FES2014, </a:t>
            </a:r>
            <a:r>
              <a:rPr lang="en-US" sz="1600" dirty="0" err="1">
                <a:solidFill>
                  <a:schemeClr val="tx1"/>
                </a:solidFill>
              </a:rPr>
              <a:t>MeteoFrance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B848A3-5BD0-4FEA-BEF1-44FB43A78640}"/>
              </a:ext>
            </a:extLst>
          </p:cNvPr>
          <p:cNvSpPr/>
          <p:nvPr/>
        </p:nvSpPr>
        <p:spPr>
          <a:xfrm>
            <a:off x="7123112" y="2468762"/>
            <a:ext cx="4946800" cy="2040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Main use cases: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Forecast systems to anticipate hazardous events and prepare emergency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Support planning activities, from daily tasks to strategic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Studies of coastal processes, of the climate change and anthropogenic impacts in the coastal 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Facilitate the access to circulation forecasts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7E8BFDC-41C3-A047-9AA7-721B8D1E347D}"/>
              </a:ext>
            </a:extLst>
          </p:cNvPr>
          <p:cNvSpPr/>
          <p:nvPr/>
        </p:nvSpPr>
        <p:spPr>
          <a:xfrm>
            <a:off x="774270" y="1885270"/>
            <a:ext cx="6096000" cy="26074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/>
              <a:t>OPENCoastS</a:t>
            </a:r>
            <a:r>
              <a:rPr lang="it-IT" b="1" dirty="0"/>
              <a:t> </a:t>
            </a:r>
            <a:r>
              <a:rPr lang="it-IT" b="1" dirty="0" err="1"/>
              <a:t>has</a:t>
            </a:r>
            <a:r>
              <a:rPr lang="it-IT" b="1" dirty="0"/>
              <a:t> </a:t>
            </a:r>
            <a:r>
              <a:rPr lang="it-IT" b="1" dirty="0" err="1"/>
              <a:t>grown</a:t>
            </a:r>
            <a:r>
              <a:rPr lang="it-IT" b="1" dirty="0"/>
              <a:t> from a </a:t>
            </a:r>
            <a:r>
              <a:rPr lang="it-IT" b="1" dirty="0" err="1"/>
              <a:t>national</a:t>
            </a:r>
            <a:r>
              <a:rPr lang="it-IT" b="1" dirty="0"/>
              <a:t> service to a </a:t>
            </a:r>
            <a:r>
              <a:rPr lang="it-IT" b="1" dirty="0" err="1"/>
              <a:t>worldwide</a:t>
            </a:r>
            <a:r>
              <a:rPr lang="it-IT" b="1" dirty="0"/>
              <a:t> </a:t>
            </a:r>
            <a:r>
              <a:rPr lang="it-IT" b="1" dirty="0" err="1"/>
              <a:t>platform</a:t>
            </a:r>
            <a:r>
              <a:rPr lang="it-IT" b="1" dirty="0"/>
              <a:t> with </a:t>
            </a:r>
            <a:r>
              <a:rPr lang="it-IT" b="1" dirty="0" err="1"/>
              <a:t>users</a:t>
            </a:r>
            <a:r>
              <a:rPr lang="it-IT" b="1" dirty="0"/>
              <a:t> on </a:t>
            </a:r>
            <a:r>
              <a:rPr lang="it-IT" b="1" dirty="0" err="1"/>
              <a:t>all</a:t>
            </a:r>
            <a:r>
              <a:rPr lang="it-IT" b="1" dirty="0"/>
              <a:t> 5 </a:t>
            </a:r>
            <a:r>
              <a:rPr lang="it-IT" b="1" dirty="0" err="1"/>
              <a:t>continents</a:t>
            </a:r>
            <a:r>
              <a:rPr lang="it-IT" b="1" dirty="0"/>
              <a:t>. </a:t>
            </a:r>
            <a:r>
              <a:rPr lang="it-IT" b="1" dirty="0" err="1"/>
              <a:t>Thanks</a:t>
            </a:r>
            <a:r>
              <a:rPr lang="it-IT" b="1" dirty="0"/>
              <a:t> to the service </a:t>
            </a:r>
            <a:r>
              <a:rPr lang="it-IT" b="1" dirty="0" err="1"/>
              <a:t>provided</a:t>
            </a:r>
            <a:r>
              <a:rPr lang="it-IT" b="1" dirty="0"/>
              <a:t> by EOSC-</a:t>
            </a:r>
            <a:r>
              <a:rPr lang="it-IT" b="1" dirty="0" err="1"/>
              <a:t>hub</a:t>
            </a:r>
            <a:r>
              <a:rPr lang="it-IT" b="1" dirty="0"/>
              <a:t>, </a:t>
            </a:r>
            <a:r>
              <a:rPr lang="it-IT" b="1" dirty="0" err="1"/>
              <a:t>we</a:t>
            </a:r>
            <a:r>
              <a:rPr lang="it-IT" b="1" dirty="0"/>
              <a:t> </a:t>
            </a:r>
            <a:r>
              <a:rPr lang="it-IT" b="1" dirty="0" err="1"/>
              <a:t>have</a:t>
            </a:r>
            <a:r>
              <a:rPr lang="it-IT" b="1" dirty="0"/>
              <a:t> over 50 </a:t>
            </a:r>
            <a:r>
              <a:rPr lang="it-IT" b="1" dirty="0" err="1"/>
              <a:t>international</a:t>
            </a:r>
            <a:r>
              <a:rPr lang="it-IT" b="1" dirty="0"/>
              <a:t> </a:t>
            </a:r>
            <a:r>
              <a:rPr lang="it-IT" b="1" dirty="0" err="1"/>
              <a:t>deployment</a:t>
            </a:r>
            <a:r>
              <a:rPr lang="it-IT" b="1" dirty="0"/>
              <a:t> and </a:t>
            </a:r>
            <a:r>
              <a:rPr lang="it-IT" b="1" dirty="0" err="1"/>
              <a:t>users</a:t>
            </a:r>
            <a:r>
              <a:rPr lang="it-IT" b="1" dirty="0"/>
              <a:t> in 23 </a:t>
            </a:r>
            <a:r>
              <a:rPr lang="it-IT" b="1" dirty="0" err="1"/>
              <a:t>countries</a:t>
            </a:r>
            <a:r>
              <a:rPr lang="it-IT" b="1" dirty="0"/>
              <a:t>. Three </a:t>
            </a:r>
            <a:r>
              <a:rPr lang="it-IT" b="1" dirty="0" err="1"/>
              <a:t>international</a:t>
            </a:r>
            <a:r>
              <a:rPr lang="it-IT" b="1" dirty="0"/>
              <a:t> training </a:t>
            </a:r>
            <a:r>
              <a:rPr lang="it-IT" b="1" dirty="0" err="1"/>
              <a:t>events</a:t>
            </a:r>
            <a:r>
              <a:rPr lang="it-IT" b="1" dirty="0"/>
              <a:t> </a:t>
            </a:r>
            <a:r>
              <a:rPr lang="it-IT" b="1" dirty="0" err="1"/>
              <a:t>has</a:t>
            </a:r>
            <a:r>
              <a:rPr lang="it-IT" b="1" dirty="0"/>
              <a:t> spread the word on </a:t>
            </a:r>
            <a:r>
              <a:rPr lang="it-IT" b="1" dirty="0" err="1"/>
              <a:t>this</a:t>
            </a:r>
            <a:r>
              <a:rPr lang="it-IT" b="1" dirty="0"/>
              <a:t> service and on the </a:t>
            </a:r>
            <a:r>
              <a:rPr lang="it-IT" b="1" dirty="0" err="1"/>
              <a:t>advantage</a:t>
            </a:r>
            <a:r>
              <a:rPr lang="it-IT" b="1" dirty="0"/>
              <a:t> of </a:t>
            </a:r>
            <a:r>
              <a:rPr lang="it-IT" b="1" dirty="0" err="1"/>
              <a:t>using</a:t>
            </a:r>
            <a:r>
              <a:rPr lang="it-IT" b="1" dirty="0"/>
              <a:t> e-</a:t>
            </a:r>
            <a:r>
              <a:rPr lang="it-IT" b="1" dirty="0" err="1"/>
              <a:t>infrastructures</a:t>
            </a:r>
            <a:r>
              <a:rPr lang="it-IT" b="1" dirty="0"/>
              <a:t> and </a:t>
            </a:r>
            <a:r>
              <a:rPr lang="it-IT" b="1" dirty="0" err="1"/>
              <a:t>their</a:t>
            </a:r>
            <a:r>
              <a:rPr lang="it-IT" b="1" dirty="0"/>
              <a:t> core </a:t>
            </a:r>
            <a:r>
              <a:rPr lang="it-IT" b="1" dirty="0" err="1"/>
              <a:t>services</a:t>
            </a:r>
            <a:r>
              <a:rPr lang="it-IT" b="1" dirty="0"/>
              <a:t> to </a:t>
            </a:r>
            <a:r>
              <a:rPr lang="it-IT" b="1" dirty="0" err="1"/>
              <a:t>support</a:t>
            </a:r>
            <a:r>
              <a:rPr lang="it-IT" b="1" dirty="0"/>
              <a:t> </a:t>
            </a:r>
            <a:r>
              <a:rPr lang="it-IT" b="1" dirty="0" err="1"/>
              <a:t>user</a:t>
            </a:r>
            <a:r>
              <a:rPr lang="it-IT" b="1" dirty="0"/>
              <a:t> </a:t>
            </a:r>
            <a:r>
              <a:rPr lang="it-IT" b="1" dirty="0" err="1"/>
              <a:t>oriented</a:t>
            </a:r>
            <a:r>
              <a:rPr lang="it-IT" b="1" dirty="0"/>
              <a:t> </a:t>
            </a:r>
            <a:r>
              <a:rPr lang="it-IT" b="1" dirty="0" err="1"/>
              <a:t>engineering</a:t>
            </a:r>
            <a:r>
              <a:rPr lang="it-IT" b="1" dirty="0"/>
              <a:t> </a:t>
            </a:r>
            <a:r>
              <a:rPr lang="it-IT" b="1" dirty="0" err="1"/>
              <a:t>platforms</a:t>
            </a:r>
            <a:r>
              <a:rPr lang="it-IT" b="1" dirty="0"/>
              <a:t> to </a:t>
            </a:r>
            <a:r>
              <a:rPr lang="it-IT" b="1" dirty="0" err="1"/>
              <a:t>address</a:t>
            </a:r>
            <a:r>
              <a:rPr lang="it-IT" b="1" dirty="0"/>
              <a:t> </a:t>
            </a:r>
            <a:r>
              <a:rPr lang="it-IT" b="1" dirty="0" err="1"/>
              <a:t>coastal</a:t>
            </a:r>
            <a:r>
              <a:rPr lang="it-IT" b="1" dirty="0"/>
              <a:t> </a:t>
            </a:r>
            <a:r>
              <a:rPr lang="it-IT" b="1" dirty="0" err="1"/>
              <a:t>research</a:t>
            </a:r>
            <a:r>
              <a:rPr lang="it-IT" b="1" dirty="0"/>
              <a:t> and management </a:t>
            </a:r>
            <a:r>
              <a:rPr lang="it-IT" b="1" dirty="0" err="1"/>
              <a:t>needs</a:t>
            </a:r>
            <a:r>
              <a:rPr lang="it-IT" b="1" dirty="0"/>
              <a:t>.</a:t>
            </a:r>
            <a:endParaRPr lang="it-IT" b="1" dirty="0">
              <a:solidFill>
                <a:schemeClr val="dk1"/>
              </a:solidFill>
            </a:endParaRPr>
          </a:p>
        </p:txBody>
      </p:sp>
      <p:graphicFrame>
        <p:nvGraphicFramePr>
          <p:cNvPr id="12" name="Google Shape;192;p33">
            <a:extLst>
              <a:ext uri="{FF2B5EF4-FFF2-40B4-BE49-F238E27FC236}">
                <a16:creationId xmlns:a16="http://schemas.microsoft.com/office/drawing/2014/main" id="{52AADF02-1E10-40B8-AEF3-755394C4A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99720"/>
              </p:ext>
            </p:extLst>
          </p:nvPr>
        </p:nvGraphicFramePr>
        <p:xfrm>
          <a:off x="5951984" y="4581128"/>
          <a:ext cx="5915441" cy="1859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15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 err="1"/>
                        <a:t>OPENCoasts</a:t>
                      </a:r>
                      <a:r>
                        <a:rPr lang="en-GB" sz="1600" b="1" dirty="0"/>
                        <a:t> - VA Metrics</a:t>
                      </a:r>
                      <a:endParaRPr sz="1600" b="1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International deployments: 50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Countries reached: 23 (Angola, Australia, Belgium,  Brazil, Cape Verde, China, Colombia,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="1" dirty="0"/>
                        <a:t>Finland, France, Germany, India, Indonesia,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="1" dirty="0"/>
                        <a:t>Italy, Mozambique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="1" dirty="0"/>
                        <a:t>Netherlands, New Zealand, Portugal, Russia, Spain, Taiwan, Timor-Leste</a:t>
                      </a:r>
                      <a:r>
                        <a:rPr lang="en-GB" sz="1400" b="1" baseline="0" dirty="0"/>
                        <a:t> </a:t>
                      </a:r>
                      <a:r>
                        <a:rPr lang="en-GB" sz="1400" b="1" dirty="0"/>
                        <a:t>Ukraine, USA)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id="{62F342A5-5679-6E40-83CA-F6587CAC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0097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42D792-78BE-41DC-AC89-E9385920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5F2CA2-5324-4CA3-881F-B6024973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err="1"/>
              <a:t>WeNMR</a:t>
            </a:r>
            <a:r>
              <a:rPr lang="en-GB" noProof="0" dirty="0"/>
              <a:t> - A Worldwide e-infrastructure for NMR and structural biology</a:t>
            </a:r>
          </a:p>
        </p:txBody>
      </p:sp>
      <p:pic>
        <p:nvPicPr>
          <p:cNvPr id="5" name="Google Shape;193;p33">
            <a:extLst>
              <a:ext uri="{FF2B5EF4-FFF2-40B4-BE49-F238E27FC236}">
                <a16:creationId xmlns:a16="http://schemas.microsoft.com/office/drawing/2014/main" id="{3A9F02EA-DFEB-49B7-8233-EB59ED48A0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31159" y="692635"/>
            <a:ext cx="152548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992B0E-3621-4B99-9AED-14559CCA42B4}"/>
              </a:ext>
            </a:extLst>
          </p:cNvPr>
          <p:cNvSpPr txBox="1">
            <a:spLocks/>
          </p:cNvSpPr>
          <p:nvPr/>
        </p:nvSpPr>
        <p:spPr>
          <a:xfrm>
            <a:off x="152401" y="1327066"/>
            <a:ext cx="7238999" cy="29401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 err="1"/>
              <a:t>WeNMR</a:t>
            </a:r>
            <a:r>
              <a:rPr lang="en-US" sz="2000" b="1" dirty="0"/>
              <a:t> suite</a:t>
            </a:r>
            <a:r>
              <a:rPr lang="en-US" sz="2000" dirty="0"/>
              <a:t> is composed of seven individual platforms:</a:t>
            </a:r>
          </a:p>
          <a:p>
            <a:r>
              <a:rPr lang="en-US" sz="1600" b="1" dirty="0"/>
              <a:t>AMPS-NMR</a:t>
            </a:r>
            <a:r>
              <a:rPr lang="en-US" sz="1600" dirty="0"/>
              <a:t>: a web portal for Nuclear Magnetic Resonance (NMR) structures</a:t>
            </a:r>
          </a:p>
          <a:p>
            <a:r>
              <a:rPr lang="en-US" sz="1600" b="1" dirty="0"/>
              <a:t>CS-ROSETTA</a:t>
            </a:r>
            <a:r>
              <a:rPr lang="en-US" sz="1600" dirty="0"/>
              <a:t>: to model the 3D structure of proteins</a:t>
            </a:r>
          </a:p>
          <a:p>
            <a:r>
              <a:rPr lang="en-US" sz="1600" b="1" dirty="0"/>
              <a:t>DISVIS</a:t>
            </a:r>
            <a:r>
              <a:rPr lang="en-US" sz="1600" dirty="0"/>
              <a:t>: to </a:t>
            </a:r>
            <a:r>
              <a:rPr lang="en-US" sz="1600" dirty="0" err="1"/>
              <a:t>visualise</a:t>
            </a:r>
            <a:r>
              <a:rPr lang="en-US" sz="1600" dirty="0"/>
              <a:t> and quantify the accessible interaction space in macromolecular complexes</a:t>
            </a:r>
          </a:p>
          <a:p>
            <a:r>
              <a:rPr lang="en-US" sz="1600" b="1" dirty="0"/>
              <a:t>FANTEN</a:t>
            </a:r>
            <a:r>
              <a:rPr lang="en-US" sz="1600" dirty="0"/>
              <a:t>: for multiple alignment of nucleic acid and protein sequences</a:t>
            </a:r>
          </a:p>
          <a:p>
            <a:r>
              <a:rPr lang="en-US" sz="1600" b="1" dirty="0"/>
              <a:t>HADDOCK</a:t>
            </a:r>
            <a:r>
              <a:rPr lang="en-US" sz="1600" dirty="0"/>
              <a:t>: to model complexes of proteins and other biomolecules</a:t>
            </a:r>
          </a:p>
          <a:p>
            <a:r>
              <a:rPr lang="en-US" sz="1600" b="1" dirty="0"/>
              <a:t>POWERFIT</a:t>
            </a:r>
            <a:r>
              <a:rPr lang="en-US" sz="1600" dirty="0"/>
              <a:t>: for rigid body fitting of atomic structures into cryo-EM density maps</a:t>
            </a:r>
          </a:p>
          <a:p>
            <a:r>
              <a:rPr lang="en-US" sz="1600" b="1" dirty="0"/>
              <a:t>SPOTON</a:t>
            </a:r>
            <a:r>
              <a:rPr lang="en-US" sz="1600" dirty="0"/>
              <a:t>: to identify and classify interfacial residues as Hot-Spots (HS) in protein-protein complexes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AA082C-DF09-4BBA-9E8C-6B9E64ABF9C7}"/>
              </a:ext>
            </a:extLst>
          </p:cNvPr>
          <p:cNvSpPr/>
          <p:nvPr/>
        </p:nvSpPr>
        <p:spPr>
          <a:xfrm>
            <a:off x="7696199" y="1366908"/>
            <a:ext cx="4343399" cy="15230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Main use cases: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Disease-causing mutations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Engineer better molecules for material, health or food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Obtain a starting point for drug design to combat disease</a:t>
            </a:r>
          </a:p>
        </p:txBody>
      </p:sp>
      <p:graphicFrame>
        <p:nvGraphicFramePr>
          <p:cNvPr id="9" name="Google Shape;192;p33">
            <a:extLst>
              <a:ext uri="{FF2B5EF4-FFF2-40B4-BE49-F238E27FC236}">
                <a16:creationId xmlns:a16="http://schemas.microsoft.com/office/drawing/2014/main" id="{70DA0339-C38A-42A3-8FBE-A50D17B04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836445"/>
              </p:ext>
            </p:extLst>
          </p:nvPr>
        </p:nvGraphicFramePr>
        <p:xfrm>
          <a:off x="7536160" y="3064490"/>
          <a:ext cx="4474334" cy="2011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094">
                  <a:extLst>
                    <a:ext uri="{9D8B030D-6E8A-4147-A177-3AD203B41FA5}">
                      <a16:colId xmlns:a16="http://schemas.microsoft.com/office/drawing/2014/main" val="146297352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 err="1"/>
                        <a:t>WeNMR</a:t>
                      </a:r>
                      <a:r>
                        <a:rPr lang="en-GB" sz="1600" b="1" dirty="0"/>
                        <a:t> suite - VA Metrics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New users: 3844 </a:t>
                      </a:r>
                      <a:endParaRPr lang="en-GB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9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Number of user runs submitted: 24702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Job submitted: 10’343’738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CPU time: 20’705’927 hours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991114050"/>
                  </a:ext>
                </a:extLst>
              </a:tr>
              <a:tr h="3099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Reached countries: 108</a:t>
                      </a:r>
                      <a:endParaRPr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5973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A066F20-7338-E942-B917-8DFB703E5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863" y="4013184"/>
            <a:ext cx="3342211" cy="233911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3358A1-AEDD-4EFF-9D4E-8035182EB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88970"/>
              </p:ext>
            </p:extLst>
          </p:nvPr>
        </p:nvGraphicFramePr>
        <p:xfrm>
          <a:off x="208195" y="4390568"/>
          <a:ext cx="3871582" cy="131446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44102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3027480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3125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979187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WeNMR</a:t>
                      </a:r>
                      <a:r>
                        <a:rPr lang="en-US" sz="1400" b="1" dirty="0"/>
                        <a:t> suite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EGI HTC, EGI Cloud Compute</a:t>
                      </a:r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, EGI Workload Manager, EGI Check-in</a:t>
                      </a:r>
                    </a:p>
                    <a:p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INDIGO </a:t>
                      </a:r>
                      <a:r>
                        <a:rPr lang="en-US" sz="1400" b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udocker</a:t>
                      </a:r>
                      <a:endParaRPr lang="en-US" sz="1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OneData</a:t>
                      </a:r>
                      <a:endParaRPr lang="en-US" sz="1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016DC5B3-1792-9B48-BFC7-ACAED5925D72}"/>
              </a:ext>
            </a:extLst>
          </p:cNvPr>
          <p:cNvSpPr/>
          <p:nvPr/>
        </p:nvSpPr>
        <p:spPr>
          <a:xfrm>
            <a:off x="2855640" y="2621414"/>
            <a:ext cx="6552728" cy="15738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dk1"/>
                </a:solidFill>
              </a:rPr>
              <a:t>HADDOCK </a:t>
            </a:r>
            <a:r>
              <a:rPr lang="it-IT" b="1" dirty="0" err="1">
                <a:solidFill>
                  <a:schemeClr val="dk1"/>
                </a:solidFill>
              </a:rPr>
              <a:t>is</a:t>
            </a:r>
            <a:r>
              <a:rPr lang="it-IT" b="1" dirty="0">
                <a:solidFill>
                  <a:schemeClr val="dk1"/>
                </a:solidFill>
              </a:rPr>
              <a:t> an EOSC-</a:t>
            </a:r>
            <a:r>
              <a:rPr lang="it-IT" b="1" dirty="0" err="1">
                <a:solidFill>
                  <a:schemeClr val="dk1"/>
                </a:solidFill>
              </a:rPr>
              <a:t>hub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Thematic</a:t>
            </a:r>
            <a:r>
              <a:rPr lang="it-IT" b="1" dirty="0">
                <a:solidFill>
                  <a:schemeClr val="dk1"/>
                </a:solidFill>
              </a:rPr>
              <a:t> Service for </a:t>
            </a:r>
            <a:r>
              <a:rPr lang="it-IT" b="1" dirty="0" err="1">
                <a:solidFill>
                  <a:schemeClr val="dk1"/>
                </a:solidFill>
              </a:rPr>
              <a:t>structural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biologists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provided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through</a:t>
            </a:r>
            <a:r>
              <a:rPr lang="it-IT" b="1" dirty="0">
                <a:solidFill>
                  <a:schemeClr val="dk1"/>
                </a:solidFill>
              </a:rPr>
              <a:t> the EOSC Marketplace. 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>
                <a:solidFill>
                  <a:schemeClr val="dk1"/>
                </a:solidFill>
              </a:rPr>
              <a:t>In the </a:t>
            </a:r>
            <a:r>
              <a:rPr lang="it-IT" b="1" dirty="0" err="1">
                <a:solidFill>
                  <a:schemeClr val="dk1"/>
                </a:solidFill>
              </a:rPr>
              <a:t>past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year</a:t>
            </a:r>
            <a:r>
              <a:rPr lang="it-IT" b="1" dirty="0">
                <a:solidFill>
                  <a:schemeClr val="dk1"/>
                </a:solidFill>
              </a:rPr>
              <a:t>: +30% </a:t>
            </a:r>
            <a:r>
              <a:rPr lang="it-IT" b="1" dirty="0" err="1">
                <a:solidFill>
                  <a:schemeClr val="dk1"/>
                </a:solidFill>
              </a:rPr>
              <a:t>users</a:t>
            </a:r>
            <a:r>
              <a:rPr lang="it-IT" b="1" dirty="0">
                <a:solidFill>
                  <a:schemeClr val="dk1"/>
                </a:solidFill>
              </a:rPr>
              <a:t>, +126% </a:t>
            </a:r>
            <a:r>
              <a:rPr lang="it-IT" b="1" dirty="0" err="1">
                <a:solidFill>
                  <a:schemeClr val="dk1"/>
                </a:solidFill>
              </a:rPr>
              <a:t>simulations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submitted</a:t>
            </a:r>
            <a:r>
              <a:rPr lang="it-IT" b="1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4164E5BB-1655-5942-B14B-4B2B2C0B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68831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F2CC4-CC09-4716-81D4-B2DD92A4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18A5AF-D1B9-4EA8-93E5-1076568A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EO Pillar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438416-E2FE-4782-8BF9-4E578C250170}"/>
              </a:ext>
            </a:extLst>
          </p:cNvPr>
          <p:cNvSpPr txBox="1">
            <a:spLocks/>
          </p:cNvSpPr>
          <p:nvPr/>
        </p:nvSpPr>
        <p:spPr>
          <a:xfrm>
            <a:off x="76200" y="914400"/>
            <a:ext cx="8153400" cy="19992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EO-Pillar service provides access to different services in the field of Earth Observation (EO). </a:t>
            </a: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D4CA4A-D141-44F0-91D6-83CF13C0D0D2}"/>
              </a:ext>
            </a:extLst>
          </p:cNvPr>
          <p:cNvGrpSpPr/>
          <p:nvPr/>
        </p:nvGrpSpPr>
        <p:grpSpPr>
          <a:xfrm>
            <a:off x="228600" y="1914011"/>
            <a:ext cx="3429000" cy="3891253"/>
            <a:chOff x="228600" y="1914011"/>
            <a:chExt cx="3429000" cy="43434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7B6F3A-524F-4291-A8EF-D04195D6D8DB}"/>
                </a:ext>
              </a:extLst>
            </p:cNvPr>
            <p:cNvSpPr/>
            <p:nvPr/>
          </p:nvSpPr>
          <p:spPr>
            <a:xfrm>
              <a:off x="228600" y="1914011"/>
              <a:ext cx="3429000" cy="4343400"/>
            </a:xfrm>
            <a:prstGeom prst="roundRect">
              <a:avLst/>
            </a:prstGeom>
            <a:solidFill>
              <a:srgbClr val="75A5D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000" b="1" dirty="0"/>
                <a:t>Data Access and Computing services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0B9EB4-5C97-419A-80AE-4BC34B62928D}"/>
                </a:ext>
              </a:extLst>
            </p:cNvPr>
            <p:cNvSpPr txBox="1"/>
            <p:nvPr/>
          </p:nvSpPr>
          <p:spPr>
            <a:xfrm>
              <a:off x="335360" y="3111659"/>
              <a:ext cx="324604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EODC Data Catalogue Service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EODC </a:t>
              </a:r>
              <a:r>
                <a:rPr lang="en-US" dirty="0" err="1">
                  <a:solidFill>
                    <a:schemeClr val="bg1"/>
                  </a:solidFill>
                </a:rPr>
                <a:t>JupyterHub</a:t>
              </a:r>
              <a:r>
                <a:rPr lang="en-US" dirty="0">
                  <a:solidFill>
                    <a:schemeClr val="bg1"/>
                  </a:solidFill>
                </a:rPr>
                <a:t> for global Copernicus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OSX-Sentinel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bg1"/>
                  </a:solidFill>
                </a:rPr>
                <a:t>CloudFerro</a:t>
              </a:r>
              <a:r>
                <a:rPr lang="en-US" dirty="0">
                  <a:solidFill>
                    <a:schemeClr val="bg1"/>
                  </a:solidFill>
                </a:rPr>
                <a:t> Data Collections Catalog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bg1"/>
                  </a:solidFill>
                </a:rPr>
                <a:t>CloudFerro</a:t>
              </a:r>
              <a:r>
                <a:rPr lang="en-US" dirty="0">
                  <a:solidFill>
                    <a:schemeClr val="bg1"/>
                  </a:solidFill>
                </a:rPr>
                <a:t> Infrastructure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bg1"/>
                  </a:solidFill>
                </a:rPr>
                <a:t>CloudFerro</a:t>
              </a:r>
              <a:r>
                <a:rPr lang="en-US" dirty="0">
                  <a:solidFill>
                    <a:schemeClr val="bg1"/>
                  </a:solidFill>
                </a:rPr>
                <a:t> EO Finder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bg1"/>
                  </a:solidFill>
                </a:rPr>
                <a:t>CloudFerro</a:t>
              </a:r>
              <a:r>
                <a:rPr lang="en-US" dirty="0">
                  <a:solidFill>
                    <a:schemeClr val="bg1"/>
                  </a:solidFill>
                </a:rPr>
                <a:t> EO Browser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8B9E32-BDBD-4620-9C55-BA05AA6DC159}"/>
              </a:ext>
            </a:extLst>
          </p:cNvPr>
          <p:cNvGrpSpPr/>
          <p:nvPr/>
        </p:nvGrpSpPr>
        <p:grpSpPr>
          <a:xfrm>
            <a:off x="4427409" y="2241249"/>
            <a:ext cx="3429000" cy="2267871"/>
            <a:chOff x="4409045" y="1914011"/>
            <a:chExt cx="3429000" cy="258436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3334EAC-DAED-436E-97D4-C9B7DF51DC3F}"/>
                </a:ext>
              </a:extLst>
            </p:cNvPr>
            <p:cNvSpPr/>
            <p:nvPr/>
          </p:nvSpPr>
          <p:spPr>
            <a:xfrm>
              <a:off x="4409045" y="1914011"/>
              <a:ext cx="3429000" cy="2505589"/>
            </a:xfrm>
            <a:prstGeom prst="roundRect">
              <a:avLst/>
            </a:prstGeom>
            <a:solidFill>
              <a:srgbClr val="75A5D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000" b="1" dirty="0"/>
                <a:t>EO Data Exploitation services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0F7AFF-8057-451A-976F-FB357EE17B4D}"/>
                </a:ext>
              </a:extLst>
            </p:cNvPr>
            <p:cNvSpPr txBox="1"/>
            <p:nvPr/>
          </p:nvSpPr>
          <p:spPr>
            <a:xfrm>
              <a:off x="4637645" y="3021049"/>
              <a:ext cx="3048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Geohazards Exploitation Platform (GEP)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MEA Platform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bg1"/>
                  </a:solidFill>
                </a:rPr>
                <a:t>Rasdaman</a:t>
              </a:r>
              <a:r>
                <a:rPr lang="en-US" dirty="0">
                  <a:solidFill>
                    <a:schemeClr val="bg1"/>
                  </a:solidFill>
                </a:rPr>
                <a:t> EO </a:t>
              </a:r>
              <a:r>
                <a:rPr lang="en-US" dirty="0" err="1">
                  <a:solidFill>
                    <a:schemeClr val="bg1"/>
                  </a:solidFill>
                </a:rPr>
                <a:t>Datacube</a:t>
              </a:r>
              <a:endParaRPr lang="en-US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5BFEB7-5033-4B3E-93EA-3130E2C60D50}"/>
              </a:ext>
            </a:extLst>
          </p:cNvPr>
          <p:cNvGrpSpPr/>
          <p:nvPr/>
        </p:nvGrpSpPr>
        <p:grpSpPr>
          <a:xfrm>
            <a:off x="8648075" y="2481350"/>
            <a:ext cx="2920533" cy="1739738"/>
            <a:chOff x="8544520" y="2419456"/>
            <a:chExt cx="3418880" cy="200014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27A6632-50EA-4CCA-BD6D-6BDAB0F67EAE}"/>
                </a:ext>
              </a:extLst>
            </p:cNvPr>
            <p:cNvSpPr/>
            <p:nvPr/>
          </p:nvSpPr>
          <p:spPr>
            <a:xfrm>
              <a:off x="8544520" y="2419456"/>
              <a:ext cx="3418880" cy="2000143"/>
            </a:xfrm>
            <a:prstGeom prst="roundRect">
              <a:avLst/>
            </a:prstGeom>
            <a:solidFill>
              <a:srgbClr val="75A5D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000" b="1" dirty="0"/>
                <a:t>EO general user services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F406AD-BBF2-4782-AC00-1EA471D1DF95}"/>
                </a:ext>
              </a:extLst>
            </p:cNvPr>
            <p:cNvSpPr txBox="1"/>
            <p:nvPr/>
          </p:nvSpPr>
          <p:spPr>
            <a:xfrm>
              <a:off x="8832500" y="3306111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Sentinel Hub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EPOSAR Service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5DAD361-9409-4758-AFFA-E415FD2C8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211742"/>
              </p:ext>
            </p:extLst>
          </p:nvPr>
        </p:nvGraphicFramePr>
        <p:xfrm>
          <a:off x="4913241" y="4709267"/>
          <a:ext cx="6925175" cy="14271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19063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3006112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4822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373123">
                <a:tc>
                  <a:txBody>
                    <a:bodyPr/>
                    <a:lstStyle/>
                    <a:p>
                      <a:r>
                        <a:rPr lang="en-US" sz="1400" b="1" dirty="0"/>
                        <a:t>All services except MEA Platform and EPOSAR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EGI Check-in</a:t>
                      </a:r>
                    </a:p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EGI Cloud Compute</a:t>
                      </a:r>
                    </a:p>
                    <a:p>
                      <a:r>
                        <a:rPr lang="en-US" sz="1400" b="1" dirty="0">
                          <a:solidFill>
                            <a:srgbClr val="1D2F45"/>
                          </a:solidFill>
                        </a:rPr>
                        <a:t>EGI </a:t>
                      </a:r>
                      <a:r>
                        <a:rPr lang="en-US" sz="1400" b="1" dirty="0" err="1">
                          <a:solidFill>
                            <a:srgbClr val="1D2F45"/>
                          </a:solidFill>
                        </a:rPr>
                        <a:t>DataHub</a:t>
                      </a:r>
                      <a:endParaRPr lang="en-US" sz="1400" b="1" dirty="0">
                        <a:solidFill>
                          <a:srgbClr val="1D2F45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rgbClr val="1D2F45"/>
                          </a:solidFill>
                        </a:rPr>
                        <a:t>B2SHARE</a:t>
                      </a:r>
                      <a:r>
                        <a:rPr lang="en-US" sz="1400" b="1" dirty="0">
                          <a:solidFill>
                            <a:srgbClr val="B5892D"/>
                          </a:solidFill>
                        </a:rPr>
                        <a:t> Monitoring Accounting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  <a:tr h="524586">
                <a:tc>
                  <a:txBody>
                    <a:bodyPr/>
                    <a:lstStyle/>
                    <a:p>
                      <a:r>
                        <a:rPr lang="en-US" sz="1400" b="1" dirty="0"/>
                        <a:t>MEA and EPOSAR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42900"/>
                  </a:ext>
                </a:extLst>
              </a:tr>
            </a:tbl>
          </a:graphicData>
        </a:graphic>
      </p:graphicFrame>
      <p:graphicFrame>
        <p:nvGraphicFramePr>
          <p:cNvPr id="13" name="Google Shape;192;p33">
            <a:extLst>
              <a:ext uri="{FF2B5EF4-FFF2-40B4-BE49-F238E27FC236}">
                <a16:creationId xmlns:a16="http://schemas.microsoft.com/office/drawing/2014/main" id="{C9BE9FC0-4F8E-49FB-82C0-C93F4743A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487632"/>
              </p:ext>
            </p:extLst>
          </p:nvPr>
        </p:nvGraphicFramePr>
        <p:xfrm>
          <a:off x="8610600" y="100115"/>
          <a:ext cx="3373455" cy="2255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7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0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EO Pillar - VA Metrics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EODC EO DATA available: &gt; 3 PB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OSS-X Sentinel: Number of published products</a:t>
                      </a:r>
                      <a:endParaRPr lang="en-GB" sz="12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/>
                        <a:t>CloudFerro</a:t>
                      </a:r>
                      <a:r>
                        <a:rPr lang="en-GB" sz="1200" b="1" dirty="0"/>
                        <a:t>: EO data available: &gt; 9 PB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396024488"/>
                  </a:ext>
                </a:extLst>
              </a:tr>
              <a:tr h="316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/>
                        <a:t>CloudFerro</a:t>
                      </a:r>
                      <a:r>
                        <a:rPr lang="en-GB" sz="1200" b="1" dirty="0"/>
                        <a:t>: Number of users: 200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753279644"/>
                  </a:ext>
                </a:extLst>
              </a:tr>
              <a:tr h="316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/>
                        <a:t>CloudFerro</a:t>
                      </a:r>
                      <a:r>
                        <a:rPr lang="en-GB" sz="1200" b="1" dirty="0"/>
                        <a:t>: </a:t>
                      </a:r>
                      <a:r>
                        <a:rPr lang="en-GB" sz="1200" b="1" dirty="0" err="1"/>
                        <a:t>EOBrowser</a:t>
                      </a:r>
                      <a:r>
                        <a:rPr lang="en-GB" sz="1200" b="1" dirty="0"/>
                        <a:t> Collections: 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503874158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3B6E7316-AB5D-44C3-8254-C370A9AEC594}"/>
              </a:ext>
            </a:extLst>
          </p:cNvPr>
          <p:cNvSpPr/>
          <p:nvPr/>
        </p:nvSpPr>
        <p:spPr>
          <a:xfrm>
            <a:off x="3657987" y="3182900"/>
            <a:ext cx="769808" cy="39011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D415513-595A-4CF7-8087-A5282EB64D5B}"/>
              </a:ext>
            </a:extLst>
          </p:cNvPr>
          <p:cNvSpPr/>
          <p:nvPr/>
        </p:nvSpPr>
        <p:spPr>
          <a:xfrm>
            <a:off x="7871471" y="3182899"/>
            <a:ext cx="769808" cy="39011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73D1425-7CFA-3241-8B2B-8F521F2E25C1}"/>
              </a:ext>
            </a:extLst>
          </p:cNvPr>
          <p:cNvSpPr/>
          <p:nvPr/>
        </p:nvSpPr>
        <p:spPr>
          <a:xfrm>
            <a:off x="2535257" y="1822226"/>
            <a:ext cx="6761064" cy="30367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dk1"/>
                </a:solidFill>
              </a:rPr>
              <a:t>Terradue</a:t>
            </a:r>
            <a:r>
              <a:rPr lang="it-IT" b="1" dirty="0">
                <a:solidFill>
                  <a:schemeClr val="dk1"/>
                </a:solidFill>
              </a:rPr>
              <a:t>, an EO private company, </a:t>
            </a:r>
            <a:r>
              <a:rPr lang="it-IT" b="1" dirty="0" err="1">
                <a:solidFill>
                  <a:schemeClr val="dk1"/>
                </a:solidFill>
              </a:rPr>
              <a:t>provides</a:t>
            </a:r>
            <a:r>
              <a:rPr lang="it-IT" b="1" dirty="0">
                <a:solidFill>
                  <a:schemeClr val="dk1"/>
                </a:solidFill>
              </a:rPr>
              <a:t> the </a:t>
            </a:r>
            <a:r>
              <a:rPr lang="it-IT" b="1" dirty="0" err="1">
                <a:solidFill>
                  <a:schemeClr val="dk1"/>
                </a:solidFill>
              </a:rPr>
              <a:t>engineering</a:t>
            </a:r>
            <a:r>
              <a:rPr lang="it-IT" b="1" dirty="0">
                <a:solidFill>
                  <a:schemeClr val="dk1"/>
                </a:solidFill>
              </a:rPr>
              <a:t> and </a:t>
            </a:r>
            <a:r>
              <a:rPr lang="it-IT" b="1" dirty="0" err="1">
                <a:solidFill>
                  <a:schemeClr val="dk1"/>
                </a:solidFill>
              </a:rPr>
              <a:t>operational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support</a:t>
            </a:r>
            <a:r>
              <a:rPr lang="it-IT" b="1" dirty="0">
                <a:solidFill>
                  <a:schemeClr val="dk1"/>
                </a:solidFill>
              </a:rPr>
              <a:t> for the </a:t>
            </a:r>
            <a:r>
              <a:rPr lang="it-IT" b="1" dirty="0" err="1">
                <a:solidFill>
                  <a:schemeClr val="dk1"/>
                </a:solidFill>
              </a:rPr>
              <a:t>Geohazards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Exploitation</a:t>
            </a:r>
            <a:r>
              <a:rPr lang="it-IT" b="1" dirty="0">
                <a:solidFill>
                  <a:schemeClr val="dk1"/>
                </a:solidFill>
              </a:rPr>
              <a:t> Platform (GEP), </a:t>
            </a:r>
            <a:r>
              <a:rPr lang="it-IT" b="1" dirty="0" err="1">
                <a:solidFill>
                  <a:schemeClr val="dk1"/>
                </a:solidFill>
              </a:rPr>
              <a:t>which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offers</a:t>
            </a:r>
            <a:r>
              <a:rPr lang="it-IT" b="1" dirty="0">
                <a:solidFill>
                  <a:schemeClr val="dk1"/>
                </a:solidFill>
              </a:rPr>
              <a:t> a </a:t>
            </a:r>
            <a:r>
              <a:rPr lang="it-IT" b="1" dirty="0" err="1">
                <a:solidFill>
                  <a:schemeClr val="dk1"/>
                </a:solidFill>
              </a:rPr>
              <a:t>rich</a:t>
            </a:r>
            <a:r>
              <a:rPr lang="it-IT" b="1" dirty="0">
                <a:solidFill>
                  <a:schemeClr val="dk1"/>
                </a:solidFill>
              </a:rPr>
              <a:t> set of ready to use EO data processing </a:t>
            </a:r>
            <a:r>
              <a:rPr lang="it-IT" b="1" dirty="0" err="1">
                <a:solidFill>
                  <a:schemeClr val="dk1"/>
                </a:solidFill>
              </a:rPr>
              <a:t>services</a:t>
            </a:r>
            <a:r>
              <a:rPr lang="it-IT" b="1" dirty="0">
                <a:solidFill>
                  <a:schemeClr val="dk1"/>
                </a:solidFill>
              </a:rPr>
              <a:t> for the </a:t>
            </a:r>
            <a:r>
              <a:rPr lang="it-IT" b="1" dirty="0" err="1">
                <a:solidFill>
                  <a:schemeClr val="dk1"/>
                </a:solidFill>
              </a:rPr>
              <a:t>analysis</a:t>
            </a:r>
            <a:r>
              <a:rPr lang="it-IT" b="1" dirty="0">
                <a:solidFill>
                  <a:schemeClr val="dk1"/>
                </a:solidFill>
              </a:rPr>
              <a:t> and </a:t>
            </a:r>
            <a:r>
              <a:rPr lang="it-IT" b="1" dirty="0" err="1">
                <a:solidFill>
                  <a:schemeClr val="dk1"/>
                </a:solidFill>
              </a:rPr>
              <a:t>monitoring</a:t>
            </a:r>
            <a:r>
              <a:rPr lang="it-IT" b="1" dirty="0">
                <a:solidFill>
                  <a:schemeClr val="dk1"/>
                </a:solidFill>
              </a:rPr>
              <a:t> of </a:t>
            </a:r>
            <a:r>
              <a:rPr lang="it-IT" b="1" dirty="0" err="1">
                <a:solidFill>
                  <a:schemeClr val="dk1"/>
                </a:solidFill>
              </a:rPr>
              <a:t>earthquake</a:t>
            </a:r>
            <a:r>
              <a:rPr lang="it-IT" b="1" dirty="0">
                <a:solidFill>
                  <a:schemeClr val="dk1"/>
                </a:solidFill>
              </a:rPr>
              <a:t>, </a:t>
            </a:r>
            <a:r>
              <a:rPr lang="it-IT" b="1" dirty="0" err="1">
                <a:solidFill>
                  <a:schemeClr val="dk1"/>
                </a:solidFill>
              </a:rPr>
              <a:t>volcanoes</a:t>
            </a:r>
            <a:r>
              <a:rPr lang="it-IT" b="1" dirty="0">
                <a:solidFill>
                  <a:schemeClr val="dk1"/>
                </a:solidFill>
              </a:rPr>
              <a:t> and </a:t>
            </a:r>
            <a:r>
              <a:rPr lang="it-IT" b="1" dirty="0" err="1">
                <a:solidFill>
                  <a:schemeClr val="dk1"/>
                </a:solidFill>
              </a:rPr>
              <a:t>landslides</a:t>
            </a:r>
            <a:r>
              <a:rPr lang="it-IT" b="1" dirty="0">
                <a:solidFill>
                  <a:schemeClr val="dk1"/>
                </a:solidFill>
              </a:rPr>
              <a:t>. 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>
                <a:solidFill>
                  <a:schemeClr val="dk1"/>
                </a:solidFill>
              </a:rPr>
              <a:t>GEP </a:t>
            </a:r>
            <a:r>
              <a:rPr lang="it-IT" b="1" dirty="0" err="1">
                <a:solidFill>
                  <a:schemeClr val="dk1"/>
                </a:solidFill>
              </a:rPr>
              <a:t>is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integrated</a:t>
            </a:r>
            <a:r>
              <a:rPr lang="it-IT" b="1" dirty="0">
                <a:solidFill>
                  <a:schemeClr val="dk1"/>
                </a:solidFill>
              </a:rPr>
              <a:t> with the EGI </a:t>
            </a:r>
            <a:r>
              <a:rPr lang="it-IT" b="1" dirty="0" err="1">
                <a:solidFill>
                  <a:schemeClr val="dk1"/>
                </a:solidFill>
              </a:rPr>
              <a:t>Federated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Cloud</a:t>
            </a:r>
            <a:r>
              <a:rPr lang="it-IT" b="1" dirty="0">
                <a:solidFill>
                  <a:schemeClr val="dk1"/>
                </a:solidFill>
              </a:rPr>
              <a:t> and </a:t>
            </a:r>
            <a:r>
              <a:rPr lang="it-IT" b="1" dirty="0" err="1">
                <a:solidFill>
                  <a:schemeClr val="dk1"/>
                </a:solidFill>
              </a:rPr>
              <a:t>is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now</a:t>
            </a:r>
            <a:r>
              <a:rPr lang="it-IT" b="1" dirty="0">
                <a:solidFill>
                  <a:schemeClr val="dk1"/>
                </a:solidFill>
              </a:rPr>
              <a:t> part of the </a:t>
            </a:r>
            <a:r>
              <a:rPr lang="it-IT" b="1" dirty="0" err="1">
                <a:solidFill>
                  <a:schemeClr val="dk1"/>
                </a:solidFill>
              </a:rPr>
              <a:t>Hub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offering</a:t>
            </a:r>
            <a:r>
              <a:rPr lang="it-IT" b="1" dirty="0">
                <a:solidFill>
                  <a:schemeClr val="dk1"/>
                </a:solidFill>
              </a:rPr>
              <a:t>. 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>
                <a:solidFill>
                  <a:schemeClr val="dk1"/>
                </a:solidFill>
              </a:rPr>
              <a:t>In </a:t>
            </a:r>
            <a:r>
              <a:rPr lang="it-IT" b="1" dirty="0" err="1">
                <a:solidFill>
                  <a:schemeClr val="dk1"/>
                </a:solidFill>
              </a:rPr>
              <a:t>numbers</a:t>
            </a:r>
            <a:r>
              <a:rPr lang="it-IT" b="1" dirty="0">
                <a:solidFill>
                  <a:schemeClr val="dk1"/>
                </a:solidFill>
              </a:rPr>
              <a:t>: 1.4 </a:t>
            </a:r>
            <a:r>
              <a:rPr lang="it-IT" b="1" dirty="0" err="1">
                <a:solidFill>
                  <a:schemeClr val="dk1"/>
                </a:solidFill>
              </a:rPr>
              <a:t>Million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Cloud</a:t>
            </a:r>
            <a:r>
              <a:rPr lang="it-IT" b="1" dirty="0">
                <a:solidFill>
                  <a:schemeClr val="dk1"/>
                </a:solidFill>
              </a:rPr>
              <a:t> Compute hours and +108% </a:t>
            </a:r>
            <a:r>
              <a:rPr lang="it-IT" b="1" dirty="0" err="1">
                <a:solidFill>
                  <a:schemeClr val="dk1"/>
                </a:solidFill>
              </a:rPr>
              <a:t>increase</a:t>
            </a:r>
            <a:r>
              <a:rPr lang="it-IT" b="1" dirty="0">
                <a:solidFill>
                  <a:schemeClr val="dk1"/>
                </a:solidFill>
              </a:rPr>
              <a:t> of use of </a:t>
            </a:r>
            <a:r>
              <a:rPr lang="it-IT" b="1" dirty="0" err="1">
                <a:solidFill>
                  <a:schemeClr val="dk1"/>
                </a:solidFill>
              </a:rPr>
              <a:t>Terradue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services</a:t>
            </a:r>
            <a:r>
              <a:rPr lang="it-IT" b="1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21" name="Fußzeilenplatzhalter 5">
            <a:extLst>
              <a:ext uri="{FF2B5EF4-FFF2-40B4-BE49-F238E27FC236}">
                <a16:creationId xmlns:a16="http://schemas.microsoft.com/office/drawing/2014/main" id="{EA851B53-7451-9F4B-979E-F8171D6C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445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9BDBF-F015-42F9-B442-D37048F0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6BD86D-B4D6-46B9-BAE0-B967C58C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DARIAH - Digital RI for the Arts and Humanities</a:t>
            </a:r>
          </a:p>
        </p:txBody>
      </p:sp>
      <p:pic>
        <p:nvPicPr>
          <p:cNvPr id="5122" name="Picture 2" descr="Image result for dariah">
            <a:extLst>
              <a:ext uri="{FF2B5EF4-FFF2-40B4-BE49-F238E27FC236}">
                <a16:creationId xmlns:a16="http://schemas.microsoft.com/office/drawing/2014/main" id="{B7312417-1B03-4D8B-BAEA-3CC299254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1" y="685800"/>
            <a:ext cx="1738312" cy="5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B67A0E-EF51-4F7B-A708-0FCD17A250DC}"/>
              </a:ext>
            </a:extLst>
          </p:cNvPr>
          <p:cNvSpPr txBox="1">
            <a:spLocks/>
          </p:cNvSpPr>
          <p:nvPr/>
        </p:nvSpPr>
        <p:spPr>
          <a:xfrm>
            <a:off x="47328" y="1988840"/>
            <a:ext cx="7272808" cy="47101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DARIAH Science Gateway</a:t>
            </a:r>
            <a:r>
              <a:rPr lang="en-US" sz="1800" dirty="0"/>
              <a:t>: provides a set of generic and customized services and tools</a:t>
            </a:r>
          </a:p>
          <a:p>
            <a:pPr lvl="1"/>
            <a:r>
              <a:rPr lang="en-US" sz="1800" b="1" dirty="0"/>
              <a:t>Semantic Search Engine (SSE)</a:t>
            </a:r>
            <a:r>
              <a:rPr lang="en-US" sz="1800" dirty="0"/>
              <a:t>: allows users to search in Open Access Document Repositories and Data Repositories and to discover new correlations about document and data</a:t>
            </a:r>
          </a:p>
          <a:p>
            <a:pPr lvl="1"/>
            <a:r>
              <a:rPr lang="en-US" sz="1800" b="1" dirty="0"/>
              <a:t>Parallel Semantic Search Engine (PSSE)</a:t>
            </a:r>
            <a:r>
              <a:rPr lang="en-US" sz="1800" dirty="0"/>
              <a:t>: enabling users to semantically correlate contents in geographically distributed digital repositories</a:t>
            </a:r>
          </a:p>
          <a:p>
            <a:pPr lvl="1"/>
            <a:r>
              <a:rPr lang="en-US" sz="1800" b="1" dirty="0"/>
              <a:t>Simple Cloud Access</a:t>
            </a:r>
            <a:r>
              <a:rPr lang="en-US" sz="1800" dirty="0"/>
              <a:t>: workflow creation and execution</a:t>
            </a:r>
          </a:p>
          <a:p>
            <a:pPr lvl="1"/>
            <a:r>
              <a:rPr lang="en-US" sz="1800" b="1" dirty="0" err="1"/>
              <a:t>DBO@Cloud</a:t>
            </a:r>
            <a:r>
              <a:rPr lang="en-US" sz="1800" dirty="0"/>
              <a:t>: Cloud repository of Bavarian dialects</a:t>
            </a:r>
          </a:p>
          <a:p>
            <a:r>
              <a:rPr lang="en-US" sz="1800" b="1" dirty="0" err="1"/>
              <a:t>Invenio</a:t>
            </a:r>
            <a:r>
              <a:rPr lang="en-US" sz="1800" b="1" dirty="0"/>
              <a:t>-based repository in the cloud: </a:t>
            </a:r>
          </a:p>
          <a:p>
            <a:pPr lvl="1"/>
            <a:r>
              <a:rPr lang="en-US" sz="1800" dirty="0"/>
              <a:t>enables users to easily create, deploy and configure their own </a:t>
            </a:r>
            <a:r>
              <a:rPr lang="en-US" sz="1800" dirty="0" err="1"/>
              <a:t>Invenio</a:t>
            </a:r>
            <a:r>
              <a:rPr lang="en-US" sz="1800" dirty="0"/>
              <a:t>-based repository instance in the cloud</a:t>
            </a:r>
            <a:endParaRPr lang="en-US" sz="1800" b="1" dirty="0"/>
          </a:p>
          <a:p>
            <a:r>
              <a:rPr lang="en-US" sz="1800" b="1" dirty="0"/>
              <a:t>DARIAH repository</a:t>
            </a:r>
            <a:r>
              <a:rPr lang="en-US" sz="1800" dirty="0"/>
              <a:t>: storing and searching objects in research projects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1CEA97-514F-412D-B149-A356E78B9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49929"/>
              </p:ext>
            </p:extLst>
          </p:nvPr>
        </p:nvGraphicFramePr>
        <p:xfrm>
          <a:off x="7176120" y="1402081"/>
          <a:ext cx="4464496" cy="231495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87856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3176640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2684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706172">
                <a:tc>
                  <a:txBody>
                    <a:bodyPr/>
                    <a:lstStyle/>
                    <a:p>
                      <a:r>
                        <a:rPr lang="en-US" sz="1400" b="1" dirty="0"/>
                        <a:t>DARIAH Science Gateway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EGI Cloud Compute</a:t>
                      </a:r>
                    </a:p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EOSC-hub AAI</a:t>
                      </a:r>
                    </a:p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Accounting Monitoring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  <a:tr h="706172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Invenio</a:t>
                      </a:r>
                      <a:r>
                        <a:rPr lang="en-US" sz="1400" b="1" dirty="0"/>
                        <a:t> repo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INDIGO IAM</a:t>
                      </a:r>
                    </a:p>
                    <a:p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INDIGO Orchestrator</a:t>
                      </a:r>
                    </a:p>
                    <a:p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EGI Cloud Compute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179197"/>
                  </a:ext>
                </a:extLst>
              </a:tr>
              <a:tr h="516631">
                <a:tc>
                  <a:txBody>
                    <a:bodyPr/>
                    <a:lstStyle/>
                    <a:p>
                      <a:r>
                        <a:rPr lang="en-US" sz="1400" b="1" dirty="0"/>
                        <a:t>DARIAH repo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EOSC Federation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523206"/>
                  </a:ext>
                </a:extLst>
              </a:tr>
            </a:tbl>
          </a:graphicData>
        </a:graphic>
      </p:graphicFrame>
      <p:graphicFrame>
        <p:nvGraphicFramePr>
          <p:cNvPr id="9" name="Google Shape;192;p33">
            <a:extLst>
              <a:ext uri="{FF2B5EF4-FFF2-40B4-BE49-F238E27FC236}">
                <a16:creationId xmlns:a16="http://schemas.microsoft.com/office/drawing/2014/main" id="{F27B48EB-8430-4480-87A9-AA947B046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321112"/>
              </p:ext>
            </p:extLst>
          </p:nvPr>
        </p:nvGraphicFramePr>
        <p:xfrm>
          <a:off x="7968208" y="4221088"/>
          <a:ext cx="3373455" cy="12191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7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0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DARIAH - VA Metrics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Number of supported applications: 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Country reached: 10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396024488"/>
                  </a:ext>
                </a:extLst>
              </a:tr>
            </a:tbl>
          </a:graphicData>
        </a:graphic>
      </p:graphicFrame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DB69976E-2D11-0646-B923-DCB1AF4CA58F}"/>
              </a:ext>
            </a:extLst>
          </p:cNvPr>
          <p:cNvSpPr/>
          <p:nvPr/>
        </p:nvSpPr>
        <p:spPr>
          <a:xfrm>
            <a:off x="1055440" y="915075"/>
            <a:ext cx="5472608" cy="10017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Main use cases: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Publication of collections of research data from the Arts &amp; Humanities with integrated meta-data handling and search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AD2CF92E-AB4D-A345-A1BE-F7F77DC5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421C278-98A1-494B-B617-D464E0ED27E6}"/>
              </a:ext>
            </a:extLst>
          </p:cNvPr>
          <p:cNvSpPr/>
          <p:nvPr/>
        </p:nvSpPr>
        <p:spPr>
          <a:xfrm>
            <a:off x="987400" y="2669402"/>
            <a:ext cx="6096000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DARIAH </a:t>
            </a:r>
            <a:r>
              <a:rPr lang="it-IT" b="1" dirty="0" err="1"/>
              <a:t>Repository</a:t>
            </a:r>
            <a:r>
              <a:rPr lang="it-IT" b="1" dirty="0"/>
              <a:t> </a:t>
            </a:r>
            <a:r>
              <a:rPr lang="it-IT" b="1" dirty="0" err="1"/>
              <a:t>becomes</a:t>
            </a:r>
            <a:r>
              <a:rPr lang="it-IT" b="1" dirty="0"/>
              <a:t> target data </a:t>
            </a:r>
            <a:r>
              <a:rPr lang="it-IT" b="1" dirty="0" err="1"/>
              <a:t>repository</a:t>
            </a:r>
            <a:r>
              <a:rPr lang="it-IT" b="1" dirty="0"/>
              <a:t> for an </a:t>
            </a:r>
            <a:r>
              <a:rPr lang="it-IT" b="1" dirty="0" err="1"/>
              <a:t>increasing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of </a:t>
            </a:r>
            <a:r>
              <a:rPr lang="it-IT" b="1" dirty="0" err="1"/>
              <a:t>projects</a:t>
            </a:r>
            <a:r>
              <a:rPr lang="it-IT" b="1" dirty="0"/>
              <a:t> and </a:t>
            </a:r>
            <a:r>
              <a:rPr lang="it-IT" b="1" dirty="0" err="1"/>
              <a:t>initiatives</a:t>
            </a:r>
            <a:r>
              <a:rPr lang="it-IT" b="1" dirty="0"/>
              <a:t> (</a:t>
            </a:r>
            <a:r>
              <a:rPr lang="it-IT" b="1" dirty="0" err="1"/>
              <a:t>Discuss</a:t>
            </a:r>
            <a:r>
              <a:rPr lang="it-IT" b="1" dirty="0"/>
              <a:t> Data (DE), Text+ (DE), SSHOC, and more under </a:t>
            </a:r>
            <a:r>
              <a:rPr lang="it-IT" b="1" dirty="0" err="1"/>
              <a:t>discussion</a:t>
            </a:r>
            <a:r>
              <a:rPr lang="it-IT" b="1" dirty="0"/>
              <a:t>)</a:t>
            </a:r>
            <a:endParaRPr lang="it-IT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15719-071B-4D25-825C-CBCC2866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9828F9-257E-4D85-A7A3-90A5DE7C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377" y="188640"/>
            <a:ext cx="9047223" cy="537716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LIFEWATCH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4A52255-6364-430F-921A-209FE69C199C}"/>
              </a:ext>
            </a:extLst>
          </p:cNvPr>
          <p:cNvSpPr txBox="1">
            <a:spLocks/>
          </p:cNvSpPr>
          <p:nvPr/>
        </p:nvSpPr>
        <p:spPr>
          <a:xfrm>
            <a:off x="119336" y="1052736"/>
            <a:ext cx="6735687" cy="46028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dirty="0"/>
              <a:t>Remote Monitoring and smart sensing</a:t>
            </a:r>
          </a:p>
          <a:p>
            <a:pPr lvl="1" algn="just"/>
            <a:r>
              <a:rPr lang="en-US" sz="1600" dirty="0"/>
              <a:t>Web services for the entire process required to work with Sentinel data products</a:t>
            </a:r>
          </a:p>
          <a:p>
            <a:pPr lvl="1" algn="just"/>
            <a:r>
              <a:rPr lang="en-US" sz="1600" dirty="0"/>
              <a:t>Interface to search, find and download Copernicus Sentinel satellite products easily</a:t>
            </a:r>
          </a:p>
          <a:p>
            <a:r>
              <a:rPr lang="en-US" sz="1800" b="1" dirty="0"/>
              <a:t>Plant Classification</a:t>
            </a:r>
            <a:endParaRPr lang="en-US" sz="1800" dirty="0"/>
          </a:p>
          <a:p>
            <a:pPr lvl="1"/>
            <a:r>
              <a:rPr lang="en-US" sz="1600" dirty="0"/>
              <a:t>Large-scale plant classification algorithm based on the </a:t>
            </a:r>
            <a:r>
              <a:rPr lang="en-US" sz="1600" dirty="0" err="1"/>
              <a:t>ResNet</a:t>
            </a:r>
            <a:r>
              <a:rPr lang="en-US" sz="1600" dirty="0"/>
              <a:t> convolutional neural network architecture</a:t>
            </a:r>
          </a:p>
          <a:p>
            <a:pPr lvl="1"/>
            <a:r>
              <a:rPr lang="en-US" sz="1600" dirty="0"/>
              <a:t>Open API that allows users to create their own versions of the service</a:t>
            </a:r>
          </a:p>
          <a:p>
            <a:pPr algn="just"/>
            <a:r>
              <a:rPr lang="en-US" sz="1800" b="1" dirty="0"/>
              <a:t>Glacier Lagoons of Sierra Nevada</a:t>
            </a:r>
          </a:p>
          <a:p>
            <a:pPr lvl="1" algn="just"/>
            <a:r>
              <a:rPr lang="en-US" sz="1600" dirty="0"/>
              <a:t>Citizen Science portal for research</a:t>
            </a:r>
          </a:p>
          <a:p>
            <a:pPr lvl="1" algn="just"/>
            <a:r>
              <a:rPr lang="en-US" sz="1600" dirty="0"/>
              <a:t>Photographs of lagoons, historical and current, that helps to understand how these sentinels of global change respond to growing pressure and environmental degradation</a:t>
            </a:r>
          </a:p>
          <a:p>
            <a:pPr algn="just"/>
            <a:r>
              <a:rPr lang="en-US" sz="1800" b="1" dirty="0"/>
              <a:t>GBIF Spain</a:t>
            </a:r>
            <a:endParaRPr lang="en-US" sz="1800" dirty="0"/>
          </a:p>
          <a:p>
            <a:pPr lvl="1" algn="just"/>
            <a:r>
              <a:rPr lang="en-US" sz="1600" dirty="0"/>
              <a:t>Data access under biogeographic context with advanced facets</a:t>
            </a:r>
          </a:p>
          <a:p>
            <a:pPr lvl="1" algn="just"/>
            <a:r>
              <a:rPr lang="en-US" sz="1600" dirty="0"/>
              <a:t>Support natural history collections, institutions, and relevant biodiversity projects in order to gain their participation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E57075-9D73-4766-8462-D8F8FA125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56649"/>
              </p:ext>
            </p:extLst>
          </p:nvPr>
        </p:nvGraphicFramePr>
        <p:xfrm>
          <a:off x="6855023" y="4765888"/>
          <a:ext cx="5152149" cy="1554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70975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1981174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227069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/>
                        <a:t>Remote Monitoring and smart sensing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  <a:endParaRPr lang="en-US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  <a:tr h="227069">
                <a:tc>
                  <a:txBody>
                    <a:bodyPr/>
                    <a:lstStyle/>
                    <a:p>
                      <a:r>
                        <a:rPr lang="en-US" sz="1400" b="1" dirty="0"/>
                        <a:t>Plant Classification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Integrated</a:t>
                      </a:r>
                      <a:endParaRPr lang="en-US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069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/>
                        <a:t>Glacier Lagoons of Sierra Nevada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  <a:endParaRPr lang="en-US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069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/>
                        <a:t>GBIF Spain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  <a:endParaRPr lang="en-US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CB992D-99EA-44B7-AC5A-9BD97D7A84C3}"/>
              </a:ext>
            </a:extLst>
          </p:cNvPr>
          <p:cNvSpPr/>
          <p:nvPr/>
        </p:nvSpPr>
        <p:spPr>
          <a:xfrm>
            <a:off x="7246750" y="1088813"/>
            <a:ext cx="4320000" cy="9132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Main use cases: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Geospatial integration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Land Analysis</a:t>
            </a:r>
          </a:p>
        </p:txBody>
      </p:sp>
      <p:pic>
        <p:nvPicPr>
          <p:cNvPr id="12" name="Imagen 11" descr="Imagen que contiene objeto&#10;&#10;Descripción generada automáticamente">
            <a:extLst>
              <a:ext uri="{FF2B5EF4-FFF2-40B4-BE49-F238E27FC236}">
                <a16:creationId xmlns:a16="http://schemas.microsoft.com/office/drawing/2014/main" id="{77505049-F8A1-40E4-923B-9E6F32909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57" y="117090"/>
            <a:ext cx="1767993" cy="812870"/>
          </a:xfrm>
          <a:prstGeom prst="rect">
            <a:avLst/>
          </a:prstGeom>
        </p:spPr>
      </p:pic>
      <p:pic>
        <p:nvPicPr>
          <p:cNvPr id="13" name="Picture 4" descr="Instituto de Física de Cantabria">
            <a:extLst>
              <a:ext uri="{FF2B5EF4-FFF2-40B4-BE49-F238E27FC236}">
                <a16:creationId xmlns:a16="http://schemas.microsoft.com/office/drawing/2014/main" id="{9031837D-829C-4653-8AEA-9FD4A547B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01" y="243491"/>
            <a:ext cx="1562784" cy="5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3FCB992D-99EA-44B7-AC5A-9BD97D7A84C3}"/>
              </a:ext>
            </a:extLst>
          </p:cNvPr>
          <p:cNvSpPr/>
          <p:nvPr/>
        </p:nvSpPr>
        <p:spPr>
          <a:xfrm>
            <a:off x="7246750" y="2152146"/>
            <a:ext cx="4320000" cy="770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Main use case: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Automatic classification of plant images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98A13B2D-CDF2-48D5-81C2-265F57F952E0}"/>
              </a:ext>
            </a:extLst>
          </p:cNvPr>
          <p:cNvSpPr/>
          <p:nvPr/>
        </p:nvSpPr>
        <p:spPr>
          <a:xfrm>
            <a:off x="7240621" y="3107077"/>
            <a:ext cx="4320000" cy="7272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Main use case: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Image Viewing</a:t>
            </a:r>
          </a:p>
        </p:txBody>
      </p:sp>
      <p:pic>
        <p:nvPicPr>
          <p:cNvPr id="15" name="Picture 14" descr="Resultado de imagen de GBIF">
            <a:extLst>
              <a:ext uri="{FF2B5EF4-FFF2-40B4-BE49-F238E27FC236}">
                <a16:creationId xmlns:a16="http://schemas.microsoft.com/office/drawing/2014/main" id="{4CE02598-1944-42C8-AE46-57A5C61F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987" y="366780"/>
            <a:ext cx="1230885" cy="2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207638A-B503-4E00-937B-B0AF1817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636" y="228828"/>
            <a:ext cx="1562784" cy="6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140DE76E-250B-49AF-9E7F-A2358685AEB1}"/>
              </a:ext>
            </a:extLst>
          </p:cNvPr>
          <p:cNvSpPr/>
          <p:nvPr/>
        </p:nvSpPr>
        <p:spPr>
          <a:xfrm>
            <a:off x="7240621" y="3957942"/>
            <a:ext cx="4320000" cy="6951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Main use case: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Data access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421C278-98A1-494B-B617-D464E0ED27E6}"/>
              </a:ext>
            </a:extLst>
          </p:cNvPr>
          <p:cNvSpPr/>
          <p:nvPr/>
        </p:nvSpPr>
        <p:spPr>
          <a:xfrm>
            <a:off x="2279576" y="1898368"/>
            <a:ext cx="6096000" cy="31835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dk1"/>
                </a:solidFill>
              </a:rPr>
              <a:t>Great </a:t>
            </a:r>
            <a:r>
              <a:rPr lang="it-IT" b="1" dirty="0" err="1">
                <a:solidFill>
                  <a:schemeClr val="dk1"/>
                </a:solidFill>
              </a:rPr>
              <a:t>opportunity</a:t>
            </a:r>
            <a:r>
              <a:rPr lang="it-IT" b="1" dirty="0">
                <a:solidFill>
                  <a:schemeClr val="dk1"/>
                </a:solidFill>
              </a:rPr>
              <a:t> of </a:t>
            </a:r>
            <a:r>
              <a:rPr lang="it-IT" b="1" dirty="0" err="1">
                <a:solidFill>
                  <a:schemeClr val="dk1"/>
                </a:solidFill>
              </a:rPr>
              <a:t>knowing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other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institutions</a:t>
            </a:r>
            <a:r>
              <a:rPr lang="it-IT" b="1" dirty="0">
                <a:solidFill>
                  <a:schemeClr val="dk1"/>
                </a:solidFill>
              </a:rPr>
              <a:t> and </a:t>
            </a:r>
            <a:r>
              <a:rPr lang="it-IT" b="1" dirty="0" err="1">
                <a:solidFill>
                  <a:schemeClr val="dk1"/>
                </a:solidFill>
              </a:rPr>
              <a:t>their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respective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activities</a:t>
            </a:r>
            <a:r>
              <a:rPr lang="it-IT" b="1" dirty="0">
                <a:solidFill>
                  <a:schemeClr val="dk1"/>
                </a:solidFill>
              </a:rPr>
              <a:t>. </a:t>
            </a:r>
          </a:p>
          <a:p>
            <a:pPr algn="ctr"/>
            <a:endParaRPr lang="it-IT" b="1" dirty="0">
              <a:solidFill>
                <a:schemeClr val="dk1"/>
              </a:solidFill>
            </a:endParaRPr>
          </a:p>
          <a:p>
            <a:pPr algn="ctr"/>
            <a:r>
              <a:rPr lang="it-IT" b="1" dirty="0">
                <a:solidFill>
                  <a:schemeClr val="dk1"/>
                </a:solidFill>
              </a:rPr>
              <a:t>Some service providers </a:t>
            </a:r>
            <a:r>
              <a:rPr lang="it-IT" b="1" dirty="0" err="1">
                <a:solidFill>
                  <a:schemeClr val="dk1"/>
                </a:solidFill>
              </a:rPr>
              <a:t>have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been</a:t>
            </a:r>
            <a:r>
              <a:rPr lang="it-IT" b="1" dirty="0">
                <a:solidFill>
                  <a:schemeClr val="dk1"/>
                </a:solidFill>
              </a:rPr>
              <a:t> in </a:t>
            </a:r>
            <a:r>
              <a:rPr lang="it-IT" b="1" dirty="0" err="1">
                <a:solidFill>
                  <a:schemeClr val="dk1"/>
                </a:solidFill>
              </a:rPr>
              <a:t>contact</a:t>
            </a:r>
            <a:r>
              <a:rPr lang="it-IT" b="1" dirty="0">
                <a:solidFill>
                  <a:schemeClr val="dk1"/>
                </a:solidFill>
              </a:rPr>
              <a:t> to be </a:t>
            </a:r>
            <a:r>
              <a:rPr lang="it-IT" b="1" dirty="0" err="1">
                <a:solidFill>
                  <a:schemeClr val="dk1"/>
                </a:solidFill>
              </a:rPr>
              <a:t>integrated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into</a:t>
            </a:r>
            <a:r>
              <a:rPr lang="it-IT" b="1" dirty="0">
                <a:solidFill>
                  <a:schemeClr val="dk1"/>
                </a:solidFill>
              </a:rPr>
              <a:t> the EOSC-</a:t>
            </a:r>
            <a:r>
              <a:rPr lang="it-IT" b="1" dirty="0" err="1">
                <a:solidFill>
                  <a:schemeClr val="dk1"/>
                </a:solidFill>
              </a:rPr>
              <a:t>hub</a:t>
            </a:r>
            <a:r>
              <a:rPr lang="it-IT" b="1" dirty="0">
                <a:solidFill>
                  <a:schemeClr val="dk1"/>
                </a:solidFill>
              </a:rPr>
              <a:t> Marketplace in </a:t>
            </a:r>
            <a:r>
              <a:rPr lang="it-IT" b="1" dirty="0" err="1">
                <a:solidFill>
                  <a:schemeClr val="dk1"/>
                </a:solidFill>
              </a:rPr>
              <a:t>order</a:t>
            </a:r>
            <a:r>
              <a:rPr lang="it-IT" b="1" dirty="0">
                <a:solidFill>
                  <a:schemeClr val="dk1"/>
                </a:solidFill>
              </a:rPr>
              <a:t> to gain </a:t>
            </a:r>
            <a:r>
              <a:rPr lang="it-IT" b="1" dirty="0" err="1">
                <a:solidFill>
                  <a:schemeClr val="dk1"/>
                </a:solidFill>
              </a:rPr>
              <a:t>visibility</a:t>
            </a:r>
            <a:r>
              <a:rPr lang="it-IT" b="1" dirty="0">
                <a:solidFill>
                  <a:schemeClr val="dk1"/>
                </a:solidFill>
              </a:rPr>
              <a:t> and </a:t>
            </a:r>
            <a:r>
              <a:rPr lang="it-IT" b="1" dirty="0" err="1">
                <a:solidFill>
                  <a:schemeClr val="dk1"/>
                </a:solidFill>
              </a:rPr>
              <a:t>get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other</a:t>
            </a:r>
            <a:r>
              <a:rPr lang="it-IT" b="1" dirty="0">
                <a:solidFill>
                  <a:schemeClr val="dk1"/>
                </a:solidFill>
              </a:rPr>
              <a:t> extra benefits from </a:t>
            </a:r>
            <a:r>
              <a:rPr lang="it-IT" b="1" dirty="0" err="1">
                <a:solidFill>
                  <a:schemeClr val="dk1"/>
                </a:solidFill>
              </a:rPr>
              <a:t>being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at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this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European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platform</a:t>
            </a:r>
            <a:r>
              <a:rPr lang="it-IT" b="1" dirty="0">
                <a:solidFill>
                  <a:schemeClr val="dk1"/>
                </a:solidFill>
              </a:rPr>
              <a:t>. 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 err="1">
                <a:solidFill>
                  <a:schemeClr val="dk1"/>
                </a:solidFill>
              </a:rPr>
              <a:t>This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is</a:t>
            </a:r>
            <a:r>
              <a:rPr lang="it-IT" b="1" dirty="0">
                <a:solidFill>
                  <a:schemeClr val="dk1"/>
                </a:solidFill>
              </a:rPr>
              <a:t> the case for </a:t>
            </a:r>
            <a:r>
              <a:rPr lang="it-IT" b="1" dirty="0" err="1">
                <a:solidFill>
                  <a:schemeClr val="dk1"/>
                </a:solidFill>
              </a:rPr>
              <a:t>example</a:t>
            </a:r>
            <a:r>
              <a:rPr lang="it-IT" b="1" dirty="0">
                <a:solidFill>
                  <a:schemeClr val="dk1"/>
                </a:solidFill>
              </a:rPr>
              <a:t> of ‘</a:t>
            </a:r>
            <a:r>
              <a:rPr lang="it-IT" b="1" dirty="0" err="1">
                <a:solidFill>
                  <a:schemeClr val="dk1"/>
                </a:solidFill>
              </a:rPr>
              <a:t>Glacier</a:t>
            </a:r>
            <a:r>
              <a:rPr lang="it-IT" b="1" dirty="0">
                <a:solidFill>
                  <a:schemeClr val="dk1"/>
                </a:solidFill>
              </a:rPr>
              <a:t> </a:t>
            </a:r>
            <a:r>
              <a:rPr lang="it-IT" b="1" dirty="0" err="1">
                <a:solidFill>
                  <a:schemeClr val="dk1"/>
                </a:solidFill>
              </a:rPr>
              <a:t>Lagoons</a:t>
            </a:r>
            <a:r>
              <a:rPr lang="it-IT" b="1" dirty="0">
                <a:solidFill>
                  <a:schemeClr val="dk1"/>
                </a:solidFill>
              </a:rPr>
              <a:t> of Sierra Nevada’, from the </a:t>
            </a:r>
            <a:r>
              <a:rPr lang="it-IT" b="1" dirty="0" err="1">
                <a:solidFill>
                  <a:schemeClr val="dk1"/>
                </a:solidFill>
              </a:rPr>
              <a:t>University</a:t>
            </a:r>
            <a:r>
              <a:rPr lang="it-IT" b="1" dirty="0">
                <a:solidFill>
                  <a:schemeClr val="dk1"/>
                </a:solidFill>
              </a:rPr>
              <a:t> of Granada, </a:t>
            </a:r>
            <a:r>
              <a:rPr lang="it-IT" b="1" dirty="0" err="1">
                <a:solidFill>
                  <a:schemeClr val="dk1"/>
                </a:solidFill>
              </a:rPr>
              <a:t>Spain</a:t>
            </a:r>
            <a:r>
              <a:rPr lang="it-IT" b="1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73D6F312-D1CA-5549-B5DA-1EFA6005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1072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01124A9-A7F8-1C42-B79D-18BC338DB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810"/>
            <a:ext cx="8155389" cy="57742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81DA7D-6B71-4A18-BC6D-D3E1334E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0FB04F-614F-4E92-B2CC-4E9F2A26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Thematic Services – Service adoption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219850" y="884575"/>
            <a:ext cx="4623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Integration status for the </a:t>
            </a:r>
            <a:r>
              <a:rPr lang="it-IT" dirty="0" err="1"/>
              <a:t>Hub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services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21C23DF-0B64-6B46-8840-229822D81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850" y="1771169"/>
            <a:ext cx="4934942" cy="3185725"/>
          </a:xfrm>
          <a:prstGeom prst="rect">
            <a:avLst/>
          </a:prstGeom>
        </p:spPr>
      </p:pic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0F787EFD-FFD8-AD46-B2C4-302636D1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478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434188-67A9-4EB4-9668-76F89CBF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1"/>
            <a:ext cx="11521280" cy="1600200"/>
          </a:xfrm>
        </p:spPr>
        <p:txBody>
          <a:bodyPr/>
          <a:lstStyle/>
          <a:p>
            <a:r>
              <a:rPr lang="en-GB" noProof="0" dirty="0"/>
              <a:t>All Tasks have already published at least on Thematic services in the EOSC Marketplace and are accessible via the EOSC Portal</a:t>
            </a:r>
          </a:p>
          <a:p>
            <a:pPr lvl="1"/>
            <a:r>
              <a:rPr lang="en-GB" noProof="0" dirty="0"/>
              <a:t>Requests to access are accounted via the SOCRM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ACB6A-82C0-4F95-A6FA-E5377BB8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49E5E6-F276-4434-9EB5-86D4EBE0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Thematic services in the EOSC Marketplace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CD672-F3FF-4F59-88E4-C6895885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590800"/>
            <a:ext cx="7162800" cy="2604090"/>
          </a:xfrm>
          <a:prstGeom prst="rect">
            <a:avLst/>
          </a:prstGeom>
          <a:noFill/>
          <a:ln w="38100">
            <a:solidFill>
              <a:srgbClr val="1670C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BEE28-F62B-46A0-B668-5F169D957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400" y="3573016"/>
            <a:ext cx="7482219" cy="2604090"/>
          </a:xfrm>
          <a:prstGeom prst="rect">
            <a:avLst/>
          </a:prstGeom>
          <a:noFill/>
          <a:ln w="38100">
            <a:solidFill>
              <a:srgbClr val="1670C9"/>
            </a:solidFill>
          </a:ln>
        </p:spPr>
      </p:pic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317FA661-BD82-0F4A-A716-BBE11090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40166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39CEC-D6D8-4728-A88E-88E26889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518234"/>
            <a:ext cx="11521280" cy="4863094"/>
          </a:xfrm>
        </p:spPr>
        <p:txBody>
          <a:bodyPr>
            <a:normAutofit/>
          </a:bodyPr>
          <a:lstStyle/>
          <a:p>
            <a:r>
              <a:rPr lang="en-GB" sz="2400" noProof="0" dirty="0"/>
              <a:t>Objectives:</a:t>
            </a:r>
          </a:p>
          <a:p>
            <a:pPr lvl="1">
              <a:buFont typeface="+mj-lt"/>
              <a:buAutoNum type="arabicPeriod"/>
            </a:pPr>
            <a:r>
              <a:rPr lang="en-GB" sz="2400" noProof="0" dirty="0"/>
              <a:t>Vertically integrate thematic services with common components</a:t>
            </a:r>
          </a:p>
          <a:p>
            <a:pPr lvl="1">
              <a:buFont typeface="+mj-lt"/>
              <a:buAutoNum type="arabicPeriod"/>
            </a:pPr>
            <a:r>
              <a:rPr lang="en-GB" sz="2400" noProof="0" dirty="0"/>
              <a:t>Foster thematic services deployment and operation</a:t>
            </a:r>
          </a:p>
          <a:p>
            <a:pPr lvl="1">
              <a:buFont typeface="+mj-lt"/>
              <a:buAutoNum type="arabicPeriod"/>
            </a:pPr>
            <a:r>
              <a:rPr lang="en-GB" sz="2400" noProof="0" dirty="0"/>
              <a:t>Enable users access to services</a:t>
            </a:r>
          </a:p>
          <a:p>
            <a:pPr lvl="1">
              <a:buFont typeface="+mj-lt"/>
              <a:buAutoNum type="arabicPeriod"/>
            </a:pPr>
            <a:r>
              <a:rPr lang="en-GB" sz="2400" noProof="0" dirty="0"/>
              <a:t>Monitoring and accounting systems are part of this integration.</a:t>
            </a:r>
          </a:p>
          <a:p>
            <a:r>
              <a:rPr lang="en-GB" sz="2400" noProof="0" dirty="0"/>
              <a:t>Number of Tasks: 9</a:t>
            </a:r>
          </a:p>
          <a:p>
            <a:r>
              <a:rPr lang="en-GB" sz="2400" noProof="0" dirty="0"/>
              <a:t>Number of Participants: 26</a:t>
            </a:r>
          </a:p>
          <a:p>
            <a:r>
              <a:rPr lang="en-GB" sz="2400" noProof="0" dirty="0"/>
              <a:t>Efforts planned RP1: 215PMs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38F5-CBBB-447E-AFED-4531A8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02D2C-BF8E-4EA4-A839-2C0B7E96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62" y="427708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WP7 Thematic Services: Integration, maintenance and Exploitation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005D71-0F68-4945-B32F-4C3164B6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02837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3E4740-9060-4BA5-A34E-9EABB3474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811214"/>
              </p:ext>
            </p:extLst>
          </p:nvPr>
        </p:nvGraphicFramePr>
        <p:xfrm>
          <a:off x="991615" y="1124744"/>
          <a:ext cx="10208769" cy="5053756"/>
        </p:xfrm>
        <a:graphic>
          <a:graphicData uri="http://schemas.openxmlformats.org/drawingml/2006/table">
            <a:tbl>
              <a:tblPr/>
              <a:tblGrid>
                <a:gridCol w="925982">
                  <a:extLst>
                    <a:ext uri="{9D8B030D-6E8A-4147-A177-3AD203B41FA5}">
                      <a16:colId xmlns:a16="http://schemas.microsoft.com/office/drawing/2014/main" val="3743586442"/>
                    </a:ext>
                  </a:extLst>
                </a:gridCol>
                <a:gridCol w="1768283">
                  <a:extLst>
                    <a:ext uri="{9D8B030D-6E8A-4147-A177-3AD203B41FA5}">
                      <a16:colId xmlns:a16="http://schemas.microsoft.com/office/drawing/2014/main" val="3239605961"/>
                    </a:ext>
                  </a:extLst>
                </a:gridCol>
                <a:gridCol w="4217709">
                  <a:extLst>
                    <a:ext uri="{9D8B030D-6E8A-4147-A177-3AD203B41FA5}">
                      <a16:colId xmlns:a16="http://schemas.microsoft.com/office/drawing/2014/main" val="1088882017"/>
                    </a:ext>
                  </a:extLst>
                </a:gridCol>
                <a:gridCol w="1205060">
                  <a:extLst>
                    <a:ext uri="{9D8B030D-6E8A-4147-A177-3AD203B41FA5}">
                      <a16:colId xmlns:a16="http://schemas.microsoft.com/office/drawing/2014/main" val="1525373778"/>
                    </a:ext>
                  </a:extLst>
                </a:gridCol>
                <a:gridCol w="1165753">
                  <a:extLst>
                    <a:ext uri="{9D8B030D-6E8A-4147-A177-3AD203B41FA5}">
                      <a16:colId xmlns:a16="http://schemas.microsoft.com/office/drawing/2014/main" val="2936860767"/>
                    </a:ext>
                  </a:extLst>
                </a:gridCol>
                <a:gridCol w="925982">
                  <a:extLst>
                    <a:ext uri="{9D8B030D-6E8A-4147-A177-3AD203B41FA5}">
                      <a16:colId xmlns:a16="http://schemas.microsoft.com/office/drawing/2014/main" val="2186518356"/>
                    </a:ext>
                  </a:extLst>
                </a:gridCol>
              </a:tblGrid>
              <a:tr h="3379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</a:t>
                      </a:r>
                      <a:endParaRPr lang="x-none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No.</a:t>
                      </a:r>
                      <a:endParaRPr lang="x-none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Name</a:t>
                      </a:r>
                    </a:p>
                    <a:p>
                      <a:pPr algn="ctr" fontAlgn="ctr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(*end month extended in AN3)</a:t>
                      </a:r>
                      <a:endParaRPr lang="x-none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 M1 - M18</a:t>
                      </a:r>
                      <a:endParaRPr lang="x-none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623392"/>
                  </a:ext>
                </a:extLst>
              </a:tr>
              <a:tr h="49160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PM</a:t>
                      </a:r>
                      <a:endParaRPr lang="x-none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 PM</a:t>
                      </a:r>
                      <a:endParaRPr lang="x-none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Used%</a:t>
                      </a:r>
                      <a:endParaRPr lang="x-none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92944"/>
                  </a:ext>
                </a:extLst>
              </a:tr>
              <a:tr h="337977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WP07</a:t>
                      </a:r>
                      <a:endParaRPr lang="x-non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T07.01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CLARIN (M01-M30)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  <a:endParaRPr lang="x-none" sz="17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1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  <a:r>
                        <a:rPr lang="x-none" sz="1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90886"/>
                  </a:ext>
                </a:extLst>
              </a:tr>
              <a:tr h="3171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T07.02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Demand Analysis Service - CMS (M01-M30)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  <a:endParaRPr lang="x-non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134%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957273"/>
                  </a:ext>
                </a:extLst>
              </a:tr>
              <a:tr h="31145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T07.03</a:t>
                      </a:r>
                      <a:endParaRPr lang="x-non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ENES Climate Analytics Service (M01-M22)*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  <a:endParaRPr lang="x-non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  <a:endParaRPr lang="x-non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670216"/>
                  </a:ext>
                </a:extLst>
              </a:tr>
              <a:tr h="33797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T07.04</a:t>
                      </a:r>
                      <a:endParaRPr lang="x-non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GEOSS (M01 - M36)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  <a:endParaRPr lang="x-non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132%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93491"/>
                  </a:ext>
                </a:extLst>
              </a:tr>
              <a:tr h="33797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T07.05</a:t>
                      </a:r>
                      <a:endParaRPr lang="x-non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OpencoastS</a:t>
                      </a: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LNEC (M01-M23)*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1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1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1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702500"/>
                  </a:ext>
                </a:extLst>
              </a:tr>
              <a:tr h="33797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T07.06</a:t>
                      </a:r>
                      <a:endParaRPr lang="x-non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WeNMR</a:t>
                      </a: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(M01-M18)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x-non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002871"/>
                  </a:ext>
                </a:extLst>
              </a:tr>
              <a:tr h="33797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T07.07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EO Pillar (M01-M15)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1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1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1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37646"/>
                  </a:ext>
                </a:extLst>
              </a:tr>
              <a:tr h="33797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Unfunded efforts</a:t>
                      </a:r>
                      <a:endParaRPr lang="x-none" sz="1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402534"/>
                  </a:ext>
                </a:extLst>
              </a:tr>
              <a:tr h="33797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T07.08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DARIAH (M01-M30)*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x-none" sz="17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1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1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16656"/>
                  </a:ext>
                </a:extLst>
              </a:tr>
              <a:tr h="33797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T07.09</a:t>
                      </a:r>
                      <a:endParaRPr lang="x-non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LifeWatch</a:t>
                      </a: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(M16-M24)*</a:t>
                      </a:r>
                      <a:endParaRPr lang="x-non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1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1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sz="1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273816"/>
                  </a:ext>
                </a:extLst>
              </a:tr>
              <a:tr h="337977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WP07 Total</a:t>
                      </a:r>
                      <a:endParaRPr lang="x-none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189,8</a:t>
                      </a:r>
                      <a:endParaRPr lang="x-none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x-none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r>
                        <a:rPr lang="x-none" sz="18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x-none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15375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4C1E5-E60E-4CC7-9C5C-51BC81DD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5E6BD6-973F-45CE-A585-55F1F742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WP7: M1-M18 Efforts Planned &amp; Used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94E3304F-3EBF-874D-A107-91D869DB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50076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A8ADC2C-9241-2443-9EDE-308F56179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No major deviations from plans</a:t>
            </a:r>
          </a:p>
          <a:p>
            <a:r>
              <a:rPr lang="en-GB" noProof="0" dirty="0"/>
              <a:t>Some tasks have or are requesting extension to complete or add integration activities</a:t>
            </a:r>
          </a:p>
          <a:p>
            <a:r>
              <a:rPr lang="en-GB" noProof="0" dirty="0" err="1"/>
              <a:t>Lifewatch</a:t>
            </a:r>
            <a:r>
              <a:rPr lang="en-GB" noProof="0" dirty="0"/>
              <a:t> activities, for which we reported some issues in the past, are now proceeding 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C851CB-CE57-F74F-A299-65B1C365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A325E46-78A1-EB49-908C-D7BF51B6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Deviations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641820-2AE1-4E49-80A9-7ADD638F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76382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DE6920-9150-4848-A698-3C1A9EF7E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Thematic services are being offered via the Hub</a:t>
            </a:r>
          </a:p>
          <a:p>
            <a:pPr lvl="1"/>
            <a:r>
              <a:rPr lang="en-GB" noProof="0" dirty="0"/>
              <a:t>From various scientific disciplines and large research infrastructures</a:t>
            </a:r>
          </a:p>
          <a:p>
            <a:endParaRPr lang="en-GB" noProof="0" dirty="0"/>
          </a:p>
          <a:p>
            <a:r>
              <a:rPr lang="en-GB" noProof="0" dirty="0"/>
              <a:t>TSs are early adopter of the Hub services</a:t>
            </a:r>
          </a:p>
          <a:p>
            <a:pPr lvl="1"/>
            <a:r>
              <a:rPr lang="en-GB" noProof="0" dirty="0"/>
              <a:t>Service integration/composition is ongoing</a:t>
            </a:r>
          </a:p>
          <a:p>
            <a:pPr lvl="1"/>
            <a:r>
              <a:rPr lang="en-GB" noProof="0" dirty="0"/>
              <a:t>Sources of requirements to improve the Hub service offer</a:t>
            </a:r>
          </a:p>
          <a:p>
            <a:pPr marL="0" indent="0">
              <a:buNone/>
            </a:pPr>
            <a:endParaRPr lang="en-GB" noProof="0" dirty="0"/>
          </a:p>
          <a:p>
            <a:r>
              <a:rPr lang="en-GB" noProof="0" dirty="0"/>
              <a:t>Thematic services accessible via the EOSC Portal and the EOSC Marketplace</a:t>
            </a:r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6D9DD-7C05-4F6D-951E-7641F080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ABA77D-B72D-4203-95EE-85DC5505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Main results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837544-9C53-C94A-A9B9-0C892C67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181690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48774-4119-4F20-AE3D-E5117F049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Increase the integration of the TSs with the Hub</a:t>
            </a:r>
          </a:p>
          <a:p>
            <a:pPr lvl="1"/>
            <a:r>
              <a:rPr lang="en-GB" sz="2800" noProof="0" dirty="0"/>
              <a:t>More Hub services adopted</a:t>
            </a:r>
          </a:p>
          <a:p>
            <a:pPr lvl="1"/>
            <a:endParaRPr lang="en-GB" sz="2800" noProof="0" dirty="0"/>
          </a:p>
          <a:p>
            <a:r>
              <a:rPr lang="en-GB" sz="3200" noProof="0" dirty="0"/>
              <a:t>Advertise the TSs offer in the Hub to widen their usage</a:t>
            </a:r>
          </a:p>
          <a:p>
            <a:pPr lvl="1"/>
            <a:r>
              <a:rPr lang="en-GB" sz="2800" noProof="0" dirty="0"/>
              <a:t>Marketplace, training events, participation to conference,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8291C-761C-4722-BD26-8A99871A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131DBD-9BCA-47A5-AB1D-72215CCD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Future plans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884353-C96F-4A41-89DC-9D84F84C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750020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39;p3">
            <a:extLst>
              <a:ext uri="{FF2B5EF4-FFF2-40B4-BE49-F238E27FC236}">
                <a16:creationId xmlns:a16="http://schemas.microsoft.com/office/drawing/2014/main" id="{27142B78-7B42-4843-A40D-E26EB04B6E36}"/>
              </a:ext>
            </a:extLst>
          </p:cNvPr>
          <p:cNvSpPr/>
          <p:nvPr/>
        </p:nvSpPr>
        <p:spPr>
          <a:xfrm>
            <a:off x="5698613" y="2276834"/>
            <a:ext cx="3904676" cy="3208736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r>
              <a:rPr lang="en-US" b="1" dirty="0">
                <a:solidFill>
                  <a:schemeClr val="lt1"/>
                </a:solidFill>
                <a:cs typeface="Calibri"/>
                <a:sym typeface="Calibri"/>
              </a:rPr>
              <a:t>Service Providers: </a:t>
            </a:r>
          </a:p>
          <a:p>
            <a:pPr marL="274320"/>
            <a:r>
              <a:rPr lang="en-US" sz="1600" b="1" i="1" dirty="0">
                <a:solidFill>
                  <a:schemeClr val="lt1"/>
                </a:solidFill>
                <a:cs typeface="Calibri"/>
                <a:sym typeface="Calibri"/>
              </a:rPr>
              <a:t>Provide services for </a:t>
            </a:r>
          </a:p>
          <a:p>
            <a:pPr marL="274320"/>
            <a:r>
              <a:rPr lang="en-US" sz="1600" b="1" i="1" dirty="0">
                <a:solidFill>
                  <a:schemeClr val="lt1"/>
                </a:solidFill>
                <a:cs typeface="Calibri"/>
                <a:sym typeface="Calibri"/>
              </a:rPr>
              <a:t>Researchers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35;p3">
            <a:extLst>
              <a:ext uri="{FF2B5EF4-FFF2-40B4-BE49-F238E27FC236}">
                <a16:creationId xmlns:a16="http://schemas.microsoft.com/office/drawing/2014/main" id="{1FBDFB6C-1840-4FC5-BF7A-5F18151851DF}"/>
              </a:ext>
            </a:extLst>
          </p:cNvPr>
          <p:cNvSpPr/>
          <p:nvPr/>
        </p:nvSpPr>
        <p:spPr>
          <a:xfrm>
            <a:off x="612820" y="5589240"/>
            <a:ext cx="8990469" cy="772476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Enterprise: </a:t>
            </a:r>
            <a:r>
              <a:rPr lang="en-GB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Develop, expose and grow my services</a:t>
            </a:r>
            <a:endParaRPr sz="1600" b="1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139;p3">
            <a:extLst>
              <a:ext uri="{FF2B5EF4-FFF2-40B4-BE49-F238E27FC236}">
                <a16:creationId xmlns:a16="http://schemas.microsoft.com/office/drawing/2014/main" id="{2D8672B6-79EC-4370-BE79-DD936C8E726A}"/>
              </a:ext>
            </a:extLst>
          </p:cNvPr>
          <p:cNvSpPr/>
          <p:nvPr/>
        </p:nvSpPr>
        <p:spPr>
          <a:xfrm>
            <a:off x="612820" y="1022917"/>
            <a:ext cx="8990469" cy="1140727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Researchers and </a:t>
            </a:r>
          </a:p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research communities</a:t>
            </a:r>
            <a:r>
              <a:rPr lang="en-GB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: </a:t>
            </a:r>
          </a:p>
          <a:p>
            <a:pPr marL="274320"/>
            <a:r>
              <a:rPr lang="en-GB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Empower my research</a:t>
            </a:r>
            <a:endParaRPr sz="1600" b="1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139;p3">
            <a:extLst>
              <a:ext uri="{FF2B5EF4-FFF2-40B4-BE49-F238E27FC236}">
                <a16:creationId xmlns:a16="http://schemas.microsoft.com/office/drawing/2014/main" id="{22687F71-B5AD-46D1-91D2-5DBFEC966406}"/>
              </a:ext>
            </a:extLst>
          </p:cNvPr>
          <p:cNvSpPr/>
          <p:nvPr/>
        </p:nvSpPr>
        <p:spPr>
          <a:xfrm>
            <a:off x="612819" y="2276834"/>
            <a:ext cx="4988421" cy="3218257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r>
              <a:rPr 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EOSC Hub Operators: </a:t>
            </a:r>
            <a:r>
              <a:rPr lang="en-US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Develop the EOSC landscape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139;p3">
            <a:extLst>
              <a:ext uri="{FF2B5EF4-FFF2-40B4-BE49-F238E27FC236}">
                <a16:creationId xmlns:a16="http://schemas.microsoft.com/office/drawing/2014/main" id="{351301DE-E16F-4A1A-A25C-39AF180AC36E}"/>
              </a:ext>
            </a:extLst>
          </p:cNvPr>
          <p:cNvSpPr/>
          <p:nvPr/>
        </p:nvSpPr>
        <p:spPr>
          <a:xfrm>
            <a:off x="9800846" y="1022917"/>
            <a:ext cx="1767762" cy="5338799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r>
              <a:rPr lang="en-US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Educate, inform and support my team and community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214D4D2-D200-438A-8ACA-D1173419F34D}"/>
              </a:ext>
            </a:extLst>
          </p:cNvPr>
          <p:cNvSpPr/>
          <p:nvPr/>
        </p:nvSpPr>
        <p:spPr>
          <a:xfrm>
            <a:off x="9911674" y="2780928"/>
            <a:ext cx="1492121" cy="2099386"/>
          </a:xfrm>
          <a:prstGeom prst="roundRect">
            <a:avLst/>
          </a:prstGeom>
          <a:gradFill flip="none" rotWithShape="1"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courses and materials</a:t>
            </a:r>
            <a:endParaRPr lang="pt-PT" sz="1600" b="1" dirty="0">
              <a:solidFill>
                <a:srgbClr val="1C30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F162D17-7E46-4EDA-86B7-71DA94EB580D}"/>
              </a:ext>
            </a:extLst>
          </p:cNvPr>
          <p:cNvSpPr/>
          <p:nvPr/>
        </p:nvSpPr>
        <p:spPr>
          <a:xfrm>
            <a:off x="7824192" y="1136107"/>
            <a:ext cx="1681724" cy="4952821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EOSC Portal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Marketplace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E03ADA-7DA9-4BD7-950A-89A797BC4B56}"/>
              </a:ext>
            </a:extLst>
          </p:cNvPr>
          <p:cNvSpPr/>
          <p:nvPr/>
        </p:nvSpPr>
        <p:spPr>
          <a:xfrm>
            <a:off x="4525255" y="1136107"/>
            <a:ext cx="3213626" cy="914345"/>
          </a:xfrm>
          <a:prstGeom prst="roundRect">
            <a:avLst/>
          </a:prstGeom>
          <a:gradFill flip="none" rotWithShape="1"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 in the EOSC Service Portfolio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E0E3686-2FEA-4879-B0AA-DFC32DD9BE35}"/>
              </a:ext>
            </a:extLst>
          </p:cNvPr>
          <p:cNvSpPr/>
          <p:nvPr/>
        </p:nvSpPr>
        <p:spPr>
          <a:xfrm>
            <a:off x="858923" y="4869160"/>
            <a:ext cx="2793351" cy="1085355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Innovation Hub: 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 for industrial collaborations with EOSC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73429DB-5959-4E01-88AB-0F9C9A86444B}"/>
              </a:ext>
            </a:extLst>
          </p:cNvPr>
          <p:cNvSpPr/>
          <p:nvPr/>
        </p:nvSpPr>
        <p:spPr>
          <a:xfrm>
            <a:off x="862031" y="2727601"/>
            <a:ext cx="2787135" cy="501527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Rules of Participation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8B82B25-7DC3-479F-8079-6A4039C9B078}"/>
              </a:ext>
            </a:extLst>
          </p:cNvPr>
          <p:cNvSpPr/>
          <p:nvPr/>
        </p:nvSpPr>
        <p:spPr>
          <a:xfrm>
            <a:off x="862031" y="3342319"/>
            <a:ext cx="2787135" cy="639494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Management System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5E82373-BA8A-4717-BA8B-0D3DD9095F6A}"/>
              </a:ext>
            </a:extLst>
          </p:cNvPr>
          <p:cNvSpPr/>
          <p:nvPr/>
        </p:nvSpPr>
        <p:spPr>
          <a:xfrm>
            <a:off x="865139" y="4077072"/>
            <a:ext cx="2787135" cy="708960"/>
          </a:xfrm>
          <a:prstGeom prst="roundRect">
            <a:avLst/>
          </a:prstGeom>
          <a:gradFill flip="none" rotWithShape="1"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Interoperability &amp; Integration Guidelines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9459C1C-C583-4DB7-AFB1-EE062DFD38BC}"/>
              </a:ext>
            </a:extLst>
          </p:cNvPr>
          <p:cNvSpPr/>
          <p:nvPr/>
        </p:nvSpPr>
        <p:spPr>
          <a:xfrm>
            <a:off x="3981487" y="3337258"/>
            <a:ext cx="3626681" cy="639493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services in the Hub portfolio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FC4712C-46AD-4C32-A335-2DDE3373A089}"/>
              </a:ext>
            </a:extLst>
          </p:cNvPr>
          <p:cNvSpPr/>
          <p:nvPr/>
        </p:nvSpPr>
        <p:spPr>
          <a:xfrm>
            <a:off x="3981487" y="4077072"/>
            <a:ext cx="3626681" cy="699357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and sustainability models for services and the Hub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8B6D97BD-FA07-6142-BD18-0760CCB8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Key Exploitable Results WP7</a:t>
            </a:r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661AECB3-59D0-4543-9AD2-D1608BC8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04054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Thematic services</a:t>
            </a:r>
          </a:p>
          <a:p>
            <a:pPr lvl="1"/>
            <a:r>
              <a:rPr lang="en-GB" noProof="0" dirty="0"/>
              <a:t>What are they?</a:t>
            </a:r>
          </a:p>
          <a:p>
            <a:r>
              <a:rPr lang="en-GB" noProof="0" dirty="0"/>
              <a:t>Thematic Services and the Hub</a:t>
            </a:r>
          </a:p>
          <a:p>
            <a:pPr lvl="1"/>
            <a:r>
              <a:rPr lang="en-GB" noProof="0" dirty="0"/>
              <a:t>Early adopter of the Hub services</a:t>
            </a:r>
          </a:p>
          <a:p>
            <a:pPr lvl="1"/>
            <a:r>
              <a:rPr lang="en-GB" noProof="0" dirty="0"/>
              <a:t>Offer in the Hub</a:t>
            </a:r>
          </a:p>
          <a:p>
            <a:pPr lvl="1"/>
            <a:r>
              <a:rPr lang="en-GB" noProof="0" dirty="0"/>
              <a:t>Offer in the EOSC Marketplace</a:t>
            </a:r>
          </a:p>
          <a:p>
            <a:r>
              <a:rPr lang="en-GB" noProof="0" dirty="0"/>
              <a:t>Conclusion &amp; Future plans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Outline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9CCD28BA-307E-EE4A-BFA0-DE8F3F49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00535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ECA34A-B6B5-48A4-8641-C8F780A4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Google Shape;131;p11">
            <a:extLst>
              <a:ext uri="{FF2B5EF4-FFF2-40B4-BE49-F238E27FC236}">
                <a16:creationId xmlns:a16="http://schemas.microsoft.com/office/drawing/2014/main" id="{273CBE99-A259-4D22-86AC-51400B05C1E0}"/>
              </a:ext>
            </a:extLst>
          </p:cNvPr>
          <p:cNvSpPr txBox="1">
            <a:spLocks/>
          </p:cNvSpPr>
          <p:nvPr/>
        </p:nvSpPr>
        <p:spPr>
          <a:xfrm>
            <a:off x="251520" y="1268764"/>
            <a:ext cx="11559480" cy="459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06400">
              <a:spcBef>
                <a:spcPts val="0"/>
              </a:spcBef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 dirty="0"/>
              <a:t>User can search, find and access different type of services in the EOSC Marketplace</a:t>
            </a:r>
          </a:p>
          <a:p>
            <a:pPr marL="1021081" lvl="2" indent="0">
              <a:spcBef>
                <a:spcPts val="0"/>
              </a:spcBef>
              <a:buSzPts val="1920"/>
              <a:buNone/>
            </a:pPr>
            <a:endParaRPr lang="en-US" dirty="0"/>
          </a:p>
          <a:p>
            <a:pPr marL="914400" lvl="1" indent="-377190">
              <a:spcBef>
                <a:spcPts val="0"/>
              </a:spcBef>
              <a:buSzPts val="2340"/>
              <a:buFont typeface="Arial"/>
              <a:buChar char="-"/>
            </a:pPr>
            <a:r>
              <a:rPr lang="en-US" dirty="0"/>
              <a:t>Thematic services:</a:t>
            </a:r>
          </a:p>
          <a:p>
            <a:pPr marL="1371600" lvl="2" indent="-350519">
              <a:spcBef>
                <a:spcPts val="0"/>
              </a:spcBef>
              <a:buSzPts val="1920"/>
              <a:buFont typeface="Arial"/>
              <a:buChar char="▪"/>
            </a:pPr>
            <a:r>
              <a:rPr lang="en-US" dirty="0"/>
              <a:t>scientific applications like those offered by the Research Infrastructures</a:t>
            </a:r>
          </a:p>
          <a:p>
            <a:pPr marL="1371600" lvl="2" indent="-350519">
              <a:spcBef>
                <a:spcPts val="0"/>
              </a:spcBef>
              <a:buSzPts val="1920"/>
              <a:buFont typeface="Arial"/>
              <a:buChar char="▪"/>
            </a:pPr>
            <a:r>
              <a:rPr lang="en-US" dirty="0"/>
              <a:t>research data, advanced data brokering and analysis capabilities for specific research communities and multidisciplinary research</a:t>
            </a:r>
          </a:p>
        </p:txBody>
      </p:sp>
      <p:sp>
        <p:nvSpPr>
          <p:cNvPr id="6" name="Google Shape;133;p11">
            <a:extLst>
              <a:ext uri="{FF2B5EF4-FFF2-40B4-BE49-F238E27FC236}">
                <a16:creationId xmlns:a16="http://schemas.microsoft.com/office/drawing/2014/main" id="{08381127-1B1E-40BA-87E6-568B1C6BBE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1674" y="131650"/>
            <a:ext cx="8944965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noProof="0" dirty="0"/>
              <a:t>Thematic services - What are they?  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9F1D8F75-BF5D-4F4B-B430-FCECD8CD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63584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4038C7-CA88-4E7D-A6E5-0344A9A8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5A5847-28F9-4F34-838F-437562C1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Early adopters of the EOSC-hub services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41" y="980728"/>
            <a:ext cx="9405785" cy="4968552"/>
          </a:xfrm>
          <a:prstGeom prst="rect">
            <a:avLst/>
          </a:prstGeom>
        </p:spPr>
      </p:pic>
      <p:sp>
        <p:nvSpPr>
          <p:cNvPr id="20" name="Ovale 19"/>
          <p:cNvSpPr/>
          <p:nvPr/>
        </p:nvSpPr>
        <p:spPr>
          <a:xfrm>
            <a:off x="1323300" y="2085918"/>
            <a:ext cx="524228" cy="52696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166409" y="2204863"/>
            <a:ext cx="674007" cy="1204497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314581" y="3238045"/>
            <a:ext cx="532947" cy="1053935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2555987" y="2543627"/>
            <a:ext cx="1529729" cy="52696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5735960" y="2492896"/>
            <a:ext cx="1529729" cy="52696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5159896" y="5206288"/>
            <a:ext cx="2232248" cy="52696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5591944" y="4198176"/>
            <a:ext cx="1797352" cy="52696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323299" y="2085918"/>
            <a:ext cx="524229" cy="227918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9264133" y="2266947"/>
            <a:ext cx="524229" cy="113959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B81968C-AB89-B548-A180-1668F4AC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29083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BF60F1-52D0-4BAF-87CF-1038FA54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01497"/>
            <a:ext cx="11521280" cy="1741704"/>
          </a:xfrm>
        </p:spPr>
        <p:txBody>
          <a:bodyPr/>
          <a:lstStyle/>
          <a:p>
            <a:r>
              <a:rPr lang="en-GB" noProof="0" dirty="0"/>
              <a:t>Research enabling services as source of requirements for EOSC-hub access enabling and common services</a:t>
            </a:r>
          </a:p>
          <a:p>
            <a:r>
              <a:rPr lang="en-GB" noProof="0" dirty="0"/>
              <a:t>To drive the evolution of the other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3869-EE2D-4B4B-898E-48DD6D73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CB778E-87D8-4C34-BD0D-05BB277B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6" y="188640"/>
            <a:ext cx="8818623" cy="537716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Enhance the Hub to better serve Thematic services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852549-3EB7-482E-93CF-3FB833B7E5FC}"/>
              </a:ext>
            </a:extLst>
          </p:cNvPr>
          <p:cNvSpPr/>
          <p:nvPr/>
        </p:nvSpPr>
        <p:spPr>
          <a:xfrm>
            <a:off x="838200" y="2880454"/>
            <a:ext cx="2057399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Thematic Services (WP7)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80B9F8-4707-4715-9540-059A4E7A82C3}"/>
              </a:ext>
            </a:extLst>
          </p:cNvPr>
          <p:cNvSpPr/>
          <p:nvPr/>
        </p:nvSpPr>
        <p:spPr>
          <a:xfrm>
            <a:off x="9296400" y="2897944"/>
            <a:ext cx="2133600" cy="14477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Service Developer</a:t>
            </a:r>
          </a:p>
          <a:p>
            <a:pPr algn="ctr"/>
            <a:r>
              <a:rPr lang="en-US" sz="2400" b="1" dirty="0"/>
              <a:t>(WP5/WP6)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21307A-A02C-4CE7-889D-D7CEEFF776D3}"/>
              </a:ext>
            </a:extLst>
          </p:cNvPr>
          <p:cNvSpPr/>
          <p:nvPr/>
        </p:nvSpPr>
        <p:spPr>
          <a:xfrm>
            <a:off x="5029200" y="2897944"/>
            <a:ext cx="2133600" cy="14477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Technical Support</a:t>
            </a:r>
          </a:p>
          <a:p>
            <a:pPr algn="ctr"/>
            <a:r>
              <a:rPr lang="en-US" sz="2400" b="1" dirty="0"/>
              <a:t>(WP10)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BB5595E-EB78-40A1-8C12-5FBDF3ED996B}"/>
              </a:ext>
            </a:extLst>
          </p:cNvPr>
          <p:cNvSpPr/>
          <p:nvPr/>
        </p:nvSpPr>
        <p:spPr>
          <a:xfrm>
            <a:off x="3048000" y="3455814"/>
            <a:ext cx="1828800" cy="3173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F8720-9C54-44E4-BB5A-01DBFEE8C4D5}"/>
              </a:ext>
            </a:extLst>
          </p:cNvPr>
          <p:cNvSpPr txBox="1"/>
          <p:nvPr/>
        </p:nvSpPr>
        <p:spPr>
          <a:xfrm>
            <a:off x="2958528" y="3059668"/>
            <a:ext cx="190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Use cases analysis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E449A2-BCC5-4E4F-BC98-6096800F2F4A}"/>
              </a:ext>
            </a:extLst>
          </p:cNvPr>
          <p:cNvSpPr/>
          <p:nvPr/>
        </p:nvSpPr>
        <p:spPr>
          <a:xfrm>
            <a:off x="7315200" y="3429000"/>
            <a:ext cx="1828800" cy="3173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6DA9A1-CA29-4723-8D14-8A9D802DF67F}"/>
              </a:ext>
            </a:extLst>
          </p:cNvPr>
          <p:cNvSpPr txBox="1"/>
          <p:nvPr/>
        </p:nvSpPr>
        <p:spPr>
          <a:xfrm rot="19248000">
            <a:off x="7836277" y="5073187"/>
            <a:ext cx="217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service releases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49BFB8-5344-4CEF-9A63-51CEF643A1C5}"/>
              </a:ext>
            </a:extLst>
          </p:cNvPr>
          <p:cNvSpPr/>
          <p:nvPr/>
        </p:nvSpPr>
        <p:spPr>
          <a:xfrm>
            <a:off x="4567003" y="5105400"/>
            <a:ext cx="3057993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Hub Services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AD39D3F-BB3D-4C89-8E07-F597DA515A0A}"/>
              </a:ext>
            </a:extLst>
          </p:cNvPr>
          <p:cNvSpPr/>
          <p:nvPr/>
        </p:nvSpPr>
        <p:spPr>
          <a:xfrm rot="8638333">
            <a:off x="7578283" y="4984346"/>
            <a:ext cx="2041425" cy="3173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0011DE5-1D88-43B2-8BA9-D4DD34298E5E}"/>
              </a:ext>
            </a:extLst>
          </p:cNvPr>
          <p:cNvSpPr/>
          <p:nvPr/>
        </p:nvSpPr>
        <p:spPr>
          <a:xfrm rot="12971382">
            <a:off x="2501621" y="4937179"/>
            <a:ext cx="2041425" cy="31737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BA716-8D76-4AA3-8E23-AF6775802FF6}"/>
              </a:ext>
            </a:extLst>
          </p:cNvPr>
          <p:cNvSpPr txBox="1"/>
          <p:nvPr/>
        </p:nvSpPr>
        <p:spPr>
          <a:xfrm>
            <a:off x="7315200" y="3032150"/>
            <a:ext cx="19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Tech requirements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960D19-C4C5-4DC7-8B08-E9CF878D7A6B}"/>
              </a:ext>
            </a:extLst>
          </p:cNvPr>
          <p:cNvSpPr txBox="1"/>
          <p:nvPr/>
        </p:nvSpPr>
        <p:spPr>
          <a:xfrm rot="2186375">
            <a:off x="2469284" y="5259476"/>
            <a:ext cx="17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Service adoption</a:t>
            </a:r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77A055BF-4798-CE40-B610-76F8424F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04801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8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3220977" y="44624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40"/>
            </a:pPr>
            <a:r>
              <a:rPr lang="en-GB" sz="3200" noProof="0" dirty="0"/>
              <a:t>Thematic Services in EOSC-hub</a:t>
            </a:r>
            <a:endParaRPr lang="en-GB" sz="3240" noProof="0" dirty="0"/>
          </a:p>
        </p:txBody>
      </p:sp>
      <p:grpSp>
        <p:nvGrpSpPr>
          <p:cNvPr id="203" name="Google Shape;203;p15"/>
          <p:cNvGrpSpPr/>
          <p:nvPr/>
        </p:nvGrpSpPr>
        <p:grpSpPr>
          <a:xfrm>
            <a:off x="3295891" y="589834"/>
            <a:ext cx="5280973" cy="5474790"/>
            <a:chOff x="3170680" y="-656027"/>
            <a:chExt cx="5280973" cy="5474790"/>
          </a:xfrm>
        </p:grpSpPr>
        <p:sp>
          <p:nvSpPr>
            <p:cNvPr id="204" name="Google Shape;204;p15"/>
            <p:cNvSpPr/>
            <p:nvPr/>
          </p:nvSpPr>
          <p:spPr>
            <a:xfrm>
              <a:off x="4122645" y="391950"/>
              <a:ext cx="3579719" cy="3526298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4804399" y="1158058"/>
              <a:ext cx="1977025" cy="1977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Thematic services</a:t>
              </a:r>
              <a:endParaRPr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>
              <a:spLocks noChangeAspect="1"/>
            </p:cNvSpPr>
            <p:nvPr/>
          </p:nvSpPr>
          <p:spPr>
            <a:xfrm>
              <a:off x="5250709" y="-656027"/>
              <a:ext cx="1397967" cy="1397967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 txBox="1"/>
            <p:nvPr/>
          </p:nvSpPr>
          <p:spPr>
            <a:xfrm>
              <a:off x="5455437" y="-451299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T7.1 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CLARIN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5"/>
            <p:cNvSpPr>
              <a:spLocks noChangeAspect="1"/>
            </p:cNvSpPr>
            <p:nvPr/>
          </p:nvSpPr>
          <p:spPr>
            <a:xfrm>
              <a:off x="6469356" y="2452"/>
              <a:ext cx="1397967" cy="1397967"/>
            </a:xfrm>
            <a:prstGeom prst="ellipse">
              <a:avLst/>
            </a:prstGeom>
            <a:solidFill>
              <a:srgbClr val="ACBB36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6674084" y="207180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T7.2 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DODAS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>
              <a:spLocks noChangeAspect="1"/>
            </p:cNvSpPr>
            <p:nvPr/>
          </p:nvSpPr>
          <p:spPr>
            <a:xfrm>
              <a:off x="7053686" y="1258616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 txBox="1"/>
            <p:nvPr/>
          </p:nvSpPr>
          <p:spPr>
            <a:xfrm>
              <a:off x="7258414" y="1463344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T7.3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ECAS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>
              <a:spLocks noChangeAspect="1"/>
            </p:cNvSpPr>
            <p:nvPr/>
          </p:nvSpPr>
          <p:spPr>
            <a:xfrm>
              <a:off x="6829299" y="2630748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7034027" y="2835476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T7.4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GEOSS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>
              <a:spLocks noChangeAspect="1"/>
            </p:cNvSpPr>
            <p:nvPr/>
          </p:nvSpPr>
          <p:spPr>
            <a:xfrm>
              <a:off x="5682757" y="3420796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5832359" y="3625524"/>
              <a:ext cx="1146542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T7.5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OpenCoastS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>
              <a:spLocks noChangeAspect="1"/>
            </p:cNvSpPr>
            <p:nvPr/>
          </p:nvSpPr>
          <p:spPr>
            <a:xfrm>
              <a:off x="4282007" y="3292031"/>
              <a:ext cx="1397967" cy="1397967"/>
            </a:xfrm>
            <a:prstGeom prst="ellipse">
              <a:avLst/>
            </a:prstGeom>
            <a:solidFill>
              <a:srgbClr val="76539E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 txBox="1"/>
            <p:nvPr/>
          </p:nvSpPr>
          <p:spPr>
            <a:xfrm>
              <a:off x="4486735" y="3496759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T7.6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WeNMR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>
              <a:spLocks noChangeAspect="1"/>
            </p:cNvSpPr>
            <p:nvPr/>
          </p:nvSpPr>
          <p:spPr>
            <a:xfrm>
              <a:off x="3274625" y="2341151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3479353" y="2545879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T7.7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EO Pillar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5"/>
            <p:cNvSpPr>
              <a:spLocks noChangeAspect="1"/>
            </p:cNvSpPr>
            <p:nvPr/>
          </p:nvSpPr>
          <p:spPr>
            <a:xfrm>
              <a:off x="3170680" y="943184"/>
              <a:ext cx="1397967" cy="1397967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15"/>
            <p:cNvSpPr txBox="1"/>
            <p:nvPr/>
          </p:nvSpPr>
          <p:spPr>
            <a:xfrm>
              <a:off x="3375408" y="1147912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T7.8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DARIAH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220;p15"/>
          <p:cNvSpPr>
            <a:spLocks noChangeAspect="1"/>
          </p:cNvSpPr>
          <p:nvPr/>
        </p:nvSpPr>
        <p:spPr>
          <a:xfrm>
            <a:off x="4059958" y="1023173"/>
            <a:ext cx="1397967" cy="1397967"/>
          </a:xfrm>
          <a:prstGeom prst="ellipse">
            <a:avLst/>
          </a:prstGeom>
          <a:solidFill>
            <a:srgbClr val="209E23">
              <a:alpha val="4980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21;p15"/>
          <p:cNvSpPr txBox="1"/>
          <p:nvPr/>
        </p:nvSpPr>
        <p:spPr>
          <a:xfrm>
            <a:off x="4264686" y="1227901"/>
            <a:ext cx="988511" cy="98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300" tIns="20300" rIns="20300" bIns="20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T7.9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LifeWatch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670" y="1154648"/>
            <a:ext cx="1914050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60"/>
              </a:lnSpc>
            </a:pPr>
            <a:r>
              <a:rPr lang="it-IT" dirty="0" err="1"/>
              <a:t>Humanities</a:t>
            </a:r>
            <a:endParaRPr lang="it-IT" dirty="0"/>
          </a:p>
          <a:p>
            <a:pPr>
              <a:lnSpc>
                <a:spcPts val="2260"/>
              </a:lnSpc>
            </a:pP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sciences</a:t>
            </a:r>
            <a:endParaRPr lang="it-IT" dirty="0"/>
          </a:p>
          <a:p>
            <a:pPr>
              <a:lnSpc>
                <a:spcPts val="2260"/>
              </a:lnSpc>
            </a:pPr>
            <a:r>
              <a:rPr lang="it-IT" dirty="0"/>
              <a:t>Earth </a:t>
            </a:r>
            <a:r>
              <a:rPr lang="it-IT" dirty="0" err="1"/>
              <a:t>sciences</a:t>
            </a:r>
            <a:endParaRPr lang="it-IT" dirty="0"/>
          </a:p>
          <a:p>
            <a:pPr>
              <a:lnSpc>
                <a:spcPts val="2260"/>
              </a:lnSpc>
            </a:pPr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sciences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35360" y="1248313"/>
            <a:ext cx="180000" cy="180000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335360" y="1568088"/>
            <a:ext cx="180000" cy="180000"/>
          </a:xfrm>
          <a:prstGeom prst="rect">
            <a:avLst/>
          </a:prstGeom>
          <a:solidFill>
            <a:srgbClr val="ACBB36">
              <a:alpha val="4980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335360" y="1856120"/>
            <a:ext cx="180000" cy="180000"/>
          </a:xfrm>
          <a:prstGeom prst="rect">
            <a:avLst/>
          </a:prstGeom>
          <a:solidFill>
            <a:srgbClr val="209E23">
              <a:alpha val="4980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335360" y="2144152"/>
            <a:ext cx="180000" cy="180000"/>
          </a:xfrm>
          <a:prstGeom prst="rect">
            <a:avLst/>
          </a:prstGeom>
          <a:solidFill>
            <a:srgbClr val="76539E">
              <a:alpha val="4980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30" name="Fußzeilenplatzhalter 5">
            <a:extLst>
              <a:ext uri="{FF2B5EF4-FFF2-40B4-BE49-F238E27FC236}">
                <a16:creationId xmlns:a16="http://schemas.microsoft.com/office/drawing/2014/main" id="{E3CCFD82-9CD9-E248-8476-096ED416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67804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607A85-13C4-454A-A2E6-FFB6DBB67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824" y="3116452"/>
            <a:ext cx="6345925" cy="31158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25762-11A9-47C8-9A44-0F0E86DB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F57BE5-3DB1-4F46-81F2-02D79AC6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noProof="0" dirty="0"/>
              <a:t>CLARIN - European Research Infrastructure for Language Resources and Technology</a:t>
            </a:r>
            <a:br>
              <a:rPr lang="en-GB" sz="2800" noProof="0" dirty="0"/>
            </a:br>
            <a:endParaRPr lang="en-GB" sz="2800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94AFB0-FE51-4332-BB67-5BF338E4A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75757"/>
              </p:ext>
            </p:extLst>
          </p:nvPr>
        </p:nvGraphicFramePr>
        <p:xfrm>
          <a:off x="219797" y="4058082"/>
          <a:ext cx="4503440" cy="20443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13915">
                  <a:extLst>
                    <a:ext uri="{9D8B030D-6E8A-4147-A177-3AD203B41FA5}">
                      <a16:colId xmlns:a16="http://schemas.microsoft.com/office/drawing/2014/main" val="3260168287"/>
                    </a:ext>
                  </a:extLst>
                </a:gridCol>
                <a:gridCol w="2189525">
                  <a:extLst>
                    <a:ext uri="{9D8B030D-6E8A-4147-A177-3AD203B41FA5}">
                      <a16:colId xmlns:a16="http://schemas.microsoft.com/office/drawing/2014/main" val="219223354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Integration with Hub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897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sz="1400" b="1" dirty="0"/>
                        <a:t>Virtual Language Observatory (VLO)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B5892D"/>
                          </a:solidFill>
                        </a:rPr>
                        <a:t>EGI Cloud Compute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B2FIND</a:t>
                      </a:r>
                      <a:r>
                        <a:rPr lang="en-US" sz="1400" b="1" dirty="0">
                          <a:solidFill>
                            <a:srgbClr val="B5892D"/>
                          </a:solidFill>
                        </a:rPr>
                        <a:t>, </a:t>
                      </a:r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B2SHARE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1219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sz="1400" b="1" dirty="0"/>
                        <a:t>Virtual Collection Registry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B5892D"/>
                          </a:solidFill>
                        </a:rPr>
                        <a:t>B2FIND, </a:t>
                      </a:r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B2SHARE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429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sz="1400" b="1" dirty="0"/>
                        <a:t>Language Resource Switchboard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B2DROP, </a:t>
                      </a:r>
                      <a:r>
                        <a:rPr lang="en-US" sz="1400" b="1" dirty="0">
                          <a:solidFill>
                            <a:srgbClr val="B5892D"/>
                          </a:solidFill>
                        </a:rPr>
                        <a:t>B2SHARE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987900"/>
                  </a:ext>
                </a:extLst>
              </a:tr>
            </a:tbl>
          </a:graphicData>
        </a:graphic>
      </p:graphicFrame>
      <p:graphicFrame>
        <p:nvGraphicFramePr>
          <p:cNvPr id="7" name="Google Shape;192;p33">
            <a:extLst>
              <a:ext uri="{FF2B5EF4-FFF2-40B4-BE49-F238E27FC236}">
                <a16:creationId xmlns:a16="http://schemas.microsoft.com/office/drawing/2014/main" id="{973FB646-4E42-4562-A429-3A9C57498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869908"/>
              </p:ext>
            </p:extLst>
          </p:nvPr>
        </p:nvGraphicFramePr>
        <p:xfrm>
          <a:off x="7896199" y="685982"/>
          <a:ext cx="3060000" cy="28649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LRS - VA </a:t>
                      </a:r>
                      <a:r>
                        <a:rPr lang="it-IT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Metrics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Visits: 528/month</a:t>
                      </a: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Harvested metadata records: 909’388</a:t>
                      </a: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VCR - VA Metrics</a:t>
                      </a: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092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# Collections: 7</a:t>
                      </a: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958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VLO - VA Metrics</a:t>
                      </a: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40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# Tools: 70</a:t>
                      </a: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66030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D0C9DBF-7755-4C41-8B47-1D2EE6F65B22}"/>
              </a:ext>
            </a:extLst>
          </p:cNvPr>
          <p:cNvSpPr txBox="1">
            <a:spLocks/>
          </p:cNvSpPr>
          <p:nvPr/>
        </p:nvSpPr>
        <p:spPr>
          <a:xfrm>
            <a:off x="152401" y="1174666"/>
            <a:ext cx="7239744" cy="24703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Virtual Language Observatory</a:t>
            </a:r>
            <a:r>
              <a:rPr lang="en-US" sz="2000" dirty="0"/>
              <a:t>: uniform search and discovery functionality for language resources and tools</a:t>
            </a:r>
          </a:p>
          <a:p>
            <a:r>
              <a:rPr lang="en-US" sz="2000" b="1" dirty="0"/>
              <a:t>Virtual Collection Registry</a:t>
            </a:r>
            <a:r>
              <a:rPr lang="en-US" sz="2000" dirty="0"/>
              <a:t>: a registry of collections pointing to digital objects, enabling easy citation</a:t>
            </a:r>
          </a:p>
          <a:p>
            <a:r>
              <a:rPr lang="en-US" sz="2000" b="1" dirty="0"/>
              <a:t>Language Resource Switchboard</a:t>
            </a:r>
            <a:r>
              <a:rPr lang="en-US" sz="2000" dirty="0"/>
              <a:t>: find a matching tool for a given (language) dataset</a:t>
            </a:r>
          </a:p>
        </p:txBody>
      </p:sp>
      <p:pic>
        <p:nvPicPr>
          <p:cNvPr id="9" name="Picture 2" descr="https://www.clarin.eu/sites/default/files/clarin-frontpage-logo.jpg">
            <a:extLst>
              <a:ext uri="{FF2B5EF4-FFF2-40B4-BE49-F238E27FC236}">
                <a16:creationId xmlns:a16="http://schemas.microsoft.com/office/drawing/2014/main" id="{63440320-0307-4697-B7C5-B26E8653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808807"/>
            <a:ext cx="1036335" cy="83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655C0038-86D3-F94B-816A-2D4A24E3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FBD10F5-7F8E-8345-A6F8-91406D3155FB}"/>
              </a:ext>
            </a:extLst>
          </p:cNvPr>
          <p:cNvSpPr/>
          <p:nvPr/>
        </p:nvSpPr>
        <p:spPr>
          <a:xfrm>
            <a:off x="2471517" y="2700249"/>
            <a:ext cx="7920880" cy="1594490"/>
          </a:xfrm>
          <a:prstGeom prst="rect">
            <a:avLst/>
          </a:prstGeom>
          <a:ln cap="rnd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New collaboration established with </a:t>
            </a:r>
            <a:r>
              <a:rPr lang="en-GB" b="1" dirty="0" err="1"/>
              <a:t>Europeana</a:t>
            </a:r>
            <a:r>
              <a:rPr lang="en-GB" b="1" dirty="0"/>
              <a:t>: </a:t>
            </a:r>
          </a:p>
          <a:p>
            <a:pPr algn="ctr"/>
            <a:r>
              <a:rPr lang="en-GB" b="1" dirty="0"/>
              <a:t>metadata (about 120k records) into the VLO. </a:t>
            </a:r>
          </a:p>
          <a:p>
            <a:pPr algn="ctr"/>
            <a:r>
              <a:rPr lang="en-GB" b="1" dirty="0"/>
              <a:t>«It is now possible to directly call a broad range</a:t>
            </a:r>
            <a:br>
              <a:rPr lang="en-GB" b="1" dirty="0"/>
            </a:br>
            <a:r>
              <a:rPr lang="en-GB" b="1" dirty="0"/>
              <a:t>of processing applications via the Language Resource Switchboard. This</a:t>
            </a:r>
            <a:br>
              <a:rPr lang="en-GB" b="1" dirty="0"/>
            </a:br>
            <a:r>
              <a:rPr lang="en-GB" b="1" dirty="0"/>
              <a:t>demonstrates literally how we are providing a Hub in EOSC(-Hub)»</a:t>
            </a:r>
          </a:p>
        </p:txBody>
      </p:sp>
    </p:spTree>
    <p:extLst>
      <p:ext uri="{BB962C8B-B14F-4D97-AF65-F5344CB8AC3E}">
        <p14:creationId xmlns:p14="http://schemas.microsoft.com/office/powerpoint/2010/main" val="39651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EOSC_HUB_16-9_ppt_template_v0.8</Template>
  <TotalTime>0</TotalTime>
  <Words>2663</Words>
  <Application>Microsoft Office PowerPoint</Application>
  <PresentationFormat>Widescreen</PresentationFormat>
  <Paragraphs>457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Open Sans</vt:lpstr>
      <vt:lpstr>Source Sans Pro</vt:lpstr>
      <vt:lpstr>Wingdings</vt:lpstr>
      <vt:lpstr>slide_base</vt:lpstr>
      <vt:lpstr>PowerPoint Presentation</vt:lpstr>
      <vt:lpstr>WP7 Thematic Services: Integration, maintenance and Exploitation</vt:lpstr>
      <vt:lpstr>Key Exploitable Results WP7</vt:lpstr>
      <vt:lpstr>Outline</vt:lpstr>
      <vt:lpstr>Thematic services - What are they?  </vt:lpstr>
      <vt:lpstr>Early adopters of the EOSC-hub services</vt:lpstr>
      <vt:lpstr>Enhance the Hub to better serve Thematic services</vt:lpstr>
      <vt:lpstr>Thematic Services in EOSC-hub</vt:lpstr>
      <vt:lpstr>CLARIN - European Research Infrastructure for Language Resources and Technology </vt:lpstr>
      <vt:lpstr>WLCG CMS Experiment - DODAS</vt:lpstr>
      <vt:lpstr>ENES European Network for Earth System Modelling - ECAS</vt:lpstr>
      <vt:lpstr>GEOSS - Global Earth Observation System of Systems</vt:lpstr>
      <vt:lpstr>OPENCoastS - Coastal circulation on-demand forecast</vt:lpstr>
      <vt:lpstr>WeNMR - A Worldwide e-infrastructure for NMR and structural biology</vt:lpstr>
      <vt:lpstr>EO Pillar</vt:lpstr>
      <vt:lpstr>DARIAH - Digital RI for the Arts and Humanities</vt:lpstr>
      <vt:lpstr>LIFEWATCH</vt:lpstr>
      <vt:lpstr>Thematic Services – Service adoption</vt:lpstr>
      <vt:lpstr>Thematic services in the EOSC Marketplace</vt:lpstr>
      <vt:lpstr>WP7: M1-M18 Efforts Planned &amp; Used</vt:lpstr>
      <vt:lpstr>Deviations</vt:lpstr>
      <vt:lpstr>Main results</vt:lpstr>
      <vt:lpstr>Future 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DT</dc:creator>
  <cp:lastModifiedBy>Iulia Popescu</cp:lastModifiedBy>
  <cp:revision>73</cp:revision>
  <dcterms:created xsi:type="dcterms:W3CDTF">2019-09-09T13:38:55Z</dcterms:created>
  <dcterms:modified xsi:type="dcterms:W3CDTF">2019-10-04T11:34:32Z</dcterms:modified>
</cp:coreProperties>
</file>