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2"/>
  </p:notesMasterIdLst>
  <p:handoutMasterIdLst>
    <p:handoutMasterId r:id="rId43"/>
  </p:handoutMasterIdLst>
  <p:sldIdLst>
    <p:sldId id="326" r:id="rId2"/>
    <p:sldId id="345" r:id="rId3"/>
    <p:sldId id="340" r:id="rId4"/>
    <p:sldId id="387" r:id="rId5"/>
    <p:sldId id="329" r:id="rId6"/>
    <p:sldId id="347" r:id="rId7"/>
    <p:sldId id="315" r:id="rId8"/>
    <p:sldId id="310" r:id="rId9"/>
    <p:sldId id="311" r:id="rId10"/>
    <p:sldId id="346" r:id="rId11"/>
    <p:sldId id="341" r:id="rId12"/>
    <p:sldId id="343" r:id="rId13"/>
    <p:sldId id="330" r:id="rId14"/>
    <p:sldId id="306" r:id="rId15"/>
    <p:sldId id="372" r:id="rId16"/>
    <p:sldId id="348" r:id="rId17"/>
    <p:sldId id="349" r:id="rId18"/>
    <p:sldId id="350" r:id="rId19"/>
    <p:sldId id="338" r:id="rId20"/>
    <p:sldId id="378" r:id="rId21"/>
    <p:sldId id="386" r:id="rId22"/>
    <p:sldId id="342" r:id="rId23"/>
    <p:sldId id="316" r:id="rId24"/>
    <p:sldId id="317" r:id="rId25"/>
    <p:sldId id="318" r:id="rId26"/>
    <p:sldId id="354" r:id="rId27"/>
    <p:sldId id="381" r:id="rId28"/>
    <p:sldId id="380" r:id="rId29"/>
    <p:sldId id="355" r:id="rId30"/>
    <p:sldId id="351" r:id="rId31"/>
    <p:sldId id="376" r:id="rId32"/>
    <p:sldId id="379" r:id="rId33"/>
    <p:sldId id="384" r:id="rId34"/>
    <p:sldId id="373" r:id="rId35"/>
    <p:sldId id="286" r:id="rId36"/>
    <p:sldId id="375" r:id="rId37"/>
    <p:sldId id="385" r:id="rId38"/>
    <p:sldId id="374" r:id="rId39"/>
    <p:sldId id="382" r:id="rId40"/>
    <p:sldId id="32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92D"/>
    <a:srgbClr val="192E44"/>
    <a:srgbClr val="0C4A93"/>
    <a:srgbClr val="192E45"/>
    <a:srgbClr val="1C3046"/>
    <a:srgbClr val="75A5D8"/>
    <a:srgbClr val="E2E4EA"/>
    <a:srgbClr val="1D2F45"/>
    <a:srgbClr val="75A4D9"/>
    <a:srgbClr val="167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6" autoAdjust="0"/>
    <p:restoredTop sz="86599" autoAdjust="0"/>
  </p:normalViewPr>
  <p:slideViewPr>
    <p:cSldViewPr>
      <p:cViewPr varScale="1">
        <p:scale>
          <a:sx n="94" d="100"/>
          <a:sy n="94" d="100"/>
        </p:scale>
        <p:origin x="1200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766963-A709-5F41-8880-69A049106EA8}" type="doc">
      <dgm:prSet loTypeId="urn:microsoft.com/office/officeart/2005/8/layout/ven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0FF1D65-C7FF-B145-800E-AB799687BAE7}">
      <dgm:prSet phldrT="[Text]" custT="1"/>
      <dgm:spPr/>
      <dgm:t>
        <a:bodyPr/>
        <a:lstStyle/>
        <a:p>
          <a:r>
            <a:rPr lang="en-GB" sz="4000" dirty="0"/>
            <a:t>8</a:t>
          </a:r>
        </a:p>
        <a:p>
          <a:r>
            <a:rPr lang="en-GB" sz="1600" dirty="0"/>
            <a:t>Business Pilots</a:t>
          </a:r>
        </a:p>
      </dgm:t>
    </dgm:pt>
    <dgm:pt modelId="{6AD89A57-006E-B343-8116-366413765630}" type="parTrans" cxnId="{6434DE51-A4BC-5B42-ADBC-BE7296D9B9A8}">
      <dgm:prSet/>
      <dgm:spPr/>
      <dgm:t>
        <a:bodyPr/>
        <a:lstStyle/>
        <a:p>
          <a:endParaRPr lang="en-GB" sz="1400"/>
        </a:p>
      </dgm:t>
    </dgm:pt>
    <dgm:pt modelId="{C0113F3E-EF0F-1D4B-8DC3-D50B3BAB93D2}" type="sibTrans" cxnId="{6434DE51-A4BC-5B42-ADBC-BE7296D9B9A8}">
      <dgm:prSet/>
      <dgm:spPr/>
      <dgm:t>
        <a:bodyPr/>
        <a:lstStyle/>
        <a:p>
          <a:endParaRPr lang="en-GB" sz="1400"/>
        </a:p>
      </dgm:t>
    </dgm:pt>
    <dgm:pt modelId="{847E05C3-61EB-EE4C-860B-4888FF204AF4}">
      <dgm:prSet phldrT="[Text]" custT="1"/>
      <dgm:spPr/>
      <dgm:t>
        <a:bodyPr/>
        <a:lstStyle/>
        <a:p>
          <a:r>
            <a:rPr lang="en-GB" sz="4000" dirty="0"/>
            <a:t>169</a:t>
          </a:r>
        </a:p>
        <a:p>
          <a:r>
            <a:rPr lang="en-GB" sz="1600" dirty="0"/>
            <a:t>VMs Instantiated</a:t>
          </a:r>
        </a:p>
      </dgm:t>
    </dgm:pt>
    <dgm:pt modelId="{9B24702C-F385-6E4E-80CE-09C593EA6CFB}" type="parTrans" cxnId="{2C9ADC96-69D6-CE44-AB43-53AD65C861CA}">
      <dgm:prSet/>
      <dgm:spPr/>
      <dgm:t>
        <a:bodyPr/>
        <a:lstStyle/>
        <a:p>
          <a:endParaRPr lang="en-GB" sz="1400"/>
        </a:p>
      </dgm:t>
    </dgm:pt>
    <dgm:pt modelId="{0CF70E1B-0E28-6040-BAC8-C836D9D6AB66}" type="sibTrans" cxnId="{2C9ADC96-69D6-CE44-AB43-53AD65C861CA}">
      <dgm:prSet/>
      <dgm:spPr/>
      <dgm:t>
        <a:bodyPr/>
        <a:lstStyle/>
        <a:p>
          <a:endParaRPr lang="en-GB" sz="1400"/>
        </a:p>
      </dgm:t>
    </dgm:pt>
    <dgm:pt modelId="{FCFE43E1-4B96-8542-9AFE-5732CE3953BB}">
      <dgm:prSet phldrT="[Text]" custT="1"/>
      <dgm:spPr/>
      <dgm:t>
        <a:bodyPr/>
        <a:lstStyle/>
        <a:p>
          <a:r>
            <a:rPr lang="en-GB" sz="4000" dirty="0"/>
            <a:t>6</a:t>
          </a:r>
        </a:p>
        <a:p>
          <a:r>
            <a:rPr lang="en-GB" sz="1600" dirty="0"/>
            <a:t>Success Stories</a:t>
          </a:r>
        </a:p>
      </dgm:t>
    </dgm:pt>
    <dgm:pt modelId="{2AFFEFF1-6AA5-3B4A-ACF1-56064CBE4EE9}" type="parTrans" cxnId="{B2E69163-5B3E-E24B-B5A6-F6F631F047E2}">
      <dgm:prSet/>
      <dgm:spPr/>
      <dgm:t>
        <a:bodyPr/>
        <a:lstStyle/>
        <a:p>
          <a:endParaRPr lang="en-GB" sz="1400"/>
        </a:p>
      </dgm:t>
    </dgm:pt>
    <dgm:pt modelId="{6938D76E-D527-9142-BE2C-33E991B8B742}" type="sibTrans" cxnId="{B2E69163-5B3E-E24B-B5A6-F6F631F047E2}">
      <dgm:prSet/>
      <dgm:spPr/>
      <dgm:t>
        <a:bodyPr/>
        <a:lstStyle/>
        <a:p>
          <a:endParaRPr lang="en-GB" sz="1400"/>
        </a:p>
      </dgm:t>
    </dgm:pt>
    <dgm:pt modelId="{B006B66E-D850-2A4B-B000-DA73D4633B35}">
      <dgm:prSet phldrT="[Text]" custT="1"/>
      <dgm:spPr/>
      <dgm:t>
        <a:bodyPr/>
        <a:lstStyle/>
        <a:p>
          <a:r>
            <a:rPr lang="en-GB" sz="4000" dirty="0"/>
            <a:t>18</a:t>
          </a:r>
        </a:p>
        <a:p>
          <a:r>
            <a:rPr lang="en-GB" sz="1600" dirty="0"/>
            <a:t>Industry Events</a:t>
          </a:r>
        </a:p>
      </dgm:t>
    </dgm:pt>
    <dgm:pt modelId="{CB19E475-86D9-114C-A466-8B434BEE6996}" type="parTrans" cxnId="{A4476C86-5518-CD46-845E-34BAF55F0604}">
      <dgm:prSet/>
      <dgm:spPr/>
      <dgm:t>
        <a:bodyPr/>
        <a:lstStyle/>
        <a:p>
          <a:endParaRPr lang="en-GB" sz="1400"/>
        </a:p>
      </dgm:t>
    </dgm:pt>
    <dgm:pt modelId="{3AB66609-C402-184A-8B05-3A1E8C0DA8EC}" type="sibTrans" cxnId="{A4476C86-5518-CD46-845E-34BAF55F0604}">
      <dgm:prSet/>
      <dgm:spPr/>
      <dgm:t>
        <a:bodyPr/>
        <a:lstStyle/>
        <a:p>
          <a:endParaRPr lang="en-GB" sz="1400"/>
        </a:p>
      </dgm:t>
    </dgm:pt>
    <dgm:pt modelId="{DA35C716-123D-AC49-A6E4-22AB697C0404}">
      <dgm:prSet custT="1"/>
      <dgm:spPr/>
      <dgm:t>
        <a:bodyPr/>
        <a:lstStyle/>
        <a:p>
          <a:r>
            <a:rPr lang="en-GB" sz="3600" dirty="0"/>
            <a:t>4</a:t>
          </a:r>
        </a:p>
        <a:p>
          <a:r>
            <a:rPr lang="en-GB" sz="1600" dirty="0"/>
            <a:t>Services in EOSC MP</a:t>
          </a:r>
        </a:p>
      </dgm:t>
    </dgm:pt>
    <dgm:pt modelId="{8A195FDD-01D6-A049-9A74-649290BB1157}" type="parTrans" cxnId="{40AA7BE9-0F4D-964F-89D7-3A5ED2B102B6}">
      <dgm:prSet/>
      <dgm:spPr/>
      <dgm:t>
        <a:bodyPr/>
        <a:lstStyle/>
        <a:p>
          <a:endParaRPr lang="en-GB" sz="1400"/>
        </a:p>
      </dgm:t>
    </dgm:pt>
    <dgm:pt modelId="{B6B6F18A-24C1-A04A-A02D-768AD76269CC}" type="sibTrans" cxnId="{40AA7BE9-0F4D-964F-89D7-3A5ED2B102B6}">
      <dgm:prSet/>
      <dgm:spPr/>
      <dgm:t>
        <a:bodyPr/>
        <a:lstStyle/>
        <a:p>
          <a:endParaRPr lang="en-GB" sz="1400"/>
        </a:p>
      </dgm:t>
    </dgm:pt>
    <dgm:pt modelId="{1B22A67E-344C-244B-A1F3-E0A556F558F4}">
      <dgm:prSet phldrT="[Text]" custT="1"/>
      <dgm:spPr/>
      <dgm:t>
        <a:bodyPr/>
        <a:lstStyle/>
        <a:p>
          <a:pPr>
            <a:spcAft>
              <a:spcPts val="2800"/>
            </a:spcAft>
          </a:pPr>
          <a:r>
            <a:rPr lang="en-GB" sz="3200" dirty="0"/>
            <a:t>€500k</a:t>
          </a:r>
        </a:p>
        <a:p>
          <a:pPr>
            <a:spcAft>
              <a:spcPct val="35000"/>
            </a:spcAft>
          </a:pPr>
          <a:r>
            <a:rPr lang="en-GB" sz="1600" dirty="0"/>
            <a:t>Direct SME Support</a:t>
          </a:r>
        </a:p>
      </dgm:t>
    </dgm:pt>
    <dgm:pt modelId="{11528BAC-33E8-EA4A-9E83-732A7CC0992B}" type="parTrans" cxnId="{41BC5ABE-5F90-3540-AA12-B1E4DC6C5FB9}">
      <dgm:prSet/>
      <dgm:spPr/>
      <dgm:t>
        <a:bodyPr/>
        <a:lstStyle/>
        <a:p>
          <a:endParaRPr lang="en-GB" sz="1400"/>
        </a:p>
      </dgm:t>
    </dgm:pt>
    <dgm:pt modelId="{B10BCC30-F08D-C34C-8BC2-7747729383E6}" type="sibTrans" cxnId="{41BC5ABE-5F90-3540-AA12-B1E4DC6C5FB9}">
      <dgm:prSet/>
      <dgm:spPr/>
      <dgm:t>
        <a:bodyPr/>
        <a:lstStyle/>
        <a:p>
          <a:endParaRPr lang="en-GB" sz="1400"/>
        </a:p>
      </dgm:t>
    </dgm:pt>
    <dgm:pt modelId="{FFCC066B-0A1C-704C-94AB-AAF977B988A1}">
      <dgm:prSet custT="1"/>
      <dgm:spPr/>
      <dgm:t>
        <a:bodyPr/>
        <a:lstStyle/>
        <a:p>
          <a:r>
            <a:rPr lang="en-GB" sz="3600" dirty="0"/>
            <a:t>319</a:t>
          </a:r>
          <a:endParaRPr lang="en-GB" sz="1600" dirty="0"/>
        </a:p>
        <a:p>
          <a:r>
            <a:rPr lang="en-GB" sz="1600" dirty="0"/>
            <a:t>Twitter Followers</a:t>
          </a:r>
          <a:endParaRPr lang="en-GB" sz="1800" dirty="0"/>
        </a:p>
      </dgm:t>
    </dgm:pt>
    <dgm:pt modelId="{160E3D37-3D91-454C-88A3-7E67B02B6B9E}" type="parTrans" cxnId="{980489A2-F353-514C-BE75-9CFF29D8A72A}">
      <dgm:prSet/>
      <dgm:spPr/>
      <dgm:t>
        <a:bodyPr/>
        <a:lstStyle/>
        <a:p>
          <a:endParaRPr lang="en-GB" sz="1400"/>
        </a:p>
      </dgm:t>
    </dgm:pt>
    <dgm:pt modelId="{1FA61BEE-C801-5B4E-A1BE-62659AB9F6A6}" type="sibTrans" cxnId="{980489A2-F353-514C-BE75-9CFF29D8A72A}">
      <dgm:prSet/>
      <dgm:spPr/>
      <dgm:t>
        <a:bodyPr/>
        <a:lstStyle/>
        <a:p>
          <a:endParaRPr lang="en-GB" sz="1400"/>
        </a:p>
      </dgm:t>
    </dgm:pt>
    <dgm:pt modelId="{D2392953-F9B5-4143-83D7-53490F9BA7FC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GB" sz="4000" dirty="0"/>
            <a:t>442k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600" dirty="0"/>
            <a:t>CPU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600" dirty="0"/>
            <a:t>Hours</a:t>
          </a:r>
        </a:p>
      </dgm:t>
    </dgm:pt>
    <dgm:pt modelId="{2203D6E3-77DE-814B-AABB-F393AFE31CB1}" type="parTrans" cxnId="{FCC66729-C4CF-EA4A-8871-A53FA7167286}">
      <dgm:prSet/>
      <dgm:spPr/>
      <dgm:t>
        <a:bodyPr/>
        <a:lstStyle/>
        <a:p>
          <a:endParaRPr lang="en-GB" sz="1400"/>
        </a:p>
      </dgm:t>
    </dgm:pt>
    <dgm:pt modelId="{549821D9-CE9C-9C43-AC63-EA019ED530DF}" type="sibTrans" cxnId="{FCC66729-C4CF-EA4A-8871-A53FA7167286}">
      <dgm:prSet/>
      <dgm:spPr/>
      <dgm:t>
        <a:bodyPr/>
        <a:lstStyle/>
        <a:p>
          <a:endParaRPr lang="en-GB" sz="1400"/>
        </a:p>
      </dgm:t>
    </dgm:pt>
    <dgm:pt modelId="{2FFE055C-4E16-D546-9D84-0CEE62714633}" type="pres">
      <dgm:prSet presAssocID="{C1766963-A709-5F41-8880-69A049106EA8}" presName="Name0" presStyleCnt="0">
        <dgm:presLayoutVars>
          <dgm:dir/>
          <dgm:resizeHandles val="exact"/>
        </dgm:presLayoutVars>
      </dgm:prSet>
      <dgm:spPr/>
    </dgm:pt>
    <dgm:pt modelId="{17E8C1B2-C630-8041-AEF8-6193EB764592}" type="pres">
      <dgm:prSet presAssocID="{C0FF1D65-C7FF-B145-800E-AB799687BAE7}" presName="Name5" presStyleLbl="vennNode1" presStyleIdx="0" presStyleCnt="8">
        <dgm:presLayoutVars>
          <dgm:bulletEnabled val="1"/>
        </dgm:presLayoutVars>
      </dgm:prSet>
      <dgm:spPr/>
    </dgm:pt>
    <dgm:pt modelId="{05DBD1AC-47D0-304F-82EA-3207E29033D4}" type="pres">
      <dgm:prSet presAssocID="{C0113F3E-EF0F-1D4B-8DC3-D50B3BAB93D2}" presName="space" presStyleCnt="0"/>
      <dgm:spPr/>
    </dgm:pt>
    <dgm:pt modelId="{A777EBD5-C44F-CB4C-B520-EE7A9F9E30E1}" type="pres">
      <dgm:prSet presAssocID="{847E05C3-61EB-EE4C-860B-4888FF204AF4}" presName="Name5" presStyleLbl="vennNode1" presStyleIdx="1" presStyleCnt="8">
        <dgm:presLayoutVars>
          <dgm:bulletEnabled val="1"/>
        </dgm:presLayoutVars>
      </dgm:prSet>
      <dgm:spPr/>
    </dgm:pt>
    <dgm:pt modelId="{3D901DD6-AD5B-EF4F-9DDC-FD15AE18F264}" type="pres">
      <dgm:prSet presAssocID="{0CF70E1B-0E28-6040-BAC8-C836D9D6AB66}" presName="space" presStyleCnt="0"/>
      <dgm:spPr/>
    </dgm:pt>
    <dgm:pt modelId="{7D7D7CC8-79AB-C246-BF6B-0088FE934F9F}" type="pres">
      <dgm:prSet presAssocID="{D2392953-F9B5-4143-83D7-53490F9BA7FC}" presName="Name5" presStyleLbl="vennNode1" presStyleIdx="2" presStyleCnt="8">
        <dgm:presLayoutVars>
          <dgm:bulletEnabled val="1"/>
        </dgm:presLayoutVars>
      </dgm:prSet>
      <dgm:spPr/>
    </dgm:pt>
    <dgm:pt modelId="{247DDFCB-F15D-4743-B91E-16348878844D}" type="pres">
      <dgm:prSet presAssocID="{549821D9-CE9C-9C43-AC63-EA019ED530DF}" presName="space" presStyleCnt="0"/>
      <dgm:spPr/>
    </dgm:pt>
    <dgm:pt modelId="{B61C3872-D940-FA42-8918-79332387F2C2}" type="pres">
      <dgm:prSet presAssocID="{FCFE43E1-4B96-8542-9AFE-5732CE3953BB}" presName="Name5" presStyleLbl="vennNode1" presStyleIdx="3" presStyleCnt="8">
        <dgm:presLayoutVars>
          <dgm:bulletEnabled val="1"/>
        </dgm:presLayoutVars>
      </dgm:prSet>
      <dgm:spPr/>
    </dgm:pt>
    <dgm:pt modelId="{B69EB91D-9E84-5D4F-9E41-08FFC463AA9E}" type="pres">
      <dgm:prSet presAssocID="{6938D76E-D527-9142-BE2C-33E991B8B742}" presName="space" presStyleCnt="0"/>
      <dgm:spPr/>
    </dgm:pt>
    <dgm:pt modelId="{AB7CBF0D-EBA2-6D4A-B0A9-A81EE0D82718}" type="pres">
      <dgm:prSet presAssocID="{1B22A67E-344C-244B-A1F3-E0A556F558F4}" presName="Name5" presStyleLbl="vennNode1" presStyleIdx="4" presStyleCnt="8">
        <dgm:presLayoutVars>
          <dgm:bulletEnabled val="1"/>
        </dgm:presLayoutVars>
      </dgm:prSet>
      <dgm:spPr/>
    </dgm:pt>
    <dgm:pt modelId="{4110BDB2-6F1A-E942-96EF-14ABF4D51329}" type="pres">
      <dgm:prSet presAssocID="{B10BCC30-F08D-C34C-8BC2-7747729383E6}" presName="space" presStyleCnt="0"/>
      <dgm:spPr/>
    </dgm:pt>
    <dgm:pt modelId="{C941B406-55FB-0E4B-B800-A99688D83A54}" type="pres">
      <dgm:prSet presAssocID="{B006B66E-D850-2A4B-B000-DA73D4633B35}" presName="Name5" presStyleLbl="vennNode1" presStyleIdx="5" presStyleCnt="8">
        <dgm:presLayoutVars>
          <dgm:bulletEnabled val="1"/>
        </dgm:presLayoutVars>
      </dgm:prSet>
      <dgm:spPr/>
    </dgm:pt>
    <dgm:pt modelId="{951062C1-1C8C-BF4E-85C0-79B338C38F19}" type="pres">
      <dgm:prSet presAssocID="{3AB66609-C402-184A-8B05-3A1E8C0DA8EC}" presName="space" presStyleCnt="0"/>
      <dgm:spPr/>
    </dgm:pt>
    <dgm:pt modelId="{EB667728-EC61-3D4D-80B5-A7A9939590D9}" type="pres">
      <dgm:prSet presAssocID="{DA35C716-123D-AC49-A6E4-22AB697C0404}" presName="Name5" presStyleLbl="vennNode1" presStyleIdx="6" presStyleCnt="8">
        <dgm:presLayoutVars>
          <dgm:bulletEnabled val="1"/>
        </dgm:presLayoutVars>
      </dgm:prSet>
      <dgm:spPr/>
    </dgm:pt>
    <dgm:pt modelId="{12ECAE3F-3A62-2644-81D8-C7C79582F0B6}" type="pres">
      <dgm:prSet presAssocID="{B6B6F18A-24C1-A04A-A02D-768AD76269CC}" presName="space" presStyleCnt="0"/>
      <dgm:spPr/>
    </dgm:pt>
    <dgm:pt modelId="{A43EF63C-FE7E-914F-9AC5-1764A3AC24B1}" type="pres">
      <dgm:prSet presAssocID="{FFCC066B-0A1C-704C-94AB-AAF977B988A1}" presName="Name5" presStyleLbl="vennNode1" presStyleIdx="7" presStyleCnt="8">
        <dgm:presLayoutVars>
          <dgm:bulletEnabled val="1"/>
        </dgm:presLayoutVars>
      </dgm:prSet>
      <dgm:spPr/>
    </dgm:pt>
  </dgm:ptLst>
  <dgm:cxnLst>
    <dgm:cxn modelId="{655F6202-939D-164D-8A2C-180DD206153B}" type="presOf" srcId="{C1766963-A709-5F41-8880-69A049106EA8}" destId="{2FFE055C-4E16-D546-9D84-0CEE62714633}" srcOrd="0" destOrd="0" presId="urn:microsoft.com/office/officeart/2005/8/layout/venn3"/>
    <dgm:cxn modelId="{3B551A05-D279-8341-9420-71F6B0582BEF}" type="presOf" srcId="{FCFE43E1-4B96-8542-9AFE-5732CE3953BB}" destId="{B61C3872-D940-FA42-8918-79332387F2C2}" srcOrd="0" destOrd="0" presId="urn:microsoft.com/office/officeart/2005/8/layout/venn3"/>
    <dgm:cxn modelId="{FCC66729-C4CF-EA4A-8871-A53FA7167286}" srcId="{C1766963-A709-5F41-8880-69A049106EA8}" destId="{D2392953-F9B5-4143-83D7-53490F9BA7FC}" srcOrd="2" destOrd="0" parTransId="{2203D6E3-77DE-814B-AABB-F393AFE31CB1}" sibTransId="{549821D9-CE9C-9C43-AC63-EA019ED530DF}"/>
    <dgm:cxn modelId="{1CF24738-7E20-2049-A40A-FB535CC22960}" type="presOf" srcId="{FFCC066B-0A1C-704C-94AB-AAF977B988A1}" destId="{A43EF63C-FE7E-914F-9AC5-1764A3AC24B1}" srcOrd="0" destOrd="0" presId="urn:microsoft.com/office/officeart/2005/8/layout/venn3"/>
    <dgm:cxn modelId="{DEE4A43F-141D-E84B-A8E8-F042CF4F2F05}" type="presOf" srcId="{B006B66E-D850-2A4B-B000-DA73D4633B35}" destId="{C941B406-55FB-0E4B-B800-A99688D83A54}" srcOrd="0" destOrd="0" presId="urn:microsoft.com/office/officeart/2005/8/layout/venn3"/>
    <dgm:cxn modelId="{6434DE51-A4BC-5B42-ADBC-BE7296D9B9A8}" srcId="{C1766963-A709-5F41-8880-69A049106EA8}" destId="{C0FF1D65-C7FF-B145-800E-AB799687BAE7}" srcOrd="0" destOrd="0" parTransId="{6AD89A57-006E-B343-8116-366413765630}" sibTransId="{C0113F3E-EF0F-1D4B-8DC3-D50B3BAB93D2}"/>
    <dgm:cxn modelId="{B2E69163-5B3E-E24B-B5A6-F6F631F047E2}" srcId="{C1766963-A709-5F41-8880-69A049106EA8}" destId="{FCFE43E1-4B96-8542-9AFE-5732CE3953BB}" srcOrd="3" destOrd="0" parTransId="{2AFFEFF1-6AA5-3B4A-ACF1-56064CBE4EE9}" sibTransId="{6938D76E-D527-9142-BE2C-33E991B8B742}"/>
    <dgm:cxn modelId="{A4476C86-5518-CD46-845E-34BAF55F0604}" srcId="{C1766963-A709-5F41-8880-69A049106EA8}" destId="{B006B66E-D850-2A4B-B000-DA73D4633B35}" srcOrd="5" destOrd="0" parTransId="{CB19E475-86D9-114C-A466-8B434BEE6996}" sibTransId="{3AB66609-C402-184A-8B05-3A1E8C0DA8EC}"/>
    <dgm:cxn modelId="{2C9ADC96-69D6-CE44-AB43-53AD65C861CA}" srcId="{C1766963-A709-5F41-8880-69A049106EA8}" destId="{847E05C3-61EB-EE4C-860B-4888FF204AF4}" srcOrd="1" destOrd="0" parTransId="{9B24702C-F385-6E4E-80CE-09C593EA6CFB}" sibTransId="{0CF70E1B-0E28-6040-BAC8-C836D9D6AB66}"/>
    <dgm:cxn modelId="{4771229F-3438-3F4A-A943-D0D39E32719D}" type="presOf" srcId="{DA35C716-123D-AC49-A6E4-22AB697C0404}" destId="{EB667728-EC61-3D4D-80B5-A7A9939590D9}" srcOrd="0" destOrd="0" presId="urn:microsoft.com/office/officeart/2005/8/layout/venn3"/>
    <dgm:cxn modelId="{980489A2-F353-514C-BE75-9CFF29D8A72A}" srcId="{C1766963-A709-5F41-8880-69A049106EA8}" destId="{FFCC066B-0A1C-704C-94AB-AAF977B988A1}" srcOrd="7" destOrd="0" parTransId="{160E3D37-3D91-454C-88A3-7E67B02B6B9E}" sibTransId="{1FA61BEE-C801-5B4E-A1BE-62659AB9F6A6}"/>
    <dgm:cxn modelId="{6DCB36BE-ADDD-584D-A562-AE8D13E7CBA3}" type="presOf" srcId="{C0FF1D65-C7FF-B145-800E-AB799687BAE7}" destId="{17E8C1B2-C630-8041-AEF8-6193EB764592}" srcOrd="0" destOrd="0" presId="urn:microsoft.com/office/officeart/2005/8/layout/venn3"/>
    <dgm:cxn modelId="{41BC5ABE-5F90-3540-AA12-B1E4DC6C5FB9}" srcId="{C1766963-A709-5F41-8880-69A049106EA8}" destId="{1B22A67E-344C-244B-A1F3-E0A556F558F4}" srcOrd="4" destOrd="0" parTransId="{11528BAC-33E8-EA4A-9E83-732A7CC0992B}" sibTransId="{B10BCC30-F08D-C34C-8BC2-7747729383E6}"/>
    <dgm:cxn modelId="{692CD8CD-91AA-8043-A06D-F546C99D0AFF}" type="presOf" srcId="{D2392953-F9B5-4143-83D7-53490F9BA7FC}" destId="{7D7D7CC8-79AB-C246-BF6B-0088FE934F9F}" srcOrd="0" destOrd="0" presId="urn:microsoft.com/office/officeart/2005/8/layout/venn3"/>
    <dgm:cxn modelId="{0CA6A8CE-14C8-984B-A52A-D381A05D74FA}" type="presOf" srcId="{1B22A67E-344C-244B-A1F3-E0A556F558F4}" destId="{AB7CBF0D-EBA2-6D4A-B0A9-A81EE0D82718}" srcOrd="0" destOrd="0" presId="urn:microsoft.com/office/officeart/2005/8/layout/venn3"/>
    <dgm:cxn modelId="{96A45BD4-EA49-8744-B049-48F99277E1CD}" type="presOf" srcId="{847E05C3-61EB-EE4C-860B-4888FF204AF4}" destId="{A777EBD5-C44F-CB4C-B520-EE7A9F9E30E1}" srcOrd="0" destOrd="0" presId="urn:microsoft.com/office/officeart/2005/8/layout/venn3"/>
    <dgm:cxn modelId="{40AA7BE9-0F4D-964F-89D7-3A5ED2B102B6}" srcId="{C1766963-A709-5F41-8880-69A049106EA8}" destId="{DA35C716-123D-AC49-A6E4-22AB697C0404}" srcOrd="6" destOrd="0" parTransId="{8A195FDD-01D6-A049-9A74-649290BB1157}" sibTransId="{B6B6F18A-24C1-A04A-A02D-768AD76269CC}"/>
    <dgm:cxn modelId="{2DC9F841-C881-3A45-B089-B26393FE401E}" type="presParOf" srcId="{2FFE055C-4E16-D546-9D84-0CEE62714633}" destId="{17E8C1B2-C630-8041-AEF8-6193EB764592}" srcOrd="0" destOrd="0" presId="urn:microsoft.com/office/officeart/2005/8/layout/venn3"/>
    <dgm:cxn modelId="{D45676C2-5FC8-384B-A857-84F1B3D6EB85}" type="presParOf" srcId="{2FFE055C-4E16-D546-9D84-0CEE62714633}" destId="{05DBD1AC-47D0-304F-82EA-3207E29033D4}" srcOrd="1" destOrd="0" presId="urn:microsoft.com/office/officeart/2005/8/layout/venn3"/>
    <dgm:cxn modelId="{8978A14B-DF33-054F-8B90-1613D7510842}" type="presParOf" srcId="{2FFE055C-4E16-D546-9D84-0CEE62714633}" destId="{A777EBD5-C44F-CB4C-B520-EE7A9F9E30E1}" srcOrd="2" destOrd="0" presId="urn:microsoft.com/office/officeart/2005/8/layout/venn3"/>
    <dgm:cxn modelId="{27B172FD-5A0F-864D-9F69-49DE664B7E8E}" type="presParOf" srcId="{2FFE055C-4E16-D546-9D84-0CEE62714633}" destId="{3D901DD6-AD5B-EF4F-9DDC-FD15AE18F264}" srcOrd="3" destOrd="0" presId="urn:microsoft.com/office/officeart/2005/8/layout/venn3"/>
    <dgm:cxn modelId="{6C29010C-8820-1549-8A2D-2BB13EC4F44F}" type="presParOf" srcId="{2FFE055C-4E16-D546-9D84-0CEE62714633}" destId="{7D7D7CC8-79AB-C246-BF6B-0088FE934F9F}" srcOrd="4" destOrd="0" presId="urn:microsoft.com/office/officeart/2005/8/layout/venn3"/>
    <dgm:cxn modelId="{0B02E651-65AC-BD4C-8AE8-9C8FFA367F03}" type="presParOf" srcId="{2FFE055C-4E16-D546-9D84-0CEE62714633}" destId="{247DDFCB-F15D-4743-B91E-16348878844D}" srcOrd="5" destOrd="0" presId="urn:microsoft.com/office/officeart/2005/8/layout/venn3"/>
    <dgm:cxn modelId="{789E70D7-D293-1E4A-9A44-447DA076251B}" type="presParOf" srcId="{2FFE055C-4E16-D546-9D84-0CEE62714633}" destId="{B61C3872-D940-FA42-8918-79332387F2C2}" srcOrd="6" destOrd="0" presId="urn:microsoft.com/office/officeart/2005/8/layout/venn3"/>
    <dgm:cxn modelId="{75467DCA-2395-644E-B6EF-CAC59294CB03}" type="presParOf" srcId="{2FFE055C-4E16-D546-9D84-0CEE62714633}" destId="{B69EB91D-9E84-5D4F-9E41-08FFC463AA9E}" srcOrd="7" destOrd="0" presId="urn:microsoft.com/office/officeart/2005/8/layout/venn3"/>
    <dgm:cxn modelId="{7CEECD24-9CEE-6440-A9F9-03ECCD4C44D3}" type="presParOf" srcId="{2FFE055C-4E16-D546-9D84-0CEE62714633}" destId="{AB7CBF0D-EBA2-6D4A-B0A9-A81EE0D82718}" srcOrd="8" destOrd="0" presId="urn:microsoft.com/office/officeart/2005/8/layout/venn3"/>
    <dgm:cxn modelId="{18C16F2B-94C7-554F-B499-5C4EC4F4267C}" type="presParOf" srcId="{2FFE055C-4E16-D546-9D84-0CEE62714633}" destId="{4110BDB2-6F1A-E942-96EF-14ABF4D51329}" srcOrd="9" destOrd="0" presId="urn:microsoft.com/office/officeart/2005/8/layout/venn3"/>
    <dgm:cxn modelId="{F0D96208-6965-5349-B4B0-FF09F03A3D20}" type="presParOf" srcId="{2FFE055C-4E16-D546-9D84-0CEE62714633}" destId="{C941B406-55FB-0E4B-B800-A99688D83A54}" srcOrd="10" destOrd="0" presId="urn:microsoft.com/office/officeart/2005/8/layout/venn3"/>
    <dgm:cxn modelId="{C4886BAD-8FD8-5546-8BAA-F67CE349F686}" type="presParOf" srcId="{2FFE055C-4E16-D546-9D84-0CEE62714633}" destId="{951062C1-1C8C-BF4E-85C0-79B338C38F19}" srcOrd="11" destOrd="0" presId="urn:microsoft.com/office/officeart/2005/8/layout/venn3"/>
    <dgm:cxn modelId="{91B98D37-C913-5846-9CA7-A9CF1CB6F258}" type="presParOf" srcId="{2FFE055C-4E16-D546-9D84-0CEE62714633}" destId="{EB667728-EC61-3D4D-80B5-A7A9939590D9}" srcOrd="12" destOrd="0" presId="urn:microsoft.com/office/officeart/2005/8/layout/venn3"/>
    <dgm:cxn modelId="{E93DE475-111B-9244-897D-9625BB063F51}" type="presParOf" srcId="{2FFE055C-4E16-D546-9D84-0CEE62714633}" destId="{12ECAE3F-3A62-2644-81D8-C7C79582F0B6}" srcOrd="13" destOrd="0" presId="urn:microsoft.com/office/officeart/2005/8/layout/venn3"/>
    <dgm:cxn modelId="{AAD41E98-B576-7B4F-B005-3638A75B37CE}" type="presParOf" srcId="{2FFE055C-4E16-D546-9D84-0CEE62714633}" destId="{A43EF63C-FE7E-914F-9AC5-1764A3AC24B1}" srcOrd="1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8C1B2-C630-8041-AEF8-6193EB764592}">
      <dsp:nvSpPr>
        <dsp:cNvPr id="0" name=""/>
        <dsp:cNvSpPr/>
      </dsp:nvSpPr>
      <dsp:spPr>
        <a:xfrm>
          <a:off x="5766" y="438376"/>
          <a:ext cx="1787542" cy="17875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374" tIns="50800" rIns="98374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8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Business Pilots</a:t>
          </a:r>
        </a:p>
      </dsp:txBody>
      <dsp:txXfrm>
        <a:off x="267545" y="700155"/>
        <a:ext cx="1263984" cy="1263984"/>
      </dsp:txXfrm>
    </dsp:sp>
    <dsp:sp modelId="{A777EBD5-C44F-CB4C-B520-EE7A9F9E30E1}">
      <dsp:nvSpPr>
        <dsp:cNvPr id="0" name=""/>
        <dsp:cNvSpPr/>
      </dsp:nvSpPr>
      <dsp:spPr>
        <a:xfrm>
          <a:off x="1435800" y="438376"/>
          <a:ext cx="1787542" cy="17875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374" tIns="50800" rIns="98374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169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VMs Instantiated</a:t>
          </a:r>
        </a:p>
      </dsp:txBody>
      <dsp:txXfrm>
        <a:off x="1697579" y="700155"/>
        <a:ext cx="1263984" cy="1263984"/>
      </dsp:txXfrm>
    </dsp:sp>
    <dsp:sp modelId="{7D7D7CC8-79AB-C246-BF6B-0088FE934F9F}">
      <dsp:nvSpPr>
        <dsp:cNvPr id="0" name=""/>
        <dsp:cNvSpPr/>
      </dsp:nvSpPr>
      <dsp:spPr>
        <a:xfrm>
          <a:off x="2865834" y="438376"/>
          <a:ext cx="1787542" cy="17875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374" tIns="50800" rIns="98374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442k</a:t>
          </a: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600" kern="1200" dirty="0"/>
            <a:t>CPU </a:t>
          </a: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600" kern="1200" dirty="0"/>
            <a:t>Hours</a:t>
          </a:r>
        </a:p>
      </dsp:txBody>
      <dsp:txXfrm>
        <a:off x="3127613" y="700155"/>
        <a:ext cx="1263984" cy="1263984"/>
      </dsp:txXfrm>
    </dsp:sp>
    <dsp:sp modelId="{B61C3872-D940-FA42-8918-79332387F2C2}">
      <dsp:nvSpPr>
        <dsp:cNvPr id="0" name=""/>
        <dsp:cNvSpPr/>
      </dsp:nvSpPr>
      <dsp:spPr>
        <a:xfrm>
          <a:off x="4295867" y="438376"/>
          <a:ext cx="1787542" cy="17875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374" tIns="50800" rIns="98374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6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Success Stories</a:t>
          </a:r>
        </a:p>
      </dsp:txBody>
      <dsp:txXfrm>
        <a:off x="4557646" y="700155"/>
        <a:ext cx="1263984" cy="1263984"/>
      </dsp:txXfrm>
    </dsp:sp>
    <dsp:sp modelId="{AB7CBF0D-EBA2-6D4A-B0A9-A81EE0D82718}">
      <dsp:nvSpPr>
        <dsp:cNvPr id="0" name=""/>
        <dsp:cNvSpPr/>
      </dsp:nvSpPr>
      <dsp:spPr>
        <a:xfrm>
          <a:off x="5725901" y="438376"/>
          <a:ext cx="1787542" cy="17875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374" tIns="40640" rIns="9837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2800"/>
            </a:spcAft>
            <a:buNone/>
          </a:pPr>
          <a:r>
            <a:rPr lang="en-GB" sz="3200" kern="1200" dirty="0"/>
            <a:t>€500k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Direct SME Support</a:t>
          </a:r>
        </a:p>
      </dsp:txBody>
      <dsp:txXfrm>
        <a:off x="5987680" y="700155"/>
        <a:ext cx="1263984" cy="1263984"/>
      </dsp:txXfrm>
    </dsp:sp>
    <dsp:sp modelId="{C941B406-55FB-0E4B-B800-A99688D83A54}">
      <dsp:nvSpPr>
        <dsp:cNvPr id="0" name=""/>
        <dsp:cNvSpPr/>
      </dsp:nvSpPr>
      <dsp:spPr>
        <a:xfrm>
          <a:off x="7155935" y="438376"/>
          <a:ext cx="1787542" cy="17875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374" tIns="50800" rIns="98374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18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Industry Events</a:t>
          </a:r>
        </a:p>
      </dsp:txBody>
      <dsp:txXfrm>
        <a:off x="7417714" y="700155"/>
        <a:ext cx="1263984" cy="1263984"/>
      </dsp:txXfrm>
    </dsp:sp>
    <dsp:sp modelId="{EB667728-EC61-3D4D-80B5-A7A9939590D9}">
      <dsp:nvSpPr>
        <dsp:cNvPr id="0" name=""/>
        <dsp:cNvSpPr/>
      </dsp:nvSpPr>
      <dsp:spPr>
        <a:xfrm>
          <a:off x="8585969" y="438376"/>
          <a:ext cx="1787542" cy="17875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374" tIns="45720" rIns="98374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4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Services in EOSC MP</a:t>
          </a:r>
        </a:p>
      </dsp:txBody>
      <dsp:txXfrm>
        <a:off x="8847748" y="700155"/>
        <a:ext cx="1263984" cy="1263984"/>
      </dsp:txXfrm>
    </dsp:sp>
    <dsp:sp modelId="{A43EF63C-FE7E-914F-9AC5-1764A3AC24B1}">
      <dsp:nvSpPr>
        <dsp:cNvPr id="0" name=""/>
        <dsp:cNvSpPr/>
      </dsp:nvSpPr>
      <dsp:spPr>
        <a:xfrm>
          <a:off x="10016003" y="438376"/>
          <a:ext cx="1787542" cy="17875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374" tIns="45720" rIns="98374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319</a:t>
          </a:r>
          <a:endParaRPr lang="en-GB" sz="1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Twitter Followers</a:t>
          </a:r>
          <a:endParaRPr lang="en-GB" sz="1800" kern="1200" dirty="0"/>
        </a:p>
      </dsp:txBody>
      <dsp:txXfrm>
        <a:off x="10277782" y="700155"/>
        <a:ext cx="1263984" cy="1263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858CEE-81EB-44FD-96A5-EC8E9A3EEC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C995-3150-46D5-8652-A3F1B7DFB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F400-AF8F-46F3-A516-4D72EE0ED80B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C63A5-05B4-48B1-8024-437B84EDE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14F89-CD0B-4549-AE0A-5F2F1D3D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B65D-61F5-4600-A226-9142CB319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6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08/10/19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8963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228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8828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9207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8250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35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31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537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557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093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1452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0412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7535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23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hyperlink" Target="mailto:business@eoso-hub.eu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500" y="4877732"/>
            <a:ext cx="63604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857" y="5260744"/>
            <a:ext cx="667687" cy="633228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1007436" y="6381328"/>
            <a:ext cx="110412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noProof="0" dirty="0"/>
              <a:t>EOSC-hub receives funding from the European Union’s Horizon 2020 research and innovation programme under grant agreement No. 777536.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DC374C-3088-4AC9-9030-20959266C273}"/>
              </a:ext>
            </a:extLst>
          </p:cNvPr>
          <p:cNvSpPr txBox="1"/>
          <p:nvPr userDrawn="1"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eosc-dih.eu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785B6D-81EF-4C62-AB07-6BE079FA42A0}"/>
              </a:ext>
            </a:extLst>
          </p:cNvPr>
          <p:cNvSpPr txBox="1"/>
          <p:nvPr userDrawn="1"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@EOSC_DIH</a:t>
            </a:r>
          </a:p>
        </p:txBody>
      </p:sp>
      <p:cxnSp>
        <p:nvCxnSpPr>
          <p:cNvPr id="17" name="Connettore 1 13">
            <a:extLst>
              <a:ext uri="{FF2B5EF4-FFF2-40B4-BE49-F238E27FC236}">
                <a16:creationId xmlns:a16="http://schemas.microsoft.com/office/drawing/2014/main" id="{F69445E9-7340-45CD-BA5C-39E3176D3686}"/>
              </a:ext>
            </a:extLst>
          </p:cNvPr>
          <p:cNvCxnSpPr>
            <a:cxnSpLocks/>
          </p:cNvCxnSpPr>
          <p:nvPr userDrawn="1"/>
        </p:nvCxnSpPr>
        <p:spPr>
          <a:xfrm>
            <a:off x="1559496" y="4725144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C948B22F-CB4B-4782-A3F9-C695712435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6371133"/>
            <a:ext cx="422176" cy="282000"/>
          </a:xfrm>
          <a:prstGeom prst="rect">
            <a:avLst/>
          </a:prstGeom>
        </p:spPr>
      </p:pic>
      <p:pic>
        <p:nvPicPr>
          <p:cNvPr id="4" name="Picture 3" descr="EOSC-Hub_Logo_A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857" y="278190"/>
            <a:ext cx="100076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22">
            <a:extLst>
              <a:ext uri="{FF2B5EF4-FFF2-40B4-BE49-F238E27FC236}">
                <a16:creationId xmlns:a16="http://schemas.microsoft.com/office/drawing/2014/main" id="{FB62057E-7721-584B-B012-9FFE534C2F4B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pic>
        <p:nvPicPr>
          <p:cNvPr id="2" name="Picture 1" descr="EOSC-Hub_Logo_A_2 (1)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7775C160-7763-2749-AF09-ECC8BABA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pPr/>
              <a:t>08/10/2019</a:t>
            </a:fld>
            <a:endParaRPr lang="en-US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4E01E327-A9C4-9D40-B9D2-981A4D63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tangolo 22">
            <a:extLst>
              <a:ext uri="{FF2B5EF4-FFF2-40B4-BE49-F238E27FC236}">
                <a16:creationId xmlns:a16="http://schemas.microsoft.com/office/drawing/2014/main" id="{FF6DC7D3-53AE-0349-89FB-D0DF834C610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39" name="Picture 38" descr="EOSC-Hub_Logo_A_2 (1)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C5AB94E4-E1F7-DF47-AF23-174A8C7A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pPr/>
              <a:t>08/10/2019</a:t>
            </a:fld>
            <a:endParaRPr lang="en-US" dirty="0"/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0B209ABD-728A-184E-A433-AA9DEE845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22">
            <a:extLst>
              <a:ext uri="{FF2B5EF4-FFF2-40B4-BE49-F238E27FC236}">
                <a16:creationId xmlns:a16="http://schemas.microsoft.com/office/drawing/2014/main" id="{E0DF0E1A-8CA6-F449-BFC8-4BADE4364DC4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42" name="Picture 41" descr="EOSC-Hub_Logo_A_2 (1)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18796E3D-A76C-0344-8610-87E193F3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pPr/>
              <a:t>08/10/2019</a:t>
            </a:fld>
            <a:endParaRPr lang="en-US" dirty="0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C02DBC46-3F21-0E41-B245-BA5BBC9D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F6C7B7-1597-4762-9541-39E64CD64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3D9A9-DAB0-4043-9528-4822DD2D82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accent5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4701CE1-45E5-49C0-9675-78EC85F6A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9" name="Picture 8" descr="EOSC-Hub_Logo_A_2 (1)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196752"/>
            <a:ext cx="3071664" cy="91819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58E942D-49B5-2745-A527-B9987E7C9F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ttangolo 22">
            <a:extLst>
              <a:ext uri="{FF2B5EF4-FFF2-40B4-BE49-F238E27FC236}">
                <a16:creationId xmlns:a16="http://schemas.microsoft.com/office/drawing/2014/main" id="{E492773A-3EC9-CD43-99AF-1A84D91E764A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22">
            <a:extLst>
              <a:ext uri="{FF2B5EF4-FFF2-40B4-BE49-F238E27FC236}">
                <a16:creationId xmlns:a16="http://schemas.microsoft.com/office/drawing/2014/main" id="{99A7216F-874E-3341-AB89-9D9D97B9FEFC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3600" b="1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US" altLang="ko-K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accent3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8" name="Picture 7" descr="EOSC-Hub_Logo_A_2 (1)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03FB65D-4AB2-B848-8ADB-EF8C6034DA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pPr/>
              <a:t>08/10/2019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F35DD5-EBEF-5E4A-A339-38638C37075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0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57573BB-FFBE-4128-A867-CF98847BD44E}"/>
              </a:ext>
            </a:extLst>
          </p:cNvPr>
          <p:cNvGrpSpPr/>
          <p:nvPr userDrawn="1"/>
        </p:nvGrpSpPr>
        <p:grpSpPr>
          <a:xfrm>
            <a:off x="935074" y="5956688"/>
            <a:ext cx="10470446" cy="400110"/>
            <a:chOff x="899592" y="6271590"/>
            <a:chExt cx="7705726" cy="2944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88A985-D8B4-4CF8-8BFF-2DFCB01A16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99592" y="6271590"/>
              <a:ext cx="842697" cy="29446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96475E-36DF-4F28-A93D-81A651F09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3045" y="6349354"/>
              <a:ext cx="6792273" cy="21669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3994C8-D75B-B645-9799-974615692341}"/>
              </a:ext>
            </a:extLst>
          </p:cNvPr>
          <p:cNvGrpSpPr/>
          <p:nvPr userDrawn="1"/>
        </p:nvGrpSpPr>
        <p:grpSpPr>
          <a:xfrm>
            <a:off x="1631504" y="2401177"/>
            <a:ext cx="3956040" cy="3260071"/>
            <a:chOff x="1631504" y="2128496"/>
            <a:chExt cx="3956040" cy="326007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3FCC00-A01B-F348-AFB2-84F944265E10}"/>
                </a:ext>
              </a:extLst>
            </p:cNvPr>
            <p:cNvGrpSpPr/>
            <p:nvPr userDrawn="1"/>
          </p:nvGrpSpPr>
          <p:grpSpPr>
            <a:xfrm>
              <a:off x="1631504" y="4365104"/>
              <a:ext cx="3956040" cy="633228"/>
              <a:chOff x="4269008" y="5638956"/>
              <a:chExt cx="3956040" cy="633228"/>
            </a:xfrm>
          </p:grpSpPr>
          <p:pic>
            <p:nvPicPr>
              <p:cNvPr id="25" name="Immagine 6">
                <a:extLst>
                  <a:ext uri="{FF2B5EF4-FFF2-40B4-BE49-F238E27FC236}">
                    <a16:creationId xmlns:a16="http://schemas.microsoft.com/office/drawing/2014/main" id="{E640622C-FCF9-574E-BB8C-601DA3C939D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69008" y="5666091"/>
                <a:ext cx="630033" cy="578959"/>
              </a:xfrm>
              <a:prstGeom prst="rect">
                <a:avLst/>
              </a:prstGeom>
            </p:spPr>
          </p:pic>
          <p:pic>
            <p:nvPicPr>
              <p:cNvPr id="26" name="Immagine 7">
                <a:extLst>
                  <a:ext uri="{FF2B5EF4-FFF2-40B4-BE49-F238E27FC236}">
                    <a16:creationId xmlns:a16="http://schemas.microsoft.com/office/drawing/2014/main" id="{79456841-02E1-AB49-9A18-96EF8F808D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43505" y="5638956"/>
                <a:ext cx="658903" cy="633228"/>
              </a:xfrm>
              <a:prstGeom prst="rect">
                <a:avLst/>
              </a:prstGeom>
            </p:spPr>
          </p:pic>
          <p:sp>
            <p:nvSpPr>
              <p:cNvPr id="27" name="CasellaDiTesto 9">
                <a:extLst>
                  <a:ext uri="{FF2B5EF4-FFF2-40B4-BE49-F238E27FC236}">
                    <a16:creationId xmlns:a16="http://schemas.microsoft.com/office/drawing/2014/main" id="{476645A5-26EA-D646-BA2F-FD91F632023C}"/>
                  </a:ext>
                </a:extLst>
              </p:cNvPr>
              <p:cNvSpPr txBox="1"/>
              <p:nvPr userDrawn="1"/>
            </p:nvSpPr>
            <p:spPr>
              <a:xfrm>
                <a:off x="4759216" y="5755515"/>
                <a:ext cx="15529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2000" dirty="0" err="1">
                    <a:solidFill>
                      <a:srgbClr val="1C3046"/>
                    </a:solidFill>
                    <a:ea typeface="Source Sans Pro" charset="0"/>
                    <a:cs typeface="Source Sans Pro" charset="0"/>
                  </a:rPr>
                  <a:t>eosc-dih.eu</a:t>
                </a:r>
                <a:endParaRPr lang="en-GB" sz="2000" dirty="0">
                  <a:solidFill>
                    <a:srgbClr val="1C3046"/>
                  </a:solidFill>
                  <a:ea typeface="Source Sans Pro" charset="0"/>
                  <a:cs typeface="Source Sans Pro" charset="0"/>
                </a:endParaRPr>
              </a:p>
            </p:txBody>
          </p:sp>
          <p:sp>
            <p:nvSpPr>
              <p:cNvPr id="28" name="CasellaDiTesto 10">
                <a:extLst>
                  <a:ext uri="{FF2B5EF4-FFF2-40B4-BE49-F238E27FC236}">
                    <a16:creationId xmlns:a16="http://schemas.microsoft.com/office/drawing/2014/main" id="{718C1E84-0234-EF4A-856C-E09F371803B1}"/>
                  </a:ext>
                </a:extLst>
              </p:cNvPr>
              <p:cNvSpPr txBox="1"/>
              <p:nvPr userDrawn="1"/>
            </p:nvSpPr>
            <p:spPr>
              <a:xfrm>
                <a:off x="6600056" y="5755515"/>
                <a:ext cx="16249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2000" dirty="0">
                    <a:solidFill>
                      <a:srgbClr val="1C3046"/>
                    </a:solidFill>
                    <a:ea typeface="Source Sans Pro" charset="0"/>
                    <a:cs typeface="Source Sans Pro" charset="0"/>
                  </a:rPr>
                  <a:t>@EOSC_DIH</a:t>
                </a:r>
              </a:p>
            </p:txBody>
          </p:sp>
        </p:grpSp>
        <p:sp>
          <p:nvSpPr>
            <p:cNvPr id="22" name="CasellaDiTesto 1">
              <a:extLst>
                <a:ext uri="{FF2B5EF4-FFF2-40B4-BE49-F238E27FC236}">
                  <a16:creationId xmlns:a16="http://schemas.microsoft.com/office/drawing/2014/main" id="{D03646A4-7A2E-8644-947D-486A19A060EE}"/>
                </a:ext>
              </a:extLst>
            </p:cNvPr>
            <p:cNvSpPr txBox="1"/>
            <p:nvPr userDrawn="1"/>
          </p:nvSpPr>
          <p:spPr>
            <a:xfrm>
              <a:off x="2862941" y="2128496"/>
              <a:ext cx="19450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1D2F45"/>
                  </a:solidFill>
                  <a:ea typeface="Source Sans Pro" charset="0"/>
                  <a:cs typeface="Source Sans Pro" charset="0"/>
                </a:rPr>
                <a:t>Questions?</a:t>
              </a:r>
            </a:p>
          </p:txBody>
        </p:sp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441AFC2A-9FA1-DB40-9CCC-A67AC088B0F2}"/>
                </a:ext>
              </a:extLst>
            </p:cNvPr>
            <p:cNvSpPr txBox="1"/>
            <p:nvPr userDrawn="1"/>
          </p:nvSpPr>
          <p:spPr>
            <a:xfrm>
              <a:off x="2363215" y="4988457"/>
              <a:ext cx="2622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dirty="0">
                  <a:solidFill>
                    <a:srgbClr val="1C3046"/>
                  </a:solidFill>
                  <a:ea typeface="Source Sans Pro" charset="0"/>
                  <a:cs typeface="Source Sans Pro" charset="0"/>
                  <a:hlinkClick r:id="rId7"/>
                </a:rPr>
                <a:t>business@eosc-hub.eu</a:t>
              </a:r>
              <a:r>
                <a:rPr lang="en-GB" sz="2000" dirty="0">
                  <a:solidFill>
                    <a:srgbClr val="1C3046"/>
                  </a:solidFill>
                  <a:ea typeface="Source Sans Pro" charset="0"/>
                  <a:cs typeface="Source Sans Pro" charset="0"/>
                </a:rPr>
                <a:t>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AF0810-05C1-954F-8A68-658FB6B74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5402" y="2518731"/>
              <a:ext cx="3432863" cy="1739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941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95026" y="1700808"/>
            <a:ext cx="348475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67434" y="1700808"/>
            <a:ext cx="348475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939842" y="1700808"/>
            <a:ext cx="348475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95026" y="4149080"/>
            <a:ext cx="348475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67434" y="4149080"/>
            <a:ext cx="348475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939842" y="4149080"/>
            <a:ext cx="348475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3600" b="1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US" altLang="ko-KR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5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80" y="-27384"/>
            <a:ext cx="12192000" cy="45719"/>
          </a:xfrm>
          <a:prstGeom prst="rect">
            <a:avLst/>
          </a:prstGeom>
        </p:spPr>
      </p:pic>
      <p:sp>
        <p:nvSpPr>
          <p:cNvPr id="14" name="Rettangolo 22">
            <a:extLst>
              <a:ext uri="{FF2B5EF4-FFF2-40B4-BE49-F238E27FC236}">
                <a16:creationId xmlns:a16="http://schemas.microsoft.com/office/drawing/2014/main" id="{69E82E93-B144-C14A-BA95-F4784D81627D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8C8044D-1941-1444-9A38-ADEDEE7A290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Immagine 6">
            <a:extLst>
              <a:ext uri="{FF2B5EF4-FFF2-40B4-BE49-F238E27FC236}">
                <a16:creationId xmlns:a16="http://schemas.microsoft.com/office/drawing/2014/main" id="{12E7570F-F9DD-B74A-A88A-47BE183B8F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pic>
        <p:nvPicPr>
          <p:cNvPr id="24" name="Picture 23" descr="EOSC-Hub_Logo_A_2 (1).png">
            <a:extLst>
              <a:ext uri="{FF2B5EF4-FFF2-40B4-BE49-F238E27FC236}">
                <a16:creationId xmlns:a16="http://schemas.microsoft.com/office/drawing/2014/main" id="{8A153F13-0E63-2A47-9A51-4AFDE6A413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9080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4" r:id="rId3"/>
    <p:sldLayoutId id="2147483709" r:id="rId4"/>
    <p:sldLayoutId id="2147483712" r:id="rId5"/>
    <p:sldLayoutId id="2147483717" r:id="rId6"/>
    <p:sldLayoutId id="2147483711" r:id="rId7"/>
    <p:sldLayoutId id="2147483718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hyperlink" Target="http://www.eosc-hub.e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tiff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tiff"/><Relationship Id="rId9" Type="http://schemas.openxmlformats.org/officeDocument/2006/relationships/image" Target="../media/image59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tiff"/><Relationship Id="rId18" Type="http://schemas.openxmlformats.org/officeDocument/2006/relationships/image" Target="../media/image76.tiff"/><Relationship Id="rId26" Type="http://schemas.openxmlformats.org/officeDocument/2006/relationships/image" Target="../media/image84.png"/><Relationship Id="rId3" Type="http://schemas.openxmlformats.org/officeDocument/2006/relationships/image" Target="../media/image61.jpeg"/><Relationship Id="rId21" Type="http://schemas.openxmlformats.org/officeDocument/2006/relationships/image" Target="../media/image79.tiff"/><Relationship Id="rId7" Type="http://schemas.openxmlformats.org/officeDocument/2006/relationships/image" Target="../media/image65.png"/><Relationship Id="rId12" Type="http://schemas.openxmlformats.org/officeDocument/2006/relationships/image" Target="../media/image70.tiff"/><Relationship Id="rId17" Type="http://schemas.openxmlformats.org/officeDocument/2006/relationships/image" Target="../media/image75.tiff"/><Relationship Id="rId25" Type="http://schemas.openxmlformats.org/officeDocument/2006/relationships/image" Target="../media/image83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tiff"/><Relationship Id="rId20" Type="http://schemas.openxmlformats.org/officeDocument/2006/relationships/image" Target="../media/image78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tiff"/><Relationship Id="rId11" Type="http://schemas.openxmlformats.org/officeDocument/2006/relationships/image" Target="../media/image69.tiff"/><Relationship Id="rId24" Type="http://schemas.openxmlformats.org/officeDocument/2006/relationships/image" Target="../media/image82.tiff"/><Relationship Id="rId5" Type="http://schemas.openxmlformats.org/officeDocument/2006/relationships/image" Target="../media/image63.tiff"/><Relationship Id="rId15" Type="http://schemas.openxmlformats.org/officeDocument/2006/relationships/image" Target="../media/image73.tiff"/><Relationship Id="rId23" Type="http://schemas.openxmlformats.org/officeDocument/2006/relationships/image" Target="../media/image81.tiff"/><Relationship Id="rId10" Type="http://schemas.openxmlformats.org/officeDocument/2006/relationships/image" Target="../media/image68.tiff"/><Relationship Id="rId19" Type="http://schemas.openxmlformats.org/officeDocument/2006/relationships/image" Target="../media/image77.tiff"/><Relationship Id="rId4" Type="http://schemas.openxmlformats.org/officeDocument/2006/relationships/image" Target="../media/image62.tiff"/><Relationship Id="rId9" Type="http://schemas.openxmlformats.org/officeDocument/2006/relationships/image" Target="../media/image67.tiff"/><Relationship Id="rId14" Type="http://schemas.openxmlformats.org/officeDocument/2006/relationships/image" Target="../media/image72.tiff"/><Relationship Id="rId22" Type="http://schemas.openxmlformats.org/officeDocument/2006/relationships/image" Target="../media/image80.tiff"/><Relationship Id="rId27" Type="http://schemas.openxmlformats.org/officeDocument/2006/relationships/image" Target="../media/image8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7" Type="http://schemas.openxmlformats.org/officeDocument/2006/relationships/image" Target="../media/image91.png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9" Type="http://schemas.openxmlformats.org/officeDocument/2006/relationships/image" Target="../media/image9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1.png"/><Relationship Id="rId2" Type="http://schemas.openxmlformats.org/officeDocument/2006/relationships/hyperlink" Target="https://docs.google.com/document/d/1DtsPkFHd86OQeh_W7RasD1qUNWy4n-tmSBL0uXEbgDc/edit#D2L_fig_label_Both%20at%202019%20Prague%20EOSC-hub%20week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document/d/1DtsPkFHd86OQeh_W7RasD1qUNWy4n-tmSBL0uXEbgDc/edit#D2L_fig_label_An%20example%20of%20a%20dashboard%20generated%20for%20hashtags" TargetMode="External"/><Relationship Id="rId5" Type="http://schemas.openxmlformats.org/officeDocument/2006/relationships/image" Target="../media/image100.png"/><Relationship Id="rId4" Type="http://schemas.openxmlformats.org/officeDocument/2006/relationships/hyperlink" Target="https://docs.google.com/document/d/1DtsPkFHd86OQeh_W7RasD1qUNWy4n-tmSBL0uXEbgDc/edit#D2L_fig_label_Screenshots%20from%20the%20output%20report%20-%20wrist%20trajectories%20detected%20by%20the%20algorithm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iff"/><Relationship Id="rId3" Type="http://schemas.openxmlformats.org/officeDocument/2006/relationships/image" Target="../media/image105.jpg"/><Relationship Id="rId7" Type="http://schemas.openxmlformats.org/officeDocument/2006/relationships/image" Target="../media/image69.tiff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tiff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iatomic.eu/" TargetMode="External"/><Relationship Id="rId7" Type="http://schemas.openxmlformats.org/officeDocument/2006/relationships/image" Target="../media/image110.png"/><Relationship Id="rId2" Type="http://schemas.openxmlformats.org/officeDocument/2006/relationships/hyperlink" Target="https://projects.tuni.fi/trinity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6s.com/eoscdihfreetrial" TargetMode="External"/><Relationship Id="rId5" Type="http://schemas.openxmlformats.org/officeDocument/2006/relationships/hyperlink" Target="https://www.f6s.com/eoscdigitalinnovationhub" TargetMode="External"/><Relationship Id="rId4" Type="http://schemas.openxmlformats.org/officeDocument/2006/relationships/hyperlink" Target="https://www.f6s.com/eosc-hub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3platform.jrc.ec.europa.eu/digital-innovation-hubs-too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7AD28B-C595-4505-A53C-4A8CA5E69B72}"/>
              </a:ext>
            </a:extLst>
          </p:cNvPr>
          <p:cNvSpPr txBox="1"/>
          <p:nvPr/>
        </p:nvSpPr>
        <p:spPr>
          <a:xfrm>
            <a:off x="3948100" y="6058795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rgbClr val="1C3046"/>
                </a:solidFill>
              </a:rPr>
              <a:t>Dissemination level</a:t>
            </a:r>
            <a:r>
              <a:rPr lang="en-GB" sz="1600" dirty="0">
                <a:solidFill>
                  <a:srgbClr val="1C3046"/>
                </a:solidFill>
              </a:rPr>
              <a:t>: Public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6AAB328-55CD-1541-8991-070E0CE16EA7}"/>
              </a:ext>
            </a:extLst>
          </p:cNvPr>
          <p:cNvSpPr txBox="1">
            <a:spLocks/>
          </p:cNvSpPr>
          <p:nvPr/>
        </p:nvSpPr>
        <p:spPr>
          <a:xfrm>
            <a:off x="1115616" y="2704706"/>
            <a:ext cx="9012832" cy="576065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 contourW="12700">
              <a:contourClr>
                <a:srgbClr val="1C3046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sz="3600" b="1" dirty="0">
                <a:solidFill>
                  <a:srgbClr val="1C3046"/>
                </a:solidFill>
                <a:latin typeface="+mn-lt"/>
              </a:rPr>
              <a:t>WP9 - EOSC Digital Innovation Hub (EOSC DIH)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38406A8-5BB7-8046-9118-BE95F86BCD3F}"/>
              </a:ext>
            </a:extLst>
          </p:cNvPr>
          <p:cNvSpPr txBox="1">
            <a:spLocks/>
          </p:cNvSpPr>
          <p:nvPr/>
        </p:nvSpPr>
        <p:spPr>
          <a:xfrm>
            <a:off x="1157536" y="3933056"/>
            <a:ext cx="8868816" cy="576065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sz="2000" dirty="0">
                <a:solidFill>
                  <a:srgbClr val="B5892D"/>
                </a:solidFill>
                <a:latin typeface="+mn-lt"/>
              </a:rPr>
              <a:t>Sy Holsinger (EGI Foundation), WP9 Manager</a:t>
            </a:r>
          </a:p>
          <a:p>
            <a:pPr algn="l"/>
            <a:r>
              <a:rPr lang="en-GB" sz="2000" dirty="0">
                <a:solidFill>
                  <a:srgbClr val="B5892D"/>
                </a:solidFill>
                <a:latin typeface="+mn-lt"/>
              </a:rPr>
              <a:t>Luxembourg, 8-9 October 2019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6E3469B-9517-824C-B43E-663D6A034D72}"/>
              </a:ext>
            </a:extLst>
          </p:cNvPr>
          <p:cNvSpPr txBox="1">
            <a:spLocks/>
          </p:cNvSpPr>
          <p:nvPr/>
        </p:nvSpPr>
        <p:spPr>
          <a:xfrm>
            <a:off x="1157536" y="3318881"/>
            <a:ext cx="8868816" cy="576065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Bringing Industry into the European Open Science Cloud</a:t>
            </a:r>
          </a:p>
        </p:txBody>
      </p:sp>
    </p:spTree>
    <p:extLst>
      <p:ext uri="{BB962C8B-B14F-4D97-AF65-F5344CB8AC3E}">
        <p14:creationId xmlns:p14="http://schemas.microsoft.com/office/powerpoint/2010/main" val="27607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5E7468-E067-B84A-8E4C-7F92ABC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rgbClr val="B5892D"/>
                </a:solidFill>
              </a:rPr>
              <a:t>Role</a:t>
            </a:r>
            <a:r>
              <a:rPr lang="en-US" b="0" dirty="0">
                <a:solidFill>
                  <a:schemeClr val="tx2"/>
                </a:solidFill>
              </a:rPr>
              <a:t> of </a:t>
            </a:r>
            <a:r>
              <a:rPr lang="en-US" b="0" dirty="0">
                <a:solidFill>
                  <a:srgbClr val="B5892D"/>
                </a:solidFill>
              </a:rPr>
              <a:t>Industry</a:t>
            </a:r>
            <a:r>
              <a:rPr lang="en-US" b="0" dirty="0">
                <a:solidFill>
                  <a:schemeClr val="tx2"/>
                </a:solidFill>
              </a:rPr>
              <a:t> in the </a:t>
            </a:r>
            <a:r>
              <a:rPr lang="en-US" b="0" dirty="0">
                <a:solidFill>
                  <a:srgbClr val="B5892D"/>
                </a:solidFill>
              </a:rPr>
              <a:t>EOSC</a:t>
            </a:r>
            <a:endParaRPr lang="en-US" dirty="0">
              <a:solidFill>
                <a:srgbClr val="B5892D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2B4307-4595-2146-932C-06148A473BEF}"/>
              </a:ext>
            </a:extLst>
          </p:cNvPr>
          <p:cNvGrpSpPr/>
          <p:nvPr/>
        </p:nvGrpSpPr>
        <p:grpSpPr>
          <a:xfrm>
            <a:off x="6672064" y="3770298"/>
            <a:ext cx="4722440" cy="2649667"/>
            <a:chOff x="6672064" y="4040791"/>
            <a:chExt cx="4722440" cy="2649667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C74E4088-AB0F-F644-81B7-5D8FDF6890D7}"/>
                </a:ext>
              </a:extLst>
            </p:cNvPr>
            <p:cNvSpPr txBox="1">
              <a:spLocks/>
            </p:cNvSpPr>
            <p:nvPr/>
          </p:nvSpPr>
          <p:spPr>
            <a:xfrm>
              <a:off x="6672064" y="4040791"/>
              <a:ext cx="4722440" cy="118840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GB" sz="2400" b="1" dirty="0"/>
                <a:t>Procurement</a:t>
              </a:r>
            </a:p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GB" sz="2000" dirty="0"/>
                <a:t>Participate in the procurement framework </a:t>
              </a:r>
              <a:r>
                <a:rPr lang="en-GB" sz="1800" dirty="0"/>
                <a:t>(see WP12)</a:t>
              </a:r>
              <a:endParaRPr lang="en-GB" sz="20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8DFC4E-B6BE-244D-8538-7C558C8BB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2144" y="5073354"/>
              <a:ext cx="3254678" cy="16171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02B4B0-DCA6-4441-B360-4F01733730BB}"/>
              </a:ext>
            </a:extLst>
          </p:cNvPr>
          <p:cNvGrpSpPr/>
          <p:nvPr/>
        </p:nvGrpSpPr>
        <p:grpSpPr>
          <a:xfrm>
            <a:off x="1127448" y="961986"/>
            <a:ext cx="4722440" cy="2808312"/>
            <a:chOff x="1127448" y="1232479"/>
            <a:chExt cx="4722440" cy="2808312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DB1D30F3-56AC-AB4D-A9AA-D8FE5F81CEFF}"/>
                </a:ext>
              </a:extLst>
            </p:cNvPr>
            <p:cNvSpPr txBox="1">
              <a:spLocks/>
            </p:cNvSpPr>
            <p:nvPr/>
          </p:nvSpPr>
          <p:spPr>
            <a:xfrm>
              <a:off x="1127448" y="1232479"/>
              <a:ext cx="4722440" cy="280831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GB" sz="2400" b="1" dirty="0"/>
                <a:t>Customer</a:t>
              </a:r>
            </a:p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GB" sz="2000" dirty="0"/>
                <a:t>Making use of existing EOSC services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0F5089-4D62-B349-9E48-FEFC60E6E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676" y="2131121"/>
              <a:ext cx="1143000" cy="17653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FD851B-36B5-E441-8BAE-14B0B85C4A15}"/>
              </a:ext>
            </a:extLst>
          </p:cNvPr>
          <p:cNvGrpSpPr/>
          <p:nvPr/>
        </p:nvGrpSpPr>
        <p:grpSpPr>
          <a:xfrm>
            <a:off x="6472622" y="908720"/>
            <a:ext cx="4722440" cy="2808312"/>
            <a:chOff x="6472622" y="1179213"/>
            <a:chExt cx="4722440" cy="2808312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4566EAFB-5AC7-6046-967E-E00F92B44D62}"/>
                </a:ext>
              </a:extLst>
            </p:cNvPr>
            <p:cNvSpPr txBox="1">
              <a:spLocks/>
            </p:cNvSpPr>
            <p:nvPr/>
          </p:nvSpPr>
          <p:spPr>
            <a:xfrm>
              <a:off x="6472622" y="1179213"/>
              <a:ext cx="4722440" cy="280831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GB" sz="2400" b="1" dirty="0"/>
                <a:t>Provider</a:t>
              </a:r>
            </a:p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GB" sz="2000" dirty="0"/>
                <a:t>Offering services to EOSC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48C263-A681-C74E-AFC8-CE9E2A45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444" y="2045605"/>
              <a:ext cx="2078796" cy="165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2095E5-686C-4347-9064-207B203E3E37}"/>
              </a:ext>
            </a:extLst>
          </p:cNvPr>
          <p:cNvGrpSpPr/>
          <p:nvPr/>
        </p:nvGrpSpPr>
        <p:grpSpPr>
          <a:xfrm>
            <a:off x="1127448" y="3772590"/>
            <a:ext cx="4722440" cy="2667828"/>
            <a:chOff x="1127448" y="4043083"/>
            <a:chExt cx="4722440" cy="2667828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6A263793-6412-244A-9FD3-9FDCD7BCC604}"/>
                </a:ext>
              </a:extLst>
            </p:cNvPr>
            <p:cNvSpPr txBox="1">
              <a:spLocks/>
            </p:cNvSpPr>
            <p:nvPr/>
          </p:nvSpPr>
          <p:spPr>
            <a:xfrm>
              <a:off x="1127448" y="4043083"/>
              <a:ext cx="4722440" cy="95757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GB" sz="2400" b="1" dirty="0"/>
                <a:t>Partner</a:t>
              </a:r>
            </a:p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GB" sz="2000" dirty="0"/>
                <a:t>Co-development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743601-8A98-9041-834D-052B4525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6168" y="4945611"/>
              <a:ext cx="1905000" cy="1765300"/>
            </a:xfrm>
            <a:prstGeom prst="rect">
              <a:avLst/>
            </a:prstGeom>
          </p:spPr>
        </p:pic>
      </p:grp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E3C2AB2-79CA-0547-836B-63F89942F711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09A8898-5A06-2B4E-A259-D746EE8EC646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3F129DA-32B8-B34D-AE80-76D34988FC64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42788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50455B-2623-9342-9944-C909CEBE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636913"/>
            <a:ext cx="5756582" cy="505729"/>
          </a:xfrm>
        </p:spPr>
        <p:txBody>
          <a:bodyPr>
            <a:normAutofit fontScale="90000"/>
          </a:bodyPr>
          <a:lstStyle/>
          <a:p>
            <a:r>
              <a:rPr lang="en-GB" dirty="0"/>
              <a:t>EOSC Digital Innovation Hub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ABB-795D-3D4A-BA07-BE7B82B4F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5401" y="3304636"/>
            <a:ext cx="11496599" cy="505729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B5892D"/>
                </a:solidFill>
              </a:rPr>
              <a:t>WP9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C6315-6511-1D4F-AA43-A0A6E62BDC6F}"/>
              </a:ext>
            </a:extLst>
          </p:cNvPr>
          <p:cNvSpPr txBox="1"/>
          <p:nvPr/>
        </p:nvSpPr>
        <p:spPr>
          <a:xfrm>
            <a:off x="5708074" y="116378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it-IT" sz="1350" b="1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B63CB18-79DC-754F-AC49-7D695625EB62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A60E8B-0897-0C4C-87CF-3C717B819397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74C416-D6B7-B94B-A7CE-EE44E5AB15DE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63888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39;p3">
            <a:extLst>
              <a:ext uri="{FF2B5EF4-FFF2-40B4-BE49-F238E27FC236}">
                <a16:creationId xmlns:a16="http://schemas.microsoft.com/office/drawing/2014/main" id="{27142B78-7B42-4843-A40D-E26EB04B6E36}"/>
              </a:ext>
            </a:extLst>
          </p:cNvPr>
          <p:cNvSpPr/>
          <p:nvPr/>
        </p:nvSpPr>
        <p:spPr>
          <a:xfrm>
            <a:off x="5698613" y="2276834"/>
            <a:ext cx="3904676" cy="3208736"/>
          </a:xfrm>
          <a:prstGeom prst="rect">
            <a:avLst/>
          </a:prstGeom>
          <a:gradFill flip="none" rotWithShape="1">
            <a:gsLst>
              <a:gs pos="0">
                <a:srgbClr val="75A5D8">
                  <a:shade val="30000"/>
                  <a:satMod val="115000"/>
                </a:srgbClr>
              </a:gs>
              <a:gs pos="50000">
                <a:srgbClr val="75A5D8">
                  <a:shade val="67500"/>
                  <a:satMod val="115000"/>
                </a:srgbClr>
              </a:gs>
              <a:gs pos="100000">
                <a:srgbClr val="75A5D8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solidFill>
              <a:srgbClr val="75A5D8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/>
            <a:r>
              <a:rPr lang="en-US" b="1" dirty="0">
                <a:solidFill>
                  <a:schemeClr val="lt1"/>
                </a:solidFill>
                <a:cs typeface="Calibri"/>
                <a:sym typeface="Calibri"/>
              </a:rPr>
              <a:t>Service Providers: </a:t>
            </a:r>
          </a:p>
          <a:p>
            <a:pPr marL="274320"/>
            <a:r>
              <a:rPr lang="en-US" sz="1600" b="1" i="1" dirty="0">
                <a:solidFill>
                  <a:schemeClr val="lt1"/>
                </a:solidFill>
                <a:cs typeface="Calibri"/>
                <a:sym typeface="Calibri"/>
              </a:rPr>
              <a:t>Provide services for </a:t>
            </a:r>
          </a:p>
          <a:p>
            <a:pPr marL="274320"/>
            <a:r>
              <a:rPr lang="en-US" sz="1600" b="1" i="1" dirty="0">
                <a:solidFill>
                  <a:schemeClr val="lt1"/>
                </a:solidFill>
                <a:cs typeface="Calibri"/>
                <a:sym typeface="Calibri"/>
              </a:rPr>
              <a:t>Researchers</a:t>
            </a: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</a:endParaRPr>
          </a:p>
          <a:p>
            <a:pPr marL="274320"/>
            <a:endParaRPr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35;p3">
            <a:extLst>
              <a:ext uri="{FF2B5EF4-FFF2-40B4-BE49-F238E27FC236}">
                <a16:creationId xmlns:a16="http://schemas.microsoft.com/office/drawing/2014/main" id="{1FBDFB6C-1840-4FC5-BF7A-5F18151851DF}"/>
              </a:ext>
            </a:extLst>
          </p:cNvPr>
          <p:cNvSpPr/>
          <p:nvPr/>
        </p:nvSpPr>
        <p:spPr>
          <a:xfrm>
            <a:off x="612820" y="5589240"/>
            <a:ext cx="8990469" cy="772476"/>
          </a:xfrm>
          <a:prstGeom prst="rect">
            <a:avLst/>
          </a:prstGeom>
          <a:gradFill flip="none" rotWithShape="1">
            <a:gsLst>
              <a:gs pos="0">
                <a:srgbClr val="75A5D8">
                  <a:shade val="30000"/>
                  <a:satMod val="115000"/>
                </a:srgbClr>
              </a:gs>
              <a:gs pos="50000">
                <a:srgbClr val="75A5D8">
                  <a:shade val="67500"/>
                  <a:satMod val="115000"/>
                </a:srgbClr>
              </a:gs>
              <a:gs pos="100000">
                <a:srgbClr val="75A5D8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75A5D8"/>
            </a:solidFill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74320"/>
            <a:r>
              <a:rPr lang="en-GB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Enterprise: </a:t>
            </a:r>
            <a:r>
              <a:rPr lang="en-GB" sz="1600" b="1" i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Develop, expose and grow my services</a:t>
            </a:r>
            <a:endParaRPr sz="1600" b="1" i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139;p3">
            <a:extLst>
              <a:ext uri="{FF2B5EF4-FFF2-40B4-BE49-F238E27FC236}">
                <a16:creationId xmlns:a16="http://schemas.microsoft.com/office/drawing/2014/main" id="{2D8672B6-79EC-4370-BE79-DD936C8E726A}"/>
              </a:ext>
            </a:extLst>
          </p:cNvPr>
          <p:cNvSpPr/>
          <p:nvPr/>
        </p:nvSpPr>
        <p:spPr>
          <a:xfrm>
            <a:off x="612820" y="1022917"/>
            <a:ext cx="8990469" cy="1140727"/>
          </a:xfrm>
          <a:prstGeom prst="rect">
            <a:avLst/>
          </a:prstGeom>
          <a:gradFill flip="none" rotWithShape="1">
            <a:gsLst>
              <a:gs pos="0">
                <a:srgbClr val="75A5D8">
                  <a:shade val="30000"/>
                  <a:satMod val="115000"/>
                </a:srgbClr>
              </a:gs>
              <a:gs pos="50000">
                <a:srgbClr val="75A5D8">
                  <a:shade val="67500"/>
                  <a:satMod val="115000"/>
                </a:srgbClr>
              </a:gs>
              <a:gs pos="100000">
                <a:srgbClr val="75A5D8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75A5D8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74320"/>
            <a:r>
              <a:rPr lang="en-GB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Researchers and </a:t>
            </a:r>
          </a:p>
          <a:p>
            <a:pPr marL="274320"/>
            <a:r>
              <a:rPr lang="en-GB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research communities</a:t>
            </a:r>
            <a:r>
              <a:rPr lang="en-GB" sz="16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: </a:t>
            </a:r>
          </a:p>
          <a:p>
            <a:pPr marL="274320"/>
            <a:r>
              <a:rPr lang="en-GB" sz="1600" b="1" i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Empower my research</a:t>
            </a:r>
            <a:endParaRPr sz="1600" b="1" i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1" name="Google Shape;139;p3">
            <a:extLst>
              <a:ext uri="{FF2B5EF4-FFF2-40B4-BE49-F238E27FC236}">
                <a16:creationId xmlns:a16="http://schemas.microsoft.com/office/drawing/2014/main" id="{22687F71-B5AD-46D1-91D2-5DBFEC966406}"/>
              </a:ext>
            </a:extLst>
          </p:cNvPr>
          <p:cNvSpPr/>
          <p:nvPr/>
        </p:nvSpPr>
        <p:spPr>
          <a:xfrm>
            <a:off x="612819" y="2276834"/>
            <a:ext cx="4988421" cy="3218257"/>
          </a:xfrm>
          <a:prstGeom prst="rect">
            <a:avLst/>
          </a:prstGeom>
          <a:gradFill flip="none" rotWithShape="1">
            <a:gsLst>
              <a:gs pos="0">
                <a:srgbClr val="75A5D8">
                  <a:shade val="30000"/>
                  <a:satMod val="115000"/>
                </a:srgbClr>
              </a:gs>
              <a:gs pos="50000">
                <a:srgbClr val="75A5D8">
                  <a:shade val="67500"/>
                  <a:satMod val="115000"/>
                </a:srgbClr>
              </a:gs>
              <a:gs pos="100000">
                <a:srgbClr val="75A5D8">
                  <a:shade val="100000"/>
                  <a:satMod val="115000"/>
                </a:srgbClr>
              </a:gs>
            </a:gsLst>
            <a:lin ang="8100000" scaled="1"/>
            <a:tileRect/>
          </a:gradFill>
          <a:ln w="38100">
            <a:solidFill>
              <a:srgbClr val="75A5D8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/>
            <a:r>
              <a:rPr lang="en-US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EOSC Hub Operators: </a:t>
            </a:r>
            <a:r>
              <a:rPr lang="en-US" sz="1600" b="1" i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Develop the EOSC landscape</a:t>
            </a: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</a:endParaRPr>
          </a:p>
          <a:p>
            <a:pPr marL="274320"/>
            <a:endParaRPr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endParaRPr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139;p3">
            <a:extLst>
              <a:ext uri="{FF2B5EF4-FFF2-40B4-BE49-F238E27FC236}">
                <a16:creationId xmlns:a16="http://schemas.microsoft.com/office/drawing/2014/main" id="{351301DE-E16F-4A1A-A25C-39AF180AC36E}"/>
              </a:ext>
            </a:extLst>
          </p:cNvPr>
          <p:cNvSpPr/>
          <p:nvPr/>
        </p:nvSpPr>
        <p:spPr>
          <a:xfrm>
            <a:off x="9800846" y="1022917"/>
            <a:ext cx="1767762" cy="5338799"/>
          </a:xfrm>
          <a:prstGeom prst="rect">
            <a:avLst/>
          </a:prstGeom>
          <a:gradFill flip="none" rotWithShape="1">
            <a:gsLst>
              <a:gs pos="0">
                <a:srgbClr val="75A5D8">
                  <a:shade val="30000"/>
                  <a:satMod val="115000"/>
                </a:srgbClr>
              </a:gs>
              <a:gs pos="50000">
                <a:srgbClr val="75A5D8">
                  <a:shade val="67500"/>
                  <a:satMod val="115000"/>
                </a:srgbClr>
              </a:gs>
              <a:gs pos="100000">
                <a:srgbClr val="75A5D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75A5D8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274320"/>
            <a:r>
              <a:rPr lang="en-US" sz="1600" b="1" i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Educate, inform and support my team and community</a:t>
            </a:r>
          </a:p>
          <a:p>
            <a:pPr marL="274320"/>
            <a:endParaRPr lang="en-US" sz="1600" b="1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14D4D2-D200-438A-8ACA-D1173419F34D}"/>
              </a:ext>
            </a:extLst>
          </p:cNvPr>
          <p:cNvSpPr/>
          <p:nvPr/>
        </p:nvSpPr>
        <p:spPr>
          <a:xfrm>
            <a:off x="9911674" y="2780928"/>
            <a:ext cx="1492121" cy="2099386"/>
          </a:xfrm>
          <a:prstGeom prst="roundRect">
            <a:avLst/>
          </a:prstGeom>
          <a:gradFill flip="none" rotWithShape="1">
            <a:gsLst>
              <a:gs pos="39000">
                <a:srgbClr val="CC842C"/>
              </a:gs>
              <a:gs pos="100000">
                <a:srgbClr val="B5892D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courses and materials</a:t>
            </a:r>
            <a:endParaRPr lang="pt-PT" sz="1600" b="1" dirty="0">
              <a:solidFill>
                <a:srgbClr val="1C30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F162D17-7E46-4EDA-86B7-71DA94EB580D}"/>
              </a:ext>
            </a:extLst>
          </p:cNvPr>
          <p:cNvSpPr/>
          <p:nvPr/>
        </p:nvSpPr>
        <p:spPr>
          <a:xfrm>
            <a:off x="7824192" y="1136107"/>
            <a:ext cx="1681724" cy="4952821"/>
          </a:xfrm>
          <a:prstGeom prst="roundRect">
            <a:avLst/>
          </a:prstGeom>
          <a:solidFill>
            <a:schemeClr val="accent1">
              <a:lumMod val="5000"/>
              <a:lumOff val="95000"/>
            </a:schemeClr>
          </a:soli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EOSC Portal</a:t>
            </a:r>
          </a:p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</a:p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Marketplace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E03ADA-7DA9-4BD7-950A-89A797BC4B56}"/>
              </a:ext>
            </a:extLst>
          </p:cNvPr>
          <p:cNvSpPr/>
          <p:nvPr/>
        </p:nvSpPr>
        <p:spPr>
          <a:xfrm>
            <a:off x="4525255" y="1136107"/>
            <a:ext cx="3213626" cy="914345"/>
          </a:xfrm>
          <a:prstGeom prst="roundRect">
            <a:avLst/>
          </a:prstGeom>
          <a:gradFill flip="none" rotWithShape="1">
            <a:gsLst>
              <a:gs pos="39000">
                <a:srgbClr val="CC842C"/>
              </a:gs>
              <a:gs pos="100000">
                <a:srgbClr val="B5892D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 in the EOSC Service Portfolio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E0E3686-2FEA-4879-B0AA-DFC32DD9BE35}"/>
              </a:ext>
            </a:extLst>
          </p:cNvPr>
          <p:cNvSpPr/>
          <p:nvPr/>
        </p:nvSpPr>
        <p:spPr>
          <a:xfrm>
            <a:off x="858923" y="4869160"/>
            <a:ext cx="2793351" cy="1085355"/>
          </a:xfrm>
          <a:prstGeom prst="roundRect">
            <a:avLst/>
          </a:prstGeom>
          <a:gradFill flip="none" rotWithShape="1">
            <a:gsLst>
              <a:gs pos="39000">
                <a:srgbClr val="CC842C"/>
              </a:gs>
              <a:gs pos="100000">
                <a:srgbClr val="B5892D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Innovation Hub: </a:t>
            </a:r>
          </a:p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 for industrial collaborations with EOSC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73429DB-5959-4E01-88AB-0F9C9A86444B}"/>
              </a:ext>
            </a:extLst>
          </p:cNvPr>
          <p:cNvSpPr/>
          <p:nvPr/>
        </p:nvSpPr>
        <p:spPr>
          <a:xfrm>
            <a:off x="862031" y="2727601"/>
            <a:ext cx="2787135" cy="501527"/>
          </a:xfrm>
          <a:prstGeom prst="roundRect">
            <a:avLst/>
          </a:prstGeom>
          <a:solidFill>
            <a:schemeClr val="accent1">
              <a:lumMod val="5000"/>
              <a:lumOff val="95000"/>
            </a:schemeClr>
          </a:soli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Rules of Participation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B82B25-7DC3-479F-8079-6A4039C9B078}"/>
              </a:ext>
            </a:extLst>
          </p:cNvPr>
          <p:cNvSpPr/>
          <p:nvPr/>
        </p:nvSpPr>
        <p:spPr>
          <a:xfrm>
            <a:off x="862031" y="3342319"/>
            <a:ext cx="2787135" cy="639494"/>
          </a:xfrm>
          <a:prstGeom prst="roundRect">
            <a:avLst/>
          </a:prstGeom>
          <a:solidFill>
            <a:schemeClr val="accent1">
              <a:lumMod val="5000"/>
              <a:lumOff val="95000"/>
            </a:schemeClr>
          </a:soli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Management System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5E82373-BA8A-4717-BA8B-0D3DD9095F6A}"/>
              </a:ext>
            </a:extLst>
          </p:cNvPr>
          <p:cNvSpPr/>
          <p:nvPr/>
        </p:nvSpPr>
        <p:spPr>
          <a:xfrm>
            <a:off x="865139" y="4077072"/>
            <a:ext cx="2787135" cy="708960"/>
          </a:xfrm>
          <a:prstGeom prst="roundRect">
            <a:avLst/>
          </a:prstGeom>
          <a:solidFill>
            <a:schemeClr val="accent1">
              <a:lumMod val="5000"/>
              <a:lumOff val="95000"/>
            </a:schemeClr>
          </a:soli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Interoperability &amp; Integration Guidelines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9459C1C-C583-4DB7-AFB1-EE062DFD38BC}"/>
              </a:ext>
            </a:extLst>
          </p:cNvPr>
          <p:cNvSpPr/>
          <p:nvPr/>
        </p:nvSpPr>
        <p:spPr>
          <a:xfrm>
            <a:off x="3981487" y="3337258"/>
            <a:ext cx="3626681" cy="639493"/>
          </a:xfrm>
          <a:prstGeom prst="roundRect">
            <a:avLst/>
          </a:prstGeom>
          <a:solidFill>
            <a:schemeClr val="accent1">
              <a:lumMod val="5000"/>
              <a:lumOff val="95000"/>
            </a:schemeClr>
          </a:soli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 services in the Hub portfolio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FC4712C-46AD-4C32-A335-2DDE3373A089}"/>
              </a:ext>
            </a:extLst>
          </p:cNvPr>
          <p:cNvSpPr/>
          <p:nvPr/>
        </p:nvSpPr>
        <p:spPr>
          <a:xfrm>
            <a:off x="3981487" y="4077072"/>
            <a:ext cx="3626681" cy="699357"/>
          </a:xfrm>
          <a:prstGeom prst="roundRect">
            <a:avLst/>
          </a:prstGeom>
          <a:solidFill>
            <a:schemeClr val="accent1">
              <a:lumMod val="5000"/>
              <a:lumOff val="95000"/>
            </a:schemeClr>
          </a:solidFill>
          <a:ln w="38100">
            <a:solidFill>
              <a:srgbClr val="B58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C30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and sustainability models for services and the Hub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8B6D97BD-FA07-6142-BD18-0760CCB87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</p:spPr>
        <p:txBody>
          <a:bodyPr>
            <a:noAutofit/>
          </a:bodyPr>
          <a:lstStyle/>
          <a:p>
            <a:r>
              <a:rPr lang="en-GB" b="0" dirty="0"/>
              <a:t>Key Exploitable Results WP9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FA682646-E126-6649-A781-AD94ABA4CDAC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35B73E98-E61A-4C4D-9E1C-A75AA767A9D1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CD44B3EC-2BC6-B04E-979B-CB911267D9F0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26891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A62BF-C05F-384F-83C3-B0E929290C15}"/>
              </a:ext>
            </a:extLst>
          </p:cNvPr>
          <p:cNvSpPr txBox="1">
            <a:spLocks/>
          </p:cNvSpPr>
          <p:nvPr/>
        </p:nvSpPr>
        <p:spPr>
          <a:xfrm>
            <a:off x="726555" y="1695323"/>
            <a:ext cx="11130085" cy="28137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2E44"/>
                </a:solidFill>
              </a:rPr>
              <a:t>Builds on the EC initiative to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A4762A"/>
                </a:solidFill>
              </a:rPr>
              <a:t>onboard industrial partnerships </a:t>
            </a:r>
            <a:r>
              <a:rPr lang="en-US" sz="2000" dirty="0">
                <a:solidFill>
                  <a:srgbClr val="192E44"/>
                </a:solidFill>
              </a:rPr>
              <a:t>within the </a:t>
            </a:r>
            <a:r>
              <a:rPr lang="en-US" sz="2000" b="1" u="sng" dirty="0">
                <a:solidFill>
                  <a:srgbClr val="A4762A"/>
                </a:solidFill>
              </a:rPr>
              <a:t>EOSC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4762A"/>
                </a:solidFill>
              </a:rPr>
              <a:t>Joint effort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92E44"/>
                </a:solidFill>
              </a:rPr>
              <a:t>from years of individual e-Infrastructure industry engagement programs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2E44"/>
                </a:solidFill>
              </a:rPr>
              <a:t>Focused on (not limited to) </a:t>
            </a:r>
            <a:r>
              <a:rPr lang="en-US" sz="2000" b="1" dirty="0">
                <a:solidFill>
                  <a:srgbClr val="A4762A"/>
                </a:solidFill>
              </a:rPr>
              <a:t>start-ups and SMEs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2E44"/>
                </a:solidFill>
              </a:rPr>
              <a:t>Starts with </a:t>
            </a:r>
            <a:r>
              <a:rPr lang="en-US" sz="2000" b="1" dirty="0">
                <a:solidFill>
                  <a:srgbClr val="A4762A"/>
                </a:solidFill>
              </a:rPr>
              <a:t>6 business pilots </a:t>
            </a:r>
            <a:r>
              <a:rPr lang="en-US" sz="2000" dirty="0">
                <a:solidFill>
                  <a:srgbClr val="192E44"/>
                </a:solidFill>
              </a:rPr>
              <a:t>selected during project preparation; open for many more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2E44"/>
                </a:solidFill>
              </a:rPr>
              <a:t>To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A4762A"/>
                </a:solidFill>
              </a:rPr>
              <a:t>persist beyond </a:t>
            </a:r>
            <a:r>
              <a:rPr lang="en-US" sz="2000" dirty="0">
                <a:solidFill>
                  <a:srgbClr val="192E44"/>
                </a:solidFill>
              </a:rPr>
              <a:t>the life of any support project (e.g. </a:t>
            </a:r>
            <a:r>
              <a:rPr lang="en-US" sz="2000" b="1" dirty="0">
                <a:solidFill>
                  <a:srgbClr val="A4762A"/>
                </a:solidFill>
              </a:rPr>
              <a:t>EOSC-hub </a:t>
            </a:r>
            <a:r>
              <a:rPr lang="en-US" sz="2000" dirty="0">
                <a:solidFill>
                  <a:srgbClr val="192E44"/>
                </a:solidFill>
              </a:rPr>
              <a:t>project – </a:t>
            </a:r>
            <a:r>
              <a:rPr lang="en-US" sz="2000" dirty="0">
                <a:solidFill>
                  <a:srgbClr val="192E4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www.eosc-hub.eu</a:t>
            </a:r>
            <a:r>
              <a:rPr lang="en-US" sz="2000" dirty="0">
                <a:solidFill>
                  <a:srgbClr val="192E44"/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DF028-2358-404C-9DED-A112DE3401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80" y="194267"/>
            <a:ext cx="5450414" cy="12934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BC1FFA-3AA3-B244-9107-58C792DDD3D6}"/>
              </a:ext>
            </a:extLst>
          </p:cNvPr>
          <p:cNvGrpSpPr/>
          <p:nvPr/>
        </p:nvGrpSpPr>
        <p:grpSpPr>
          <a:xfrm>
            <a:off x="2207568" y="4077072"/>
            <a:ext cx="7920880" cy="2328006"/>
            <a:chOff x="2207568" y="4509120"/>
            <a:chExt cx="7920880" cy="23280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DDA4B5-BF5F-504D-B094-CD16B63CEED9}"/>
                </a:ext>
              </a:extLst>
            </p:cNvPr>
            <p:cNvSpPr/>
            <p:nvPr/>
          </p:nvSpPr>
          <p:spPr>
            <a:xfrm>
              <a:off x="2207568" y="4693627"/>
              <a:ext cx="7920880" cy="2016224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7F02D0D7-B5C5-0741-9F85-14E16C498474}"/>
                </a:ext>
              </a:extLst>
            </p:cNvPr>
            <p:cNvSpPr/>
            <p:nvPr/>
          </p:nvSpPr>
          <p:spPr>
            <a:xfrm>
              <a:off x="2411418" y="5404732"/>
              <a:ext cx="1757548" cy="594013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99D3FE41-E8E4-964A-A76E-49794C1C3A67}"/>
                </a:ext>
              </a:extLst>
            </p:cNvPr>
            <p:cNvSpPr/>
            <p:nvPr/>
          </p:nvSpPr>
          <p:spPr>
            <a:xfrm>
              <a:off x="4497146" y="5430447"/>
              <a:ext cx="2479986" cy="1406679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Picture 10" descr="F6S-Logo-HD.png">
              <a:extLst>
                <a:ext uri="{FF2B5EF4-FFF2-40B4-BE49-F238E27FC236}">
                  <a16:creationId xmlns:a16="http://schemas.microsoft.com/office/drawing/2014/main" id="{710F769F-AEF3-4743-89D1-711C2FC29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8047" y="5778632"/>
              <a:ext cx="710308" cy="710308"/>
            </a:xfrm>
            <a:prstGeom prst="rect">
              <a:avLst/>
            </a:prstGeom>
          </p:spPr>
        </p:pic>
        <p:pic>
          <p:nvPicPr>
            <p:cNvPr id="12" name="Picture 11" descr="PSNC_logo_niebieskie_.png">
              <a:extLst>
                <a:ext uri="{FF2B5EF4-FFF2-40B4-BE49-F238E27FC236}">
                  <a16:creationId xmlns:a16="http://schemas.microsoft.com/office/drawing/2014/main" id="{E80BE0AF-826F-EB49-827B-722982D7A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4516" y="4981659"/>
              <a:ext cx="1565780" cy="576064"/>
            </a:xfrm>
            <a:prstGeom prst="rect">
              <a:avLst/>
            </a:prstGeom>
          </p:spPr>
        </p:pic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8A87430D-46D1-5046-9567-9B75726C1EB2}"/>
                </a:ext>
              </a:extLst>
            </p:cNvPr>
            <p:cNvSpPr/>
            <p:nvPr/>
          </p:nvSpPr>
          <p:spPr>
            <a:xfrm>
              <a:off x="4280067" y="4509120"/>
              <a:ext cx="2565378" cy="15211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1C41AB-B4C5-D043-BEFE-5FC6ABF22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6618" y="5219317"/>
              <a:ext cx="894446" cy="9648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008805-A00F-794D-9C8B-F287D627C179}"/>
                </a:ext>
              </a:extLst>
            </p:cNvPr>
            <p:cNvSpPr txBox="1"/>
            <p:nvPr/>
          </p:nvSpPr>
          <p:spPr>
            <a:xfrm>
              <a:off x="2423592" y="4549611"/>
              <a:ext cx="1107996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Driven by</a:t>
              </a:r>
            </a:p>
          </p:txBody>
        </p: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9A742F36-2F89-4641-BAAA-B83E7A3B2DD7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3C7B0BF-4EA6-A34F-87F9-D5293B37DF2A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9A35313-30CF-6345-849E-6A506D17CF02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21743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2D26D4-D11B-AC49-B29A-79726C59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tx2"/>
                </a:solidFill>
              </a:rPr>
              <a:t>EOSC DIH: </a:t>
            </a:r>
            <a:r>
              <a:rPr lang="en-US" b="0" dirty="0">
                <a:solidFill>
                  <a:srgbClr val="B5892D"/>
                </a:solidFill>
              </a:rPr>
              <a:t>Objectives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46AA75-FBF4-A04D-96A1-4DED17FD310F}"/>
              </a:ext>
            </a:extLst>
          </p:cNvPr>
          <p:cNvSpPr txBox="1">
            <a:spLocks/>
          </p:cNvSpPr>
          <p:nvPr/>
        </p:nvSpPr>
        <p:spPr>
          <a:xfrm>
            <a:off x="2298119" y="1196752"/>
            <a:ext cx="9342497" cy="50405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Offer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access</a:t>
            </a:r>
            <a:r>
              <a:rPr lang="en-US" sz="2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e-Infrastructure resources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to support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pilots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, prototyping, scaling-up, design, performance verification, testing, demonstration, etc.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Facilitate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partnerships</a:t>
            </a:r>
            <a:r>
              <a:rPr lang="en-US" sz="2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with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SMEs/industry, innovation clusters, accelerators</a:t>
            </a:r>
            <a:r>
              <a:rPr lang="en-US" sz="2400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2400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investors</a:t>
            </a:r>
            <a:r>
              <a:rPr lang="en-US" sz="2400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that stimulate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innovation 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endParaRPr lang="en-US" sz="24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Increase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cs typeface="Calibri" charset="0"/>
              </a:rPr>
              <a:t>visibility</a:t>
            </a:r>
            <a:r>
              <a:rPr lang="en-US" sz="2400" b="1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cs typeface="Calibri" charset="0"/>
              </a:rPr>
              <a:t>on a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cs typeface="Calibri" charset="0"/>
              </a:rPr>
              <a:t>European/International level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Provide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business coaching</a:t>
            </a:r>
            <a:r>
              <a:rPr lang="en-US" sz="2400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and training to “accelerate”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market uptake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exploitation</a:t>
            </a:r>
            <a:r>
              <a:rPr lang="en-US" sz="2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results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Font typeface="Arial"/>
              <a:buNone/>
            </a:pP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Support access to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funding/grants 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Font typeface="Arial"/>
              <a:buNone/>
            </a:pP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Develop </a:t>
            </a:r>
            <a:r>
              <a:rPr lang="en-US" sz="2400" b="1" dirty="0">
                <a:solidFill>
                  <a:srgbClr val="B5892D"/>
                </a:solidFill>
                <a:latin typeface="Calibri" charset="0"/>
                <a:ea typeface="Calibri" charset="0"/>
                <a:cs typeface="Calibri" charset="0"/>
              </a:rPr>
              <a:t>long-term business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relationships</a:t>
            </a:r>
          </a:p>
        </p:txBody>
      </p:sp>
      <p:pic>
        <p:nvPicPr>
          <p:cNvPr id="8" name="13 Imagen">
            <a:extLst>
              <a:ext uri="{FF2B5EF4-FFF2-40B4-BE49-F238E27FC236}">
                <a16:creationId xmlns:a16="http://schemas.microsoft.com/office/drawing/2014/main" id="{4FBFB94A-BFE8-A749-891B-793C796DA9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58" y="2386468"/>
            <a:ext cx="1215890" cy="10281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6BE7E1C-ACFB-4344-AFC1-E919A9BA304A}"/>
              </a:ext>
            </a:extLst>
          </p:cNvPr>
          <p:cNvGrpSpPr>
            <a:grpSpLocks noChangeAspect="1"/>
          </p:cNvGrpSpPr>
          <p:nvPr/>
        </p:nvGrpSpPr>
        <p:grpSpPr>
          <a:xfrm>
            <a:off x="539001" y="1196752"/>
            <a:ext cx="1173877" cy="1057995"/>
            <a:chOff x="395536" y="4600157"/>
            <a:chExt cx="1386307" cy="1249454"/>
          </a:xfrm>
        </p:grpSpPr>
        <p:pic>
          <p:nvPicPr>
            <p:cNvPr id="10" name="Picture 5" descr="C:\Users\Javier\AppData\Local\Microsoft\Windows\INetCache\IE\ZDFXKT99\MC910216362[1].png">
              <a:extLst>
                <a:ext uri="{FF2B5EF4-FFF2-40B4-BE49-F238E27FC236}">
                  <a16:creationId xmlns:a16="http://schemas.microsoft.com/office/drawing/2014/main" id="{14961DDF-07C1-2A49-B832-274EB86FD3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536" y="4629450"/>
              <a:ext cx="1386307" cy="11949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Javier\AppData\Local\Microsoft\Windows\INetCache\IE\K6XY1VPR\MC900435242[1].png">
              <a:extLst>
                <a:ext uri="{FF2B5EF4-FFF2-40B4-BE49-F238E27FC236}">
                  <a16:creationId xmlns:a16="http://schemas.microsoft.com/office/drawing/2014/main" id="{97AB0B28-3262-6B40-A47C-9BC9B3128E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311" y="5081493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:\Users\Javier\AppData\Local\Microsoft\Windows\INetCache\IE\K6XY1VPR\MC900435242[1].png">
              <a:extLst>
                <a:ext uri="{FF2B5EF4-FFF2-40B4-BE49-F238E27FC236}">
                  <a16:creationId xmlns:a16="http://schemas.microsoft.com/office/drawing/2014/main" id="{DE2E53C1-1541-A547-9AEB-0EB6DD11E1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3280" y="5259901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:\Users\Javier\AppData\Local\Microsoft\Windows\INetCache\IE\K6XY1VPR\MC900435242[1].png">
              <a:extLst>
                <a:ext uri="{FF2B5EF4-FFF2-40B4-BE49-F238E27FC236}">
                  <a16:creationId xmlns:a16="http://schemas.microsoft.com/office/drawing/2014/main" id="{413206D2-DF51-4243-8BD4-935F919CB7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8543" y="4600157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:\Users\Javier\AppData\Local\Microsoft\Windows\INetCache\IE\K6XY1VPR\MC900435242[1].png">
              <a:extLst>
                <a:ext uri="{FF2B5EF4-FFF2-40B4-BE49-F238E27FC236}">
                  <a16:creationId xmlns:a16="http://schemas.microsoft.com/office/drawing/2014/main" id="{22E1085C-AC89-9341-BC79-DDA20E3F65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1008" y="4792184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:\Users\Javier\AppData\Local\Microsoft\Windows\INetCache\IE\K6XY1VPR\MC900435242[1].png">
              <a:extLst>
                <a:ext uri="{FF2B5EF4-FFF2-40B4-BE49-F238E27FC236}">
                  <a16:creationId xmlns:a16="http://schemas.microsoft.com/office/drawing/2014/main" id="{EB64EEC8-3289-C64C-A075-703A848424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92881" y="5304248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945F9C-2E5A-0946-832D-269BCA71B3C1}"/>
              </a:ext>
            </a:extLst>
          </p:cNvPr>
          <p:cNvGrpSpPr/>
          <p:nvPr/>
        </p:nvGrpSpPr>
        <p:grpSpPr>
          <a:xfrm>
            <a:off x="539001" y="3635766"/>
            <a:ext cx="1206856" cy="1122588"/>
            <a:chOff x="256669" y="1340768"/>
            <a:chExt cx="1525174" cy="1212770"/>
          </a:xfrm>
        </p:grpSpPr>
        <p:pic>
          <p:nvPicPr>
            <p:cNvPr id="17" name="11 Imagen">
              <a:extLst>
                <a:ext uri="{FF2B5EF4-FFF2-40B4-BE49-F238E27FC236}">
                  <a16:creationId xmlns:a16="http://schemas.microsoft.com/office/drawing/2014/main" id="{5A316DE0-2D74-1440-A27B-29A0E1192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600" y="1348371"/>
              <a:ext cx="667260" cy="640469"/>
            </a:xfrm>
            <a:prstGeom prst="rect">
              <a:avLst/>
            </a:prstGeom>
          </p:spPr>
        </p:pic>
        <p:pic>
          <p:nvPicPr>
            <p:cNvPr id="18" name="12 Imagen">
              <a:extLst>
                <a:ext uri="{FF2B5EF4-FFF2-40B4-BE49-F238E27FC236}">
                  <a16:creationId xmlns:a16="http://schemas.microsoft.com/office/drawing/2014/main" id="{077ADFE6-FDB4-654E-A2CF-A587FCC0A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536" y="1340768"/>
              <a:ext cx="609411" cy="783010"/>
            </a:xfrm>
            <a:prstGeom prst="rect">
              <a:avLst/>
            </a:prstGeom>
          </p:spPr>
        </p:pic>
        <p:pic>
          <p:nvPicPr>
            <p:cNvPr id="19" name="9 Imagen">
              <a:extLst>
                <a:ext uri="{FF2B5EF4-FFF2-40B4-BE49-F238E27FC236}">
                  <a16:creationId xmlns:a16="http://schemas.microsoft.com/office/drawing/2014/main" id="{99C884DA-8284-DF4C-AA7A-934E28C9C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669" y="1910184"/>
              <a:ext cx="826513" cy="640686"/>
            </a:xfrm>
            <a:prstGeom prst="rect">
              <a:avLst/>
            </a:prstGeom>
          </p:spPr>
        </p:pic>
        <p:pic>
          <p:nvPicPr>
            <p:cNvPr id="20" name="8 Imagen">
              <a:extLst>
                <a:ext uri="{FF2B5EF4-FFF2-40B4-BE49-F238E27FC236}">
                  <a16:creationId xmlns:a16="http://schemas.microsoft.com/office/drawing/2014/main" id="{7C224F18-3591-3D43-BFE1-66A15DE63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559" y="1988840"/>
              <a:ext cx="653284" cy="56469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0D99548-9E64-3143-8BD5-3A2F9C24FB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92" y="4984253"/>
            <a:ext cx="1712275" cy="1113127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135C614-94FA-B24F-B50F-0CAC4EC96178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EAC1BAF8-86D5-824C-9B4F-C80EF8E38969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7298F9EB-2C54-9540-93B4-95D777EF6468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22000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7832F-A743-C04E-9994-A83AF267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tx2"/>
                </a:solidFill>
              </a:rPr>
              <a:t>EOSC DIH: </a:t>
            </a:r>
            <a:r>
              <a:rPr lang="en-US" b="0" dirty="0">
                <a:solidFill>
                  <a:srgbClr val="B5892D"/>
                </a:solidFill>
              </a:rPr>
              <a:t>Services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07C0C3-8756-4E42-992A-843365CF1981}"/>
              </a:ext>
            </a:extLst>
          </p:cNvPr>
          <p:cNvGrpSpPr/>
          <p:nvPr/>
        </p:nvGrpSpPr>
        <p:grpSpPr>
          <a:xfrm>
            <a:off x="3167915" y="2192164"/>
            <a:ext cx="5856171" cy="2160000"/>
            <a:chOff x="2375936" y="2061640"/>
            <a:chExt cx="4392128" cy="1620000"/>
          </a:xfrm>
        </p:grpSpPr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32F64B7F-1675-9744-A3EE-7DF5CD2234FF}"/>
                </a:ext>
              </a:extLst>
            </p:cNvPr>
            <p:cNvSpPr/>
            <p:nvPr/>
          </p:nvSpPr>
          <p:spPr>
            <a:xfrm>
              <a:off x="5148064" y="2061640"/>
              <a:ext cx="1620000" cy="1620000"/>
            </a:xfrm>
            <a:prstGeom prst="diamond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A1BE8291-BA29-F34A-B2C2-FAB6526B2C6C}"/>
                </a:ext>
              </a:extLst>
            </p:cNvPr>
            <p:cNvSpPr/>
            <p:nvPr/>
          </p:nvSpPr>
          <p:spPr>
            <a:xfrm>
              <a:off x="2375936" y="2061640"/>
              <a:ext cx="1620000" cy="1620000"/>
            </a:xfrm>
            <a:prstGeom prst="diamond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A2B63999-6B09-6B41-B864-6182C002EB2A}"/>
                </a:ext>
              </a:extLst>
            </p:cNvPr>
            <p:cNvSpPr/>
            <p:nvPr/>
          </p:nvSpPr>
          <p:spPr>
            <a:xfrm>
              <a:off x="4572000" y="2241640"/>
              <a:ext cx="1260000" cy="12600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60C2703C-D5B4-FE4C-A249-14A051B36009}"/>
                </a:ext>
              </a:extLst>
            </p:cNvPr>
            <p:cNvSpPr/>
            <p:nvPr/>
          </p:nvSpPr>
          <p:spPr>
            <a:xfrm>
              <a:off x="3312000" y="2241640"/>
              <a:ext cx="1260000" cy="12600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7" name="Oval 21">
            <a:extLst>
              <a:ext uri="{FF2B5EF4-FFF2-40B4-BE49-F238E27FC236}">
                <a16:creationId xmlns:a16="http://schemas.microsoft.com/office/drawing/2014/main" id="{C98562ED-78D0-F244-804D-B86C746A927A}"/>
              </a:ext>
            </a:extLst>
          </p:cNvPr>
          <p:cNvSpPr>
            <a:spLocks noChangeAspect="1"/>
          </p:cNvSpPr>
          <p:nvPr/>
        </p:nvSpPr>
        <p:spPr>
          <a:xfrm>
            <a:off x="9041703" y="2172380"/>
            <a:ext cx="434136" cy="4377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44333A43-A7D6-0940-B5CF-0DBF2A0A2401}"/>
              </a:ext>
            </a:extLst>
          </p:cNvPr>
          <p:cNvSpPr/>
          <p:nvPr/>
        </p:nvSpPr>
        <p:spPr>
          <a:xfrm>
            <a:off x="7896200" y="2996952"/>
            <a:ext cx="576064" cy="390127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/>
          </a:p>
        </p:txBody>
      </p:sp>
      <p:sp>
        <p:nvSpPr>
          <p:cNvPr id="29" name="Oval 21">
            <a:extLst>
              <a:ext uri="{FF2B5EF4-FFF2-40B4-BE49-F238E27FC236}">
                <a16:creationId xmlns:a16="http://schemas.microsoft.com/office/drawing/2014/main" id="{EEA34B11-3489-7044-98AF-532998C53945}"/>
              </a:ext>
            </a:extLst>
          </p:cNvPr>
          <p:cNvSpPr>
            <a:spLocks noChangeAspect="1"/>
          </p:cNvSpPr>
          <p:nvPr/>
        </p:nvSpPr>
        <p:spPr>
          <a:xfrm>
            <a:off x="7796660" y="3212976"/>
            <a:ext cx="459580" cy="46342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3EDEB3-547E-994C-902D-9532425F458A}"/>
              </a:ext>
            </a:extLst>
          </p:cNvPr>
          <p:cNvGrpSpPr/>
          <p:nvPr/>
        </p:nvGrpSpPr>
        <p:grpSpPr>
          <a:xfrm>
            <a:off x="444071" y="1268760"/>
            <a:ext cx="2627593" cy="1950601"/>
            <a:chOff x="2551705" y="4348980"/>
            <a:chExt cx="2357003" cy="76933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7B01BA-C865-AC4D-9E00-EC7C014D4663}"/>
                </a:ext>
              </a:extLst>
            </p:cNvPr>
            <p:cNvSpPr txBox="1"/>
            <p:nvPr/>
          </p:nvSpPr>
          <p:spPr>
            <a:xfrm>
              <a:off x="2551706" y="4596337"/>
              <a:ext cx="2357002" cy="521974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Pilots/proofs of concepts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Service/Product design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PaaS/SaaS Integration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Performance verification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Testing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2F53BC-2B98-8843-A97B-5DE3369981FF}"/>
                </a:ext>
              </a:extLst>
            </p:cNvPr>
            <p:cNvSpPr txBox="1"/>
            <p:nvPr/>
          </p:nvSpPr>
          <p:spPr>
            <a:xfrm>
              <a:off x="2551705" y="4348980"/>
              <a:ext cx="2336966" cy="14566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cs typeface="Arial" pitchFamily="34" charset="0"/>
                </a:rPr>
                <a:t>Piloting and co-design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785C7B-7D81-9748-BEF5-2FA2C62C7688}"/>
              </a:ext>
            </a:extLst>
          </p:cNvPr>
          <p:cNvGrpSpPr/>
          <p:nvPr/>
        </p:nvGrpSpPr>
        <p:grpSpPr>
          <a:xfrm>
            <a:off x="407368" y="3972129"/>
            <a:ext cx="2710623" cy="2214079"/>
            <a:chOff x="2551705" y="4335332"/>
            <a:chExt cx="2357003" cy="103687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0EAA8B-85EF-5B4B-8718-0554A2282773}"/>
                </a:ext>
              </a:extLst>
            </p:cNvPr>
            <p:cNvSpPr txBox="1"/>
            <p:nvPr/>
          </p:nvSpPr>
          <p:spPr>
            <a:xfrm>
              <a:off x="2551706" y="4637121"/>
              <a:ext cx="2357002" cy="73509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Technical consultancy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Service management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Commercialization and business coaching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b="1" dirty="0">
                  <a:solidFill>
                    <a:srgbClr val="192E44"/>
                  </a:solidFill>
                  <a:cs typeface="Arial" pitchFamily="34" charset="0"/>
                </a:rPr>
                <a:t>Brokerage to funding and opportunities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B1D479-5850-4148-AC2A-5681C9655DA2}"/>
                </a:ext>
              </a:extLst>
            </p:cNvPr>
            <p:cNvSpPr txBox="1"/>
            <p:nvPr/>
          </p:nvSpPr>
          <p:spPr>
            <a:xfrm>
              <a:off x="2551705" y="4335332"/>
              <a:ext cx="2336966" cy="1729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FF"/>
                  </a:solidFill>
                  <a:cs typeface="Arial" pitchFamily="34" charset="0"/>
                </a:rPr>
                <a:t>Training &amp; Support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D71150-A9AD-3D4B-81F5-F9ECC92DFB34}"/>
              </a:ext>
            </a:extLst>
          </p:cNvPr>
          <p:cNvGrpSpPr/>
          <p:nvPr/>
        </p:nvGrpSpPr>
        <p:grpSpPr>
          <a:xfrm>
            <a:off x="9024086" y="1288587"/>
            <a:ext cx="2904562" cy="1929303"/>
            <a:chOff x="2543146" y="4198184"/>
            <a:chExt cx="2376649" cy="182379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9F51D4-0E97-2646-A069-352B022B6245}"/>
                </a:ext>
              </a:extLst>
            </p:cNvPr>
            <p:cNvSpPr txBox="1"/>
            <p:nvPr/>
          </p:nvSpPr>
          <p:spPr>
            <a:xfrm>
              <a:off x="2562793" y="4770916"/>
              <a:ext cx="2357002" cy="1251066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chemeClr val="tx2"/>
                  </a:solidFill>
                  <a:cs typeface="Arial" pitchFamily="34" charset="0"/>
                </a:rPr>
                <a:t>Compute (HTC, HPC, Cloud)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chemeClr val="tx2"/>
                  </a:solidFill>
                  <a:cs typeface="Arial" pitchFamily="34" charset="0"/>
                </a:rPr>
                <a:t>Storage (Online/Archive)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chemeClr val="tx2"/>
                  </a:solidFill>
                  <a:cs typeface="Arial" pitchFamily="34" charset="0"/>
                </a:rPr>
                <a:t>Data management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chemeClr val="tx2"/>
                  </a:solidFill>
                  <a:cs typeface="Arial" pitchFamily="34" charset="0"/>
                </a:rPr>
                <a:t>Research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chemeClr val="tx2"/>
                  </a:solidFill>
                  <a:cs typeface="Arial" pitchFamily="34" charset="0"/>
                </a:rPr>
                <a:t>Tools &amp; applications</a:t>
              </a:r>
              <a:endParaRPr lang="ko-KR" altLang="en-US" sz="1600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F012C5-CB35-4542-8758-5DA4D97FC9D8}"/>
                </a:ext>
              </a:extLst>
            </p:cNvPr>
            <p:cNvSpPr txBox="1"/>
            <p:nvPr/>
          </p:nvSpPr>
          <p:spPr>
            <a:xfrm>
              <a:off x="2543146" y="4198184"/>
              <a:ext cx="2336966" cy="34913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FF"/>
                  </a:solidFill>
                  <a:cs typeface="Arial" pitchFamily="34" charset="0"/>
                </a:rPr>
                <a:t>Technical access</a:t>
              </a:r>
              <a:endParaRPr lang="ko-KR" altLang="en-US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288F96-55AA-AF44-AE55-DE8A94B450A8}"/>
              </a:ext>
            </a:extLst>
          </p:cNvPr>
          <p:cNvGrpSpPr/>
          <p:nvPr/>
        </p:nvGrpSpPr>
        <p:grpSpPr>
          <a:xfrm>
            <a:off x="9041703" y="3927497"/>
            <a:ext cx="2886945" cy="2012490"/>
            <a:chOff x="2603904" y="4332918"/>
            <a:chExt cx="2304804" cy="91179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899FACD-E678-2C4B-9CD8-9728E1D364E2}"/>
                </a:ext>
              </a:extLst>
            </p:cNvPr>
            <p:cNvSpPr txBox="1"/>
            <p:nvPr/>
          </p:nvSpPr>
          <p:spPr>
            <a:xfrm>
              <a:off x="2609193" y="4645106"/>
              <a:ext cx="2299515" cy="599611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rgbClr val="192E44"/>
                  </a:solidFill>
                  <a:cs typeface="Arial" pitchFamily="34" charset="0"/>
                </a:rPr>
                <a:t>Media Exposure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rgbClr val="192E44"/>
                  </a:solidFill>
                  <a:cs typeface="Arial" pitchFamily="34" charset="0"/>
                </a:rPr>
                <a:t>Participation to events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rgbClr val="192E44"/>
                  </a:solidFill>
                  <a:cs typeface="Arial" pitchFamily="34" charset="0"/>
                </a:rPr>
                <a:t>Promotional print material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rgbClr val="192E44"/>
                  </a:solidFill>
                  <a:cs typeface="Arial" pitchFamily="34" charset="0"/>
                </a:rPr>
                <a:t>Inclusion in marketplace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ko-KR" sz="1600" b="1" dirty="0">
                  <a:solidFill>
                    <a:srgbClr val="192E44"/>
                  </a:solidFill>
                  <a:cs typeface="Arial" pitchFamily="34" charset="0"/>
                </a:rPr>
                <a:t>Networking</a:t>
              </a:r>
              <a:endParaRPr lang="en-US" altLang="ko-KR" sz="1600" b="1" dirty="0">
                <a:solidFill>
                  <a:srgbClr val="192E44"/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1E880C1-F551-C84E-9196-C911DEC1AC91}"/>
                </a:ext>
              </a:extLst>
            </p:cNvPr>
            <p:cNvSpPr txBox="1"/>
            <p:nvPr/>
          </p:nvSpPr>
          <p:spPr>
            <a:xfrm>
              <a:off x="2603904" y="4332918"/>
              <a:ext cx="2271710" cy="16733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FF"/>
                  </a:solidFill>
                  <a:cs typeface="Arial" pitchFamily="34" charset="0"/>
                </a:rPr>
                <a:t>Visibility</a:t>
              </a:r>
              <a:endParaRPr lang="ko-KR" altLang="en-US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CD592A1B-57C1-5046-91E0-2A0B9B8F2A0E}"/>
              </a:ext>
            </a:extLst>
          </p:cNvPr>
          <p:cNvCxnSpPr>
            <a:stCxn id="24" idx="0"/>
          </p:cNvCxnSpPr>
          <p:nvPr/>
        </p:nvCxnSpPr>
        <p:spPr>
          <a:xfrm rot="16200000" flipV="1">
            <a:off x="3757875" y="1702123"/>
            <a:ext cx="279495" cy="700588"/>
          </a:xfrm>
          <a:prstGeom prst="bentConnector2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481CD77A-D469-E541-AF36-963367C1DD06}"/>
              </a:ext>
            </a:extLst>
          </p:cNvPr>
          <p:cNvCxnSpPr>
            <a:stCxn id="23" idx="0"/>
          </p:cNvCxnSpPr>
          <p:nvPr/>
        </p:nvCxnSpPr>
        <p:spPr>
          <a:xfrm rot="5400000" flipH="1" flipV="1">
            <a:off x="8139350" y="1739236"/>
            <a:ext cx="257665" cy="648192"/>
          </a:xfrm>
          <a:prstGeom prst="bentConnector2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8ACA188B-9568-5241-8CCC-8F930A5F4F32}"/>
              </a:ext>
            </a:extLst>
          </p:cNvPr>
          <p:cNvCxnSpPr/>
          <p:nvPr/>
        </p:nvCxnSpPr>
        <p:spPr>
          <a:xfrm rot="10800000" flipV="1">
            <a:off x="3791746" y="4077628"/>
            <a:ext cx="1474140" cy="623513"/>
          </a:xfrm>
          <a:prstGeom prst="bentConnector3">
            <a:avLst>
              <a:gd name="adj1" fmla="val 40523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F23FFFA5-75BE-7944-B47C-CBD95EA78250}"/>
              </a:ext>
            </a:extLst>
          </p:cNvPr>
          <p:cNvCxnSpPr/>
          <p:nvPr/>
        </p:nvCxnSpPr>
        <p:spPr>
          <a:xfrm rot="10800000" flipH="1" flipV="1">
            <a:off x="6944617" y="4077629"/>
            <a:ext cx="1474140" cy="623513"/>
          </a:xfrm>
          <a:prstGeom prst="bentConnector3">
            <a:avLst>
              <a:gd name="adj1" fmla="val 40523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 Same Side Corner Rectangle 8">
            <a:extLst>
              <a:ext uri="{FF2B5EF4-FFF2-40B4-BE49-F238E27FC236}">
                <a16:creationId xmlns:a16="http://schemas.microsoft.com/office/drawing/2014/main" id="{E863BC3B-7B91-6E4F-BE66-4ABF8DE7AC61}"/>
              </a:ext>
            </a:extLst>
          </p:cNvPr>
          <p:cNvSpPr/>
          <p:nvPr/>
        </p:nvSpPr>
        <p:spPr>
          <a:xfrm>
            <a:off x="5015880" y="3068960"/>
            <a:ext cx="354992" cy="355536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Trapezoid 28">
            <a:extLst>
              <a:ext uri="{FF2B5EF4-FFF2-40B4-BE49-F238E27FC236}">
                <a16:creationId xmlns:a16="http://schemas.microsoft.com/office/drawing/2014/main" id="{312A7961-A39F-9A43-8FF2-1F0D7AB4CAAC}"/>
              </a:ext>
            </a:extLst>
          </p:cNvPr>
          <p:cNvSpPr>
            <a:spLocks noChangeAspect="1"/>
          </p:cNvSpPr>
          <p:nvPr/>
        </p:nvSpPr>
        <p:spPr>
          <a:xfrm>
            <a:off x="3863752" y="2909686"/>
            <a:ext cx="504056" cy="610864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8" name="Round Same Side Corner Rectangle 11">
            <a:extLst>
              <a:ext uri="{FF2B5EF4-FFF2-40B4-BE49-F238E27FC236}">
                <a16:creationId xmlns:a16="http://schemas.microsoft.com/office/drawing/2014/main" id="{034942DA-29BC-A643-B561-63ADD8DC26F9}"/>
              </a:ext>
            </a:extLst>
          </p:cNvPr>
          <p:cNvSpPr/>
          <p:nvPr/>
        </p:nvSpPr>
        <p:spPr>
          <a:xfrm rot="9900000">
            <a:off x="6853895" y="3115761"/>
            <a:ext cx="407173" cy="34581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49" name="Picture 48" descr="EOSC-Hub_Logo_palla.png">
            <a:extLst>
              <a:ext uri="{FF2B5EF4-FFF2-40B4-BE49-F238E27FC236}">
                <a16:creationId xmlns:a16="http://schemas.microsoft.com/office/drawing/2014/main" id="{03AF5B55-598D-F642-9867-4E6DC4D5B8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912" y="2314517"/>
            <a:ext cx="1561856" cy="1646957"/>
          </a:xfrm>
          <a:prstGeom prst="rect">
            <a:avLst/>
          </a:prstGeom>
        </p:spPr>
      </p:pic>
      <p:pic>
        <p:nvPicPr>
          <p:cNvPr id="50" name="Picture 49" descr="EOSC-Hub_Logo_A_2.png">
            <a:extLst>
              <a:ext uri="{FF2B5EF4-FFF2-40B4-BE49-F238E27FC236}">
                <a16:creationId xmlns:a16="http://schemas.microsoft.com/office/drawing/2014/main" id="{7C13362C-6DC2-0843-9727-7BF00DD5D1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342" y="4228680"/>
            <a:ext cx="1805762" cy="462101"/>
          </a:xfrm>
          <a:prstGeom prst="rect">
            <a:avLst/>
          </a:prstGeom>
        </p:spPr>
      </p:pic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D13ECB9E-3A96-A647-B31F-2CE8A0D874CF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15</a:t>
            </a:fld>
            <a:endParaRPr lang="en-US" dirty="0"/>
          </a:p>
        </p:txBody>
      </p:sp>
      <p:sp>
        <p:nvSpPr>
          <p:cNvPr id="55" name="Date Placeholder 3">
            <a:extLst>
              <a:ext uri="{FF2B5EF4-FFF2-40B4-BE49-F238E27FC236}">
                <a16:creationId xmlns:a16="http://schemas.microsoft.com/office/drawing/2014/main" id="{DD683225-F689-4840-A1DE-0AA779118F8E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F4D68C90-25F6-1542-AEDB-381F82E4C239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390150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55D3AA-0889-A04D-B911-79E098F0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tx2"/>
                </a:solidFill>
              </a:rPr>
              <a:t>EOSC DIH: </a:t>
            </a:r>
            <a:r>
              <a:rPr lang="en-US" b="0" dirty="0">
                <a:solidFill>
                  <a:srgbClr val="B5892D"/>
                </a:solidFill>
              </a:rPr>
              <a:t>WP9 Task, Activities and KPIs</a:t>
            </a:r>
            <a:endParaRPr lang="en-US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9D5BC34-AEEC-7B4F-94B4-F1DD47F2C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102959"/>
              </p:ext>
            </p:extLst>
          </p:nvPr>
        </p:nvGraphicFramePr>
        <p:xfrm>
          <a:off x="731404" y="983444"/>
          <a:ext cx="10729192" cy="33816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7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2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8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7404"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b-NO" sz="1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T9.1</a:t>
                      </a:r>
                      <a:endParaRPr lang="nb-NO" sz="16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Joint DIH ecosystem</a:t>
                      </a:r>
                    </a:p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1" u="none" strike="noStrike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(Lead:</a:t>
                      </a:r>
                      <a:r>
                        <a:rPr lang="en-US" sz="1400" b="0" u="none" strike="noStrike" baseline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EGI Foundation)</a:t>
                      </a: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t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kern="120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Establish and evolve</a:t>
                      </a:r>
                      <a:r>
                        <a:rPr lang="en-GB" sz="1600" u="none" strike="noStrike" kern="1200" baseline="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the DIH</a:t>
                      </a:r>
                      <a:endParaRPr lang="en-GB" sz="1600" u="none" strike="noStrike" kern="1200" noProof="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285750" indent="-285750" algn="l" defTabSz="914400" rtl="0" eaLnBrk="1" fontAlgn="t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kern="120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Communicate and disseminate the DIH</a:t>
                      </a:r>
                    </a:p>
                    <a:p>
                      <a:pPr marL="285750" indent="-285750" algn="l" defTabSz="914400" rtl="0" eaLnBrk="1" fontAlgn="t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kern="120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Collaborate with other DIHs</a:t>
                      </a:r>
                    </a:p>
                    <a:p>
                      <a:pPr marL="285750" indent="-285750" algn="l" defTabSz="914400" rtl="0" eaLnBrk="1" fontAlgn="t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kern="120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Manage the DIH platform/tool</a:t>
                      </a: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632"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b-NO" sz="1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T9.2</a:t>
                      </a:r>
                      <a:endParaRPr lang="nb-NO" sz="16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1" u="none" strike="noStrike" baseline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Business Pilots</a:t>
                      </a:r>
                    </a:p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1" u="none" strike="noStrike" baseline="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(Lead: PSNC)</a:t>
                      </a: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Coordinate</a:t>
                      </a:r>
                      <a:r>
                        <a:rPr lang="en-GB" sz="1600" u="none" strike="noStrike" baseline="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GB" sz="1600" u="none" strike="noStrike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pilots (6 initially</a:t>
                      </a:r>
                      <a:r>
                        <a:rPr lang="en-GB" sz="1600" u="none" strike="noStrike" baseline="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selected in open cal</a:t>
                      </a:r>
                      <a:r>
                        <a:rPr lang="en-GB" sz="1600" u="none" strike="noStrike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l)</a:t>
                      </a:r>
                    </a:p>
                    <a:p>
                      <a:pPr marL="285750" indent="-285750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Ensure access to services and tech support</a:t>
                      </a:r>
                    </a:p>
                    <a:p>
                      <a:pPr marL="285750" indent="-285750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Assess and validate results</a:t>
                      </a:r>
                    </a:p>
                    <a:p>
                      <a:pPr marL="285750" indent="-285750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Identify</a:t>
                      </a:r>
                      <a:r>
                        <a:rPr lang="en-GB" sz="1600" u="none" strike="noStrike" baseline="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additional pilots</a:t>
                      </a: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b-NO" sz="1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T9.3</a:t>
                      </a:r>
                      <a:endParaRPr lang="nb-NO" sz="16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Commercialization</a:t>
                      </a:r>
                      <a:r>
                        <a:rPr lang="en-US" sz="1600" b="1" u="none" strike="noStrike" baseline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Support</a:t>
                      </a:r>
                    </a:p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b="1" i="1" u="none" strike="noStrike" baseline="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(Lead: F6S)</a:t>
                      </a:r>
                      <a:endParaRPr lang="en-US" sz="1400" b="0" i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Identify business opportunities from the pilots</a:t>
                      </a:r>
                    </a:p>
                    <a:p>
                      <a:pPr marL="285750" indent="-285750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kern="120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r>
                        <a:rPr lang="en-GB" sz="1600" u="none" strike="noStrike" kern="1200" baseline="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GB" sz="1600" u="none" strike="noStrike" kern="120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technology transfer process models</a:t>
                      </a:r>
                    </a:p>
                    <a:p>
                      <a:pPr marL="285750" indent="-285750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charset="0"/>
                        <a:buChar char="•"/>
                      </a:pPr>
                      <a:r>
                        <a:rPr lang="en-GB" sz="1600" u="none" strike="noStrike" kern="120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Mentor pilots</a:t>
                      </a:r>
                      <a:r>
                        <a:rPr lang="en-GB" sz="1600" u="none" strike="noStrike" kern="1200" baseline="0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and competence centres</a:t>
                      </a:r>
                      <a:endParaRPr lang="en-GB" sz="1600" u="none" strike="noStrike" kern="1200" noProof="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285750" marR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600" u="none" strike="noStrike" noProof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Define pre-commercial agreements</a:t>
                      </a:r>
                    </a:p>
                  </a:txBody>
                  <a:tcPr marL="31170" marR="31170" marT="31170" marB="31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75E2A0E-A9F4-B840-A04E-D8E736D63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965287"/>
              </p:ext>
            </p:extLst>
          </p:nvPr>
        </p:nvGraphicFramePr>
        <p:xfrm>
          <a:off x="1265548" y="4509120"/>
          <a:ext cx="9660904" cy="18002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701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8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3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KPI#</a:t>
                      </a:r>
                    </a:p>
                  </a:txBody>
                  <a:tcPr marL="24201" marR="36301" marT="16941" marB="1694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Name</a:t>
                      </a:r>
                    </a:p>
                  </a:txBody>
                  <a:tcPr marL="24201" marR="36301" marT="16941" marB="1694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Area</a:t>
                      </a:r>
                    </a:p>
                  </a:txBody>
                  <a:tcPr marL="24201" marR="36301" marT="16941" marB="1694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BT</a:t>
                      </a:r>
                    </a:p>
                  </a:txBody>
                  <a:tcPr marL="24201" marR="36301" marT="16941" marB="1694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ST</a:t>
                      </a:r>
                    </a:p>
                  </a:txBody>
                  <a:tcPr marL="24201" marR="36301" marT="16941" marB="1694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3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KPI03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Services/technologies increased in TRL via the DIH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637"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KPI04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24201" marR="24201" marT="16941" marB="1694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Published business pilot success stories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SE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854"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KPI05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Signed (pre-)commercial agreements for EOSC-hub services from DIH 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SE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</a:p>
                  </a:txBody>
                  <a:tcPr marL="24201" marR="24201" marT="16941" marB="1694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B500187-56EE-A141-9DF7-F9065D8B17D8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378408-F314-8C4D-AC27-370371E67A1F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728AEE-6ECF-9F42-9176-C22C7B6D389A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7668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0AAF8F-2F40-204B-AA71-95EBAC3A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tx2"/>
                </a:solidFill>
              </a:rPr>
              <a:t>EOSC DIH: </a:t>
            </a:r>
            <a:r>
              <a:rPr lang="en-US" b="0" dirty="0">
                <a:solidFill>
                  <a:srgbClr val="B5892D"/>
                </a:solidFill>
              </a:rPr>
              <a:t>WP9 Timelines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0391A7-7DCE-D241-A58C-E167581CA31B}"/>
              </a:ext>
            </a:extLst>
          </p:cNvPr>
          <p:cNvGrpSpPr/>
          <p:nvPr/>
        </p:nvGrpSpPr>
        <p:grpSpPr>
          <a:xfrm>
            <a:off x="1631504" y="836712"/>
            <a:ext cx="8928992" cy="5138540"/>
            <a:chOff x="371970" y="2197991"/>
            <a:chExt cx="8232478" cy="44912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1739997-26C3-4843-B80D-0764C145BFA9}"/>
                </a:ext>
              </a:extLst>
            </p:cNvPr>
            <p:cNvGrpSpPr/>
            <p:nvPr/>
          </p:nvGrpSpPr>
          <p:grpSpPr>
            <a:xfrm>
              <a:off x="371970" y="2197991"/>
              <a:ext cx="8232478" cy="4491233"/>
              <a:chOff x="371970" y="2197991"/>
              <a:chExt cx="8232478" cy="4491233"/>
            </a:xfrm>
          </p:grpSpPr>
          <p:sp>
            <p:nvSpPr>
              <p:cNvPr id="9" name="오각형 6">
                <a:extLst>
                  <a:ext uri="{FF2B5EF4-FFF2-40B4-BE49-F238E27FC236}">
                    <a16:creationId xmlns:a16="http://schemas.microsoft.com/office/drawing/2014/main" id="{04610B31-8C27-DC48-8B89-9AEE46D14AAA}"/>
                  </a:ext>
                </a:extLst>
              </p:cNvPr>
              <p:cNvSpPr/>
              <p:nvPr/>
            </p:nvSpPr>
            <p:spPr>
              <a:xfrm>
                <a:off x="548552" y="2197991"/>
                <a:ext cx="8055896" cy="2880000"/>
              </a:xfrm>
              <a:prstGeom prst="homePlate">
                <a:avLst>
                  <a:gd name="adj" fmla="val 23542"/>
                </a:avLst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자유형 9">
                <a:extLst>
                  <a:ext uri="{FF2B5EF4-FFF2-40B4-BE49-F238E27FC236}">
                    <a16:creationId xmlns:a16="http://schemas.microsoft.com/office/drawing/2014/main" id="{5E275799-244F-274C-9FBE-3F512F4B269F}"/>
                  </a:ext>
                </a:extLst>
              </p:cNvPr>
              <p:cNvSpPr/>
              <p:nvPr/>
            </p:nvSpPr>
            <p:spPr>
              <a:xfrm>
                <a:off x="620561" y="2268953"/>
                <a:ext cx="1329658" cy="485528"/>
              </a:xfrm>
              <a:custGeom>
                <a:avLst/>
                <a:gdLst>
                  <a:gd name="connsiteX0" fmla="*/ 0 w 1326871"/>
                  <a:gd name="connsiteY0" fmla="*/ 0 h 420290"/>
                  <a:gd name="connsiteX1" fmla="*/ 1326871 w 1326871"/>
                  <a:gd name="connsiteY1" fmla="*/ 0 h 420290"/>
                  <a:gd name="connsiteX2" fmla="*/ 1326871 w 1326871"/>
                  <a:gd name="connsiteY2" fmla="*/ 420290 h 420290"/>
                  <a:gd name="connsiteX3" fmla="*/ 0 w 1326871"/>
                  <a:gd name="connsiteY3" fmla="*/ 420290 h 420290"/>
                  <a:gd name="connsiteX4" fmla="*/ 0 w 1326871"/>
                  <a:gd name="connsiteY4" fmla="*/ 0 h 420290"/>
                  <a:gd name="connsiteX0" fmla="*/ 0 w 1326871"/>
                  <a:gd name="connsiteY0" fmla="*/ 412 h 420702"/>
                  <a:gd name="connsiteX1" fmla="*/ 1124840 w 1326871"/>
                  <a:gd name="connsiteY1" fmla="*/ 0 h 420702"/>
                  <a:gd name="connsiteX2" fmla="*/ 1326871 w 1326871"/>
                  <a:gd name="connsiteY2" fmla="*/ 420702 h 420702"/>
                  <a:gd name="connsiteX3" fmla="*/ 0 w 1326871"/>
                  <a:gd name="connsiteY3" fmla="*/ 420702 h 420702"/>
                  <a:gd name="connsiteX4" fmla="*/ 0 w 1326871"/>
                  <a:gd name="connsiteY4" fmla="*/ 412 h 420702"/>
                  <a:gd name="connsiteX0" fmla="*/ 0 w 1326871"/>
                  <a:gd name="connsiteY0" fmla="*/ 412 h 420702"/>
                  <a:gd name="connsiteX1" fmla="*/ 1119219 w 1326871"/>
                  <a:gd name="connsiteY1" fmla="*/ 0 h 420702"/>
                  <a:gd name="connsiteX2" fmla="*/ 1326871 w 1326871"/>
                  <a:gd name="connsiteY2" fmla="*/ 420702 h 420702"/>
                  <a:gd name="connsiteX3" fmla="*/ 0 w 1326871"/>
                  <a:gd name="connsiteY3" fmla="*/ 420702 h 420702"/>
                  <a:gd name="connsiteX4" fmla="*/ 0 w 1326871"/>
                  <a:gd name="connsiteY4" fmla="*/ 412 h 420702"/>
                  <a:gd name="connsiteX0" fmla="*/ 0 w 1326871"/>
                  <a:gd name="connsiteY0" fmla="*/ 412 h 420702"/>
                  <a:gd name="connsiteX1" fmla="*/ 1119219 w 1326871"/>
                  <a:gd name="connsiteY1" fmla="*/ 0 h 420702"/>
                  <a:gd name="connsiteX2" fmla="*/ 1326871 w 1326871"/>
                  <a:gd name="connsiteY2" fmla="*/ 420702 h 420702"/>
                  <a:gd name="connsiteX3" fmla="*/ 0 w 1326871"/>
                  <a:gd name="connsiteY3" fmla="*/ 420702 h 420702"/>
                  <a:gd name="connsiteX4" fmla="*/ 0 w 1326871"/>
                  <a:gd name="connsiteY4" fmla="*/ 412 h 420702"/>
                  <a:gd name="connsiteX0" fmla="*/ 0 w 1326871"/>
                  <a:gd name="connsiteY0" fmla="*/ 412 h 420702"/>
                  <a:gd name="connsiteX1" fmla="*/ 1096651 w 1326871"/>
                  <a:gd name="connsiteY1" fmla="*/ 0 h 420702"/>
                  <a:gd name="connsiteX2" fmla="*/ 1326871 w 1326871"/>
                  <a:gd name="connsiteY2" fmla="*/ 420702 h 420702"/>
                  <a:gd name="connsiteX3" fmla="*/ 0 w 1326871"/>
                  <a:gd name="connsiteY3" fmla="*/ 420702 h 420702"/>
                  <a:gd name="connsiteX4" fmla="*/ 0 w 1326871"/>
                  <a:gd name="connsiteY4" fmla="*/ 412 h 420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6871" h="420702">
                    <a:moveTo>
                      <a:pt x="0" y="412"/>
                    </a:moveTo>
                    <a:lnTo>
                      <a:pt x="1096651" y="0"/>
                    </a:lnTo>
                    <a:lnTo>
                      <a:pt x="1326871" y="420702"/>
                    </a:lnTo>
                    <a:lnTo>
                      <a:pt x="0" y="420702"/>
                    </a:lnTo>
                    <a:lnTo>
                      <a:pt x="0" y="412"/>
                    </a:lnTo>
                    <a:close/>
                  </a:path>
                </a:pathLst>
              </a:custGeom>
              <a:solidFill>
                <a:schemeClr val="tx2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85344" tIns="42672" rIns="126409" bIns="42672" numCol="1" spcCol="1270" anchor="ctr" anchorCtr="0">
                <a:noAutofit/>
              </a:bodyPr>
              <a:lstStyle/>
              <a:p>
                <a:pPr lvl="0" algn="ctr" defTabSz="7112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600" kern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평행 사변형 10">
                <a:extLst>
                  <a:ext uri="{FF2B5EF4-FFF2-40B4-BE49-F238E27FC236}">
                    <a16:creationId xmlns:a16="http://schemas.microsoft.com/office/drawing/2014/main" id="{6F10C05E-17CC-2248-BC6A-D7C1268C15FD}"/>
                  </a:ext>
                </a:extLst>
              </p:cNvPr>
              <p:cNvSpPr/>
              <p:nvPr/>
            </p:nvSpPr>
            <p:spPr>
              <a:xfrm rot="10800000" flipV="1">
                <a:off x="1750047" y="2268953"/>
                <a:ext cx="1225063" cy="485052"/>
              </a:xfrm>
              <a:prstGeom prst="parallelogram">
                <a:avLst>
                  <a:gd name="adj" fmla="val 47691"/>
                </a:avLst>
              </a:prstGeom>
              <a:solidFill>
                <a:schemeClr val="tx2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74153" tIns="42672" rIns="231481" bIns="42672" numCol="1" spcCol="1270" anchor="ctr" anchorCtr="0">
                <a:noAutofit/>
              </a:bodyPr>
              <a:lstStyle/>
              <a:p>
                <a:pPr lvl="0" algn="ctr" defTabSz="7112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600" kern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평행 사변형 18">
                <a:extLst>
                  <a:ext uri="{FF2B5EF4-FFF2-40B4-BE49-F238E27FC236}">
                    <a16:creationId xmlns:a16="http://schemas.microsoft.com/office/drawing/2014/main" id="{78E854D7-1914-E245-AC53-18A621723BBF}"/>
                  </a:ext>
                </a:extLst>
              </p:cNvPr>
              <p:cNvSpPr/>
              <p:nvPr/>
            </p:nvSpPr>
            <p:spPr>
              <a:xfrm rot="10800000" flipV="1">
                <a:off x="2774937" y="2268953"/>
                <a:ext cx="1225063" cy="485052"/>
              </a:xfrm>
              <a:prstGeom prst="parallelogram">
                <a:avLst>
                  <a:gd name="adj" fmla="val 47691"/>
                </a:avLst>
              </a:prstGeom>
              <a:solidFill>
                <a:schemeClr val="tx2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74153" tIns="42672" rIns="231481" bIns="42672" numCol="1" spcCol="1270" anchor="ctr" anchorCtr="0">
                <a:noAutofit/>
              </a:bodyPr>
              <a:lstStyle/>
              <a:p>
                <a:pPr lvl="0" algn="ctr" defTabSz="7112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600" kern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평행 사변형 19">
                <a:extLst>
                  <a:ext uri="{FF2B5EF4-FFF2-40B4-BE49-F238E27FC236}">
                    <a16:creationId xmlns:a16="http://schemas.microsoft.com/office/drawing/2014/main" id="{CF3B55C1-980C-8045-B203-A2C151DB61D4}"/>
                  </a:ext>
                </a:extLst>
              </p:cNvPr>
              <p:cNvSpPr/>
              <p:nvPr/>
            </p:nvSpPr>
            <p:spPr>
              <a:xfrm rot="10800000" flipV="1">
                <a:off x="3799827" y="2268953"/>
                <a:ext cx="1225063" cy="485052"/>
              </a:xfrm>
              <a:prstGeom prst="parallelogram">
                <a:avLst>
                  <a:gd name="adj" fmla="val 47691"/>
                </a:avLst>
              </a:prstGeom>
              <a:solidFill>
                <a:schemeClr val="tx2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74153" tIns="42672" rIns="231481" bIns="42672" numCol="1" spcCol="1270" anchor="ctr" anchorCtr="0">
                <a:noAutofit/>
              </a:bodyPr>
              <a:lstStyle/>
              <a:p>
                <a:pPr lvl="0" algn="ctr" defTabSz="7112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600" kern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평행 사변형 20">
                <a:extLst>
                  <a:ext uri="{FF2B5EF4-FFF2-40B4-BE49-F238E27FC236}">
                    <a16:creationId xmlns:a16="http://schemas.microsoft.com/office/drawing/2014/main" id="{EF3380F2-E138-1E45-82FC-E7E7CFD9C3DF}"/>
                  </a:ext>
                </a:extLst>
              </p:cNvPr>
              <p:cNvSpPr/>
              <p:nvPr/>
            </p:nvSpPr>
            <p:spPr>
              <a:xfrm rot="10800000" flipV="1">
                <a:off x="4824717" y="2268953"/>
                <a:ext cx="1225063" cy="485052"/>
              </a:xfrm>
              <a:prstGeom prst="parallelogram">
                <a:avLst>
                  <a:gd name="adj" fmla="val 47691"/>
                </a:avLst>
              </a:prstGeom>
              <a:solidFill>
                <a:schemeClr val="tx2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74153" tIns="42672" rIns="231481" bIns="42672" numCol="1" spcCol="1270" anchor="ctr" anchorCtr="0">
                <a:noAutofit/>
              </a:bodyPr>
              <a:lstStyle/>
              <a:p>
                <a:pPr lvl="0" algn="ctr" defTabSz="7112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600" kern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평행 사변형 21">
                <a:extLst>
                  <a:ext uri="{FF2B5EF4-FFF2-40B4-BE49-F238E27FC236}">
                    <a16:creationId xmlns:a16="http://schemas.microsoft.com/office/drawing/2014/main" id="{305CE01B-37DE-B94F-84BA-F4697B3482A9}"/>
                  </a:ext>
                </a:extLst>
              </p:cNvPr>
              <p:cNvSpPr/>
              <p:nvPr/>
            </p:nvSpPr>
            <p:spPr>
              <a:xfrm rot="10800000" flipV="1">
                <a:off x="5849607" y="2268953"/>
                <a:ext cx="1225063" cy="485052"/>
              </a:xfrm>
              <a:prstGeom prst="parallelogram">
                <a:avLst>
                  <a:gd name="adj" fmla="val 47691"/>
                </a:avLst>
              </a:prstGeom>
              <a:solidFill>
                <a:schemeClr val="tx2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74153" tIns="42672" rIns="231481" bIns="42672" numCol="1" spcCol="1270" anchor="ctr" anchorCtr="0">
                <a:noAutofit/>
              </a:bodyPr>
              <a:lstStyle/>
              <a:p>
                <a:pPr lvl="0" algn="ctr" defTabSz="7112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600" kern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평행 사변형 22">
                <a:extLst>
                  <a:ext uri="{FF2B5EF4-FFF2-40B4-BE49-F238E27FC236}">
                    <a16:creationId xmlns:a16="http://schemas.microsoft.com/office/drawing/2014/main" id="{65A73203-D350-5B4E-B5E8-502B405155BA}"/>
                  </a:ext>
                </a:extLst>
              </p:cNvPr>
              <p:cNvSpPr/>
              <p:nvPr/>
            </p:nvSpPr>
            <p:spPr>
              <a:xfrm rot="10800000" flipV="1">
                <a:off x="6874498" y="2268953"/>
                <a:ext cx="1225063" cy="485052"/>
              </a:xfrm>
              <a:prstGeom prst="parallelogram">
                <a:avLst>
                  <a:gd name="adj" fmla="val 47691"/>
                </a:avLst>
              </a:prstGeom>
              <a:solidFill>
                <a:schemeClr val="tx2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274153" tIns="42672" rIns="231481" bIns="42672" numCol="1" spcCol="1270" anchor="ctr" anchorCtr="0">
                <a:noAutofit/>
              </a:bodyPr>
              <a:lstStyle/>
              <a:p>
                <a:pPr lvl="0" algn="ctr" defTabSz="7112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600" kern="12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7" name="직선 연결선 26">
                <a:extLst>
                  <a:ext uri="{FF2B5EF4-FFF2-40B4-BE49-F238E27FC236}">
                    <a16:creationId xmlns:a16="http://schemas.microsoft.com/office/drawing/2014/main" id="{734193C9-6466-A046-96C4-BEE10B526A31}"/>
                  </a:ext>
                </a:extLst>
              </p:cNvPr>
              <p:cNvCxnSpPr/>
              <p:nvPr/>
            </p:nvCxnSpPr>
            <p:spPr>
              <a:xfrm rot="5400000">
                <a:off x="800581" y="3906609"/>
                <a:ext cx="2304256" cy="0"/>
              </a:xfrm>
              <a:prstGeom prst="line">
                <a:avLst/>
              </a:prstGeom>
              <a:ln w="9525">
                <a:solidFill>
                  <a:schemeClr val="tx1">
                    <a:alpha val="3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28">
                <a:extLst>
                  <a:ext uri="{FF2B5EF4-FFF2-40B4-BE49-F238E27FC236}">
                    <a16:creationId xmlns:a16="http://schemas.microsoft.com/office/drawing/2014/main" id="{310EB8A5-7F5E-6A41-8448-23E67E62EFDF}"/>
                  </a:ext>
                </a:extLst>
              </p:cNvPr>
              <p:cNvCxnSpPr/>
              <p:nvPr/>
            </p:nvCxnSpPr>
            <p:spPr>
              <a:xfrm rot="5400000">
                <a:off x="1826469" y="3906609"/>
                <a:ext cx="2304256" cy="0"/>
              </a:xfrm>
              <a:prstGeom prst="line">
                <a:avLst/>
              </a:prstGeom>
              <a:ln w="9525">
                <a:solidFill>
                  <a:schemeClr val="tx1">
                    <a:alpha val="3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29">
                <a:extLst>
                  <a:ext uri="{FF2B5EF4-FFF2-40B4-BE49-F238E27FC236}">
                    <a16:creationId xmlns:a16="http://schemas.microsoft.com/office/drawing/2014/main" id="{79EC5A47-9FA1-CE4A-8C50-D54071BEE124}"/>
                  </a:ext>
                </a:extLst>
              </p:cNvPr>
              <p:cNvCxnSpPr/>
              <p:nvPr/>
            </p:nvCxnSpPr>
            <p:spPr>
              <a:xfrm rot="5400000">
                <a:off x="2852357" y="3906609"/>
                <a:ext cx="2304256" cy="0"/>
              </a:xfrm>
              <a:prstGeom prst="line">
                <a:avLst/>
              </a:prstGeom>
              <a:ln w="9525">
                <a:solidFill>
                  <a:schemeClr val="tx1">
                    <a:alpha val="3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0">
                <a:extLst>
                  <a:ext uri="{FF2B5EF4-FFF2-40B4-BE49-F238E27FC236}">
                    <a16:creationId xmlns:a16="http://schemas.microsoft.com/office/drawing/2014/main" id="{0E4A877A-9DF9-8840-A7AB-90DC19874DE9}"/>
                  </a:ext>
                </a:extLst>
              </p:cNvPr>
              <p:cNvCxnSpPr/>
              <p:nvPr/>
            </p:nvCxnSpPr>
            <p:spPr>
              <a:xfrm rot="5400000">
                <a:off x="3878245" y="3906609"/>
                <a:ext cx="2304256" cy="0"/>
              </a:xfrm>
              <a:prstGeom prst="line">
                <a:avLst/>
              </a:prstGeom>
              <a:ln w="9525">
                <a:solidFill>
                  <a:schemeClr val="tx1">
                    <a:alpha val="3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31">
                <a:extLst>
                  <a:ext uri="{FF2B5EF4-FFF2-40B4-BE49-F238E27FC236}">
                    <a16:creationId xmlns:a16="http://schemas.microsoft.com/office/drawing/2014/main" id="{1FD9ED38-0243-AE45-A880-62D1F61B5226}"/>
                  </a:ext>
                </a:extLst>
              </p:cNvPr>
              <p:cNvCxnSpPr/>
              <p:nvPr/>
            </p:nvCxnSpPr>
            <p:spPr>
              <a:xfrm rot="5400000">
                <a:off x="4904133" y="3906609"/>
                <a:ext cx="2304256" cy="0"/>
              </a:xfrm>
              <a:prstGeom prst="line">
                <a:avLst/>
              </a:prstGeom>
              <a:ln w="9525">
                <a:solidFill>
                  <a:schemeClr val="tx1">
                    <a:alpha val="3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32">
                <a:extLst>
                  <a:ext uri="{FF2B5EF4-FFF2-40B4-BE49-F238E27FC236}">
                    <a16:creationId xmlns:a16="http://schemas.microsoft.com/office/drawing/2014/main" id="{EDEBD0BA-3BAE-B542-B4DD-4EC5D104F5E2}"/>
                  </a:ext>
                </a:extLst>
              </p:cNvPr>
              <p:cNvCxnSpPr/>
              <p:nvPr/>
            </p:nvCxnSpPr>
            <p:spPr>
              <a:xfrm rot="5400000">
                <a:off x="5930019" y="3906609"/>
                <a:ext cx="2304256" cy="0"/>
              </a:xfrm>
              <a:prstGeom prst="line">
                <a:avLst/>
              </a:prstGeom>
              <a:ln w="9525">
                <a:solidFill>
                  <a:schemeClr val="tx1">
                    <a:alpha val="3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37">
                <a:extLst>
                  <a:ext uri="{FF2B5EF4-FFF2-40B4-BE49-F238E27FC236}">
                    <a16:creationId xmlns:a16="http://schemas.microsoft.com/office/drawing/2014/main" id="{9B4D48B3-221E-FF4B-9A90-161D8727A740}"/>
                  </a:ext>
                </a:extLst>
              </p:cNvPr>
              <p:cNvCxnSpPr/>
              <p:nvPr/>
            </p:nvCxnSpPr>
            <p:spPr>
              <a:xfrm>
                <a:off x="584557" y="3223198"/>
                <a:ext cx="7812868" cy="0"/>
              </a:xfrm>
              <a:prstGeom prst="line">
                <a:avLst/>
              </a:prstGeom>
              <a:ln>
                <a:solidFill>
                  <a:schemeClr val="tx1">
                    <a:alpha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38">
                <a:extLst>
                  <a:ext uri="{FF2B5EF4-FFF2-40B4-BE49-F238E27FC236}">
                    <a16:creationId xmlns:a16="http://schemas.microsoft.com/office/drawing/2014/main" id="{D1E56E2F-6670-6B4D-A3A7-70E5C6DCA34E}"/>
                  </a:ext>
                </a:extLst>
              </p:cNvPr>
              <p:cNvCxnSpPr/>
              <p:nvPr/>
            </p:nvCxnSpPr>
            <p:spPr>
              <a:xfrm>
                <a:off x="584557" y="3682083"/>
                <a:ext cx="7956884" cy="0"/>
              </a:xfrm>
              <a:prstGeom prst="line">
                <a:avLst/>
              </a:prstGeom>
              <a:ln>
                <a:solidFill>
                  <a:schemeClr val="tx1">
                    <a:alpha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39">
                <a:extLst>
                  <a:ext uri="{FF2B5EF4-FFF2-40B4-BE49-F238E27FC236}">
                    <a16:creationId xmlns:a16="http://schemas.microsoft.com/office/drawing/2014/main" id="{55984B3B-2E76-EF41-8525-C6C94536A882}"/>
                  </a:ext>
                </a:extLst>
              </p:cNvPr>
              <p:cNvCxnSpPr/>
              <p:nvPr/>
            </p:nvCxnSpPr>
            <p:spPr>
              <a:xfrm>
                <a:off x="584557" y="4106564"/>
                <a:ext cx="7740860" cy="0"/>
              </a:xfrm>
              <a:prstGeom prst="line">
                <a:avLst/>
              </a:prstGeom>
              <a:ln>
                <a:solidFill>
                  <a:schemeClr val="tx1">
                    <a:alpha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40">
                <a:extLst>
                  <a:ext uri="{FF2B5EF4-FFF2-40B4-BE49-F238E27FC236}">
                    <a16:creationId xmlns:a16="http://schemas.microsoft.com/office/drawing/2014/main" id="{EBBD6171-BAF3-E241-ABBE-CBCC04C59890}"/>
                  </a:ext>
                </a:extLst>
              </p:cNvPr>
              <p:cNvCxnSpPr/>
              <p:nvPr/>
            </p:nvCxnSpPr>
            <p:spPr>
              <a:xfrm>
                <a:off x="584557" y="4599853"/>
                <a:ext cx="7524836" cy="0"/>
              </a:xfrm>
              <a:prstGeom prst="line">
                <a:avLst/>
              </a:prstGeom>
              <a:ln>
                <a:solidFill>
                  <a:schemeClr val="tx1">
                    <a:alpha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9CEE848-3F58-0C4B-A2A8-4C593B400496}"/>
                  </a:ext>
                </a:extLst>
              </p:cNvPr>
              <p:cNvSpPr txBox="1"/>
              <p:nvPr/>
            </p:nvSpPr>
            <p:spPr>
              <a:xfrm>
                <a:off x="846417" y="2358437"/>
                <a:ext cx="828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PM1</a:t>
                </a:r>
                <a:endParaRPr lang="ko-KR" alt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F80614-895E-6A4E-B6D2-D8936CCA3F34}"/>
                  </a:ext>
                </a:extLst>
              </p:cNvPr>
              <p:cNvSpPr txBox="1"/>
              <p:nvPr/>
            </p:nvSpPr>
            <p:spPr>
              <a:xfrm>
                <a:off x="1887810" y="2358437"/>
                <a:ext cx="828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PM6</a:t>
                </a:r>
                <a:endParaRPr lang="ko-KR" alt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EEFA54-6A8D-434E-B53B-8A24CFA2A640}"/>
                  </a:ext>
                </a:extLst>
              </p:cNvPr>
              <p:cNvSpPr txBox="1"/>
              <p:nvPr/>
            </p:nvSpPr>
            <p:spPr>
              <a:xfrm>
                <a:off x="2929203" y="2358437"/>
                <a:ext cx="828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PM12</a:t>
                </a:r>
                <a:endParaRPr lang="ko-KR" alt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798316-EA98-2648-8D85-4140A606A37E}"/>
                  </a:ext>
                </a:extLst>
              </p:cNvPr>
              <p:cNvSpPr txBox="1"/>
              <p:nvPr/>
            </p:nvSpPr>
            <p:spPr>
              <a:xfrm>
                <a:off x="3970596" y="2358437"/>
                <a:ext cx="828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M18</a:t>
                </a:r>
                <a:endParaRPr lang="ko-KR" alt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7F9AAD-AEF1-384B-8389-B6D1E12A3C7E}"/>
                  </a:ext>
                </a:extLst>
              </p:cNvPr>
              <p:cNvSpPr txBox="1"/>
              <p:nvPr/>
            </p:nvSpPr>
            <p:spPr>
              <a:xfrm>
                <a:off x="5011989" y="2358437"/>
                <a:ext cx="828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PM24</a:t>
                </a:r>
                <a:endParaRPr lang="ko-KR" alt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434EE9-FD8C-C444-B114-90CB0996D8CE}"/>
                  </a:ext>
                </a:extLst>
              </p:cNvPr>
              <p:cNvSpPr txBox="1"/>
              <p:nvPr/>
            </p:nvSpPr>
            <p:spPr>
              <a:xfrm>
                <a:off x="6053382" y="2358437"/>
                <a:ext cx="828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PM30</a:t>
                </a:r>
                <a:endParaRPr lang="ko-KR" alt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5B26DEE-F56E-E241-9BE7-F42E13765D39}"/>
                  </a:ext>
                </a:extLst>
              </p:cNvPr>
              <p:cNvSpPr txBox="1"/>
              <p:nvPr/>
            </p:nvSpPr>
            <p:spPr>
              <a:xfrm>
                <a:off x="7094773" y="2358437"/>
                <a:ext cx="828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PM36</a:t>
                </a:r>
                <a:endParaRPr lang="ko-KR" alt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8447EC2-AD23-E446-92F0-5B9B7DB705D4}"/>
                  </a:ext>
                </a:extLst>
              </p:cNvPr>
              <p:cNvGrpSpPr/>
              <p:nvPr/>
            </p:nvGrpSpPr>
            <p:grpSpPr>
              <a:xfrm>
                <a:off x="613084" y="2885730"/>
                <a:ext cx="7496309" cy="516686"/>
                <a:chOff x="613084" y="2892923"/>
                <a:chExt cx="1339625" cy="516686"/>
              </a:xfrm>
            </p:grpSpPr>
            <p:sp>
              <p:nvSpPr>
                <p:cNvPr id="54" name="오각형 46">
                  <a:extLst>
                    <a:ext uri="{FF2B5EF4-FFF2-40B4-BE49-F238E27FC236}">
                      <a16:creationId xmlns:a16="http://schemas.microsoft.com/office/drawing/2014/main" id="{CB9FE6B6-F9AB-2A47-BA9B-6BBD04B14E44}"/>
                    </a:ext>
                  </a:extLst>
                </p:cNvPr>
                <p:cNvSpPr/>
                <p:nvPr/>
              </p:nvSpPr>
              <p:spPr>
                <a:xfrm>
                  <a:off x="620561" y="2892923"/>
                  <a:ext cx="1332148" cy="516686"/>
                </a:xfrm>
                <a:prstGeom prst="homePlate">
                  <a:avLst>
                    <a:gd name="adj" fmla="val 23542"/>
                  </a:avLst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8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6DBA786-BA4B-D640-9D9F-674E4BD9D0C5}"/>
                    </a:ext>
                  </a:extLst>
                </p:cNvPr>
                <p:cNvSpPr txBox="1"/>
                <p:nvPr/>
              </p:nvSpPr>
              <p:spPr>
                <a:xfrm>
                  <a:off x="613084" y="2925603"/>
                  <a:ext cx="1274125" cy="4385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1200" b="1" dirty="0">
                      <a:latin typeface="Arial" pitchFamily="34" charset="0"/>
                      <a:cs typeface="Arial" pitchFamily="34" charset="0"/>
                    </a:rPr>
                    <a:t>T9.1</a:t>
                  </a:r>
                </a:p>
                <a:p>
                  <a:pPr algn="ctr">
                    <a:defRPr/>
                  </a:pPr>
                  <a:r>
                    <a:rPr lang="en-US" altLang="ko-KR" sz="1050" b="1" dirty="0">
                      <a:latin typeface="Arial" pitchFamily="34" charset="0"/>
                      <a:cs typeface="Arial" pitchFamily="34" charset="0"/>
                    </a:rPr>
                    <a:t>Joint DIH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890A494-BFC6-6549-B62A-B5ED373F8407}"/>
                  </a:ext>
                </a:extLst>
              </p:cNvPr>
              <p:cNvGrpSpPr/>
              <p:nvPr/>
            </p:nvGrpSpPr>
            <p:grpSpPr>
              <a:xfrm>
                <a:off x="611560" y="3501008"/>
                <a:ext cx="6483213" cy="514822"/>
                <a:chOff x="613084" y="3053575"/>
                <a:chExt cx="1957203" cy="514822"/>
              </a:xfrm>
            </p:grpSpPr>
            <p:sp>
              <p:nvSpPr>
                <p:cNvPr id="52" name="오각형 46">
                  <a:extLst>
                    <a:ext uri="{FF2B5EF4-FFF2-40B4-BE49-F238E27FC236}">
                      <a16:creationId xmlns:a16="http://schemas.microsoft.com/office/drawing/2014/main" id="{ACB62447-3FCE-8047-9F4C-8E81EF9D1ADB}"/>
                    </a:ext>
                  </a:extLst>
                </p:cNvPr>
                <p:cNvSpPr/>
                <p:nvPr/>
              </p:nvSpPr>
              <p:spPr>
                <a:xfrm>
                  <a:off x="620561" y="3060108"/>
                  <a:ext cx="1949726" cy="508289"/>
                </a:xfrm>
                <a:prstGeom prst="homePlate">
                  <a:avLst>
                    <a:gd name="adj" fmla="val 23542"/>
                  </a:avLst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8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2DA38E40-764B-A042-9C5B-4CBEDE5D6AF6}"/>
                    </a:ext>
                  </a:extLst>
                </p:cNvPr>
                <p:cNvSpPr txBox="1"/>
                <p:nvPr/>
              </p:nvSpPr>
              <p:spPr>
                <a:xfrm>
                  <a:off x="613084" y="3053575"/>
                  <a:ext cx="1890705" cy="4385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1200" b="1" dirty="0">
                      <a:latin typeface="Arial" pitchFamily="34" charset="0"/>
                      <a:cs typeface="Arial" pitchFamily="34" charset="0"/>
                    </a:rPr>
                    <a:t>T9.2</a:t>
                  </a:r>
                </a:p>
                <a:p>
                  <a:pPr algn="ctr">
                    <a:defRPr/>
                  </a:pPr>
                  <a:r>
                    <a:rPr lang="en-US" altLang="ko-KR" sz="1050" b="1" dirty="0">
                      <a:latin typeface="Arial" pitchFamily="34" charset="0"/>
                      <a:cs typeface="Arial" pitchFamily="34" charset="0"/>
                    </a:rPr>
                    <a:t>Business Pilots</a:t>
                  </a: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85DAEE5-5AD5-CE40-AA0B-4F5C9613B7DC}"/>
                  </a:ext>
                </a:extLst>
              </p:cNvPr>
              <p:cNvGrpSpPr/>
              <p:nvPr/>
            </p:nvGrpSpPr>
            <p:grpSpPr>
              <a:xfrm>
                <a:off x="2300062" y="4113075"/>
                <a:ext cx="5799500" cy="546463"/>
                <a:chOff x="314578" y="2708721"/>
                <a:chExt cx="1638131" cy="546463"/>
              </a:xfrm>
            </p:grpSpPr>
            <p:sp>
              <p:nvSpPr>
                <p:cNvPr id="50" name="오각형 46">
                  <a:extLst>
                    <a:ext uri="{FF2B5EF4-FFF2-40B4-BE49-F238E27FC236}">
                      <a16:creationId xmlns:a16="http://schemas.microsoft.com/office/drawing/2014/main" id="{FB46EACE-98C1-4541-A010-F235905EAA9A}"/>
                    </a:ext>
                  </a:extLst>
                </p:cNvPr>
                <p:cNvSpPr/>
                <p:nvPr/>
              </p:nvSpPr>
              <p:spPr>
                <a:xfrm>
                  <a:off x="314578" y="2708721"/>
                  <a:ext cx="1638131" cy="546463"/>
                </a:xfrm>
                <a:prstGeom prst="homePlate">
                  <a:avLst>
                    <a:gd name="adj" fmla="val 23542"/>
                  </a:avLst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8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A2518F7-A789-7147-88E8-D85E68A37865}"/>
                    </a:ext>
                  </a:extLst>
                </p:cNvPr>
                <p:cNvSpPr txBox="1"/>
                <p:nvPr/>
              </p:nvSpPr>
              <p:spPr>
                <a:xfrm>
                  <a:off x="325145" y="2744726"/>
                  <a:ext cx="1566780" cy="4385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1200" b="1" dirty="0">
                      <a:latin typeface="Arial" pitchFamily="34" charset="0"/>
                      <a:cs typeface="Arial" pitchFamily="34" charset="0"/>
                    </a:rPr>
                    <a:t>T9.3</a:t>
                  </a:r>
                </a:p>
                <a:p>
                  <a:pPr algn="ctr">
                    <a:defRPr/>
                  </a:pPr>
                  <a:r>
                    <a:rPr lang="en-US" altLang="ko-KR" sz="1050" b="1" dirty="0">
                      <a:latin typeface="Arial" pitchFamily="34" charset="0"/>
                      <a:cs typeface="Arial" pitchFamily="34" charset="0"/>
                    </a:rPr>
                    <a:t>Commercialization Support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5A1C53B-E02B-A748-A34F-F439B127F2C3}"/>
                  </a:ext>
                </a:extLst>
              </p:cNvPr>
              <p:cNvSpPr txBox="1"/>
              <p:nvPr/>
            </p:nvSpPr>
            <p:spPr>
              <a:xfrm>
                <a:off x="371970" y="5722468"/>
                <a:ext cx="1319710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D9.1</a:t>
                </a:r>
              </a:p>
              <a:p>
                <a:pPr algn="ctr">
                  <a:defRPr/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r>
                  <a:rPr lang="en-US" altLang="ko-KR" sz="105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st</a:t>
                </a: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Business Pilot Work plans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FEEAFBF-991E-D04F-B374-37A9865A0A76}"/>
                  </a:ext>
                </a:extLst>
              </p:cNvPr>
              <p:cNvSpPr txBox="1"/>
              <p:nvPr/>
            </p:nvSpPr>
            <p:spPr>
              <a:xfrm>
                <a:off x="1907099" y="5939724"/>
                <a:ext cx="781346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D9.2</a:t>
                </a:r>
              </a:p>
              <a:p>
                <a:pPr algn="ctr">
                  <a:defRPr/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Joint DIH Strategy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7F8446A-F11A-D548-8738-6C52CF6017EF}"/>
                  </a:ext>
                </a:extLst>
              </p:cNvPr>
              <p:cNvSpPr txBox="1"/>
              <p:nvPr/>
            </p:nvSpPr>
            <p:spPr>
              <a:xfrm>
                <a:off x="4485694" y="5663679"/>
                <a:ext cx="1017767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D9.3</a:t>
                </a:r>
              </a:p>
              <a:p>
                <a:pPr algn="ctr">
                  <a:defRPr/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Business Pilot Results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625CF8D-3A69-9C4D-9BD8-01539CD6B04F}"/>
                  </a:ext>
                </a:extLst>
              </p:cNvPr>
              <p:cNvCxnSpPr>
                <a:cxnSpLocks/>
                <a:stCxn id="38" idx="0"/>
              </p:cNvCxnSpPr>
              <p:nvPr/>
            </p:nvCxnSpPr>
            <p:spPr>
              <a:xfrm flipH="1" flipV="1">
                <a:off x="1015881" y="5091365"/>
                <a:ext cx="15944" cy="6311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764909D-F93D-FB4C-B3C6-F80A2B173498}"/>
                  </a:ext>
                </a:extLst>
              </p:cNvPr>
              <p:cNvSpPr txBox="1"/>
              <p:nvPr/>
            </p:nvSpPr>
            <p:spPr>
              <a:xfrm>
                <a:off x="683568" y="5327630"/>
                <a:ext cx="618597" cy="2616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PM3</a:t>
                </a:r>
                <a:endPara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D21C1BB-F2A3-6347-819B-AA7425F3CEC0}"/>
                  </a:ext>
                </a:extLst>
              </p:cNvPr>
              <p:cNvCxnSpPr>
                <a:cxnSpLocks/>
                <a:stCxn id="39" idx="0"/>
              </p:cNvCxnSpPr>
              <p:nvPr/>
            </p:nvCxnSpPr>
            <p:spPr>
              <a:xfrm flipV="1">
                <a:off x="2297772" y="5056873"/>
                <a:ext cx="12067" cy="882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CB7291-47CB-8D4A-B466-C8487A3B9A04}"/>
                  </a:ext>
                </a:extLst>
              </p:cNvPr>
              <p:cNvSpPr txBox="1"/>
              <p:nvPr/>
            </p:nvSpPr>
            <p:spPr>
              <a:xfrm>
                <a:off x="1983018" y="5438031"/>
                <a:ext cx="618597" cy="2616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PM6</a:t>
                </a:r>
                <a:endPara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CC7A9DF-6A17-D642-9BE1-18F92CD687E0}"/>
                  </a:ext>
                </a:extLst>
              </p:cNvPr>
              <p:cNvCxnSpPr/>
              <p:nvPr/>
            </p:nvCxnSpPr>
            <p:spPr>
              <a:xfrm flipV="1">
                <a:off x="4994578" y="5084501"/>
                <a:ext cx="12184" cy="5791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11680AB-2ACB-F049-ADA1-448430E8623D}"/>
                  </a:ext>
                </a:extLst>
              </p:cNvPr>
              <p:cNvSpPr txBox="1"/>
              <p:nvPr/>
            </p:nvSpPr>
            <p:spPr>
              <a:xfrm>
                <a:off x="4715591" y="5255622"/>
                <a:ext cx="618597" cy="2616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PM21</a:t>
                </a:r>
                <a:endPara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C42D170-D85D-FC45-94A7-3E4F7899A3D4}"/>
                  </a:ext>
                </a:extLst>
              </p:cNvPr>
              <p:cNvSpPr txBox="1"/>
              <p:nvPr/>
            </p:nvSpPr>
            <p:spPr>
              <a:xfrm>
                <a:off x="7020272" y="6089060"/>
                <a:ext cx="1152129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D9.4</a:t>
                </a:r>
              </a:p>
              <a:p>
                <a:pPr algn="ctr">
                  <a:defRPr/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Joint DIH Final Results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4922209C-9C95-0149-8353-7EAD4E07BC12}"/>
                  </a:ext>
                </a:extLst>
              </p:cNvPr>
              <p:cNvCxnSpPr/>
              <p:nvPr/>
            </p:nvCxnSpPr>
            <p:spPr>
              <a:xfrm flipH="1" flipV="1">
                <a:off x="7588777" y="5111451"/>
                <a:ext cx="7560" cy="9776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D5D1DF-1B66-2544-BC3C-2943FAB3E043}"/>
                  </a:ext>
                </a:extLst>
              </p:cNvPr>
              <p:cNvSpPr txBox="1"/>
              <p:nvPr/>
            </p:nvSpPr>
            <p:spPr>
              <a:xfrm>
                <a:off x="7265771" y="5512996"/>
                <a:ext cx="618597" cy="2616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PM36</a:t>
                </a:r>
                <a:endPara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FD8F15-272B-0145-AF99-49E496383CE3}"/>
                </a:ext>
              </a:extLst>
            </p:cNvPr>
            <p:cNvSpPr txBox="1"/>
            <p:nvPr/>
          </p:nvSpPr>
          <p:spPr>
            <a:xfrm>
              <a:off x="4827588" y="6066359"/>
              <a:ext cx="1760636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M9.1</a:t>
              </a:r>
            </a:p>
            <a:p>
              <a:pPr algn="ctr">
                <a:defRPr/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Publication of Business Pilot Success Stories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6CAE849-C00D-314B-BCC4-E9457FE4475F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5704476" y="5091365"/>
              <a:ext cx="3430" cy="9749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8ACAC0-3F57-5E41-ACC4-8CE444128147}"/>
                </a:ext>
              </a:extLst>
            </p:cNvPr>
            <p:cNvSpPr txBox="1"/>
            <p:nvPr/>
          </p:nvSpPr>
          <p:spPr>
            <a:xfrm>
              <a:off x="5403227" y="5471646"/>
              <a:ext cx="618597" cy="2616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PM24</a:t>
              </a:r>
              <a:endPara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990EA316-3670-5F4B-9478-AB62B3EDAB02}"/>
              </a:ext>
            </a:extLst>
          </p:cNvPr>
          <p:cNvSpPr/>
          <p:nvPr/>
        </p:nvSpPr>
        <p:spPr>
          <a:xfrm rot="5400000">
            <a:off x="4894565" y="2299572"/>
            <a:ext cx="514588" cy="6784826"/>
          </a:xfrm>
          <a:prstGeom prst="rightBracket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9FA7A8-54AB-3943-A219-FF1B54A9205E}"/>
              </a:ext>
            </a:extLst>
          </p:cNvPr>
          <p:cNvSpPr txBox="1"/>
          <p:nvPr/>
        </p:nvSpPr>
        <p:spPr>
          <a:xfrm>
            <a:off x="3279289" y="6021288"/>
            <a:ext cx="3968839" cy="338554"/>
          </a:xfrm>
          <a:prstGeom prst="rect">
            <a:avLst/>
          </a:prstGeom>
          <a:solidFill>
            <a:srgbClr val="192E4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Delivered</a:t>
            </a:r>
          </a:p>
        </p:txBody>
      </p:sp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19C8F512-4C03-1541-83FB-B44C8245101E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60" name="Date Placeholder 3">
            <a:extLst>
              <a:ext uri="{FF2B5EF4-FFF2-40B4-BE49-F238E27FC236}">
                <a16:creationId xmlns:a16="http://schemas.microsoft.com/office/drawing/2014/main" id="{F533C7A5-C0FC-5448-B6C2-7A0FC84AECD6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61" name="Date Placeholder 3">
            <a:extLst>
              <a:ext uri="{FF2B5EF4-FFF2-40B4-BE49-F238E27FC236}">
                <a16:creationId xmlns:a16="http://schemas.microsoft.com/office/drawing/2014/main" id="{EABF2FBA-9B73-4349-9AD1-74DBC798A91C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3181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50455B-2623-9342-9944-C909CEBE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636913"/>
            <a:ext cx="6480720" cy="505729"/>
          </a:xfrm>
        </p:spPr>
        <p:txBody>
          <a:bodyPr>
            <a:normAutofit fontScale="90000"/>
          </a:bodyPr>
          <a:lstStyle/>
          <a:p>
            <a:r>
              <a:rPr lang="en-GB" dirty="0"/>
              <a:t>WP9 Activities and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ABB-795D-3D4A-BA07-BE7B82B4F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5401" y="3304636"/>
            <a:ext cx="11496599" cy="505729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B5892D"/>
                </a:solidFill>
              </a:rPr>
              <a:t>Strategy, Communication and Dissemination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C6315-6511-1D4F-AA43-A0A6E62BDC6F}"/>
              </a:ext>
            </a:extLst>
          </p:cNvPr>
          <p:cNvSpPr txBox="1"/>
          <p:nvPr/>
        </p:nvSpPr>
        <p:spPr>
          <a:xfrm>
            <a:off x="5708074" y="116378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it-IT" sz="1350" b="1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7DDACC-B007-1743-BA59-F89F1F66DE33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370487D-4F02-ED4A-A1B2-64C597A44ABA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2047715-2DBD-EF4E-AB0B-D520EF80A9FB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60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CF6901-8C92-2140-B431-F4D92F98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Strategy and Promotion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A62BF-C05F-384F-83C3-B0E929290C15}"/>
              </a:ext>
            </a:extLst>
          </p:cNvPr>
          <p:cNvSpPr txBox="1">
            <a:spLocks/>
          </p:cNvSpPr>
          <p:nvPr/>
        </p:nvSpPr>
        <p:spPr>
          <a:xfrm>
            <a:off x="218275" y="1205258"/>
            <a:ext cx="6179756" cy="51040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2300" b="1" dirty="0"/>
              <a:t>Strategy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“EOSC DIH”, as </a:t>
            </a:r>
            <a:r>
              <a:rPr lang="en" sz="1900" i="1" dirty="0"/>
              <a:t>the</a:t>
            </a:r>
            <a:r>
              <a:rPr lang="en" sz="1900" dirty="0"/>
              <a:t> mechanism for industry to engage the EOSC; live beyond the life of the project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D9.2 "Joint Digital Innovation Hub Intro and Strategy" (M6 – Jun)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Official DIH registered in EC Catalogue</a:t>
            </a:r>
          </a:p>
          <a:p>
            <a:pPr marL="457200" lvl="1" indent="0">
              <a:lnSpc>
                <a:spcPct val="110000"/>
              </a:lnSpc>
              <a:spcBef>
                <a:spcPts val="400"/>
              </a:spcBef>
              <a:buNone/>
            </a:pPr>
            <a:endParaRPr lang="en-GB" sz="1900" dirty="0"/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2200" b="1" dirty="0"/>
              <a:t>Promotional Material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Dedicated DIH logos and URL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EOSC-hub website: Dedicated DIH page content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Video interviews: DIH intro + ICT 2018 promo video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EOSC-hub Magazine: DIH article (issue 1)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Usable slide decks, brochure, poster, banner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Twitter account = 90+ tweets; 300+ followers</a:t>
            </a:r>
            <a:endParaRPr lang="en-US" dirty="0">
              <a:solidFill>
                <a:srgbClr val="192E44"/>
              </a:solidFill>
            </a:endParaRPr>
          </a:p>
          <a:p>
            <a:pPr algn="just"/>
            <a:endParaRPr lang="en-US" sz="2400" dirty="0">
              <a:solidFill>
                <a:srgbClr val="192E4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DF028-2358-404C-9DED-A112DE3401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375" y="3388742"/>
            <a:ext cx="3106041" cy="737093"/>
          </a:xfrm>
          <a:prstGeom prst="rect">
            <a:avLst/>
          </a:prstGeom>
        </p:spPr>
      </p:pic>
      <p:pic>
        <p:nvPicPr>
          <p:cNvPr id="14" name="Picture 13" descr="A picture containing tennis, person, man, holding&#10;&#10;Description automatically generated">
            <a:extLst>
              <a:ext uri="{FF2B5EF4-FFF2-40B4-BE49-F238E27FC236}">
                <a16:creationId xmlns:a16="http://schemas.microsoft.com/office/drawing/2014/main" id="{12825B6C-127E-B340-9345-1052D6E20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192" y="4250629"/>
            <a:ext cx="1841756" cy="1050579"/>
          </a:xfrm>
          <a:prstGeom prst="rect">
            <a:avLst/>
          </a:prstGeom>
        </p:spPr>
      </p:pic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53F93D0-A668-F247-AD83-A5467BEA52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540" y="2308444"/>
            <a:ext cx="2356274" cy="18562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F19F6C-BDEB-F143-9AF8-23E721B7AC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121" y="5445224"/>
            <a:ext cx="2224357" cy="79088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CF1975-2BCD-C045-8764-3565FDC915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645" y="1040735"/>
            <a:ext cx="1650833" cy="2316257"/>
          </a:xfrm>
          <a:prstGeom prst="rect">
            <a:avLst/>
          </a:prstGeom>
        </p:spPr>
      </p:pic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1CF4571-9E19-6242-9AAE-78D65D1561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109" y="452251"/>
            <a:ext cx="2456814" cy="1603077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C1DDBF-F604-024B-B473-EA1C6559D6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799" y="4350190"/>
            <a:ext cx="2315756" cy="195913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1C96101-B0E2-954B-9769-83D7580F93D0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DD6058B-8986-1A46-861A-0FC06610607C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5D2DDC3-9FB6-C84A-A7F8-9B788648992B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132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59DD4-D563-8943-B46F-92D2BBF74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tx2"/>
                </a:solidFill>
              </a:rPr>
              <a:t>Content Outline</a:t>
            </a:r>
            <a:endParaRPr lang="en-US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B60B06-AE88-824E-B7EF-813F88C48E13}"/>
              </a:ext>
            </a:extLst>
          </p:cNvPr>
          <p:cNvSpPr txBox="1">
            <a:spLocks/>
          </p:cNvSpPr>
          <p:nvPr/>
        </p:nvSpPr>
        <p:spPr>
          <a:xfrm>
            <a:off x="551384" y="1412776"/>
            <a:ext cx="10801200" cy="45365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Background to Digital Innovation Hubs (DIH)</a:t>
            </a:r>
          </a:p>
          <a:p>
            <a:r>
              <a:rPr lang="en-US" sz="2800" b="1" dirty="0"/>
              <a:t>EOSC DIH Intro and WP9 Structure</a:t>
            </a:r>
          </a:p>
          <a:p>
            <a:r>
              <a:rPr lang="en-US" sz="2800" b="1" dirty="0"/>
              <a:t>WP9 Activities and Results</a:t>
            </a:r>
          </a:p>
          <a:p>
            <a:pPr lvl="1"/>
            <a:r>
              <a:rPr lang="en-US" sz="2400" dirty="0"/>
              <a:t>Strategy, Communication and Dissemination</a:t>
            </a:r>
          </a:p>
          <a:p>
            <a:pPr lvl="1"/>
            <a:r>
              <a:rPr lang="en-US" sz="2400" dirty="0"/>
              <a:t>Business Pilots</a:t>
            </a:r>
          </a:p>
          <a:p>
            <a:pPr lvl="1"/>
            <a:r>
              <a:rPr lang="en-US" sz="2400" dirty="0"/>
              <a:t>Commercialization support</a:t>
            </a:r>
          </a:p>
          <a:p>
            <a:r>
              <a:rPr lang="en-US" sz="2800" b="1" dirty="0"/>
              <a:t>Use of Resources</a:t>
            </a:r>
          </a:p>
          <a:p>
            <a:r>
              <a:rPr lang="en-US" sz="2800" b="1" dirty="0"/>
              <a:t>Deviations and Lessons Learned</a:t>
            </a:r>
          </a:p>
          <a:p>
            <a:r>
              <a:rPr lang="en-US" sz="2800" b="1" dirty="0"/>
              <a:t>Future Plans and Conclusions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DACC210-F10D-FA41-8159-E949C8FAC9E8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CC84894-D7F7-DE4C-BDCD-0A19665BD220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DC95695-7803-FC49-9FB7-A45C909761ED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53021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6FC90DA-06B4-984E-B3BA-56533D8390BC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E9741-FB2C-BD4A-89E6-AD4B7B0D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Events Organized and Attended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A62BF-C05F-384F-83C3-B0E929290C15}"/>
              </a:ext>
            </a:extLst>
          </p:cNvPr>
          <p:cNvSpPr txBox="1">
            <a:spLocks/>
          </p:cNvSpPr>
          <p:nvPr/>
        </p:nvSpPr>
        <p:spPr>
          <a:xfrm>
            <a:off x="65491" y="692696"/>
            <a:ext cx="8717422" cy="58240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1800" b="1" dirty="0"/>
              <a:t>Organized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DI4R 2018 (Lisbon – Oct’18): “DIHs for Industry Engagement” Session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ICT 2018 (Vienna – Dec’18): Networking session; Joint DIH Booth participation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 err="1"/>
              <a:t>CompBioMed</a:t>
            </a:r>
            <a:r>
              <a:rPr lang="en-GB" sz="1600" dirty="0"/>
              <a:t> Webinar (May ‘19): “Open data services for biomedicine business”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EOSC-hub Week (Prague – Apr’19): “SME/industry engagement within EOSC”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7</a:t>
            </a:r>
            <a:r>
              <a:rPr lang="en-GB" sz="1600" baseline="30000" dirty="0"/>
              <a:t>th</a:t>
            </a:r>
            <a:r>
              <a:rPr lang="en-GB" sz="1600" dirty="0"/>
              <a:t> IT Future Expo (Warsaw – Sept’19): Exhibition Booth (3000+ attendees)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1800" b="1" dirty="0"/>
              <a:t>Presented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 err="1"/>
              <a:t>ICTFOOTPRINT.eu</a:t>
            </a:r>
            <a:r>
              <a:rPr lang="en-GB" sz="1600" dirty="0"/>
              <a:t> Workshop “Green ICT” (Amsterdam – Mar’18)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ELIXIR Innovation and SME Forum (Frankfurt – Oct’18)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EC DIH Working Group Meetings (Brussels - Apr,’19)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 err="1"/>
              <a:t>SmartAgriHubs</a:t>
            </a:r>
            <a:r>
              <a:rPr lang="en-GB" sz="1600" dirty="0"/>
              <a:t> North East Europe Workshop (Poznan – May’19)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BDVA PPP Summit (Riga – Jun ’19)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EC JRC / Net Service F2F (Bologna – Jul’19)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1800" b="1" dirty="0"/>
              <a:t>Attended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EC DIH Working Group Meetings (Feb, May, Jul ‘18; Brussels - Apr, Jul’19)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BDVA Group Meetings (Brussels - Mar, Apr, Jun, Sep’18) + Meetup (Sofia – May ‘18)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EC DIH Annual Event (Warsaw – Nov’18)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600" dirty="0"/>
              <a:t>Several local industry events in Poland (May, Jun’19)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24300E-7801-224D-B871-46D61EE61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447" y="6021288"/>
            <a:ext cx="3405161" cy="436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5806CF-B5DC-6845-BAD7-46E6D007B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855" y="600070"/>
            <a:ext cx="2538597" cy="1110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78FE6-C6D5-C94B-8E47-6F0AE26A5F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2" y="5229200"/>
            <a:ext cx="944490" cy="7370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A9A164-58F8-F844-8715-2093F8AC86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399" y="1816101"/>
            <a:ext cx="2001445" cy="1331029"/>
          </a:xfrm>
          <a:prstGeom prst="rect">
            <a:avLst/>
          </a:prstGeom>
        </p:spPr>
      </p:pic>
      <p:pic>
        <p:nvPicPr>
          <p:cNvPr id="36" name="Picture 3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1863AD-85EB-B141-927A-5AA031835D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615" y="3218206"/>
            <a:ext cx="2210911" cy="1497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4241CF-6905-934C-8478-695119BAA5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092" y="3861048"/>
            <a:ext cx="1625821" cy="1219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AAE641-84D1-D44A-9E8E-2878B5B0641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705" y="4869160"/>
            <a:ext cx="1625821" cy="1083881"/>
          </a:xfrm>
          <a:prstGeom prst="rect">
            <a:avLst/>
          </a:prstGeom>
        </p:spPr>
      </p:pic>
      <p:pic>
        <p:nvPicPr>
          <p:cNvPr id="6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DAFED707-CBF1-AE47-942B-DD7DBA6DC35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732" y="2380911"/>
            <a:ext cx="1625820" cy="1219365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58FFF2B-17FF-5B47-A4D9-498D44A36DAA}"/>
              </a:ext>
            </a:extLst>
          </p:cNvPr>
          <p:cNvSpPr txBox="1">
            <a:spLocks/>
          </p:cNvSpPr>
          <p:nvPr/>
        </p:nvSpPr>
        <p:spPr>
          <a:xfrm>
            <a:off x="335360" y="6525344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2944ECC-0957-814A-908A-C9FD472642FA}"/>
              </a:ext>
            </a:extLst>
          </p:cNvPr>
          <p:cNvSpPr txBox="1">
            <a:spLocks/>
          </p:cNvSpPr>
          <p:nvPr/>
        </p:nvSpPr>
        <p:spPr>
          <a:xfrm>
            <a:off x="3454401" y="6525344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7351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5CEC93-D82A-B84B-B6A0-A6C5DC49B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Industry Collaborations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3E6EE88-65FD-5541-894B-3FA0FDC26C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836712"/>
            <a:ext cx="9542886" cy="3825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Various Stages of Development</a:t>
            </a:r>
          </a:p>
        </p:txBody>
      </p:sp>
      <p:pic>
        <p:nvPicPr>
          <p:cNvPr id="43" name="Picture 4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4ABA429-C301-B842-9768-482DFF917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14" y="5739569"/>
            <a:ext cx="1017199" cy="529573"/>
          </a:xfrm>
          <a:prstGeom prst="rect">
            <a:avLst/>
          </a:prstGeom>
        </p:spPr>
      </p:pic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2682B7DC-3019-2043-B647-0C5F8CC6CE08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40F4F7C8-1606-3A49-AC14-816E0E5350C6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2AC60DCB-855D-F04F-9C99-BAED02DB558C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E49F11B-C0C1-6046-9F72-10BA35D6E7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835" y="2026297"/>
            <a:ext cx="1326836" cy="39289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BFC0F31-F54F-0448-B850-4CE64DE18C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802" y="4270556"/>
            <a:ext cx="751236" cy="75123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FB810A-07F7-484C-95E8-E207D8628B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539" y="4361122"/>
            <a:ext cx="751236" cy="550524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9966B62A-6F9C-0E46-91BE-47495420D7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27" y="4363692"/>
            <a:ext cx="1607815" cy="503457"/>
          </a:xfrm>
          <a:prstGeom prst="rect">
            <a:avLst/>
          </a:prstGeom>
        </p:spPr>
      </p:pic>
      <p:pic>
        <p:nvPicPr>
          <p:cNvPr id="50" name="Picture 49" descr="A close up of a sign&#10;&#10;Description automatically generated">
            <a:extLst>
              <a:ext uri="{FF2B5EF4-FFF2-40B4-BE49-F238E27FC236}">
                <a16:creationId xmlns:a16="http://schemas.microsoft.com/office/drawing/2014/main" id="{D431F347-A404-754F-A63E-19DACE763B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79" y="5038946"/>
            <a:ext cx="799013" cy="5816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639E55-EDCC-2445-B37C-214A07DE991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828" y="4333628"/>
            <a:ext cx="604868" cy="6048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886BA87-E954-0E46-8276-FE907516E9A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989" y="2077498"/>
            <a:ext cx="1080625" cy="5114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9880B2D-0E42-5749-83A3-635DB962CA7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2" y="2247354"/>
            <a:ext cx="977274" cy="75575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3EC67BB-93D3-5141-969A-20B25AE64AA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081" y="1988840"/>
            <a:ext cx="1440160" cy="6069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2ABECF8-D164-A244-B7D9-60A4FDBBEF1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771" y="2164040"/>
            <a:ext cx="1914611" cy="4829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AD8B285-10C1-7246-8A81-E7D79AF9EEA4}"/>
              </a:ext>
            </a:extLst>
          </p:cNvPr>
          <p:cNvSpPr/>
          <p:nvPr/>
        </p:nvSpPr>
        <p:spPr>
          <a:xfrm>
            <a:off x="1271464" y="1527274"/>
            <a:ext cx="1728192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Finalizing Pilot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E92894C-8DC4-0D44-8840-50315629270C}"/>
              </a:ext>
            </a:extLst>
          </p:cNvPr>
          <p:cNvSpPr/>
          <p:nvPr/>
        </p:nvSpPr>
        <p:spPr>
          <a:xfrm>
            <a:off x="5109182" y="1484784"/>
            <a:ext cx="1913060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Under Discussion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1D718F6-10CE-BC43-B56B-BC13971BEE7E}"/>
              </a:ext>
            </a:extLst>
          </p:cNvPr>
          <p:cNvSpPr/>
          <p:nvPr/>
        </p:nvSpPr>
        <p:spPr>
          <a:xfrm>
            <a:off x="9234484" y="1484784"/>
            <a:ext cx="1913060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14B4E5-EFBB-7143-A729-0010F3EBF9C9}"/>
              </a:ext>
            </a:extLst>
          </p:cNvPr>
          <p:cNvSpPr/>
          <p:nvPr/>
        </p:nvSpPr>
        <p:spPr>
          <a:xfrm>
            <a:off x="1158604" y="3741241"/>
            <a:ext cx="1913060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Networks &amp; DIHs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838C0C6-D892-A741-A7A1-248F3A840A4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710" y="2594449"/>
            <a:ext cx="1638948" cy="45183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5CAF309-BF4A-4D47-9821-1D5D106D2B1F}"/>
              </a:ext>
            </a:extLst>
          </p:cNvPr>
          <p:cNvSpPr/>
          <p:nvPr/>
        </p:nvSpPr>
        <p:spPr>
          <a:xfrm>
            <a:off x="5022847" y="3717032"/>
            <a:ext cx="2145913" cy="45183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Partners &amp; Providers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F19F293-EEAE-A742-8BB2-5C8B4195AB1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457" y="4366671"/>
            <a:ext cx="1440160" cy="60692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256E36FF-DACC-704F-A6A8-30E066B47B34}"/>
              </a:ext>
            </a:extLst>
          </p:cNvPr>
          <p:cNvSpPr/>
          <p:nvPr/>
        </p:nvSpPr>
        <p:spPr>
          <a:xfrm>
            <a:off x="9221356" y="3768408"/>
            <a:ext cx="1913060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044E4296-8A02-8E48-9CE3-843481C88BF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809" y="5217133"/>
            <a:ext cx="1317503" cy="34135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41767F4-03A6-B649-BC21-11CEDB1829A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92" y="5042956"/>
            <a:ext cx="1763165" cy="42719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2E0C7A5-E2C0-CB48-BB0A-6DFB7AEC1AA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933" y="4668220"/>
            <a:ext cx="1115892" cy="111589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9858A83-B77F-034C-8DC0-0A26B9E839E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260" y="4984010"/>
            <a:ext cx="751236" cy="7512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2960315-6249-E746-BD70-427EC72417D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369" y="5560232"/>
            <a:ext cx="960284" cy="62758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80F0573-61B1-1240-A5FB-07C5857D36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42886" y="2689610"/>
            <a:ext cx="1270000" cy="5461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D43CCF-5611-3D4D-ACF9-CB98AAAB685D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805" y="2138144"/>
            <a:ext cx="1196975" cy="8964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1D3FB3A-0610-6B42-B3DB-AB9CA1EC612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8570" y="3140968"/>
            <a:ext cx="1349398" cy="42270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A62242F-6C69-674F-86DA-D67978EC260D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068" y="2451592"/>
            <a:ext cx="873052" cy="87305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E4BC285-4674-A94C-8109-8A8C241E07B8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532" y="5826321"/>
            <a:ext cx="1913061" cy="270716"/>
          </a:xfrm>
          <a:prstGeom prst="rect">
            <a:avLst/>
          </a:prstGeom>
        </p:spPr>
      </p:pic>
      <p:pic>
        <p:nvPicPr>
          <p:cNvPr id="74" name="Picture 7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A72E026-0D91-6F4A-BCE9-F0E705BEF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14" y="5739569"/>
            <a:ext cx="1017199" cy="52957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4C2491C-A781-FA4B-A931-210A605DDF4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369" y="4365104"/>
            <a:ext cx="1356720" cy="361792"/>
          </a:xfrm>
          <a:prstGeom prst="rect">
            <a:avLst/>
          </a:prstGeom>
        </p:spPr>
      </p:pic>
      <p:pic>
        <p:nvPicPr>
          <p:cNvPr id="76" name="Picture 75" descr="F6S-Logo-HD.png">
            <a:extLst>
              <a:ext uri="{FF2B5EF4-FFF2-40B4-BE49-F238E27FC236}">
                <a16:creationId xmlns:a16="http://schemas.microsoft.com/office/drawing/2014/main" id="{69B5B38A-B05E-2645-B8D5-2D1F5331D16F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777" y="5610111"/>
            <a:ext cx="529573" cy="52957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FEE3288-CBC7-284A-9784-23BF6A5E319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23992" y="3212976"/>
            <a:ext cx="1458713" cy="3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7CD0FE-AE30-1449-8BB0-C531EAB8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tx2"/>
                </a:solidFill>
              </a:rPr>
              <a:t>Vouchers, </a:t>
            </a:r>
            <a:r>
              <a:rPr lang="en-US" b="0" dirty="0">
                <a:solidFill>
                  <a:srgbClr val="B5892D"/>
                </a:solidFill>
              </a:rPr>
              <a:t>Marketplace, </a:t>
            </a:r>
            <a:r>
              <a:rPr lang="en-US" b="0" dirty="0">
                <a:solidFill>
                  <a:srgbClr val="192E44"/>
                </a:solidFill>
              </a:rPr>
              <a:t>Platform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0FE46F-3C4E-804F-A70F-5435BB7C7890}"/>
              </a:ext>
            </a:extLst>
          </p:cNvPr>
          <p:cNvGrpSpPr/>
          <p:nvPr/>
        </p:nvGrpSpPr>
        <p:grpSpPr>
          <a:xfrm>
            <a:off x="1505370" y="908720"/>
            <a:ext cx="7751405" cy="2051861"/>
            <a:chOff x="5147152" y="1045777"/>
            <a:chExt cx="7751405" cy="20518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FD1DBF9-5C99-EE4D-AA07-68489BF96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6248" y="1515980"/>
              <a:ext cx="2962309" cy="146658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932B3F-5D28-374C-9DA4-4B83E569AAF3}"/>
                </a:ext>
              </a:extLst>
            </p:cNvPr>
            <p:cNvSpPr/>
            <p:nvPr/>
          </p:nvSpPr>
          <p:spPr>
            <a:xfrm>
              <a:off x="8680187" y="1045777"/>
              <a:ext cx="16561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Vouchers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8E843E-C1C3-CD45-A628-5C5563D8A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7152" y="1465414"/>
              <a:ext cx="4590630" cy="1632224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42D1303-408B-EF48-9554-CD3D8510001F}"/>
              </a:ext>
            </a:extLst>
          </p:cNvPr>
          <p:cNvSpPr/>
          <p:nvPr/>
        </p:nvSpPr>
        <p:spPr>
          <a:xfrm>
            <a:off x="6694589" y="3113235"/>
            <a:ext cx="4090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Collaboration Platform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E94A4F-CE29-EB4F-B221-1396CD56A0EA}"/>
              </a:ext>
            </a:extLst>
          </p:cNvPr>
          <p:cNvGrpSpPr/>
          <p:nvPr/>
        </p:nvGrpSpPr>
        <p:grpSpPr>
          <a:xfrm>
            <a:off x="10551328" y="4946140"/>
            <a:ext cx="1486566" cy="1034427"/>
            <a:chOff x="-33848" y="5672281"/>
            <a:chExt cx="1593344" cy="96241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450A47-BE2D-A945-BF9E-159778A8B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352" y="5885589"/>
              <a:ext cx="913915" cy="74911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D052893-619C-0646-A960-BAA603050DA8}"/>
                </a:ext>
              </a:extLst>
            </p:cNvPr>
            <p:cNvSpPr txBox="1"/>
            <p:nvPr/>
          </p:nvSpPr>
          <p:spPr>
            <a:xfrm>
              <a:off x="-33848" y="5672281"/>
              <a:ext cx="15933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*prototype based on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3996D9FE-B058-B74E-A2C1-D7B17EE30B51}"/>
              </a:ext>
            </a:extLst>
          </p:cNvPr>
          <p:cNvSpPr/>
          <p:nvPr/>
        </p:nvSpPr>
        <p:spPr>
          <a:xfrm>
            <a:off x="993505" y="3073932"/>
            <a:ext cx="4090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EOSC Marketplace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06F412-428C-574E-9B55-17140E5531A3}"/>
              </a:ext>
            </a:extLst>
          </p:cNvPr>
          <p:cNvSpPr txBox="1"/>
          <p:nvPr/>
        </p:nvSpPr>
        <p:spPr>
          <a:xfrm>
            <a:off x="9269762" y="2341546"/>
            <a:ext cx="1425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*additional options based on use 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D15B4-22F1-E146-B306-EC5E9B97CF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958" y="3495941"/>
            <a:ext cx="3801866" cy="2818351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3BFF496-C9CD-A540-89E5-53249C75791A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CCA697B-76C1-094F-A5DA-31092C508E51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36DBFFD-0D8A-5D4F-B33D-949F55C5D14F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03BB75-1E2D-B54E-BA6A-7C6BCD54E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7" y="3429000"/>
            <a:ext cx="4085034" cy="213796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422272-CD4D-5640-92C7-3ADF060DB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3" y="5185589"/>
            <a:ext cx="4605541" cy="11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50455B-2623-9342-9944-C909CEBE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636913"/>
            <a:ext cx="5756582" cy="505729"/>
          </a:xfrm>
        </p:spPr>
        <p:txBody>
          <a:bodyPr>
            <a:normAutofit fontScale="90000"/>
          </a:bodyPr>
          <a:lstStyle/>
          <a:p>
            <a:r>
              <a:rPr lang="en-GB" dirty="0"/>
              <a:t>WP9 Activities and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ABB-795D-3D4A-BA07-BE7B82B4F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5401" y="3304636"/>
            <a:ext cx="11496599" cy="505729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B5892D"/>
                </a:solidFill>
              </a:rPr>
              <a:t>Initial 6 pre-selected business pilots + </a:t>
            </a:r>
            <a:r>
              <a:rPr lang="en-US" dirty="0">
                <a:solidFill>
                  <a:srgbClr val="1D2F45"/>
                </a:solidFill>
              </a:rPr>
              <a:t>additional ones onboarded</a:t>
            </a:r>
            <a:endParaRPr lang="en-GB" dirty="0">
              <a:solidFill>
                <a:srgbClr val="B5892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C6315-6511-1D4F-AA43-A0A6E62BDC6F}"/>
              </a:ext>
            </a:extLst>
          </p:cNvPr>
          <p:cNvSpPr txBox="1"/>
          <p:nvPr/>
        </p:nvSpPr>
        <p:spPr>
          <a:xfrm>
            <a:off x="5708074" y="116378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it-IT" sz="1350" b="1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A857F10-BCFF-484B-A9F0-C0C1AFF7B815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1001BC-4D37-164D-8379-7F3C817AD875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E70A4C9-3C29-2F42-883E-5392F69FDB58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898685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962958" y="189428"/>
            <a:ext cx="5653322" cy="76808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600" dirty="0"/>
              <a:t>Our Initial 6 </a:t>
            </a:r>
            <a:r>
              <a:rPr lang="en-US" altLang="ko-KR" sz="3600" dirty="0">
                <a:solidFill>
                  <a:schemeClr val="accent1"/>
                </a:solidFill>
              </a:rPr>
              <a:t>Business Pilots</a:t>
            </a:r>
            <a:endParaRPr lang="en-US" altLang="ko-KR" sz="3600" dirty="0"/>
          </a:p>
        </p:txBody>
      </p:sp>
      <p:pic>
        <p:nvPicPr>
          <p:cNvPr id="2" name="Picture Placeholder 1" descr="Seaport.jpg"/>
          <p:cNvPicPr>
            <a:picLocks noGrp="1" noChangeAspect="1"/>
          </p:cNvPicPr>
          <p:nvPr>
            <p:ph type="pic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8" y="1484189"/>
            <a:ext cx="3700462" cy="2305050"/>
          </a:xfrm>
        </p:spPr>
      </p:pic>
      <p:pic>
        <p:nvPicPr>
          <p:cNvPr id="6" name="Picture Placeholder 5" descr="aurora.jpg"/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5" y="1484189"/>
            <a:ext cx="3700463" cy="2305050"/>
          </a:xfrm>
        </p:spPr>
      </p:pic>
      <p:pic>
        <p:nvPicPr>
          <p:cNvPr id="8" name="Picture Placeholder 7" descr="CyberHAB2.png"/>
          <p:cNvPicPr>
            <a:picLocks noGrp="1" noChangeAspect="1"/>
          </p:cNvPicPr>
          <p:nvPr>
            <p:ph type="pic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1484189"/>
            <a:ext cx="3702050" cy="2305050"/>
          </a:xfrm>
        </p:spPr>
      </p:pic>
      <p:pic>
        <p:nvPicPr>
          <p:cNvPr id="10" name="Picture Placeholder 9" descr="Bot.jpg"/>
          <p:cNvPicPr>
            <a:picLocks noGrp="1" noChangeAspect="1"/>
          </p:cNvPicPr>
          <p:nvPr>
            <p:ph type="pic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8" y="3932114"/>
            <a:ext cx="3700462" cy="2305050"/>
          </a:xfrm>
        </p:spPr>
      </p:pic>
      <p:pic>
        <p:nvPicPr>
          <p:cNvPr id="12" name="Picture Placeholder 11" descr="SportBP.jpg"/>
          <p:cNvPicPr>
            <a:picLocks noGrp="1" noChangeAspect="1"/>
          </p:cNvPicPr>
          <p:nvPr>
            <p:ph type="pic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5" y="3932114"/>
            <a:ext cx="3700463" cy="2305050"/>
          </a:xfrm>
        </p:spPr>
      </p:pic>
      <p:pic>
        <p:nvPicPr>
          <p:cNvPr id="13" name="Picture Placeholder 12" descr="Furniture.jpg"/>
          <p:cNvPicPr>
            <a:picLocks noGrp="1" noChangeAspect="1"/>
          </p:cNvPicPr>
          <p:nvPr>
            <p:ph type="pic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3932114"/>
            <a:ext cx="3702050" cy="2305050"/>
          </a:xfrm>
        </p:spPr>
      </p:pic>
      <p:sp>
        <p:nvSpPr>
          <p:cNvPr id="31" name="Rectangle 30"/>
          <p:cNvSpPr/>
          <p:nvPr/>
        </p:nvSpPr>
        <p:spPr>
          <a:xfrm>
            <a:off x="407368" y="3212976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ACTION Seaport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95800" y="3212976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Space Weather Data for the DRACO Observatory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07368" y="5661248"/>
            <a:ext cx="3816424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Bot Mitigation Engine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295800" y="5661248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Sport Smart Video Analysis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184232" y="3212976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CyberHAB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84232" y="5661248"/>
            <a:ext cx="3672408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Furniture Enterprise Analytics Datafurn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419A64CE-7B38-B04B-9B71-484949B2F0D8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700BDBC-23F3-6541-B489-A6CBD3C5CD36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10930DE-4D89-554F-BC21-8A4BE76F1B54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9A0FBC8-192F-5143-A99F-9AA51D52B6A0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4146925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eaport.jpg"/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8" y="1484784"/>
            <a:ext cx="3700462" cy="2305050"/>
          </a:xfrm>
        </p:spPr>
      </p:pic>
      <p:pic>
        <p:nvPicPr>
          <p:cNvPr id="6" name="Picture Placeholder 5" descr="aurora.jpg"/>
          <p:cNvPicPr>
            <a:picLocks noGrp="1" noChangeAspect="1"/>
          </p:cNvPicPr>
          <p:nvPr>
            <p:ph type="pic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5" y="1484784"/>
            <a:ext cx="3700463" cy="2305050"/>
          </a:xfrm>
        </p:spPr>
      </p:pic>
      <p:pic>
        <p:nvPicPr>
          <p:cNvPr id="8" name="Picture Placeholder 7" descr="CyberHAB2.png"/>
          <p:cNvPicPr>
            <a:picLocks noGrp="1" noChangeAspect="1"/>
          </p:cNvPicPr>
          <p:nvPr>
            <p:ph type="pic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1484784"/>
            <a:ext cx="3702050" cy="2305050"/>
          </a:xfrm>
        </p:spPr>
      </p:pic>
      <p:pic>
        <p:nvPicPr>
          <p:cNvPr id="10" name="Picture Placeholder 9" descr="Bot.jpg"/>
          <p:cNvPicPr>
            <a:picLocks noGrp="1" noChangeAspect="1"/>
          </p:cNvPicPr>
          <p:nvPr>
            <p:ph type="pic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8" y="3932709"/>
            <a:ext cx="3700462" cy="2305050"/>
          </a:xfrm>
        </p:spPr>
      </p:pic>
      <p:pic>
        <p:nvPicPr>
          <p:cNvPr id="12" name="Picture Placeholder 11" descr="SportBP.jpg"/>
          <p:cNvPicPr>
            <a:picLocks noGrp="1" noChangeAspect="1"/>
          </p:cNvPicPr>
          <p:nvPr>
            <p:ph type="pic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5" y="3932709"/>
            <a:ext cx="3700463" cy="2305050"/>
          </a:xfrm>
        </p:spPr>
      </p:pic>
      <p:pic>
        <p:nvPicPr>
          <p:cNvPr id="13" name="Picture Placeholder 12" descr="Furniture.jpg"/>
          <p:cNvPicPr>
            <a:picLocks noGrp="1" noChangeAspect="1"/>
          </p:cNvPicPr>
          <p:nvPr>
            <p:ph type="pic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3932709"/>
            <a:ext cx="3702050" cy="2305050"/>
          </a:xfrm>
        </p:spPr>
      </p:pic>
      <p:sp>
        <p:nvSpPr>
          <p:cNvPr id="31" name="Rectangle 30"/>
          <p:cNvSpPr/>
          <p:nvPr/>
        </p:nvSpPr>
        <p:spPr>
          <a:xfrm>
            <a:off x="407368" y="3213571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ACTION Seaport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95800" y="3213571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Space Weather Data for the DRACO Observatory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07368" y="5661843"/>
            <a:ext cx="3816424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Bot Mitigation Engine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295800" y="5661843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Sport Smart Video Analysis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184232" y="3213571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CyberHAB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84232" y="5661843"/>
            <a:ext cx="3672408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Furniture Enterprise Analytics Datafurn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11107-27DB-6947-A13E-F823C812B729}"/>
              </a:ext>
            </a:extLst>
          </p:cNvPr>
          <p:cNvSpPr/>
          <p:nvPr/>
        </p:nvSpPr>
        <p:spPr>
          <a:xfrm>
            <a:off x="407368" y="1485379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Improving safety and operational performance of seaports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5AF113-796E-B848-9ECA-BC43B8597A02}"/>
              </a:ext>
            </a:extLst>
          </p:cNvPr>
          <p:cNvSpPr/>
          <p:nvPr/>
        </p:nvSpPr>
        <p:spPr>
          <a:xfrm>
            <a:off x="4295800" y="1485379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Cloud Framework for State-of-the-art Space Weather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8EA747-3337-904F-94CB-28A454199DD0}"/>
              </a:ext>
            </a:extLst>
          </p:cNvPr>
          <p:cNvSpPr/>
          <p:nvPr/>
        </p:nvSpPr>
        <p:spPr>
          <a:xfrm>
            <a:off x="8184232" y="1485379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Using data cloud services to manage harmful algae blooms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183CF0-7854-454A-987A-7D7E9FD6E7D7}"/>
              </a:ext>
            </a:extLst>
          </p:cNvPr>
          <p:cNvSpPr/>
          <p:nvPr/>
        </p:nvSpPr>
        <p:spPr>
          <a:xfrm>
            <a:off x="407368" y="3933651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Solutions to secure online services from Botnets Attacks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99A1DD-CA8B-974F-9096-6AB26FDC68CE}"/>
              </a:ext>
            </a:extLst>
          </p:cNvPr>
          <p:cNvSpPr/>
          <p:nvPr/>
        </p:nvSpPr>
        <p:spPr>
          <a:xfrm>
            <a:off x="4295800" y="3933651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Analyzing Sport Performance through a Cloud-hosted platform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55177A-35F1-E143-BC60-C7C3CAAFB77D}"/>
              </a:ext>
            </a:extLst>
          </p:cNvPr>
          <p:cNvSpPr/>
          <p:nvPr/>
        </p:nvSpPr>
        <p:spPr>
          <a:xfrm>
            <a:off x="8184232" y="3933651"/>
            <a:ext cx="3744416" cy="230425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Platform-as-a-Service Data Analytics for the Furniture Industry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B9A50F95-C230-3044-B253-0345216003D4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D825CA11-0F9A-5E44-B575-0C3D1BB6017B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2061FEFA-8152-BE4E-88A0-605866ABED9B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3070CBF-2ED0-2A43-BA77-4CEE4649BD4C}"/>
              </a:ext>
            </a:extLst>
          </p:cNvPr>
          <p:cNvSpPr txBox="1">
            <a:spLocks/>
          </p:cNvSpPr>
          <p:nvPr/>
        </p:nvSpPr>
        <p:spPr>
          <a:xfrm>
            <a:off x="2962958" y="189428"/>
            <a:ext cx="5653322" cy="7680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ko-KR" sz="3600"/>
              <a:t>Our Initial 6 </a:t>
            </a:r>
            <a:r>
              <a:rPr lang="en-US" altLang="ko-KR" sz="3600">
                <a:solidFill>
                  <a:schemeClr val="accent1"/>
                </a:solidFill>
              </a:rPr>
              <a:t>Business Pilots</a:t>
            </a:r>
            <a:endParaRPr lang="en-US" altLang="ko-KR" sz="3600" dirty="0"/>
          </a:p>
        </p:txBody>
      </p:sp>
    </p:spTree>
    <p:extLst>
      <p:ext uri="{BB962C8B-B14F-4D97-AF65-F5344CB8AC3E}">
        <p14:creationId xmlns:p14="http://schemas.microsoft.com/office/powerpoint/2010/main" val="18044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eaport.jpg"/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8" y="1526280"/>
            <a:ext cx="3700462" cy="2305050"/>
          </a:xfrm>
        </p:spPr>
      </p:pic>
      <p:pic>
        <p:nvPicPr>
          <p:cNvPr id="6" name="Picture Placeholder 5" descr="aurora.jpg"/>
          <p:cNvPicPr>
            <a:picLocks noGrp="1" noChangeAspect="1"/>
          </p:cNvPicPr>
          <p:nvPr>
            <p:ph type="pic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5" y="1526280"/>
            <a:ext cx="3700463" cy="2305050"/>
          </a:xfrm>
        </p:spPr>
      </p:pic>
      <p:pic>
        <p:nvPicPr>
          <p:cNvPr id="8" name="Picture Placeholder 7" descr="CyberHAB2.png"/>
          <p:cNvPicPr>
            <a:picLocks noGrp="1" noChangeAspect="1"/>
          </p:cNvPicPr>
          <p:nvPr>
            <p:ph type="pic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1526280"/>
            <a:ext cx="3702050" cy="2305050"/>
          </a:xfrm>
        </p:spPr>
      </p:pic>
      <p:pic>
        <p:nvPicPr>
          <p:cNvPr id="10" name="Picture Placeholder 9" descr="Bot.jpg"/>
          <p:cNvPicPr>
            <a:picLocks noGrp="1" noChangeAspect="1"/>
          </p:cNvPicPr>
          <p:nvPr>
            <p:ph type="pic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8" y="3974205"/>
            <a:ext cx="3700462" cy="2305050"/>
          </a:xfrm>
        </p:spPr>
      </p:pic>
      <p:pic>
        <p:nvPicPr>
          <p:cNvPr id="12" name="Picture Placeholder 11" descr="SportBP.jpg"/>
          <p:cNvPicPr>
            <a:picLocks noGrp="1" noChangeAspect="1"/>
          </p:cNvPicPr>
          <p:nvPr>
            <p:ph type="pic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5" y="3974205"/>
            <a:ext cx="3700463" cy="2305050"/>
          </a:xfrm>
        </p:spPr>
      </p:pic>
      <p:pic>
        <p:nvPicPr>
          <p:cNvPr id="13" name="Picture Placeholder 12" descr="Furniture.jpg"/>
          <p:cNvPicPr>
            <a:picLocks noGrp="1" noChangeAspect="1"/>
          </p:cNvPicPr>
          <p:nvPr>
            <p:ph type="pic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3974205"/>
            <a:ext cx="3702050" cy="2305050"/>
          </a:xfrm>
        </p:spPr>
      </p:pic>
      <p:sp>
        <p:nvSpPr>
          <p:cNvPr id="31" name="Rectangle 30"/>
          <p:cNvSpPr/>
          <p:nvPr/>
        </p:nvSpPr>
        <p:spPr>
          <a:xfrm>
            <a:off x="407368" y="3255067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ACTION Seaport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95800" y="3255067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Space Weather Data for the DRACO Observatory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07368" y="5703339"/>
            <a:ext cx="3816424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Bot Mitigation Engine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295800" y="5703339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Sport Smart Video Analysis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184232" y="3255067"/>
            <a:ext cx="3744416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CyberHAB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84232" y="5703339"/>
            <a:ext cx="3672408" cy="576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4762A"/>
                </a:solidFill>
              </a:rPr>
              <a:t>Furniture Enterprise Analytics Datafurn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85668E-9005-B04E-B517-3DACF914E3F9}"/>
              </a:ext>
            </a:extLst>
          </p:cNvPr>
          <p:cNvSpPr/>
          <p:nvPr/>
        </p:nvSpPr>
        <p:spPr>
          <a:xfrm>
            <a:off x="1271464" y="1382859"/>
            <a:ext cx="1728192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TRL 7-&gt;8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46E919-A706-F94A-B2CB-733DA20C102C}"/>
              </a:ext>
            </a:extLst>
          </p:cNvPr>
          <p:cNvSpPr/>
          <p:nvPr/>
        </p:nvSpPr>
        <p:spPr>
          <a:xfrm>
            <a:off x="5231904" y="1369518"/>
            <a:ext cx="1728192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TRL 4-&gt;7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8B9AB7-E831-6346-B862-49BFBE9AA1C2}"/>
              </a:ext>
            </a:extLst>
          </p:cNvPr>
          <p:cNvSpPr/>
          <p:nvPr/>
        </p:nvSpPr>
        <p:spPr>
          <a:xfrm>
            <a:off x="9192344" y="1369518"/>
            <a:ext cx="1728192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TRL 5-&gt;7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F8170F-2291-9F4B-AF62-E91EE69A7DF7}"/>
              </a:ext>
            </a:extLst>
          </p:cNvPr>
          <p:cNvSpPr/>
          <p:nvPr/>
        </p:nvSpPr>
        <p:spPr>
          <a:xfrm>
            <a:off x="1271464" y="3947267"/>
            <a:ext cx="1728192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TRL 2-&gt;7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946ADB-D460-8249-A174-96B3C107A075}"/>
              </a:ext>
            </a:extLst>
          </p:cNvPr>
          <p:cNvSpPr/>
          <p:nvPr/>
        </p:nvSpPr>
        <p:spPr>
          <a:xfrm>
            <a:off x="5231904" y="3929854"/>
            <a:ext cx="1728192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TRL 4-&gt;7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F8F2F9-A788-DD4E-BECA-33E7EEBF5407}"/>
              </a:ext>
            </a:extLst>
          </p:cNvPr>
          <p:cNvSpPr/>
          <p:nvPr/>
        </p:nvSpPr>
        <p:spPr>
          <a:xfrm>
            <a:off x="9192344" y="3929854"/>
            <a:ext cx="1728192" cy="43204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TRL 5-&gt;8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6440F4-EEB0-F64E-BAD0-8A5655787CA0}"/>
              </a:ext>
            </a:extLst>
          </p:cNvPr>
          <p:cNvSpPr/>
          <p:nvPr/>
        </p:nvSpPr>
        <p:spPr>
          <a:xfrm>
            <a:off x="4943872" y="4504777"/>
            <a:ext cx="2304256" cy="432048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SME-&gt;Large Enterprise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832129-DF0D-3048-8E34-4195DF76F1A9}"/>
              </a:ext>
            </a:extLst>
          </p:cNvPr>
          <p:cNvSpPr/>
          <p:nvPr/>
        </p:nvSpPr>
        <p:spPr>
          <a:xfrm>
            <a:off x="451346" y="908720"/>
            <a:ext cx="1707297" cy="446518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Acquired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DF04F-DF4D-9A4B-91D9-C509530308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613" y="915955"/>
            <a:ext cx="1868418" cy="432048"/>
          </a:xfrm>
          <a:prstGeom prst="rect">
            <a:avLst/>
          </a:prstGeom>
        </p:spPr>
      </p:pic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3627CF6C-A45A-884F-A766-88A4FAA65975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A7492E90-3516-8141-A93A-114629E299D2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8D997F27-FB22-A643-90DB-F6EF8392A66D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B79EEA46-8060-924F-8A57-EC82EC4923A2}"/>
              </a:ext>
            </a:extLst>
          </p:cNvPr>
          <p:cNvSpPr txBox="1">
            <a:spLocks/>
          </p:cNvSpPr>
          <p:nvPr/>
        </p:nvSpPr>
        <p:spPr>
          <a:xfrm>
            <a:off x="2962958" y="189428"/>
            <a:ext cx="5653322" cy="7680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ko-KR" sz="3600" dirty="0"/>
              <a:t>Our Initial 6 </a:t>
            </a:r>
            <a:r>
              <a:rPr lang="en-US" altLang="ko-KR" sz="3600" dirty="0">
                <a:solidFill>
                  <a:schemeClr val="accent1"/>
                </a:solidFill>
              </a:rPr>
              <a:t>Business Pilots</a:t>
            </a:r>
            <a:endParaRPr lang="en-US" altLang="ko-KR" sz="3600" dirty="0"/>
          </a:p>
        </p:txBody>
      </p:sp>
    </p:spTree>
    <p:extLst>
      <p:ext uri="{BB962C8B-B14F-4D97-AF65-F5344CB8AC3E}">
        <p14:creationId xmlns:p14="http://schemas.microsoft.com/office/powerpoint/2010/main" val="9324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A62BF-C05F-384F-83C3-B0E929290C15}"/>
              </a:ext>
            </a:extLst>
          </p:cNvPr>
          <p:cNvSpPr txBox="1">
            <a:spLocks/>
          </p:cNvSpPr>
          <p:nvPr/>
        </p:nvSpPr>
        <p:spPr>
          <a:xfrm>
            <a:off x="191343" y="1100742"/>
            <a:ext cx="7632849" cy="535259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2300" b="1" dirty="0"/>
              <a:t>Deliverables / Milestones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D9.1 and D9.3 provided on time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Success stories publication (anticipated from PM24)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2300" b="1" dirty="0"/>
              <a:t>Pilots implementation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Each pilot followed detailed implementation plan (D9.1):</a:t>
            </a:r>
          </a:p>
          <a:p>
            <a:pPr lvl="2">
              <a:lnSpc>
                <a:spcPct val="110000"/>
              </a:lnSpc>
              <a:spcBef>
                <a:spcPts val="400"/>
              </a:spcBef>
            </a:pPr>
            <a:r>
              <a:rPr lang="en-GB" sz="1700" dirty="0"/>
              <a:t>Plans, design, architecture, early demonstrators, release for early    adopters, final pilot release, dissemination and exploitation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2300" b="1" dirty="0"/>
              <a:t>Direct support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Status meetings: 3-weekly meetings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Technical one-to-one meetings with pilots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Arranged meetings with experts for given tech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Analysis of business pilots from different perspectives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Communication between pilots and WP1, WP3, WP10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2300" b="1" dirty="0"/>
              <a:t>Important Events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DI4R 2018 (Lisbon – Oct’18): Preparations and presentation of 2 demos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EOSC Week in Prague: Preparation and presentation of 4 remaining ones (best demo prize for one of the pilot among 14 competitors)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DD3658-2818-3145-B51A-4B88DDC020D4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5A8AF95-BD08-184C-8B97-39E4B0FF9FC6}"/>
              </a:ext>
            </a:extLst>
          </p:cNvPr>
          <p:cNvSpPr txBox="1">
            <a:spLocks/>
          </p:cNvSpPr>
          <p:nvPr/>
        </p:nvSpPr>
        <p:spPr>
          <a:xfrm>
            <a:off x="2962958" y="189428"/>
            <a:ext cx="4861234" cy="7680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600" dirty="0">
                <a:solidFill>
                  <a:schemeClr val="accent1"/>
                </a:solidFill>
              </a:rPr>
              <a:t>Business Pilots </a:t>
            </a:r>
            <a:r>
              <a:rPr lang="en-US" altLang="ko-KR" sz="3600" dirty="0"/>
              <a:t>Support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1F80BB6-345F-634A-B229-E73874849902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190B03E-F717-DA4E-9F6C-29A26667FD06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pic>
        <p:nvPicPr>
          <p:cNvPr id="1026" name="Picture 2" descr="https://lh4.googleusercontent.com/czQ_zse-ixcA2j7hkBKiv6uZdqS1P2G9PNSyTQ6Oc-AjOFTVIdbsfhiE0ef-bA3rKRvrsSv2q_ELYyFg4NFnOcs9VyFHNyit8pfVgwt6zU2ob5FSNe_MaKiljF6L4eL1DkKOGPu7">
            <a:hlinkClick r:id="rId2"/>
            <a:extLst>
              <a:ext uri="{FF2B5EF4-FFF2-40B4-BE49-F238E27FC236}">
                <a16:creationId xmlns:a16="http://schemas.microsoft.com/office/drawing/2014/main" id="{89DFBB9C-D0B0-ED45-8E02-B55A967E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8697" y="4383174"/>
            <a:ext cx="3484408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IJXAB5repzn8EsfeYiPogSruyGZD9eMk7sdYdi2kXHgmdIsw19ANHqVNbXzASKzIVH5Hse9iZuagE1HSCc37XUrw2B9TuUptHSQcyPtAwSmYeyFamokOCZBp0vDx9pocVHv4jR1X">
            <a:hlinkClick r:id="rId4"/>
            <a:extLst>
              <a:ext uri="{FF2B5EF4-FFF2-40B4-BE49-F238E27FC236}">
                <a16:creationId xmlns:a16="http://schemas.microsoft.com/office/drawing/2014/main" id="{59857DBF-24A0-ED40-B360-F61A9DCD2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12" y="2333049"/>
            <a:ext cx="3070443" cy="217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4.googleusercontent.com/L9Uq7BC9nsNhjKTgdn7NV2jNjGk3vMNGV6zf4xJI92KfsMgYbzvLyrJ1VslB6wwCeD4h4orKchFxvwu9xq2GvKPUSYyTakZ3FGgmm-gIn-f04NHZI8hoPyXi4b0ctdX6-JjhOnWd">
            <a:hlinkClick r:id="rId6"/>
            <a:extLst>
              <a:ext uri="{FF2B5EF4-FFF2-40B4-BE49-F238E27FC236}">
                <a16:creationId xmlns:a16="http://schemas.microsoft.com/office/drawing/2014/main" id="{28158E2E-24FD-B143-8E1E-89C5A1903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0660" y="156071"/>
            <a:ext cx="3191615" cy="22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57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36F639-B1B1-4BDE-A45E-2DDF77F1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ko-KR" b="0" dirty="0"/>
              <a:t>Business Pilots: </a:t>
            </a:r>
            <a:r>
              <a:rPr lang="en-US" altLang="ko-KR" b="0" dirty="0">
                <a:solidFill>
                  <a:schemeClr val="accent1"/>
                </a:solidFill>
              </a:rPr>
              <a:t>Services/Resources Used</a:t>
            </a:r>
            <a:endParaRPr lang="en-US" altLang="ko-KR" b="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D130CC-4D04-CD41-8115-5F5D10FC7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85388"/>
              </p:ext>
            </p:extLst>
          </p:nvPr>
        </p:nvGraphicFramePr>
        <p:xfrm>
          <a:off x="191344" y="1353614"/>
          <a:ext cx="11665296" cy="4150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449">
                  <a:extLst>
                    <a:ext uri="{9D8B030D-6E8A-4147-A177-3AD203B41FA5}">
                      <a16:colId xmlns:a16="http://schemas.microsoft.com/office/drawing/2014/main" val="1502362720"/>
                    </a:ext>
                  </a:extLst>
                </a:gridCol>
                <a:gridCol w="1603978">
                  <a:extLst>
                    <a:ext uri="{9D8B030D-6E8A-4147-A177-3AD203B41FA5}">
                      <a16:colId xmlns:a16="http://schemas.microsoft.com/office/drawing/2014/main" val="1108823656"/>
                    </a:ext>
                  </a:extLst>
                </a:gridCol>
                <a:gridCol w="4447394">
                  <a:extLst>
                    <a:ext uri="{9D8B030D-6E8A-4147-A177-3AD203B41FA5}">
                      <a16:colId xmlns:a16="http://schemas.microsoft.com/office/drawing/2014/main" val="4244778195"/>
                    </a:ext>
                  </a:extLst>
                </a:gridCol>
                <a:gridCol w="1531070">
                  <a:extLst>
                    <a:ext uri="{9D8B030D-6E8A-4147-A177-3AD203B41FA5}">
                      <a16:colId xmlns:a16="http://schemas.microsoft.com/office/drawing/2014/main" val="277091434"/>
                    </a:ext>
                  </a:extLst>
                </a:gridCol>
                <a:gridCol w="2187243">
                  <a:extLst>
                    <a:ext uri="{9D8B030D-6E8A-4147-A177-3AD203B41FA5}">
                      <a16:colId xmlns:a16="http://schemas.microsoft.com/office/drawing/2014/main" val="3910482650"/>
                    </a:ext>
                  </a:extLst>
                </a:gridCol>
                <a:gridCol w="1458162">
                  <a:extLst>
                    <a:ext uri="{9D8B030D-6E8A-4147-A177-3AD203B41FA5}">
                      <a16:colId xmlns:a16="http://schemas.microsoft.com/office/drawing/2014/main" val="286352874"/>
                    </a:ext>
                  </a:extLst>
                </a:gridCol>
              </a:tblGrid>
              <a:tr h="425748">
                <a:tc>
                  <a:txBody>
                    <a:bodyPr/>
                    <a:lstStyle/>
                    <a:p>
                      <a:pPr marL="72000" marR="3048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Pilot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of infrastructure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EOSC sites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EOSC services  used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 increased</a:t>
                      </a:r>
                    </a:p>
                  </a:txBody>
                  <a:tcPr marL="17003" marR="17003" marT="17003" marB="17003" anchor="ctr"/>
                </a:tc>
                <a:extLst>
                  <a:ext uri="{0D108BD9-81ED-4DB2-BD59-A6C34878D82A}">
                    <a16:rowId xmlns:a16="http://schemas.microsoft.com/office/drawing/2014/main" val="1075702083"/>
                  </a:ext>
                </a:extLst>
              </a:tr>
              <a:tr h="862806">
                <a:tc>
                  <a:txBody>
                    <a:bodyPr/>
                    <a:lstStyle/>
                    <a:p>
                      <a:pPr marL="72000" marR="3048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l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CyberHAB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infrastructure (OpenStack) VM has: 20CPUs, 256GB of memory, 50GB of disk and a 500GB volume, 50GB in </a:t>
                      </a:r>
                      <a:r>
                        <a:rPr lang="en-US" sz="1400" noProof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OneData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IFCA (ES)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l" defTabSz="457200" rtl="0" eaLnBrk="1" fontAlgn="ctr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noProof="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Jupyter</a:t>
                      </a: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Notebook, Cloud Compute; </a:t>
                      </a:r>
                      <a:r>
                        <a:rPr lang="en-US" sz="1400" kern="1200" noProof="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Onedata</a:t>
                      </a: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(EGI </a:t>
                      </a:r>
                      <a:r>
                        <a:rPr lang="en-US" sz="1400" kern="1200" noProof="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DataHub</a:t>
                      </a: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); INDIGO IAM</a:t>
                      </a: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 defTabSz="457200" rtl="0" eaLnBrk="1" fontAlgn="ctr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5 -&gt; 7</a:t>
                      </a:r>
                    </a:p>
                  </a:txBody>
                  <a:tcPr marL="17003" marR="17003" marT="17003" marB="17003" anchor="ctr"/>
                </a:tc>
                <a:extLst>
                  <a:ext uri="{0D108BD9-81ED-4DB2-BD59-A6C34878D82A}">
                    <a16:rowId xmlns:a16="http://schemas.microsoft.com/office/drawing/2014/main" val="159920300"/>
                  </a:ext>
                </a:extLst>
              </a:tr>
              <a:tr h="817491">
                <a:tc>
                  <a:txBody>
                    <a:bodyPr/>
                    <a:lstStyle/>
                    <a:p>
                      <a:pPr marL="72000" marR="3048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l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Sports Smart Video Analysis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infrastructure (OpenStack) VM: 4 cores 16GB RAM (frontend) + instance g3.large 12 vCPU, 22GB RAM, 1x 1080Ti (computing) + 100GB storage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lvl="0" indent="0" algn="l" defTabSz="457200" rtl="0" eaLnBrk="1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IFCA (ES)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Compute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4 -&gt; 7</a:t>
                      </a:r>
                    </a:p>
                  </a:txBody>
                  <a:tcPr marL="17003" marR="17003" marT="17003" marB="17003" anchor="ctr"/>
                </a:tc>
                <a:extLst>
                  <a:ext uri="{0D108BD9-81ED-4DB2-BD59-A6C34878D82A}">
                    <a16:rowId xmlns:a16="http://schemas.microsoft.com/office/drawing/2014/main" val="2797201483"/>
                  </a:ext>
                </a:extLst>
              </a:tr>
              <a:tr h="360458">
                <a:tc>
                  <a:txBody>
                    <a:bodyPr/>
                    <a:lstStyle/>
                    <a:p>
                      <a:pPr marL="72000" marR="3048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l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 Seaport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OpenStack 20 CPU, 40 GB ram, 1080 GB data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PSNC (PL)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Compute</a:t>
                      </a: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 defTabSz="457200" rtl="0" eaLnBrk="1" fontAlgn="ctr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7 -&gt; 8</a:t>
                      </a:r>
                    </a:p>
                  </a:txBody>
                  <a:tcPr marL="17003" marR="17003" marT="17003" marB="17003" anchor="ctr"/>
                </a:tc>
                <a:extLst>
                  <a:ext uri="{0D108BD9-81ED-4DB2-BD59-A6C34878D82A}">
                    <a16:rowId xmlns:a16="http://schemas.microsoft.com/office/drawing/2014/main" val="3589076998"/>
                  </a:ext>
                </a:extLst>
              </a:tr>
              <a:tr h="381587">
                <a:tc>
                  <a:txBody>
                    <a:bodyPr/>
                    <a:lstStyle/>
                    <a:p>
                      <a:pPr marL="72000" marR="3048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l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Guardomic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OpenStack 18 CPU, 34 GB RAM, 1670 GB data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PSNC (PL)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Compute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2 -&gt; 7</a:t>
                      </a:r>
                    </a:p>
                  </a:txBody>
                  <a:tcPr marL="17003" marR="17003" marT="17003" marB="17003" anchor="ctr"/>
                </a:tc>
                <a:extLst>
                  <a:ext uri="{0D108BD9-81ED-4DB2-BD59-A6C34878D82A}">
                    <a16:rowId xmlns:a16="http://schemas.microsoft.com/office/drawing/2014/main" val="404980661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72000" marR="3048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l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DRACO Observatory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Virtual machine with 2 virtual CPUs and 16GB of RAM. Root storage of 8GB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CESGA (ES)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Compute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4 -&gt; 6</a:t>
                      </a:r>
                    </a:p>
                  </a:txBody>
                  <a:tcPr marL="17003" marR="17003" marT="17003" marB="17003" anchor="ctr"/>
                </a:tc>
                <a:extLst>
                  <a:ext uri="{0D108BD9-81ED-4DB2-BD59-A6C34878D82A}">
                    <a16:rowId xmlns:a16="http://schemas.microsoft.com/office/drawing/2014/main" val="1120888422"/>
                  </a:ext>
                </a:extLst>
              </a:tr>
              <a:tr h="701977">
                <a:tc>
                  <a:txBody>
                    <a:bodyPr/>
                    <a:lstStyle/>
                    <a:p>
                      <a:pPr marL="72000" marR="3048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l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Furniture Enterprise Analytics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indent="0" algn="l" defTabSz="457200" rtl="0" eaLnBrk="1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Compute (80 vCPUs and 160 GBs RAM)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INFN-Bari (IT)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Compute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7003" marR="17003" marT="17003" marB="17003" anchor="ctr"/>
                </a:tc>
                <a:tc>
                  <a:txBody>
                    <a:bodyPr/>
                    <a:lstStyle/>
                    <a:p>
                      <a:pPr marL="72000" marR="304800" algn="ctr" font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5 -&gt; 8</a:t>
                      </a:r>
                    </a:p>
                  </a:txBody>
                  <a:tcPr marL="17003" marR="17003" marT="17003" marB="17003" anchor="ctr"/>
                </a:tc>
                <a:extLst>
                  <a:ext uri="{0D108BD9-81ED-4DB2-BD59-A6C34878D82A}">
                    <a16:rowId xmlns:a16="http://schemas.microsoft.com/office/drawing/2014/main" val="924878108"/>
                  </a:ext>
                </a:extLst>
              </a:tr>
            </a:tbl>
          </a:graphicData>
        </a:graphic>
      </p:graphicFrame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A7A655-F121-F841-ACDC-A77B4F957FE4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3FF53E-14B0-4545-B17D-67BA60AB858A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4BD7B12-1B70-3749-BDE3-D0E0567BF9B0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916061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23F80CD-B9ED-2C4C-A1E8-BAF254B4A785}"/>
              </a:ext>
            </a:extLst>
          </p:cNvPr>
          <p:cNvSpPr txBox="1">
            <a:spLocks/>
          </p:cNvSpPr>
          <p:nvPr/>
        </p:nvSpPr>
        <p:spPr>
          <a:xfrm>
            <a:off x="3071664" y="188640"/>
            <a:ext cx="7344816" cy="7680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ko-KR" sz="3600" dirty="0"/>
              <a:t>EOSC DIH: Success Stories </a:t>
            </a:r>
            <a:r>
              <a:rPr lang="en-US" altLang="ko-KR" sz="3600" dirty="0">
                <a:solidFill>
                  <a:schemeClr val="accent1"/>
                </a:solidFill>
              </a:rPr>
              <a:t>Publication</a:t>
            </a:r>
            <a:endParaRPr lang="en-US" altLang="ko-KR" sz="36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18B72B8-BBF5-604D-AC65-A472FE8CFB3A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29</a:t>
            </a:fld>
            <a:endParaRPr lang="en-US" dirty="0"/>
          </a:p>
        </p:txBody>
      </p:sp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387EAEE-5ED1-FB45-B746-FD336383F3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6" y="956725"/>
            <a:ext cx="3929978" cy="5488672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E0B54B6-97B8-0643-AD15-5136CCB2BEDB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2CEB-D001-E747-A2CF-4F19C1F7300D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7B2A73-739C-1C47-893A-36C7E31481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1196751"/>
            <a:ext cx="6984776" cy="49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50455B-2623-9342-9944-C909CEBE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636913"/>
            <a:ext cx="6480720" cy="505729"/>
          </a:xfrm>
        </p:spPr>
        <p:txBody>
          <a:bodyPr>
            <a:normAutofit fontScale="90000"/>
          </a:bodyPr>
          <a:lstStyle/>
          <a:p>
            <a:r>
              <a:rPr lang="en-GB" dirty="0"/>
              <a:t>EC Digital Innovation Hub Initiative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ABB-795D-3D4A-BA07-BE7B82B4F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5401" y="3304636"/>
            <a:ext cx="11496599" cy="505729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B5892D"/>
                </a:solidFill>
              </a:rPr>
              <a:t>Background and landscape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C6315-6511-1D4F-AA43-A0A6E62BDC6F}"/>
              </a:ext>
            </a:extLst>
          </p:cNvPr>
          <p:cNvSpPr txBox="1"/>
          <p:nvPr/>
        </p:nvSpPr>
        <p:spPr>
          <a:xfrm>
            <a:off x="5708074" y="116378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it-IT" sz="1350" b="1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B3D174A-6F94-0841-9974-B900A98ACE7D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36FF865-9B93-664C-98DD-1F0A8CA1C6F9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ABD493E-2C4C-624E-A484-181B8A61D181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32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567608" y="188640"/>
            <a:ext cx="8352928" cy="76808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600" dirty="0"/>
              <a:t>2 </a:t>
            </a:r>
            <a:r>
              <a:rPr lang="en-US" altLang="ko-KR" sz="3600" dirty="0">
                <a:solidFill>
                  <a:schemeClr val="accent1"/>
                </a:solidFill>
              </a:rPr>
              <a:t>New Business Pilots Onboarded</a:t>
            </a:r>
            <a:endParaRPr lang="en-US" altLang="ko-KR" sz="36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72C11-595F-CD4A-8CD9-BF3375EA3D1B}"/>
              </a:ext>
            </a:extLst>
          </p:cNvPr>
          <p:cNvGrpSpPr/>
          <p:nvPr/>
        </p:nvGrpSpPr>
        <p:grpSpPr>
          <a:xfrm>
            <a:off x="751935" y="1466857"/>
            <a:ext cx="3759889" cy="2376860"/>
            <a:chOff x="391895" y="1700212"/>
            <a:chExt cx="3759889" cy="2376860"/>
          </a:xfrm>
        </p:grpSpPr>
        <p:pic>
          <p:nvPicPr>
            <p:cNvPr id="40" name="Picture 39" descr="A person holding a computer&#10;&#10;Description automatically generated">
              <a:extLst>
                <a:ext uri="{FF2B5EF4-FFF2-40B4-BE49-F238E27FC236}">
                  <a16:creationId xmlns:a16="http://schemas.microsoft.com/office/drawing/2014/main" id="{8D8AD9B7-5F36-5240-A67F-E0C6B4CE3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896" y="1700212"/>
              <a:ext cx="3759888" cy="2376859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4EE6170-92C6-3146-9F4A-32901CD85FE8}"/>
                </a:ext>
              </a:extLst>
            </p:cNvPr>
            <p:cNvSpPr/>
            <p:nvPr/>
          </p:nvSpPr>
          <p:spPr>
            <a:xfrm>
              <a:off x="391895" y="3501008"/>
              <a:ext cx="3759887" cy="5760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Artificial Intelligence for rare disease diagnosis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ECFA092-772C-8B45-A5CC-30D43B6EF275}"/>
              </a:ext>
            </a:extLst>
          </p:cNvPr>
          <p:cNvGrpSpPr/>
          <p:nvPr/>
        </p:nvGrpSpPr>
        <p:grpSpPr>
          <a:xfrm>
            <a:off x="4655840" y="1493284"/>
            <a:ext cx="3759889" cy="2376859"/>
            <a:chOff x="4295800" y="1700213"/>
            <a:chExt cx="3759889" cy="2376859"/>
          </a:xfrm>
        </p:grpSpPr>
        <p:pic>
          <p:nvPicPr>
            <p:cNvPr id="43" name="Picture 42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661A9716-D854-6049-A25E-26D167A63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5800" y="1700213"/>
              <a:ext cx="3759889" cy="237685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3FF859F-4DB9-7D4C-8911-C73DB7BBECD7}"/>
                </a:ext>
              </a:extLst>
            </p:cNvPr>
            <p:cNvSpPr/>
            <p:nvPr/>
          </p:nvSpPr>
          <p:spPr>
            <a:xfrm>
              <a:off x="4295801" y="3501008"/>
              <a:ext cx="3759888" cy="5760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A4762A"/>
                  </a:solidFill>
                </a:rPr>
                <a:t>Blockchain for university certificates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49FEE7F-30B1-2640-B056-F1F0C3F20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528" y="4030907"/>
            <a:ext cx="2806700" cy="7239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3BCCA44-9910-BF41-AB80-4173773C7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619" y="4101790"/>
            <a:ext cx="2963333" cy="533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F323C27-B367-304C-B454-E20436AF83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368" y="4851233"/>
            <a:ext cx="2962309" cy="1466586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0D840C8-005D-F24A-9B53-88C669AB5719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AFEEC11-AF37-084B-B968-1BAF0A43DE2F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E928E1C-9A41-684A-B8CA-183475941279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975AD6-D017-614B-AE1F-C426726A4C61}"/>
              </a:ext>
            </a:extLst>
          </p:cNvPr>
          <p:cNvGrpSpPr/>
          <p:nvPr/>
        </p:nvGrpSpPr>
        <p:grpSpPr>
          <a:xfrm>
            <a:off x="8710194" y="1036088"/>
            <a:ext cx="3228557" cy="3892673"/>
            <a:chOff x="8710194" y="1036088"/>
            <a:chExt cx="3228557" cy="38926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B8B8F8-2686-7D40-A841-38ED1416DBF9}"/>
                </a:ext>
              </a:extLst>
            </p:cNvPr>
            <p:cNvSpPr txBox="1"/>
            <p:nvPr/>
          </p:nvSpPr>
          <p:spPr>
            <a:xfrm>
              <a:off x="9505032" y="1036088"/>
              <a:ext cx="1584176" cy="3693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“Coming soon”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C8CDD57-D26B-F04E-ACE9-5ACACB43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6091" y="4043723"/>
              <a:ext cx="1144445" cy="8850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8360EC1-E8D2-1D47-92E0-5C3631938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0196" y="1443812"/>
              <a:ext cx="3228555" cy="241783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FED255-1FA5-C542-8F14-29443329A264}"/>
                </a:ext>
              </a:extLst>
            </p:cNvPr>
            <p:cNvSpPr/>
            <p:nvPr/>
          </p:nvSpPr>
          <p:spPr>
            <a:xfrm>
              <a:off x="8710194" y="3285579"/>
              <a:ext cx="3228555" cy="5760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A4762A"/>
                  </a:solidFill>
                </a:rPr>
                <a:t>Video coding and compression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1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50455B-2623-9342-9944-C909CEBE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636913"/>
            <a:ext cx="5756582" cy="505729"/>
          </a:xfrm>
        </p:spPr>
        <p:txBody>
          <a:bodyPr>
            <a:normAutofit fontScale="90000"/>
          </a:bodyPr>
          <a:lstStyle/>
          <a:p>
            <a:r>
              <a:rPr lang="en-GB" dirty="0"/>
              <a:t>Commercialization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ABB-795D-3D4A-BA07-BE7B82B4F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5401" y="3304636"/>
            <a:ext cx="11496599" cy="505729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B5892D"/>
                </a:solidFill>
              </a:rPr>
              <a:t>Webinars and pilot consultancy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C6315-6511-1D4F-AA43-A0A6E62BDC6F}"/>
              </a:ext>
            </a:extLst>
          </p:cNvPr>
          <p:cNvSpPr txBox="1"/>
          <p:nvPr/>
        </p:nvSpPr>
        <p:spPr>
          <a:xfrm>
            <a:off x="5708074" y="116378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it-IT" sz="1350" b="1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DE9928-5CFA-764F-9FE8-1F7423A5BA51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D94856B-1BF9-904D-B538-5192E6909DFB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75B35A2-37C6-C441-8093-435FDFB54B6A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61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AD85E1-E0AF-5D40-8CAA-063C09E4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Commercialization Support 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A62BF-C05F-384F-83C3-B0E929290C15}"/>
              </a:ext>
            </a:extLst>
          </p:cNvPr>
          <p:cNvSpPr txBox="1">
            <a:spLocks/>
          </p:cNvSpPr>
          <p:nvPr/>
        </p:nvSpPr>
        <p:spPr>
          <a:xfrm>
            <a:off x="191343" y="1124744"/>
            <a:ext cx="7200801" cy="52753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300" b="1" dirty="0"/>
              <a:t>Planning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Contributions to D9.1, D3.1 and D9.3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300" b="1" dirty="0"/>
              <a:t>Webinars/Events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700" dirty="0"/>
              <a:t>DI4R 2018 (Lisbon – O</a:t>
            </a:r>
            <a:r>
              <a:rPr lang="it-IT" sz="1700" dirty="0"/>
              <a:t>c</a:t>
            </a:r>
            <a:r>
              <a:rPr lang="en" sz="1700" dirty="0"/>
              <a:t>t’18): Presented Commercialization support service offer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700" dirty="0"/>
              <a:t>Survey ran to find the topics of most interest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700" dirty="0"/>
              <a:t>“How to Pitch” webinar via ESIL project (Nov’18)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700" dirty="0"/>
              <a:t>“Business internationalization” Webinar ran (Jun’19)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300" b="1" dirty="0"/>
              <a:t>Direct support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sz="1900" dirty="0"/>
              <a:t>Business Pilots: Attendance of regular meetings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sz="1900" dirty="0"/>
              <a:t>WP7: task leader meeting attendance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sz="1900" dirty="0"/>
              <a:t>Analysis of business pilot final report to start defining pre-commercial agreements (3 of 6).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000" b="1" dirty="0"/>
              <a:t>Most activities will take place in 2nd half of project (by design)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DA4A8-069A-104B-8FFF-8C89F31C9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908720"/>
            <a:ext cx="4273172" cy="2678950"/>
          </a:xfrm>
          <a:prstGeom prst="rect">
            <a:avLst/>
          </a:prstGeom>
        </p:spPr>
      </p:pic>
      <p:pic>
        <p:nvPicPr>
          <p:cNvPr id="12" name="Picture 11" descr="A screenshot of a person&#10;&#10;Description automatically generated">
            <a:extLst>
              <a:ext uri="{FF2B5EF4-FFF2-40B4-BE49-F238E27FC236}">
                <a16:creationId xmlns:a16="http://schemas.microsoft.com/office/drawing/2014/main" id="{CE62DAE5-1A1F-F54D-BBAB-7441A2F99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977" y="3672408"/>
            <a:ext cx="4273171" cy="263691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1F1A4CE-5E81-E94E-8258-76EC1063E0D6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32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EF4BF87-4FA3-C843-91FD-50E28B1202DB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881673D-2699-3C47-AEF6-C1FF669A133B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619379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A62BF-C05F-384F-83C3-B0E929290C15}"/>
              </a:ext>
            </a:extLst>
          </p:cNvPr>
          <p:cNvSpPr txBox="1">
            <a:spLocks/>
          </p:cNvSpPr>
          <p:nvPr/>
        </p:nvSpPr>
        <p:spPr>
          <a:xfrm>
            <a:off x="191343" y="1124744"/>
            <a:ext cx="7200801" cy="52753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2300" b="1" dirty="0"/>
              <a:t>Connecting to related European DIH’s</a:t>
            </a:r>
            <a:endParaRPr lang="en" sz="2300" b="1" dirty="0"/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Trinity DIH: </a:t>
            </a:r>
            <a:r>
              <a:rPr lang="en-US" sz="1900" dirty="0"/>
              <a:t>foster EU competitiveness through digitization </a:t>
            </a:r>
            <a:r>
              <a:rPr lang="en-GB" sz="1900" dirty="0"/>
              <a:t> </a:t>
            </a:r>
            <a:r>
              <a:rPr lang="en-GB" sz="1900" dirty="0">
                <a:hlinkClick r:id="rId2"/>
              </a:rPr>
              <a:t>https://projects.tuni.fi/trinity/</a:t>
            </a:r>
            <a:endParaRPr lang="en-GB" sz="1900" dirty="0"/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Diatomic Project: </a:t>
            </a:r>
            <a:r>
              <a:rPr lang="en-US" sz="1900" dirty="0"/>
              <a:t>a network of digital innovation hubs in Advanced Robotics</a:t>
            </a:r>
            <a:r>
              <a:rPr lang="en-GB" sz="1900" dirty="0"/>
              <a:t> </a:t>
            </a:r>
            <a:r>
              <a:rPr lang="en-GB" sz="2000" dirty="0">
                <a:hlinkClick r:id="rId3"/>
              </a:rPr>
              <a:t>https://diatomic.eu/</a:t>
            </a:r>
            <a:endParaRPr lang="en-GB" sz="2000" dirty="0"/>
          </a:p>
          <a:p>
            <a:pPr marL="457200" lvl="1" indent="0">
              <a:lnSpc>
                <a:spcPct val="110000"/>
              </a:lnSpc>
              <a:spcBef>
                <a:spcPts val="400"/>
              </a:spcBef>
              <a:buNone/>
            </a:pPr>
            <a:endParaRPr lang="en-GB" sz="1900" dirty="0"/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GB" sz="2300" b="1" dirty="0"/>
              <a:t>F6S Platform </a:t>
            </a:r>
            <a:endParaRPr lang="en" sz="2300" b="1" dirty="0"/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sz="1900" dirty="0"/>
              <a:t>Set up pages for EOSC DIH for the startup community 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Main page: </a:t>
            </a:r>
            <a:r>
              <a:rPr lang="en-GB" sz="1900" dirty="0">
                <a:hlinkClick r:id="rId4"/>
              </a:rPr>
              <a:t>https://www.f6s.com/eosc-hub</a:t>
            </a:r>
            <a:endParaRPr lang="en-GB" sz="1900" dirty="0"/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GB" sz="1900" dirty="0"/>
              <a:t>EOSC DIH: </a:t>
            </a:r>
            <a:r>
              <a:rPr lang="en-GB" sz="1900" dirty="0">
                <a:hlinkClick r:id="rId5"/>
              </a:rPr>
              <a:t>https://www.f6s.com/eoscdigitalinnovationhub</a:t>
            </a:r>
            <a:endParaRPr lang="en-GB" sz="1900" dirty="0"/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sz="1900" dirty="0"/>
              <a:t>EOSC Free trial: </a:t>
            </a:r>
            <a:r>
              <a:rPr lang="en-GB" sz="1900" dirty="0">
                <a:hlinkClick r:id="rId6"/>
              </a:rPr>
              <a:t>https://www.f6s.com/eoscdihfreetrial</a:t>
            </a:r>
            <a:r>
              <a:rPr lang="en-GB" sz="1900" dirty="0"/>
              <a:t>.</a:t>
            </a:r>
            <a:endParaRPr lang="en-US" sz="1900" dirty="0"/>
          </a:p>
          <a:p>
            <a:pPr lvl="1">
              <a:lnSpc>
                <a:spcPct val="110000"/>
              </a:lnSpc>
              <a:spcBef>
                <a:spcPts val="400"/>
              </a:spcBef>
            </a:pPr>
            <a:endParaRPr lang="en-US" sz="1900" dirty="0"/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000" b="1" dirty="0"/>
              <a:t>Most activities will take place in 2nd half of project (by design)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3C9FB-EB9F-4557-AC9C-C229F7955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3787" y="1912808"/>
            <a:ext cx="4936869" cy="3032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C6952D-193B-9B41-9209-477F6BA8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Commercialization Support 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D322DA3-FA81-4B4A-897B-52BC89BF9090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4F906C3-86A0-C348-A5D3-8DAA1C4706C1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226607-8F1D-8440-B227-50DC408551C8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70580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50455B-2623-9342-9944-C909CEBE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636913"/>
            <a:ext cx="6480720" cy="505729"/>
          </a:xfrm>
        </p:spPr>
        <p:txBody>
          <a:bodyPr>
            <a:normAutofit fontScale="90000"/>
          </a:bodyPr>
          <a:lstStyle/>
          <a:p>
            <a:r>
              <a:rPr lang="en-GB" dirty="0"/>
              <a:t>Use of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ABB-795D-3D4A-BA07-BE7B82B4F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5401" y="3304636"/>
            <a:ext cx="11496599" cy="505729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B5892D"/>
                </a:solidFill>
              </a:rPr>
              <a:t>Project effort and technical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C6315-6511-1D4F-AA43-A0A6E62BDC6F}"/>
              </a:ext>
            </a:extLst>
          </p:cNvPr>
          <p:cNvSpPr txBox="1"/>
          <p:nvPr/>
        </p:nvSpPr>
        <p:spPr>
          <a:xfrm>
            <a:off x="5708074" y="116378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it-IT" sz="1350" b="1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74A9127-CEF4-774A-A800-D95DE07B1275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34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2078E6-FBE5-B14B-9F2B-DE1B877BF104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37825F-09F1-A643-AAF3-3D2CA85C3619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37693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7BD61-4C1E-417E-879A-30AC890E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z="1400" smtClean="0"/>
              <a:pPr/>
              <a:t>35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36F639-B1B1-4BDE-A45E-2DDF77F1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/>
              <a:t>WP9: PM Plan and Consumption</a:t>
            </a:r>
            <a:endParaRPr lang="en-NL" b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0C2135-33C3-1149-BD64-13EDB5AAAC3A}"/>
              </a:ext>
            </a:extLst>
          </p:cNvPr>
          <p:cNvSpPr txBox="1">
            <a:spLocks/>
          </p:cNvSpPr>
          <p:nvPr/>
        </p:nvSpPr>
        <p:spPr>
          <a:xfrm>
            <a:off x="335359" y="4941168"/>
            <a:ext cx="11521281" cy="10527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300" b="1" dirty="0"/>
              <a:t>Overall effort consumed in line with project activities and plans (no major impact)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300" b="1" dirty="0"/>
              <a:t>T9.3 to ramp in second half of project by design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773DC7C7-C449-A941-A38D-71A362EDBD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796820"/>
              </p:ext>
            </p:extLst>
          </p:nvPr>
        </p:nvGraphicFramePr>
        <p:xfrm>
          <a:off x="623392" y="1484784"/>
          <a:ext cx="10225535" cy="2974221"/>
        </p:xfrm>
        <a:graphic>
          <a:graphicData uri="http://schemas.openxmlformats.org/drawingml/2006/table">
            <a:tbl>
              <a:tblPr/>
              <a:tblGrid>
                <a:gridCol w="927504">
                  <a:extLst>
                    <a:ext uri="{9D8B030D-6E8A-4147-A177-3AD203B41FA5}">
                      <a16:colId xmlns:a16="http://schemas.microsoft.com/office/drawing/2014/main" val="515759884"/>
                    </a:ext>
                  </a:extLst>
                </a:gridCol>
                <a:gridCol w="1309530">
                  <a:extLst>
                    <a:ext uri="{9D8B030D-6E8A-4147-A177-3AD203B41FA5}">
                      <a16:colId xmlns:a16="http://schemas.microsoft.com/office/drawing/2014/main" val="3854947733"/>
                    </a:ext>
                  </a:extLst>
                </a:gridCol>
                <a:gridCol w="4027662">
                  <a:extLst>
                    <a:ext uri="{9D8B030D-6E8A-4147-A177-3AD203B41FA5}">
                      <a16:colId xmlns:a16="http://schemas.microsoft.com/office/drawing/2014/main" val="363464580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66393961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91101815"/>
                    </a:ext>
                  </a:extLst>
                </a:gridCol>
                <a:gridCol w="1152527">
                  <a:extLst>
                    <a:ext uri="{9D8B030D-6E8A-4147-A177-3AD203B41FA5}">
                      <a16:colId xmlns:a16="http://schemas.microsoft.com/office/drawing/2014/main" val="1849149108"/>
                    </a:ext>
                  </a:extLst>
                </a:gridCol>
              </a:tblGrid>
              <a:tr h="3989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No.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Name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 M1 - M18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17517"/>
                  </a:ext>
                </a:extLst>
              </a:tr>
              <a:tr h="580335">
                <a:tc v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PM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Used PM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Used%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2538"/>
                  </a:ext>
                </a:extLst>
              </a:tr>
              <a:tr h="39898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WP09</a:t>
                      </a:r>
                      <a:endParaRPr lang="en-NL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T09.01</a:t>
                      </a:r>
                      <a:endParaRPr lang="en-NL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Joint DIH Ecosystem</a:t>
                      </a:r>
                      <a:endParaRPr lang="en-NL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  <a:endParaRPr lang="en-NL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</a:t>
                      </a:r>
                      <a:endParaRPr lang="en-NL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  <a:endParaRPr lang="en-NL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742531"/>
                  </a:ext>
                </a:extLst>
              </a:tr>
              <a:tr h="398981">
                <a:tc v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T09.02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Pilots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152.4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133.3</a:t>
                      </a:r>
                      <a:endParaRPr lang="en-NL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  <a:endParaRPr lang="en-NL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22257"/>
                  </a:ext>
                </a:extLst>
              </a:tr>
              <a:tr h="398981">
                <a:tc v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GB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Unfunded effort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118%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050394"/>
                  </a:ext>
                </a:extLst>
              </a:tr>
              <a:tr h="398981">
                <a:tc v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T09.03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Commercialization Support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  <a:endParaRPr lang="en-N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23724"/>
                  </a:ext>
                </a:extLst>
              </a:tr>
              <a:tr h="398981">
                <a:tc gridSpan="3">
                  <a:txBody>
                    <a:bodyPr/>
                    <a:lstStyle/>
                    <a:p>
                      <a:pPr algn="just" fontAlgn="ctr"/>
                      <a:r>
                        <a:rPr lang="en-GB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WP09 Total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161.8</a:t>
                      </a:r>
                      <a:endParaRPr lang="en-NL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  <a:endParaRPr lang="en-NL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20276"/>
                  </a:ext>
                </a:extLst>
              </a:tr>
            </a:tbl>
          </a:graphicData>
        </a:graphic>
      </p:graphicFrame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D2E5F1C-4F41-8443-9972-0A94BE09B1A6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7765E7B-2CAF-E546-859E-A65DFA68A18B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068717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36F639-B1B1-4BDE-A45E-2DDF77F1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/>
              <a:t>WP9: Budget for Technical Resources</a:t>
            </a:r>
            <a:endParaRPr lang="en-NL" b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0C2135-33C3-1149-BD64-13EDB5AAAC3A}"/>
              </a:ext>
            </a:extLst>
          </p:cNvPr>
          <p:cNvSpPr txBox="1">
            <a:spLocks/>
          </p:cNvSpPr>
          <p:nvPr/>
        </p:nvSpPr>
        <p:spPr>
          <a:xfrm>
            <a:off x="340514" y="1052736"/>
            <a:ext cx="11521281" cy="18041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200" dirty="0"/>
              <a:t>€100,000 allocated to WP9 for supporting pilots with additional resources as needed and to support the onboarding of new pilots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200" dirty="0"/>
              <a:t>No cascade funding mechanism available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200" dirty="0"/>
              <a:t>PMs available only to project consortium members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227761A-983E-AF4F-9742-797166627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396496"/>
              </p:ext>
            </p:extLst>
          </p:nvPr>
        </p:nvGraphicFramePr>
        <p:xfrm>
          <a:off x="2855640" y="2928937"/>
          <a:ext cx="6192688" cy="3092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4846">
                  <a:extLst>
                    <a:ext uri="{9D8B030D-6E8A-4147-A177-3AD203B41FA5}">
                      <a16:colId xmlns:a16="http://schemas.microsoft.com/office/drawing/2014/main" val="359275605"/>
                    </a:ext>
                  </a:extLst>
                </a:gridCol>
                <a:gridCol w="2017842">
                  <a:extLst>
                    <a:ext uri="{9D8B030D-6E8A-4147-A177-3AD203B41FA5}">
                      <a16:colId xmlns:a16="http://schemas.microsoft.com/office/drawing/2014/main" val="2917928175"/>
                    </a:ext>
                  </a:extLst>
                </a:gridCol>
              </a:tblGrid>
              <a:tr h="618470"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>
                          <a:effectLst/>
                        </a:rPr>
                        <a:t>Total budget for Infrastructure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 dirty="0">
                          <a:effectLst/>
                        </a:rPr>
                        <a:t>€100,000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956155"/>
                  </a:ext>
                </a:extLst>
              </a:tr>
              <a:tr h="618470"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>
                          <a:effectLst/>
                        </a:rPr>
                        <a:t>Budget Allocated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 dirty="0">
                          <a:effectLst/>
                        </a:rPr>
                        <a:t>€30,050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6883314"/>
                  </a:ext>
                </a:extLst>
              </a:tr>
              <a:tr h="618470"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>
                          <a:effectLst/>
                        </a:rPr>
                        <a:t>Budget Remaining</a:t>
                      </a:r>
                      <a:endParaRPr lang="it-IT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 dirty="0">
                          <a:effectLst/>
                        </a:rPr>
                        <a:t>€69,950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7176076"/>
                  </a:ext>
                </a:extLst>
              </a:tr>
              <a:tr h="618470"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 dirty="0" err="1">
                          <a:effectLst/>
                        </a:rPr>
                        <a:t>Avg</a:t>
                      </a:r>
                      <a:r>
                        <a:rPr lang="it-IT" sz="2000" u="none" strike="noStrike" dirty="0">
                          <a:effectLst/>
                        </a:rPr>
                        <a:t>. </a:t>
                      </a:r>
                      <a:r>
                        <a:rPr lang="it-IT" sz="2000" u="none" strike="noStrike" dirty="0" err="1">
                          <a:effectLst/>
                        </a:rPr>
                        <a:t>cost</a:t>
                      </a:r>
                      <a:r>
                        <a:rPr lang="it-IT" sz="2000" u="none" strike="noStrike" dirty="0">
                          <a:effectLst/>
                        </a:rPr>
                        <a:t> per use case to date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 dirty="0">
                          <a:effectLst/>
                        </a:rPr>
                        <a:t>€5,510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8392399"/>
                  </a:ext>
                </a:extLst>
              </a:tr>
              <a:tr h="618470"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>
                          <a:effectLst/>
                        </a:rPr>
                        <a:t>Est. Use Cases Remaining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4000" algn="l" fontAlgn="b"/>
                      <a:r>
                        <a:rPr lang="it-IT" sz="2000" u="none" strike="noStrike" dirty="0">
                          <a:effectLst/>
                        </a:rPr>
                        <a:t>12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2536525"/>
                  </a:ext>
                </a:extLst>
              </a:tr>
            </a:tbl>
          </a:graphicData>
        </a:graphic>
      </p:graphicFrame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A543592-AEB3-3745-9925-8541AF04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z="1400" smtClean="0"/>
              <a:pPr/>
              <a:t>36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4554C14-F6D9-9A49-BFE0-205697D7E127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BF0372B-37F6-8747-AED6-0EF703937656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129559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2C2C85-4142-474E-8A31-19C3A1CF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Deviations / Lessons Learned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6095E9-56CB-234A-A12B-1E3AB30F5681}"/>
              </a:ext>
            </a:extLst>
          </p:cNvPr>
          <p:cNvSpPr txBox="1">
            <a:spLocks/>
          </p:cNvSpPr>
          <p:nvPr/>
        </p:nvSpPr>
        <p:spPr>
          <a:xfrm>
            <a:off x="288032" y="1124744"/>
            <a:ext cx="11640616" cy="54726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300" b="1" dirty="0"/>
              <a:t>WP Admin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Change of business pilot partner: Action </a:t>
            </a:r>
            <a:r>
              <a:rPr lang="en" sz="1900" dirty="0" err="1"/>
              <a:t>Modulers</a:t>
            </a:r>
            <a:r>
              <a:rPr lang="en" sz="1900" dirty="0"/>
              <a:t> -&gt; Bentley</a:t>
            </a:r>
          </a:p>
          <a:p>
            <a:pPr lvl="2">
              <a:lnSpc>
                <a:spcPct val="110000"/>
              </a:lnSpc>
              <a:spcBef>
                <a:spcPts val="400"/>
              </a:spcBef>
            </a:pPr>
            <a:r>
              <a:rPr lang="en" sz="1500" dirty="0"/>
              <a:t>Was managed, but took quite a bit of time/effort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Some staffing issues within project partners</a:t>
            </a:r>
          </a:p>
          <a:p>
            <a:pPr lvl="2">
              <a:lnSpc>
                <a:spcPct val="110000"/>
              </a:lnSpc>
              <a:spcBef>
                <a:spcPts val="400"/>
              </a:spcBef>
            </a:pPr>
            <a:r>
              <a:rPr lang="en" sz="1500" dirty="0"/>
              <a:t>UCL: plans to ramp effort within 2</a:t>
            </a:r>
            <a:r>
              <a:rPr lang="en" sz="1500" baseline="30000" dirty="0"/>
              <a:t>nd</a:t>
            </a:r>
            <a:r>
              <a:rPr lang="en" sz="1500" dirty="0"/>
              <a:t> half of project</a:t>
            </a:r>
          </a:p>
          <a:p>
            <a:pPr lvl="2">
              <a:lnSpc>
                <a:spcPct val="110000"/>
              </a:lnSpc>
              <a:spcBef>
                <a:spcPts val="400"/>
              </a:spcBef>
            </a:pPr>
            <a:r>
              <a:rPr lang="en" sz="1500" dirty="0"/>
              <a:t>CINECA: EGI supported one pilot not foreseen; discussing shift of leadership of onboarding new pilots to PSNC</a:t>
            </a:r>
          </a:p>
          <a:p>
            <a:pPr lvl="3">
              <a:lnSpc>
                <a:spcPct val="110000"/>
              </a:lnSpc>
              <a:spcBef>
                <a:spcPts val="400"/>
              </a:spcBef>
            </a:pPr>
            <a:r>
              <a:rPr lang="en" sz="1400" dirty="0"/>
              <a:t>Only for personnel effort, technical resources to support pilots is still foreseen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Allocated budget of €100k during project</a:t>
            </a:r>
          </a:p>
          <a:p>
            <a:pPr lvl="2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Positive, but the need had to be defined then managed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300" b="1" dirty="0"/>
              <a:t>Business Pilots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Communication between pilots and project members</a:t>
            </a:r>
          </a:p>
          <a:p>
            <a:pPr lvl="2">
              <a:lnSpc>
                <a:spcPct val="110000"/>
              </a:lnSpc>
              <a:spcBef>
                <a:spcPts val="400"/>
              </a:spcBef>
            </a:pPr>
            <a:r>
              <a:rPr lang="en" sz="1500" dirty="0"/>
              <a:t>Terminology around project related aspects was new and not </a:t>
            </a:r>
            <a:r>
              <a:rPr lang="en" sz="1500" dirty="0" err="1"/>
              <a:t>alway</a:t>
            </a:r>
            <a:r>
              <a:rPr lang="it-IT" sz="1500" dirty="0" err="1"/>
              <a:t>s</a:t>
            </a:r>
            <a:r>
              <a:rPr lang="en" sz="1500" dirty="0"/>
              <a:t> understood</a:t>
            </a:r>
          </a:p>
          <a:p>
            <a:pPr lvl="2">
              <a:lnSpc>
                <a:spcPct val="110000"/>
              </a:lnSpc>
              <a:spcBef>
                <a:spcPts val="400"/>
              </a:spcBef>
            </a:pPr>
            <a:r>
              <a:rPr lang="en" sz="1500" dirty="0"/>
              <a:t>Many things needed to be repeated several times or clarified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Need to streamline and improve onboarding process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900" dirty="0"/>
              <a:t>Some availability/reliability issues with resources, but has pushed to improve the way services are delivered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A37B0D7-DCF0-FC48-B2DD-E05236FB2EC5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37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33892A-8CCA-4E43-98C0-3A75C2BB64FC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BC4CDCF-41D5-1B4E-94F0-009279D1B64C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0927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0285DE-C0AD-7A46-A777-F72BC3E6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Future plans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A62BF-C05F-384F-83C3-B0E929290C15}"/>
              </a:ext>
            </a:extLst>
          </p:cNvPr>
          <p:cNvSpPr txBox="1">
            <a:spLocks/>
          </p:cNvSpPr>
          <p:nvPr/>
        </p:nvSpPr>
        <p:spPr>
          <a:xfrm>
            <a:off x="191343" y="1033927"/>
            <a:ext cx="11665297" cy="53474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000" b="1" dirty="0"/>
              <a:t>Joint DIH Ecosystem 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Continue the momentum generated in first half of project; DIHs are now becoming known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Extend the EOSC DIH service offer and refine promotional material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Need to add EOSC DIH information to the EOSC Portal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Disseminate and communicate through event </a:t>
            </a:r>
            <a:r>
              <a:rPr lang="en" sz="1600" dirty="0" err="1"/>
              <a:t>organi</a:t>
            </a:r>
            <a:r>
              <a:rPr lang="it-IT" sz="1600" dirty="0" err="1"/>
              <a:t>s</a:t>
            </a:r>
            <a:r>
              <a:rPr lang="en" sz="1600" dirty="0" err="1"/>
              <a:t>ation</a:t>
            </a:r>
            <a:r>
              <a:rPr lang="en" sz="1600" dirty="0"/>
              <a:t> and participation as well as social media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Finalize collaborations and reach out to new contacts including other DIHs around Europe; Many requests coming in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Further develop online platform to coalesce a community of industry participants, experts, innovators, and funding bodies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Investigate sustainability models post-project (i.e. multi-partner legal entities or collaborations) </a:t>
            </a:r>
            <a:endParaRPr lang="en" sz="1050" b="1" dirty="0"/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000" b="1" dirty="0"/>
              <a:t>Business Pilots 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Provide support to ensure intended results are achieved and potential long-term agreements analyzed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Onboard new pilots, which is not only a project KPI, but an important activity for the long-term viability of the EOSC DIH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600" dirty="0"/>
              <a:t>Expand the industry voucher </a:t>
            </a:r>
            <a:r>
              <a:rPr lang="en" sz="1600" dirty="0" err="1"/>
              <a:t>programme</a:t>
            </a:r>
            <a:r>
              <a:rPr lang="en" sz="1600" dirty="0"/>
              <a:t> to continuously entice new industry customers</a:t>
            </a:r>
            <a:endParaRPr lang="en" sz="1050" b="1" dirty="0"/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" sz="2000" b="1" dirty="0" err="1"/>
              <a:t>Commercialisation</a:t>
            </a:r>
            <a:r>
              <a:rPr lang="en" sz="2000" b="1" dirty="0"/>
              <a:t> Support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400" dirty="0"/>
              <a:t>Support the business pilots and establish pre-commercial agreements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400" dirty="0"/>
              <a:t>Ramp up webinars and one-to-one consultancy sessions with pilots, </a:t>
            </a:r>
            <a:r>
              <a:rPr lang="it-IT" sz="1400" dirty="0"/>
              <a:t>competence</a:t>
            </a:r>
            <a:r>
              <a:rPr lang="en" sz="1400" dirty="0"/>
              <a:t> centers and thematic service providers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" sz="1400" dirty="0"/>
              <a:t>Connect with accelerators and funders</a:t>
            </a:r>
            <a:endParaRPr lang="en-US" sz="2800" dirty="0">
              <a:solidFill>
                <a:srgbClr val="192E44"/>
              </a:solidFill>
            </a:endParaRPr>
          </a:p>
          <a:p>
            <a:pPr algn="just"/>
            <a:endParaRPr lang="en-US" sz="2000" dirty="0">
              <a:solidFill>
                <a:srgbClr val="192E4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FEF5C-F2F5-4341-9E01-5A571061B698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38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8F236-DC7D-EB4C-A908-65BF228811C6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63E93F2-2DCE-E849-92A0-304BEA11D7CF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6795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>
                <a:solidFill>
                  <a:schemeClr val="accent1"/>
                </a:solidFill>
              </a:rPr>
              <a:t>Summary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18AB162-DEAF-634A-BAFF-C360DC8B8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5205570"/>
              </p:ext>
            </p:extLst>
          </p:nvPr>
        </p:nvGraphicFramePr>
        <p:xfrm>
          <a:off x="191344" y="2348880"/>
          <a:ext cx="11809312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2ECDA3B-9990-A843-9526-D289B396DB68}"/>
              </a:ext>
            </a:extLst>
          </p:cNvPr>
          <p:cNvSpPr txBox="1"/>
          <p:nvPr/>
        </p:nvSpPr>
        <p:spPr>
          <a:xfrm>
            <a:off x="4079776" y="148478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EOSC DIH in Numbers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5C17162-8635-8F4E-B33F-C3259F761D50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39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097C4FA-8012-6C46-945E-46DAD1CDAD1D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8DEDC0C-9C95-284C-92EB-EEC63D994F41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91121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2"/>
                </a:solidFill>
              </a:rPr>
              <a:t>Digital Innovation Hub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EC definition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7448" y="2492896"/>
            <a:ext cx="10153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chemeClr val="tx2"/>
                </a:solidFill>
              </a:rPr>
              <a:t>What is a Digital Innovation Hub?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An </a:t>
            </a:r>
            <a:r>
              <a:rPr lang="en-US" sz="2400" dirty="0">
                <a:solidFill>
                  <a:schemeClr val="accent1"/>
                </a:solidFill>
              </a:rPr>
              <a:t>ecosystem</a:t>
            </a:r>
            <a:r>
              <a:rPr lang="en-US" sz="2400" dirty="0">
                <a:solidFill>
                  <a:schemeClr val="tx2"/>
                </a:solidFill>
              </a:rPr>
              <a:t> of start-ups, SMEs, large industries, researchers, accelerators and investors that fosters the creation of partnerships to stimulate </a:t>
            </a:r>
            <a:r>
              <a:rPr lang="en-US" sz="2400" dirty="0">
                <a:solidFill>
                  <a:srgbClr val="A4762A"/>
                </a:solidFill>
              </a:rPr>
              <a:t>innovation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</a:p>
          <a:p>
            <a:pPr marL="342900" lvl="1" indent="0"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25FCF05-C7A4-AA4B-BD41-10A5D7E4A44B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3287B9A-0676-A74F-AAF5-0AFA121D9288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3565578-6021-154A-B9D9-A5DD2AB4787D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386115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29C055-0256-244C-8421-1F9266FB1ADA}"/>
              </a:ext>
            </a:extLst>
          </p:cNvPr>
          <p:cNvSpPr txBox="1"/>
          <p:nvPr/>
        </p:nvSpPr>
        <p:spPr>
          <a:xfrm>
            <a:off x="7015569" y="2276872"/>
            <a:ext cx="43204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EOSC DIH Team</a:t>
            </a:r>
          </a:p>
          <a:p>
            <a:pPr algn="ctr"/>
            <a:endParaRPr lang="it-IT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Sy </a:t>
            </a:r>
            <a:r>
              <a:rPr lang="it-IT" dirty="0" err="1"/>
              <a:t>Holsinger</a:t>
            </a:r>
            <a:r>
              <a:rPr lang="it-IT" dirty="0"/>
              <a:t> (EGI)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Elisa </a:t>
            </a:r>
            <a:r>
              <a:rPr lang="it-IT" dirty="0" err="1"/>
              <a:t>Cauhe</a:t>
            </a:r>
            <a:r>
              <a:rPr lang="it-IT" dirty="0"/>
              <a:t> (EGI)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Marcin</a:t>
            </a:r>
            <a:r>
              <a:rPr lang="it-IT" dirty="0"/>
              <a:t> </a:t>
            </a:r>
            <a:r>
              <a:rPr lang="it-IT" dirty="0" err="1"/>
              <a:t>Plociennik</a:t>
            </a:r>
            <a:r>
              <a:rPr lang="it-IT" dirty="0"/>
              <a:t> (PSNC)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Agnieszka</a:t>
            </a:r>
            <a:r>
              <a:rPr lang="it-IT" dirty="0"/>
              <a:t> </a:t>
            </a:r>
            <a:r>
              <a:rPr lang="it-IT" dirty="0" err="1"/>
              <a:t>Rabenda-Tomczak</a:t>
            </a:r>
            <a:r>
              <a:rPr lang="it-IT" dirty="0"/>
              <a:t> (PSNC)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Konrad </a:t>
            </a:r>
            <a:r>
              <a:rPr lang="it-IT" dirty="0" err="1"/>
              <a:t>Leszczynski</a:t>
            </a:r>
            <a:r>
              <a:rPr lang="it-IT" dirty="0"/>
              <a:t> (PSNC)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Claudio </a:t>
            </a:r>
            <a:r>
              <a:rPr lang="it-IT" dirty="0" err="1"/>
              <a:t>Arlandini</a:t>
            </a:r>
            <a:r>
              <a:rPr lang="it-IT" dirty="0"/>
              <a:t> (CINECA)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Giuseppe </a:t>
            </a:r>
            <a:r>
              <a:rPr lang="it-IT" dirty="0" err="1"/>
              <a:t>Fiameni</a:t>
            </a:r>
            <a:r>
              <a:rPr lang="it-IT" dirty="0"/>
              <a:t> (CINECA)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Nuno</a:t>
            </a:r>
            <a:r>
              <a:rPr lang="it-IT" dirty="0"/>
              <a:t> </a:t>
            </a:r>
            <a:r>
              <a:rPr lang="it-IT" dirty="0" err="1"/>
              <a:t>Varandas</a:t>
            </a:r>
            <a:r>
              <a:rPr lang="it-IT" dirty="0"/>
              <a:t> (F6S)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Hugo </a:t>
            </a:r>
            <a:r>
              <a:rPr lang="it-IT" dirty="0" err="1"/>
              <a:t>Cantão</a:t>
            </a:r>
            <a:r>
              <a:rPr lang="it-IT" dirty="0"/>
              <a:t> (F6S)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Catherine </a:t>
            </a:r>
            <a:r>
              <a:rPr lang="en" dirty="0" err="1"/>
              <a:t>O'Donoghue</a:t>
            </a:r>
            <a:r>
              <a:rPr lang="en" dirty="0"/>
              <a:t> (F6S)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David Wright (UCL)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B7D491-71C0-B14E-9B21-B49CD96850DD}"/>
              </a:ext>
            </a:extLst>
          </p:cNvPr>
          <p:cNvGrpSpPr/>
          <p:nvPr/>
        </p:nvGrpSpPr>
        <p:grpSpPr>
          <a:xfrm>
            <a:off x="1919536" y="-32919"/>
            <a:ext cx="7920880" cy="2328006"/>
            <a:chOff x="1919536" y="-32919"/>
            <a:chExt cx="7920880" cy="232800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FA12CD-DB74-5541-80F5-4AB833AB35E7}"/>
                </a:ext>
              </a:extLst>
            </p:cNvPr>
            <p:cNvSpPr/>
            <p:nvPr/>
          </p:nvSpPr>
          <p:spPr>
            <a:xfrm>
              <a:off x="1919536" y="151588"/>
              <a:ext cx="7920880" cy="2016224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ABA2F0-F4D4-4745-854C-969A439DF47F}"/>
                </a:ext>
              </a:extLst>
            </p:cNvPr>
            <p:cNvSpPr txBox="1"/>
            <p:nvPr/>
          </p:nvSpPr>
          <p:spPr>
            <a:xfrm>
              <a:off x="2135560" y="7572"/>
              <a:ext cx="1941494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EOSC DIH Partners</a:t>
              </a:r>
            </a:p>
          </p:txBody>
        </p:sp>
        <p:sp>
          <p:nvSpPr>
            <p:cNvPr id="7" name="object 12">
              <a:extLst>
                <a:ext uri="{FF2B5EF4-FFF2-40B4-BE49-F238E27FC236}">
                  <a16:creationId xmlns:a16="http://schemas.microsoft.com/office/drawing/2014/main" id="{F299D7D3-2951-DA40-94D4-C80C62361576}"/>
                </a:ext>
              </a:extLst>
            </p:cNvPr>
            <p:cNvSpPr/>
            <p:nvPr/>
          </p:nvSpPr>
          <p:spPr>
            <a:xfrm>
              <a:off x="2123386" y="862693"/>
              <a:ext cx="1757548" cy="594013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0E88E258-A1E1-054C-A1B9-0C7475209B5C}"/>
                </a:ext>
              </a:extLst>
            </p:cNvPr>
            <p:cNvSpPr/>
            <p:nvPr/>
          </p:nvSpPr>
          <p:spPr>
            <a:xfrm>
              <a:off x="4209114" y="888408"/>
              <a:ext cx="2479986" cy="1406679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Picture 8" descr="F6S-Logo-HD.png">
              <a:extLst>
                <a:ext uri="{FF2B5EF4-FFF2-40B4-BE49-F238E27FC236}">
                  <a16:creationId xmlns:a16="http://schemas.microsoft.com/office/drawing/2014/main" id="{8D48543A-6A21-8345-A565-241D82B4A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0015" y="1236593"/>
              <a:ext cx="710308" cy="710308"/>
            </a:xfrm>
            <a:prstGeom prst="rect">
              <a:avLst/>
            </a:prstGeom>
          </p:spPr>
        </p:pic>
        <p:pic>
          <p:nvPicPr>
            <p:cNvPr id="10" name="Picture 9" descr="PSNC_logo_niebieskie_.png">
              <a:extLst>
                <a:ext uri="{FF2B5EF4-FFF2-40B4-BE49-F238E27FC236}">
                  <a16:creationId xmlns:a16="http://schemas.microsoft.com/office/drawing/2014/main" id="{ACC7A8F2-0FF8-6D40-9CE9-414796FEB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6484" y="439620"/>
              <a:ext cx="1565780" cy="576064"/>
            </a:xfrm>
            <a:prstGeom prst="rect">
              <a:avLst/>
            </a:prstGeom>
          </p:spPr>
        </p:pic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0896DC7E-2C5D-D54A-9EE9-D197E78D5239}"/>
                </a:ext>
              </a:extLst>
            </p:cNvPr>
            <p:cNvSpPr/>
            <p:nvPr/>
          </p:nvSpPr>
          <p:spPr>
            <a:xfrm>
              <a:off x="3992035" y="-32919"/>
              <a:ext cx="2565378" cy="152114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0D3653-693A-FB4F-8A68-6556271A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8586" y="677278"/>
              <a:ext cx="894446" cy="964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814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49B1A9-F8AB-E043-BD6B-3ED3227F2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260648"/>
            <a:ext cx="6324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03D002-5F97-474C-9E73-FC86EAE32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56" y="1459702"/>
            <a:ext cx="6912931" cy="49872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87C60C-69A9-AF41-8FC9-4431F2FE2D46}"/>
              </a:ext>
            </a:extLst>
          </p:cNvPr>
          <p:cNvGrpSpPr/>
          <p:nvPr/>
        </p:nvGrpSpPr>
        <p:grpSpPr>
          <a:xfrm>
            <a:off x="407368" y="3356992"/>
            <a:ext cx="5616624" cy="2376264"/>
            <a:chOff x="623392" y="3356992"/>
            <a:chExt cx="5616624" cy="237626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9A7FE92-49AB-E94F-98A1-F31748AEFD53}"/>
                </a:ext>
              </a:extLst>
            </p:cNvPr>
            <p:cNvSpPr/>
            <p:nvPr/>
          </p:nvSpPr>
          <p:spPr>
            <a:xfrm>
              <a:off x="4583832" y="3356992"/>
              <a:ext cx="1656184" cy="2376264"/>
            </a:xfrm>
            <a:prstGeom prst="roundRect">
              <a:avLst/>
            </a:prstGeom>
            <a:noFill/>
            <a:ln w="85725">
              <a:solidFill>
                <a:srgbClr val="B58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69D9BB2-75FB-3A4E-8D7A-99F9E38DD71B}"/>
                </a:ext>
              </a:extLst>
            </p:cNvPr>
            <p:cNvCxnSpPr>
              <a:cxnSpLocks/>
              <a:stCxn id="4" idx="1"/>
              <a:endCxn id="10" idx="3"/>
            </p:cNvCxnSpPr>
            <p:nvPr/>
          </p:nvCxnSpPr>
          <p:spPr>
            <a:xfrm flipH="1" flipV="1">
              <a:off x="2567608" y="4544254"/>
              <a:ext cx="2016224" cy="87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E34A84-695A-CA49-B1B1-307E5D128937}"/>
                </a:ext>
              </a:extLst>
            </p:cNvPr>
            <p:cNvSpPr txBox="1"/>
            <p:nvPr/>
          </p:nvSpPr>
          <p:spPr>
            <a:xfrm>
              <a:off x="623392" y="4221088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92E44"/>
                  </a:solidFill>
                </a:rPr>
                <a:t>EOSC identified as a key component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BB5E77-F00E-8A44-BC6E-E93B577B5BED}"/>
              </a:ext>
            </a:extLst>
          </p:cNvPr>
          <p:cNvGrpSpPr/>
          <p:nvPr/>
        </p:nvGrpSpPr>
        <p:grpSpPr>
          <a:xfrm>
            <a:off x="479376" y="2135471"/>
            <a:ext cx="4896544" cy="897489"/>
            <a:chOff x="335360" y="4477502"/>
            <a:chExt cx="7344816" cy="1022536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4C36537-E57D-8C41-8565-50D3A62C52A2}"/>
                </a:ext>
              </a:extLst>
            </p:cNvPr>
            <p:cNvSpPr/>
            <p:nvPr/>
          </p:nvSpPr>
          <p:spPr>
            <a:xfrm>
              <a:off x="4331804" y="4477502"/>
              <a:ext cx="3348372" cy="1022536"/>
            </a:xfrm>
            <a:prstGeom prst="roundRect">
              <a:avLst/>
            </a:prstGeom>
            <a:noFill/>
            <a:ln w="85725">
              <a:solidFill>
                <a:srgbClr val="B58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82973D3-E440-C440-9339-5697D606A427}"/>
                </a:ext>
              </a:extLst>
            </p:cNvPr>
            <p:cNvCxnSpPr>
              <a:cxnSpLocks/>
              <a:stCxn id="14" idx="1"/>
              <a:endCxn id="16" idx="3"/>
            </p:cNvCxnSpPr>
            <p:nvPr/>
          </p:nvCxnSpPr>
          <p:spPr>
            <a:xfrm flipH="1" flipV="1">
              <a:off x="3035660" y="4988769"/>
              <a:ext cx="1296144" cy="1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DF8774-5405-0D42-8EAF-47CA0560DD54}"/>
                </a:ext>
              </a:extLst>
            </p:cNvPr>
            <p:cNvSpPr txBox="1"/>
            <p:nvPr/>
          </p:nvSpPr>
          <p:spPr>
            <a:xfrm>
              <a:off x="335360" y="4620577"/>
              <a:ext cx="2700300" cy="736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92E44"/>
                  </a:solidFill>
                </a:rPr>
                <a:t>Created the EOSC DIH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F314EBA-10EA-7343-877C-54587145618B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168E279-C79F-D647-96DC-F0232604AB60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C3BC8F2-294E-CF45-8C9D-4812E1A01CF5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40525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63749A-C6D6-894D-B565-D96EC8EF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/>
              <a:t>DIH Service Needs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8106C1-7D0E-DB41-B53C-AE937C186C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5" y="908720"/>
            <a:ext cx="8953921" cy="53173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F1D5DD-45FC-DD43-A1D3-121070F38D74}"/>
              </a:ext>
            </a:extLst>
          </p:cNvPr>
          <p:cNvSpPr/>
          <p:nvPr/>
        </p:nvSpPr>
        <p:spPr>
          <a:xfrm>
            <a:off x="2279576" y="6093296"/>
            <a:ext cx="8208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*Andrea </a:t>
            </a:r>
            <a:r>
              <a:rPr lang="it-IT" sz="1400" dirty="0" err="1"/>
              <a:t>Halmos</a:t>
            </a:r>
            <a:r>
              <a:rPr lang="it-IT" sz="1400" dirty="0"/>
              <a:t>, </a:t>
            </a:r>
            <a:r>
              <a:rPr lang="it-IT" sz="1400" dirty="0" err="1"/>
              <a:t>European</a:t>
            </a:r>
            <a:r>
              <a:rPr lang="it-IT" sz="1400" dirty="0"/>
              <a:t> </a:t>
            </a:r>
            <a:r>
              <a:rPr lang="it-IT" sz="1400" dirty="0" err="1"/>
              <a:t>Commission</a:t>
            </a:r>
            <a:r>
              <a:rPr lang="it-IT" sz="1400" dirty="0"/>
              <a:t>, DG CONNECT, Unit A2, Technologies &amp; Systems for </a:t>
            </a:r>
            <a:r>
              <a:rPr lang="it-IT" sz="1400" dirty="0" err="1"/>
              <a:t>Digitising</a:t>
            </a:r>
            <a:r>
              <a:rPr lang="it-IT" sz="1400" dirty="0"/>
              <a:t> </a:t>
            </a:r>
            <a:r>
              <a:rPr lang="it-IT" sz="1400" dirty="0" err="1"/>
              <a:t>Industry</a:t>
            </a:r>
            <a:endParaRPr lang="it-IT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679B71A-1A4E-DA43-AD93-240632587CA2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951900-F17F-9943-92FC-A6D441795631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A22D5AF-A2FB-8243-A239-026BC11B196A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340022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875C5D-C8FB-044B-A682-0B0EE820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/>
              <a:t>European </a:t>
            </a:r>
            <a:r>
              <a:rPr lang="en-US" b="0" dirty="0">
                <a:solidFill>
                  <a:srgbClr val="A4762A"/>
                </a:solidFill>
              </a:rPr>
              <a:t>Landscape</a:t>
            </a:r>
            <a:r>
              <a:rPr lang="en-US" b="0" dirty="0"/>
              <a:t> of DIHs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482575" y="871095"/>
            <a:ext cx="9226849" cy="3841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solidFill>
                  <a:srgbClr val="595959"/>
                </a:solidFill>
                <a:cs typeface="Garamond" charset="0"/>
              </a:rPr>
              <a:t>Agile,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and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demand-driven,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Digital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Innovation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Hubs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in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Europe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are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sustainable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innovation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ecosystems,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not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just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a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gateway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to</a:t>
            </a:r>
            <a:r>
              <a:rPr lang="en-US" sz="2000" dirty="0">
                <a:solidFill>
                  <a:srgbClr val="595959"/>
                </a:solidFill>
                <a:cs typeface="Times New Roman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cs typeface="Garamond" charset="0"/>
              </a:rPr>
              <a:t>services.</a:t>
            </a:r>
            <a:endParaRPr lang="en-US" sz="2000" dirty="0">
              <a:cs typeface="Garamond" charset="0"/>
            </a:endParaRPr>
          </a:p>
          <a:p>
            <a:endParaRPr lang="en-US" dirty="0"/>
          </a:p>
        </p:txBody>
      </p:sp>
      <p:sp>
        <p:nvSpPr>
          <p:cNvPr id="14" name="object 14"/>
          <p:cNvSpPr>
            <a:spLocks noChangeArrowheads="1"/>
          </p:cNvSpPr>
          <p:nvPr/>
        </p:nvSpPr>
        <p:spPr bwMode="auto">
          <a:xfrm>
            <a:off x="984524" y="2060848"/>
            <a:ext cx="1465262" cy="5524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object 15"/>
          <p:cNvSpPr>
            <a:spLocks noChangeArrowheads="1"/>
          </p:cNvSpPr>
          <p:nvPr/>
        </p:nvSpPr>
        <p:spPr bwMode="auto">
          <a:xfrm>
            <a:off x="1508076" y="4502473"/>
            <a:ext cx="1168400" cy="419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object 16"/>
          <p:cNvSpPr txBox="1"/>
          <p:nvPr/>
        </p:nvSpPr>
        <p:spPr>
          <a:xfrm>
            <a:off x="409526" y="5158110"/>
            <a:ext cx="3362325" cy="98488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B14E3D"/>
                </a:solidFill>
                <a:latin typeface="+mn-lt"/>
              </a:rPr>
              <a:t>€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110m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of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funding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has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been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invested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in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I4MS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since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2013;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-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11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large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projects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funded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by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FP7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and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H2020,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70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competence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+mn-lt"/>
                <a:cs typeface="Garamond" charset="0"/>
              </a:rPr>
              <a:t>centres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;</a:t>
            </a:r>
            <a:endParaRPr lang="en-US" sz="1600" dirty="0">
              <a:latin typeface="+mn-lt"/>
              <a:cs typeface="Garamond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9336" y="2910160"/>
            <a:ext cx="3257550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 indent="317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22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innovation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hubs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all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over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the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European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continent,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soon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expanding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worldwide</a:t>
            </a:r>
            <a:endParaRPr lang="en-US" sz="1600" dirty="0">
              <a:latin typeface="+mn-lt"/>
              <a:cs typeface="Garamond" charset="0"/>
            </a:endParaRPr>
          </a:p>
        </p:txBody>
      </p:sp>
      <p:sp>
        <p:nvSpPr>
          <p:cNvPr id="19" name="object 19"/>
          <p:cNvSpPr>
            <a:spLocks noChangeArrowheads="1"/>
          </p:cNvSpPr>
          <p:nvPr/>
        </p:nvSpPr>
        <p:spPr bwMode="auto">
          <a:xfrm>
            <a:off x="4668566" y="2852936"/>
            <a:ext cx="1468437" cy="6350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bject 18"/>
          <p:cNvSpPr/>
          <p:nvPr/>
        </p:nvSpPr>
        <p:spPr>
          <a:xfrm>
            <a:off x="7032103" y="1844824"/>
            <a:ext cx="5057605" cy="446449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720828" y="3675261"/>
            <a:ext cx="3362325" cy="12311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Digital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Innovation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Hubs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in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Garamond" charset="0"/>
              </a:rPr>
              <a:t>H2020:</a:t>
            </a:r>
            <a:r>
              <a:rPr lang="en-US" sz="1600" dirty="0">
                <a:solidFill>
                  <a:srgbClr val="B14E3D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The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EC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is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focusing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EUR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300M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in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H2020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(2018-2020)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Lucida Sans" charset="0"/>
              </a:rPr>
              <a:t>–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short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time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from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idea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to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hands-on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experimentation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and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Times New Roman" charset="0"/>
              </a:rPr>
              <a:t> </a:t>
            </a:r>
            <a:r>
              <a:rPr lang="en-US" sz="1600" dirty="0">
                <a:solidFill>
                  <a:srgbClr val="595959"/>
                </a:solidFill>
                <a:latin typeface="+mn-lt"/>
                <a:cs typeface="Garamond" charset="0"/>
              </a:rPr>
              <a:t>development.</a:t>
            </a:r>
            <a:endParaRPr lang="en-US" sz="1600" dirty="0">
              <a:latin typeface="+mn-lt"/>
              <a:cs typeface="Garamond" charset="0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7032104" y="1916832"/>
            <a:ext cx="1404743" cy="1584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9379454-F5A1-4544-9092-C876EAE48AF4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DB19982D-BBF4-0746-88E4-AF3416E41C8B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BA9730C2-32B7-B840-8324-FB592067F82E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247123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3D4022-4E63-6B45-8CE7-B54EE4DB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/>
              <a:t>Digital Innovation Hubs </a:t>
            </a:r>
            <a:r>
              <a:rPr lang="en-US" b="0" dirty="0">
                <a:solidFill>
                  <a:srgbClr val="A4762A"/>
                </a:solidFill>
              </a:rPr>
              <a:t>Catalogue</a:t>
            </a:r>
            <a:endParaRPr lang="en-US" dirty="0"/>
          </a:p>
        </p:txBody>
      </p:sp>
      <p:sp>
        <p:nvSpPr>
          <p:cNvPr id="4" name="object 7"/>
          <p:cNvSpPr/>
          <p:nvPr/>
        </p:nvSpPr>
        <p:spPr>
          <a:xfrm>
            <a:off x="1055440" y="1844824"/>
            <a:ext cx="2809240" cy="3133725"/>
          </a:xfrm>
          <a:custGeom>
            <a:avLst/>
            <a:gdLst/>
            <a:ahLst/>
            <a:cxnLst/>
            <a:rect l="l" t="t" r="r" b="b"/>
            <a:pathLst>
              <a:path w="2809240" h="3133725">
                <a:moveTo>
                  <a:pt x="0" y="3133344"/>
                </a:moveTo>
                <a:lnTo>
                  <a:pt x="2808732" y="3133344"/>
                </a:lnTo>
                <a:lnTo>
                  <a:pt x="2808732" y="0"/>
                </a:lnTo>
                <a:lnTo>
                  <a:pt x="0" y="0"/>
                </a:lnTo>
                <a:lnTo>
                  <a:pt x="0" y="3133344"/>
                </a:lnTo>
                <a:close/>
              </a:path>
            </a:pathLst>
          </a:custGeom>
          <a:solidFill>
            <a:schemeClr val="tx2"/>
          </a:solidFill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8"/>
          <p:cNvSpPr txBox="1"/>
          <p:nvPr/>
        </p:nvSpPr>
        <p:spPr>
          <a:xfrm>
            <a:off x="1133419" y="1728111"/>
            <a:ext cx="2646680" cy="2973763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65"/>
              </a:spcBef>
            </a:pP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First version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available:</a:t>
            </a:r>
            <a:endParaRPr sz="1500" dirty="0">
              <a:latin typeface="Verdana"/>
              <a:cs typeface="Verdana"/>
            </a:endParaRPr>
          </a:p>
          <a:p>
            <a:pPr marL="184785" marR="291465" indent="-172085">
              <a:lnSpc>
                <a:spcPct val="100000"/>
              </a:lnSpc>
              <a:spcBef>
                <a:spcPts val="919"/>
              </a:spcBef>
              <a:buFont typeface="Arial"/>
              <a:buChar char="•"/>
              <a:tabLst>
                <a:tab pos="185420" algn="l"/>
              </a:tabLst>
            </a:pP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Fact-sheets with</a:t>
            </a:r>
            <a:r>
              <a:rPr sz="1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profile,  contact </a:t>
            </a:r>
            <a:r>
              <a:rPr sz="1500" spc="-5" dirty="0">
                <a:solidFill>
                  <a:srgbClr val="FFFFFF"/>
                </a:solidFill>
                <a:latin typeface="Verdana"/>
                <a:cs typeface="Verdana"/>
              </a:rPr>
              <a:t>data, </a:t>
            </a: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service  examples for regional,  national, and EU-  supported</a:t>
            </a:r>
            <a:r>
              <a:rPr sz="15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Verdana"/>
                <a:cs typeface="Verdana"/>
              </a:rPr>
              <a:t>DIHs</a:t>
            </a:r>
            <a:endParaRPr sz="1500" dirty="0">
              <a:latin typeface="Verdana"/>
              <a:cs typeface="Verdana"/>
            </a:endParaRPr>
          </a:p>
          <a:p>
            <a:pPr marL="184785" marR="154940" indent="-17208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185420" algn="l"/>
              </a:tabLst>
            </a:pP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Map-based search </a:t>
            </a:r>
            <a:r>
              <a:rPr sz="1500" spc="-5" dirty="0">
                <a:solidFill>
                  <a:srgbClr val="FFFFFF"/>
                </a:solidFill>
                <a:latin typeface="Verdana"/>
                <a:cs typeface="Verdana"/>
              </a:rPr>
              <a:t>tool</a:t>
            </a:r>
            <a:r>
              <a:rPr sz="1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Verdana"/>
                <a:cs typeface="Verdana"/>
              </a:rPr>
              <a:t>by  </a:t>
            </a: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technical competences,  market </a:t>
            </a:r>
            <a:r>
              <a:rPr sz="1500" spc="-5" dirty="0">
                <a:solidFill>
                  <a:srgbClr val="FFFFFF"/>
                </a:solidFill>
                <a:latin typeface="Verdana"/>
                <a:cs typeface="Verdana"/>
              </a:rPr>
              <a:t>sector,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services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15" name="object 18"/>
          <p:cNvSpPr txBox="1"/>
          <p:nvPr/>
        </p:nvSpPr>
        <p:spPr>
          <a:xfrm>
            <a:off x="623392" y="5085184"/>
            <a:ext cx="352839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algn="ctr">
              <a:lnSpc>
                <a:spcPct val="100000"/>
              </a:lnSpc>
              <a:spcBef>
                <a:spcPts val="100"/>
              </a:spcBef>
            </a:pPr>
            <a:r>
              <a:rPr lang="it-IT" dirty="0">
                <a:solidFill>
                  <a:srgbClr val="000066"/>
                </a:solidFill>
                <a:cs typeface="Times New Roman"/>
                <a:hlinkClick r:id="rId3"/>
              </a:rPr>
              <a:t>http://s3platform.jrc.ec.europa.eu/digital-innovation-hubs-tool</a:t>
            </a:r>
            <a:r>
              <a:rPr lang="it-IT" dirty="0">
                <a:solidFill>
                  <a:srgbClr val="000066"/>
                </a:solidFill>
                <a:cs typeface="Times New Roman"/>
              </a:rPr>
              <a:t> </a:t>
            </a:r>
            <a:r>
              <a:rPr lang="en-US" sz="1800" spc="-5" dirty="0">
                <a:solidFill>
                  <a:srgbClr val="000066"/>
                </a:solidFill>
                <a:cs typeface="Times New Roman"/>
              </a:rPr>
              <a:t> </a:t>
            </a:r>
            <a:endParaRPr sz="1800" dirty="0">
              <a:cs typeface="Times New Roman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39186E-D7BF-A74F-ABDD-7C01CB4596ED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6FC2760-E69F-7949-953A-83CE4A29B887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51509B1-E3E2-794C-B6AB-AD3C92AB9B62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FA6E715-B37F-EE45-B347-5CB4C45F2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511" y="936104"/>
            <a:ext cx="572078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8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821C34-E413-2347-86E5-BA632CC35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/>
              <a:t>EC DIH </a:t>
            </a:r>
            <a:r>
              <a:rPr lang="en-US" b="0" dirty="0">
                <a:solidFill>
                  <a:schemeClr val="accent1"/>
                </a:solidFill>
              </a:rPr>
              <a:t>Support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933450"/>
            <a:ext cx="12192000" cy="3825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Derive recommendations to the High-Level Governance; Build DIH Community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201" y="2496913"/>
            <a:ext cx="53815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WG on </a:t>
            </a:r>
            <a:r>
              <a:rPr lang="en-US" sz="2400" dirty="0">
                <a:solidFill>
                  <a:srgbClr val="B5892D"/>
                </a:solidFill>
              </a:rPr>
              <a:t>Digital Innovation Hubs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2. Joint WG of DEI and Multi Stakeholder Platform (MSP) on </a:t>
            </a:r>
            <a:r>
              <a:rPr lang="en-US" sz="2400" dirty="0">
                <a:solidFill>
                  <a:srgbClr val="B5892D"/>
                </a:solidFill>
              </a:rPr>
              <a:t>standardization</a:t>
            </a:r>
            <a:r>
              <a:rPr lang="en-US" sz="2400" dirty="0"/>
              <a:t> activities of </a:t>
            </a:r>
            <a:r>
              <a:rPr lang="en-US" sz="2400" dirty="0">
                <a:solidFill>
                  <a:srgbClr val="B5892D"/>
                </a:solidFill>
              </a:rPr>
              <a:t>Digital Industrial Platforms</a:t>
            </a:r>
          </a:p>
          <a:p>
            <a:endParaRPr lang="en-US" sz="2400" dirty="0"/>
          </a:p>
          <a:p>
            <a:r>
              <a:rPr lang="en-US" sz="2400" dirty="0"/>
              <a:t>3. WG on </a:t>
            </a:r>
            <a:r>
              <a:rPr lang="en-US" sz="2400" dirty="0">
                <a:solidFill>
                  <a:srgbClr val="B5892D"/>
                </a:solidFill>
              </a:rPr>
              <a:t>Future Partnerships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0FC98-0C23-5947-ABF6-4F22C4ECE3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353" y="2241452"/>
            <a:ext cx="5381509" cy="1845196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8204389-5497-F449-B075-769BC5CFA7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120" y="4133499"/>
            <a:ext cx="4203334" cy="2050178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A0E0424-400D-B945-8CF8-79032AF95FAD}"/>
              </a:ext>
            </a:extLst>
          </p:cNvPr>
          <p:cNvSpPr txBox="1">
            <a:spLocks/>
          </p:cNvSpPr>
          <p:nvPr/>
        </p:nvSpPr>
        <p:spPr>
          <a:xfrm>
            <a:off x="367488" y="1572373"/>
            <a:ext cx="5195435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3 </a:t>
            </a:r>
            <a:r>
              <a:rPr lang="en-US" b="0" dirty="0">
                <a:solidFill>
                  <a:schemeClr val="accent1"/>
                </a:solidFill>
              </a:rPr>
              <a:t>Working Groups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5BEFD3E-FDCD-0D4B-A7FC-8AE0F098869B}"/>
              </a:ext>
            </a:extLst>
          </p:cNvPr>
          <p:cNvSpPr txBox="1">
            <a:spLocks/>
          </p:cNvSpPr>
          <p:nvPr/>
        </p:nvSpPr>
        <p:spPr>
          <a:xfrm>
            <a:off x="6606602" y="1484784"/>
            <a:ext cx="5195435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err="1"/>
              <a:t>DIHnet</a:t>
            </a:r>
            <a:r>
              <a:rPr lang="en-US" b="0" dirty="0"/>
              <a:t> </a:t>
            </a:r>
            <a:r>
              <a:rPr lang="en-US" b="0" dirty="0">
                <a:solidFill>
                  <a:schemeClr val="accent1"/>
                </a:solidFill>
              </a:rPr>
              <a:t>Project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772BAED-7411-C844-B42B-303427BDD674}"/>
              </a:ext>
            </a:extLst>
          </p:cNvPr>
          <p:cNvSpPr txBox="1">
            <a:spLocks/>
          </p:cNvSpPr>
          <p:nvPr/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F30A039-94E9-6943-8BD3-AC1C69A7500D}"/>
              </a:ext>
            </a:extLst>
          </p:cNvPr>
          <p:cNvSpPr txBox="1">
            <a:spLocks/>
          </p:cNvSpPr>
          <p:nvPr/>
        </p:nvSpPr>
        <p:spPr>
          <a:xfrm>
            <a:off x="335360" y="6453336"/>
            <a:ext cx="2844800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09/10/2019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34F5375-6CFC-A74B-BB7A-9DCF87248F34}"/>
              </a:ext>
            </a:extLst>
          </p:cNvPr>
          <p:cNvSpPr txBox="1">
            <a:spLocks/>
          </p:cNvSpPr>
          <p:nvPr/>
        </p:nvSpPr>
        <p:spPr>
          <a:xfrm>
            <a:off x="3454401" y="6453336"/>
            <a:ext cx="5797128" cy="288032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WP9 EOSC DIH - 1st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4248301004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base">
  <a:themeElements>
    <a:clrScheme name="Custom 3">
      <a:dk1>
        <a:sysClr val="windowText" lastClr="000000"/>
      </a:dk1>
      <a:lt1>
        <a:sysClr val="window" lastClr="FFFFFF"/>
      </a:lt1>
      <a:dk2>
        <a:srgbClr val="192E44"/>
      </a:dk2>
      <a:lt2>
        <a:srgbClr val="6592CB"/>
      </a:lt2>
      <a:accent1>
        <a:srgbClr val="A4762A"/>
      </a:accent1>
      <a:accent2>
        <a:srgbClr val="F8B13D"/>
      </a:accent2>
      <a:accent3>
        <a:srgbClr val="5D5F66"/>
      </a:accent3>
      <a:accent4>
        <a:srgbClr val="E3ECF9"/>
      </a:accent4>
      <a:accent5>
        <a:srgbClr val="557FBD"/>
      </a:accent5>
      <a:accent6>
        <a:srgbClr val="324F7C"/>
      </a:accent6>
      <a:hlink>
        <a:srgbClr val="263D5D"/>
      </a:hlink>
      <a:folHlink>
        <a:srgbClr val="1464F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OSC_HUB_16-9_ppt_template_v0.8" id="{8DB138ED-F999-4E5E-AFD0-12EA3FB52E1E}" vid="{C7DA8598-46A9-41FB-9598-1F55E769143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3126</Words>
  <Application>Microsoft Macintosh PowerPoint</Application>
  <PresentationFormat>Widescreen</PresentationFormat>
  <Paragraphs>626</Paragraphs>
  <Slides>40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Open Sans</vt:lpstr>
      <vt:lpstr>Source Sans Pro</vt:lpstr>
      <vt:lpstr>Verdana</vt:lpstr>
      <vt:lpstr>Wingdings</vt:lpstr>
      <vt:lpstr>slide_base</vt:lpstr>
      <vt:lpstr>PowerPoint Presentation</vt:lpstr>
      <vt:lpstr>Content Outline</vt:lpstr>
      <vt:lpstr>EC Digital Innovation Hub Initiative</vt:lpstr>
      <vt:lpstr>PowerPoint Presentation</vt:lpstr>
      <vt:lpstr>PowerPoint Presentation</vt:lpstr>
      <vt:lpstr>DIH Service Needs</vt:lpstr>
      <vt:lpstr>European Landscape of DIHs</vt:lpstr>
      <vt:lpstr>Digital Innovation Hubs Catalogue</vt:lpstr>
      <vt:lpstr>EC DIH Support</vt:lpstr>
      <vt:lpstr>Role of Industry in the EOSC</vt:lpstr>
      <vt:lpstr>EOSC Digital Innovation Hub</vt:lpstr>
      <vt:lpstr>Key Exploitable Results WP9</vt:lpstr>
      <vt:lpstr>PowerPoint Presentation</vt:lpstr>
      <vt:lpstr>EOSC DIH: Objectives</vt:lpstr>
      <vt:lpstr>EOSC DIH: Services</vt:lpstr>
      <vt:lpstr>EOSC DIH: WP9 Task, Activities and KPIs</vt:lpstr>
      <vt:lpstr>EOSC DIH: WP9 Timelines</vt:lpstr>
      <vt:lpstr>WP9 Activities and Results</vt:lpstr>
      <vt:lpstr>Strategy and Promotion</vt:lpstr>
      <vt:lpstr>Events Organized and Attended</vt:lpstr>
      <vt:lpstr>Industry Collaborations</vt:lpstr>
      <vt:lpstr>Vouchers, Marketplace, Platform</vt:lpstr>
      <vt:lpstr>WP9 Activities and Results</vt:lpstr>
      <vt:lpstr>PowerPoint Presentation</vt:lpstr>
      <vt:lpstr>PowerPoint Presentation</vt:lpstr>
      <vt:lpstr>PowerPoint Presentation</vt:lpstr>
      <vt:lpstr>PowerPoint Presentation</vt:lpstr>
      <vt:lpstr>Business Pilots: Services/Resources Used</vt:lpstr>
      <vt:lpstr>PowerPoint Presentation</vt:lpstr>
      <vt:lpstr>PowerPoint Presentation</vt:lpstr>
      <vt:lpstr>Commercialization Support</vt:lpstr>
      <vt:lpstr>Commercialization Support </vt:lpstr>
      <vt:lpstr>Commercialization Support </vt:lpstr>
      <vt:lpstr>Use of Resources</vt:lpstr>
      <vt:lpstr>WP9: PM Plan and Consumption</vt:lpstr>
      <vt:lpstr>WP9: Budget for Technical Resources</vt:lpstr>
      <vt:lpstr>Deviations / Lessons Learned</vt:lpstr>
      <vt:lpstr>Future plans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</dc:creator>
  <cp:lastModifiedBy>Sy Holsinger</cp:lastModifiedBy>
  <cp:revision>229</cp:revision>
  <dcterms:created xsi:type="dcterms:W3CDTF">2018-07-16T07:35:10Z</dcterms:created>
  <dcterms:modified xsi:type="dcterms:W3CDTF">2019-10-09T06:48:08Z</dcterms:modified>
</cp:coreProperties>
</file>