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94" r:id="rId5"/>
    <p:sldId id="259" r:id="rId6"/>
    <p:sldId id="293" r:id="rId7"/>
    <p:sldId id="277" r:id="rId8"/>
    <p:sldId id="278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61" r:id="rId17"/>
    <p:sldId id="289" r:id="rId18"/>
    <p:sldId id="280" r:id="rId19"/>
    <p:sldId id="290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Coelh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8E68C-D321-43B7-AF2D-D7C5EE32434E}">
  <a:tblStyle styleId="{AF98E68C-D321-43B7-AF2D-D7C5EE3243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B40628-AE61-4CC5-BDFA-82349C7DB0A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A"/>
          </a:solidFill>
        </a:fill>
      </a:tcStyle>
    </a:wholeTbl>
    <a:band1H>
      <a:tcTxStyle/>
      <a:tcStyle>
        <a:tcBdr/>
        <a:fill>
          <a:solidFill>
            <a:srgbClr val="CBCB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53" autoAdjust="0"/>
  </p:normalViewPr>
  <p:slideViewPr>
    <p:cSldViewPr snapToGrid="0">
      <p:cViewPr varScale="1">
        <p:scale>
          <a:sx n="57" d="100"/>
          <a:sy n="57" d="100"/>
        </p:scale>
        <p:origin x="799" y="5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826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WP8 </a:t>
            </a:r>
            <a:r>
              <a:rPr lang="en-US" sz="2400" dirty="0"/>
              <a:t>Objectives: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Running proofs of concept to test the feasibility of use cases, based on specific scientific and technical requirements defined by high impact research communities.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Conducting pilots to define and test the architecture of solutions.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Preparing the production environments to make platforms available to users beyond the CC.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Defining business models to sustain the solutions within EOSC after the end of the project.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39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IMAS:</a:t>
            </a:r>
            <a:r>
              <a:rPr lang="en-US" baseline="0" dirty="0"/>
              <a:t> ITER </a:t>
            </a:r>
            <a:r>
              <a:rPr lang="en-US" baseline="0" dirty="0" err="1"/>
              <a:t>Modelling</a:t>
            </a:r>
            <a:r>
              <a:rPr lang="en-US" baseline="0" dirty="0"/>
              <a:t> and Analysis System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/>
              <a:t>MAST: Tokamak converting raw data to physical parameters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JINTRAC: coupled simulations of different plasma scenarios within a tokamak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75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CWL: Common Workflow Language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26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- technology/service is considered for adoption, but the integration and assessment work is yet to start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- integration is ongoing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- technology was assessed and does not fit into the use case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- technology is integrated and assessment is yet to finish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- technology is integrated and positively evaluated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1" y="4877734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8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7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9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5"/>
            <a:ext cx="4916163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2063553" y="188640"/>
            <a:ext cx="8160907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623392" y="1916832"/>
            <a:ext cx="11233248" cy="420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09/10/2019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8469" y="6381327"/>
            <a:ext cx="4905446" cy="2957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1st EOSC-hub Review, Luxembourg 8-9 Oct 2019</a:t>
            </a: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8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24" name="Google Shape;24;p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3358662" y="6381327"/>
            <a:ext cx="5378938" cy="2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57" name="Google Shape;57;p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4192277" y="4365105"/>
            <a:ext cx="3956040" cy="633228"/>
            <a:chOff x="4269008" y="5638956"/>
            <a:chExt cx="3956040" cy="633228"/>
          </a:xfrm>
        </p:grpSpPr>
        <p:pic>
          <p:nvPicPr>
            <p:cNvPr id="64" name="Google Shape;6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5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/>
            </a:p>
          </p:txBody>
        </p:sp>
        <p:sp>
          <p:nvSpPr>
            <p:cNvPr id="67" name="Google Shape;67;p5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818" y="164359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/>
        </p:nvSpPr>
        <p:spPr>
          <a:xfrm>
            <a:off x="1116253" y="1902604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cxnSp>
        <p:nvCxnSpPr>
          <p:cNvPr id="71" name="Google Shape;71;p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" name="Google Shape;72;p5"/>
          <p:cNvGrpSpPr/>
          <p:nvPr/>
        </p:nvGrpSpPr>
        <p:grpSpPr>
          <a:xfrm>
            <a:off x="935074" y="5956688"/>
            <a:ext cx="10470447" cy="400110"/>
            <a:chOff x="899592" y="6271590"/>
            <a:chExt cx="7705726" cy="294461"/>
          </a:xfrm>
        </p:grpSpPr>
        <p:pic>
          <p:nvPicPr>
            <p:cNvPr id="73" name="Google Shape;7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2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93" name="Google Shape;93;p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49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628650" y="3631913"/>
            <a:ext cx="7759775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2"/>
          </p:nvPr>
        </p:nvSpPr>
        <p:spPr>
          <a:xfrm>
            <a:off x="628651" y="2944596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sz="2800" b="0" i="0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628650" y="2286672"/>
            <a:ext cx="5756583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Content">
  <p:cSld name="1_Title &amp;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109" name="Google Shape;109;p8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8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&amp; Content">
  <p:cSld name="3_Title &amp;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122" name="Google Shape;122;p9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9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4_Title &amp;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09/10/2019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 dirty="0"/>
          </a:p>
        </p:txBody>
      </p:sp>
      <p:cxnSp>
        <p:nvCxnSpPr>
          <p:cNvPr id="135" name="Google Shape;135;p10"/>
          <p:cNvCxnSpPr/>
          <p:nvPr/>
        </p:nvCxnSpPr>
        <p:spPr>
          <a:xfrm rot="10800000">
            <a:off x="335359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10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/>
        </p:nvSpPr>
        <p:spPr>
          <a:xfrm>
            <a:off x="1438719" y="3096344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3600" b="1" i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Competence Centres (WP8)</a:t>
            </a:r>
            <a:endParaRPr sz="3600" b="1" i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1470468" y="3776604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B5892D"/>
              </a:buClr>
              <a:buSzPts val="2400"/>
            </a:pPr>
            <a:r>
              <a:rPr lang="en-US" sz="2400" b="0" i="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Gergely </a:t>
            </a:r>
            <a:r>
              <a:rPr lang="en-US" sz="240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Sipos</a:t>
            </a:r>
            <a:r>
              <a:rPr lang="pl-PL" sz="240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EGI Foundation</a:t>
            </a:r>
            <a:r>
              <a:rPr lang="pl-PL" sz="240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400" b="0" i="0" dirty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WP8 </a:t>
            </a:r>
            <a:r>
              <a:rPr lang="pl-PL" sz="2400" b="0" i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Leader</a:t>
            </a:r>
            <a:endParaRPr lang="pl-PL" sz="2400" b="0" i="0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B5892D"/>
              </a:buClr>
              <a:buSzPts val="2400"/>
            </a:pPr>
            <a:r>
              <a:rPr lang="pl-PL" sz="2400" dirty="0">
                <a:solidFill>
                  <a:srgbClr val="B5892D"/>
                </a:solidFill>
              </a:rPr>
              <a:t>Luxembourg, 8-9 October 2019</a:t>
            </a:r>
          </a:p>
          <a:p>
            <a:pPr>
              <a:buClr>
                <a:srgbClr val="B5892D"/>
              </a:buClr>
              <a:buSzPts val="2400"/>
            </a:pPr>
            <a:endParaRPr sz="2400" b="0" i="0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T8.3 Marine</a:t>
            </a:r>
          </a:p>
        </p:txBody>
      </p:sp>
      <p:pic>
        <p:nvPicPr>
          <p:cNvPr id="5" name="Google Shape;227;p15" descr="Screenshot 2019-01-09 at 12.58.4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2621" y="904435"/>
            <a:ext cx="819107" cy="72893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8948" y="1030222"/>
            <a:ext cx="1090675" cy="49451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4096" y="1279176"/>
            <a:ext cx="6786924" cy="4855007"/>
          </a:xfrm>
        </p:spPr>
        <p:txBody>
          <a:bodyPr/>
          <a:lstStyle/>
          <a:p>
            <a:r>
              <a:rPr lang="en-US" sz="2000" dirty="0"/>
              <a:t>Objectives</a:t>
            </a:r>
          </a:p>
          <a:p>
            <a:pPr lvl="1" indent="-290513"/>
            <a:r>
              <a:rPr lang="en-US" sz="1800" dirty="0"/>
              <a:t>Data collection and delivery platform (Argo Discovery)</a:t>
            </a:r>
          </a:p>
          <a:p>
            <a:pPr lvl="1" indent="-290513"/>
            <a:r>
              <a:rPr lang="en-US" sz="1800" dirty="0"/>
              <a:t>Federate and make accessible distributed data (</a:t>
            </a:r>
            <a:r>
              <a:rPr lang="en-US" sz="1800" dirty="0" err="1"/>
              <a:t>SeaDataNet</a:t>
            </a:r>
            <a:r>
              <a:rPr lang="en-US" sz="1800" dirty="0"/>
              <a:t>)</a:t>
            </a:r>
          </a:p>
          <a:p>
            <a:r>
              <a:rPr lang="en-US" sz="2000" dirty="0"/>
              <a:t>Progress</a:t>
            </a:r>
          </a:p>
          <a:p>
            <a:pPr lvl="1" indent="-290513"/>
            <a:r>
              <a:rPr lang="en-US" sz="1800" dirty="0"/>
              <a:t>Argo</a:t>
            </a:r>
          </a:p>
          <a:p>
            <a:pPr marL="1258888" lvl="2" indent="-177800"/>
            <a:r>
              <a:rPr lang="en-US" sz="1600" dirty="0"/>
              <a:t>Discovery platform was developed with open big data tools (</a:t>
            </a:r>
            <a:r>
              <a:rPr lang="en-US" sz="1600" dirty="0" err="1"/>
              <a:t>Hadoop</a:t>
            </a:r>
            <a:r>
              <a:rPr lang="en-US" sz="1600" dirty="0"/>
              <a:t>-Spark-Cassandra-</a:t>
            </a:r>
            <a:r>
              <a:rPr lang="en-US" sz="1600" dirty="0" err="1"/>
              <a:t>Elasticsearch</a:t>
            </a:r>
            <a:r>
              <a:rPr lang="en-US" sz="1600" dirty="0"/>
              <a:t>)</a:t>
            </a:r>
          </a:p>
          <a:p>
            <a:pPr marL="1258888" lvl="2" indent="-177800"/>
            <a:r>
              <a:rPr lang="en-US" sz="1600" dirty="0"/>
              <a:t>Moving the setup to CSC and registering as TLR-7 in EOSC</a:t>
            </a:r>
          </a:p>
          <a:p>
            <a:pPr lvl="1" indent="-290513"/>
            <a:r>
              <a:rPr lang="en-US" sz="1800" dirty="0" err="1"/>
              <a:t>SeaDataNet</a:t>
            </a:r>
            <a:endParaRPr lang="en-US" sz="1800" dirty="0"/>
          </a:p>
          <a:p>
            <a:pPr marL="1258888" lvl="2" indent="-177800"/>
            <a:r>
              <a:rPr lang="en-US" sz="1600" dirty="0" err="1"/>
              <a:t>OneData</a:t>
            </a:r>
            <a:r>
              <a:rPr lang="en-US" sz="1600" dirty="0"/>
              <a:t> deployed at CINECA, CYFRONET, IN2P3, INFN-CNAF</a:t>
            </a:r>
          </a:p>
          <a:p>
            <a:r>
              <a:rPr lang="en-US" sz="2000" dirty="0"/>
              <a:t>Challenges and open questions</a:t>
            </a:r>
          </a:p>
          <a:p>
            <a:pPr lvl="1" indent="-290513"/>
            <a:r>
              <a:rPr lang="en-US" sz="1800" dirty="0"/>
              <a:t>Data delivery platform is delayed due to staff turnover </a:t>
            </a:r>
          </a:p>
          <a:p>
            <a:pPr lvl="1" indent="-290513"/>
            <a:r>
              <a:rPr lang="en-US" sz="1800" dirty="0" err="1"/>
              <a:t>SeaDataNet</a:t>
            </a:r>
            <a:r>
              <a:rPr lang="en-US" sz="1800" dirty="0"/>
              <a:t> work was defined in PY2</a:t>
            </a:r>
          </a:p>
          <a:p>
            <a:pPr lvl="1" indent="-290513"/>
            <a:r>
              <a:rPr lang="en-US" sz="1800" dirty="0"/>
              <a:t>Bridging with ‘Blue Cloud services’ and other relevant initiatives</a:t>
            </a:r>
          </a:p>
        </p:txBody>
      </p:sp>
      <p:pic>
        <p:nvPicPr>
          <p:cNvPr id="8" name="Picture 7" descr="Screenshot 2019-09-13 at 12.05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0" y="1811448"/>
            <a:ext cx="5226975" cy="44347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86936" y="1540769"/>
            <a:ext cx="19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Argo discovery service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23000" y="3524250"/>
            <a:ext cx="571499" cy="476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7B8150E-9F33-4795-A5E0-5BAB5176413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937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T8.4 EISCAT_3D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35360" y="893969"/>
            <a:ext cx="6342723" cy="4855007"/>
          </a:xfrm>
        </p:spPr>
        <p:txBody>
          <a:bodyPr/>
          <a:lstStyle/>
          <a:p>
            <a:r>
              <a:rPr lang="en-US" sz="2000" dirty="0"/>
              <a:t>Objectives</a:t>
            </a:r>
          </a:p>
          <a:p>
            <a:pPr lvl="1"/>
            <a:r>
              <a:rPr lang="en-US" sz="1800" dirty="0"/>
              <a:t>Make EISCAT data accessible via a ‘data </a:t>
            </a:r>
            <a:r>
              <a:rPr lang="en-US" sz="1800" dirty="0" err="1"/>
              <a:t>webshop</a:t>
            </a:r>
            <a:r>
              <a:rPr lang="en-US" sz="1800" dirty="0"/>
              <a:t>’ </a:t>
            </a:r>
          </a:p>
          <a:p>
            <a:pPr lvl="1"/>
            <a:r>
              <a:rPr lang="en-US" sz="1800" dirty="0"/>
              <a:t>Enable online data analytics for researchers</a:t>
            </a:r>
          </a:p>
          <a:p>
            <a:r>
              <a:rPr lang="en-US" sz="2000" dirty="0"/>
              <a:t>Progress</a:t>
            </a:r>
          </a:p>
          <a:p>
            <a:pPr lvl="1"/>
            <a:r>
              <a:rPr lang="en-US" sz="1800" dirty="0"/>
              <a:t>Portal from EGI-Engage was connected to EOSC AAI</a:t>
            </a:r>
          </a:p>
          <a:p>
            <a:pPr lvl="1"/>
            <a:r>
              <a:rPr lang="en-US" sz="1800" dirty="0"/>
              <a:t>Arranged cloud capacity for the project at CSC</a:t>
            </a:r>
          </a:p>
          <a:p>
            <a:pPr lvl="1"/>
            <a:r>
              <a:rPr lang="en-US" sz="1800" dirty="0"/>
              <a:t>Defined metadata structure; Initial implementation in the Portal</a:t>
            </a:r>
          </a:p>
          <a:p>
            <a:pPr lvl="1"/>
            <a:r>
              <a:rPr lang="en-US" sz="1800" dirty="0"/>
              <a:t>Connected EGI File Transfer Service into Portal</a:t>
            </a:r>
          </a:p>
          <a:p>
            <a:r>
              <a:rPr lang="en-US" sz="2000" dirty="0"/>
              <a:t>Open questions</a:t>
            </a:r>
          </a:p>
          <a:p>
            <a:pPr lvl="1" indent="-290513"/>
            <a:r>
              <a:rPr lang="en-US" sz="1800" dirty="0"/>
              <a:t>Hierarchical metadata in DIRAC and B2Find: </a:t>
            </a:r>
          </a:p>
          <a:p>
            <a:pPr lvl="2" indent="-290513"/>
            <a:r>
              <a:rPr lang="en-US" sz="1600" dirty="0"/>
              <a:t>Will EGI-EUDAT AAI work together?</a:t>
            </a:r>
          </a:p>
          <a:p>
            <a:pPr lvl="1" indent="-290513"/>
            <a:r>
              <a:rPr lang="en-US" sz="1800" dirty="0"/>
              <a:t>Cloud procurement for beyond the project</a:t>
            </a:r>
          </a:p>
        </p:txBody>
      </p:sp>
      <p:pic>
        <p:nvPicPr>
          <p:cNvPr id="6" name="Picture 5" descr="Screenshot 2019-06-12 at 16.5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97" y="1185333"/>
            <a:ext cx="5460197" cy="3851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99750" y="4335696"/>
            <a:ext cx="1404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B216E"/>
                </a:solidFill>
              </a:rPr>
              <a:t>Browse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7877" y="2130277"/>
            <a:ext cx="17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B216E"/>
                </a:solidFill>
              </a:rPr>
              <a:t>Filter by meta-data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63565" y="1940308"/>
            <a:ext cx="2339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B216E"/>
                </a:solidFill>
              </a:rPr>
              <a:t>Manage compute jobs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542" y="926935"/>
            <a:ext cx="127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EISCAT Portal</a:t>
            </a:r>
          </a:p>
        </p:txBody>
      </p:sp>
      <p:pic>
        <p:nvPicPr>
          <p:cNvPr id="12" name="Google Shape;2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6135" y="327383"/>
            <a:ext cx="1623616" cy="7309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77" y="4504973"/>
            <a:ext cx="2943098" cy="225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826EED8-A3C3-41A7-B9EE-C085C58B94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49268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T8.5 EPOS-ORFEUS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35360" y="1285540"/>
            <a:ext cx="11521280" cy="4855007"/>
          </a:xfrm>
        </p:spPr>
        <p:txBody>
          <a:bodyPr/>
          <a:lstStyle/>
          <a:p>
            <a:r>
              <a:rPr lang="en-US" sz="2200" dirty="0"/>
              <a:t>Objectives</a:t>
            </a:r>
          </a:p>
          <a:p>
            <a:pPr lvl="1" indent="-290513"/>
            <a:r>
              <a:rPr lang="en-US" sz="2200" dirty="0"/>
              <a:t>Enable federated access to seismic data at ORFEUS </a:t>
            </a:r>
            <a:r>
              <a:rPr lang="en-US" sz="2200" dirty="0" err="1"/>
              <a:t>centres</a:t>
            </a:r>
            <a:r>
              <a:rPr lang="en-US" sz="2200" dirty="0"/>
              <a:t>, and replication of data across </a:t>
            </a:r>
            <a:r>
              <a:rPr lang="en-US" sz="2200" dirty="0" err="1"/>
              <a:t>centres</a:t>
            </a:r>
            <a:endParaRPr lang="en-US" sz="2200" dirty="0"/>
          </a:p>
          <a:p>
            <a:pPr lvl="1" indent="-290513"/>
            <a:r>
              <a:rPr lang="en-US" sz="2200" dirty="0"/>
              <a:t>Enable researchers to search for, access and </a:t>
            </a:r>
            <a:r>
              <a:rPr lang="en-US" sz="2200" dirty="0" err="1"/>
              <a:t>analyse</a:t>
            </a:r>
            <a:r>
              <a:rPr lang="en-US" sz="2200" dirty="0"/>
              <a:t> data for custom products</a:t>
            </a:r>
          </a:p>
          <a:p>
            <a:r>
              <a:rPr lang="en-US" sz="2200" dirty="0"/>
              <a:t>Progress</a:t>
            </a:r>
          </a:p>
          <a:p>
            <a:pPr lvl="1"/>
            <a:r>
              <a:rPr lang="en-US" sz="2200" dirty="0"/>
              <a:t>AAI integrated with 4 web services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Successful preliminary tests for data staging and replication with ‘</a:t>
            </a:r>
            <a:r>
              <a:rPr lang="en-US" sz="2200" dirty="0" err="1"/>
              <a:t>RuleManager</a:t>
            </a:r>
            <a:r>
              <a:rPr lang="en-US" sz="2200" dirty="0"/>
              <a:t>’</a:t>
            </a:r>
          </a:p>
          <a:p>
            <a:pPr lvl="1"/>
            <a:r>
              <a:rPr lang="en-US" sz="2200" dirty="0" err="1"/>
              <a:t>Jupyter</a:t>
            </a:r>
            <a:r>
              <a:rPr lang="en-US" sz="2200" dirty="0"/>
              <a:t> Notebooks at GRNET and </a:t>
            </a:r>
            <a:r>
              <a:rPr lang="en-US" sz="2200" dirty="0" err="1"/>
              <a:t>SURFSara</a:t>
            </a:r>
            <a:r>
              <a:rPr lang="en-US" sz="2200" dirty="0"/>
              <a:t> are under testing</a:t>
            </a:r>
          </a:p>
          <a:p>
            <a:r>
              <a:rPr lang="en-US" sz="2200" dirty="0"/>
              <a:t>Next step</a:t>
            </a:r>
          </a:p>
          <a:p>
            <a:pPr lvl="1" indent="-290513"/>
            <a:r>
              <a:rPr lang="en-US" sz="2200" dirty="0"/>
              <a:t>Putting the three areas together (AAI, data management, computing)</a:t>
            </a:r>
          </a:p>
        </p:txBody>
      </p:sp>
      <p:pic>
        <p:nvPicPr>
          <p:cNvPr id="6" name="Google Shape;222;p15" descr="Screen Shot 2015-02-26 at 09.30.1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4643" y="266031"/>
            <a:ext cx="1440160" cy="64413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1349C87-EE10-4ECE-AF48-0E08BE87B98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42054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T8.6 Radio astronomy</a:t>
            </a:r>
          </a:p>
        </p:txBody>
      </p:sp>
      <p:pic>
        <p:nvPicPr>
          <p:cNvPr id="5" name="Google Shape;2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2584" y="134052"/>
            <a:ext cx="1806348" cy="78669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2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8304" y="782124"/>
            <a:ext cx="1263696" cy="68974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335360" y="1285540"/>
            <a:ext cx="11521280" cy="4855007"/>
          </a:xfrm>
        </p:spPr>
        <p:txBody>
          <a:bodyPr/>
          <a:lstStyle/>
          <a:p>
            <a:r>
              <a:rPr lang="en-US" sz="2200" dirty="0"/>
              <a:t>Objectives</a:t>
            </a:r>
          </a:p>
          <a:p>
            <a:pPr lvl="1" indent="-290513"/>
            <a:r>
              <a:rPr lang="en-US" sz="2200" dirty="0"/>
              <a:t>Enable researchers to find, access and process data from the LOFAR Telescope</a:t>
            </a:r>
          </a:p>
          <a:p>
            <a:pPr lvl="1" indent="-290513"/>
            <a:r>
              <a:rPr lang="en-US" sz="2200" dirty="0"/>
              <a:t>Support application developers in deploying workflows for researchers</a:t>
            </a:r>
          </a:p>
          <a:p>
            <a:pPr lvl="1" indent="-290513"/>
            <a:r>
              <a:rPr lang="en-US" sz="2200" dirty="0"/>
              <a:t>Support research users in data analytics on federation of compute clusters</a:t>
            </a:r>
          </a:p>
          <a:p>
            <a:r>
              <a:rPr lang="en-US" sz="2200" dirty="0"/>
              <a:t>Progress</a:t>
            </a:r>
          </a:p>
          <a:p>
            <a:pPr lvl="1"/>
            <a:r>
              <a:rPr lang="en-US" sz="2000" dirty="0"/>
              <a:t>AAI: Technologies identified suitable (Check-in with </a:t>
            </a:r>
            <a:r>
              <a:rPr lang="en-US" sz="2000" dirty="0" err="1"/>
              <a:t>COmanage</a:t>
            </a:r>
            <a:r>
              <a:rPr lang="en-US" sz="2000" dirty="0"/>
              <a:t>)</a:t>
            </a:r>
          </a:p>
          <a:p>
            <a:pPr lvl="1"/>
            <a:r>
              <a:rPr lang="en-US" sz="2200" dirty="0"/>
              <a:t>Data: Integration of </a:t>
            </a:r>
            <a:r>
              <a:rPr lang="en-US" sz="2200" dirty="0" err="1"/>
              <a:t>dCache</a:t>
            </a:r>
            <a:r>
              <a:rPr lang="en-US" sz="2200" dirty="0"/>
              <a:t> with B2SHARE and B2HANDLE PIDs started</a:t>
            </a:r>
          </a:p>
          <a:p>
            <a:pPr lvl="1"/>
            <a:r>
              <a:rPr lang="en-US" sz="2200" dirty="0"/>
              <a:t>Computing: Functional tests completed, scalability tests to follow</a:t>
            </a:r>
          </a:p>
          <a:p>
            <a:r>
              <a:rPr lang="en-US" sz="2200" dirty="0"/>
              <a:t>Challenge</a:t>
            </a:r>
          </a:p>
          <a:p>
            <a:pPr lvl="1" indent="-290513"/>
            <a:r>
              <a:rPr lang="en-US" sz="2200" dirty="0"/>
              <a:t>Delay due to late allocation of people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0112989-2C80-4CDF-B572-CAD4151DF65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72349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T8.7 ICOS - </a:t>
            </a:r>
            <a:r>
              <a:rPr lang="en-US" dirty="0" err="1"/>
              <a:t>eLTER</a:t>
            </a:r>
            <a:endParaRPr lang="en-US" dirty="0"/>
          </a:p>
        </p:txBody>
      </p:sp>
      <p:pic>
        <p:nvPicPr>
          <p:cNvPr id="5" name="Google Shape;235;p15" descr="Screenshot 2019-01-09 at 13.12.2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940" y="232626"/>
            <a:ext cx="1955680" cy="5588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237;p15" descr="Screenshot 2019-01-09 at 13.14.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303" y="808689"/>
            <a:ext cx="1490418" cy="54597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102534" y="893969"/>
            <a:ext cx="8977973" cy="4855007"/>
          </a:xfrm>
        </p:spPr>
        <p:txBody>
          <a:bodyPr/>
          <a:lstStyle/>
          <a:p>
            <a:r>
              <a:rPr lang="en-US" sz="2200" dirty="0"/>
              <a:t>Objectives</a:t>
            </a:r>
          </a:p>
          <a:p>
            <a:pPr lvl="1" indent="-290513"/>
            <a:r>
              <a:rPr lang="en-US" sz="2200" dirty="0"/>
              <a:t>ICOS: Integrate ICOS Portal and its analysis tools with large-scale storage and compute resources</a:t>
            </a:r>
          </a:p>
          <a:p>
            <a:pPr lvl="1" indent="-290513"/>
            <a:r>
              <a:rPr lang="en-US" sz="2200" dirty="0" err="1"/>
              <a:t>eLTER</a:t>
            </a:r>
            <a:r>
              <a:rPr lang="en-US" sz="2200" dirty="0"/>
              <a:t>: Develop and share data analysis workflows through user friendly interfaces and scalable infrastructures</a:t>
            </a:r>
          </a:p>
          <a:p>
            <a:r>
              <a:rPr lang="en-US" sz="2200" dirty="0"/>
              <a:t>Progress</a:t>
            </a:r>
          </a:p>
          <a:p>
            <a:pPr lvl="1"/>
            <a:r>
              <a:rPr lang="en-US" sz="2000" dirty="0"/>
              <a:t>ICOS:</a:t>
            </a:r>
          </a:p>
          <a:p>
            <a:pPr lvl="2" indent="-207963"/>
            <a:r>
              <a:rPr lang="en-US" sz="1800" dirty="0"/>
              <a:t>Data archival and processing pipeline is in place at CSC (Data product generation from 100 carbon stations in near real-time)</a:t>
            </a:r>
          </a:p>
          <a:p>
            <a:pPr lvl="2" indent="-207963"/>
            <a:r>
              <a:rPr lang="en-US" sz="1800" dirty="0"/>
              <a:t>ICOS ERIC run a tender for long-term provisioning (EUDAT Ltd)  </a:t>
            </a:r>
          </a:p>
          <a:p>
            <a:pPr lvl="1"/>
            <a:r>
              <a:rPr lang="en-US" sz="2000" dirty="0" err="1"/>
              <a:t>eLTER</a:t>
            </a:r>
            <a:r>
              <a:rPr lang="en-US" sz="2000" dirty="0"/>
              <a:t>: </a:t>
            </a:r>
          </a:p>
          <a:p>
            <a:pPr lvl="2"/>
            <a:r>
              <a:rPr lang="en-US" sz="1800" dirty="0"/>
              <a:t>Testing of EGI Notebooks and </a:t>
            </a:r>
            <a:r>
              <a:rPr lang="en-US" sz="1800" dirty="0" err="1"/>
              <a:t>IaaS</a:t>
            </a:r>
            <a:r>
              <a:rPr lang="en-US" sz="1800" dirty="0"/>
              <a:t> Cloud resources are ongoing</a:t>
            </a:r>
          </a:p>
          <a:p>
            <a:pPr lvl="2"/>
            <a:r>
              <a:rPr lang="en-US" sz="1800" dirty="0"/>
              <a:t>Negotiations for long-term operation started with FZJ</a:t>
            </a:r>
            <a:endParaRPr lang="en-US" sz="2000" dirty="0"/>
          </a:p>
          <a:p>
            <a:r>
              <a:rPr lang="en-US" sz="2200" dirty="0"/>
              <a:t>Challenge</a:t>
            </a:r>
          </a:p>
          <a:p>
            <a:pPr lvl="1"/>
            <a:r>
              <a:rPr lang="en-US" sz="2000" dirty="0"/>
              <a:t>Delayed delivery: Request to extend the task until M36</a:t>
            </a:r>
          </a:p>
        </p:txBody>
      </p:sp>
      <p:pic>
        <p:nvPicPr>
          <p:cNvPr id="8" name="Google Shape;313;p18"/>
          <p:cNvPicPr preferRelativeResize="0"/>
          <p:nvPr/>
        </p:nvPicPr>
        <p:blipFill rotWithShape="1">
          <a:blip r:embed="rId4">
            <a:alphaModFix/>
          </a:blip>
          <a:srcRect t="1494" b="1429"/>
          <a:stretch/>
        </p:blipFill>
        <p:spPr>
          <a:xfrm>
            <a:off x="8603912" y="2472569"/>
            <a:ext cx="3439921" cy="1655067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314;p18"/>
          <p:cNvPicPr preferRelativeResize="0"/>
          <p:nvPr/>
        </p:nvPicPr>
        <p:blipFill rotWithShape="1">
          <a:blip r:embed="rId5">
            <a:alphaModFix/>
          </a:blip>
          <a:srcRect t="3455"/>
          <a:stretch/>
        </p:blipFill>
        <p:spPr>
          <a:xfrm>
            <a:off x="8437848" y="4017732"/>
            <a:ext cx="3439996" cy="1656184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Striped Right Arrow 9"/>
          <p:cNvSpPr/>
          <p:nvPr/>
        </p:nvSpPr>
        <p:spPr>
          <a:xfrm rot="20806382">
            <a:off x="7442361" y="3924524"/>
            <a:ext cx="924150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A5C44D9-A31B-417C-973A-E764CD2E8ED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791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T8.8 Disaster mitigation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123694" y="1155630"/>
            <a:ext cx="6544201" cy="4855007"/>
          </a:xfrm>
        </p:spPr>
        <p:txBody>
          <a:bodyPr/>
          <a:lstStyle/>
          <a:p>
            <a:pPr marL="274638" indent="-223838"/>
            <a:r>
              <a:rPr lang="en-US" sz="2200" dirty="0"/>
              <a:t>Objectives</a:t>
            </a:r>
          </a:p>
          <a:p>
            <a:pPr marL="625475" lvl="1" indent="-290513"/>
            <a:r>
              <a:rPr lang="en-US" sz="2200" dirty="0"/>
              <a:t>Re-simulate past disaster events to increase our understanding of the causes of such events</a:t>
            </a:r>
          </a:p>
          <a:p>
            <a:pPr marL="625475" lvl="1" indent="-290513"/>
            <a:r>
              <a:rPr lang="en-US" sz="2200" dirty="0"/>
              <a:t>Setup generic simulation portals for natural hazards</a:t>
            </a:r>
            <a:endParaRPr lang="en-US" sz="1800" dirty="0"/>
          </a:p>
          <a:p>
            <a:pPr marL="274638" indent="-223838"/>
            <a:r>
              <a:rPr lang="en-US" sz="2200" dirty="0"/>
              <a:t>Progress</a:t>
            </a:r>
          </a:p>
          <a:p>
            <a:pPr marL="625475" lvl="1" indent="-290513"/>
            <a:r>
              <a:rPr lang="en-US" sz="2000" dirty="0"/>
              <a:t>Tsunami simulation </a:t>
            </a:r>
            <a:r>
              <a:rPr lang="en-US" sz="1600" dirty="0"/>
              <a:t>(Sulawesi Tsunami, Indonesia 2018)</a:t>
            </a:r>
          </a:p>
          <a:p>
            <a:pPr marL="625475" lvl="1" indent="-290513"/>
            <a:r>
              <a:rPr lang="en-US" sz="2000" dirty="0"/>
              <a:t>Typhoon and storm surge </a:t>
            </a:r>
            <a:r>
              <a:rPr lang="en-US" sz="1600" dirty="0"/>
              <a:t>(Typhoon </a:t>
            </a:r>
            <a:r>
              <a:rPr lang="en-US" sz="1600" dirty="0" err="1"/>
              <a:t>Pabuk</a:t>
            </a:r>
            <a:r>
              <a:rPr lang="en-US" sz="1600" dirty="0"/>
              <a:t>, Thailand 2019)</a:t>
            </a:r>
          </a:p>
          <a:p>
            <a:pPr marL="625475" lvl="1" indent="-290513"/>
            <a:r>
              <a:rPr lang="en-US" sz="2000" dirty="0"/>
              <a:t>Flood </a:t>
            </a:r>
            <a:r>
              <a:rPr lang="en-US" sz="1600" dirty="0"/>
              <a:t>(Malaysia 2017)</a:t>
            </a:r>
          </a:p>
          <a:p>
            <a:pPr marL="625475" lvl="1" indent="-290513"/>
            <a:r>
              <a:rPr lang="en-US" sz="2000" dirty="0"/>
              <a:t>Dust transportation of biomass burning </a:t>
            </a:r>
            <a:r>
              <a:rPr lang="en-US" sz="1600" dirty="0"/>
              <a:t>(</a:t>
            </a:r>
            <a:r>
              <a:rPr lang="en-US" sz="1600" dirty="0" err="1"/>
              <a:t>IndoChina</a:t>
            </a:r>
            <a:r>
              <a:rPr lang="en-US" sz="1600" dirty="0"/>
              <a:t>, 2018)</a:t>
            </a:r>
          </a:p>
          <a:p>
            <a:pPr marL="625475" lvl="1" indent="-290513"/>
            <a:r>
              <a:rPr lang="en-US" sz="2000" dirty="0"/>
              <a:t>Analysis of additional use cases </a:t>
            </a:r>
            <a:r>
              <a:rPr lang="en-US" sz="1600" dirty="0"/>
              <a:t>(tsunami early warning of Indian Ocean, lightening, forest fire monitoring and storm surge)</a:t>
            </a:r>
            <a:endParaRPr lang="en-US" sz="2000" dirty="0"/>
          </a:p>
          <a:p>
            <a:pPr marL="625475" lvl="1" indent="-290513"/>
            <a:r>
              <a:rPr lang="en-US" sz="2000" dirty="0"/>
              <a:t>Cataloguing of </a:t>
            </a:r>
            <a:r>
              <a:rPr lang="en-US" sz="2000" dirty="0" err="1"/>
              <a:t>iCOMCOT</a:t>
            </a:r>
            <a:r>
              <a:rPr lang="en-US" sz="2000" dirty="0"/>
              <a:t> portal in EOSC started</a:t>
            </a:r>
          </a:p>
        </p:txBody>
      </p:sp>
      <p:sp>
        <p:nvSpPr>
          <p:cNvPr id="7" name="Striped Right Arrow 6"/>
          <p:cNvSpPr/>
          <p:nvPr/>
        </p:nvSpPr>
        <p:spPr>
          <a:xfrm rot="20077737">
            <a:off x="5786655" y="2937801"/>
            <a:ext cx="2142049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shot 2019-09-13 at 16.4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14" y="4349750"/>
            <a:ext cx="4825621" cy="2319867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0" name="Striped Right Arrow 9"/>
          <p:cNvSpPr/>
          <p:nvPr/>
        </p:nvSpPr>
        <p:spPr>
          <a:xfrm rot="21103920">
            <a:off x="5784922" y="5424133"/>
            <a:ext cx="1127296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371" y="152123"/>
            <a:ext cx="4268463" cy="407324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B2C28E9-56DC-4E2E-9877-5CEE459948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4856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ED293-F320-7B40-98B8-22B8F933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029" y="5945284"/>
            <a:ext cx="3103024" cy="5916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Google Shape;253;p1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80"/>
              <a:buFont typeface="Calibri"/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Service assessment status overview</a:t>
            </a:r>
            <a:endParaRPr sz="324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shot 2019-09-13 at 13.4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35" y="1065523"/>
            <a:ext cx="9213834" cy="570780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59" name="Google Shape;259;p17"/>
          <p:cNvSpPr/>
          <p:nvPr/>
        </p:nvSpPr>
        <p:spPr>
          <a:xfrm>
            <a:off x="21142" y="784187"/>
            <a:ext cx="2825769" cy="198407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considered for adoption, but the integration is yet to start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DD869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integration is ongoing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US" dirty="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technology is integrated and assessment is yet to finish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4826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technology does not fit into the use case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09E23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technology is integrated and positively evaluated</a:t>
            </a:r>
            <a:endParaRPr dirty="0"/>
          </a:p>
        </p:txBody>
      </p:sp>
      <p:sp>
        <p:nvSpPr>
          <p:cNvPr id="3" name="Left Arrow 2"/>
          <p:cNvSpPr/>
          <p:nvPr/>
        </p:nvSpPr>
        <p:spPr>
          <a:xfrm>
            <a:off x="2289493" y="4021667"/>
            <a:ext cx="589174" cy="5926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3620" y="4157613"/>
            <a:ext cx="1352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EISCAT Portal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1926105" y="3147484"/>
            <a:ext cx="967378" cy="5926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8508" y="3274486"/>
            <a:ext cx="2020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 discovery portal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1894355" y="6265333"/>
            <a:ext cx="967378" cy="5926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560" y="6392335"/>
            <a:ext cx="154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iCOMCOT</a:t>
            </a:r>
            <a:r>
              <a:rPr lang="en-US" dirty="0"/>
              <a:t> Portal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2283516" y="2592799"/>
            <a:ext cx="589174" cy="5926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4898" y="2719801"/>
            <a:ext cx="1841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Prominence platform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1904930" y="5371782"/>
            <a:ext cx="967378" cy="5926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7237" y="5498784"/>
            <a:ext cx="1272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portal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1463" y="3303818"/>
            <a:ext cx="7919766" cy="12802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Successful integrations across AAI, Data Management, Computing</a:t>
            </a:r>
          </a:p>
          <a:p>
            <a:pPr marL="176213" indent="-176213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Access to federated data from </a:t>
            </a:r>
            <a:r>
              <a:rPr lang="en-US" sz="1600" dirty="0" err="1">
                <a:solidFill>
                  <a:schemeClr val="accent1"/>
                </a:solidFill>
              </a:rPr>
              <a:t>Jupyter</a:t>
            </a:r>
            <a:r>
              <a:rPr lang="en-US" sz="1600" dirty="0">
                <a:solidFill>
                  <a:schemeClr val="accent1"/>
                </a:solidFill>
              </a:rPr>
              <a:t> is an emerging use case (See demo later)</a:t>
            </a:r>
          </a:p>
          <a:p>
            <a:pPr marL="176213" indent="-176213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Cross-provider AAI interoperability was a critical requirement for WP5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 Still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resources &amp; deviations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42DE6B-1D61-47EB-BE0C-8CFF4D6A2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434607"/>
              </p:ext>
            </p:extLst>
          </p:nvPr>
        </p:nvGraphicFramePr>
        <p:xfrm>
          <a:off x="479068" y="1204113"/>
          <a:ext cx="8250459" cy="4939356"/>
        </p:xfrm>
        <a:graphic>
          <a:graphicData uri="http://schemas.openxmlformats.org/drawingml/2006/table">
            <a:tbl>
              <a:tblPr/>
              <a:tblGrid>
                <a:gridCol w="811630">
                  <a:extLst>
                    <a:ext uri="{9D8B030D-6E8A-4147-A177-3AD203B41FA5}">
                      <a16:colId xmlns:a16="http://schemas.microsoft.com/office/drawing/2014/main" val="65164110"/>
                    </a:ext>
                  </a:extLst>
                </a:gridCol>
                <a:gridCol w="1202863">
                  <a:extLst>
                    <a:ext uri="{9D8B030D-6E8A-4147-A177-3AD203B41FA5}">
                      <a16:colId xmlns:a16="http://schemas.microsoft.com/office/drawing/2014/main" val="2481161133"/>
                    </a:ext>
                  </a:extLst>
                </a:gridCol>
                <a:gridCol w="3256565">
                  <a:extLst>
                    <a:ext uri="{9D8B030D-6E8A-4147-A177-3AD203B41FA5}">
                      <a16:colId xmlns:a16="http://schemas.microsoft.com/office/drawing/2014/main" val="3119966806"/>
                    </a:ext>
                  </a:extLst>
                </a:gridCol>
                <a:gridCol w="1356141">
                  <a:extLst>
                    <a:ext uri="{9D8B030D-6E8A-4147-A177-3AD203B41FA5}">
                      <a16:colId xmlns:a16="http://schemas.microsoft.com/office/drawing/2014/main" val="1571032840"/>
                    </a:ext>
                  </a:extLst>
                </a:gridCol>
                <a:gridCol w="811630">
                  <a:extLst>
                    <a:ext uri="{9D8B030D-6E8A-4147-A177-3AD203B41FA5}">
                      <a16:colId xmlns:a16="http://schemas.microsoft.com/office/drawing/2014/main" val="3564319979"/>
                    </a:ext>
                  </a:extLst>
                </a:gridCol>
                <a:gridCol w="811630">
                  <a:extLst>
                    <a:ext uri="{9D8B030D-6E8A-4147-A177-3AD203B41FA5}">
                      <a16:colId xmlns:a16="http://schemas.microsoft.com/office/drawing/2014/main" val="770837432"/>
                    </a:ext>
                  </a:extLst>
                </a:gridCol>
              </a:tblGrid>
              <a:tr h="360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(*end month extend in AN3)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87810"/>
                  </a:ext>
                </a:extLst>
              </a:tr>
              <a:tr h="52481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93094"/>
                  </a:ext>
                </a:extLst>
              </a:tr>
              <a:tr h="36081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WP08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ELIXIR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48837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T08.02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66439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1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   Unfunded efforts</a:t>
                      </a:r>
                      <a:endParaRPr lang="x-none" sz="2000" b="0" i="1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x-none" sz="2000" b="0" i="0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x-none" sz="2000" b="0" i="0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  <a:endParaRPr lang="x-none" sz="2000" b="0" i="0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16050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T08.03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Marine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142%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41634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T08.04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EISCAT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55993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EPOS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121%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39731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T08.06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LOFAR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91289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T08.07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ICOS*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3820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1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Unfunded efforts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7407"/>
                  </a:ext>
                </a:extLst>
              </a:tr>
              <a:tr h="360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T08.08</a:t>
                      </a:r>
                      <a:endParaRPr lang="x-none" sz="2000" b="0" i="0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i="0" u="none" strike="noStrike" dirty="0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</a:rPr>
                        <a:t>Unfunded DMCC </a:t>
                      </a:r>
                      <a:endParaRPr lang="x-none" sz="2000" b="0" i="0" u="none" strike="noStrike" dirty="0">
                        <a:solidFill>
                          <a:srgbClr val="9797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  <a:endParaRPr lang="x-none" sz="20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10080"/>
                  </a:ext>
                </a:extLst>
              </a:tr>
              <a:tr h="360813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WP08 Total</a:t>
                      </a:r>
                      <a:endParaRPr lang="x-non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17289"/>
                  </a:ext>
                </a:extLst>
              </a:tr>
            </a:tbl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8808862" y="2043748"/>
            <a:ext cx="924150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0433" y="1912451"/>
            <a:ext cx="191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CESNET to be active in resource provisioning in PY3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8794163" y="3115284"/>
            <a:ext cx="924150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95734" y="2983987"/>
            <a:ext cx="191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Platform was developed and is put in place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8779463" y="4253665"/>
            <a:ext cx="924150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81034" y="4122368"/>
            <a:ext cx="1919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 due to overlap with </a:t>
            </a:r>
            <a:r>
              <a:rPr lang="en-US" dirty="0" err="1"/>
              <a:t>EOSCpilot</a:t>
            </a:r>
            <a:r>
              <a:rPr lang="en-US" dirty="0"/>
              <a:t> (ASTRON science demonstrator)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85F7694-B7B6-4912-8D03-A31DBACCD4D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33708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5360" y="1057105"/>
            <a:ext cx="11521280" cy="4855007"/>
          </a:xfrm>
        </p:spPr>
        <p:txBody>
          <a:bodyPr/>
          <a:lstStyle/>
          <a:p>
            <a:r>
              <a:rPr lang="en-US" dirty="0"/>
              <a:t>Complete service assessments and integrations (See matrix previously)</a:t>
            </a:r>
          </a:p>
          <a:p>
            <a:r>
              <a:rPr lang="en-US" dirty="0"/>
              <a:t>Outreach and training</a:t>
            </a:r>
            <a:endParaRPr lang="en-US" sz="1800" dirty="0"/>
          </a:p>
          <a:p>
            <a:pPr lvl="1" indent="-290513"/>
            <a:r>
              <a:rPr lang="en-US" sz="2000" dirty="0"/>
              <a:t>ELIXIR to demonstrate to ELIXIR Nodes</a:t>
            </a:r>
          </a:p>
          <a:p>
            <a:pPr lvl="1" indent="-290513"/>
            <a:r>
              <a:rPr lang="en-US" sz="2000" dirty="0"/>
              <a:t>Fusion to demonstrate &amp; disseminate to FAIR4FUSION (started in Sep’19)</a:t>
            </a:r>
          </a:p>
          <a:p>
            <a:pPr lvl="1" indent="-290513"/>
            <a:r>
              <a:rPr lang="en-US" sz="2000" dirty="0"/>
              <a:t>Marine to do demo &amp; knowledge transfer to </a:t>
            </a:r>
            <a:r>
              <a:rPr lang="en-US" sz="2000" dirty="0" err="1"/>
              <a:t>SeaDataNet</a:t>
            </a:r>
            <a:r>
              <a:rPr lang="en-US" sz="2000" dirty="0"/>
              <a:t> and Blue Cloud</a:t>
            </a:r>
          </a:p>
          <a:p>
            <a:pPr lvl="1" indent="-290513"/>
            <a:r>
              <a:rPr lang="en-US" sz="2000" dirty="0"/>
              <a:t>EISCAT tutorial at EISCAT 3D User Meeting</a:t>
            </a:r>
          </a:p>
          <a:p>
            <a:pPr lvl="1" indent="-290513"/>
            <a:r>
              <a:rPr lang="en-US" sz="2000" dirty="0"/>
              <a:t>Talk at EPOS-ORFEUS annual event</a:t>
            </a:r>
          </a:p>
          <a:p>
            <a:pPr lvl="1" indent="-290513"/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Handover</a:t>
            </a:r>
          </a:p>
          <a:p>
            <a:pPr lvl="1" indent="-288925"/>
            <a:r>
              <a:rPr lang="en-US" sz="2000" dirty="0"/>
              <a:t>Operations </a:t>
            </a:r>
            <a:r>
              <a:rPr lang="mr-IN" sz="2000" dirty="0"/>
              <a:t>–</a:t>
            </a:r>
            <a:r>
              <a:rPr lang="en-US" sz="2000" dirty="0"/>
              <a:t> Negotiate with RIs; with Clusters; </a:t>
            </a:r>
            <a:br>
              <a:rPr lang="en-US" sz="2000" dirty="0"/>
            </a:br>
            <a:r>
              <a:rPr lang="en-US" sz="2000" dirty="0"/>
              <a:t>with Community projects</a:t>
            </a:r>
          </a:p>
          <a:p>
            <a:r>
              <a:rPr lang="en-US" dirty="0"/>
              <a:t>Good practices </a:t>
            </a:r>
            <a:r>
              <a:rPr lang="mr-IN" dirty="0"/>
              <a:t>–</a:t>
            </a:r>
            <a:r>
              <a:rPr lang="en-US" dirty="0"/>
              <a:t> Prepare a publication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18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6" y="3247752"/>
            <a:ext cx="2163233" cy="3051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394478">
            <a:off x="7749588" y="5440361"/>
            <a:ext cx="10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39605"/>
                </a:solidFill>
              </a:rPr>
              <a:t>EOSC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3756">
            <a:off x="7165321" y="5245820"/>
            <a:ext cx="1604512" cy="452638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95BA618-A9E8-4D1C-9CA6-F9101741B58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83683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communities are progressing as planned, 2 with slight delays</a:t>
            </a:r>
          </a:p>
          <a:p>
            <a:r>
              <a:rPr lang="en-US" dirty="0"/>
              <a:t>3 thematic services &amp; 3 clouds are operational in EOSC</a:t>
            </a:r>
          </a:p>
          <a:p>
            <a:pPr lvl="1" indent="-284163"/>
            <a:r>
              <a:rPr lang="en-US" dirty="0"/>
              <a:t>Marine (Argo discovery); EISCAT_3D (EISCAT Portal); Disaster Mitigation (</a:t>
            </a:r>
            <a:r>
              <a:rPr lang="en-US" dirty="0" err="1"/>
              <a:t>iCOMCOT</a:t>
            </a:r>
            <a:r>
              <a:rPr lang="en-US" dirty="0"/>
              <a:t>)</a:t>
            </a:r>
          </a:p>
          <a:p>
            <a:pPr lvl="1" indent="-284163"/>
            <a:r>
              <a:rPr lang="en-US" dirty="0"/>
              <a:t>ELIXIR clouds (CESNET, CSC, EMBL-EBI)</a:t>
            </a:r>
          </a:p>
          <a:p>
            <a:r>
              <a:rPr lang="en-US" dirty="0"/>
              <a:t>2 thematic service to become operational in early 2020</a:t>
            </a:r>
          </a:p>
          <a:p>
            <a:pPr lvl="1" indent="-284163"/>
            <a:r>
              <a:rPr lang="en-US" dirty="0"/>
              <a:t>ICOS (Carbon portal)</a:t>
            </a:r>
          </a:p>
          <a:p>
            <a:pPr lvl="1" indent="-284163"/>
            <a:r>
              <a:rPr lang="en-US" dirty="0"/>
              <a:t>Fusion (PROMINENCE) </a:t>
            </a:r>
          </a:p>
          <a:p>
            <a:r>
              <a:rPr lang="en-US" dirty="0"/>
              <a:t>These together rely on 6 common services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mr-IN" dirty="0"/>
              <a:t>–</a:t>
            </a:r>
            <a:r>
              <a:rPr lang="en-US" dirty="0"/>
              <a:t> Key results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8536EEC-36DB-4180-8F42-7C35A2F615F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61633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Role of Competence Centres (CCs) in EOSC-hub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The CC approach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Work done so far in each CC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Status &amp; use of resources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Future plans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Summary - key results</a:t>
            </a:r>
            <a:endParaRPr dirty="0"/>
          </a:p>
        </p:txBody>
      </p:sp>
      <p:sp>
        <p:nvSpPr>
          <p:cNvPr id="159" name="Google Shape;159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2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Outline</a:t>
            </a:r>
            <a:endParaRPr sz="324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FD0A4-D9B8-D04E-AF93-F0F974CA50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Competence Centres in EOSC-hub</a:t>
            </a:r>
            <a:endParaRPr sz="3240" dirty="0"/>
          </a:p>
        </p:txBody>
      </p:sp>
      <p:sp>
        <p:nvSpPr>
          <p:cNvPr id="169" name="Google Shape;169;p14"/>
          <p:cNvSpPr txBox="1"/>
          <p:nvPr/>
        </p:nvSpPr>
        <p:spPr>
          <a:xfrm>
            <a:off x="623393" y="620688"/>
            <a:ext cx="816090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</a:pPr>
            <a:endParaRPr sz="32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695733" y="1124747"/>
            <a:ext cx="7872875" cy="2331551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Federation and common services</a:t>
            </a: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1103445" y="1584086"/>
            <a:ext cx="1536171" cy="1728192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Thematic services (9)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9744405" y="1584086"/>
            <a:ext cx="1536171" cy="1728192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Open Collaboration Services</a:t>
            </a:r>
            <a:endParaRPr sz="1200" dirty="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Application/software repository, Configuration management, Marketplace</a:t>
            </a:r>
            <a:endParaRPr dirty="0"/>
          </a:p>
        </p:txBody>
      </p:sp>
      <p:sp>
        <p:nvSpPr>
          <p:cNvPr id="173" name="Google Shape;173;p14"/>
          <p:cNvSpPr/>
          <p:nvPr/>
        </p:nvSpPr>
        <p:spPr>
          <a:xfrm>
            <a:off x="4079777" y="1584086"/>
            <a:ext cx="1536171" cy="1728192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Federation Services</a:t>
            </a:r>
            <a:r>
              <a:rPr lang="en-US" sz="1200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AAI, Accounting, Monitoring, Operations, Security</a:t>
            </a:r>
            <a:endParaRPr dirty="0"/>
          </a:p>
        </p:txBody>
      </p:sp>
      <p:sp>
        <p:nvSpPr>
          <p:cNvPr id="174" name="Google Shape;174;p14"/>
          <p:cNvSpPr/>
          <p:nvPr/>
        </p:nvSpPr>
        <p:spPr>
          <a:xfrm>
            <a:off x="5807968" y="1584086"/>
            <a:ext cx="3744416" cy="864096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Added value services</a:t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Compute, data, software management, curation &amp; preservation</a:t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5807968" y="2636911"/>
            <a:ext cx="3744416" cy="648072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Basic infrastructure</a:t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Compute and storage</a:t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2639616" y="2204864"/>
            <a:ext cx="1440160" cy="576064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3630374" y="4622996"/>
            <a:ext cx="2422056" cy="1412866"/>
          </a:xfrm>
          <a:prstGeom prst="ellipse">
            <a:avLst/>
          </a:prstGeom>
          <a:solidFill>
            <a:srgbClr val="4B55D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b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Centres (8)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 rot="-3337516">
            <a:off x="5151971" y="3734528"/>
            <a:ext cx="1768727" cy="768085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cxnSp>
        <p:nvCxnSpPr>
          <p:cNvPr id="179" name="Google Shape;179;p14"/>
          <p:cNvCxnSpPr>
            <a:stCxn id="177" idx="1"/>
          </p:cNvCxnSpPr>
          <p:nvPr/>
        </p:nvCxnSpPr>
        <p:spPr>
          <a:xfrm flipH="1" flipV="1">
            <a:off x="2626746" y="3347831"/>
            <a:ext cx="1358330" cy="148207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0" name="Google Shape;180;p14"/>
          <p:cNvSpPr txBox="1"/>
          <p:nvPr/>
        </p:nvSpPr>
        <p:spPr>
          <a:xfrm>
            <a:off x="2050363" y="3789471"/>
            <a:ext cx="1225854" cy="3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Co-develop</a:t>
            </a:r>
          </a:p>
        </p:txBody>
      </p:sp>
      <p:sp>
        <p:nvSpPr>
          <p:cNvPr id="181" name="Google Shape;181;p14"/>
          <p:cNvSpPr txBox="1"/>
          <p:nvPr/>
        </p:nvSpPr>
        <p:spPr>
          <a:xfrm>
            <a:off x="4520012" y="1512082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WP5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10264211" y="1545221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WP5</a:t>
            </a:r>
            <a:endParaRPr dirty="0"/>
          </a:p>
        </p:txBody>
      </p:sp>
      <p:sp>
        <p:nvSpPr>
          <p:cNvPr id="183" name="Google Shape;183;p14"/>
          <p:cNvSpPr txBox="1"/>
          <p:nvPr/>
        </p:nvSpPr>
        <p:spPr>
          <a:xfrm>
            <a:off x="7344139" y="1512082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WP6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7400331" y="2572456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WP6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1583499" y="1584090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WP7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4575730" y="5618247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WP8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5199284" y="3778251"/>
            <a:ext cx="624916" cy="45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 dirty="0"/>
          </a:p>
        </p:txBody>
      </p:sp>
      <p:sp>
        <p:nvSpPr>
          <p:cNvPr id="34" name="Google Shape;192;p14"/>
          <p:cNvSpPr txBox="1"/>
          <p:nvPr/>
        </p:nvSpPr>
        <p:spPr>
          <a:xfrm>
            <a:off x="2690312" y="4996677"/>
            <a:ext cx="624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 dirty="0"/>
          </a:p>
        </p:txBody>
      </p:sp>
      <p:cxnSp>
        <p:nvCxnSpPr>
          <p:cNvPr id="35" name="Google Shape;179;p14"/>
          <p:cNvCxnSpPr/>
          <p:nvPr/>
        </p:nvCxnSpPr>
        <p:spPr>
          <a:xfrm flipH="1">
            <a:off x="2338094" y="5338180"/>
            <a:ext cx="1270150" cy="2989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" name="Smiley Face 7"/>
          <p:cNvSpPr/>
          <p:nvPr/>
        </p:nvSpPr>
        <p:spPr>
          <a:xfrm>
            <a:off x="1443266" y="4992884"/>
            <a:ext cx="764931" cy="764931"/>
          </a:xfrm>
          <a:prstGeom prst="smileyFac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oogle Shape;180;p14"/>
          <p:cNvSpPr txBox="1"/>
          <p:nvPr/>
        </p:nvSpPr>
        <p:spPr>
          <a:xfrm>
            <a:off x="2390388" y="5356042"/>
            <a:ext cx="1225854" cy="3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Outreach and training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8040A-07DD-2D46-817C-2F49F77E5D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Running proofs of concept </a:t>
            </a:r>
            <a:r>
              <a:rPr lang="en-US" dirty="0"/>
              <a:t>to test the feasibility of use cases, based on specific scientific and technical requirements defined by high impact research communities.</a:t>
            </a:r>
          </a:p>
          <a:p>
            <a:r>
              <a:rPr lang="en-US" b="1" dirty="0"/>
              <a:t>Conducting pilots </a:t>
            </a:r>
            <a:r>
              <a:rPr lang="en-US" dirty="0"/>
              <a:t>to define and test the architecture of solutions.</a:t>
            </a:r>
          </a:p>
          <a:p>
            <a:r>
              <a:rPr lang="en-US" b="1" dirty="0"/>
              <a:t>Preparing the production environments </a:t>
            </a:r>
            <a:r>
              <a:rPr lang="en-US" dirty="0"/>
              <a:t>to make platforms available to users beyond the CC.</a:t>
            </a:r>
          </a:p>
          <a:p>
            <a:r>
              <a:rPr lang="en-US" b="1" dirty="0"/>
              <a:t>Defining business models </a:t>
            </a:r>
            <a:r>
              <a:rPr lang="en-US" dirty="0"/>
              <a:t>to sustain the solutions within EOSC after the end of the project.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WP8 objectives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BB05628-6C91-4779-ABFD-810C7E412C6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99630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Competence Centres</a:t>
            </a:r>
            <a:br>
              <a:rPr lang="en-US" sz="3240" dirty="0"/>
            </a:br>
            <a:endParaRPr sz="3240" dirty="0"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3202513" y="1096617"/>
            <a:ext cx="5039561" cy="5039561"/>
            <a:chOff x="3000832" y="499"/>
            <a:chExt cx="5039561" cy="5039561"/>
          </a:xfrm>
        </p:grpSpPr>
        <p:sp>
          <p:nvSpPr>
            <p:cNvPr id="204" name="Google Shape;204;p15"/>
            <p:cNvSpPr/>
            <p:nvPr/>
          </p:nvSpPr>
          <p:spPr>
            <a:xfrm>
              <a:off x="4122645" y="1122312"/>
              <a:ext cx="2795935" cy="279593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4532100" y="1531767"/>
              <a:ext cx="1977025" cy="19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Competence Centres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821629" y="499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5026357" y="205227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T8.1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ELIXIR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109127" y="533798"/>
              <a:ext cx="1397967" cy="1397967"/>
            </a:xfrm>
            <a:prstGeom prst="ellipse">
              <a:avLst/>
            </a:prstGeom>
            <a:solidFill>
              <a:srgbClr val="ACBB36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6313855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T8.2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Fusion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642426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6847154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T8.3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109127" y="3108794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6313855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T8.4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Ionosphere studies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821629" y="3642093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5026357" y="3846821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T8.5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EPOS-ORFEUS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534131" y="3108794"/>
              <a:ext cx="1397967" cy="1397967"/>
            </a:xfrm>
            <a:prstGeom prst="ellipse">
              <a:avLst/>
            </a:prstGeom>
            <a:solidFill>
              <a:srgbClr val="76539E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3738859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T8.6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 astronomy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000832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205560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T8.7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Carbon cycle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534131" y="533798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3738859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T8.8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Disaster mitigation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5" descr="Screen Shot 2015-02-26 at 09.30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570" y="5869770"/>
            <a:ext cx="1400803" cy="4805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15" descr="Screen Shot 2015-02-26 at 09.30.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369" y="764704"/>
            <a:ext cx="1027255" cy="582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5"/>
          <p:cNvSpPr txBox="1"/>
          <p:nvPr/>
        </p:nvSpPr>
        <p:spPr>
          <a:xfrm>
            <a:off x="9028028" y="517247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993768" y="2668850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5712616" y="76470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5" descr="Screenshot 2019-01-09 at 12.58.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3992" y="2862479"/>
            <a:ext cx="910216" cy="774788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15"/>
          <p:cNvSpPr txBox="1"/>
          <p:nvPr/>
        </p:nvSpPr>
        <p:spPr>
          <a:xfrm>
            <a:off x="9222784" y="2996952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8584" y="3726575"/>
            <a:ext cx="1363447" cy="494513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37688" y="5100466"/>
            <a:ext cx="1464282" cy="60885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15"/>
          <p:cNvSpPr txBox="1"/>
          <p:nvPr/>
        </p:nvSpPr>
        <p:spPr>
          <a:xfrm>
            <a:off x="6534784" y="589629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8234" y="4653136"/>
            <a:ext cx="1400803" cy="56083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58410" y="5301208"/>
            <a:ext cx="1263696" cy="68974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15"/>
          <p:cNvSpPr txBox="1"/>
          <p:nvPr/>
        </p:nvSpPr>
        <p:spPr>
          <a:xfrm>
            <a:off x="861034" y="544522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5" descr="Screenshot 2019-01-09 at 13.12.25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31570" y="3068960"/>
            <a:ext cx="1884454" cy="47162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15"/>
          <p:cNvSpPr txBox="1"/>
          <p:nvPr/>
        </p:nvSpPr>
        <p:spPr>
          <a:xfrm>
            <a:off x="57664" y="3645024"/>
            <a:ext cx="1582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project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Screenshot 2019-01-09 at 13.14.27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5987" y="3645024"/>
            <a:ext cx="1436137" cy="46077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Screenshot 2019-09-24 at 23.23.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4" y="1603177"/>
            <a:ext cx="2058956" cy="537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354977" y="201995"/>
            <a:ext cx="383702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Number of Tasks: 8</a:t>
            </a:r>
          </a:p>
          <a:p>
            <a:pPr marL="184150" indent="-184150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Number of Participants: 36</a:t>
            </a:r>
          </a:p>
          <a:p>
            <a:pPr marL="184150" indent="-184150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Efforts planned RP1: 232PMs</a:t>
            </a: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C3B581FC-5043-4EA9-8C02-1BAC33EAF41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27142B78-7B42-4843-A40D-E26EB04B6E36}"/>
              </a:ext>
            </a:extLst>
          </p:cNvPr>
          <p:cNvSpPr/>
          <p:nvPr/>
        </p:nvSpPr>
        <p:spPr>
          <a:xfrm>
            <a:off x="5698613" y="2276834"/>
            <a:ext cx="3904676" cy="320873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cs typeface="Calibri"/>
                <a:sym typeface="Calibri"/>
              </a:rPr>
              <a:t>Service Providers: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Provide services for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Researchers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35;p3">
            <a:extLst>
              <a:ext uri="{FF2B5EF4-FFF2-40B4-BE49-F238E27FC236}">
                <a16:creationId xmlns:a16="http://schemas.microsoft.com/office/drawing/2014/main" id="{1FBDFB6C-1840-4FC5-BF7A-5F18151851DF}"/>
              </a:ext>
            </a:extLst>
          </p:cNvPr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Enterprise: </a:t>
            </a:r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Develop, expose and grow my services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39;p3">
            <a:extLst>
              <a:ext uri="{FF2B5EF4-FFF2-40B4-BE49-F238E27FC236}">
                <a16:creationId xmlns:a16="http://schemas.microsoft.com/office/drawing/2014/main" id="{2D8672B6-79EC-4370-BE79-DD936C8E726A}"/>
              </a:ext>
            </a:extLst>
          </p:cNvPr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 and </a:t>
            </a:r>
          </a:p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communities</a:t>
            </a:r>
            <a:r>
              <a:rPr lang="en-GB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</a:p>
          <a:p>
            <a:pPr marL="274320"/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Empower my research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39;p3">
            <a:extLst>
              <a:ext uri="{FF2B5EF4-FFF2-40B4-BE49-F238E27FC236}">
                <a16:creationId xmlns:a16="http://schemas.microsoft.com/office/drawing/2014/main" id="{22687F71-B5AD-46D1-91D2-5DBFEC966406}"/>
              </a:ext>
            </a:extLst>
          </p:cNvPr>
          <p:cNvSpPr/>
          <p:nvPr/>
        </p:nvSpPr>
        <p:spPr>
          <a:xfrm>
            <a:off x="612819" y="2276834"/>
            <a:ext cx="4988421" cy="321825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EOSC Hub Operators: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 the EOSC landscape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39;p3">
            <a:extLst>
              <a:ext uri="{FF2B5EF4-FFF2-40B4-BE49-F238E27FC236}">
                <a16:creationId xmlns:a16="http://schemas.microsoft.com/office/drawing/2014/main" id="{351301DE-E16F-4A1A-A25C-39AF180AC36E}"/>
              </a:ext>
            </a:extLst>
          </p:cNvPr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Educate, inform and support my team and community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14D4D2-D200-438A-8ACA-D1173419F34D}"/>
              </a:ext>
            </a:extLst>
          </p:cNvPr>
          <p:cNvSpPr/>
          <p:nvPr/>
        </p:nvSpPr>
        <p:spPr>
          <a:xfrm>
            <a:off x="9911674" y="2780928"/>
            <a:ext cx="1492121" cy="2099386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courses and materials</a:t>
            </a:r>
            <a:endParaRPr lang="pt-PT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162D17-7E46-4EDA-86B7-71DA94EB580D}"/>
              </a:ext>
            </a:extLst>
          </p:cNvPr>
          <p:cNvSpPr/>
          <p:nvPr/>
        </p:nvSpPr>
        <p:spPr>
          <a:xfrm>
            <a:off x="7824192" y="1136107"/>
            <a:ext cx="1681724" cy="4952821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EOSC Portal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E03ADA-7DA9-4BD7-950A-89A797BC4B56}"/>
              </a:ext>
            </a:extLst>
          </p:cNvPr>
          <p:cNvSpPr/>
          <p:nvPr/>
        </p:nvSpPr>
        <p:spPr>
          <a:xfrm>
            <a:off x="4525255" y="1136107"/>
            <a:ext cx="3213626" cy="914345"/>
          </a:xfrm>
          <a:prstGeom prst="roundRect">
            <a:avLst/>
          </a:prstGeom>
          <a:solidFill>
            <a:srgbClr val="CC842C"/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in the EOSC Service Portfolio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0E3686-2FEA-4879-B0AA-DFC32DD9BE35}"/>
              </a:ext>
            </a:extLst>
          </p:cNvPr>
          <p:cNvSpPr/>
          <p:nvPr/>
        </p:nvSpPr>
        <p:spPr>
          <a:xfrm>
            <a:off x="858923" y="4869160"/>
            <a:ext cx="2793351" cy="108535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Innovation Hub: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industrial collaborations with EOSC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429DB-5959-4E01-88AB-0F9C9A86444B}"/>
              </a:ext>
            </a:extLst>
          </p:cNvPr>
          <p:cNvSpPr/>
          <p:nvPr/>
        </p:nvSpPr>
        <p:spPr>
          <a:xfrm>
            <a:off x="862031" y="2727601"/>
            <a:ext cx="2787135" cy="50152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Participation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862031" y="3342319"/>
            <a:ext cx="2787135" cy="639494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Management System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E82373-BA8A-4717-BA8B-0D3DD9095F6A}"/>
              </a:ext>
            </a:extLst>
          </p:cNvPr>
          <p:cNvSpPr/>
          <p:nvPr/>
        </p:nvSpPr>
        <p:spPr>
          <a:xfrm>
            <a:off x="865139" y="4077072"/>
            <a:ext cx="2787135" cy="708960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Interoperability &amp; Integration Guidelines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459C1C-C583-4DB7-AFB1-EE062DFD38BC}"/>
              </a:ext>
            </a:extLst>
          </p:cNvPr>
          <p:cNvSpPr/>
          <p:nvPr/>
        </p:nvSpPr>
        <p:spPr>
          <a:xfrm>
            <a:off x="3981487" y="3337258"/>
            <a:ext cx="3626681" cy="639493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services in the Hub portfolio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C4712C-46AD-4C32-A335-2DDE3373A089}"/>
              </a:ext>
            </a:extLst>
          </p:cNvPr>
          <p:cNvSpPr/>
          <p:nvPr/>
        </p:nvSpPr>
        <p:spPr>
          <a:xfrm>
            <a:off x="3981487" y="4077072"/>
            <a:ext cx="3626681" cy="699357"/>
          </a:xfrm>
          <a:prstGeom prst="roundRect">
            <a:avLst/>
          </a:prstGeom>
          <a:solidFill>
            <a:srgbClr val="CC842C"/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sustainability models for services and the Hub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B6D97BD-FA07-6142-BD18-0760CC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Key Exploitable Results WP8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B6A62-A18D-A345-B199-8CB3D66C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C20D0BEF-F6A8-44F9-BDC5-F3BD3B50804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43269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368" y="1060545"/>
            <a:ext cx="11521280" cy="4855007"/>
          </a:xfrm>
        </p:spPr>
        <p:txBody>
          <a:bodyPr/>
          <a:lstStyle/>
          <a:p>
            <a:r>
              <a:rPr lang="en-US" dirty="0"/>
              <a:t>Who</a:t>
            </a:r>
          </a:p>
          <a:p>
            <a:pPr lvl="1"/>
            <a:r>
              <a:rPr lang="en-US" dirty="0"/>
              <a:t>Research community experts</a:t>
            </a:r>
          </a:p>
          <a:p>
            <a:pPr lvl="1"/>
            <a:r>
              <a:rPr lang="en-US" dirty="0"/>
              <a:t>Service providers (common services)</a:t>
            </a:r>
          </a:p>
          <a:p>
            <a:pPr lvl="1"/>
            <a:r>
              <a:rPr lang="en-US" dirty="0"/>
              <a:t>Technology providers</a:t>
            </a:r>
          </a:p>
          <a:p>
            <a:r>
              <a:rPr lang="en-US" dirty="0"/>
              <a:t>What</a:t>
            </a:r>
          </a:p>
          <a:p>
            <a:pPr lvl="1"/>
            <a:r>
              <a:rPr lang="en-US" dirty="0"/>
              <a:t>System planning &amp; design  </a:t>
            </a:r>
            <a:r>
              <a:rPr lang="en-US" dirty="0">
                <a:sym typeface="Wingdings"/>
              </a:rPr>
              <a:t> Teleconferences; 3 f2f meetings</a:t>
            </a:r>
            <a:endParaRPr lang="en-US" dirty="0"/>
          </a:p>
          <a:p>
            <a:pPr lvl="1"/>
            <a:r>
              <a:rPr lang="en-US" dirty="0"/>
              <a:t>Requirement collection  </a:t>
            </a:r>
            <a:r>
              <a:rPr lang="en-US" dirty="0">
                <a:sym typeface="Wingdings"/>
              </a:rPr>
              <a:t> M8.1 in March 2019 (M12)</a:t>
            </a:r>
            <a:endParaRPr lang="en-US" dirty="0"/>
          </a:p>
          <a:p>
            <a:pPr lvl="1"/>
            <a:r>
              <a:rPr lang="en-US" dirty="0"/>
              <a:t>Setup proof-of-concepts  </a:t>
            </a:r>
            <a:r>
              <a:rPr lang="en-US" dirty="0">
                <a:sym typeface="Wingdings"/>
              </a:rPr>
              <a:t> D8.1 in June 2019 (M18)</a:t>
            </a:r>
            <a:endParaRPr lang="en-US" dirty="0"/>
          </a:p>
          <a:p>
            <a:pPr lvl="1"/>
            <a:r>
              <a:rPr lang="en-US" dirty="0"/>
              <a:t>Dissemination and training  </a:t>
            </a:r>
            <a:r>
              <a:rPr lang="en-US" dirty="0">
                <a:sym typeface="Wingdings"/>
              </a:rPr>
              <a:t> PY3</a:t>
            </a:r>
            <a:endParaRPr lang="en-US" dirty="0"/>
          </a:p>
          <a:p>
            <a:pPr lvl="1"/>
            <a:r>
              <a:rPr lang="en-US" dirty="0"/>
              <a:t>Service co-creation &amp; bringing new services into the EOSC catalogue</a:t>
            </a:r>
          </a:p>
          <a:p>
            <a:pPr lvl="2"/>
            <a:r>
              <a:rPr lang="en-US" dirty="0">
                <a:sym typeface="Wingdings"/>
              </a:rPr>
              <a:t>EISCAT_3D (Portal); Marine (Argo); Disaster Mitigation (</a:t>
            </a:r>
            <a:r>
              <a:rPr lang="en-US" dirty="0" err="1">
                <a:sym typeface="Wingdings"/>
              </a:rPr>
              <a:t>iCOMCOT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‘CC approach’</a:t>
            </a:r>
          </a:p>
        </p:txBody>
      </p:sp>
      <p:pic>
        <p:nvPicPr>
          <p:cNvPr id="6" name="Picture 5" descr="Screenshot 2019-09-13 at 13.1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63" y="518582"/>
            <a:ext cx="4918737" cy="2804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shot 2019-09-13 at 13.1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51" y="2095501"/>
            <a:ext cx="2720549" cy="2465916"/>
          </a:xfrm>
          <a:prstGeom prst="rect">
            <a:avLst/>
          </a:prstGeom>
          <a:ln>
            <a:solidFill>
              <a:srgbClr val="1B216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17834" y="232832"/>
            <a:ext cx="3079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</a:rPr>
              <a:t>Community requirements Database &amp; </a:t>
            </a:r>
            <a:r>
              <a:rPr lang="en-US" sz="1200" i="1" dirty="0" err="1">
                <a:solidFill>
                  <a:schemeClr val="accent1"/>
                </a:solidFill>
              </a:rPr>
              <a:t>Jira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 rot="3755184">
            <a:off x="8980823" y="1167282"/>
            <a:ext cx="1655135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466B3F3-92C7-416F-8CEF-6A4F5F64914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9894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5360" y="977257"/>
            <a:ext cx="11521280" cy="4855007"/>
          </a:xfrm>
        </p:spPr>
        <p:txBody>
          <a:bodyPr/>
          <a:lstStyle/>
          <a:p>
            <a:r>
              <a:rPr lang="en-US" sz="2200" dirty="0"/>
              <a:t>Objectives</a:t>
            </a:r>
          </a:p>
          <a:p>
            <a:pPr lvl="1" indent="-290513"/>
            <a:r>
              <a:rPr lang="en-US" sz="2000" dirty="0"/>
              <a:t>Establish a federation of cloud providers and replicate ELIXIR Core Datasets</a:t>
            </a:r>
          </a:p>
          <a:p>
            <a:pPr lvl="1" indent="-290513"/>
            <a:r>
              <a:rPr lang="en-US" sz="2000" dirty="0"/>
              <a:t>Setup applications on the cloud federation</a:t>
            </a:r>
          </a:p>
          <a:p>
            <a:pPr lvl="1" indent="-290513"/>
            <a:r>
              <a:rPr lang="en-US" sz="2000" dirty="0"/>
              <a:t>Enable federated AAI across these resources and EOSC</a:t>
            </a:r>
          </a:p>
          <a:p>
            <a:r>
              <a:rPr lang="en-US" sz="2200" dirty="0"/>
              <a:t>Progress</a:t>
            </a:r>
          </a:p>
          <a:p>
            <a:pPr lvl="1" indent="-290513"/>
            <a:r>
              <a:rPr lang="en-US" sz="2000" dirty="0"/>
              <a:t>Reference Data Set Distribution Service (RDSDS) was setup with 1000Genomes and MMG datasets (</a:t>
            </a:r>
            <a:r>
              <a:rPr lang="en-US" sz="2000" dirty="0" err="1"/>
              <a:t>Metabolights</a:t>
            </a:r>
            <a:r>
              <a:rPr lang="en-US" sz="2000" dirty="0"/>
              <a:t>, Pride, </a:t>
            </a:r>
            <a:r>
              <a:rPr lang="en-US" sz="2000" dirty="0" err="1"/>
              <a:t>ArrayExpress</a:t>
            </a:r>
            <a:r>
              <a:rPr lang="en-US" sz="2000" dirty="0"/>
              <a:t> and ENA will be next)</a:t>
            </a:r>
          </a:p>
          <a:p>
            <a:pPr lvl="1" indent="-290513"/>
            <a:r>
              <a:rPr lang="en-US" sz="2000" dirty="0"/>
              <a:t>ELIXIR AAI was made compatible with EOSC AAI; </a:t>
            </a:r>
            <a:r>
              <a:rPr lang="en-US" sz="2000" dirty="0" err="1"/>
              <a:t>De.NBI</a:t>
            </a:r>
            <a:r>
              <a:rPr lang="en-US" sz="2000" dirty="0"/>
              <a:t> and EMBL-EBI Clouds connected</a:t>
            </a:r>
          </a:p>
          <a:p>
            <a:pPr lvl="1" indent="-290513"/>
            <a:r>
              <a:rPr lang="en-US" sz="2000" dirty="0"/>
              <a:t>Contribution from life sciences to D2.8 (First Data Policies Recommendations)</a:t>
            </a:r>
          </a:p>
          <a:p>
            <a:pPr lvl="1" indent="-290513"/>
            <a:r>
              <a:rPr lang="en-US" sz="2000" dirty="0"/>
              <a:t>3 institutional clouds joint the EOSC Portal (CESNET, CSC, EMBL-EBI)</a:t>
            </a:r>
            <a:endParaRPr lang="en-US" sz="2200" dirty="0"/>
          </a:p>
          <a:p>
            <a:r>
              <a:rPr lang="en-US" sz="2200" dirty="0"/>
              <a:t>Open questions</a:t>
            </a:r>
          </a:p>
          <a:p>
            <a:pPr lvl="1" indent="-290513"/>
            <a:r>
              <a:rPr lang="en-US" sz="2000" dirty="0"/>
              <a:t>File Transfer Service: Own instance or shared instance? </a:t>
            </a:r>
          </a:p>
          <a:p>
            <a:pPr lvl="1" indent="-290513"/>
            <a:r>
              <a:rPr lang="en-US" sz="2000" dirty="0"/>
              <a:t>Business model for capacity allocation (EOSC-Life interaction)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T8.1 ELIXIR</a:t>
            </a:r>
          </a:p>
        </p:txBody>
      </p:sp>
      <p:pic>
        <p:nvPicPr>
          <p:cNvPr id="5" name="Google Shape;223;p15" descr="Screen Shot 2015-02-26 at 09.30.4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5151" y="212940"/>
            <a:ext cx="1974286" cy="130701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4A066EA-60F3-45FF-94AA-45EF5E9C9F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27593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T8.2 Fusion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335360" y="893969"/>
            <a:ext cx="8751067" cy="4855007"/>
          </a:xfrm>
        </p:spPr>
        <p:txBody>
          <a:bodyPr/>
          <a:lstStyle/>
          <a:p>
            <a:r>
              <a:rPr lang="en-US" sz="2000" dirty="0"/>
              <a:t>Objectives</a:t>
            </a:r>
          </a:p>
          <a:p>
            <a:pPr lvl="1" indent="-290513"/>
            <a:r>
              <a:rPr lang="en-US" sz="1800" dirty="0"/>
              <a:t>Port fusion workflows to federated compute environment</a:t>
            </a:r>
          </a:p>
          <a:p>
            <a:pPr lvl="1" indent="-290513"/>
            <a:r>
              <a:rPr lang="en-US" sz="1800" dirty="0"/>
              <a:t>Federate and enable access to distributed datasets </a:t>
            </a:r>
          </a:p>
          <a:p>
            <a:pPr lvl="1" indent="-290513"/>
            <a:r>
              <a:rPr lang="en-US" sz="1800" dirty="0"/>
              <a:t>Application and data provenance</a:t>
            </a:r>
          </a:p>
          <a:p>
            <a:r>
              <a:rPr lang="en-US" sz="2000" dirty="0"/>
              <a:t>Progress</a:t>
            </a:r>
          </a:p>
          <a:p>
            <a:pPr lvl="1" indent="-290513"/>
            <a:r>
              <a:rPr lang="en-US" sz="1800" dirty="0"/>
              <a:t>Storage: </a:t>
            </a:r>
          </a:p>
          <a:p>
            <a:pPr lvl="2" indent="-290513"/>
            <a:r>
              <a:rPr lang="en-US" sz="1600" dirty="0"/>
              <a:t>EGI </a:t>
            </a:r>
            <a:r>
              <a:rPr lang="en-US" sz="1600" dirty="0" err="1"/>
              <a:t>DataHub</a:t>
            </a:r>
            <a:r>
              <a:rPr lang="en-US" sz="1600" dirty="0"/>
              <a:t>: setup and tests run successfully at CEA and PSNC</a:t>
            </a:r>
          </a:p>
          <a:p>
            <a:pPr lvl="2" indent="-290513"/>
            <a:r>
              <a:rPr lang="en-US" sz="1600" dirty="0"/>
              <a:t>B2SAFE: tested on a </a:t>
            </a:r>
            <a:r>
              <a:rPr lang="en-US" sz="1600" dirty="0" err="1"/>
              <a:t>virtualised</a:t>
            </a:r>
            <a:r>
              <a:rPr lang="en-US" sz="1600" dirty="0"/>
              <a:t> infrastructure; feature requests </a:t>
            </a:r>
            <a:br>
              <a:rPr lang="en-US" sz="1600" dirty="0"/>
            </a:br>
            <a:r>
              <a:rPr lang="en-US" sz="1600" dirty="0"/>
              <a:t>sent back to development team</a:t>
            </a:r>
          </a:p>
          <a:p>
            <a:pPr lvl="1" indent="-290513"/>
            <a:r>
              <a:rPr lang="en-US" sz="1800" dirty="0"/>
              <a:t>Compute</a:t>
            </a:r>
          </a:p>
          <a:p>
            <a:pPr lvl="2" indent="-290513"/>
            <a:r>
              <a:rPr lang="en-US" sz="1600" dirty="0"/>
              <a:t>DODAS assessed: Does not fit to the envisaged use case (yet?)</a:t>
            </a:r>
          </a:p>
          <a:p>
            <a:pPr lvl="2" indent="-290513"/>
            <a:r>
              <a:rPr lang="en-US" sz="1600" dirty="0"/>
              <a:t>PROMINENCE on an EGI cloud resource pool, with SLA in place</a:t>
            </a:r>
            <a:endParaRPr lang="en-US" sz="1600" dirty="0">
              <a:sym typeface="Wingdings"/>
            </a:endParaRPr>
          </a:p>
          <a:p>
            <a:pPr lvl="2" indent="-290513"/>
            <a:r>
              <a:rPr lang="en-US" sz="1800" dirty="0"/>
              <a:t>Porting 3 workflows to containers (IMAS, MAST, JINTRAC)</a:t>
            </a:r>
          </a:p>
          <a:p>
            <a:r>
              <a:rPr lang="en-US" sz="2000" dirty="0"/>
              <a:t>Next step, open questions</a:t>
            </a:r>
          </a:p>
          <a:p>
            <a:pPr lvl="1" indent="-290513"/>
            <a:r>
              <a:rPr lang="en-US" sz="1800" dirty="0"/>
              <a:t>Long-term, but opportunistic access to cloud resources</a:t>
            </a:r>
          </a:p>
          <a:p>
            <a:pPr lvl="1" indent="-290513"/>
            <a:r>
              <a:rPr lang="en-US" sz="1800" dirty="0"/>
              <a:t>Running licensed software in data </a:t>
            </a:r>
            <a:r>
              <a:rPr lang="en-US" sz="1800" dirty="0" err="1"/>
              <a:t>centres</a:t>
            </a:r>
            <a:endParaRPr lang="en-US" sz="1800" dirty="0"/>
          </a:p>
        </p:txBody>
      </p:sp>
      <p:pic>
        <p:nvPicPr>
          <p:cNvPr id="7" name="Picture 6" descr="Screenshot 2019-09-24 at 23.2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35" y="270225"/>
            <a:ext cx="2597508" cy="67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79E83-01F9-9043-BB4C-51A2EB198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285" y="1931957"/>
            <a:ext cx="5144115" cy="1431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58E19-0819-164C-9D16-5CC6480BB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118" y="3071627"/>
            <a:ext cx="5162539" cy="1042731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 rot="19660383">
            <a:off x="6943972" y="4096362"/>
            <a:ext cx="935318" cy="482151"/>
          </a:xfrm>
          <a:prstGeom prst="stripedRightArrow">
            <a:avLst>
              <a:gd name="adj1" fmla="val 3657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58B9AB3-7217-4D95-836A-9A3AC873C9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220977" y="6381328"/>
            <a:ext cx="5516623" cy="284853"/>
          </a:xfrm>
        </p:spPr>
        <p:txBody>
          <a:bodyPr/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28924710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1783</Words>
  <Application>Microsoft Office PowerPoint</Application>
  <PresentationFormat>Widescreen</PresentationFormat>
  <Paragraphs>365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Open Sans</vt:lpstr>
      <vt:lpstr>Source Sans Pro</vt:lpstr>
      <vt:lpstr>slide_base</vt:lpstr>
      <vt:lpstr>PowerPoint Presentation</vt:lpstr>
      <vt:lpstr>Outline</vt:lpstr>
      <vt:lpstr>Competence Centres in EOSC-hub</vt:lpstr>
      <vt:lpstr>WP8 objectives</vt:lpstr>
      <vt:lpstr>Competence Centres </vt:lpstr>
      <vt:lpstr>Key Exploitable Results WP8</vt:lpstr>
      <vt:lpstr>The ‘CC approach’</vt:lpstr>
      <vt:lpstr>T8.1 ELIXIR</vt:lpstr>
      <vt:lpstr>T8.2 Fusion</vt:lpstr>
      <vt:lpstr>T8.3 Marine</vt:lpstr>
      <vt:lpstr>T8.4 EISCAT_3D</vt:lpstr>
      <vt:lpstr>T8.5 EPOS-ORFEUS</vt:lpstr>
      <vt:lpstr>T8.6 Radio astronomy</vt:lpstr>
      <vt:lpstr>T8.7 ICOS - eLTER</vt:lpstr>
      <vt:lpstr>T8.8 Disaster mitigation</vt:lpstr>
      <vt:lpstr>Service assessment status overview</vt:lpstr>
      <vt:lpstr>Use of resources &amp; deviations</vt:lpstr>
      <vt:lpstr>Future plans</vt:lpstr>
      <vt:lpstr>Summary – Key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Malgorzata Krakowian</cp:lastModifiedBy>
  <cp:revision>94</cp:revision>
  <dcterms:modified xsi:type="dcterms:W3CDTF">2019-10-08T07:57:36Z</dcterms:modified>
</cp:coreProperties>
</file>