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11"/>
  </p:notesMasterIdLst>
  <p:handoutMasterIdLst>
    <p:handoutMasterId r:id="rId12"/>
  </p:handoutMasterIdLst>
  <p:sldIdLst>
    <p:sldId id="274" r:id="rId2"/>
    <p:sldId id="286" r:id="rId3"/>
    <p:sldId id="287" r:id="rId4"/>
    <p:sldId id="298" r:id="rId5"/>
    <p:sldId id="293" r:id="rId6"/>
    <p:sldId id="280" r:id="rId7"/>
    <p:sldId id="294" r:id="rId8"/>
    <p:sldId id="295" r:id="rId9"/>
    <p:sldId id="29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5989"/>
    <a:srgbClr val="2D4E77"/>
    <a:srgbClr val="1C3046"/>
    <a:srgbClr val="B5892D"/>
    <a:srgbClr val="75A5D8"/>
    <a:srgbClr val="E2E4EA"/>
    <a:srgbClr val="1D2F45"/>
    <a:srgbClr val="75A4D9"/>
    <a:srgbClr val="1670C9"/>
    <a:srgbClr val="12A4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309" autoAdjust="0"/>
    <p:restoredTop sz="96405" autoAdjust="0"/>
  </p:normalViewPr>
  <p:slideViewPr>
    <p:cSldViewPr>
      <p:cViewPr varScale="1">
        <p:scale>
          <a:sx n="103" d="100"/>
          <a:sy n="103" d="100"/>
        </p:scale>
        <p:origin x="144" y="3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288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21365C-ED77-4418-81F6-041724BC2CC4}" type="doc">
      <dgm:prSet loTypeId="urn:microsoft.com/office/officeart/2005/8/layout/hProcess9" loCatId="process" qsTypeId="urn:microsoft.com/office/officeart/2005/8/quickstyle/3d5" qsCatId="3D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D00112B8-7D03-4428-A1F1-ED80B3B057EF}">
      <dgm:prSet phldrT="[Text]" custT="1"/>
      <dgm:spPr/>
      <dgm:t>
        <a:bodyPr/>
        <a:lstStyle/>
        <a:p>
          <a:r>
            <a:rPr lang="pt-PT" sz="1600" dirty="0" smtClean="0"/>
            <a:t>Forcings</a:t>
          </a:r>
          <a:endParaRPr lang="en-US" sz="1600" dirty="0"/>
        </a:p>
      </dgm:t>
    </dgm:pt>
    <dgm:pt modelId="{5748606F-62C7-4BB8-BA1C-EF557F7CB05A}" type="parTrans" cxnId="{92776DDE-69B1-4242-920A-70F68D917A2C}">
      <dgm:prSet/>
      <dgm:spPr/>
      <dgm:t>
        <a:bodyPr/>
        <a:lstStyle/>
        <a:p>
          <a:endParaRPr lang="en-US"/>
        </a:p>
      </dgm:t>
    </dgm:pt>
    <dgm:pt modelId="{48E4FBB5-9C2C-42C1-94C0-EC6E67C8D80E}" type="sibTrans" cxnId="{92776DDE-69B1-4242-920A-70F68D917A2C}">
      <dgm:prSet/>
      <dgm:spPr/>
      <dgm:t>
        <a:bodyPr/>
        <a:lstStyle/>
        <a:p>
          <a:endParaRPr lang="en-US"/>
        </a:p>
      </dgm:t>
    </dgm:pt>
    <dgm:pt modelId="{08285D8F-1DBD-4DED-B17C-842FF2EE21F8}">
      <dgm:prSet phldrT="[Text]" custT="1"/>
      <dgm:spPr/>
      <dgm:t>
        <a:bodyPr/>
        <a:lstStyle/>
        <a:p>
          <a:r>
            <a:rPr lang="pt-PT" sz="1600" dirty="0" smtClean="0"/>
            <a:t>Operacional forecasts</a:t>
          </a:r>
          <a:endParaRPr lang="en-US" sz="1600" dirty="0"/>
        </a:p>
      </dgm:t>
    </dgm:pt>
    <dgm:pt modelId="{6639DC7D-B2EE-46C8-AE9A-D14B52635E65}" type="parTrans" cxnId="{4DF5F5AC-DFAE-4BAE-B9B5-460D71BB81BC}">
      <dgm:prSet/>
      <dgm:spPr/>
      <dgm:t>
        <a:bodyPr/>
        <a:lstStyle/>
        <a:p>
          <a:endParaRPr lang="en-US"/>
        </a:p>
      </dgm:t>
    </dgm:pt>
    <dgm:pt modelId="{F5AE8F3A-AD8D-48B6-AABE-28C6E3A3FD72}" type="sibTrans" cxnId="{4DF5F5AC-DFAE-4BAE-B9B5-460D71BB81BC}">
      <dgm:prSet/>
      <dgm:spPr/>
      <dgm:t>
        <a:bodyPr/>
        <a:lstStyle/>
        <a:p>
          <a:endParaRPr lang="en-US"/>
        </a:p>
      </dgm:t>
    </dgm:pt>
    <dgm:pt modelId="{5D603883-06D8-4ADB-968E-559F08CE7F16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 smtClean="0"/>
            <a:t>Post processing, archiving and visualization</a:t>
          </a:r>
          <a:endParaRPr lang="en-US" sz="1600" dirty="0"/>
        </a:p>
      </dgm:t>
    </dgm:pt>
    <dgm:pt modelId="{D8282D3E-F654-47DE-8EE9-E290338E2315}" type="parTrans" cxnId="{8C3F3440-AC13-4F8E-9C03-C85674882F5E}">
      <dgm:prSet/>
      <dgm:spPr/>
      <dgm:t>
        <a:bodyPr/>
        <a:lstStyle/>
        <a:p>
          <a:endParaRPr lang="en-US"/>
        </a:p>
      </dgm:t>
    </dgm:pt>
    <dgm:pt modelId="{7196CE73-9AD4-4DCF-B961-DCD38E2CB61C}" type="sibTrans" cxnId="{8C3F3440-AC13-4F8E-9C03-C85674882F5E}">
      <dgm:prSet/>
      <dgm:spPr/>
      <dgm:t>
        <a:bodyPr/>
        <a:lstStyle/>
        <a:p>
          <a:endParaRPr lang="en-US"/>
        </a:p>
      </dgm:t>
    </dgm:pt>
    <dgm:pt modelId="{BC7998D3-49E0-4132-901D-71C78A75684B}">
      <dgm:prSet phldrT="[Text]" custT="1"/>
      <dgm:spPr/>
      <dgm:t>
        <a:bodyPr/>
        <a:lstStyle/>
        <a:p>
          <a:r>
            <a:rPr lang="en-US" sz="1600" dirty="0" smtClean="0"/>
            <a:t>Comparison with real time data</a:t>
          </a:r>
          <a:endParaRPr lang="en-US" sz="1600" dirty="0"/>
        </a:p>
      </dgm:t>
    </dgm:pt>
    <dgm:pt modelId="{84869C8D-5969-48FA-8AB6-144E8644BF8C}" type="parTrans" cxnId="{154F7814-925C-4489-AA5C-5FD98D3CE95C}">
      <dgm:prSet/>
      <dgm:spPr/>
      <dgm:t>
        <a:bodyPr/>
        <a:lstStyle/>
        <a:p>
          <a:endParaRPr lang="en-US"/>
        </a:p>
      </dgm:t>
    </dgm:pt>
    <dgm:pt modelId="{C6962A7F-0CCD-432E-803A-992EDC32A397}" type="sibTrans" cxnId="{154F7814-925C-4489-AA5C-5FD98D3CE95C}">
      <dgm:prSet/>
      <dgm:spPr/>
      <dgm:t>
        <a:bodyPr/>
        <a:lstStyle/>
        <a:p>
          <a:endParaRPr lang="en-US"/>
        </a:p>
      </dgm:t>
    </dgm:pt>
    <dgm:pt modelId="{2AE93148-A778-428B-9D35-C1C3C2E1B110}" type="pres">
      <dgm:prSet presAssocID="{5B21365C-ED77-4418-81F6-041724BC2CC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9858AA-21BF-459E-97F5-C3D0DBC715D0}" type="pres">
      <dgm:prSet presAssocID="{5B21365C-ED77-4418-81F6-041724BC2CC4}" presName="arrow" presStyleLbl="bgShp" presStyleIdx="0" presStyleCnt="1" custLinFactNeighborX="-4674"/>
      <dgm:spPr/>
      <dgm:t>
        <a:bodyPr/>
        <a:lstStyle/>
        <a:p>
          <a:endParaRPr lang="en-US"/>
        </a:p>
      </dgm:t>
    </dgm:pt>
    <dgm:pt modelId="{566F13FB-E219-422F-99D6-9C5928ACB0E9}" type="pres">
      <dgm:prSet presAssocID="{5B21365C-ED77-4418-81F6-041724BC2CC4}" presName="linearProcess" presStyleCnt="0"/>
      <dgm:spPr/>
      <dgm:t>
        <a:bodyPr/>
        <a:lstStyle/>
        <a:p>
          <a:endParaRPr lang="en-US"/>
        </a:p>
      </dgm:t>
    </dgm:pt>
    <dgm:pt modelId="{8C30B57C-5657-41C6-9579-458A4428B6CE}" type="pres">
      <dgm:prSet presAssocID="{D00112B8-7D03-4428-A1F1-ED80B3B057EF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97BCE5-E968-444F-9FEF-0DAFDD936E68}" type="pres">
      <dgm:prSet presAssocID="{48E4FBB5-9C2C-42C1-94C0-EC6E67C8D80E}" presName="sibTrans" presStyleCnt="0"/>
      <dgm:spPr/>
      <dgm:t>
        <a:bodyPr/>
        <a:lstStyle/>
        <a:p>
          <a:endParaRPr lang="en-US"/>
        </a:p>
      </dgm:t>
    </dgm:pt>
    <dgm:pt modelId="{0043E6E3-32C1-4C36-B7A9-5859A5577DE1}" type="pres">
      <dgm:prSet presAssocID="{08285D8F-1DBD-4DED-B17C-842FF2EE21F8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E1408E-7760-40D2-824C-FA936C00FCD1}" type="pres">
      <dgm:prSet presAssocID="{F5AE8F3A-AD8D-48B6-AABE-28C6E3A3FD72}" presName="sibTrans" presStyleCnt="0"/>
      <dgm:spPr/>
      <dgm:t>
        <a:bodyPr/>
        <a:lstStyle/>
        <a:p>
          <a:endParaRPr lang="en-US"/>
        </a:p>
      </dgm:t>
    </dgm:pt>
    <dgm:pt modelId="{F008B74E-AB2E-429F-ACBE-15082DE85AE5}" type="pres">
      <dgm:prSet presAssocID="{5D603883-06D8-4ADB-968E-559F08CE7F16}" presName="textNode" presStyleLbl="node1" presStyleIdx="2" presStyleCnt="4" custScaleX="1105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689F76-EFCD-4D41-8F56-4216492D1213}" type="pres">
      <dgm:prSet presAssocID="{7196CE73-9AD4-4DCF-B961-DCD38E2CB61C}" presName="sibTrans" presStyleCnt="0"/>
      <dgm:spPr/>
      <dgm:t>
        <a:bodyPr/>
        <a:lstStyle/>
        <a:p>
          <a:endParaRPr lang="en-US"/>
        </a:p>
      </dgm:t>
    </dgm:pt>
    <dgm:pt modelId="{A88FC95E-1058-4E1C-9785-2C4A51C06A83}" type="pres">
      <dgm:prSet presAssocID="{BC7998D3-49E0-4132-901D-71C78A75684B}" presName="textNode" presStyleLbl="node1" presStyleIdx="3" presStyleCnt="4" custLinFactNeighborY="-18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776DDE-69B1-4242-920A-70F68D917A2C}" srcId="{5B21365C-ED77-4418-81F6-041724BC2CC4}" destId="{D00112B8-7D03-4428-A1F1-ED80B3B057EF}" srcOrd="0" destOrd="0" parTransId="{5748606F-62C7-4BB8-BA1C-EF557F7CB05A}" sibTransId="{48E4FBB5-9C2C-42C1-94C0-EC6E67C8D80E}"/>
    <dgm:cxn modelId="{4DF5F5AC-DFAE-4BAE-B9B5-460D71BB81BC}" srcId="{5B21365C-ED77-4418-81F6-041724BC2CC4}" destId="{08285D8F-1DBD-4DED-B17C-842FF2EE21F8}" srcOrd="1" destOrd="0" parTransId="{6639DC7D-B2EE-46C8-AE9A-D14B52635E65}" sibTransId="{F5AE8F3A-AD8D-48B6-AABE-28C6E3A3FD72}"/>
    <dgm:cxn modelId="{7BBDA07B-73C9-4D6A-AE8F-5B09B256CF62}" type="presOf" srcId="{5D603883-06D8-4ADB-968E-559F08CE7F16}" destId="{F008B74E-AB2E-429F-ACBE-15082DE85AE5}" srcOrd="0" destOrd="0" presId="urn:microsoft.com/office/officeart/2005/8/layout/hProcess9"/>
    <dgm:cxn modelId="{154F7814-925C-4489-AA5C-5FD98D3CE95C}" srcId="{5B21365C-ED77-4418-81F6-041724BC2CC4}" destId="{BC7998D3-49E0-4132-901D-71C78A75684B}" srcOrd="3" destOrd="0" parTransId="{84869C8D-5969-48FA-8AB6-144E8644BF8C}" sibTransId="{C6962A7F-0CCD-432E-803A-992EDC32A397}"/>
    <dgm:cxn modelId="{CD325325-82E2-4E90-B142-271DDFA3778A}" type="presOf" srcId="{D00112B8-7D03-4428-A1F1-ED80B3B057EF}" destId="{8C30B57C-5657-41C6-9579-458A4428B6CE}" srcOrd="0" destOrd="0" presId="urn:microsoft.com/office/officeart/2005/8/layout/hProcess9"/>
    <dgm:cxn modelId="{103CB8C4-8A00-4007-9212-4BACC6EBD1B6}" type="presOf" srcId="{BC7998D3-49E0-4132-901D-71C78A75684B}" destId="{A88FC95E-1058-4E1C-9785-2C4A51C06A83}" srcOrd="0" destOrd="0" presId="urn:microsoft.com/office/officeart/2005/8/layout/hProcess9"/>
    <dgm:cxn modelId="{72176A7B-A4A2-4FBB-9249-F3524051249E}" type="presOf" srcId="{5B21365C-ED77-4418-81F6-041724BC2CC4}" destId="{2AE93148-A778-428B-9D35-C1C3C2E1B110}" srcOrd="0" destOrd="0" presId="urn:microsoft.com/office/officeart/2005/8/layout/hProcess9"/>
    <dgm:cxn modelId="{8C3F3440-AC13-4F8E-9C03-C85674882F5E}" srcId="{5B21365C-ED77-4418-81F6-041724BC2CC4}" destId="{5D603883-06D8-4ADB-968E-559F08CE7F16}" srcOrd="2" destOrd="0" parTransId="{D8282D3E-F654-47DE-8EE9-E290338E2315}" sibTransId="{7196CE73-9AD4-4DCF-B961-DCD38E2CB61C}"/>
    <dgm:cxn modelId="{DF434741-B913-491E-8218-881D7C920F0A}" type="presOf" srcId="{08285D8F-1DBD-4DED-B17C-842FF2EE21F8}" destId="{0043E6E3-32C1-4C36-B7A9-5859A5577DE1}" srcOrd="0" destOrd="0" presId="urn:microsoft.com/office/officeart/2005/8/layout/hProcess9"/>
    <dgm:cxn modelId="{B0477D41-7744-4348-AACF-EF05F46A71C1}" type="presParOf" srcId="{2AE93148-A778-428B-9D35-C1C3C2E1B110}" destId="{AC9858AA-21BF-459E-97F5-C3D0DBC715D0}" srcOrd="0" destOrd="0" presId="urn:microsoft.com/office/officeart/2005/8/layout/hProcess9"/>
    <dgm:cxn modelId="{D98EE6CD-9A3A-4718-9F96-8E4BCB096967}" type="presParOf" srcId="{2AE93148-A778-428B-9D35-C1C3C2E1B110}" destId="{566F13FB-E219-422F-99D6-9C5928ACB0E9}" srcOrd="1" destOrd="0" presId="urn:microsoft.com/office/officeart/2005/8/layout/hProcess9"/>
    <dgm:cxn modelId="{C26132AB-4331-4196-ADDC-077B76778FE4}" type="presParOf" srcId="{566F13FB-E219-422F-99D6-9C5928ACB0E9}" destId="{8C30B57C-5657-41C6-9579-458A4428B6CE}" srcOrd="0" destOrd="0" presId="urn:microsoft.com/office/officeart/2005/8/layout/hProcess9"/>
    <dgm:cxn modelId="{510DF220-CB0A-40E9-AE70-71C1D7A669A9}" type="presParOf" srcId="{566F13FB-E219-422F-99D6-9C5928ACB0E9}" destId="{A697BCE5-E968-444F-9FEF-0DAFDD936E68}" srcOrd="1" destOrd="0" presId="urn:microsoft.com/office/officeart/2005/8/layout/hProcess9"/>
    <dgm:cxn modelId="{77E3F9B5-B53F-45B1-9D0D-35BA8B4AA8C0}" type="presParOf" srcId="{566F13FB-E219-422F-99D6-9C5928ACB0E9}" destId="{0043E6E3-32C1-4C36-B7A9-5859A5577DE1}" srcOrd="2" destOrd="0" presId="urn:microsoft.com/office/officeart/2005/8/layout/hProcess9"/>
    <dgm:cxn modelId="{0E655745-5A56-42AF-808B-C953D9E980E3}" type="presParOf" srcId="{566F13FB-E219-422F-99D6-9C5928ACB0E9}" destId="{13E1408E-7760-40D2-824C-FA936C00FCD1}" srcOrd="3" destOrd="0" presId="urn:microsoft.com/office/officeart/2005/8/layout/hProcess9"/>
    <dgm:cxn modelId="{E5F0320B-4FA1-4D98-AA4B-1CC78C2669A0}" type="presParOf" srcId="{566F13FB-E219-422F-99D6-9C5928ACB0E9}" destId="{F008B74E-AB2E-429F-ACBE-15082DE85AE5}" srcOrd="4" destOrd="0" presId="urn:microsoft.com/office/officeart/2005/8/layout/hProcess9"/>
    <dgm:cxn modelId="{EEA0D87D-BAE4-48FD-A02F-F035979420B6}" type="presParOf" srcId="{566F13FB-E219-422F-99D6-9C5928ACB0E9}" destId="{3D689F76-EFCD-4D41-8F56-4216492D1213}" srcOrd="5" destOrd="0" presId="urn:microsoft.com/office/officeart/2005/8/layout/hProcess9"/>
    <dgm:cxn modelId="{4BA06738-CC17-4732-BC22-01E7D1118E3E}" type="presParOf" srcId="{566F13FB-E219-422F-99D6-9C5928ACB0E9}" destId="{A88FC95E-1058-4E1C-9785-2C4A51C06A83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9858AA-21BF-459E-97F5-C3D0DBC715D0}">
      <dsp:nvSpPr>
        <dsp:cNvPr id="0" name=""/>
        <dsp:cNvSpPr/>
      </dsp:nvSpPr>
      <dsp:spPr>
        <a:xfrm>
          <a:off x="234738" y="0"/>
          <a:ext cx="5657000" cy="340022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30B57C-5657-41C6-9579-458A4428B6CE}">
      <dsp:nvSpPr>
        <dsp:cNvPr id="0" name=""/>
        <dsp:cNvSpPr/>
      </dsp:nvSpPr>
      <dsp:spPr>
        <a:xfrm>
          <a:off x="605" y="1020066"/>
          <a:ext cx="1444796" cy="1360089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 smtClean="0"/>
            <a:t>Forcings</a:t>
          </a:r>
          <a:endParaRPr lang="en-US" sz="1600" kern="1200" dirty="0"/>
        </a:p>
      </dsp:txBody>
      <dsp:txXfrm>
        <a:off x="66999" y="1086460"/>
        <a:ext cx="1312008" cy="1227301"/>
      </dsp:txXfrm>
    </dsp:sp>
    <dsp:sp modelId="{0043E6E3-32C1-4C36-B7A9-5859A5577DE1}">
      <dsp:nvSpPr>
        <dsp:cNvPr id="0" name=""/>
        <dsp:cNvSpPr/>
      </dsp:nvSpPr>
      <dsp:spPr>
        <a:xfrm>
          <a:off x="1686201" y="1020066"/>
          <a:ext cx="1444796" cy="1360089"/>
        </a:xfrm>
        <a:prstGeom prst="roundRect">
          <a:avLst/>
        </a:prstGeom>
        <a:solidFill>
          <a:schemeClr val="accent1">
            <a:shade val="80000"/>
            <a:hueOff val="48478"/>
            <a:satOff val="-16924"/>
            <a:lumOff val="13047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 smtClean="0"/>
            <a:t>Operacional forecasts</a:t>
          </a:r>
          <a:endParaRPr lang="en-US" sz="1600" kern="1200" dirty="0"/>
        </a:p>
      </dsp:txBody>
      <dsp:txXfrm>
        <a:off x="1752595" y="1086460"/>
        <a:ext cx="1312008" cy="1227301"/>
      </dsp:txXfrm>
    </dsp:sp>
    <dsp:sp modelId="{F008B74E-AB2E-429F-ACBE-15082DE85AE5}">
      <dsp:nvSpPr>
        <dsp:cNvPr id="0" name=""/>
        <dsp:cNvSpPr/>
      </dsp:nvSpPr>
      <dsp:spPr>
        <a:xfrm>
          <a:off x="3371798" y="1020066"/>
          <a:ext cx="1597295" cy="1360089"/>
        </a:xfrm>
        <a:prstGeom prst="roundRect">
          <a:avLst/>
        </a:prstGeom>
        <a:solidFill>
          <a:schemeClr val="accent1">
            <a:shade val="80000"/>
            <a:hueOff val="96956"/>
            <a:satOff val="-33848"/>
            <a:lumOff val="2609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Post processing, archiving and visualization</a:t>
          </a:r>
          <a:endParaRPr lang="en-US" sz="1600" kern="1200" dirty="0"/>
        </a:p>
      </dsp:txBody>
      <dsp:txXfrm>
        <a:off x="3438192" y="1086460"/>
        <a:ext cx="1464507" cy="1227301"/>
      </dsp:txXfrm>
    </dsp:sp>
    <dsp:sp modelId="{A88FC95E-1058-4E1C-9785-2C4A51C06A83}">
      <dsp:nvSpPr>
        <dsp:cNvPr id="0" name=""/>
        <dsp:cNvSpPr/>
      </dsp:nvSpPr>
      <dsp:spPr>
        <a:xfrm>
          <a:off x="5209892" y="994402"/>
          <a:ext cx="1444796" cy="1360089"/>
        </a:xfrm>
        <a:prstGeom prst="roundRect">
          <a:avLst/>
        </a:prstGeom>
        <a:solidFill>
          <a:schemeClr val="accent1">
            <a:shade val="80000"/>
            <a:hueOff val="145434"/>
            <a:satOff val="-50772"/>
            <a:lumOff val="3914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Comparison with real time data</a:t>
          </a:r>
          <a:endParaRPr lang="en-US" sz="1600" kern="1200" dirty="0"/>
        </a:p>
      </dsp:txBody>
      <dsp:txXfrm>
        <a:off x="5276286" y="1060796"/>
        <a:ext cx="1312008" cy="12273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0858CEE-81EB-44FD-96A5-EC8E9A3EEC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06C995-3150-46D5-8652-A3F1B7DFBF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DF400-AF8F-46F3-A516-4D72EE0ED80B}" type="datetimeFigureOut">
              <a:rPr lang="en-GB" smtClean="0"/>
              <a:t>07/10/2019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FC63A5-05B4-48B1-8024-437B84EDEF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814F89-CD0B-4549-AE0A-5F2F1D3DA97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3B65D-61F5-4600-A226-9142CB3199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963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16906-B6A1-4E52-BE69-9D249F819B11}" type="datetimeFigureOut">
              <a:rPr lang="it-IT" smtClean="0"/>
              <a:t>07/10/2019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8A20-7C99-4A4D-BF06-6E8ADEA4D03E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84966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_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 userDrawn="1"/>
        </p:nvSpPr>
        <p:spPr>
          <a:xfrm>
            <a:off x="1007436" y="6381328"/>
            <a:ext cx="1104122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noProof="0" dirty="0"/>
              <a:t>EOSC-hub receives funding from the European Union’s Horizon 2020 research and innovation programme under grant agreement No. 777536.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9144000" y="656637"/>
            <a:ext cx="2238833" cy="1168828"/>
            <a:chOff x="1323857" y="4725144"/>
            <a:chExt cx="2238833" cy="1168828"/>
          </a:xfrm>
        </p:grpSpPr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04E82C1C-60FB-2F41-A35A-E9EB596745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500" y="4877732"/>
              <a:ext cx="636044" cy="578959"/>
            </a:xfrm>
            <a:prstGeom prst="rect">
              <a:avLst/>
            </a:prstGeom>
          </p:spPr>
        </p:pic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8C95AC5E-022A-794A-B33A-6292101788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3857" y="5260744"/>
              <a:ext cx="667687" cy="633228"/>
            </a:xfrm>
            <a:prstGeom prst="rect">
              <a:avLst/>
            </a:prstGeom>
          </p:spPr>
        </p:pic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D3DC374C-3088-4AC9-9030-20959266C273}"/>
                </a:ext>
              </a:extLst>
            </p:cNvPr>
            <p:cNvSpPr txBox="1"/>
            <p:nvPr userDrawn="1"/>
          </p:nvSpPr>
          <p:spPr>
            <a:xfrm>
              <a:off x="1976601" y="4989075"/>
              <a:ext cx="15529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2000" dirty="0">
                  <a:solidFill>
                    <a:srgbClr val="1C3046"/>
                  </a:solidFill>
                  <a:ea typeface="Source Sans Pro" charset="0"/>
                  <a:cs typeface="Source Sans Pro" charset="0"/>
                </a:rPr>
                <a:t>eosc-hub.eu</a:t>
              </a:r>
            </a:p>
          </p:txBody>
        </p: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D4785B6D-81EF-4C62-AB07-6BE079FA42A0}"/>
                </a:ext>
              </a:extLst>
            </p:cNvPr>
            <p:cNvSpPr txBox="1"/>
            <p:nvPr userDrawn="1"/>
          </p:nvSpPr>
          <p:spPr>
            <a:xfrm>
              <a:off x="1937698" y="5375344"/>
              <a:ext cx="16249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2000" dirty="0">
                  <a:solidFill>
                    <a:srgbClr val="1C3046"/>
                  </a:solidFill>
                  <a:ea typeface="Source Sans Pro" charset="0"/>
                  <a:cs typeface="Source Sans Pro" charset="0"/>
                </a:rPr>
                <a:t>@</a:t>
              </a:r>
              <a:r>
                <a:rPr lang="en-GB" sz="2000" dirty="0" err="1">
                  <a:solidFill>
                    <a:srgbClr val="1C3046"/>
                  </a:solidFill>
                  <a:ea typeface="Source Sans Pro" charset="0"/>
                  <a:cs typeface="Source Sans Pro" charset="0"/>
                </a:rPr>
                <a:t>EOSC_eu</a:t>
              </a:r>
              <a:endParaRPr lang="en-GB" sz="2000" dirty="0">
                <a:solidFill>
                  <a:srgbClr val="1C3046"/>
                </a:solidFill>
                <a:ea typeface="Source Sans Pro" charset="0"/>
                <a:cs typeface="Source Sans Pro" charset="0"/>
              </a:endParaRPr>
            </a:p>
          </p:txBody>
        </p:sp>
        <p:cxnSp>
          <p:nvCxnSpPr>
            <p:cNvPr id="17" name="Connettore 1 13">
              <a:extLst>
                <a:ext uri="{FF2B5EF4-FFF2-40B4-BE49-F238E27FC236}">
                  <a16:creationId xmlns:a16="http://schemas.microsoft.com/office/drawing/2014/main" id="{F69445E9-7340-45CD-BA5C-39E3176D368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559496" y="4725144"/>
              <a:ext cx="1872208" cy="0"/>
            </a:xfrm>
            <a:prstGeom prst="line">
              <a:avLst/>
            </a:prstGeom>
            <a:ln>
              <a:solidFill>
                <a:srgbClr val="1C304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Immagine 17">
            <a:extLst>
              <a:ext uri="{FF2B5EF4-FFF2-40B4-BE49-F238E27FC236}">
                <a16:creationId xmlns:a16="http://schemas.microsoft.com/office/drawing/2014/main" id="{A50D8F3A-6062-4F89-B9DC-F39963F90FF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879" y="2401530"/>
            <a:ext cx="4916162" cy="1224125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C948B22F-CB4B-4782-A3F9-C6957124353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6371133"/>
            <a:ext cx="422176" cy="2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011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10/7/2019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:a16="http://schemas.microsoft.com/office/drawing/2014/main" id="{833973A6-C1BB-1043-8DAC-B993CBB6D983}"/>
              </a:ext>
            </a:extLst>
          </p:cNvPr>
          <p:cNvSpPr/>
          <p:nvPr userDrawn="1"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:a16="http://schemas.microsoft.com/office/drawing/2014/main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1603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10/7/2019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:a16="http://schemas.microsoft.com/office/drawing/2014/main" id="{833973A6-C1BB-1043-8DAC-B993CBB6D983}"/>
              </a:ext>
            </a:extLst>
          </p:cNvPr>
          <p:cNvSpPr/>
          <p:nvPr userDrawn="1"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:a16="http://schemas.microsoft.com/office/drawing/2014/main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1603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:a16="http://schemas.microsoft.com/office/drawing/2014/main" id="{E3F0AEEC-E8E7-4D6D-82B6-D294E5B82108}"/>
              </a:ext>
            </a:extLst>
          </p:cNvPr>
          <p:cNvSpPr/>
          <p:nvPr userDrawn="1"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3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073CB5ED-ED7C-41AA-A899-98926A9D966F}" type="datetime1">
              <a:rPr lang="en-GB" smtClean="0"/>
              <a:t>07/10/2019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6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526890D-A7E7-0848-AAB2-0716D2C4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ttangolo 14"/>
          <p:cNvSpPr>
            <a:spLocks/>
          </p:cNvSpPr>
          <p:nvPr userDrawn="1"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19" name="Rettangolo 18"/>
          <p:cNvSpPr>
            <a:spLocks/>
          </p:cNvSpPr>
          <p:nvPr userDrawn="1"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0" name="Rettangolo 19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5" name="Rettangolo 24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pic>
        <p:nvPicPr>
          <p:cNvPr id="35" name="Immagine 34">
            <a:extLst>
              <a:ext uri="{FF2B5EF4-FFF2-40B4-BE49-F238E27FC236}">
                <a16:creationId xmlns:a16="http://schemas.microsoft.com/office/drawing/2014/main" id="{2C34C010-9376-654D-A867-B52581D105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0788"/>
            <a:ext cx="2808312" cy="754672"/>
          </a:xfrm>
          <a:prstGeom prst="rect">
            <a:avLst/>
          </a:prstGeom>
        </p:spPr>
      </p:pic>
      <p:sp>
        <p:nvSpPr>
          <p:cNvPr id="36" name="Titolo 1">
            <a:extLst>
              <a:ext uri="{FF2B5EF4-FFF2-40B4-BE49-F238E27FC236}">
                <a16:creationId xmlns:a16="http://schemas.microsoft.com/office/drawing/2014/main" id="{8EE9D5C5-08C8-6140-AB11-2D51ABF792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2AAEFF27-5769-49CA-8573-C39C406AF32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826217"/>
            <a:ext cx="12192000" cy="3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638272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:a16="http://schemas.microsoft.com/office/drawing/2014/main" id="{48E551BA-809B-467E-B7BF-CDFEA85965DB}"/>
              </a:ext>
            </a:extLst>
          </p:cNvPr>
          <p:cNvSpPr/>
          <p:nvPr userDrawn="1"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Rettangolo 17"/>
          <p:cNvSpPr>
            <a:spLocks/>
          </p:cNvSpPr>
          <p:nvPr userDrawn="1"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2" name="Rettangolo 21"/>
          <p:cNvSpPr>
            <a:spLocks/>
          </p:cNvSpPr>
          <p:nvPr userDrawn="1"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4" name="Rettangolo 23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5" name="Rettangolo 24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6" name="Date Placeholder 3">
            <a:extLst>
              <a:ext uri="{FF2B5EF4-FFF2-40B4-BE49-F238E27FC236}">
                <a16:creationId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dirty="0"/>
              <a:t>20/04/2018</a:t>
            </a:r>
            <a:endParaRPr lang="en-US" dirty="0"/>
          </a:p>
        </p:txBody>
      </p:sp>
      <p:sp>
        <p:nvSpPr>
          <p:cNvPr id="37" name="Footer Placeholder 4">
            <a:extLst>
              <a:ext uri="{FF2B5EF4-FFF2-40B4-BE49-F238E27FC236}">
                <a16:creationId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endParaRPr lang="en-US" dirty="0"/>
          </a:p>
        </p:txBody>
      </p:sp>
      <p:cxnSp>
        <p:nvCxnSpPr>
          <p:cNvPr id="38" name="Connettore 1 37">
            <a:extLst>
              <a:ext uri="{FF2B5EF4-FFF2-40B4-BE49-F238E27FC236}">
                <a16:creationId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6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5">
            <a:extLst>
              <a:ext uri="{FF2B5EF4-FFF2-40B4-BE49-F238E27FC236}">
                <a16:creationId xmlns:a16="http://schemas.microsoft.com/office/drawing/2014/main" id="{B526890D-A7E7-0848-AAB2-0716D2C4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1" name="Immagine 40">
            <a:extLst>
              <a:ext uri="{FF2B5EF4-FFF2-40B4-BE49-F238E27FC236}">
                <a16:creationId xmlns:a16="http://schemas.microsoft.com/office/drawing/2014/main" id="{2C34C010-9376-654D-A867-B52581D105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0788"/>
            <a:ext cx="2808312" cy="754672"/>
          </a:xfrm>
          <a:prstGeom prst="rect">
            <a:avLst/>
          </a:prstGeom>
        </p:spPr>
      </p:pic>
      <p:pic>
        <p:nvPicPr>
          <p:cNvPr id="34" name="Immagine 33">
            <a:extLst>
              <a:ext uri="{FF2B5EF4-FFF2-40B4-BE49-F238E27FC236}">
                <a16:creationId xmlns:a16="http://schemas.microsoft.com/office/drawing/2014/main" id="{DC876967-883E-418D-B4C9-65119C6FA4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826217"/>
            <a:ext cx="12192000" cy="31783"/>
          </a:xfrm>
          <a:prstGeom prst="rect">
            <a:avLst/>
          </a:prstGeom>
        </p:spPr>
      </p:pic>
      <p:sp>
        <p:nvSpPr>
          <p:cNvPr id="42" name="Titolo 1">
            <a:extLst>
              <a:ext uri="{FF2B5EF4-FFF2-40B4-BE49-F238E27FC236}">
                <a16:creationId xmlns:a16="http://schemas.microsoft.com/office/drawing/2014/main" id="{AE87A924-9A41-49C3-B3AA-B18C27B82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1809832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:a16="http://schemas.microsoft.com/office/drawing/2014/main" id="{DE633CC4-435D-416E-AA98-4662B8A85FE2}"/>
              </a:ext>
            </a:extLst>
          </p:cNvPr>
          <p:cNvSpPr/>
          <p:nvPr userDrawn="1"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3F6A26B-5B89-2345-84B7-67F14B7446D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5360" y="1293223"/>
            <a:ext cx="5664629" cy="479499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/>
              <a:t>Click here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EA9C6E97-D6ED-C742-B3BF-F3C7F85504A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192012" y="1293223"/>
            <a:ext cx="5664629" cy="47949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/>
              <a:t>Click here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4" name="Rettangolo 33"/>
          <p:cNvSpPr>
            <a:spLocks/>
          </p:cNvSpPr>
          <p:nvPr userDrawn="1"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5" name="Rettangolo 34"/>
          <p:cNvSpPr>
            <a:spLocks/>
          </p:cNvSpPr>
          <p:nvPr userDrawn="1"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6" name="Rettangolo 35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7" name="Rettangolo 36"/>
          <p:cNvSpPr>
            <a:spLocks/>
          </p:cNvSpPr>
          <p:nvPr userDrawn="1"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9" name="Date Placeholder 3">
            <a:extLst>
              <a:ext uri="{FF2B5EF4-FFF2-40B4-BE49-F238E27FC236}">
                <a16:creationId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E28DAB20-03EB-4D39-A0F2-B73A96222495}" type="datetime1">
              <a:rPr lang="en-GB" smtClean="0"/>
              <a:t>07/10/2019</a:t>
            </a:fld>
            <a:endParaRPr lang="en-US" dirty="0"/>
          </a:p>
        </p:txBody>
      </p:sp>
      <p:sp>
        <p:nvSpPr>
          <p:cNvPr id="40" name="Footer Placeholder 4">
            <a:extLst>
              <a:ext uri="{FF2B5EF4-FFF2-40B4-BE49-F238E27FC236}">
                <a16:creationId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endParaRPr lang="en-US" dirty="0"/>
          </a:p>
        </p:txBody>
      </p:sp>
      <p:cxnSp>
        <p:nvCxnSpPr>
          <p:cNvPr id="41" name="Connettore 1 40">
            <a:extLst>
              <a:ext uri="{FF2B5EF4-FFF2-40B4-BE49-F238E27FC236}">
                <a16:creationId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6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Slide Number Placeholder 5">
            <a:extLst>
              <a:ext uri="{FF2B5EF4-FFF2-40B4-BE49-F238E27FC236}">
                <a16:creationId xmlns:a16="http://schemas.microsoft.com/office/drawing/2014/main" id="{B526890D-A7E7-0848-AAB2-0716D2C4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4" name="Immagine 43">
            <a:extLst>
              <a:ext uri="{FF2B5EF4-FFF2-40B4-BE49-F238E27FC236}">
                <a16:creationId xmlns:a16="http://schemas.microsoft.com/office/drawing/2014/main" id="{2C34C010-9376-654D-A867-B52581D105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0788"/>
            <a:ext cx="2808312" cy="754672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194572B0-78DD-4243-9D5D-D9DAD50C2F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826217"/>
            <a:ext cx="12192000" cy="31783"/>
          </a:xfrm>
          <a:prstGeom prst="rect">
            <a:avLst/>
          </a:prstGeom>
        </p:spPr>
      </p:pic>
      <p:sp>
        <p:nvSpPr>
          <p:cNvPr id="25" name="Titolo 1">
            <a:extLst>
              <a:ext uri="{FF2B5EF4-FFF2-40B4-BE49-F238E27FC236}">
                <a16:creationId xmlns:a16="http://schemas.microsoft.com/office/drawing/2014/main" id="{8C81318F-A6E2-4E4E-AD26-649A915042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1707022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 Slide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783B677-330E-4253-B1BB-68B6A29BF2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2348" y="1449438"/>
            <a:ext cx="2645516" cy="655642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EF6C7B7-1597-4762-9541-39E64CD64D0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3631913"/>
            <a:ext cx="7759774" cy="23173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003D9A9-DAB0-4043-9528-4822DD2D82E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8650" y="2944594"/>
            <a:ext cx="5883079" cy="5057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2800" b="0" i="0">
                <a:solidFill>
                  <a:schemeClr val="accent5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r>
              <a:rPr lang="en-GB" b="0" dirty="0">
                <a:solidFill>
                  <a:schemeClr val="accent5">
                    <a:lumMod val="75000"/>
                  </a:schemeClr>
                </a:solidFill>
              </a:rPr>
              <a:t>Click here to add subtitle</a:t>
            </a:r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E416F95-D136-4291-9DBD-6D01BD783D3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826217"/>
            <a:ext cx="12192000" cy="31783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B4701CE1-45E5-49C0-9675-78EC85F6A4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286670"/>
            <a:ext cx="5756582" cy="505729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65362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AEF2F36-B244-4AAF-8FF9-09D26625E39C}"/>
              </a:ext>
            </a:extLst>
          </p:cNvPr>
          <p:cNvGrpSpPr/>
          <p:nvPr userDrawn="1"/>
        </p:nvGrpSpPr>
        <p:grpSpPr>
          <a:xfrm>
            <a:off x="4192277" y="4365104"/>
            <a:ext cx="3956040" cy="633228"/>
            <a:chOff x="4269008" y="5638956"/>
            <a:chExt cx="3956040" cy="633228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4E9FBBCD-1A09-854C-AD37-ABFC23BF72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9008" y="5666091"/>
              <a:ext cx="630033" cy="578959"/>
            </a:xfrm>
            <a:prstGeom prst="rect">
              <a:avLst/>
            </a:prstGeom>
          </p:spPr>
        </p:pic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AB059FA9-527F-3047-9752-9021170989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3505" y="5638956"/>
              <a:ext cx="658903" cy="633228"/>
            </a:xfrm>
            <a:prstGeom prst="rect">
              <a:avLst/>
            </a:prstGeom>
          </p:spPr>
        </p:pic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0C463FB9-8E58-4D7E-9AEC-9058EB62CFA0}"/>
                </a:ext>
              </a:extLst>
            </p:cNvPr>
            <p:cNvSpPr txBox="1"/>
            <p:nvPr userDrawn="1"/>
          </p:nvSpPr>
          <p:spPr>
            <a:xfrm>
              <a:off x="4759216" y="5755515"/>
              <a:ext cx="15529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2000" dirty="0">
                  <a:solidFill>
                    <a:srgbClr val="1C3046"/>
                  </a:solidFill>
                  <a:ea typeface="Source Sans Pro" charset="0"/>
                  <a:cs typeface="Source Sans Pro" charset="0"/>
                </a:rPr>
                <a:t>eosc-hub.eu</a:t>
              </a: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7C1AC704-9BA4-4C9D-8727-21E0A6C216B1}"/>
                </a:ext>
              </a:extLst>
            </p:cNvPr>
            <p:cNvSpPr txBox="1"/>
            <p:nvPr userDrawn="1"/>
          </p:nvSpPr>
          <p:spPr>
            <a:xfrm>
              <a:off x="6600056" y="5755515"/>
              <a:ext cx="16249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2000" dirty="0">
                  <a:solidFill>
                    <a:srgbClr val="1C3046"/>
                  </a:solidFill>
                  <a:ea typeface="Source Sans Pro" charset="0"/>
                  <a:cs typeface="Source Sans Pro" charset="0"/>
                </a:rPr>
                <a:t>@</a:t>
              </a:r>
              <a:r>
                <a:rPr lang="en-GB" sz="2000" dirty="0" err="1">
                  <a:solidFill>
                    <a:srgbClr val="1C3046"/>
                  </a:solidFill>
                  <a:ea typeface="Source Sans Pro" charset="0"/>
                  <a:cs typeface="Source Sans Pro" charset="0"/>
                </a:rPr>
                <a:t>EOSC_eu</a:t>
              </a:r>
              <a:endParaRPr lang="en-GB" sz="2000" dirty="0">
                <a:solidFill>
                  <a:srgbClr val="1C3046"/>
                </a:solidFill>
                <a:ea typeface="Source Sans Pro" charset="0"/>
                <a:cs typeface="Source Sans Pro" charset="0"/>
              </a:endParaRPr>
            </a:p>
          </p:txBody>
        </p:sp>
      </p:grpSp>
      <p:pic>
        <p:nvPicPr>
          <p:cNvPr id="13" name="Immagine 12">
            <a:extLst>
              <a:ext uri="{FF2B5EF4-FFF2-40B4-BE49-F238E27FC236}">
                <a16:creationId xmlns:a16="http://schemas.microsoft.com/office/drawing/2014/main" id="{7AAF6B84-BF74-4F8E-B824-03711F26909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817" y="1643590"/>
            <a:ext cx="1784961" cy="2231201"/>
          </a:xfrm>
          <a:prstGeom prst="rect">
            <a:avLst/>
          </a:prstGeom>
        </p:spPr>
      </p:pic>
      <p:sp>
        <p:nvSpPr>
          <p:cNvPr id="14" name="CasellaDiTesto 1">
            <a:extLst>
              <a:ext uri="{FF2B5EF4-FFF2-40B4-BE49-F238E27FC236}">
                <a16:creationId xmlns:a16="http://schemas.microsoft.com/office/drawing/2014/main" id="{B9E0F5DF-28BF-4603-9413-29E52713A802}"/>
              </a:ext>
            </a:extLst>
          </p:cNvPr>
          <p:cNvSpPr txBox="1"/>
          <p:nvPr userDrawn="1"/>
        </p:nvSpPr>
        <p:spPr>
          <a:xfrm>
            <a:off x="1116252" y="1902602"/>
            <a:ext cx="41284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1D2F45"/>
                </a:solidFill>
                <a:ea typeface="Source Sans Pro" charset="0"/>
                <a:cs typeface="Source Sans Pro" charset="0"/>
              </a:rPr>
              <a:t>Thank you</a:t>
            </a:r>
          </a:p>
          <a:p>
            <a:r>
              <a:rPr lang="en-GB" sz="2800" b="1" dirty="0">
                <a:solidFill>
                  <a:srgbClr val="1D2F45"/>
                </a:solidFill>
                <a:ea typeface="Source Sans Pro" charset="0"/>
                <a:cs typeface="Source Sans Pro" charset="0"/>
              </a:rPr>
              <a:t>for your attention! </a:t>
            </a:r>
          </a:p>
        </p:txBody>
      </p:sp>
      <p:sp>
        <p:nvSpPr>
          <p:cNvPr id="15" name="CasellaDiTesto 2">
            <a:extLst>
              <a:ext uri="{FF2B5EF4-FFF2-40B4-BE49-F238E27FC236}">
                <a16:creationId xmlns:a16="http://schemas.microsoft.com/office/drawing/2014/main" id="{4D4D3755-ED45-4BF4-89D4-2BA41674BD19}"/>
              </a:ext>
            </a:extLst>
          </p:cNvPr>
          <p:cNvSpPr txBox="1"/>
          <p:nvPr userDrawn="1"/>
        </p:nvSpPr>
        <p:spPr>
          <a:xfrm>
            <a:off x="1103445" y="3145477"/>
            <a:ext cx="3888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>
                <a:ea typeface="Source Sans Pro" panose="020B0503030403020204" pitchFamily="34" charset="0"/>
              </a:rPr>
              <a:t>Questions?</a:t>
            </a:r>
          </a:p>
        </p:txBody>
      </p:sp>
      <p:cxnSp>
        <p:nvCxnSpPr>
          <p:cNvPr id="17" name="Connettore 1 4">
            <a:extLst>
              <a:ext uri="{FF2B5EF4-FFF2-40B4-BE49-F238E27FC236}">
                <a16:creationId xmlns:a16="http://schemas.microsoft.com/office/drawing/2014/main" id="{8187ABF1-33F6-44C1-B88C-2672C628984B}"/>
              </a:ext>
            </a:extLst>
          </p:cNvPr>
          <p:cNvCxnSpPr/>
          <p:nvPr userDrawn="1"/>
        </p:nvCxnSpPr>
        <p:spPr>
          <a:xfrm>
            <a:off x="1199457" y="3084480"/>
            <a:ext cx="2112235" cy="0"/>
          </a:xfrm>
          <a:prstGeom prst="line">
            <a:avLst/>
          </a:prstGeom>
          <a:ln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57573BB-FFBE-4128-A867-CF98847BD44E}"/>
              </a:ext>
            </a:extLst>
          </p:cNvPr>
          <p:cNvGrpSpPr/>
          <p:nvPr userDrawn="1"/>
        </p:nvGrpSpPr>
        <p:grpSpPr>
          <a:xfrm>
            <a:off x="935074" y="5956688"/>
            <a:ext cx="10470446" cy="400110"/>
            <a:chOff x="899592" y="6271590"/>
            <a:chExt cx="7705726" cy="29446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988A985-D8B4-4CF8-8BFF-2DFCB01A16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899592" y="6271590"/>
              <a:ext cx="842697" cy="29446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396475E-36DF-4F28-A93D-81A651F090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1813045" y="6349354"/>
              <a:ext cx="6792273" cy="2166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9941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10/7/2019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:a16="http://schemas.microsoft.com/office/drawing/2014/main" id="{833973A6-C1BB-1043-8DAC-B993CBB6D983}"/>
              </a:ext>
            </a:extLst>
          </p:cNvPr>
          <p:cNvSpPr/>
          <p:nvPr userDrawn="1"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:a16="http://schemas.microsoft.com/office/drawing/2014/main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0255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10/7/2019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:a16="http://schemas.microsoft.com/office/drawing/2014/main" id="{833973A6-C1BB-1043-8DAC-B993CBB6D983}"/>
              </a:ext>
            </a:extLst>
          </p:cNvPr>
          <p:cNvSpPr/>
          <p:nvPr userDrawn="1"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:a16="http://schemas.microsoft.com/office/drawing/2014/main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7923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10/7/2019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:a16="http://schemas.microsoft.com/office/drawing/2014/main" id="{833973A6-C1BB-1043-8DAC-B993CBB6D983}"/>
              </a:ext>
            </a:extLst>
          </p:cNvPr>
          <p:cNvSpPr/>
          <p:nvPr userDrawn="1"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:a16="http://schemas.microsoft.com/office/drawing/2014/main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1603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183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4" r:id="rId3"/>
    <p:sldLayoutId id="2147483709" r:id="rId4"/>
    <p:sldLayoutId id="2147483712" r:id="rId5"/>
    <p:sldLayoutId id="2147483711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7.emf"/><Relationship Id="rId7" Type="http://schemas.openxmlformats.org/officeDocument/2006/relationships/diagramLayout" Target="../diagrams/layou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diagramData" Target="../diagrams/data1.xml"/><Relationship Id="rId5" Type="http://schemas.openxmlformats.org/officeDocument/2006/relationships/image" Target="../media/image18.png"/><Relationship Id="rId10" Type="http://schemas.microsoft.com/office/2007/relationships/diagramDrawing" Target="../diagrams/drawing1.xml"/><Relationship Id="rId4" Type="http://schemas.openxmlformats.org/officeDocument/2006/relationships/image" Target="../media/image7.png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2.emf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25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888FF4-7091-F547-BED3-1E8B9F928902}"/>
              </a:ext>
            </a:extLst>
          </p:cNvPr>
          <p:cNvSpPr txBox="1">
            <a:spLocks/>
          </p:cNvSpPr>
          <p:nvPr/>
        </p:nvSpPr>
        <p:spPr>
          <a:xfrm>
            <a:off x="533400" y="4056185"/>
            <a:ext cx="11353800" cy="576065"/>
          </a:xfrm>
          <a:prstGeom prst="rect">
            <a:avLst/>
          </a:prstGeom>
        </p:spPr>
        <p:txBody>
          <a:bodyPr vert="horz">
            <a:scene3d>
              <a:camera prst="orthographicFront"/>
              <a:lightRig rig="threePt" dir="t"/>
            </a:scene3d>
            <a:sp3d contourW="12700">
              <a:contourClr>
                <a:srgbClr val="1C3046"/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algn="l"/>
            <a:r>
              <a:rPr lang="en-US" sz="3200" dirty="0" err="1">
                <a:solidFill>
                  <a:srgbClr val="1C3046"/>
                </a:solidFill>
                <a:latin typeface="+mn-lt"/>
              </a:rPr>
              <a:t>OPENCoastS</a:t>
            </a:r>
            <a:r>
              <a:rPr lang="en-US" sz="3200" dirty="0">
                <a:solidFill>
                  <a:srgbClr val="1C3046"/>
                </a:solidFill>
                <a:latin typeface="+mn-lt"/>
              </a:rPr>
              <a:t>: An open-access service for </a:t>
            </a:r>
            <a:r>
              <a:rPr lang="en-US" sz="3200" dirty="0" smtClean="0">
                <a:solidFill>
                  <a:srgbClr val="1C3046"/>
                </a:solidFill>
                <a:latin typeface="+mn-lt"/>
              </a:rPr>
              <a:t>on-demand </a:t>
            </a:r>
            <a:r>
              <a:rPr lang="en-US" sz="3200" dirty="0">
                <a:solidFill>
                  <a:srgbClr val="1C3046"/>
                </a:solidFill>
                <a:latin typeface="+mn-lt"/>
              </a:rPr>
              <a:t>coastal </a:t>
            </a:r>
            <a:r>
              <a:rPr lang="en-US" sz="3200" dirty="0" smtClean="0">
                <a:solidFill>
                  <a:srgbClr val="1C3046"/>
                </a:solidFill>
                <a:latin typeface="+mn-lt"/>
              </a:rPr>
              <a:t>predictions</a:t>
            </a:r>
            <a:endParaRPr lang="en-GB" sz="3200" b="1" dirty="0">
              <a:solidFill>
                <a:srgbClr val="1C3046"/>
              </a:solidFill>
              <a:latin typeface="+mn-lt"/>
            </a:endParaRP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DA40618A-E780-6B4C-9F22-53ADEAFB468E}"/>
              </a:ext>
            </a:extLst>
          </p:cNvPr>
          <p:cNvSpPr txBox="1">
            <a:spLocks/>
          </p:cNvSpPr>
          <p:nvPr/>
        </p:nvSpPr>
        <p:spPr>
          <a:xfrm>
            <a:off x="562708" y="5181600"/>
            <a:ext cx="5676453" cy="576065"/>
          </a:xfrm>
          <a:prstGeom prst="rect">
            <a:avLst/>
          </a:prstGeom>
        </p:spPr>
        <p:txBody>
          <a:bodyPr vert="horz"/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algn="l"/>
            <a:r>
              <a:rPr lang="en-GB" sz="1600" u="sng" dirty="0">
                <a:solidFill>
                  <a:srgbClr val="B5892D"/>
                </a:solidFill>
              </a:rPr>
              <a:t>Anabela Oliveira</a:t>
            </a:r>
            <a:r>
              <a:rPr lang="en-GB" sz="1600" b="0" dirty="0">
                <a:solidFill>
                  <a:srgbClr val="B5892D"/>
                </a:solidFill>
              </a:rPr>
              <a:t>, </a:t>
            </a:r>
            <a:r>
              <a:rPr lang="en-GB" sz="1600" b="0" dirty="0" smtClean="0">
                <a:solidFill>
                  <a:srgbClr val="B5892D"/>
                </a:solidFill>
              </a:rPr>
              <a:t>J. </a:t>
            </a:r>
            <a:r>
              <a:rPr lang="en-GB" sz="1600" b="0" dirty="0" err="1">
                <a:solidFill>
                  <a:srgbClr val="B5892D"/>
                </a:solidFill>
              </a:rPr>
              <a:t>Rogeiro</a:t>
            </a:r>
            <a:r>
              <a:rPr lang="en-GB" sz="1600" b="0" dirty="0" smtClean="0">
                <a:solidFill>
                  <a:srgbClr val="B5892D"/>
                </a:solidFill>
                <a:latin typeface="+mn-lt"/>
              </a:rPr>
              <a:t>, </a:t>
            </a:r>
            <a:r>
              <a:rPr lang="pt-PT" sz="1600" b="0" dirty="0">
                <a:solidFill>
                  <a:srgbClr val="B5892D"/>
                </a:solidFill>
              </a:rPr>
              <a:t>J. Teixeira, A. Azevedo, A. B. </a:t>
            </a:r>
            <a:r>
              <a:rPr lang="pt-PT" sz="1600" b="0" dirty="0" smtClean="0">
                <a:solidFill>
                  <a:srgbClr val="B5892D"/>
                </a:solidFill>
              </a:rPr>
              <a:t>Fortunato, M. Rodrigues, P. Lopes (LNEC)  </a:t>
            </a:r>
          </a:p>
          <a:p>
            <a:pPr algn="l"/>
            <a:r>
              <a:rPr lang="pt-PT" sz="1600" b="0" dirty="0" smtClean="0">
                <a:solidFill>
                  <a:srgbClr val="B5892D"/>
                </a:solidFill>
              </a:rPr>
              <a:t>J</a:t>
            </a:r>
            <a:r>
              <a:rPr lang="pt-PT" sz="1600" b="0" dirty="0">
                <a:solidFill>
                  <a:srgbClr val="B5892D"/>
                </a:solidFill>
              </a:rPr>
              <a:t>. Gomes, S. </a:t>
            </a:r>
            <a:r>
              <a:rPr lang="pt-PT" sz="1600" b="0" dirty="0" smtClean="0">
                <a:solidFill>
                  <a:srgbClr val="B5892D"/>
                </a:solidFill>
              </a:rPr>
              <a:t>Bernardo, M</a:t>
            </a:r>
            <a:r>
              <a:rPr lang="pt-PT" sz="1600" b="0" dirty="0">
                <a:solidFill>
                  <a:srgbClr val="B5892D"/>
                </a:solidFill>
              </a:rPr>
              <a:t>. </a:t>
            </a:r>
            <a:r>
              <a:rPr lang="pt-PT" sz="1600" b="0" dirty="0" smtClean="0">
                <a:solidFill>
                  <a:srgbClr val="B5892D"/>
                </a:solidFill>
              </a:rPr>
              <a:t>David, J</a:t>
            </a:r>
            <a:r>
              <a:rPr lang="pt-PT" sz="1600" b="0" dirty="0">
                <a:solidFill>
                  <a:srgbClr val="B5892D"/>
                </a:solidFill>
              </a:rPr>
              <a:t>. Pina, J.P. </a:t>
            </a:r>
            <a:r>
              <a:rPr lang="pt-PT" sz="1600" b="0" dirty="0" smtClean="0">
                <a:solidFill>
                  <a:srgbClr val="B5892D"/>
                </a:solidFill>
              </a:rPr>
              <a:t>Martins (LIP)</a:t>
            </a:r>
            <a:endParaRPr lang="en-GB" sz="1600" b="0" dirty="0">
              <a:solidFill>
                <a:srgbClr val="B5892D"/>
              </a:solidFill>
            </a:endParaRP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DA40618A-E780-6B4C-9F22-53ADEAFB468E}"/>
              </a:ext>
            </a:extLst>
          </p:cNvPr>
          <p:cNvSpPr txBox="1">
            <a:spLocks/>
          </p:cNvSpPr>
          <p:nvPr/>
        </p:nvSpPr>
        <p:spPr>
          <a:xfrm>
            <a:off x="6629400" y="5181600"/>
            <a:ext cx="5352603" cy="576065"/>
          </a:xfrm>
          <a:prstGeom prst="rect">
            <a:avLst/>
          </a:prstGeom>
        </p:spPr>
        <p:txBody>
          <a:bodyPr vert="horz"/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algn="l"/>
            <a:r>
              <a:rPr lang="pt-PT" sz="1600" b="0" dirty="0" smtClean="0">
                <a:solidFill>
                  <a:srgbClr val="B5892D"/>
                </a:solidFill>
              </a:rPr>
              <a:t>X. Bertin, L. Lavaud (CNRS/LR)</a:t>
            </a:r>
          </a:p>
          <a:p>
            <a:pPr algn="l"/>
            <a:r>
              <a:rPr lang="pt-PT" sz="1600" b="0" dirty="0" smtClean="0">
                <a:solidFill>
                  <a:srgbClr val="B5892D"/>
                </a:solidFill>
              </a:rPr>
              <a:t>S. Castanedo, F. Mendez (UC)</a:t>
            </a:r>
            <a:endParaRPr lang="en-GB" sz="1600" b="0" dirty="0">
              <a:solidFill>
                <a:srgbClr val="B5892D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919" y="5761077"/>
            <a:ext cx="4080681" cy="70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06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E8C8E7-7B53-47FB-89A6-9EE29E65B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4691C8-3B44-48BF-9B50-9728A86A951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352800" y="162257"/>
            <a:ext cx="8256588" cy="863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Water forecast </a:t>
            </a:r>
            <a:r>
              <a:rPr lang="en-US" b="1" dirty="0" smtClean="0"/>
              <a:t>systems: concept and context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200" y="4495800"/>
            <a:ext cx="5025129" cy="17256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57175" indent="-257175">
              <a:buSzPct val="100000"/>
              <a:buFontTx/>
              <a:buBlip>
                <a:blip r:embed="rId2"/>
              </a:buBlip>
            </a:pP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ea typeface="Source Sans Pro" charset="0"/>
                <a:cs typeface="Source Sans Pro" charset="0"/>
              </a:rPr>
              <a:t>Require specialized teams to be built: Coastal processes, modelers, IT</a:t>
            </a:r>
          </a:p>
          <a:p>
            <a:pPr marL="257175" indent="-257175">
              <a:buSzPct val="100000"/>
              <a:buFontTx/>
              <a:buBlip>
                <a:blip r:embed="rId2"/>
              </a:buBlip>
            </a:pP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ea typeface="Source Sans Pro" charset="0"/>
                <a:cs typeface="Source Sans Pro" charset="0"/>
              </a:rPr>
              <a:t>Require automatic allocation of robust resources for daily operation</a:t>
            </a:r>
            <a:endParaRPr lang="en-US" sz="2400" dirty="0">
              <a:solidFill>
                <a:schemeClr val="tx1">
                  <a:lumMod val="75000"/>
                </a:schemeClr>
              </a:solidFill>
              <a:ea typeface="Source Sans Pro" charset="0"/>
              <a:cs typeface="Source Sans Pro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900080" y="519576"/>
            <a:ext cx="4071331" cy="4817259"/>
            <a:chOff x="7900080" y="519576"/>
            <a:chExt cx="4071331" cy="4817259"/>
          </a:xfrm>
        </p:grpSpPr>
        <p:sp>
          <p:nvSpPr>
            <p:cNvPr id="9" name="Content Placeholder 6"/>
            <p:cNvSpPr txBox="1">
              <a:spLocks/>
            </p:cNvSpPr>
            <p:nvPr/>
          </p:nvSpPr>
          <p:spPr>
            <a:xfrm>
              <a:off x="7900080" y="1630131"/>
              <a:ext cx="2949538" cy="3124200"/>
            </a:xfrm>
            <a:prstGeom prst="rect">
              <a:avLst/>
            </a:prstGeom>
          </p:spPr>
          <p:txBody>
            <a:bodyPr>
              <a:normAutofit lnSpcReduction="10000"/>
            </a:bodyPr>
            <a:lstStyle>
              <a:lvl1pPr marL="257175" indent="-257175" algn="l" defTabSz="457200" rtl="0" eaLnBrk="1" latinLnBrk="0" hangingPunct="1">
                <a:spcBef>
                  <a:spcPct val="20000"/>
                </a:spcBef>
                <a:buSzPct val="100000"/>
                <a:buFontTx/>
                <a:buBlip>
                  <a:blip r:embed="rId2"/>
                </a:buBlip>
                <a:defRPr sz="2800" b="0" i="0" kern="1200">
                  <a:solidFill>
                    <a:schemeClr val="tx1">
                      <a:lumMod val="75000"/>
                    </a:schemeClr>
                  </a:solidFill>
                  <a:latin typeface="+mn-lt"/>
                  <a:ea typeface="Source Sans Pro" charset="0"/>
                  <a:cs typeface="Source Sans Pro" charset="0"/>
                </a:defRPr>
              </a:lvl1pPr>
              <a:lvl2pPr marL="557213" indent="-214313" algn="l" defTabSz="457200" rtl="0" eaLnBrk="1" latinLnBrk="0" hangingPunct="1">
                <a:spcBef>
                  <a:spcPct val="20000"/>
                </a:spcBef>
                <a:buSzPct val="90000"/>
                <a:buFont typeface="Calibri" panose="020F0502020204030204" pitchFamily="34" charset="0"/>
                <a:buChar char="-"/>
                <a:defRPr sz="2600" b="0" i="0" kern="1200">
                  <a:solidFill>
                    <a:schemeClr val="tx1">
                      <a:lumMod val="75000"/>
                    </a:schemeClr>
                  </a:solidFill>
                  <a:latin typeface="+mn-lt"/>
                  <a:ea typeface="Source Sans Pro" charset="0"/>
                  <a:cs typeface="Source Sans Pro" charset="0"/>
                </a:defRPr>
              </a:lvl2pPr>
              <a:lvl3pPr marL="857250" indent="-171450" algn="l" defTabSz="457200" rtl="0" eaLnBrk="1" latinLnBrk="0" hangingPunct="1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§"/>
                <a:defRPr sz="2400" b="0" i="0" kern="1200">
                  <a:solidFill>
                    <a:schemeClr val="tx1">
                      <a:lumMod val="75000"/>
                    </a:schemeClr>
                  </a:solidFill>
                  <a:latin typeface="+mn-lt"/>
                  <a:ea typeface="Source Sans Pro" charset="0"/>
                  <a:cs typeface="Source Sans Pro" charset="0"/>
                </a:defRPr>
              </a:lvl3pPr>
              <a:lvl4pPr marL="1200150" marR="0" indent="-171450" algn="l" defTabSz="3429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70000"/>
                <a:buFont typeface="Calibri" panose="020F0502020204030204" pitchFamily="34" charset="0"/>
                <a:buChar char="-"/>
                <a:tabLst/>
                <a:defRPr sz="2800" b="0" i="0" kern="1200">
                  <a:solidFill>
                    <a:schemeClr val="tx1">
                      <a:lumMod val="75000"/>
                    </a:schemeClr>
                  </a:solidFill>
                  <a:latin typeface="+mn-lt"/>
                  <a:ea typeface="Source Sans Pro" charset="0"/>
                  <a:cs typeface="Source Sans Pro" charset="0"/>
                </a:defRPr>
              </a:lvl4pPr>
              <a:lvl5pPr marL="1371600" marR="0" indent="0" algn="l" defTabSz="3429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80000"/>
                <a:buFontTx/>
                <a:buNone/>
                <a:tabLst/>
                <a:defRPr sz="2800" b="0" i="0" kern="1200">
                  <a:solidFill>
                    <a:schemeClr val="tx1">
                      <a:lumMod val="75000"/>
                    </a:schemeClr>
                  </a:solidFill>
                  <a:latin typeface="+mn-lt"/>
                  <a:ea typeface="Source Sans Pro" charset="0"/>
                  <a:cs typeface="Source Sans Pro" charset="0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PT" sz="2400" dirty="0" smtClean="0"/>
                <a:t>Antecipate hazards support emergency</a:t>
              </a:r>
            </a:p>
            <a:p>
              <a:r>
                <a:rPr lang="pt-PT" sz="2400" dirty="0" smtClean="0"/>
                <a:t>Support water economy daily tasks and leisure &amp; recreation</a:t>
              </a:r>
            </a:p>
            <a:p>
              <a:r>
                <a:rPr lang="pt-PT" sz="2400" dirty="0"/>
                <a:t>Guide management to minimize risk </a:t>
              </a:r>
            </a:p>
            <a:p>
              <a:pPr marL="0" indent="0">
                <a:buNone/>
              </a:pPr>
              <a:endParaRPr lang="pt-PT" sz="2400" dirty="0" smtClean="0"/>
            </a:p>
            <a:p>
              <a:endParaRPr lang="pt-PT" sz="2400" dirty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/>
            <a:srcRect r="50000"/>
            <a:stretch/>
          </p:blipFill>
          <p:spPr>
            <a:xfrm>
              <a:off x="10838689" y="519576"/>
              <a:ext cx="1132722" cy="4817259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5181600" y="5358606"/>
            <a:ext cx="4594224" cy="754672"/>
            <a:chOff x="5181600" y="5358606"/>
            <a:chExt cx="4594224" cy="754672"/>
          </a:xfrm>
        </p:grpSpPr>
        <p:sp>
          <p:nvSpPr>
            <p:cNvPr id="7" name="Striped Right Arrow 6"/>
            <p:cNvSpPr/>
            <p:nvPr/>
          </p:nvSpPr>
          <p:spPr>
            <a:xfrm>
              <a:off x="5181600" y="5575311"/>
              <a:ext cx="1705641" cy="397926"/>
            </a:xfrm>
            <a:prstGeom prst="stripedRightArrow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13" name="Immagine 40">
              <a:extLst>
                <a:ext uri="{FF2B5EF4-FFF2-40B4-BE49-F238E27FC236}">
                  <a16:creationId xmlns:a16="http://schemas.microsoft.com/office/drawing/2014/main" id="{2C34C010-9376-654D-A867-B52581D105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7512" y="5358606"/>
              <a:ext cx="2808312" cy="754672"/>
            </a:xfrm>
            <a:prstGeom prst="rect">
              <a:avLst/>
            </a:prstGeom>
          </p:spPr>
        </p:pic>
      </p:grpSp>
      <p:sp>
        <p:nvSpPr>
          <p:cNvPr id="14" name="Segnaposto data 2"/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5227240" cy="288032"/>
          </a:xfrm>
        </p:spPr>
        <p:txBody>
          <a:bodyPr/>
          <a:lstStyle/>
          <a:p>
            <a:r>
              <a:rPr lang="en-GB" dirty="0" smtClean="0"/>
              <a:t>EOSC-hub review, Luxembourg, October 2019 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0" y="2779292"/>
            <a:ext cx="1217152" cy="915126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1097920" y="3360716"/>
            <a:ext cx="504056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17" name="Group 16"/>
          <p:cNvGrpSpPr/>
          <p:nvPr/>
        </p:nvGrpSpPr>
        <p:grpSpPr>
          <a:xfrm>
            <a:off x="1824232" y="3119177"/>
            <a:ext cx="1217152" cy="915126"/>
            <a:chOff x="6059944" y="4170141"/>
            <a:chExt cx="1217152" cy="915126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59944" y="4170141"/>
              <a:ext cx="1217152" cy="915126"/>
            </a:xfrm>
            <a:prstGeom prst="rect">
              <a:avLst/>
            </a:prstGeom>
          </p:spPr>
        </p:pic>
        <p:sp>
          <p:nvSpPr>
            <p:cNvPr id="19" name="Oval 18"/>
            <p:cNvSpPr/>
            <p:nvPr/>
          </p:nvSpPr>
          <p:spPr>
            <a:xfrm>
              <a:off x="6176103" y="4779789"/>
              <a:ext cx="504056" cy="21602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655064" y="3459062"/>
            <a:ext cx="1217152" cy="915126"/>
            <a:chOff x="6013653" y="5136613"/>
            <a:chExt cx="1217152" cy="915126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13653" y="5136613"/>
              <a:ext cx="1217152" cy="915126"/>
            </a:xfrm>
            <a:prstGeom prst="rect">
              <a:avLst/>
            </a:prstGeom>
          </p:spPr>
        </p:pic>
        <p:sp>
          <p:nvSpPr>
            <p:cNvPr id="22" name="Oval 21"/>
            <p:cNvSpPr/>
            <p:nvPr/>
          </p:nvSpPr>
          <p:spPr>
            <a:xfrm>
              <a:off x="6294443" y="5711005"/>
              <a:ext cx="504056" cy="21602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aphicFrame>
        <p:nvGraphicFramePr>
          <p:cNvPr id="43" name="Diagram 42"/>
          <p:cNvGraphicFramePr/>
          <p:nvPr>
            <p:extLst>
              <p:ext uri="{D42A27DB-BD31-4B8C-83A1-F6EECF244321}">
                <p14:modId xmlns:p14="http://schemas.microsoft.com/office/powerpoint/2010/main" val="245332232"/>
              </p:ext>
            </p:extLst>
          </p:nvPr>
        </p:nvGraphicFramePr>
        <p:xfrm>
          <a:off x="933293" y="619759"/>
          <a:ext cx="6655295" cy="3400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92301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596" r="671"/>
          <a:stretch/>
        </p:blipFill>
        <p:spPr>
          <a:xfrm>
            <a:off x="3248969" y="868702"/>
            <a:ext cx="6400800" cy="12786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E8C8E7-7B53-47FB-89A6-9EE29E65B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dirty="0" err="1"/>
              <a:t>OPENCoastS</a:t>
            </a:r>
            <a:r>
              <a:rPr lang="en-US" dirty="0"/>
              <a:t> </a:t>
            </a:r>
            <a:r>
              <a:rPr lang="en-US" dirty="0" smtClean="0"/>
              <a:t>service</a:t>
            </a:r>
            <a:r>
              <a:rPr lang="en-US" dirty="0"/>
              <a:t/>
            </a:r>
            <a:br>
              <a:rPr lang="en-US" dirty="0"/>
            </a:br>
            <a:endParaRPr lang="pt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68203-0DF3-4525-9CAB-0B0B1BF93A0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26640" y="2150415"/>
            <a:ext cx="11430000" cy="409798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sz="3000" i="1" dirty="0" smtClean="0"/>
              <a:t>I</a:t>
            </a:r>
            <a:r>
              <a:rPr lang="en-US" sz="3000" i="1" dirty="0" smtClean="0">
                <a:solidFill>
                  <a:schemeClr val="tx1"/>
                </a:solidFill>
              </a:rPr>
              <a:t>mplements </a:t>
            </a:r>
            <a:r>
              <a:rPr lang="en-US" sz="3000" i="1" dirty="0">
                <a:solidFill>
                  <a:schemeClr val="tx1"/>
                </a:solidFill>
              </a:rPr>
              <a:t>forecast systems for a </a:t>
            </a:r>
            <a:r>
              <a:rPr lang="en-US" sz="3000" i="1" dirty="0" smtClean="0">
                <a:solidFill>
                  <a:schemeClr val="tx1"/>
                </a:solidFill>
              </a:rPr>
              <a:t>coastal site </a:t>
            </a:r>
            <a:r>
              <a:rPr lang="en-US" sz="3000" i="1" dirty="0">
                <a:solidFill>
                  <a:schemeClr val="tx1"/>
                </a:solidFill>
              </a:rPr>
              <a:t>chosen by the user, using a </a:t>
            </a:r>
            <a:r>
              <a:rPr lang="en-US" sz="3000" i="1" dirty="0" smtClean="0">
                <a:solidFill>
                  <a:schemeClr val="tx1"/>
                </a:solidFill>
              </a:rPr>
              <a:t>user-friendly web interface</a:t>
            </a:r>
            <a:endParaRPr lang="en-US" sz="3000" i="1" dirty="0">
              <a:solidFill>
                <a:schemeClr val="tx1"/>
              </a:solidFill>
            </a:endParaRPr>
          </a:p>
          <a:p>
            <a:r>
              <a:rPr lang="en-US" sz="3000" i="1" dirty="0"/>
              <a:t>Flexible in its </a:t>
            </a:r>
            <a:r>
              <a:rPr lang="en-US" sz="3000" i="1" dirty="0" smtClean="0"/>
              <a:t>configuration (</a:t>
            </a:r>
            <a:r>
              <a:rPr lang="en-US" sz="3000" i="1" dirty="0" err="1" smtClean="0"/>
              <a:t>forcings</a:t>
            </a:r>
            <a:r>
              <a:rPr lang="en-US" sz="3000" i="1" dirty="0" smtClean="0"/>
              <a:t>, parameters,…)</a:t>
            </a:r>
            <a:endParaRPr lang="en-US" sz="3000" i="1" dirty="0"/>
          </a:p>
          <a:p>
            <a:r>
              <a:rPr lang="en-US" sz="3000" i="1" dirty="0"/>
              <a:t>Allow multiple actions over forecast systems (configure, manage, view)</a:t>
            </a:r>
          </a:p>
          <a:p>
            <a:r>
              <a:rPr lang="en-US" sz="3000" i="1" dirty="0"/>
              <a:t>Integrated with EOSC services</a:t>
            </a:r>
          </a:p>
          <a:p>
            <a:pPr lvl="1"/>
            <a:r>
              <a:rPr lang="en-US" sz="2600" dirty="0" smtClean="0"/>
              <a:t>Resource providers</a:t>
            </a:r>
            <a:endParaRPr lang="en-US" dirty="0" smtClean="0"/>
          </a:p>
          <a:p>
            <a:pPr lvl="2"/>
            <a:r>
              <a:rPr lang="en-US" dirty="0" smtClean="0"/>
              <a:t>INCD</a:t>
            </a:r>
            <a:r>
              <a:rPr lang="en-US" dirty="0"/>
              <a:t>: Portuguese National Distributed Computing Infrastructure </a:t>
            </a:r>
          </a:p>
          <a:p>
            <a:pPr lvl="2" fontAlgn="base"/>
            <a:r>
              <a:rPr lang="en-US" dirty="0"/>
              <a:t>IFCA: Spanish Physics Institute of </a:t>
            </a:r>
            <a:r>
              <a:rPr lang="en-US" dirty="0" err="1" smtClean="0"/>
              <a:t>Cantábria</a:t>
            </a:r>
            <a:endParaRPr lang="en-US" dirty="0"/>
          </a:p>
          <a:p>
            <a:pPr lvl="1" fontAlgn="base"/>
            <a:r>
              <a:rPr lang="en-US" sz="2600" dirty="0"/>
              <a:t>Usage: </a:t>
            </a:r>
            <a:r>
              <a:rPr lang="pt-PT" sz="2600" dirty="0"/>
              <a:t>807K cpu hours</a:t>
            </a:r>
            <a:endParaRPr lang="en-US" sz="2600" dirty="0"/>
          </a:p>
          <a:p>
            <a:pPr lvl="2" fontAlgn="base"/>
            <a:endParaRPr lang="en-US" sz="3000" i="1" dirty="0" smtClean="0"/>
          </a:p>
          <a:p>
            <a:pPr marL="914400" lvl="2" indent="0">
              <a:buNone/>
            </a:pPr>
            <a:endParaRPr lang="en-US" dirty="0"/>
          </a:p>
          <a:p>
            <a:pPr lvl="2" fontAlgn="base"/>
            <a:endParaRPr lang="en-US" dirty="0"/>
          </a:p>
          <a:p>
            <a:pPr marL="914400" lvl="2" indent="0" fontAlgn="base">
              <a:buNone/>
            </a:pPr>
            <a:endParaRPr lang="en-US" sz="1600" dirty="0"/>
          </a:p>
          <a:p>
            <a:pPr lvl="1"/>
            <a:endParaRPr lang="en-US" sz="2400" i="1" dirty="0">
              <a:solidFill>
                <a:schemeClr val="tx1"/>
              </a:solidFill>
            </a:endParaRPr>
          </a:p>
        </p:txBody>
      </p:sp>
      <p:sp>
        <p:nvSpPr>
          <p:cNvPr id="7" name="Segnaposto data 2"/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5227240" cy="288032"/>
          </a:xfrm>
        </p:spPr>
        <p:txBody>
          <a:bodyPr/>
          <a:lstStyle/>
          <a:p>
            <a:r>
              <a:rPr lang="en-GB" dirty="0" smtClean="0"/>
              <a:t>EOSC-hub review, Luxembourg, October 2019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80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79576" y="3530947"/>
            <a:ext cx="3320376" cy="2762513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Rounded Rectangle 12"/>
          <p:cNvSpPr/>
          <p:nvPr/>
        </p:nvSpPr>
        <p:spPr>
          <a:xfrm>
            <a:off x="5873965" y="1066800"/>
            <a:ext cx="6102523" cy="361507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</a:t>
            </a:r>
            <a:r>
              <a:rPr lang="en-GB" dirty="0" err="1" smtClean="0"/>
              <a:t>OPENCoastS</a:t>
            </a:r>
            <a:r>
              <a:rPr lang="en-GB" dirty="0" smtClean="0"/>
              <a:t> architecture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3" b="26894"/>
          <a:stretch/>
        </p:blipFill>
        <p:spPr bwMode="auto">
          <a:xfrm>
            <a:off x="5599952" y="1288338"/>
            <a:ext cx="6439976" cy="35430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17625" r="20323"/>
          <a:stretch/>
        </p:blipFill>
        <p:spPr>
          <a:xfrm>
            <a:off x="812195" y="1141034"/>
            <a:ext cx="2681863" cy="852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Striped Right Arrow 11"/>
          <p:cNvSpPr/>
          <p:nvPr/>
        </p:nvSpPr>
        <p:spPr>
          <a:xfrm>
            <a:off x="2382659" y="2583895"/>
            <a:ext cx="3106011" cy="288032"/>
          </a:xfrm>
          <a:prstGeom prst="stripedRightArrow">
            <a:avLst/>
          </a:prstGeom>
          <a:solidFill>
            <a:srgbClr val="2D4E77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36" y="2348880"/>
            <a:ext cx="2099327" cy="165514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1771" y="3645024"/>
            <a:ext cx="3094923" cy="2648436"/>
          </a:xfrm>
          <a:prstGeom prst="rect">
            <a:avLst/>
          </a:prstGeom>
        </p:spPr>
      </p:pic>
      <p:sp>
        <p:nvSpPr>
          <p:cNvPr id="7" name="Notched Right Arrow 6"/>
          <p:cNvSpPr/>
          <p:nvPr/>
        </p:nvSpPr>
        <p:spPr>
          <a:xfrm rot="5400000">
            <a:off x="836813" y="2105500"/>
            <a:ext cx="436137" cy="216024"/>
          </a:xfrm>
          <a:prstGeom prst="notchedRightArrow">
            <a:avLst/>
          </a:prstGeom>
          <a:solidFill>
            <a:srgbClr val="2D4E77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7" name="Striped Right Arrow 16"/>
          <p:cNvSpPr/>
          <p:nvPr/>
        </p:nvSpPr>
        <p:spPr>
          <a:xfrm rot="2649415">
            <a:off x="2104872" y="3211419"/>
            <a:ext cx="551924" cy="288032"/>
          </a:xfrm>
          <a:prstGeom prst="stripedRightArrow">
            <a:avLst/>
          </a:prstGeom>
          <a:solidFill>
            <a:srgbClr val="2D4E77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8" name="Striped Right Arrow 17"/>
          <p:cNvSpPr/>
          <p:nvPr/>
        </p:nvSpPr>
        <p:spPr>
          <a:xfrm rot="18833117">
            <a:off x="5302904" y="3336424"/>
            <a:ext cx="551924" cy="288032"/>
          </a:xfrm>
          <a:prstGeom prst="stripedRightArrow">
            <a:avLst/>
          </a:prstGeom>
          <a:solidFill>
            <a:srgbClr val="2D4E77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6E237A87-8CCA-4023-80DB-B69C4E2114F2}"/>
              </a:ext>
            </a:extLst>
          </p:cNvPr>
          <p:cNvSpPr txBox="1">
            <a:spLocks/>
          </p:cNvSpPr>
          <p:nvPr/>
        </p:nvSpPr>
        <p:spPr>
          <a:xfrm>
            <a:off x="6384031" y="4831402"/>
            <a:ext cx="5472609" cy="1462058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SzPct val="100000"/>
              <a:buFontTx/>
              <a:buBlip>
                <a:blip r:embed="rId6"/>
              </a:buBlip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SzPct val="90000"/>
              <a:buFont typeface="Calibri" panose="020F0502020204030204" pitchFamily="34" charset="0"/>
              <a:buChar char="-"/>
              <a:defRPr sz="26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  <a:defRPr sz="24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pt-PT" sz="1600" i="1" dirty="0"/>
              <a:t>EGI Check-in: users authentication </a:t>
            </a:r>
          </a:p>
          <a:p>
            <a:pPr>
              <a:buFontTx/>
              <a:buChar char="-"/>
            </a:pPr>
            <a:r>
              <a:rPr lang="pt-PT" sz="1600" i="1" dirty="0"/>
              <a:t>EGI cloud compute: provide compute resources for frontend and backend</a:t>
            </a:r>
          </a:p>
          <a:p>
            <a:pPr>
              <a:buFontTx/>
              <a:buChar char="-"/>
            </a:pPr>
            <a:r>
              <a:rPr lang="pt-PT" sz="1600" i="1" dirty="0"/>
              <a:t>EGI Cloud Container Compute : run containers in a virtualized environment (udocker - INDIGO-DC)</a:t>
            </a:r>
          </a:p>
          <a:p>
            <a:pPr>
              <a:buFontTx/>
              <a:buChar char="-"/>
            </a:pPr>
            <a:r>
              <a:rPr lang="pt-PT" sz="1600" i="1" dirty="0"/>
              <a:t>EGI High-Throughput Compute: to run simulations and store data</a:t>
            </a:r>
          </a:p>
          <a:p>
            <a:pPr>
              <a:buFontTx/>
              <a:buChar char="-"/>
            </a:pPr>
            <a:r>
              <a:rPr lang="pt-PT" sz="1600" i="1" dirty="0"/>
              <a:t>EGI Workload Manager: for job submission to local resource providers</a:t>
            </a:r>
            <a:endParaRPr lang="pt-PT" sz="1600" i="1" dirty="0" smtClean="0"/>
          </a:p>
        </p:txBody>
      </p:sp>
      <p:sp>
        <p:nvSpPr>
          <p:cNvPr id="20" name="Segnaposto data 2"/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5227240" cy="288032"/>
          </a:xfrm>
        </p:spPr>
        <p:txBody>
          <a:bodyPr/>
          <a:lstStyle/>
          <a:p>
            <a:r>
              <a:rPr lang="en-GB" dirty="0" smtClean="0"/>
              <a:t>EOSC-hub review, Luxembourg, October 2019 </a:t>
            </a:r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10058400" y="2583895"/>
            <a:ext cx="1798240" cy="768905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4048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Web interface: 3 Building blocks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286000" y="726356"/>
            <a:ext cx="7162800" cy="4495800"/>
            <a:chOff x="2286000" y="726356"/>
            <a:chExt cx="7162800" cy="44958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19400" y="1284517"/>
              <a:ext cx="2300588" cy="2401555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grpSp>
          <p:nvGrpSpPr>
            <p:cNvPr id="14" name="Group 13"/>
            <p:cNvGrpSpPr/>
            <p:nvPr/>
          </p:nvGrpSpPr>
          <p:grpSpPr>
            <a:xfrm>
              <a:off x="2286000" y="726356"/>
              <a:ext cx="7162800" cy="4495800"/>
              <a:chOff x="2238587" y="726356"/>
              <a:chExt cx="7162800" cy="4495800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24400" y="2250357"/>
                <a:ext cx="2429747" cy="2412977"/>
              </a:xfrm>
              <a:prstGeom prst="ellipse">
                <a:avLst/>
              </a:prstGeom>
              <a:ln w="63500" cap="rnd">
                <a:noFill/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14448" y="1246385"/>
                <a:ext cx="2472228" cy="2434681"/>
              </a:xfrm>
              <a:prstGeom prst="ellipse">
                <a:avLst/>
              </a:prstGeom>
              <a:ln w="63500" cap="rnd">
                <a:noFill/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  <p:grpSp>
            <p:nvGrpSpPr>
              <p:cNvPr id="6" name="Group 5"/>
              <p:cNvGrpSpPr/>
              <p:nvPr/>
            </p:nvGrpSpPr>
            <p:grpSpPr>
              <a:xfrm rot="16200000">
                <a:off x="3572087" y="-607144"/>
                <a:ext cx="4495800" cy="7162800"/>
                <a:chOff x="4429723" y="719666"/>
                <a:chExt cx="3332553" cy="5418666"/>
              </a:xfrm>
            </p:grpSpPr>
            <p:sp>
              <p:nvSpPr>
                <p:cNvPr id="7" name="Circular Arrow 6"/>
                <p:cNvSpPr/>
                <p:nvPr/>
              </p:nvSpPr>
              <p:spPr>
                <a:xfrm>
                  <a:off x="5154127" y="719666"/>
                  <a:ext cx="2608149" cy="2608546"/>
                </a:xfrm>
                <a:prstGeom prst="circularArrow">
                  <a:avLst>
                    <a:gd name="adj1" fmla="val 10980"/>
                    <a:gd name="adj2" fmla="val 1142322"/>
                    <a:gd name="adj3" fmla="val 4500000"/>
                    <a:gd name="adj4" fmla="val 10800000"/>
                    <a:gd name="adj5" fmla="val 12500"/>
                  </a:avLst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8" name="Freeform 7"/>
                <p:cNvSpPr/>
                <p:nvPr/>
              </p:nvSpPr>
              <p:spPr>
                <a:xfrm>
                  <a:off x="5730614" y="1661430"/>
                  <a:ext cx="1449298" cy="724475"/>
                </a:xfrm>
                <a:custGeom>
                  <a:avLst/>
                  <a:gdLst>
                    <a:gd name="connsiteX0" fmla="*/ 0 w 1449298"/>
                    <a:gd name="connsiteY0" fmla="*/ 0 h 724475"/>
                    <a:gd name="connsiteX1" fmla="*/ 1449298 w 1449298"/>
                    <a:gd name="connsiteY1" fmla="*/ 0 h 724475"/>
                    <a:gd name="connsiteX2" fmla="*/ 1449298 w 1449298"/>
                    <a:gd name="connsiteY2" fmla="*/ 724475 h 724475"/>
                    <a:gd name="connsiteX3" fmla="*/ 0 w 1449298"/>
                    <a:gd name="connsiteY3" fmla="*/ 724475 h 724475"/>
                    <a:gd name="connsiteX4" fmla="*/ 0 w 1449298"/>
                    <a:gd name="connsiteY4" fmla="*/ 0 h 724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9298" h="724475">
                      <a:moveTo>
                        <a:pt x="0" y="0"/>
                      </a:moveTo>
                      <a:lnTo>
                        <a:pt x="1449298" y="0"/>
                      </a:lnTo>
                      <a:lnTo>
                        <a:pt x="1449298" y="724475"/>
                      </a:lnTo>
                      <a:lnTo>
                        <a:pt x="0" y="7244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9845" tIns="29845" rIns="29845" bIns="29845" numCol="1" spcCol="1270" anchor="ctr" anchorCtr="0">
                  <a:noAutofit/>
                </a:bodyPr>
                <a:lstStyle/>
                <a:p>
                  <a:pPr lvl="0" algn="ctr" defTabSz="20891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4700" kern="1200" dirty="0"/>
                </a:p>
              </p:txBody>
            </p:sp>
            <p:sp>
              <p:nvSpPr>
                <p:cNvPr id="9" name="Shape 8"/>
                <p:cNvSpPr/>
                <p:nvPr/>
              </p:nvSpPr>
              <p:spPr>
                <a:xfrm>
                  <a:off x="4429723" y="2218469"/>
                  <a:ext cx="2608149" cy="2608546"/>
                </a:xfrm>
                <a:prstGeom prst="leftCircularArrow">
                  <a:avLst>
                    <a:gd name="adj1" fmla="val 10980"/>
                    <a:gd name="adj2" fmla="val 1142322"/>
                    <a:gd name="adj3" fmla="val 6300000"/>
                    <a:gd name="adj4" fmla="val 18900000"/>
                    <a:gd name="adj5" fmla="val 12500"/>
                  </a:avLst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0" name="Freeform 9"/>
                <p:cNvSpPr/>
                <p:nvPr/>
              </p:nvSpPr>
              <p:spPr>
                <a:xfrm>
                  <a:off x="5009148" y="3168903"/>
                  <a:ext cx="1449298" cy="724475"/>
                </a:xfrm>
                <a:custGeom>
                  <a:avLst/>
                  <a:gdLst>
                    <a:gd name="connsiteX0" fmla="*/ 0 w 1449298"/>
                    <a:gd name="connsiteY0" fmla="*/ 0 h 724475"/>
                    <a:gd name="connsiteX1" fmla="*/ 1449298 w 1449298"/>
                    <a:gd name="connsiteY1" fmla="*/ 0 h 724475"/>
                    <a:gd name="connsiteX2" fmla="*/ 1449298 w 1449298"/>
                    <a:gd name="connsiteY2" fmla="*/ 724475 h 724475"/>
                    <a:gd name="connsiteX3" fmla="*/ 0 w 1449298"/>
                    <a:gd name="connsiteY3" fmla="*/ 724475 h 724475"/>
                    <a:gd name="connsiteX4" fmla="*/ 0 w 1449298"/>
                    <a:gd name="connsiteY4" fmla="*/ 0 h 724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9298" h="724475">
                      <a:moveTo>
                        <a:pt x="0" y="0"/>
                      </a:moveTo>
                      <a:lnTo>
                        <a:pt x="1449298" y="0"/>
                      </a:lnTo>
                      <a:lnTo>
                        <a:pt x="1449298" y="724475"/>
                      </a:lnTo>
                      <a:lnTo>
                        <a:pt x="0" y="7244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9845" tIns="29845" rIns="29845" bIns="29845" numCol="1" spcCol="1270" anchor="ctr" anchorCtr="0">
                  <a:noAutofit/>
                </a:bodyPr>
                <a:lstStyle/>
                <a:p>
                  <a:pPr lvl="0" algn="ctr" defTabSz="20891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4700" kern="1200"/>
                </a:p>
              </p:txBody>
            </p:sp>
            <p:sp>
              <p:nvSpPr>
                <p:cNvPr id="11" name="Block Arc 10"/>
                <p:cNvSpPr/>
                <p:nvPr/>
              </p:nvSpPr>
              <p:spPr>
                <a:xfrm>
                  <a:off x="5339759" y="3896630"/>
                  <a:ext cx="2240804" cy="2241702"/>
                </a:xfrm>
                <a:prstGeom prst="blockArc">
                  <a:avLst>
                    <a:gd name="adj1" fmla="val 13500000"/>
                    <a:gd name="adj2" fmla="val 10800000"/>
                    <a:gd name="adj3" fmla="val 12740"/>
                  </a:avLst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2" name="Freeform 11"/>
                <p:cNvSpPr/>
                <p:nvPr/>
              </p:nvSpPr>
              <p:spPr>
                <a:xfrm>
                  <a:off x="5734042" y="4678544"/>
                  <a:ext cx="1449298" cy="724475"/>
                </a:xfrm>
                <a:custGeom>
                  <a:avLst/>
                  <a:gdLst>
                    <a:gd name="connsiteX0" fmla="*/ 0 w 1449298"/>
                    <a:gd name="connsiteY0" fmla="*/ 0 h 724475"/>
                    <a:gd name="connsiteX1" fmla="*/ 1449298 w 1449298"/>
                    <a:gd name="connsiteY1" fmla="*/ 0 h 724475"/>
                    <a:gd name="connsiteX2" fmla="*/ 1449298 w 1449298"/>
                    <a:gd name="connsiteY2" fmla="*/ 724475 h 724475"/>
                    <a:gd name="connsiteX3" fmla="*/ 0 w 1449298"/>
                    <a:gd name="connsiteY3" fmla="*/ 724475 h 724475"/>
                    <a:gd name="connsiteX4" fmla="*/ 0 w 1449298"/>
                    <a:gd name="connsiteY4" fmla="*/ 0 h 724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9298" h="724475">
                      <a:moveTo>
                        <a:pt x="0" y="0"/>
                      </a:moveTo>
                      <a:lnTo>
                        <a:pt x="1449298" y="0"/>
                      </a:lnTo>
                      <a:lnTo>
                        <a:pt x="1449298" y="724475"/>
                      </a:lnTo>
                      <a:lnTo>
                        <a:pt x="0" y="7244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9845" tIns="29845" rIns="29845" bIns="29845" numCol="1" spcCol="1270" anchor="ctr" anchorCtr="0">
                  <a:noAutofit/>
                </a:bodyPr>
                <a:lstStyle/>
                <a:p>
                  <a:pPr lvl="0" algn="ctr" defTabSz="20891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4700" kern="1200"/>
                </a:p>
              </p:txBody>
            </p:sp>
          </p:grpSp>
        </p:grpSp>
      </p:grp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6E237A87-8CCA-4023-80DB-B69C4E2114F2}"/>
              </a:ext>
            </a:extLst>
          </p:cNvPr>
          <p:cNvSpPr txBox="1">
            <a:spLocks/>
          </p:cNvSpPr>
          <p:nvPr/>
        </p:nvSpPr>
        <p:spPr>
          <a:xfrm>
            <a:off x="422573" y="2057400"/>
            <a:ext cx="2079245" cy="104095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SzPct val="90000"/>
              <a:buFont typeface="Calibri" panose="020F0502020204030204" pitchFamily="34" charset="0"/>
              <a:buChar char="-"/>
              <a:defRPr sz="26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  <a:defRPr sz="24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/>
              <a:t>Configuration assistant: </a:t>
            </a:r>
            <a:r>
              <a:rPr lang="en-US" sz="1600" i="1" dirty="0" smtClean="0"/>
              <a:t>building </a:t>
            </a:r>
            <a:r>
              <a:rPr lang="en-US" sz="1600" i="1" dirty="0"/>
              <a:t>a deployment step by step</a:t>
            </a:r>
            <a:endParaRPr lang="en-US" sz="1600" i="1" dirty="0" smtClean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6E237A87-8CCA-4023-80DB-B69C4E2114F2}"/>
              </a:ext>
            </a:extLst>
          </p:cNvPr>
          <p:cNvSpPr txBox="1">
            <a:spLocks/>
          </p:cNvSpPr>
          <p:nvPr/>
        </p:nvSpPr>
        <p:spPr>
          <a:xfrm>
            <a:off x="9448800" y="2072258"/>
            <a:ext cx="2590800" cy="1509142"/>
          </a:xfrm>
          <a:prstGeom prst="rect">
            <a:avLst/>
          </a:prstGeom>
        </p:spPr>
        <p:txBody>
          <a:bodyPr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SzPct val="90000"/>
              <a:buFont typeface="Calibri" panose="020F0502020204030204" pitchFamily="34" charset="0"/>
              <a:buChar char="-"/>
              <a:defRPr sz="26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  <a:defRPr sz="24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/>
              <a:t>Outputs </a:t>
            </a:r>
            <a:r>
              <a:rPr lang="en-US" sz="1600" i="1" dirty="0" smtClean="0"/>
              <a:t>viewer</a:t>
            </a:r>
            <a:r>
              <a:rPr lang="en-US" sz="1600" i="1" dirty="0"/>
              <a:t> </a:t>
            </a:r>
            <a:r>
              <a:rPr lang="en-US" sz="1600" i="1" dirty="0" smtClean="0"/>
              <a:t>– visualize results:</a:t>
            </a:r>
          </a:p>
          <a:p>
            <a:pPr lvl="1"/>
            <a:r>
              <a:rPr lang="en-US" sz="1400" i="1" dirty="0" smtClean="0"/>
              <a:t>Adding </a:t>
            </a:r>
            <a:r>
              <a:rPr lang="en-US" sz="1400" i="1" dirty="0"/>
              <a:t>data/model points on the fly</a:t>
            </a:r>
          </a:p>
          <a:p>
            <a:pPr lvl="1"/>
            <a:r>
              <a:rPr lang="en-US" sz="1400" i="1" dirty="0"/>
              <a:t>Saving time series and model outputs in your PC</a:t>
            </a:r>
          </a:p>
          <a:p>
            <a:pPr lvl="1"/>
            <a:r>
              <a:rPr lang="en-US" sz="1400" i="1" dirty="0"/>
              <a:t>Compare time series from several deployments</a:t>
            </a:r>
            <a:endParaRPr lang="en-US" sz="1400" i="1" dirty="0" smtClean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6E237A87-8CCA-4023-80DB-B69C4E2114F2}"/>
              </a:ext>
            </a:extLst>
          </p:cNvPr>
          <p:cNvSpPr txBox="1">
            <a:spLocks/>
          </p:cNvSpPr>
          <p:nvPr/>
        </p:nvSpPr>
        <p:spPr>
          <a:xfrm>
            <a:off x="4546526" y="5158459"/>
            <a:ext cx="2880320" cy="1040959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SzPct val="90000"/>
              <a:buFont typeface="Calibri" panose="020F0502020204030204" pitchFamily="34" charset="0"/>
              <a:buChar char="-"/>
              <a:defRPr sz="26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  <a:defRPr sz="24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/>
              <a:t>Forecast manager – what can we do with our </a:t>
            </a:r>
            <a:r>
              <a:rPr lang="en-US" sz="1600" i="1" dirty="0" smtClean="0"/>
              <a:t>forecasts: check status, check details, clone it, freeze/restart it, delete it,…  </a:t>
            </a:r>
          </a:p>
        </p:txBody>
      </p:sp>
      <p:sp>
        <p:nvSpPr>
          <p:cNvPr id="22" name="Segnaposto data 2"/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5227240" cy="288032"/>
          </a:xfrm>
        </p:spPr>
        <p:txBody>
          <a:bodyPr/>
          <a:lstStyle/>
          <a:p>
            <a:r>
              <a:rPr lang="en-GB" dirty="0" smtClean="0"/>
              <a:t>EOSC-hub review, Luxembourg, October 2019 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8311254" y="4927301"/>
            <a:ext cx="3728345" cy="71508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PT" dirty="0" smtClean="0"/>
              <a:t>Live demo of OPENCoastS:</a:t>
            </a:r>
          </a:p>
          <a:p>
            <a:r>
              <a:rPr lang="pt-PT" dirty="0">
                <a:solidFill>
                  <a:srgbClr val="2D4E77"/>
                </a:solidFill>
              </a:rPr>
              <a:t>https://opencoasts.ncg.ingrid.pt/</a:t>
            </a:r>
          </a:p>
        </p:txBody>
      </p:sp>
    </p:spTree>
    <p:extLst>
      <p:ext uri="{BB962C8B-B14F-4D97-AF65-F5344CB8AC3E}">
        <p14:creationId xmlns:p14="http://schemas.microsoft.com/office/powerpoint/2010/main" val="144445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90600" y="609600"/>
            <a:ext cx="10134600" cy="5257800"/>
            <a:chOff x="990600" y="609600"/>
            <a:chExt cx="10134600" cy="52578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2155" t="18729" r="20977" b="15053"/>
            <a:stretch/>
          </p:blipFill>
          <p:spPr>
            <a:xfrm>
              <a:off x="990600" y="609600"/>
              <a:ext cx="9535332" cy="5257800"/>
            </a:xfrm>
            <a:prstGeom prst="roundRect">
              <a:avLst/>
            </a:prstGeom>
          </p:spPr>
        </p:pic>
        <p:sp>
          <p:nvSpPr>
            <p:cNvPr id="5" name="Rounded Rectangle 4"/>
            <p:cNvSpPr/>
            <p:nvPr/>
          </p:nvSpPr>
          <p:spPr>
            <a:xfrm>
              <a:off x="9144000" y="3048000"/>
              <a:ext cx="1981200" cy="1328023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pt-PT" dirty="0"/>
                <a:t>Over 200 users, </a:t>
              </a:r>
              <a:r>
                <a:rPr lang="pt-PT" dirty="0" smtClean="0"/>
                <a:t>200 deployments, 28 </a:t>
              </a:r>
              <a:r>
                <a:rPr lang="pt-PT" dirty="0"/>
                <a:t>countries and 5 continents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24000" y="850046"/>
              <a:ext cx="8763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2000" dirty="0" smtClean="0"/>
                <a:t>OPENCoastS users’ institutions geographic distribution (by order of service uptake)</a:t>
              </a:r>
              <a:endParaRPr lang="pt-PT" sz="2000" dirty="0"/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3129366" y="5029200"/>
            <a:ext cx="5633634" cy="132802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575989"/>
                </a:solidFill>
              </a:rPr>
              <a:t>The </a:t>
            </a:r>
            <a:r>
              <a:rPr lang="en-US" dirty="0">
                <a:solidFill>
                  <a:srgbClr val="575989"/>
                </a:solidFill>
              </a:rPr>
              <a:t>EOSC-hub services provided the </a:t>
            </a:r>
            <a:r>
              <a:rPr lang="en-US" dirty="0" smtClean="0">
                <a:solidFill>
                  <a:srgbClr val="575989"/>
                </a:solidFill>
              </a:rPr>
              <a:t>resources and tools necessary </a:t>
            </a:r>
            <a:r>
              <a:rPr lang="en-US" dirty="0">
                <a:solidFill>
                  <a:srgbClr val="575989"/>
                </a:solidFill>
              </a:rPr>
              <a:t>to expand the </a:t>
            </a:r>
            <a:r>
              <a:rPr lang="en-US" dirty="0" err="1">
                <a:solidFill>
                  <a:srgbClr val="575989"/>
                </a:solidFill>
              </a:rPr>
              <a:t>OPENCoastS</a:t>
            </a:r>
            <a:r>
              <a:rPr lang="en-US" dirty="0">
                <a:solidFill>
                  <a:srgbClr val="575989"/>
                </a:solidFill>
              </a:rPr>
              <a:t> service.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575989"/>
                </a:solidFill>
              </a:rPr>
              <a:t>The </a:t>
            </a:r>
            <a:r>
              <a:rPr lang="en-US" dirty="0" err="1">
                <a:solidFill>
                  <a:srgbClr val="575989"/>
                </a:solidFill>
              </a:rPr>
              <a:t>OPENCoastS</a:t>
            </a:r>
            <a:r>
              <a:rPr lang="en-US" dirty="0">
                <a:solidFill>
                  <a:srgbClr val="575989"/>
                </a:solidFill>
              </a:rPr>
              <a:t> thematic service is now available and being used </a:t>
            </a:r>
            <a:r>
              <a:rPr lang="en-US" dirty="0" smtClean="0">
                <a:solidFill>
                  <a:srgbClr val="575989"/>
                </a:solidFill>
              </a:rPr>
              <a:t>by </a:t>
            </a:r>
            <a:r>
              <a:rPr lang="en-US" dirty="0">
                <a:solidFill>
                  <a:srgbClr val="575989"/>
                </a:solidFill>
              </a:rPr>
              <a:t>a wider European community</a:t>
            </a:r>
            <a:endParaRPr lang="pt-PT" dirty="0">
              <a:solidFill>
                <a:srgbClr val="575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54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Web interface: 3 </a:t>
            </a:r>
            <a:r>
              <a:rPr lang="pt-PT" dirty="0" err="1"/>
              <a:t>Building</a:t>
            </a:r>
            <a:r>
              <a:rPr lang="pt-PT" dirty="0"/>
              <a:t> </a:t>
            </a:r>
            <a:r>
              <a:rPr lang="pt-PT" dirty="0" err="1"/>
              <a:t>blocks</a:t>
            </a:r>
            <a:r>
              <a:rPr lang="pt-PT" dirty="0"/>
              <a:t/>
            </a:r>
            <a:br>
              <a:rPr lang="pt-PT" dirty="0"/>
            </a:br>
            <a:endParaRPr lang="pt-PT" dirty="0"/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334963" y="981075"/>
            <a:ext cx="11857037" cy="48545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857250" lvl="1" indent="-514350">
              <a:spcBef>
                <a:spcPts val="0"/>
              </a:spcBef>
              <a:buFont typeface="+mj-lt"/>
              <a:buAutoNum type="arabicPeriod"/>
            </a:pPr>
            <a:r>
              <a:rPr lang="en-GB" sz="2400" i="1" u="sng" dirty="0" smtClean="0">
                <a:solidFill>
                  <a:schemeClr val="tx1"/>
                </a:solidFill>
              </a:rPr>
              <a:t>Configuration assistant: building a deployment </a:t>
            </a:r>
            <a:r>
              <a:rPr lang="en-GB" sz="2400" i="1" u="sng" dirty="0">
                <a:solidFill>
                  <a:schemeClr val="tx1"/>
                </a:solidFill>
              </a:rPr>
              <a:t>step by step</a:t>
            </a:r>
          </a:p>
          <a:p>
            <a:pPr marL="857250" lvl="1" indent="-514350">
              <a:spcBef>
                <a:spcPts val="0"/>
              </a:spcBef>
              <a:buFont typeface="+mj-lt"/>
              <a:buAutoNum type="arabicPeriod"/>
            </a:pPr>
            <a:r>
              <a:rPr lang="en-GB" sz="2400" i="1" dirty="0">
                <a:solidFill>
                  <a:schemeClr val="tx1"/>
                </a:solidFill>
              </a:rPr>
              <a:t>Forecast manager – what can we </a:t>
            </a:r>
            <a:r>
              <a:rPr lang="en-GB" sz="2400" i="1" dirty="0" smtClean="0">
                <a:solidFill>
                  <a:schemeClr val="tx1"/>
                </a:solidFill>
              </a:rPr>
              <a:t>do with our forecasts</a:t>
            </a:r>
            <a:endParaRPr lang="en-GB" sz="2400" i="1" dirty="0">
              <a:solidFill>
                <a:schemeClr val="tx1"/>
              </a:solidFill>
            </a:endParaRPr>
          </a:p>
          <a:p>
            <a:pPr marL="857250" lvl="1" indent="-514350">
              <a:spcBef>
                <a:spcPts val="0"/>
              </a:spcBef>
              <a:buFont typeface="+mj-lt"/>
              <a:buAutoNum type="arabicPeriod"/>
            </a:pPr>
            <a:r>
              <a:rPr lang="en-GB" sz="2400" i="1" dirty="0">
                <a:solidFill>
                  <a:schemeClr val="tx1"/>
                </a:solidFill>
              </a:rPr>
              <a:t>Outputs </a:t>
            </a:r>
            <a:r>
              <a:rPr lang="en-GB" sz="2400" i="1" dirty="0" smtClean="0">
                <a:solidFill>
                  <a:schemeClr val="tx1"/>
                </a:solidFill>
              </a:rPr>
              <a:t>Viewer: visualization </a:t>
            </a:r>
            <a:r>
              <a:rPr lang="en-GB" sz="2400" i="1" dirty="0">
                <a:solidFill>
                  <a:schemeClr val="tx1"/>
                </a:solidFill>
              </a:rPr>
              <a:t>and more</a:t>
            </a:r>
          </a:p>
          <a:p>
            <a:endParaRPr lang="pt-PT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78" y="2567559"/>
            <a:ext cx="7160513" cy="3390563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38"/>
          <a:stretch/>
        </p:blipFill>
        <p:spPr>
          <a:xfrm>
            <a:off x="8567490" y="1972358"/>
            <a:ext cx="3289151" cy="2784279"/>
          </a:xfrm>
          <a:prstGeom prst="rect">
            <a:avLst/>
          </a:prstGeom>
          <a:ln>
            <a:solidFill>
              <a:schemeClr val="accent1"/>
            </a:solidFill>
            <a:prstDash val="sysDot"/>
          </a:ln>
        </p:spPr>
      </p:pic>
      <p:cxnSp>
        <p:nvCxnSpPr>
          <p:cNvPr id="12" name="Straight Connector 11"/>
          <p:cNvCxnSpPr>
            <a:endCxn id="10" idx="1"/>
          </p:cNvCxnSpPr>
          <p:nvPr/>
        </p:nvCxnSpPr>
        <p:spPr>
          <a:xfrm flipV="1">
            <a:off x="1209469" y="3364498"/>
            <a:ext cx="7358021" cy="1568276"/>
          </a:xfrm>
          <a:prstGeom prst="line">
            <a:avLst/>
          </a:prstGeom>
          <a:ln>
            <a:prstDash val="sysDot"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7056107" y="4836900"/>
            <a:ext cx="4919564" cy="1857375"/>
            <a:chOff x="5292080" y="4836899"/>
            <a:chExt cx="3689673" cy="1857375"/>
          </a:xfrm>
        </p:grpSpPr>
        <p:pic>
          <p:nvPicPr>
            <p:cNvPr id="11" name="Picture 10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6343" y="4836899"/>
              <a:ext cx="2645410" cy="1857375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cxnSp>
          <p:nvCxnSpPr>
            <p:cNvPr id="13" name="Straight Connector 12"/>
            <p:cNvCxnSpPr/>
            <p:nvPr/>
          </p:nvCxnSpPr>
          <p:spPr>
            <a:xfrm flipV="1">
              <a:off x="5292080" y="5013036"/>
              <a:ext cx="1133537" cy="371219"/>
            </a:xfrm>
            <a:prstGeom prst="line">
              <a:avLst/>
            </a:prstGeom>
            <a:ln>
              <a:prstDash val="sysDot"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Segnaposto data 2"/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4160440" cy="288032"/>
          </a:xfrm>
        </p:spPr>
        <p:txBody>
          <a:bodyPr/>
          <a:lstStyle/>
          <a:p>
            <a:r>
              <a:rPr lang="en-GB" dirty="0" smtClean="0"/>
              <a:t>EOSC-hub week, Prague, April 2019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77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8E6FE5-3197-494C-8360-0E3A58063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Forecast Systems Manager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E237A87-8CCA-4023-80DB-B69C4E2114F2}"/>
              </a:ext>
            </a:extLst>
          </p:cNvPr>
          <p:cNvSpPr txBox="1">
            <a:spLocks/>
          </p:cNvSpPr>
          <p:nvPr/>
        </p:nvSpPr>
        <p:spPr>
          <a:xfrm>
            <a:off x="9475513" y="2216976"/>
            <a:ext cx="2768513" cy="1040959"/>
          </a:xfrm>
          <a:prstGeom prst="rect">
            <a:avLst/>
          </a:prstGeom>
        </p:spPr>
        <p:txBody>
          <a:bodyPr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SzPct val="90000"/>
              <a:buFont typeface="Calibri" panose="020F0502020204030204" pitchFamily="34" charset="0"/>
              <a:buChar char="-"/>
              <a:defRPr sz="26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  <a:defRPr sz="24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smtClean="0"/>
              <a:t>Checking the status and the settings of my runs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225" y="1196752"/>
            <a:ext cx="8955209" cy="3750189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E237A87-8CCA-4023-80DB-B69C4E2114F2}"/>
              </a:ext>
            </a:extLst>
          </p:cNvPr>
          <p:cNvSpPr txBox="1">
            <a:spLocks/>
          </p:cNvSpPr>
          <p:nvPr/>
        </p:nvSpPr>
        <p:spPr>
          <a:xfrm>
            <a:off x="9286808" y="3138871"/>
            <a:ext cx="3145896" cy="1160993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SzPct val="90000"/>
              <a:buFont typeface="Calibri" panose="020F0502020204030204" pitchFamily="34" charset="0"/>
              <a:buChar char="-"/>
              <a:defRPr sz="26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  <a:defRPr sz="24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smtClean="0"/>
              <a:t>Clone it – duplicate to change: </a:t>
            </a:r>
            <a:r>
              <a:rPr lang="en-US" sz="1600" i="1" dirty="0" err="1" smtClean="0"/>
              <a:t>b.c.</a:t>
            </a:r>
            <a:r>
              <a:rPr lang="en-US" sz="1600" i="1" dirty="0" smtClean="0"/>
              <a:t>, parameters, outputs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E237A87-8CCA-4023-80DB-B69C4E2114F2}"/>
              </a:ext>
            </a:extLst>
          </p:cNvPr>
          <p:cNvSpPr txBox="1">
            <a:spLocks/>
          </p:cNvSpPr>
          <p:nvPr/>
        </p:nvSpPr>
        <p:spPr>
          <a:xfrm>
            <a:off x="6768075" y="5003475"/>
            <a:ext cx="2880320" cy="1040959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SzPct val="90000"/>
              <a:buFont typeface="Calibri" panose="020F0502020204030204" pitchFamily="34" charset="0"/>
              <a:buChar char="-"/>
              <a:defRPr sz="26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  <a:defRPr sz="24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smtClean="0"/>
              <a:t>Return to </a:t>
            </a:r>
            <a:r>
              <a:rPr lang="en-US" sz="1600" i="1" dirty="0" err="1" smtClean="0"/>
              <a:t>C.Assist</a:t>
            </a:r>
            <a:r>
              <a:rPr lang="en-US" sz="1600" i="1" dirty="0" smtClean="0"/>
              <a:t>. to continue to setup my forecast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315857" y="3211258"/>
            <a:ext cx="288032" cy="216024"/>
          </a:xfrm>
          <a:prstGeom prst="round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E237A87-8CCA-4023-80DB-B69C4E2114F2}"/>
              </a:ext>
            </a:extLst>
          </p:cNvPr>
          <p:cNvSpPr txBox="1">
            <a:spLocks/>
          </p:cNvSpPr>
          <p:nvPr/>
        </p:nvSpPr>
        <p:spPr>
          <a:xfrm>
            <a:off x="9359380" y="4265085"/>
            <a:ext cx="2880320" cy="1259561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SzPct val="90000"/>
              <a:buFont typeface="Calibri" panose="020F0502020204030204" pitchFamily="34" charset="0"/>
              <a:buChar char="-"/>
              <a:defRPr sz="26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  <a:defRPr sz="24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smtClean="0"/>
              <a:t>Re-activate a deactivated system or eliminate it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135893" y="2355646"/>
            <a:ext cx="2933348" cy="553824"/>
          </a:xfrm>
          <a:prstGeom prst="round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8519491" y="3832585"/>
            <a:ext cx="288032" cy="216024"/>
          </a:xfrm>
          <a:prstGeom prst="round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8315857" y="2412179"/>
            <a:ext cx="288032" cy="216024"/>
          </a:xfrm>
          <a:prstGeom prst="round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8531103" y="4454530"/>
            <a:ext cx="288032" cy="216024"/>
          </a:xfrm>
          <a:prstGeom prst="round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egnaposto data 2"/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4160440" cy="288032"/>
          </a:xfrm>
        </p:spPr>
        <p:txBody>
          <a:bodyPr/>
          <a:lstStyle/>
          <a:p>
            <a:r>
              <a:rPr lang="en-GB" dirty="0" smtClean="0"/>
              <a:t>EOSC-hub week, Prague, April 2019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36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8E6FE5-3197-494C-8360-0E3A58063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Outputs viewer</a:t>
            </a:r>
            <a:br>
              <a:rPr lang="en-US" dirty="0"/>
            </a:br>
            <a:endParaRPr lang="pt-P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836712"/>
            <a:ext cx="11707965" cy="431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55573" y="5307062"/>
            <a:ext cx="70087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Adding </a:t>
            </a:r>
            <a:r>
              <a:rPr lang="en-US" dirty="0" smtClean="0"/>
              <a:t>data/model points </a:t>
            </a:r>
            <a:r>
              <a:rPr lang="en-US" dirty="0"/>
              <a:t>on the </a:t>
            </a:r>
            <a:r>
              <a:rPr lang="en-US" dirty="0" smtClean="0"/>
              <a:t>fly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Saving time series and model outputs in your </a:t>
            </a:r>
            <a:r>
              <a:rPr lang="en-US" dirty="0" smtClean="0"/>
              <a:t>PC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Compare time series from several deployments</a:t>
            </a:r>
            <a:endParaRPr lang="en-US" dirty="0"/>
          </a:p>
        </p:txBody>
      </p:sp>
      <p:sp>
        <p:nvSpPr>
          <p:cNvPr id="7" name="Segnaposto data 2"/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4160440" cy="288032"/>
          </a:xfrm>
        </p:spPr>
        <p:txBody>
          <a:bodyPr/>
          <a:lstStyle/>
          <a:p>
            <a:r>
              <a:rPr lang="en-GB" dirty="0" smtClean="0"/>
              <a:t>EOSC-hub week, Prague, April 2019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16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_base">
  <a:themeElements>
    <a:clrScheme name="Eudat-Color">
      <a:dk1>
        <a:srgbClr val="515151"/>
      </a:dk1>
      <a:lt1>
        <a:sysClr val="window" lastClr="FFFFFF"/>
      </a:lt1>
      <a:dk2>
        <a:srgbClr val="1F497D"/>
      </a:dk2>
      <a:lt2>
        <a:srgbClr val="EEECE1"/>
      </a:lt2>
      <a:accent1>
        <a:srgbClr val="1B216E"/>
      </a:accent1>
      <a:accent2>
        <a:srgbClr val="B01813"/>
      </a:accent2>
      <a:accent3>
        <a:srgbClr val="DF3A10"/>
      </a:accent3>
      <a:accent4>
        <a:srgbClr val="F39605"/>
      </a:accent4>
      <a:accent5>
        <a:srgbClr val="FBBE09"/>
      </a:accent5>
      <a:accent6>
        <a:srgbClr val="FFF3E6"/>
      </a:accent6>
      <a:hlink>
        <a:srgbClr val="B11913"/>
      </a:hlink>
      <a:folHlink>
        <a:srgbClr val="DF3B13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OSC_HUB_16-9_ppt_template_v0.8" id="{8DB138ED-F999-4E5E-AFD0-12EA3FB52E1E}" vid="{C7DA8598-46A9-41FB-9598-1F55E769143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EOSC_HUB_16-9_ppt_template_v0.8-5</Template>
  <TotalTime>2361</TotalTime>
  <Words>489</Words>
  <Application>Microsoft Office PowerPoint</Application>
  <PresentationFormat>Widescreen</PresentationFormat>
  <Paragraphs>73</Paragraphs>
  <Slides>9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Source Sans Pro</vt:lpstr>
      <vt:lpstr>Wingdings</vt:lpstr>
      <vt:lpstr>slide_base</vt:lpstr>
      <vt:lpstr>PowerPoint Presentation</vt:lpstr>
      <vt:lpstr>PowerPoint Presentation</vt:lpstr>
      <vt:lpstr>The OPENCoastS service </vt:lpstr>
      <vt:lpstr>The OPENCoastS architecture</vt:lpstr>
      <vt:lpstr>Web interface: 3 Building blocks</vt:lpstr>
      <vt:lpstr>PowerPoint Presentation</vt:lpstr>
      <vt:lpstr>Web interface: 3 Building blocks </vt:lpstr>
      <vt:lpstr>Forecast Systems Manager</vt:lpstr>
      <vt:lpstr>Outputs viewer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Anabela Pacheco de Oliveira</dc:creator>
  <cp:lastModifiedBy>Anabela Pacheco de Oliveira</cp:lastModifiedBy>
  <cp:revision>64</cp:revision>
  <dcterms:created xsi:type="dcterms:W3CDTF">2018-12-12T10:04:53Z</dcterms:created>
  <dcterms:modified xsi:type="dcterms:W3CDTF">2019-10-07T14:39:09Z</dcterms:modified>
</cp:coreProperties>
</file>