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embeddedFontLst>
    <p:embeddedFont>
      <p:font typeface="Source Sans Pr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h9ymIbnk7dSI6vwSpm4Vli8IHP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SourceSansPro-bold.fntdata"/><Relationship Id="rId12" Type="http://schemas.openxmlformats.org/officeDocument/2006/relationships/font" Target="fonts/SourceSansPr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SansPro-boldItalic.fntdata"/><Relationship Id="rId14" Type="http://schemas.openxmlformats.org/officeDocument/2006/relationships/font" Target="fonts/SourceSansPro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8" name="Google Shape;128;p5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9" name="Google Shape;17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6" name="Google Shape;186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3" name="Google Shape;193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tro_slide" showMasterSp="0">
  <p:cSld name="Intro_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5500" y="4877732"/>
            <a:ext cx="636044" cy="578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23857" y="5260744"/>
            <a:ext cx="667687" cy="63322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8"/>
          <p:cNvSpPr/>
          <p:nvPr/>
        </p:nvSpPr>
        <p:spPr>
          <a:xfrm>
            <a:off x="1007436" y="6381328"/>
            <a:ext cx="11041227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EOSC-hub receives funding from the European Union’s Horizon 2020 research and innovation programme under grant agreement No. 777536.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38"/>
          <p:cNvSpPr txBox="1"/>
          <p:nvPr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eosc-hub.eu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8"/>
          <p:cNvSpPr txBox="1"/>
          <p:nvPr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@EOSC_eu</a:t>
            </a:r>
            <a:endParaRPr b="0" i="0" sz="20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" name="Google Shape;16;p38"/>
          <p:cNvCxnSpPr/>
          <p:nvPr/>
        </p:nvCxnSpPr>
        <p:spPr>
          <a:xfrm>
            <a:off x="1559496" y="4725144"/>
            <a:ext cx="1872208" cy="0"/>
          </a:xfrm>
          <a:prstGeom prst="straightConnector1">
            <a:avLst/>
          </a:prstGeom>
          <a:noFill/>
          <a:ln cap="flat" cmpd="sng" w="25400">
            <a:solidFill>
              <a:srgbClr val="1C3046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7" name="Google Shape;17;p3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22301" y="1520793"/>
            <a:ext cx="4916162" cy="122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3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79376" y="6371133"/>
            <a:ext cx="422176" cy="28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_Text">
  <p:cSld name="3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235537" y="1825625"/>
            <a:ext cx="11672455" cy="426316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ourier New"/>
              <a:buChar char="o"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3055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0"/>
              <a:buFont typeface="Noto Sans Symbols"/>
              <a:buChar char="⮚"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Google Shape;101;p18"/>
          <p:cNvSpPr txBox="1"/>
          <p:nvPr>
            <p:ph type="title"/>
          </p:nvPr>
        </p:nvSpPr>
        <p:spPr>
          <a:xfrm>
            <a:off x="3438772" y="225528"/>
            <a:ext cx="6305061" cy="455509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3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p18"/>
          <p:cNvSpPr txBox="1"/>
          <p:nvPr>
            <p:ph idx="2" type="subTitle"/>
          </p:nvPr>
        </p:nvSpPr>
        <p:spPr>
          <a:xfrm>
            <a:off x="3438771" y="837811"/>
            <a:ext cx="6305060" cy="538587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b="0" i="1" sz="27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4_Text">
  <p:cSld name="4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235537" y="1825625"/>
            <a:ext cx="11672455" cy="426316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ourier New"/>
              <a:buChar char="o"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3055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0"/>
              <a:buFont typeface="Noto Sans Symbols"/>
              <a:buChar char="⮚"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19"/>
          <p:cNvSpPr txBox="1"/>
          <p:nvPr>
            <p:ph type="title"/>
          </p:nvPr>
        </p:nvSpPr>
        <p:spPr>
          <a:xfrm>
            <a:off x="3438772" y="225528"/>
            <a:ext cx="6305061" cy="455509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3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19"/>
          <p:cNvSpPr txBox="1"/>
          <p:nvPr>
            <p:ph idx="2" type="subTitle"/>
          </p:nvPr>
        </p:nvSpPr>
        <p:spPr>
          <a:xfrm>
            <a:off x="3438771" y="837811"/>
            <a:ext cx="6305060" cy="538587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b="0" i="1" sz="27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5_Text">
  <p:cSld name="5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235537" y="1825625"/>
            <a:ext cx="11672455" cy="426316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ourier New"/>
              <a:buChar char="o"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3055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0"/>
              <a:buFont typeface="Noto Sans Symbols"/>
              <a:buChar char="⮚"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20"/>
          <p:cNvSpPr txBox="1"/>
          <p:nvPr>
            <p:ph type="title"/>
          </p:nvPr>
        </p:nvSpPr>
        <p:spPr>
          <a:xfrm>
            <a:off x="3438772" y="225528"/>
            <a:ext cx="6305061" cy="455509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3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20"/>
          <p:cNvSpPr txBox="1"/>
          <p:nvPr>
            <p:ph idx="2" type="subTitle"/>
          </p:nvPr>
        </p:nvSpPr>
        <p:spPr>
          <a:xfrm>
            <a:off x="3438771" y="837811"/>
            <a:ext cx="6305060" cy="538587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b="0" i="1" sz="27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Content" showMasterSp="0">
  <p:cSld name="Title &amp;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9"/>
          <p:cNvSpPr/>
          <p:nvPr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392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39"/>
          <p:cNvSpPr txBox="1"/>
          <p:nvPr>
            <p:ph idx="1" type="body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9"/>
          <p:cNvSpPr txBox="1"/>
          <p:nvPr>
            <p:ph idx="11" type="ftr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23" name="Google Shape;23;p39"/>
          <p:cNvCxnSpPr/>
          <p:nvPr/>
        </p:nvCxnSpPr>
        <p:spPr>
          <a:xfrm rot="10800000">
            <a:off x="335360" y="6376246"/>
            <a:ext cx="11521280" cy="5085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39"/>
          <p:cNvSpPr txBox="1"/>
          <p:nvPr>
            <p:ph idx="12" type="sldNum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" name="Google Shape;25;p39"/>
          <p:cNvSpPr/>
          <p:nvPr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9"/>
          <p:cNvSpPr/>
          <p:nvPr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9"/>
          <p:cNvSpPr/>
          <p:nvPr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9"/>
          <p:cNvSpPr/>
          <p:nvPr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9"/>
          <p:cNvSpPr/>
          <p:nvPr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9"/>
          <p:cNvSpPr/>
          <p:nvPr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9"/>
          <p:cNvSpPr/>
          <p:nvPr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9"/>
          <p:cNvSpPr/>
          <p:nvPr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9"/>
          <p:cNvSpPr/>
          <p:nvPr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39"/>
          <p:cNvSpPr/>
          <p:nvPr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9"/>
          <p:cNvSpPr/>
          <p:nvPr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39"/>
          <p:cNvSpPr/>
          <p:nvPr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504" y="120788"/>
            <a:ext cx="2808312" cy="754672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39"/>
          <p:cNvSpPr txBox="1"/>
          <p:nvPr>
            <p:ph type="title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45"/>
              </a:buClr>
              <a:buSzPts val="3600"/>
              <a:buFont typeface="Calibri"/>
              <a:buNone/>
              <a:defRPr b="1" i="0" sz="3600" u="none" cap="none" strike="noStrike">
                <a:solidFill>
                  <a:srgbClr val="1D2F4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39" name="Google Shape;39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826217"/>
            <a:ext cx="12192000" cy="317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_slide" showMasterSp="0">
  <p:cSld name="Content_slide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5"/>
          <p:cNvSpPr/>
          <p:nvPr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392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45"/>
          <p:cNvSpPr/>
          <p:nvPr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45"/>
          <p:cNvSpPr/>
          <p:nvPr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45"/>
          <p:cNvSpPr/>
          <p:nvPr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45"/>
          <p:cNvSpPr/>
          <p:nvPr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45"/>
          <p:cNvSpPr/>
          <p:nvPr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45"/>
          <p:cNvSpPr/>
          <p:nvPr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45"/>
          <p:cNvSpPr/>
          <p:nvPr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45"/>
          <p:cNvSpPr/>
          <p:nvPr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45"/>
          <p:cNvSpPr/>
          <p:nvPr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45"/>
          <p:cNvSpPr/>
          <p:nvPr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45"/>
          <p:cNvSpPr/>
          <p:nvPr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45"/>
          <p:cNvSpPr/>
          <p:nvPr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45"/>
          <p:cNvSpPr txBox="1"/>
          <p:nvPr>
            <p:ph idx="11" type="ftr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55" name="Google Shape;55;p45"/>
          <p:cNvCxnSpPr/>
          <p:nvPr/>
        </p:nvCxnSpPr>
        <p:spPr>
          <a:xfrm rot="10800000">
            <a:off x="335360" y="6376246"/>
            <a:ext cx="11521280" cy="5085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45"/>
          <p:cNvSpPr txBox="1"/>
          <p:nvPr>
            <p:ph idx="12" type="sldNum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7" name="Google Shape;57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504" y="120788"/>
            <a:ext cx="2808312" cy="754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826217"/>
            <a:ext cx="12192000" cy="31783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45"/>
          <p:cNvSpPr txBox="1"/>
          <p:nvPr>
            <p:ph type="title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45"/>
              </a:buClr>
              <a:buSzPts val="3600"/>
              <a:buFont typeface="Calibri"/>
              <a:buNone/>
              <a:defRPr b="1" i="0" sz="3600" u="none" cap="none" strike="noStrike">
                <a:solidFill>
                  <a:srgbClr val="1D2F4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4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no content">
  <p:cSld name="Title no conten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6"/>
          <p:cNvSpPr txBox="1"/>
          <p:nvPr>
            <p:ph type="title"/>
          </p:nvPr>
        </p:nvSpPr>
        <p:spPr>
          <a:xfrm>
            <a:off x="575733" y="452669"/>
            <a:ext cx="11040000" cy="8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Font typeface="Calibri"/>
              <a:buNone/>
              <a:defRPr b="0" i="0" sz="42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46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46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6" name="Google Shape;66;p46"/>
          <p:cNvSpPr/>
          <p:nvPr/>
        </p:nvSpPr>
        <p:spPr>
          <a:xfrm>
            <a:off x="575733" y="456899"/>
            <a:ext cx="11040000" cy="3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xt">
  <p:cSld name="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7"/>
          <p:cNvSpPr txBox="1"/>
          <p:nvPr>
            <p:ph idx="1" type="body"/>
          </p:nvPr>
        </p:nvSpPr>
        <p:spPr>
          <a:xfrm>
            <a:off x="235527" y="1825625"/>
            <a:ext cx="11672400" cy="42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67"/>
          <p:cNvSpPr txBox="1"/>
          <p:nvPr>
            <p:ph type="title"/>
          </p:nvPr>
        </p:nvSpPr>
        <p:spPr>
          <a:xfrm>
            <a:off x="3438769" y="225527"/>
            <a:ext cx="6305200" cy="4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33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67"/>
          <p:cNvSpPr txBox="1"/>
          <p:nvPr>
            <p:ph idx="2" type="subTitle"/>
          </p:nvPr>
        </p:nvSpPr>
        <p:spPr>
          <a:xfrm>
            <a:off x="3438768" y="837811"/>
            <a:ext cx="6305200" cy="4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7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ext">
  <p:cSld name="1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8"/>
          <p:cNvSpPr txBox="1"/>
          <p:nvPr>
            <p:ph idx="1" type="body"/>
          </p:nvPr>
        </p:nvSpPr>
        <p:spPr>
          <a:xfrm>
            <a:off x="235537" y="1825625"/>
            <a:ext cx="11672455" cy="426316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ourier New"/>
              <a:buChar char="o"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3055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0"/>
              <a:buFont typeface="Noto Sans Symbols"/>
              <a:buChar char="⮚"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68"/>
          <p:cNvSpPr txBox="1"/>
          <p:nvPr>
            <p:ph type="title"/>
          </p:nvPr>
        </p:nvSpPr>
        <p:spPr>
          <a:xfrm>
            <a:off x="3438772" y="225528"/>
            <a:ext cx="6305061" cy="455509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3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68"/>
          <p:cNvSpPr txBox="1"/>
          <p:nvPr>
            <p:ph idx="2" type="subTitle"/>
          </p:nvPr>
        </p:nvSpPr>
        <p:spPr>
          <a:xfrm>
            <a:off x="3438771" y="837811"/>
            <a:ext cx="6305060" cy="538587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b="0" i="1" sz="27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Text">
  <p:cSld name="2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9"/>
          <p:cNvSpPr txBox="1"/>
          <p:nvPr>
            <p:ph idx="1" type="body"/>
          </p:nvPr>
        </p:nvSpPr>
        <p:spPr>
          <a:xfrm>
            <a:off x="235537" y="1825625"/>
            <a:ext cx="11672455" cy="426316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ourier New"/>
              <a:buChar char="o"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3055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0"/>
              <a:buFont typeface="Noto Sans Symbols"/>
              <a:buChar char="⮚"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69"/>
          <p:cNvSpPr txBox="1"/>
          <p:nvPr>
            <p:ph type="title"/>
          </p:nvPr>
        </p:nvSpPr>
        <p:spPr>
          <a:xfrm>
            <a:off x="3438772" y="225528"/>
            <a:ext cx="6305061" cy="455509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3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69"/>
          <p:cNvSpPr txBox="1"/>
          <p:nvPr>
            <p:ph idx="2" type="subTitle"/>
          </p:nvPr>
        </p:nvSpPr>
        <p:spPr>
          <a:xfrm>
            <a:off x="3438771" y="837811"/>
            <a:ext cx="6305060" cy="538587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b="0" i="1" sz="27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Content_slide" showMasterSp="0">
  <p:cSld name="1_Content_slide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0"/>
          <p:cNvSpPr/>
          <p:nvPr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431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70"/>
          <p:cNvSpPr/>
          <p:nvPr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70"/>
          <p:cNvSpPr/>
          <p:nvPr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70"/>
          <p:cNvSpPr/>
          <p:nvPr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70"/>
          <p:cNvSpPr/>
          <p:nvPr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70"/>
          <p:cNvSpPr/>
          <p:nvPr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70"/>
          <p:cNvSpPr/>
          <p:nvPr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70"/>
          <p:cNvSpPr/>
          <p:nvPr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70"/>
          <p:cNvSpPr/>
          <p:nvPr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70"/>
          <p:cNvSpPr/>
          <p:nvPr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70"/>
          <p:cNvSpPr/>
          <p:nvPr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70"/>
          <p:cNvSpPr/>
          <p:nvPr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70"/>
          <p:cNvSpPr/>
          <p:nvPr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70"/>
          <p:cNvSpPr txBox="1"/>
          <p:nvPr>
            <p:ph idx="11" type="ftr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94" name="Google Shape;94;p70"/>
          <p:cNvCxnSpPr/>
          <p:nvPr/>
        </p:nvCxnSpPr>
        <p:spPr>
          <a:xfrm rot="10800000">
            <a:off x="335360" y="6376246"/>
            <a:ext cx="11521280" cy="5085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5" name="Google Shape;95;p70"/>
          <p:cNvSpPr txBox="1"/>
          <p:nvPr>
            <p:ph idx="12" type="sldNum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C3C3C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6" name="Google Shape;96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504" y="120788"/>
            <a:ext cx="2808312" cy="754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826217"/>
            <a:ext cx="12192000" cy="31783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70"/>
          <p:cNvSpPr txBox="1"/>
          <p:nvPr>
            <p:ph type="title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rgbClr val="1D2F4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10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5" Type="http://schemas.openxmlformats.org/officeDocument/2006/relationships/image" Target="../media/image11.png"/><Relationship Id="rId6" Type="http://schemas.openxmlformats.org/officeDocument/2006/relationships/image" Target="../media/image16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atacatalog.worldbank.org/dataset/climate-change-knowledge-portal-historical-dat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"/>
          <p:cNvSpPr txBox="1"/>
          <p:nvPr/>
        </p:nvSpPr>
        <p:spPr>
          <a:xfrm>
            <a:off x="1343472" y="2908600"/>
            <a:ext cx="9793088" cy="5760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GB" sz="36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Reproducible big data analytics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GB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(with EGI Notebooks, GitHub, Zenodo and Binder)</a:t>
            </a:r>
            <a:endParaRPr b="1" i="0" sz="32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1343475" y="4077075"/>
            <a:ext cx="10671600" cy="5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892D"/>
              </a:buClr>
              <a:buSzPts val="2800"/>
              <a:buFont typeface="Calibri"/>
              <a:buNone/>
            </a:pPr>
            <a:r>
              <a:rPr b="0" i="0" lang="en-GB" sz="2800" u="none" cap="none" strike="noStrike">
                <a:solidFill>
                  <a:srgbClr val="B5892D"/>
                </a:solidFill>
                <a:latin typeface="Calibri"/>
                <a:ea typeface="Calibri"/>
                <a:cs typeface="Calibri"/>
                <a:sym typeface="Calibri"/>
              </a:rPr>
              <a:t>Gergely Sipos, Enol Fernandez, Giuseppe La Rocca – EGI Foundation</a:t>
            </a:r>
            <a:endParaRPr b="0" i="0" sz="2800" u="none" cap="none" strike="noStrike">
              <a:solidFill>
                <a:srgbClr val="B589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4055096" y="4941168"/>
            <a:ext cx="813690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Dissemination level</a:t>
            </a:r>
            <a:r>
              <a:rPr b="0" i="0" lang="en-GB" sz="16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: Public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EOSC-hub EC review, 9. October 2019.</a:t>
            </a:r>
            <a:endParaRPr b="0" i="0" sz="16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/>
          <p:nvPr>
            <p:ph idx="12" type="sldNum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3" name="Google Shape;123;p3"/>
          <p:cNvSpPr txBox="1"/>
          <p:nvPr>
            <p:ph type="title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45"/>
              </a:buClr>
              <a:buSzPts val="3240"/>
              <a:buFont typeface="Calibri"/>
              <a:buNone/>
            </a:pPr>
            <a:r>
              <a:rPr lang="en-GB"/>
              <a:t>Motivation: Reproducibility</a:t>
            </a:r>
            <a:endParaRPr/>
          </a:p>
        </p:txBody>
      </p:sp>
      <p:pic>
        <p:nvPicPr>
          <p:cNvPr descr="A screenshot of a cell phone&#10;&#10;Description automatically generated" id="124" name="Google Shape;12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9069" y="1634616"/>
            <a:ext cx="11230885" cy="3465781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3"/>
          <p:cNvSpPr/>
          <p:nvPr/>
        </p:nvSpPr>
        <p:spPr>
          <a:xfrm>
            <a:off x="1" y="6380946"/>
            <a:ext cx="12191999" cy="4616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Peng, Science, 2011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8"/>
          <p:cNvSpPr txBox="1"/>
          <p:nvPr>
            <p:ph type="title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GB" sz="2800"/>
              <a:t>Our implementation of reproducible big data science</a:t>
            </a:r>
            <a:endParaRPr sz="2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45"/>
              </a:buClr>
              <a:buSzPts val="3600"/>
              <a:buFont typeface="Calibri"/>
              <a:buNone/>
            </a:pPr>
            <a:r>
              <a:t/>
            </a:r>
            <a:endParaRPr sz="2800"/>
          </a:p>
        </p:txBody>
      </p:sp>
      <p:sp>
        <p:nvSpPr>
          <p:cNvPr id="131" name="Google Shape;131;p58"/>
          <p:cNvSpPr/>
          <p:nvPr/>
        </p:nvSpPr>
        <p:spPr>
          <a:xfrm>
            <a:off x="3880267" y="1163616"/>
            <a:ext cx="1920000" cy="14349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rgbClr val="171E6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941"/>
              </a:srgbClr>
            </a:outerShdw>
          </a:effectLst>
        </p:spPr>
        <p:txBody>
          <a:bodyPr anchorCtr="0" anchor="t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EGI Notebooks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58"/>
          <p:cNvSpPr/>
          <p:nvPr/>
        </p:nvSpPr>
        <p:spPr>
          <a:xfrm>
            <a:off x="157580" y="3222536"/>
            <a:ext cx="672000" cy="672000"/>
          </a:xfrm>
          <a:prstGeom prst="smileyFace">
            <a:avLst>
              <a:gd fmla="val 4653" name="adj"/>
            </a:avLst>
          </a:prstGeom>
          <a:noFill/>
          <a:ln cap="flat" cmpd="sng" w="9525">
            <a:solidFill>
              <a:srgbClr val="171E6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941"/>
              </a:srgbClr>
            </a:outerShdw>
          </a:effectLst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Google Shape;133;p58"/>
          <p:cNvCxnSpPr>
            <a:stCxn id="131" idx="1"/>
            <a:endCxn id="132" idx="7"/>
          </p:cNvCxnSpPr>
          <p:nvPr/>
        </p:nvCxnSpPr>
        <p:spPr>
          <a:xfrm flipH="1">
            <a:off x="731167" y="1881066"/>
            <a:ext cx="3149100" cy="1440000"/>
          </a:xfrm>
          <a:prstGeom prst="straightConnector1">
            <a:avLst/>
          </a:prstGeom>
          <a:noFill/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lg" w="lg" type="stealth"/>
          </a:ln>
          <a:effectLst>
            <a:outerShdw blurRad="40000" rotWithShape="0" dir="5400000" dist="20000">
              <a:srgbClr val="000000">
                <a:alpha val="36078"/>
              </a:srgbClr>
            </a:outerShdw>
          </a:effectLst>
        </p:spPr>
      </p:cxnSp>
      <p:sp>
        <p:nvSpPr>
          <p:cNvPr id="134" name="Google Shape;134;p58"/>
          <p:cNvSpPr txBox="1"/>
          <p:nvPr/>
        </p:nvSpPr>
        <p:spPr>
          <a:xfrm rot="-1053">
            <a:off x="313010" y="1593111"/>
            <a:ext cx="29370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-GB" sz="18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  <a:t>1. Setup and perform data analysis and visualisation; Download notebook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58"/>
          <p:cNvSpPr/>
          <p:nvPr/>
        </p:nvSpPr>
        <p:spPr>
          <a:xfrm>
            <a:off x="3880267" y="2838600"/>
            <a:ext cx="1920000" cy="1434900"/>
          </a:xfrm>
          <a:prstGeom prst="rect">
            <a:avLst/>
          </a:prstGeom>
          <a:solidFill>
            <a:srgbClr val="4A52D3"/>
          </a:solidFill>
          <a:ln cap="flat" cmpd="sng" w="9525">
            <a:solidFill>
              <a:srgbClr val="171E6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941"/>
              </a:srgbClr>
            </a:outerShdw>
          </a:effectLst>
        </p:spPr>
        <p:txBody>
          <a:bodyPr anchorCtr="0" anchor="t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GitHub</a:t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6" name="Google Shape;136;p58"/>
          <p:cNvCxnSpPr>
            <a:stCxn id="132" idx="6"/>
          </p:cNvCxnSpPr>
          <p:nvPr/>
        </p:nvCxnSpPr>
        <p:spPr>
          <a:xfrm flipH="1" rot="10800000">
            <a:off x="829580" y="3556136"/>
            <a:ext cx="3177300" cy="24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lg" w="lg" type="stealth"/>
          </a:ln>
          <a:effectLst>
            <a:outerShdw blurRad="40000" rotWithShape="0" dir="5400000" dist="20000">
              <a:srgbClr val="000000">
                <a:alpha val="36078"/>
              </a:srgbClr>
            </a:outerShdw>
          </a:effectLst>
        </p:spPr>
      </p:cxnSp>
      <p:sp>
        <p:nvSpPr>
          <p:cNvPr id="137" name="Google Shape;137;p58"/>
          <p:cNvSpPr/>
          <p:nvPr/>
        </p:nvSpPr>
        <p:spPr>
          <a:xfrm>
            <a:off x="4061100" y="3240877"/>
            <a:ext cx="1536000" cy="854400"/>
          </a:xfrm>
          <a:prstGeom prst="rect">
            <a:avLst/>
          </a:prstGeom>
          <a:solidFill>
            <a:srgbClr val="FBBE09"/>
          </a:solidFill>
          <a:ln cap="flat" cmpd="sng" w="9525">
            <a:solidFill>
              <a:srgbClr val="171E6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941"/>
              </a:srgbClr>
            </a:outerShdw>
          </a:effectLst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282828"/>
                </a:solidFill>
                <a:latin typeface="Calibri"/>
                <a:ea typeface="Calibri"/>
                <a:cs typeface="Calibri"/>
                <a:sym typeface="Calibri"/>
              </a:rPr>
              <a:t>Your repository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80267" y="4648533"/>
            <a:ext cx="1920000" cy="6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58"/>
          <p:cNvSpPr/>
          <p:nvPr/>
        </p:nvSpPr>
        <p:spPr>
          <a:xfrm flipH="1">
            <a:off x="3880267" y="5710300"/>
            <a:ext cx="1728000" cy="854400"/>
          </a:xfrm>
          <a:prstGeom prst="foldedCorner">
            <a:avLst>
              <a:gd fmla="val 30291" name="adj"/>
            </a:avLst>
          </a:prstGeom>
          <a:solidFill>
            <a:srgbClr val="BFBFBF"/>
          </a:solidFill>
          <a:ln cap="flat" cmpd="sng" w="9525">
            <a:solidFill>
              <a:srgbClr val="171E6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941"/>
              </a:srgbClr>
            </a:outerShdw>
          </a:effectLst>
        </p:spPr>
        <p:txBody>
          <a:bodyPr anchorCtr="0" anchor="t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1B216E"/>
                </a:solidFill>
                <a:latin typeface="Calibri"/>
                <a:ea typeface="Calibri"/>
                <a:cs typeface="Calibri"/>
                <a:sym typeface="Calibri"/>
              </a:rPr>
              <a:t>Journal paper</a:t>
            </a:r>
            <a:endParaRPr b="0" i="0" sz="1600" u="none" cap="none" strike="noStrike">
              <a:solidFill>
                <a:srgbClr val="1B216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0" name="Google Shape;140;p58"/>
          <p:cNvCxnSpPr>
            <a:stCxn id="137" idx="2"/>
            <a:endCxn id="138" idx="0"/>
          </p:cNvCxnSpPr>
          <p:nvPr/>
        </p:nvCxnSpPr>
        <p:spPr>
          <a:xfrm>
            <a:off x="4829100" y="4095277"/>
            <a:ext cx="11100" cy="5532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lg" w="lg" type="stealth"/>
          </a:ln>
          <a:effectLst>
            <a:outerShdw blurRad="40000" rotWithShape="0" dir="5400000" dist="20000">
              <a:srgbClr val="000000">
                <a:alpha val="36078"/>
              </a:srgbClr>
            </a:outerShdw>
          </a:effectLst>
        </p:spPr>
      </p:cxnSp>
      <p:pic>
        <p:nvPicPr>
          <p:cNvPr descr="Immagine che contiene cielo, segnale&#10;&#10;Descrizione generata con affidabilità molto elevata" id="141" name="Google Shape;141;p5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89704" y="6243476"/>
            <a:ext cx="2320401" cy="241624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58"/>
          <p:cNvSpPr/>
          <p:nvPr/>
        </p:nvSpPr>
        <p:spPr>
          <a:xfrm>
            <a:off x="7631024" y="5624328"/>
            <a:ext cx="1911483" cy="4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-GB" sz="18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  <a:t>4. Discover DOI</a:t>
            </a:r>
            <a:endParaRPr b="0" i="1" sz="1800" u="none" cap="none" strike="noStrike">
              <a:solidFill>
                <a:srgbClr val="5151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3" name="Google Shape;143;p58"/>
          <p:cNvCxnSpPr>
            <a:stCxn id="139" idx="1"/>
          </p:cNvCxnSpPr>
          <p:nvPr/>
        </p:nvCxnSpPr>
        <p:spPr>
          <a:xfrm flipH="1" rot="10800000">
            <a:off x="5608267" y="5202100"/>
            <a:ext cx="4095600" cy="9354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lg" w="lg" type="stealth"/>
          </a:ln>
          <a:effectLst>
            <a:outerShdw blurRad="40000" rotWithShape="0" dir="5400000" dist="20000">
              <a:srgbClr val="000000">
                <a:alpha val="36078"/>
              </a:srgbClr>
            </a:outerShdw>
          </a:effectLst>
        </p:spPr>
      </p:cxnSp>
      <p:sp>
        <p:nvSpPr>
          <p:cNvPr id="144" name="Google Shape;144;p58"/>
          <p:cNvSpPr/>
          <p:nvPr/>
        </p:nvSpPr>
        <p:spPr>
          <a:xfrm>
            <a:off x="8933525" y="4367297"/>
            <a:ext cx="672000" cy="672000"/>
          </a:xfrm>
          <a:prstGeom prst="smileyFace">
            <a:avLst>
              <a:gd fmla="val 4653" name="adj"/>
            </a:avLst>
          </a:prstGeom>
          <a:noFill/>
          <a:ln cap="flat" cmpd="sng" w="9525">
            <a:solidFill>
              <a:srgbClr val="171E6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941"/>
              </a:srgbClr>
            </a:outerShdw>
          </a:effectLst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58"/>
          <p:cNvSpPr/>
          <p:nvPr/>
        </p:nvSpPr>
        <p:spPr>
          <a:xfrm>
            <a:off x="9611189" y="3785645"/>
            <a:ext cx="672000" cy="672000"/>
          </a:xfrm>
          <a:prstGeom prst="smileyFace">
            <a:avLst>
              <a:gd fmla="val 4653" name="adj"/>
            </a:avLst>
          </a:prstGeom>
          <a:noFill/>
          <a:ln cap="flat" cmpd="sng" w="9525">
            <a:solidFill>
              <a:srgbClr val="171E6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941"/>
              </a:srgbClr>
            </a:outerShdw>
          </a:effectLst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58"/>
          <p:cNvSpPr/>
          <p:nvPr/>
        </p:nvSpPr>
        <p:spPr>
          <a:xfrm>
            <a:off x="10283264" y="4073676"/>
            <a:ext cx="672000" cy="672000"/>
          </a:xfrm>
          <a:prstGeom prst="smileyFace">
            <a:avLst>
              <a:gd fmla="val 4653" name="adj"/>
            </a:avLst>
          </a:prstGeom>
          <a:noFill/>
          <a:ln cap="flat" cmpd="sng" w="9525">
            <a:solidFill>
              <a:srgbClr val="171E6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941"/>
              </a:srgbClr>
            </a:outerShdw>
          </a:effectLst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58"/>
          <p:cNvSpPr/>
          <p:nvPr/>
        </p:nvSpPr>
        <p:spPr>
          <a:xfrm>
            <a:off x="9975428" y="4740161"/>
            <a:ext cx="1728000" cy="6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en-GB" sz="19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  <a:t>Fellow </a:t>
            </a:r>
            <a:br>
              <a:rPr b="1" i="0" lang="en-GB" sz="19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GB" sz="19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  <a:t>researchers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58"/>
          <p:cNvSpPr/>
          <p:nvPr/>
        </p:nvSpPr>
        <p:spPr>
          <a:xfrm>
            <a:off x="9707133" y="4526991"/>
            <a:ext cx="672000" cy="672000"/>
          </a:xfrm>
          <a:prstGeom prst="smileyFace">
            <a:avLst>
              <a:gd fmla="val 4653" name="adj"/>
            </a:avLst>
          </a:prstGeom>
          <a:noFill/>
          <a:ln cap="flat" cmpd="sng" w="9525">
            <a:solidFill>
              <a:srgbClr val="171E6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941"/>
              </a:srgbClr>
            </a:outerShdw>
          </a:effectLst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9" name="Google Shape;149;p58"/>
          <p:cNvCxnSpPr/>
          <p:nvPr/>
        </p:nvCxnSpPr>
        <p:spPr>
          <a:xfrm rot="10800000">
            <a:off x="10637675" y="2612275"/>
            <a:ext cx="6000" cy="14010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lg" w="lg" type="stealth"/>
          </a:ln>
          <a:effectLst>
            <a:outerShdw blurRad="40000" rotWithShape="0" dir="5400000" dist="20000">
              <a:srgbClr val="000000">
                <a:alpha val="36078"/>
              </a:srgbClr>
            </a:outerShdw>
          </a:effectLst>
        </p:spPr>
      </p:cxnSp>
      <p:cxnSp>
        <p:nvCxnSpPr>
          <p:cNvPr id="150" name="Google Shape;150;p58"/>
          <p:cNvCxnSpPr>
            <a:stCxn id="137" idx="3"/>
          </p:cNvCxnSpPr>
          <p:nvPr/>
        </p:nvCxnSpPr>
        <p:spPr>
          <a:xfrm>
            <a:off x="5597100" y="3668077"/>
            <a:ext cx="3344700" cy="7038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lg" w="lg" type="stealth"/>
          </a:ln>
          <a:effectLst>
            <a:outerShdw blurRad="40000" rotWithShape="0" dir="5400000" dist="20000">
              <a:srgbClr val="000000">
                <a:alpha val="36078"/>
              </a:srgbClr>
            </a:outerShdw>
          </a:effectLst>
        </p:spPr>
      </p:cxnSp>
      <p:sp>
        <p:nvSpPr>
          <p:cNvPr id="151" name="Google Shape;151;p58"/>
          <p:cNvSpPr/>
          <p:nvPr/>
        </p:nvSpPr>
        <p:spPr>
          <a:xfrm>
            <a:off x="10571700" y="2898175"/>
            <a:ext cx="1536000" cy="10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-GB" sz="18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  <a:t>6. Reproduce </a:t>
            </a:r>
            <a:br>
              <a:rPr b="0" i="1" lang="en-GB" sz="18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1" lang="en-GB" sz="18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  <a:t>big data </a:t>
            </a:r>
            <a:br>
              <a:rPr b="0" i="1" lang="en-GB" sz="18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1" lang="en-GB" sz="18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  <a:t>analysis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2" name="Google Shape;152;p58"/>
          <p:cNvCxnSpPr>
            <a:stCxn id="138" idx="2"/>
          </p:cNvCxnSpPr>
          <p:nvPr/>
        </p:nvCxnSpPr>
        <p:spPr>
          <a:xfrm>
            <a:off x="4840267" y="5320533"/>
            <a:ext cx="0" cy="445500"/>
          </a:xfrm>
          <a:prstGeom prst="straightConnector1">
            <a:avLst/>
          </a:prstGeom>
          <a:noFill/>
          <a:ln cap="flat" cmpd="sng" w="25400">
            <a:solidFill>
              <a:srgbClr val="000000"/>
            </a:solidFill>
            <a:prstDash val="dash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6078"/>
              </a:srgbClr>
            </a:outerShdw>
          </a:effectLst>
        </p:spPr>
      </p:cxnSp>
      <p:sp>
        <p:nvSpPr>
          <p:cNvPr id="153" name="Google Shape;153;p58"/>
          <p:cNvSpPr txBox="1"/>
          <p:nvPr/>
        </p:nvSpPr>
        <p:spPr>
          <a:xfrm rot="-496">
            <a:off x="795534" y="5360875"/>
            <a:ext cx="2079000" cy="6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-GB" sz="18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  <a:t>3. Cite DOI </a:t>
            </a:r>
            <a:endParaRPr b="0" i="1" sz="1800" u="none" cap="none" strike="noStrike">
              <a:solidFill>
                <a:srgbClr val="51515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-GB" sz="18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  <a:t>(e.g. in publication)</a:t>
            </a:r>
            <a:endParaRPr b="1" i="1" sz="2400" u="none" cap="none" strike="noStrike">
              <a:solidFill>
                <a:srgbClr val="DF3A1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58"/>
          <p:cNvSpPr/>
          <p:nvPr/>
        </p:nvSpPr>
        <p:spPr>
          <a:xfrm>
            <a:off x="7185327" y="1014223"/>
            <a:ext cx="1379925" cy="143480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Distributed</a:t>
            </a:r>
            <a:br>
              <a:rPr b="1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big data</a:t>
            </a:r>
            <a:b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accessed via EGI DataHub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5" name="Google Shape;155;p58"/>
          <p:cNvCxnSpPr>
            <a:stCxn id="154" idx="2"/>
            <a:endCxn id="131" idx="3"/>
          </p:cNvCxnSpPr>
          <p:nvPr/>
        </p:nvCxnSpPr>
        <p:spPr>
          <a:xfrm flipH="1">
            <a:off x="5800227" y="1731623"/>
            <a:ext cx="1385100" cy="1494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lg" w="lg" type="stealth"/>
          </a:ln>
          <a:effectLst>
            <a:outerShdw blurRad="40000" rotWithShape="0" dir="5400000" dist="20000">
              <a:srgbClr val="000000">
                <a:alpha val="36078"/>
              </a:srgbClr>
            </a:outerShdw>
          </a:effectLst>
        </p:spPr>
      </p:cxnSp>
      <p:cxnSp>
        <p:nvCxnSpPr>
          <p:cNvPr id="156" name="Google Shape;156;p58"/>
          <p:cNvCxnSpPr>
            <a:stCxn id="154" idx="4"/>
            <a:endCxn id="157" idx="1"/>
          </p:cNvCxnSpPr>
          <p:nvPr/>
        </p:nvCxnSpPr>
        <p:spPr>
          <a:xfrm>
            <a:off x="8565252" y="1731623"/>
            <a:ext cx="1362600" cy="1494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lg" w="lg" type="stealth"/>
          </a:ln>
          <a:effectLst>
            <a:outerShdw blurRad="40000" rotWithShape="0" dir="5400000" dist="20000">
              <a:srgbClr val="000000">
                <a:alpha val="36078"/>
              </a:srgbClr>
            </a:outerShdw>
          </a:effectLst>
        </p:spPr>
      </p:cxnSp>
      <p:sp>
        <p:nvSpPr>
          <p:cNvPr id="158" name="Google Shape;158;p58"/>
          <p:cNvSpPr/>
          <p:nvPr/>
        </p:nvSpPr>
        <p:spPr>
          <a:xfrm>
            <a:off x="5914067" y="4119867"/>
            <a:ext cx="24879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-GB" sz="18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  <a:t>5. Resolve DOI to Notebook and Data</a:t>
            </a:r>
            <a:endParaRPr b="0" i="1" sz="1800" u="none" cap="none" strike="noStrike">
              <a:solidFill>
                <a:srgbClr val="5151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9" name="Google Shape;159;p58"/>
          <p:cNvCxnSpPr>
            <a:stCxn id="132" idx="5"/>
            <a:endCxn id="139" idx="3"/>
          </p:cNvCxnSpPr>
          <p:nvPr/>
        </p:nvCxnSpPr>
        <p:spPr>
          <a:xfrm>
            <a:off x="731168" y="3796124"/>
            <a:ext cx="3149100" cy="23415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lg" w="lg" type="stealth"/>
          </a:ln>
          <a:effectLst>
            <a:outerShdw blurRad="40000" rotWithShape="0" dir="5400000" dist="20000">
              <a:srgbClr val="000000">
                <a:alpha val="36078"/>
              </a:srgbClr>
            </a:outerShdw>
          </a:effectLst>
        </p:spPr>
      </p:cxnSp>
      <p:sp>
        <p:nvSpPr>
          <p:cNvPr id="157" name="Google Shape;157;p58"/>
          <p:cNvSpPr/>
          <p:nvPr/>
        </p:nvSpPr>
        <p:spPr>
          <a:xfrm>
            <a:off x="9927967" y="1163616"/>
            <a:ext cx="1920000" cy="14348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rgbClr val="171E6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941"/>
              </a:srgbClr>
            </a:outerShdw>
          </a:effectLst>
        </p:spPr>
        <p:txBody>
          <a:bodyPr anchorCtr="0" anchor="t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EGI Binder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0" name="Google Shape;160;p5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64293" y="1583298"/>
            <a:ext cx="988400" cy="85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5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84093" y="1583300"/>
            <a:ext cx="988400" cy="854296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58"/>
          <p:cNvSpPr/>
          <p:nvPr/>
        </p:nvSpPr>
        <p:spPr>
          <a:xfrm>
            <a:off x="5295445" y="1535320"/>
            <a:ext cx="454800" cy="701400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0E167A"/>
              </a:gs>
              <a:gs pos="100000">
                <a:srgbClr val="ABABD6"/>
              </a:gs>
            </a:gsLst>
            <a:lin ang="16200000" scaled="0"/>
          </a:gradFill>
          <a:ln cap="flat" cmpd="sng" w="9525">
            <a:solidFill>
              <a:srgbClr val="171E6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333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58"/>
          <p:cNvSpPr/>
          <p:nvPr/>
        </p:nvSpPr>
        <p:spPr>
          <a:xfrm>
            <a:off x="9971397" y="1545561"/>
            <a:ext cx="454934" cy="701319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0E167A"/>
              </a:gs>
              <a:gs pos="100000">
                <a:srgbClr val="ABABD6"/>
              </a:gs>
            </a:gsLst>
            <a:lin ang="16200000" scaled="0"/>
          </a:gradFill>
          <a:ln cap="flat" cmpd="sng" w="9525">
            <a:solidFill>
              <a:srgbClr val="171E6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333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58"/>
          <p:cNvSpPr/>
          <p:nvPr/>
        </p:nvSpPr>
        <p:spPr>
          <a:xfrm>
            <a:off x="1703655" y="3669816"/>
            <a:ext cx="22233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1" lang="en-GB" sz="18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  <a:t>2. Publish notebook and Generate DOI</a:t>
            </a:r>
            <a:endParaRPr b="0" i="1" sz="2400" u="none" cap="none" strike="noStrike">
              <a:solidFill>
                <a:srgbClr val="5151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p5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85213" y="2677130"/>
            <a:ext cx="721286" cy="5658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5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747974" y="797581"/>
            <a:ext cx="1379934" cy="389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5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61918" y="715679"/>
            <a:ext cx="1379934" cy="389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5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615860" y="4334769"/>
            <a:ext cx="1148550" cy="409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5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695750" y="856801"/>
            <a:ext cx="1379934" cy="389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5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146747" y="2769647"/>
            <a:ext cx="891705" cy="102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5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983775" y="2656375"/>
            <a:ext cx="1312750" cy="1312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2" name="Google Shape;172;p58"/>
          <p:cNvCxnSpPr/>
          <p:nvPr/>
        </p:nvCxnSpPr>
        <p:spPr>
          <a:xfrm>
            <a:off x="7114652" y="3284447"/>
            <a:ext cx="1064400" cy="2259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lg" w="lg" type="stealth"/>
          </a:ln>
          <a:effectLst>
            <a:outerShdw blurRad="40000" rotWithShape="0" dir="5400000" dist="20000">
              <a:srgbClr val="000000">
                <a:alpha val="36078"/>
              </a:srgbClr>
            </a:outerShdw>
          </a:effectLst>
        </p:spPr>
      </p:cxnSp>
      <p:sp>
        <p:nvSpPr>
          <p:cNvPr id="173" name="Google Shape;173;p58"/>
          <p:cNvSpPr txBox="1"/>
          <p:nvPr/>
        </p:nvSpPr>
        <p:spPr>
          <a:xfrm>
            <a:off x="9149263" y="2889175"/>
            <a:ext cx="11091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Handle.net registry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58"/>
          <p:cNvSpPr txBox="1"/>
          <p:nvPr/>
        </p:nvSpPr>
        <p:spPr>
          <a:xfrm>
            <a:off x="6110700" y="2304613"/>
            <a:ext cx="11091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PID minting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5" name="Google Shape;175;p58"/>
          <p:cNvCxnSpPr>
            <a:stCxn id="154" idx="3"/>
          </p:cNvCxnSpPr>
          <p:nvPr/>
        </p:nvCxnSpPr>
        <p:spPr>
          <a:xfrm flipH="1">
            <a:off x="6866990" y="2449023"/>
            <a:ext cx="1008300" cy="4989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stealth"/>
            <a:tailEnd len="lg" w="lg" type="stealth"/>
          </a:ln>
          <a:effectLst>
            <a:outerShdw blurRad="40000" rotWithShape="0" dir="5400000" dist="20000">
              <a:srgbClr val="000000">
                <a:alpha val="36078"/>
              </a:srgbClr>
            </a:outerShdw>
          </a:effectLst>
        </p:spPr>
      </p:cxnSp>
      <p:sp>
        <p:nvSpPr>
          <p:cNvPr id="176" name="Google Shape;176;p58"/>
          <p:cNvSpPr/>
          <p:nvPr/>
        </p:nvSpPr>
        <p:spPr>
          <a:xfrm>
            <a:off x="5989450" y="1246075"/>
            <a:ext cx="6061500" cy="4961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171E6D"/>
            </a:solidFill>
            <a:prstDash val="dash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DEMO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"/>
          <p:cNvSpPr txBox="1"/>
          <p:nvPr>
            <p:ph idx="1" type="body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</a:pPr>
            <a:r>
              <a:rPr lang="en-GB"/>
              <a:t>EGI Notebooks and Binder relies on/uses:</a:t>
            </a:r>
            <a:endParaRPr/>
          </a:p>
          <a:p>
            <a:pPr indent="-377190" lvl="1" marL="9144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340"/>
              <a:buChar char="-"/>
            </a:pPr>
            <a:r>
              <a:rPr lang="en-GB"/>
              <a:t>EGI Cloud Compute and Online Storage service</a:t>
            </a:r>
            <a:endParaRPr/>
          </a:p>
          <a:p>
            <a:pPr indent="-377190" lvl="1" marL="9144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340"/>
              <a:buChar char="-"/>
            </a:pPr>
            <a:r>
              <a:rPr lang="en-GB"/>
              <a:t>EGI DataHub</a:t>
            </a:r>
            <a:endParaRPr/>
          </a:p>
          <a:p>
            <a:pPr indent="-377190" lvl="1" marL="9144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340"/>
              <a:buChar char="-"/>
            </a:pPr>
            <a:r>
              <a:rPr lang="en-GB"/>
              <a:t>Monitoring (availability/reliability)</a:t>
            </a:r>
            <a:endParaRPr/>
          </a:p>
          <a:p>
            <a:pPr indent="-4064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800"/>
              <a:buChar char="•"/>
            </a:pPr>
            <a:r>
              <a:rPr lang="en-GB"/>
              <a:t>Main APIs:</a:t>
            </a:r>
            <a:endParaRPr/>
          </a:p>
          <a:p>
            <a:pPr indent="-377190" lvl="1" marL="9144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340"/>
              <a:buChar char="-"/>
            </a:pPr>
            <a:r>
              <a:rPr lang="en-GB"/>
              <a:t>Zenodo–GitHub import API</a:t>
            </a:r>
            <a:endParaRPr/>
          </a:p>
          <a:p>
            <a:pPr indent="-377190" lvl="1" marL="9144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340"/>
              <a:buChar char="-"/>
            </a:pPr>
            <a:r>
              <a:rPr lang="en-GB"/>
              <a:t>fs-onedatafs Python API (Data I/O)</a:t>
            </a:r>
            <a:endParaRPr/>
          </a:p>
          <a:p>
            <a:pPr indent="-377190" lvl="1" marL="9144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340"/>
              <a:buChar char="-"/>
            </a:pPr>
            <a:r>
              <a:rPr lang="en-GB"/>
              <a:t>OpenStack Nova API &amp; Kubernetes API (Compute)</a:t>
            </a:r>
            <a:endParaRPr/>
          </a:p>
          <a:p>
            <a:pPr indent="-377190" lvl="1" marL="9144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340"/>
              <a:buChar char="-"/>
            </a:pPr>
            <a:r>
              <a:rPr lang="en-GB"/>
              <a:t>Handle service API</a:t>
            </a:r>
            <a:endParaRPr/>
          </a:p>
        </p:txBody>
      </p:sp>
      <p:sp>
        <p:nvSpPr>
          <p:cNvPr id="182" name="Google Shape;182;p7"/>
          <p:cNvSpPr txBox="1"/>
          <p:nvPr>
            <p:ph idx="12" type="sldNum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3" name="Google Shape;183;p7"/>
          <p:cNvSpPr txBox="1"/>
          <p:nvPr>
            <p:ph type="title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45"/>
              </a:buClr>
              <a:buSzPts val="3600"/>
              <a:buFont typeface="Calibri"/>
              <a:buNone/>
            </a:pPr>
            <a:r>
              <a:rPr lang="en-GB" sz="2916"/>
              <a:t>Service dependencies</a:t>
            </a:r>
            <a:endParaRPr sz="2916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"/>
          <p:cNvSpPr txBox="1"/>
          <p:nvPr>
            <p:ph idx="1" type="body"/>
          </p:nvPr>
        </p:nvSpPr>
        <p:spPr>
          <a:xfrm>
            <a:off x="112240" y="1268763"/>
            <a:ext cx="12079760" cy="4855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</a:pPr>
            <a:r>
              <a:rPr lang="en-GB" sz="2590"/>
              <a:t>High demand for this type of ‘guide’:</a:t>
            </a:r>
            <a:endParaRPr sz="2590"/>
          </a:p>
          <a:p>
            <a:pPr indent="-377190" lvl="1" marL="9144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SzPts val="2340"/>
              <a:buChar char="-"/>
            </a:pPr>
            <a:r>
              <a:rPr lang="en-GB" sz="2405"/>
              <a:t>March 2019: Tutorial in Taipei (ISGC) </a:t>
            </a:r>
            <a:r>
              <a:rPr lang="en-GB" sz="2035">
                <a:solidFill>
                  <a:srgbClr val="B01813"/>
                </a:solidFill>
              </a:rPr>
              <a:t>e-infrastructures</a:t>
            </a:r>
            <a:endParaRPr/>
          </a:p>
          <a:p>
            <a:pPr indent="-377190" lvl="1" marL="9144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SzPts val="2340"/>
              <a:buChar char="-"/>
            </a:pPr>
            <a:r>
              <a:rPr lang="en-GB" sz="2405"/>
              <a:t>May 2019: Conference keynote presentation in Opatija (MIPRO) </a:t>
            </a:r>
            <a:r>
              <a:rPr lang="en-GB" sz="2035">
                <a:solidFill>
                  <a:srgbClr val="B01813"/>
                </a:solidFill>
              </a:rPr>
              <a:t>general public</a:t>
            </a:r>
            <a:endParaRPr/>
          </a:p>
          <a:p>
            <a:pPr indent="-377190" lvl="1" marL="9144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SzPts val="2340"/>
              <a:buChar char="-"/>
            </a:pPr>
            <a:r>
              <a:rPr lang="en-GB" sz="2405"/>
              <a:t>September 2019: Conference technical talk in Prague (ParCO) </a:t>
            </a:r>
            <a:r>
              <a:rPr lang="en-GB" sz="2035">
                <a:solidFill>
                  <a:srgbClr val="B01813"/>
                </a:solidFill>
              </a:rPr>
              <a:t>big data researchers </a:t>
            </a:r>
            <a:endParaRPr/>
          </a:p>
          <a:p>
            <a:pPr indent="-377190" lvl="1" marL="9144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SzPts val="2340"/>
              <a:buChar char="-"/>
            </a:pPr>
            <a:r>
              <a:rPr lang="en-GB" sz="2405"/>
              <a:t>September 2019: Demo in Porto (Open Science FAIR) </a:t>
            </a:r>
            <a:r>
              <a:rPr lang="en-GB" sz="2035">
                <a:solidFill>
                  <a:srgbClr val="B01813"/>
                </a:solidFill>
              </a:rPr>
              <a:t>scholarly communications</a:t>
            </a:r>
            <a:endParaRPr/>
          </a:p>
          <a:p>
            <a:pPr indent="-377190" lvl="1" marL="9144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SzPts val="2340"/>
              <a:buChar char="-"/>
            </a:pPr>
            <a:r>
              <a:rPr lang="en-GB" sz="2405"/>
              <a:t>September: 2019: Tutorial in Yerevan (Eastern Partnership Connect conf) </a:t>
            </a:r>
            <a:r>
              <a:rPr lang="en-GB" sz="2035">
                <a:solidFill>
                  <a:srgbClr val="B01813"/>
                </a:solidFill>
              </a:rPr>
              <a:t>e-infrastructures</a:t>
            </a:r>
            <a:endParaRPr/>
          </a:p>
          <a:p>
            <a:pPr indent="-377190" lvl="1" marL="9144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SzPts val="2340"/>
              <a:buChar char="-"/>
            </a:pPr>
            <a:r>
              <a:rPr lang="en-GB" sz="2405"/>
              <a:t>October 2019: Demo in Leipzig (CLARIN Annual conference) </a:t>
            </a:r>
            <a:r>
              <a:rPr lang="en-GB" sz="2035">
                <a:solidFill>
                  <a:srgbClr val="B01813"/>
                </a:solidFill>
              </a:rPr>
              <a:t>researchers</a:t>
            </a:r>
            <a:endParaRPr sz="2405">
              <a:solidFill>
                <a:srgbClr val="B01813"/>
              </a:solidFill>
            </a:endParaRPr>
          </a:p>
          <a:p>
            <a:pPr indent="-377190" lvl="1" marL="9144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SzPts val="2340"/>
              <a:buChar char="-"/>
            </a:pPr>
            <a:r>
              <a:rPr lang="en-GB" sz="2405"/>
              <a:t>October 2019: Talk in Helsinki (RDA Plenary) </a:t>
            </a:r>
            <a:r>
              <a:rPr lang="en-GB" sz="2035">
                <a:solidFill>
                  <a:srgbClr val="B01813"/>
                </a:solidFill>
              </a:rPr>
              <a:t>data scientists</a:t>
            </a:r>
            <a:endParaRPr/>
          </a:p>
          <a:p>
            <a:pPr indent="-377190" lvl="1" marL="9144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SzPts val="2340"/>
              <a:buChar char="-"/>
            </a:pPr>
            <a:r>
              <a:rPr lang="en-GB" sz="2405"/>
              <a:t>December 2019: Tutorial in Växjö (Big data conference) </a:t>
            </a:r>
            <a:r>
              <a:rPr lang="en-GB" sz="2035">
                <a:solidFill>
                  <a:srgbClr val="B01813"/>
                </a:solidFill>
              </a:rPr>
              <a:t>researchers</a:t>
            </a:r>
            <a:endParaRPr sz="2405">
              <a:solidFill>
                <a:srgbClr val="B01813"/>
              </a:solidFill>
            </a:endParaRPr>
          </a:p>
          <a:p>
            <a:pPr indent="-228600" lvl="0" marL="4572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None/>
            </a:pPr>
            <a:r>
              <a:t/>
            </a:r>
            <a:endParaRPr sz="2590"/>
          </a:p>
          <a:p>
            <a:pPr indent="-406400" lvl="0" marL="4572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</a:pPr>
            <a:r>
              <a:rPr lang="en-GB" sz="2590"/>
              <a:t>Working combination of services </a:t>
            </a:r>
            <a:endParaRPr/>
          </a:p>
          <a:p>
            <a:pPr indent="-406400" lvl="0" marL="4572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</a:pPr>
            <a:r>
              <a:rPr lang="en-GB" sz="2590"/>
              <a:t>The ‘story’ fits with existing research &amp; publishing practices – And extends them!</a:t>
            </a:r>
            <a:endParaRPr sz="2590"/>
          </a:p>
          <a:p>
            <a:pPr indent="-228600" lvl="0" marL="4572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None/>
            </a:pPr>
            <a:r>
              <a:t/>
            </a:r>
            <a:endParaRPr sz="2590"/>
          </a:p>
        </p:txBody>
      </p:sp>
      <p:sp>
        <p:nvSpPr>
          <p:cNvPr id="189" name="Google Shape;189;p12"/>
          <p:cNvSpPr txBox="1"/>
          <p:nvPr>
            <p:ph idx="12" type="sldNum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0" name="Google Shape;190;p12"/>
          <p:cNvSpPr txBox="1"/>
          <p:nvPr>
            <p:ph type="title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45"/>
              </a:buClr>
              <a:buSzPts val="3600"/>
              <a:buFont typeface="Calibri"/>
              <a:buNone/>
            </a:pPr>
            <a:r>
              <a:rPr lang="en-GB" sz="2916"/>
              <a:t>Conclusions</a:t>
            </a:r>
            <a:endParaRPr sz="2916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"/>
          <p:cNvSpPr txBox="1"/>
          <p:nvPr>
            <p:ph idx="12" type="sldNum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6" name="Google Shape;196;p13"/>
          <p:cNvSpPr txBox="1"/>
          <p:nvPr/>
        </p:nvSpPr>
        <p:spPr>
          <a:xfrm>
            <a:off x="2964779" y="2625650"/>
            <a:ext cx="6351300" cy="1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-GB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Live demo</a:t>
            </a:r>
            <a:endParaRPr b="1" i="0" sz="6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3"/>
          <p:cNvSpPr txBox="1"/>
          <p:nvPr/>
        </p:nvSpPr>
        <p:spPr>
          <a:xfrm>
            <a:off x="361900" y="4015875"/>
            <a:ext cx="11494800" cy="16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Analysing and visualising historical data from </a:t>
            </a:r>
            <a:br>
              <a:rPr b="0" i="0" lang="en-GB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GB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0" i="0" lang="en-GB" sz="2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Climate Change Knowledge Portal (CCKP)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ide_base">
  <a:themeElements>
    <a:clrScheme name="Eudat-Color">
      <a:dk1>
        <a:srgbClr val="515151"/>
      </a:dk1>
      <a:lt1>
        <a:srgbClr val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2019-03-06T12:01:48Z</dcterms:created>
  <dc:creator>Enol Fernandez</dc:creator>
</cp:coreProperties>
</file>