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74" r:id="rId2"/>
    <p:sldId id="321" r:id="rId3"/>
    <p:sldId id="319" r:id="rId4"/>
    <p:sldId id="326" r:id="rId5"/>
    <p:sldId id="327" r:id="rId6"/>
    <p:sldId id="328" r:id="rId7"/>
    <p:sldId id="329" r:id="rId8"/>
    <p:sldId id="323" r:id="rId9"/>
    <p:sldId id="325" r:id="rId10"/>
    <p:sldId id="33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5A4D9"/>
    <a:srgbClr val="2D4E77"/>
    <a:srgbClr val="75A5D8"/>
    <a:srgbClr val="1B216E"/>
    <a:srgbClr val="1C3046"/>
    <a:srgbClr val="B5892D"/>
    <a:srgbClr val="E2E4EA"/>
    <a:srgbClr val="1D2F45"/>
    <a:srgbClr val="167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1" autoAdjust="0"/>
    <p:restoredTop sz="96405" autoAdjust="0"/>
  </p:normalViewPr>
  <p:slideViewPr>
    <p:cSldViewPr>
      <p:cViewPr varScale="1">
        <p:scale>
          <a:sx n="98" d="100"/>
          <a:sy n="98" d="100"/>
        </p:scale>
        <p:origin x="224" y="3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858CEE-81EB-44FD-96A5-EC8E9A3EEC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06C995-3150-46D5-8652-A3F1B7DFBF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F400-AF8F-46F3-A516-4D72EE0ED80B}" type="datetimeFigureOut">
              <a:rPr lang="en-GB" smtClean="0"/>
              <a:t>08/10/2019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C63A5-05B4-48B1-8024-437B84EDEF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14F89-CD0B-4549-AE0A-5F2F1D3DA9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B65D-61F5-4600-A226-9142CB31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6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00" y="4877732"/>
            <a:ext cx="63604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57" y="5260744"/>
            <a:ext cx="667687" cy="633228"/>
          </a:xfrm>
          <a:prstGeom prst="rect">
            <a:avLst/>
          </a:prstGeom>
        </p:spPr>
      </p:pic>
      <p:sp>
        <p:nvSpPr>
          <p:cNvPr id="12" name="Rettangolo 11"/>
          <p:cNvSpPr/>
          <p:nvPr userDrawn="1"/>
        </p:nvSpPr>
        <p:spPr>
          <a:xfrm>
            <a:off x="1007436" y="6381328"/>
            <a:ext cx="1104122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noProof="0" dirty="0"/>
              <a:t>EOSC-hub receives funding from the European Union’s Horizon 2020 research and innovation programme under grant agreement No. 777536.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3DC374C-3088-4AC9-9030-20959266C273}"/>
              </a:ext>
            </a:extLst>
          </p:cNvPr>
          <p:cNvSpPr txBox="1"/>
          <p:nvPr userDrawn="1"/>
        </p:nvSpPr>
        <p:spPr>
          <a:xfrm>
            <a:off x="1976601" y="4989075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4785B6D-81EF-4C62-AB07-6BE079FA42A0}"/>
              </a:ext>
            </a:extLst>
          </p:cNvPr>
          <p:cNvSpPr txBox="1"/>
          <p:nvPr userDrawn="1"/>
        </p:nvSpPr>
        <p:spPr>
          <a:xfrm>
            <a:off x="1937698" y="5375344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cxnSp>
        <p:nvCxnSpPr>
          <p:cNvPr id="17" name="Connettore 1 13">
            <a:extLst>
              <a:ext uri="{FF2B5EF4-FFF2-40B4-BE49-F238E27FC236}">
                <a16:creationId xmlns:a16="http://schemas.microsoft.com/office/drawing/2014/main" id="{F69445E9-7340-45CD-BA5C-39E3176D3686}"/>
              </a:ext>
            </a:extLst>
          </p:cNvPr>
          <p:cNvCxnSpPr>
            <a:cxnSpLocks/>
          </p:cNvCxnSpPr>
          <p:nvPr userDrawn="1"/>
        </p:nvCxnSpPr>
        <p:spPr>
          <a:xfrm>
            <a:off x="1559496" y="4725144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magine 17">
            <a:extLst>
              <a:ext uri="{FF2B5EF4-FFF2-40B4-BE49-F238E27FC236}">
                <a16:creationId xmlns:a16="http://schemas.microsoft.com/office/drawing/2014/main" id="{A50D8F3A-6062-4F89-B9DC-F39963F90F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01" y="1520793"/>
            <a:ext cx="4916162" cy="122412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C948B22F-CB4B-4782-A3F9-C6957124353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371133"/>
            <a:ext cx="422176" cy="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E3F0AEEC-E8E7-4D6D-82B6-D294E5B82108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360" y="1268763"/>
            <a:ext cx="1152128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073CB5ED-ED7C-41AA-A899-98926A9D966F}" type="datetime1">
              <a:rPr lang="en-GB" smtClean="0"/>
              <a:t>08/10/2019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ttangolo 14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9" name="Rettangolo 18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0" name="Rettangolo 19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sp>
        <p:nvSpPr>
          <p:cNvPr id="36" name="Titolo 1">
            <a:extLst>
              <a:ext uri="{FF2B5EF4-FFF2-40B4-BE49-F238E27FC236}">
                <a16:creationId xmlns:a16="http://schemas.microsoft.com/office/drawing/2014/main" id="{8EE9D5C5-08C8-6140-AB11-2D51ABF79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2AAEFF27-5769-49CA-8573-C39C406AF3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48E551BA-809B-467E-B7BF-CDFEA85965DB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Rettangolo 17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dirty="0"/>
              <a:t>20/04/2018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C876967-883E-418D-B4C9-65119C6FA4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42" name="Titolo 1">
            <a:extLst>
              <a:ext uri="{FF2B5EF4-FFF2-40B4-BE49-F238E27FC236}">
                <a16:creationId xmlns:a16="http://schemas.microsoft.com/office/drawing/2014/main" id="{AE87A924-9A41-49C3-B3AA-B18C27B82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>
            <a:extLst>
              <a:ext uri="{FF2B5EF4-FFF2-40B4-BE49-F238E27FC236}">
                <a16:creationId xmlns:a16="http://schemas.microsoft.com/office/drawing/2014/main" id="{DE633CC4-435D-416E-AA98-4662B8A85FE2}"/>
              </a:ext>
            </a:extLst>
          </p:cNvPr>
          <p:cNvSpPr/>
          <p:nvPr userDrawn="1"/>
        </p:nvSpPr>
        <p:spPr>
          <a:xfrm>
            <a:off x="11414248" y="6376243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35360" y="1293223"/>
            <a:ext cx="5664629" cy="47949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192012" y="1293223"/>
            <a:ext cx="5664629" cy="47949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742950" indent="-285750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1143000" indent="-22860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3716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82880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/>
              <a:t>Click here to 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  <a:p>
            <a:pPr lvl="4"/>
            <a:endParaRPr lang="en-GB" noProof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4152612" y="0"/>
            <a:ext cx="151136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920205" y="0"/>
            <a:ext cx="422329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1202275" y="0"/>
            <a:ext cx="996844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2543607" y="0"/>
            <a:ext cx="1354740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9552385" y="0"/>
            <a:ext cx="173819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960098" y="0"/>
            <a:ext cx="1523817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701959" y="-2"/>
            <a:ext cx="841647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857970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3454402" y="0"/>
            <a:ext cx="854092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5663973" y="0"/>
            <a:ext cx="14033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9810659" y="0"/>
            <a:ext cx="221780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81" y="-2"/>
            <a:ext cx="85815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81328"/>
            <a:ext cx="2844800" cy="288032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E28DAB20-03EB-4D39-A0F2-B73A96222495}" type="datetime1">
              <a:rPr lang="en-GB" smtClean="0"/>
              <a:t>08/10/2019</a:t>
            </a:fld>
            <a:endParaRPr lang="en-US" dirty="0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81328"/>
            <a:ext cx="38608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endParaRPr lang="en-US" dirty="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5360" y="6376246"/>
            <a:ext cx="1152128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526890D-A7E7-0848-AAB2-0716D2C4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81328"/>
            <a:ext cx="3119040" cy="288032"/>
          </a:xfrm>
          <a:prstGeom prst="rect">
            <a:avLst/>
          </a:prstGeom>
        </p:spPr>
        <p:txBody>
          <a:bodyPr/>
          <a:lstStyle>
            <a:lvl1pPr algn="r">
              <a:defRPr sz="1300" b="0" i="0">
                <a:solidFill>
                  <a:schemeClr val="tx1">
                    <a:lumMod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Immagine 43">
            <a:extLst>
              <a:ext uri="{FF2B5EF4-FFF2-40B4-BE49-F238E27FC236}">
                <a16:creationId xmlns:a16="http://schemas.microsoft.com/office/drawing/2014/main" id="{2C34C010-9376-654D-A867-B52581D105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788"/>
            <a:ext cx="2808312" cy="754672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94572B0-78DD-4243-9D5D-D9DAD50C2F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8C81318F-A6E2-4E4E-AD26-649A91504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0977" y="188640"/>
            <a:ext cx="8640960" cy="537716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783B677-330E-4253-B1BB-68B6A29BF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348" y="1449438"/>
            <a:ext cx="2645516" cy="655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F6C7B7-1597-4762-9541-39E64CD64D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31913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003D9A9-DAB0-4043-9528-4822DD2D82E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650" y="2944594"/>
            <a:ext cx="5883079" cy="5057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accent5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E416F95-D136-4291-9DBD-6D01BD783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826217"/>
            <a:ext cx="12192000" cy="31783"/>
          </a:xfrm>
          <a:prstGeom prst="rect">
            <a:avLst/>
          </a:prstGeom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B4701CE1-45E5-49C0-9675-78EC85F6A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286670"/>
            <a:ext cx="5756582" cy="505729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 b="1" i="0">
                <a:solidFill>
                  <a:srgbClr val="1D2F45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GB" noProof="0" dirty="0"/>
              <a:t>Click here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6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AEF2F36-B244-4AAF-8FF9-09D26625E39C}"/>
              </a:ext>
            </a:extLst>
          </p:cNvPr>
          <p:cNvGrpSpPr/>
          <p:nvPr userDrawn="1"/>
        </p:nvGrpSpPr>
        <p:grpSpPr>
          <a:xfrm>
            <a:off x="4192277" y="4365104"/>
            <a:ext cx="3956040" cy="633228"/>
            <a:chOff x="4269008" y="5638956"/>
            <a:chExt cx="3956040" cy="63322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4E9FBBCD-1A09-854C-AD37-ABFC23BF7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9008" y="5666091"/>
              <a:ext cx="630033" cy="57895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B059FA9-527F-3047-9752-902117098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505" y="5638956"/>
              <a:ext cx="658903" cy="633228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0C463FB9-8E58-4D7E-9AEC-9058EB62CFA0}"/>
                </a:ext>
              </a:extLst>
            </p:cNvPr>
            <p:cNvSpPr txBox="1"/>
            <p:nvPr userDrawn="1"/>
          </p:nvSpPr>
          <p:spPr>
            <a:xfrm>
              <a:off x="4759216" y="5755515"/>
              <a:ext cx="15529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eosc-hub.eu</a:t>
              </a: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7C1AC704-9BA4-4C9D-8727-21E0A6C216B1}"/>
                </a:ext>
              </a:extLst>
            </p:cNvPr>
            <p:cNvSpPr txBox="1"/>
            <p:nvPr userDrawn="1"/>
          </p:nvSpPr>
          <p:spPr>
            <a:xfrm>
              <a:off x="6600056" y="5755515"/>
              <a:ext cx="1624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2000" dirty="0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@</a:t>
              </a:r>
              <a:r>
                <a:rPr lang="en-GB" sz="2000" dirty="0" err="1">
                  <a:solidFill>
                    <a:srgbClr val="1C3046"/>
                  </a:solidFill>
                  <a:ea typeface="Source Sans Pro" charset="0"/>
                  <a:cs typeface="Source Sans Pro" charset="0"/>
                </a:rPr>
                <a:t>EOSC_eu</a:t>
              </a:r>
              <a:endPara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endParaRPr>
            </a:p>
          </p:txBody>
        </p:sp>
      </p:grp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AF6B84-BF74-4F8E-B824-03711F26909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17" y="1643590"/>
            <a:ext cx="1784961" cy="2231201"/>
          </a:xfrm>
          <a:prstGeom prst="rect">
            <a:avLst/>
          </a:prstGeom>
        </p:spPr>
      </p:pic>
      <p:sp>
        <p:nvSpPr>
          <p:cNvPr id="14" name="CasellaDiTesto 1">
            <a:extLst>
              <a:ext uri="{FF2B5EF4-FFF2-40B4-BE49-F238E27FC236}">
                <a16:creationId xmlns:a16="http://schemas.microsoft.com/office/drawing/2014/main" id="{B9E0F5DF-28BF-4603-9413-29E52713A802}"/>
              </a:ext>
            </a:extLst>
          </p:cNvPr>
          <p:cNvSpPr txBox="1"/>
          <p:nvPr userDrawn="1"/>
        </p:nvSpPr>
        <p:spPr>
          <a:xfrm>
            <a:off x="1116252" y="1902602"/>
            <a:ext cx="412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Thank you</a:t>
            </a:r>
          </a:p>
          <a:p>
            <a:r>
              <a:rPr lang="en-GB" sz="2800" b="1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for your attention! </a:t>
            </a:r>
          </a:p>
        </p:txBody>
      </p:sp>
      <p:sp>
        <p:nvSpPr>
          <p:cNvPr id="15" name="CasellaDiTesto 2">
            <a:extLst>
              <a:ext uri="{FF2B5EF4-FFF2-40B4-BE49-F238E27FC236}">
                <a16:creationId xmlns:a16="http://schemas.microsoft.com/office/drawing/2014/main" id="{4D4D3755-ED45-4BF4-89D4-2BA41674BD19}"/>
              </a:ext>
            </a:extLst>
          </p:cNvPr>
          <p:cNvSpPr txBox="1"/>
          <p:nvPr userDrawn="1"/>
        </p:nvSpPr>
        <p:spPr>
          <a:xfrm>
            <a:off x="1103445" y="3145477"/>
            <a:ext cx="3888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ea typeface="Source Sans Pro" panose="020B0503030403020204" pitchFamily="34" charset="0"/>
              </a:rPr>
              <a:t>Questions?</a:t>
            </a:r>
          </a:p>
        </p:txBody>
      </p:sp>
      <p:cxnSp>
        <p:nvCxnSpPr>
          <p:cNvPr id="17" name="Connettore 1 4">
            <a:extLst>
              <a:ext uri="{FF2B5EF4-FFF2-40B4-BE49-F238E27FC236}">
                <a16:creationId xmlns:a16="http://schemas.microsoft.com/office/drawing/2014/main" id="{8187ABF1-33F6-44C1-B88C-2672C628984B}"/>
              </a:ext>
            </a:extLst>
          </p:cNvPr>
          <p:cNvCxnSpPr/>
          <p:nvPr userDrawn="1"/>
        </p:nvCxnSpPr>
        <p:spPr>
          <a:xfrm>
            <a:off x="1199457" y="3084480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7573BB-FFBE-4128-A867-CF98847BD44E}"/>
              </a:ext>
            </a:extLst>
          </p:cNvPr>
          <p:cNvGrpSpPr/>
          <p:nvPr userDrawn="1"/>
        </p:nvGrpSpPr>
        <p:grpSpPr>
          <a:xfrm>
            <a:off x="935074" y="5956688"/>
            <a:ext cx="10470446" cy="400110"/>
            <a:chOff x="899592" y="6271590"/>
            <a:chExt cx="7705726" cy="29446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988A985-D8B4-4CF8-8BFF-2DFCB01A16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99592" y="6271590"/>
              <a:ext cx="842697" cy="29446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96475E-36DF-4F28-A93D-81A651F09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813045" y="6349354"/>
              <a:ext cx="6792273" cy="2166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2" r:id="rId5"/>
    <p:sldLayoutId id="2147483711" r:id="rId6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eu/europeana" TargetMode="External"/><Relationship Id="rId2" Type="http://schemas.openxmlformats.org/officeDocument/2006/relationships/hyperlink" Target="http://www.clarin.eu/eosc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5888FF4-7091-F547-BED3-1E8B9F928902}"/>
              </a:ext>
            </a:extLst>
          </p:cNvPr>
          <p:cNvSpPr txBox="1">
            <a:spLocks/>
          </p:cNvSpPr>
          <p:nvPr/>
        </p:nvSpPr>
        <p:spPr>
          <a:xfrm>
            <a:off x="1342187" y="2924944"/>
            <a:ext cx="10298429" cy="864096"/>
          </a:xfrm>
          <a:prstGeom prst="rect">
            <a:avLst/>
          </a:prstGeom>
        </p:spPr>
        <p:txBody>
          <a:bodyPr vert="horz">
            <a:scene3d>
              <a:camera prst="orthographicFront"/>
              <a:lightRig rig="threePt" dir="t"/>
            </a:scene3d>
            <a:sp3d contourW="12700">
              <a:contourClr>
                <a:srgbClr val="1C3046"/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US" dirty="0"/>
              <a:t>CLARIN’s Component Metadata Infrastructure – EOSC services for the Humanities &amp; Social Sciences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A40618A-E780-6B4C-9F22-53ADEAFB468E}"/>
              </a:ext>
            </a:extLst>
          </p:cNvPr>
          <p:cNvSpPr txBox="1">
            <a:spLocks/>
          </p:cNvSpPr>
          <p:nvPr/>
        </p:nvSpPr>
        <p:spPr>
          <a:xfrm>
            <a:off x="1342187" y="3933056"/>
            <a:ext cx="9793088" cy="57606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Dieter Van Uytvanck (CLARIN ERIC)</a:t>
            </a:r>
          </a:p>
          <a:p>
            <a:pPr algn="l"/>
            <a:r>
              <a:rPr lang="en-GB" sz="1800" dirty="0">
                <a:solidFill>
                  <a:srgbClr val="B5892D"/>
                </a:solidFill>
                <a:latin typeface="+mn-lt"/>
              </a:rPr>
              <a:t>Luxembourg, 9 October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AD28B-C595-4505-A53C-4A8CA5E69B72}"/>
              </a:ext>
            </a:extLst>
          </p:cNvPr>
          <p:cNvSpPr txBox="1"/>
          <p:nvPr/>
        </p:nvSpPr>
        <p:spPr>
          <a:xfrm>
            <a:off x="9696400" y="6363744"/>
            <a:ext cx="230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dirty="0"/>
              <a:t>Dissemination level: Public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6406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8;p25">
            <a:extLst>
              <a:ext uri="{FF2B5EF4-FFF2-40B4-BE49-F238E27FC236}">
                <a16:creationId xmlns:a16="http://schemas.microsoft.com/office/drawing/2014/main" id="{C5546E6A-59F5-8F49-A5C9-8CD332E5B9E6}"/>
              </a:ext>
            </a:extLst>
          </p:cNvPr>
          <p:cNvSpPr txBox="1">
            <a:spLocks/>
          </p:cNvSpPr>
          <p:nvPr/>
        </p:nvSpPr>
        <p:spPr>
          <a:xfrm>
            <a:off x="8688288" y="1846233"/>
            <a:ext cx="3096339" cy="158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More information:</a:t>
            </a:r>
          </a:p>
          <a:p>
            <a:pPr marL="257168" indent="-257168"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hlinkClick r:id="rId2"/>
              </a:rPr>
              <a:t>clarin.eu/eosc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hlinkClick r:id="rId3"/>
              </a:rPr>
              <a:t>clarin.eu/europeana</a:t>
            </a:r>
            <a:endParaRPr lang="en-US" sz="2400" dirty="0"/>
          </a:p>
          <a:p>
            <a:pPr marL="257168" indent="-257168">
              <a:spcBef>
                <a:spcPts val="0"/>
              </a:spcBef>
            </a:pPr>
            <a:endParaRPr lang="en-US" dirty="0"/>
          </a:p>
          <a:p>
            <a:pPr marL="257168" indent="-257168">
              <a:spcBef>
                <a:spcPts val="0"/>
              </a:spcBef>
            </a:pPr>
            <a:endParaRPr lang="en-US" dirty="0"/>
          </a:p>
          <a:p>
            <a:pPr marL="257168" indent="-257168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59" y="1196752"/>
            <a:ext cx="11089232" cy="4863094"/>
          </a:xfrm>
        </p:spPr>
        <p:txBody>
          <a:bodyPr>
            <a:normAutofit/>
          </a:bodyPr>
          <a:lstStyle/>
          <a:p>
            <a:r>
              <a:rPr lang="en-GB" b="1" dirty="0"/>
              <a:t>C</a:t>
            </a:r>
            <a:r>
              <a:rPr lang="en-GB" dirty="0"/>
              <a:t>ommon </a:t>
            </a:r>
            <a:r>
              <a:rPr lang="en-GB" b="1" dirty="0"/>
              <a:t>La</a:t>
            </a:r>
            <a:r>
              <a:rPr lang="en-GB" dirty="0"/>
              <a:t>nguage </a:t>
            </a:r>
            <a:r>
              <a:rPr lang="en-GB" b="1" dirty="0"/>
              <a:t>R</a:t>
            </a:r>
            <a:r>
              <a:rPr lang="en-GB" dirty="0"/>
              <a:t>esources and Technology </a:t>
            </a:r>
            <a:r>
              <a:rPr lang="en-GB" b="1" dirty="0"/>
              <a:t>In</a:t>
            </a:r>
            <a:r>
              <a:rPr lang="en-GB" dirty="0"/>
              <a:t>frastructure</a:t>
            </a:r>
          </a:p>
          <a:p>
            <a:r>
              <a:rPr lang="en-US" b="1" dirty="0"/>
              <a:t>ESFRI</a:t>
            </a:r>
            <a:r>
              <a:rPr lang="en-US" dirty="0"/>
              <a:t> ERIC status since 2012, Landmark since 2016</a:t>
            </a:r>
          </a:p>
          <a:p>
            <a:r>
              <a:rPr lang="en-US" dirty="0"/>
              <a:t>A Research Infrastructure that provides easy and sustainable access for scholars in the </a:t>
            </a:r>
            <a:r>
              <a:rPr lang="en-US" b="1" dirty="0"/>
              <a:t>humanities and social sciences</a:t>
            </a:r>
            <a:r>
              <a:rPr lang="en-US" dirty="0"/>
              <a:t> and beyond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digital language data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 written, spoken, video or multimodal form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advanced tools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to discover, explore, exploit, annotate, </a:t>
            </a:r>
            <a:r>
              <a:rPr lang="en-US" dirty="0" err="1"/>
              <a:t>analyse</a:t>
            </a:r>
            <a:r>
              <a:rPr lang="en-US" dirty="0"/>
              <a:t> or combine them, wherever they are located</a:t>
            </a:r>
          </a:p>
          <a:p>
            <a:r>
              <a:rPr lang="en-US" dirty="0"/>
              <a:t>through a </a:t>
            </a:r>
            <a:r>
              <a:rPr lang="en-US" b="1" dirty="0"/>
              <a:t>single sign-on </a:t>
            </a:r>
            <a:r>
              <a:rPr lang="en-US" dirty="0"/>
              <a:t>online environment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What is CLARIN?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340815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39CEC-D6D8-4728-A88E-88E26889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59" y="1196752"/>
            <a:ext cx="11089232" cy="48630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3C3C3C"/>
                </a:solidFill>
              </a:rPr>
              <a:t>A historian is doing research on mental health policy in the 19</a:t>
            </a:r>
            <a:r>
              <a:rPr lang="en-GB" baseline="30000" dirty="0">
                <a:solidFill>
                  <a:srgbClr val="3C3C3C"/>
                </a:solidFill>
              </a:rPr>
              <a:t>th</a:t>
            </a:r>
            <a:r>
              <a:rPr lang="en-GB" dirty="0">
                <a:solidFill>
                  <a:srgbClr val="3C3C3C"/>
                </a:solidFill>
              </a:rPr>
              <a:t> century</a:t>
            </a:r>
          </a:p>
          <a:p>
            <a:r>
              <a:rPr lang="en-GB" dirty="0">
                <a:solidFill>
                  <a:srgbClr val="3C3C3C"/>
                </a:solidFill>
              </a:rPr>
              <a:t>First stage: </a:t>
            </a:r>
          </a:p>
          <a:p>
            <a:pPr lvl="1"/>
            <a:r>
              <a:rPr lang="en-GB" b="1" dirty="0">
                <a:solidFill>
                  <a:srgbClr val="3C3C3C"/>
                </a:solidFill>
              </a:rPr>
              <a:t>Searching</a:t>
            </a:r>
            <a:r>
              <a:rPr lang="en-GB" dirty="0">
                <a:solidFill>
                  <a:srgbClr val="3C3C3C"/>
                </a:solidFill>
              </a:rPr>
              <a:t> for relevant material</a:t>
            </a:r>
          </a:p>
          <a:p>
            <a:pPr lvl="1"/>
            <a:r>
              <a:rPr lang="en-GB" b="1" dirty="0">
                <a:solidFill>
                  <a:srgbClr val="3C3C3C"/>
                </a:solidFill>
              </a:rPr>
              <a:t>Evaluating</a:t>
            </a:r>
            <a:r>
              <a:rPr lang="en-GB" dirty="0">
                <a:solidFill>
                  <a:srgbClr val="3C3C3C"/>
                </a:solidFill>
              </a:rPr>
              <a:t> the content available using the </a:t>
            </a:r>
            <a:r>
              <a:rPr lang="en-GB" b="1" dirty="0">
                <a:solidFill>
                  <a:srgbClr val="3C3C3C"/>
                </a:solidFill>
              </a:rPr>
              <a:t>Distant Reading</a:t>
            </a:r>
            <a:r>
              <a:rPr lang="en-GB" dirty="0">
                <a:solidFill>
                  <a:srgbClr val="3C3C3C"/>
                </a:solidFill>
              </a:rPr>
              <a:t> methodology</a:t>
            </a:r>
          </a:p>
          <a:p>
            <a:r>
              <a:rPr lang="en-GB" dirty="0">
                <a:solidFill>
                  <a:srgbClr val="3C3C3C"/>
                </a:solidFill>
              </a:rPr>
              <a:t>Second stage:</a:t>
            </a:r>
          </a:p>
          <a:p>
            <a:pPr lvl="1"/>
            <a:r>
              <a:rPr lang="en-GB" b="1" dirty="0">
                <a:solidFill>
                  <a:srgbClr val="3C3C3C"/>
                </a:solidFill>
              </a:rPr>
              <a:t>Preparing</a:t>
            </a:r>
            <a:r>
              <a:rPr lang="en-GB" dirty="0">
                <a:solidFill>
                  <a:srgbClr val="3C3C3C"/>
                </a:solidFill>
              </a:rPr>
              <a:t> the relevant material for further </a:t>
            </a:r>
            <a:r>
              <a:rPr lang="en-GB" b="1" dirty="0">
                <a:solidFill>
                  <a:srgbClr val="3C3C3C"/>
                </a:solidFill>
              </a:rPr>
              <a:t>analysis</a:t>
            </a:r>
          </a:p>
          <a:p>
            <a:pPr lvl="2"/>
            <a:r>
              <a:rPr lang="en-GB" dirty="0">
                <a:solidFill>
                  <a:srgbClr val="3C3C3C"/>
                </a:solidFill>
              </a:rPr>
              <a:t>Often as a group, or via a research assistant</a:t>
            </a:r>
          </a:p>
          <a:p>
            <a:pPr lvl="1"/>
            <a:r>
              <a:rPr lang="en-GB" b="1" dirty="0">
                <a:solidFill>
                  <a:srgbClr val="3C3C3C"/>
                </a:solidFill>
              </a:rPr>
              <a:t>Performing</a:t>
            </a:r>
            <a:r>
              <a:rPr lang="en-GB" dirty="0">
                <a:solidFill>
                  <a:srgbClr val="3C3C3C"/>
                </a:solidFill>
              </a:rPr>
              <a:t> a </a:t>
            </a:r>
            <a:r>
              <a:rPr lang="en-GB" b="1" dirty="0">
                <a:solidFill>
                  <a:srgbClr val="3C3C3C"/>
                </a:solidFill>
              </a:rPr>
              <a:t>linguistic analysis</a:t>
            </a:r>
            <a:r>
              <a:rPr lang="en-GB" dirty="0">
                <a:solidFill>
                  <a:srgbClr val="3C3C3C"/>
                </a:solidFill>
              </a:rPr>
              <a:t> (e.g. dependency parsing) to answer a specific research question</a:t>
            </a:r>
          </a:p>
          <a:p>
            <a:pPr lvl="2"/>
            <a:r>
              <a:rPr lang="en-GB" dirty="0">
                <a:solidFill>
                  <a:srgbClr val="3C3C3C"/>
                </a:solidFill>
              </a:rPr>
              <a:t>E.g. find all objects for the verb “to treat” &gt; requires syntactic analysis</a:t>
            </a:r>
          </a:p>
          <a:p>
            <a:pPr lvl="1"/>
            <a:endParaRPr lang="en-GB" dirty="0">
              <a:solidFill>
                <a:srgbClr val="3C3C3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Scientific use case example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</p:spTree>
    <p:extLst>
      <p:ext uri="{BB962C8B-B14F-4D97-AF65-F5344CB8AC3E}">
        <p14:creationId xmlns:p14="http://schemas.microsoft.com/office/powerpoint/2010/main" val="204468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Service architecture and interfaces (1)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22E071-E1B8-5248-A5A2-E76FB1C3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43653"/>
            <a:ext cx="9552384" cy="53732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95E5784-E2CC-554D-9627-D4E64102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6" y="141166"/>
            <a:ext cx="1957995" cy="7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73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Service architecture and interfaces (2)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2624B-4D16-984A-B411-91E055C6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700525"/>
            <a:ext cx="10056440" cy="56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26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Service architecture and interfaces (3)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30C21-50BD-8749-BE8C-120B70F21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931603"/>
            <a:ext cx="9577064" cy="538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Service architecture and interfaces (4)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73DB2E-C0A9-D642-853F-D1E1A350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44" y="762644"/>
            <a:ext cx="9860756" cy="554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27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Demo: </a:t>
            </a:r>
            <a:r>
              <a:rPr lang="de-DE" dirty="0" err="1"/>
              <a:t>outline</a:t>
            </a:r>
            <a:endParaRPr lang="en-NL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A9FA5471-4A9D-F44A-90C3-836D4B3C9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First stage</a:t>
            </a:r>
          </a:p>
          <a:p>
            <a:pPr lvl="1">
              <a:buAutoNum type="arabicPeriod"/>
            </a:pPr>
            <a:r>
              <a:rPr lang="en-GB" dirty="0"/>
              <a:t>Use the Virtual Language Observatory (VLO) to </a:t>
            </a:r>
            <a:r>
              <a:rPr lang="en-GB" b="1" dirty="0"/>
              <a:t>find relevant texts</a:t>
            </a:r>
          </a:p>
          <a:p>
            <a:pPr lvl="1">
              <a:buAutoNum type="arabicPeriod"/>
            </a:pPr>
            <a:r>
              <a:rPr lang="en-GB" dirty="0"/>
              <a:t>Call the Switchboard from the VLO to perform </a:t>
            </a:r>
            <a:r>
              <a:rPr lang="en-GB" b="1" dirty="0"/>
              <a:t>Distant Reading</a:t>
            </a:r>
          </a:p>
          <a:p>
            <a:pPr lvl="1"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Download some relevant files and store these in B2DROP</a:t>
            </a:r>
          </a:p>
          <a:p>
            <a:pPr lvl="1"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Allow collaborative editing of these files</a:t>
            </a:r>
          </a:p>
          <a:p>
            <a:pPr marL="57150" indent="0">
              <a:buNone/>
            </a:pPr>
            <a:r>
              <a:rPr lang="en-GB" dirty="0"/>
              <a:t>Second stage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Call the Switchboard from B2DROP to perform </a:t>
            </a:r>
            <a:r>
              <a:rPr lang="en-GB" b="1" dirty="0"/>
              <a:t>Dependency Parsing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/>
              <a:t>Inspect at the </a:t>
            </a:r>
            <a:r>
              <a:rPr lang="en-GB" b="1" dirty="0"/>
              <a:t>outcome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Publish the results (Virtual Collection Registry and/or B2SHARE)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318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38F5-CBBB-447E-AFED-4531A8CD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F02D2C-BF8E-4EA4-A839-2C0B7E96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Summary and impact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035400" y="6416162"/>
            <a:ext cx="3860800" cy="28803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1st EOSC-hub Review, Luxembourg 8-9 Oct 2019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550EB7D-DA54-DE40-A59E-7E3D97863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000000"/>
              </a:buClr>
            </a:pPr>
            <a:r>
              <a:rPr lang="en-GB" sz="2600" dirty="0">
                <a:solidFill>
                  <a:srgbClr val="3C3C3C"/>
                </a:solidFill>
              </a:rPr>
              <a:t>CLARIN’s 3 </a:t>
            </a:r>
            <a:r>
              <a:rPr lang="en-GB" sz="2600" b="1" dirty="0">
                <a:solidFill>
                  <a:srgbClr val="3C3C3C"/>
                </a:solidFill>
              </a:rPr>
              <a:t>thematic services</a:t>
            </a:r>
            <a:r>
              <a:rPr lang="en-GB" sz="2600" dirty="0">
                <a:solidFill>
                  <a:srgbClr val="3C3C3C"/>
                </a:solidFill>
              </a:rPr>
              <a:t> have been </a:t>
            </a:r>
            <a:r>
              <a:rPr lang="en-GB" sz="2600" b="1" dirty="0">
                <a:solidFill>
                  <a:srgbClr val="3C3C3C"/>
                </a:solidFill>
              </a:rPr>
              <a:t>integrated</a:t>
            </a:r>
            <a:r>
              <a:rPr lang="en-GB" sz="2600" dirty="0">
                <a:solidFill>
                  <a:srgbClr val="3C3C3C"/>
                </a:solidFill>
              </a:rPr>
              <a:t> with: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r>
              <a:rPr lang="en-GB" dirty="0">
                <a:solidFill>
                  <a:srgbClr val="3C3C3C"/>
                </a:solidFill>
              </a:rPr>
              <a:t>Each other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r>
              <a:rPr lang="en-GB" dirty="0">
                <a:solidFill>
                  <a:srgbClr val="3C3C3C"/>
                </a:solidFill>
              </a:rPr>
              <a:t>Several EOSC-hub services (B2DROP, B2SHARE)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r>
              <a:rPr lang="en-GB" dirty="0">
                <a:solidFill>
                  <a:srgbClr val="3C3C3C"/>
                </a:solidFill>
              </a:rPr>
              <a:t>Neighbouring Humanities and Social Sciences data sets and services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endParaRPr lang="en-GB" dirty="0">
              <a:solidFill>
                <a:srgbClr val="3C3C3C"/>
              </a:solidFill>
            </a:endParaRPr>
          </a:p>
          <a:p>
            <a:pPr>
              <a:lnSpc>
                <a:spcPct val="105000"/>
              </a:lnSpc>
              <a:buClr>
                <a:srgbClr val="000000"/>
              </a:buClr>
            </a:pPr>
            <a:r>
              <a:rPr lang="en-GB" dirty="0">
                <a:solidFill>
                  <a:srgbClr val="3C3C3C"/>
                </a:solidFill>
              </a:rPr>
              <a:t>This high level of integration strengthens the </a:t>
            </a:r>
            <a:r>
              <a:rPr lang="en-GB" b="1" dirty="0">
                <a:solidFill>
                  <a:srgbClr val="3C3C3C"/>
                </a:solidFill>
              </a:rPr>
              <a:t>multiplicator effect</a:t>
            </a:r>
            <a:r>
              <a:rPr lang="en-GB" dirty="0">
                <a:solidFill>
                  <a:srgbClr val="3C3C3C"/>
                </a:solidFill>
              </a:rPr>
              <a:t> for data and services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r>
              <a:rPr lang="en-GB" b="1" dirty="0">
                <a:solidFill>
                  <a:srgbClr val="3C3C3C"/>
                </a:solidFill>
              </a:rPr>
              <a:t>More data</a:t>
            </a:r>
            <a:r>
              <a:rPr lang="en-GB" dirty="0">
                <a:solidFill>
                  <a:srgbClr val="3C3C3C"/>
                </a:solidFill>
              </a:rPr>
              <a:t> can be processed with </a:t>
            </a:r>
            <a:r>
              <a:rPr lang="en-GB" b="1" dirty="0">
                <a:solidFill>
                  <a:srgbClr val="3C3C3C"/>
                </a:solidFill>
              </a:rPr>
              <a:t>more</a:t>
            </a:r>
            <a:r>
              <a:rPr lang="en-GB" dirty="0">
                <a:solidFill>
                  <a:srgbClr val="3C3C3C"/>
                </a:solidFill>
              </a:rPr>
              <a:t> language analysis </a:t>
            </a:r>
            <a:r>
              <a:rPr lang="en-GB" b="1" dirty="0">
                <a:solidFill>
                  <a:srgbClr val="3C3C3C"/>
                </a:solidFill>
              </a:rPr>
              <a:t>tools</a:t>
            </a:r>
          </a:p>
          <a:p>
            <a:pPr lvl="1">
              <a:lnSpc>
                <a:spcPct val="105000"/>
              </a:lnSpc>
              <a:buClr>
                <a:srgbClr val="000000"/>
              </a:buClr>
            </a:pPr>
            <a:endParaRPr lang="en-GB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9619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OSC_HUB_16-9_ppt_template_v0.8" id="{8DB138ED-F999-4E5E-AFD0-12EA3FB52E1E}" vid="{C7DA8598-46A9-41FB-9598-1F55E769143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EOSC_HUB_16-9_ppt_template_v0.8</Template>
  <TotalTime>2909</TotalTime>
  <Words>432</Words>
  <Application>Microsoft Macintosh PowerPoint</Application>
  <PresentationFormat>Widescreen</PresentationFormat>
  <Paragraphs>66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Source Sans Pro</vt:lpstr>
      <vt:lpstr>Wingdings</vt:lpstr>
      <vt:lpstr>slide_base</vt:lpstr>
      <vt:lpstr>PowerPoint Presentation</vt:lpstr>
      <vt:lpstr>What is CLARIN?</vt:lpstr>
      <vt:lpstr>Scientific use case example</vt:lpstr>
      <vt:lpstr>Service architecture and interfaces (1)</vt:lpstr>
      <vt:lpstr>Service architecture and interfaces (2)</vt:lpstr>
      <vt:lpstr>Service architecture and interfaces (3)</vt:lpstr>
      <vt:lpstr>Service architecture and interfaces (4)</vt:lpstr>
      <vt:lpstr>Demo: outline</vt:lpstr>
      <vt:lpstr>Summary and impact</vt:lpstr>
      <vt:lpstr>PowerPoint Presentation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Tiina Kupila-Rantala</dc:creator>
  <cp:lastModifiedBy>Uytvanck, D.R.M. van (Dieter)</cp:lastModifiedBy>
  <cp:revision>203</cp:revision>
  <dcterms:created xsi:type="dcterms:W3CDTF">2019-09-07T11:08:13Z</dcterms:created>
  <dcterms:modified xsi:type="dcterms:W3CDTF">2019-10-08T19:58:54Z</dcterms:modified>
</cp:coreProperties>
</file>