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1"/>
  </p:notesMasterIdLst>
  <p:handoutMasterIdLst>
    <p:handoutMasterId r:id="rId12"/>
  </p:handoutMasterIdLst>
  <p:sldIdLst>
    <p:sldId id="274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5A4D9"/>
    <a:srgbClr val="2D4E77"/>
    <a:srgbClr val="75A5D8"/>
    <a:srgbClr val="1B216E"/>
    <a:srgbClr val="1C3046"/>
    <a:srgbClr val="B5892D"/>
    <a:srgbClr val="E2E4EA"/>
    <a:srgbClr val="1D2F45"/>
    <a:srgbClr val="1670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4" autoAdjust="0"/>
    <p:restoredTop sz="96405" autoAdjust="0"/>
  </p:normalViewPr>
  <p:slideViewPr>
    <p:cSldViewPr>
      <p:cViewPr varScale="1">
        <p:scale>
          <a:sx n="85" d="100"/>
          <a:sy n="85" d="100"/>
        </p:scale>
        <p:origin x="192" y="2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03/10/2019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03/10/19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665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03/10/2019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03/10/2019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ustomised Layout">
  <p:cSld name="Customised Layou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/>
          <p:nvPr/>
        </p:nvSpPr>
        <p:spPr>
          <a:xfrm>
            <a:off x="4175787" y="5919966"/>
            <a:ext cx="2016224" cy="40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eosc-hub.eu</a:t>
            </a:r>
            <a:endParaRPr sz="1400"/>
          </a:p>
        </p:txBody>
      </p:sp>
      <p:pic>
        <p:nvPicPr>
          <p:cNvPr id="41" name="Google Shape;4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95733" y="5838391"/>
            <a:ext cx="786032" cy="5789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3" y="5803406"/>
            <a:ext cx="859711" cy="63322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4"/>
          <p:cNvSpPr txBox="1"/>
          <p:nvPr/>
        </p:nvSpPr>
        <p:spPr>
          <a:xfrm>
            <a:off x="6672065" y="5892831"/>
            <a:ext cx="2016224" cy="4001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000">
                <a:solidFill>
                  <a:srgbClr val="1D2F45"/>
                </a:solidFill>
                <a:latin typeface="Calibri"/>
                <a:ea typeface="Calibri"/>
                <a:cs typeface="Calibri"/>
                <a:sym typeface="Calibri"/>
              </a:rPr>
              <a:t>@EOSC_eu</a:t>
            </a:r>
            <a:endParaRPr sz="2000">
              <a:solidFill>
                <a:srgbClr val="1D2F4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805215" y="3358843"/>
            <a:ext cx="2379948" cy="22312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5" name="Google Shape;45;p4"/>
          <p:cNvCxnSpPr/>
          <p:nvPr/>
        </p:nvCxnSpPr>
        <p:spPr>
          <a:xfrm>
            <a:off x="895413" y="2929632"/>
            <a:ext cx="2816313" cy="0"/>
          </a:xfrm>
          <a:prstGeom prst="straightConnector1">
            <a:avLst/>
          </a:prstGeom>
          <a:noFill/>
          <a:ln w="25400" cap="flat" cmpd="sng">
            <a:solidFill>
              <a:srgbClr val="1D2F4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4"/>
          <p:cNvSpPr txBox="1">
            <a:spLocks noGrp="1"/>
          </p:cNvSpPr>
          <p:nvPr>
            <p:ph type="title"/>
          </p:nvPr>
        </p:nvSpPr>
        <p:spPr>
          <a:xfrm>
            <a:off x="796936" y="1772817"/>
            <a:ext cx="3858904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C3046"/>
              </a:buClr>
              <a:buSzPts val="2800"/>
              <a:buFont typeface="Calibri"/>
              <a:buNone/>
              <a:defRPr sz="2800" b="1" i="0" u="none" strike="noStrike" cap="none">
                <a:solidFill>
                  <a:srgbClr val="1C304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body" idx="1"/>
          </p:nvPr>
        </p:nvSpPr>
        <p:spPr>
          <a:xfrm>
            <a:off x="7344145" y="1773239"/>
            <a:ext cx="4513428" cy="158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228594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body" idx="2"/>
          </p:nvPr>
        </p:nvSpPr>
        <p:spPr>
          <a:xfrm>
            <a:off x="862811" y="3163636"/>
            <a:ext cx="3312980" cy="40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189" marR="0" lvl="0" indent="-228594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377" marR="0" lvl="1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566" marR="0" lvl="2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754" marR="0" lvl="3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5943" marR="0" lvl="4" indent="-342891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131" marR="0" lvl="5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320" marR="0" lvl="6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509" marR="0" lvl="7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697" marR="0" lvl="8" indent="-32384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482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  <p:sldLayoutId id="2147483715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2187" y="2924944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US" dirty="0"/>
              <a:t>ENES Climate Analytics Service (ECAS)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2187" y="3933056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1800" dirty="0">
                <a:solidFill>
                  <a:srgbClr val="B5892D"/>
                </a:solidFill>
                <a:latin typeface="+mn-lt"/>
              </a:rPr>
              <a:t>Debora Testi (CINECA), on behalf of ECAS team  </a:t>
            </a:r>
          </a:p>
          <a:p>
            <a:pPr algn="l"/>
            <a:r>
              <a:rPr lang="en-GB" sz="1800" dirty="0">
                <a:solidFill>
                  <a:srgbClr val="B5892D"/>
                </a:solidFill>
                <a:latin typeface="+mn-lt"/>
              </a:rPr>
              <a:t>Luxembourg, 8-9 October 2019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9696400" y="6363744"/>
            <a:ext cx="23024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200" dirty="0"/>
              <a:t>Dissemination level: Confidential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739CEC-D6D8-4728-A88E-88E268890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359" y="1196752"/>
            <a:ext cx="11089232" cy="4863094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3C3C3C"/>
                </a:solidFill>
              </a:rPr>
              <a:t>Global </a:t>
            </a:r>
            <a:r>
              <a:rPr lang="de-DE" dirty="0" err="1">
                <a:solidFill>
                  <a:srgbClr val="3C3C3C"/>
                </a:solidFill>
              </a:rPr>
              <a:t>climate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simulations</a:t>
            </a:r>
            <a:r>
              <a:rPr lang="de-DE" dirty="0">
                <a:solidFill>
                  <a:srgbClr val="3C3C3C"/>
                </a:solidFill>
              </a:rPr>
              <a:t> (CMIP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Global Earth </a:t>
            </a:r>
            <a:r>
              <a:rPr lang="de-DE" dirty="0" err="1">
                <a:solidFill>
                  <a:srgbClr val="3C3C3C"/>
                </a:solidFill>
              </a:rPr>
              <a:t>system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experiments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run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by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many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modelling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groups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internationally</a:t>
            </a:r>
            <a:endParaRPr lang="de-DE" dirty="0">
              <a:solidFill>
                <a:srgbClr val="3C3C3C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Resulting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is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bulky</a:t>
            </a:r>
            <a:r>
              <a:rPr lang="de-DE" dirty="0">
                <a:solidFill>
                  <a:srgbClr val="3C3C3C"/>
                </a:solidFill>
              </a:rPr>
              <a:t> - high </a:t>
            </a:r>
            <a:r>
              <a:rPr lang="de-DE" dirty="0" err="1">
                <a:solidFill>
                  <a:srgbClr val="3C3C3C"/>
                </a:solidFill>
              </a:rPr>
              <a:t>replication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costs</a:t>
            </a:r>
            <a:r>
              <a:rPr lang="de-DE" dirty="0">
                <a:solidFill>
                  <a:srgbClr val="3C3C3C"/>
                </a:solidFill>
              </a:rPr>
              <a:t>:</a:t>
            </a:r>
          </a:p>
          <a:p>
            <a:pPr lvl="2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&gt;2 PB (CMIP5)</a:t>
            </a:r>
          </a:p>
          <a:p>
            <a:pPr lvl="2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&gt;20 PB (CMIP6 - </a:t>
            </a:r>
            <a:r>
              <a:rPr lang="de-DE" dirty="0" err="1">
                <a:solidFill>
                  <a:srgbClr val="3C3C3C"/>
                </a:solidFill>
              </a:rPr>
              <a:t>current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phase</a:t>
            </a:r>
            <a:r>
              <a:rPr lang="de-DE" dirty="0">
                <a:solidFill>
                  <a:srgbClr val="3C3C3C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Valuable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collection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state</a:t>
            </a:r>
            <a:r>
              <a:rPr lang="de-DE" dirty="0">
                <a:solidFill>
                  <a:srgbClr val="3C3C3C"/>
                </a:solidFill>
              </a:rPr>
              <a:t>-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-</a:t>
            </a:r>
            <a:r>
              <a:rPr lang="de-DE" dirty="0" err="1">
                <a:solidFill>
                  <a:srgbClr val="3C3C3C"/>
                </a:solidFill>
              </a:rPr>
              <a:t>the</a:t>
            </a:r>
            <a:r>
              <a:rPr lang="de-DE" dirty="0">
                <a:solidFill>
                  <a:srgbClr val="3C3C3C"/>
                </a:solidFill>
              </a:rPr>
              <a:t>-art </a:t>
            </a:r>
            <a:r>
              <a:rPr lang="de-DE" dirty="0" err="1">
                <a:solidFill>
                  <a:srgbClr val="3C3C3C"/>
                </a:solidFill>
              </a:rPr>
              <a:t>simulation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endParaRPr lang="de-DE" dirty="0">
              <a:solidFill>
                <a:srgbClr val="3C3C3C"/>
              </a:solidFill>
            </a:endParaRPr>
          </a:p>
          <a:p>
            <a:pPr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Interesting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to</a:t>
            </a:r>
            <a:r>
              <a:rPr lang="de-DE" dirty="0">
                <a:solidFill>
                  <a:srgbClr val="3C3C3C"/>
                </a:solidFill>
              </a:rPr>
              <a:t> a </a:t>
            </a:r>
            <a:r>
              <a:rPr lang="de-DE" dirty="0" err="1">
                <a:solidFill>
                  <a:srgbClr val="3C3C3C"/>
                </a:solidFill>
              </a:rPr>
              <a:t>wide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range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from</a:t>
            </a:r>
            <a:r>
              <a:rPr lang="de-DE" dirty="0">
                <a:solidFill>
                  <a:srgbClr val="3C3C3C"/>
                </a:solidFill>
              </a:rPr>
              <a:t> different </a:t>
            </a:r>
            <a:r>
              <a:rPr lang="de-DE" dirty="0" err="1">
                <a:solidFill>
                  <a:srgbClr val="3C3C3C"/>
                </a:solidFill>
              </a:rPr>
              <a:t>disciplines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for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b="1" dirty="0" err="1">
                <a:solidFill>
                  <a:srgbClr val="3C3C3C"/>
                </a:solidFill>
              </a:rPr>
              <a:t>data</a:t>
            </a:r>
            <a:r>
              <a:rPr lang="de-DE" b="1" dirty="0">
                <a:solidFill>
                  <a:srgbClr val="3C3C3C"/>
                </a:solidFill>
              </a:rPr>
              <a:t> </a:t>
            </a:r>
            <a:r>
              <a:rPr lang="de-DE" b="1" dirty="0" err="1">
                <a:solidFill>
                  <a:srgbClr val="3C3C3C"/>
                </a:solidFill>
              </a:rPr>
              <a:t>analysis</a:t>
            </a:r>
            <a:endParaRPr lang="de-DE" b="1" dirty="0">
              <a:solidFill>
                <a:srgbClr val="3C3C3C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Scientific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(I)</a:t>
            </a:r>
            <a:endParaRPr lang="en-NL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</p:spTree>
    <p:extLst>
      <p:ext uri="{BB962C8B-B14F-4D97-AF65-F5344CB8AC3E}">
        <p14:creationId xmlns:p14="http://schemas.microsoft.com/office/powerpoint/2010/main" val="204468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739CEC-D6D8-4728-A88E-88E268890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359" y="1196752"/>
            <a:ext cx="11089232" cy="4863094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rgbClr val="3C3C3C"/>
                </a:solidFill>
              </a:rPr>
              <a:t>Typical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analysis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task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is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calculation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a </a:t>
            </a:r>
            <a:r>
              <a:rPr lang="de-DE" i="1" dirty="0" err="1">
                <a:solidFill>
                  <a:srgbClr val="3C3C3C"/>
                </a:solidFill>
              </a:rPr>
              <a:t>climate</a:t>
            </a:r>
            <a:r>
              <a:rPr lang="de-DE" i="1" dirty="0">
                <a:solidFill>
                  <a:srgbClr val="3C3C3C"/>
                </a:solidFill>
              </a:rPr>
              <a:t> </a:t>
            </a:r>
            <a:r>
              <a:rPr lang="de-DE" i="1" dirty="0" err="1">
                <a:solidFill>
                  <a:srgbClr val="3C3C3C"/>
                </a:solidFill>
              </a:rPr>
              <a:t>index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to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compare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projected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with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current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climate</a:t>
            </a:r>
            <a:endParaRPr lang="de-DE" dirty="0">
              <a:solidFill>
                <a:srgbClr val="3C3C3C"/>
              </a:solidFill>
            </a:endParaRPr>
          </a:p>
          <a:p>
            <a:pPr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Example</a:t>
            </a:r>
            <a:r>
              <a:rPr lang="de-DE" dirty="0">
                <a:solidFill>
                  <a:srgbClr val="3C3C3C"/>
                </a:solidFill>
              </a:rPr>
              <a:t>: </a:t>
            </a:r>
            <a:r>
              <a:rPr lang="de-DE" b="1" dirty="0" err="1">
                <a:solidFill>
                  <a:srgbClr val="3C3C3C"/>
                </a:solidFill>
              </a:rPr>
              <a:t>Number</a:t>
            </a:r>
            <a:r>
              <a:rPr lang="de-DE" b="1" dirty="0">
                <a:solidFill>
                  <a:srgbClr val="3C3C3C"/>
                </a:solidFill>
              </a:rPr>
              <a:t> </a:t>
            </a:r>
            <a:r>
              <a:rPr lang="de-DE" b="1" dirty="0" err="1">
                <a:solidFill>
                  <a:srgbClr val="3C3C3C"/>
                </a:solidFill>
              </a:rPr>
              <a:t>of</a:t>
            </a:r>
            <a:r>
              <a:rPr lang="de-DE" b="1" dirty="0">
                <a:solidFill>
                  <a:srgbClr val="3C3C3C"/>
                </a:solidFill>
              </a:rPr>
              <a:t> </a:t>
            </a:r>
            <a:r>
              <a:rPr lang="de-DE" b="1" dirty="0" err="1">
                <a:solidFill>
                  <a:srgbClr val="3C3C3C"/>
                </a:solidFill>
              </a:rPr>
              <a:t>tropical</a:t>
            </a:r>
            <a:r>
              <a:rPr lang="de-DE" b="1" dirty="0">
                <a:solidFill>
                  <a:srgbClr val="3C3C3C"/>
                </a:solidFill>
              </a:rPr>
              <a:t> </a:t>
            </a:r>
            <a:r>
              <a:rPr lang="de-DE" b="1" dirty="0" err="1">
                <a:solidFill>
                  <a:srgbClr val="3C3C3C"/>
                </a:solidFill>
              </a:rPr>
              <a:t>nights</a:t>
            </a:r>
            <a:r>
              <a:rPr lang="de-DE" dirty="0">
                <a:solidFill>
                  <a:srgbClr val="3C3C3C"/>
                </a:solidFill>
              </a:rPr>
              <a:t> per </a:t>
            </a:r>
            <a:r>
              <a:rPr lang="de-DE" dirty="0" err="1">
                <a:solidFill>
                  <a:srgbClr val="3C3C3C"/>
                </a:solidFill>
              </a:rPr>
              <a:t>year</a:t>
            </a:r>
            <a:endParaRPr lang="de-DE" dirty="0">
              <a:solidFill>
                <a:srgbClr val="3C3C3C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Tropical </a:t>
            </a:r>
            <a:r>
              <a:rPr lang="de-DE" dirty="0" err="1">
                <a:solidFill>
                  <a:srgbClr val="3C3C3C"/>
                </a:solidFill>
              </a:rPr>
              <a:t>night</a:t>
            </a:r>
            <a:r>
              <a:rPr lang="de-DE" dirty="0">
                <a:solidFill>
                  <a:srgbClr val="3C3C3C"/>
                </a:solidFill>
              </a:rPr>
              <a:t>: Day </a:t>
            </a:r>
            <a:r>
              <a:rPr lang="de-DE" dirty="0" err="1">
                <a:solidFill>
                  <a:srgbClr val="3C3C3C"/>
                </a:solidFill>
              </a:rPr>
              <a:t>with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temperature</a:t>
            </a:r>
            <a:r>
              <a:rPr lang="de-DE" dirty="0">
                <a:solidFill>
                  <a:srgbClr val="3C3C3C"/>
                </a:solidFill>
              </a:rPr>
              <a:t> T </a:t>
            </a:r>
            <a:r>
              <a:rPr lang="de-DE" dirty="0" err="1">
                <a:solidFill>
                  <a:srgbClr val="3C3C3C"/>
                </a:solidFill>
              </a:rPr>
              <a:t>always</a:t>
            </a:r>
            <a:r>
              <a:rPr lang="de-DE" dirty="0">
                <a:solidFill>
                  <a:srgbClr val="3C3C3C"/>
                </a:solidFill>
              </a:rPr>
              <a:t> &gt;= 20°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Scientific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case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 (II)</a:t>
            </a:r>
            <a:endParaRPr lang="en-NL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  <p:pic>
        <p:nvPicPr>
          <p:cNvPr id="7" name="Google Shape;229;p19">
            <a:extLst>
              <a:ext uri="{FF2B5EF4-FFF2-40B4-BE49-F238E27FC236}">
                <a16:creationId xmlns:a16="http://schemas.microsoft.com/office/drawing/2014/main" id="{B17FC45C-EFA6-0C4C-A574-7CB38435BCDE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38225" y="3077395"/>
            <a:ext cx="6099375" cy="29824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028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739CEC-D6D8-4728-A88E-88E268890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359" y="1196752"/>
            <a:ext cx="11089232" cy="4863094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3C3C3C"/>
                </a:solidFill>
              </a:rPr>
              <a:t>Motivation:</a:t>
            </a:r>
          </a:p>
          <a:p>
            <a:pPr lvl="1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Bring </a:t>
            </a:r>
            <a:r>
              <a:rPr lang="de-DE" dirty="0" err="1">
                <a:solidFill>
                  <a:srgbClr val="3C3C3C"/>
                </a:solidFill>
              </a:rPr>
              <a:t>computing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to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, not vice </a:t>
            </a:r>
            <a:r>
              <a:rPr lang="de-DE" dirty="0" err="1">
                <a:solidFill>
                  <a:srgbClr val="3C3C3C"/>
                </a:solidFill>
              </a:rPr>
              <a:t>versa</a:t>
            </a:r>
            <a:endParaRPr lang="de-DE" dirty="0">
              <a:solidFill>
                <a:srgbClr val="3C3C3C"/>
              </a:solidFill>
            </a:endParaRPr>
          </a:p>
          <a:p>
            <a:pPr lvl="2"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induce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cultural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change</a:t>
            </a:r>
            <a:r>
              <a:rPr lang="de-DE" dirty="0">
                <a:solidFill>
                  <a:srgbClr val="3C3C3C"/>
                </a:solidFill>
              </a:rPr>
              <a:t>!</a:t>
            </a:r>
          </a:p>
          <a:p>
            <a:pPr lvl="1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Foster </a:t>
            </a:r>
            <a:r>
              <a:rPr lang="de-DE" dirty="0" err="1">
                <a:solidFill>
                  <a:srgbClr val="3C3C3C"/>
                </a:solidFill>
              </a:rPr>
              <a:t>bottom-up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use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interactive</a:t>
            </a:r>
            <a:r>
              <a:rPr lang="de-DE" dirty="0">
                <a:solidFill>
                  <a:srgbClr val="3C3C3C"/>
                </a:solidFill>
              </a:rPr>
              <a:t> Python </a:t>
            </a:r>
            <a:r>
              <a:rPr lang="de-DE" dirty="0" err="1">
                <a:solidFill>
                  <a:srgbClr val="3C3C3C"/>
                </a:solidFill>
              </a:rPr>
              <a:t>notebooks</a:t>
            </a:r>
            <a:endParaRPr lang="de-DE" dirty="0">
              <a:solidFill>
                <a:srgbClr val="3C3C3C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Facilitate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easier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and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workflow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sharing</a:t>
            </a:r>
            <a:endParaRPr lang="de-DE" dirty="0">
              <a:solidFill>
                <a:srgbClr val="3C3C3C"/>
              </a:solidFill>
            </a:endParaRPr>
          </a:p>
          <a:p>
            <a:r>
              <a:rPr lang="de-DE" dirty="0">
                <a:solidFill>
                  <a:srgbClr val="3C3C3C"/>
                </a:solidFill>
              </a:rPr>
              <a:t>Implementation:</a:t>
            </a:r>
          </a:p>
          <a:p>
            <a:pPr lvl="1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2 </a:t>
            </a:r>
            <a:r>
              <a:rPr lang="de-DE" dirty="0" err="1">
                <a:solidFill>
                  <a:srgbClr val="3C3C3C"/>
                </a:solidFill>
              </a:rPr>
              <a:t>instances</a:t>
            </a:r>
            <a:r>
              <a:rPr lang="de-DE" dirty="0">
                <a:solidFill>
                  <a:srgbClr val="3C3C3C"/>
                </a:solidFill>
              </a:rPr>
              <a:t> (DKRZ, CMCC) </a:t>
            </a:r>
            <a:r>
              <a:rPr lang="de-DE" dirty="0" err="1">
                <a:solidFill>
                  <a:srgbClr val="3C3C3C"/>
                </a:solidFill>
              </a:rPr>
              <a:t>with</a:t>
            </a:r>
            <a:r>
              <a:rPr lang="de-DE" dirty="0">
                <a:solidFill>
                  <a:srgbClr val="3C3C3C"/>
                </a:solidFill>
              </a:rPr>
              <a:t> different </a:t>
            </a:r>
            <a:r>
              <a:rPr lang="de-DE" dirty="0" err="1">
                <a:solidFill>
                  <a:srgbClr val="3C3C3C"/>
                </a:solidFill>
              </a:rPr>
              <a:t>computing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and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resources</a:t>
            </a:r>
            <a:endParaRPr lang="de-DE" dirty="0">
              <a:solidFill>
                <a:srgbClr val="3C3C3C"/>
              </a:solidFill>
            </a:endParaRPr>
          </a:p>
          <a:p>
            <a:pPr lvl="1">
              <a:spcBef>
                <a:spcPts val="0"/>
              </a:spcBef>
            </a:pPr>
            <a:r>
              <a:rPr lang="de-DE" dirty="0">
                <a:solidFill>
                  <a:srgbClr val="3C3C3C"/>
                </a:solidFill>
              </a:rPr>
              <a:t>Integration </a:t>
            </a:r>
            <a:r>
              <a:rPr lang="de-DE" dirty="0" err="1">
                <a:solidFill>
                  <a:srgbClr val="3C3C3C"/>
                </a:solidFill>
              </a:rPr>
              <a:t>with</a:t>
            </a:r>
            <a:r>
              <a:rPr lang="de-DE" dirty="0">
                <a:solidFill>
                  <a:srgbClr val="3C3C3C"/>
                </a:solidFill>
              </a:rPr>
              <a:t> EOSC </a:t>
            </a:r>
            <a:r>
              <a:rPr lang="de-DE" dirty="0" err="1">
                <a:solidFill>
                  <a:srgbClr val="3C3C3C"/>
                </a:solidFill>
              </a:rPr>
              <a:t>services</a:t>
            </a:r>
            <a:r>
              <a:rPr lang="de-DE" dirty="0">
                <a:solidFill>
                  <a:srgbClr val="3C3C3C"/>
                </a:solidFill>
              </a:rPr>
              <a:t> (</a:t>
            </a:r>
            <a:r>
              <a:rPr lang="de-DE" dirty="0" err="1">
                <a:solidFill>
                  <a:srgbClr val="3C3C3C"/>
                </a:solidFill>
              </a:rPr>
              <a:t>next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slide</a:t>
            </a:r>
            <a:r>
              <a:rPr lang="de-DE" dirty="0">
                <a:solidFill>
                  <a:srgbClr val="3C3C3C"/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de-DE" dirty="0" err="1">
                <a:solidFill>
                  <a:srgbClr val="3C3C3C"/>
                </a:solidFill>
              </a:rPr>
              <a:t>Accompanied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by</a:t>
            </a:r>
            <a:r>
              <a:rPr lang="de-DE" dirty="0">
                <a:solidFill>
                  <a:srgbClr val="3C3C3C"/>
                </a:solidFill>
              </a:rPr>
              <a:t> extensive </a:t>
            </a:r>
            <a:r>
              <a:rPr lang="de-DE" dirty="0" err="1">
                <a:solidFill>
                  <a:srgbClr val="3C3C3C"/>
                </a:solidFill>
              </a:rPr>
              <a:t>training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programme</a:t>
            </a:r>
            <a:endParaRPr lang="en-US" dirty="0">
              <a:solidFill>
                <a:srgbClr val="3C3C3C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spcBef>
                <a:spcPts val="0"/>
              </a:spcBef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ECAS?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</p:spTree>
    <p:extLst>
      <p:ext uri="{BB962C8B-B14F-4D97-AF65-F5344CB8AC3E}">
        <p14:creationId xmlns:p14="http://schemas.microsoft.com/office/powerpoint/2010/main" val="3408156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>
              <a:spcBef>
                <a:spcPts val="0"/>
              </a:spcBef>
            </a:pPr>
            <a:r>
              <a:rPr lang="de-DE" dirty="0"/>
              <a:t>Service </a:t>
            </a:r>
            <a:r>
              <a:rPr lang="de-DE" dirty="0" err="1"/>
              <a:t>architecture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interfaces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  <p:grpSp>
        <p:nvGrpSpPr>
          <p:cNvPr id="32" name="Gruppo 31">
            <a:extLst>
              <a:ext uri="{FF2B5EF4-FFF2-40B4-BE49-F238E27FC236}">
                <a16:creationId xmlns:a16="http://schemas.microsoft.com/office/drawing/2014/main" id="{663A1443-4DC1-C34E-9CA4-51C1B208AA41}"/>
              </a:ext>
            </a:extLst>
          </p:cNvPr>
          <p:cNvGrpSpPr/>
          <p:nvPr/>
        </p:nvGrpSpPr>
        <p:grpSpPr>
          <a:xfrm>
            <a:off x="1631504" y="998729"/>
            <a:ext cx="8497005" cy="5310591"/>
            <a:chOff x="1631504" y="1124744"/>
            <a:chExt cx="8497005" cy="5310591"/>
          </a:xfrm>
        </p:grpSpPr>
        <p:sp>
          <p:nvSpPr>
            <p:cNvPr id="8" name="Google Shape;242;p21">
              <a:extLst>
                <a:ext uri="{FF2B5EF4-FFF2-40B4-BE49-F238E27FC236}">
                  <a16:creationId xmlns:a16="http://schemas.microsoft.com/office/drawing/2014/main" id="{64F4BFCD-D19B-7A4F-903A-722BD5E525CB}"/>
                </a:ext>
              </a:extLst>
            </p:cNvPr>
            <p:cNvSpPr/>
            <p:nvPr/>
          </p:nvSpPr>
          <p:spPr>
            <a:xfrm>
              <a:off x="1674687" y="1124744"/>
              <a:ext cx="2160300" cy="5112600"/>
            </a:xfrm>
            <a:prstGeom prst="roundRect">
              <a:avLst>
                <a:gd name="adj" fmla="val 12245"/>
              </a:avLst>
            </a:prstGeom>
            <a:gradFill>
              <a:gsLst>
                <a:gs pos="0">
                  <a:srgbClr val="FFEC76"/>
                </a:gs>
                <a:gs pos="35000">
                  <a:srgbClr val="FFEE9F"/>
                </a:gs>
                <a:gs pos="100000">
                  <a:srgbClr val="FFFAD7"/>
                </a:gs>
              </a:gsLst>
              <a:lin ang="16200038" scaled="0"/>
            </a:gradFill>
            <a:ln w="9525" cap="flat" cmpd="sng">
              <a:solidFill>
                <a:srgbClr val="FABB0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de-DE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 Sources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" name="Google Shape;246;p21" descr="https://www.eudat.eu/sites/default/files/logo-b2share.png">
              <a:extLst>
                <a:ext uri="{FF2B5EF4-FFF2-40B4-BE49-F238E27FC236}">
                  <a16:creationId xmlns:a16="http://schemas.microsoft.com/office/drawing/2014/main" id="{464209F5-7501-8546-9FA9-D84ECC01A955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2281238" y="1756731"/>
              <a:ext cx="947147" cy="10984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Google Shape;247;p21" descr="https://www.eudat.eu/sites/default/files/logo-b2drop.png">
              <a:extLst>
                <a:ext uri="{FF2B5EF4-FFF2-40B4-BE49-F238E27FC236}">
                  <a16:creationId xmlns:a16="http://schemas.microsoft.com/office/drawing/2014/main" id="{904FD9A1-6F3D-B544-9878-AE744B32A5BC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2293939" y="3068964"/>
              <a:ext cx="934445" cy="10837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" name="Google Shape;249;p21">
              <a:extLst>
                <a:ext uri="{FF2B5EF4-FFF2-40B4-BE49-F238E27FC236}">
                  <a16:creationId xmlns:a16="http://schemas.microsoft.com/office/drawing/2014/main" id="{CFFCC09D-45CA-EB4C-9CEA-51E24E1925CC}"/>
                </a:ext>
              </a:extLst>
            </p:cNvPr>
            <p:cNvSpPr/>
            <p:nvPr/>
          </p:nvSpPr>
          <p:spPr>
            <a:xfrm>
              <a:off x="7968209" y="1124745"/>
              <a:ext cx="2160300" cy="3384300"/>
            </a:xfrm>
            <a:prstGeom prst="roundRect">
              <a:avLst>
                <a:gd name="adj" fmla="val 11613"/>
              </a:avLst>
            </a:prstGeom>
            <a:gradFill>
              <a:gsLst>
                <a:gs pos="0">
                  <a:srgbClr val="FFEC76"/>
                </a:gs>
                <a:gs pos="35000">
                  <a:srgbClr val="FFEE9F"/>
                </a:gs>
                <a:gs pos="100000">
                  <a:srgbClr val="FFFAD7"/>
                </a:gs>
              </a:gsLst>
              <a:lin ang="16200038" scaled="0"/>
            </a:gradFill>
            <a:ln w="9525" cap="flat" cmpd="sng">
              <a:solidFill>
                <a:srgbClr val="FABB02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de-DE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 Sharing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250;p21">
              <a:extLst>
                <a:ext uri="{FF2B5EF4-FFF2-40B4-BE49-F238E27FC236}">
                  <a16:creationId xmlns:a16="http://schemas.microsoft.com/office/drawing/2014/main" id="{487B182B-1110-5742-AD46-ED0D2709917E}"/>
                </a:ext>
              </a:extLst>
            </p:cNvPr>
            <p:cNvSpPr/>
            <p:nvPr/>
          </p:nvSpPr>
          <p:spPr>
            <a:xfrm>
              <a:off x="4151784" y="4815155"/>
              <a:ext cx="5976600" cy="1422300"/>
            </a:xfrm>
            <a:prstGeom prst="roundRect">
              <a:avLst>
                <a:gd name="adj" fmla="val 16667"/>
              </a:avLst>
            </a:prstGeom>
            <a:gradFill>
              <a:gsLst>
                <a:gs pos="0">
                  <a:srgbClr val="FFC37B"/>
                </a:gs>
                <a:gs pos="35000">
                  <a:srgbClr val="FFD2A2"/>
                </a:gs>
                <a:gs pos="100000">
                  <a:srgbClr val="FFEED9"/>
                </a:gs>
              </a:gsLst>
              <a:lin ang="16200038" scaled="0"/>
            </a:gradFill>
            <a:ln w="9525" cap="flat" cmpd="sng">
              <a:solidFill>
                <a:srgbClr val="F293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b" anchorCtr="0">
              <a:noAutofit/>
            </a:bodyPr>
            <a:lstStyle/>
            <a:p>
              <a:pPr algn="ctr"/>
              <a:r>
                <a:rPr lang="de-DE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Supporting services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251;p21">
              <a:extLst>
                <a:ext uri="{FF2B5EF4-FFF2-40B4-BE49-F238E27FC236}">
                  <a16:creationId xmlns:a16="http://schemas.microsoft.com/office/drawing/2014/main" id="{36646995-902B-514D-8EB0-39DA0FB9F20E}"/>
                </a:ext>
              </a:extLst>
            </p:cNvPr>
            <p:cNvSpPr/>
            <p:nvPr/>
          </p:nvSpPr>
          <p:spPr>
            <a:xfrm>
              <a:off x="4151785" y="1124745"/>
              <a:ext cx="3456300" cy="3384300"/>
            </a:xfrm>
            <a:prstGeom prst="roundRect">
              <a:avLst>
                <a:gd name="adj" fmla="val 7393"/>
              </a:avLst>
            </a:prstGeom>
            <a:gradFill>
              <a:gsLst>
                <a:gs pos="0">
                  <a:srgbClr val="FF8D84"/>
                </a:gs>
                <a:gs pos="35000">
                  <a:srgbClr val="FFAFA9"/>
                </a:gs>
                <a:gs pos="100000">
                  <a:srgbClr val="FFDFDB"/>
                </a:gs>
              </a:gsLst>
              <a:lin ang="16200038" scaled="0"/>
            </a:gradFill>
            <a:ln w="9525" cap="flat" cmpd="sng">
              <a:solidFill>
                <a:srgbClr val="DE3409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/>
              <a:r>
                <a:rPr lang="de-DE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ECAS Work Environment</a:t>
              </a:r>
              <a:endParaRPr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4" name="Google Shape;252;p21" descr="@jupyterhub">
              <a:extLst>
                <a:ext uri="{FF2B5EF4-FFF2-40B4-BE49-F238E27FC236}">
                  <a16:creationId xmlns:a16="http://schemas.microsoft.com/office/drawing/2014/main" id="{DBE30536-3B9E-3E40-AC60-2900FDA4B822}"/>
                </a:ext>
              </a:extLst>
            </p:cNvPr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303912" y="1729915"/>
              <a:ext cx="1152128" cy="115212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253;p21" descr="ophidia_logo.pdf">
              <a:extLst>
                <a:ext uri="{FF2B5EF4-FFF2-40B4-BE49-F238E27FC236}">
                  <a16:creationId xmlns:a16="http://schemas.microsoft.com/office/drawing/2014/main" id="{1C372913-55D9-C544-B6DA-A080329264A8}"/>
                </a:ext>
              </a:extLst>
            </p:cNvPr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5253303" y="2740850"/>
              <a:ext cx="1230037" cy="173999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Google Shape;254;p21">
              <a:extLst>
                <a:ext uri="{FF2B5EF4-FFF2-40B4-BE49-F238E27FC236}">
                  <a16:creationId xmlns:a16="http://schemas.microsoft.com/office/drawing/2014/main" id="{C4D8D3C8-3D32-7743-9876-213951463E63}"/>
                </a:ext>
              </a:extLst>
            </p:cNvPr>
            <p:cNvSpPr/>
            <p:nvPr/>
          </p:nvSpPr>
          <p:spPr>
            <a:xfrm>
              <a:off x="6483337" y="2261869"/>
              <a:ext cx="792000" cy="1478100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gradFill>
              <a:gsLst>
                <a:gs pos="0">
                  <a:srgbClr val="0E167A"/>
                </a:gs>
                <a:gs pos="100000">
                  <a:srgbClr val="ABABD6"/>
                </a:gs>
              </a:gsLst>
              <a:lin ang="16200038" scaled="0"/>
            </a:gradFill>
            <a:ln w="9525" cap="flat" cmpd="sng">
              <a:solidFill>
                <a:srgbClr val="171E6D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255;p21">
              <a:extLst>
                <a:ext uri="{FF2B5EF4-FFF2-40B4-BE49-F238E27FC236}">
                  <a16:creationId xmlns:a16="http://schemas.microsoft.com/office/drawing/2014/main" id="{90A6848B-8F65-4A41-8BC4-2AC2387BDAF5}"/>
                </a:ext>
              </a:extLst>
            </p:cNvPr>
            <p:cNvSpPr/>
            <p:nvPr/>
          </p:nvSpPr>
          <p:spPr>
            <a:xfrm rot="10800000">
              <a:off x="4415377" y="2197095"/>
              <a:ext cx="792300" cy="1607400"/>
            </a:xfrm>
            <a:prstGeom prst="curvedLeftArrow">
              <a:avLst>
                <a:gd name="adj1" fmla="val 25000"/>
                <a:gd name="adj2" fmla="val 50000"/>
                <a:gd name="adj3" fmla="val 25000"/>
              </a:avLst>
            </a:prstGeom>
            <a:gradFill>
              <a:gsLst>
                <a:gs pos="0">
                  <a:srgbClr val="0E167A"/>
                </a:gs>
                <a:gs pos="100000">
                  <a:srgbClr val="ABABD6"/>
                </a:gs>
              </a:gsLst>
              <a:lin ang="16200038" scaled="0"/>
            </a:gradFill>
            <a:ln w="9525" cap="flat" cmpd="sng">
              <a:solidFill>
                <a:srgbClr val="171E6D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256;p21">
              <a:extLst>
                <a:ext uri="{FF2B5EF4-FFF2-40B4-BE49-F238E27FC236}">
                  <a16:creationId xmlns:a16="http://schemas.microsoft.com/office/drawing/2014/main" id="{BEBA683F-B8FC-6648-9A0E-FE69338F01E5}"/>
                </a:ext>
              </a:extLst>
            </p:cNvPr>
            <p:cNvSpPr/>
            <p:nvPr/>
          </p:nvSpPr>
          <p:spPr>
            <a:xfrm>
              <a:off x="3575720" y="2483797"/>
              <a:ext cx="720000" cy="1034100"/>
            </a:xfrm>
            <a:prstGeom prst="rightArrow">
              <a:avLst>
                <a:gd name="adj1" fmla="val 50000"/>
                <a:gd name="adj2" fmla="val 50000"/>
              </a:avLst>
            </a:prstGeom>
            <a:gradFill>
              <a:gsLst>
                <a:gs pos="0">
                  <a:srgbClr val="FF8D84"/>
                </a:gs>
                <a:gs pos="35000">
                  <a:srgbClr val="FFAFA9"/>
                </a:gs>
                <a:gs pos="100000">
                  <a:srgbClr val="FFDFDB"/>
                </a:gs>
              </a:gsLst>
              <a:lin ang="16200038" scaled="0"/>
            </a:gradFill>
            <a:ln w="9525" cap="flat" cmpd="sng">
              <a:solidFill>
                <a:srgbClr val="DE3409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257;p21">
              <a:extLst>
                <a:ext uri="{FF2B5EF4-FFF2-40B4-BE49-F238E27FC236}">
                  <a16:creationId xmlns:a16="http://schemas.microsoft.com/office/drawing/2014/main" id="{55CF8CDC-D87A-004E-83EB-14DDC9FA609E}"/>
                </a:ext>
              </a:extLst>
            </p:cNvPr>
            <p:cNvSpPr/>
            <p:nvPr/>
          </p:nvSpPr>
          <p:spPr>
            <a:xfrm>
              <a:off x="7464152" y="2484423"/>
              <a:ext cx="720000" cy="1034100"/>
            </a:xfrm>
            <a:prstGeom prst="rightArrow">
              <a:avLst>
                <a:gd name="adj1" fmla="val 50000"/>
                <a:gd name="adj2" fmla="val 50000"/>
              </a:avLst>
            </a:prstGeom>
            <a:gradFill>
              <a:gsLst>
                <a:gs pos="0">
                  <a:srgbClr val="FF8D84"/>
                </a:gs>
                <a:gs pos="35000">
                  <a:srgbClr val="FFAFA9"/>
                </a:gs>
                <a:gs pos="100000">
                  <a:srgbClr val="FFDFDB"/>
                </a:gs>
              </a:gsLst>
              <a:lin ang="16200038" scaled="0"/>
            </a:gradFill>
            <a:ln w="9525" cap="flat" cmpd="sng">
              <a:solidFill>
                <a:srgbClr val="DE3409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0000" dir="5400000" rotWithShape="0">
                <a:srgbClr val="000000">
                  <a:alpha val="3765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endPara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20" name="Google Shape;258;p21">
              <a:extLst>
                <a:ext uri="{FF2B5EF4-FFF2-40B4-BE49-F238E27FC236}">
                  <a16:creationId xmlns:a16="http://schemas.microsoft.com/office/drawing/2014/main" id="{94CD22C3-97F8-6D4E-A24A-F80432DE9F7D}"/>
                </a:ext>
              </a:extLst>
            </p:cNvPr>
            <p:cNvGrpSpPr/>
            <p:nvPr/>
          </p:nvGrpSpPr>
          <p:grpSpPr>
            <a:xfrm>
              <a:off x="5303916" y="4402932"/>
              <a:ext cx="1151985" cy="541883"/>
              <a:chOff x="3779912" y="4409803"/>
              <a:chExt cx="1151985" cy="541882"/>
            </a:xfrm>
          </p:grpSpPr>
          <p:sp>
            <p:nvSpPr>
              <p:cNvPr id="21" name="Google Shape;259;p21">
                <a:extLst>
                  <a:ext uri="{FF2B5EF4-FFF2-40B4-BE49-F238E27FC236}">
                    <a16:creationId xmlns:a16="http://schemas.microsoft.com/office/drawing/2014/main" id="{7F61B6FF-F52C-5842-BE2A-0BA51C155A4F}"/>
                  </a:ext>
                </a:extLst>
              </p:cNvPr>
              <p:cNvSpPr/>
              <p:nvPr/>
            </p:nvSpPr>
            <p:spPr>
              <a:xfrm>
                <a:off x="3779912" y="4409803"/>
                <a:ext cx="522900" cy="5418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gradFill>
                <a:gsLst>
                  <a:gs pos="0">
                    <a:srgbClr val="FF8D84"/>
                  </a:gs>
                  <a:gs pos="35000">
                    <a:srgbClr val="FFAFA9"/>
                  </a:gs>
                  <a:gs pos="100000">
                    <a:srgbClr val="FFDFDB"/>
                  </a:gs>
                </a:gsLst>
                <a:lin ang="16200038" scaled="0"/>
              </a:gradFill>
              <a:ln w="9525" cap="flat" cmpd="sng">
                <a:solidFill>
                  <a:srgbClr val="DE340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/>
                <a:endParaRPr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22" name="Google Shape;260;p21">
                <a:extLst>
                  <a:ext uri="{FF2B5EF4-FFF2-40B4-BE49-F238E27FC236}">
                    <a16:creationId xmlns:a16="http://schemas.microsoft.com/office/drawing/2014/main" id="{97381D13-B53C-0047-885C-8B4972DC4192}"/>
                  </a:ext>
                </a:extLst>
              </p:cNvPr>
              <p:cNvSpPr/>
              <p:nvPr/>
            </p:nvSpPr>
            <p:spPr>
              <a:xfrm rot="10800000" flipH="1">
                <a:off x="4408997" y="4409885"/>
                <a:ext cx="522900" cy="541800"/>
              </a:xfrm>
              <a:prstGeom prst="downArrow">
                <a:avLst>
                  <a:gd name="adj1" fmla="val 50000"/>
                  <a:gd name="adj2" fmla="val 50000"/>
                </a:avLst>
              </a:prstGeom>
              <a:gradFill>
                <a:gsLst>
                  <a:gs pos="0">
                    <a:srgbClr val="FF8D84"/>
                  </a:gs>
                  <a:gs pos="35000">
                    <a:srgbClr val="FFAFA9"/>
                  </a:gs>
                  <a:gs pos="100000">
                    <a:srgbClr val="FFDFDB"/>
                  </a:gs>
                </a:gsLst>
                <a:lin ang="16200038" scaled="0"/>
              </a:gradFill>
              <a:ln w="9525" cap="flat" cmpd="sng">
                <a:solidFill>
                  <a:srgbClr val="DE3409"/>
                </a:solidFill>
                <a:prstDash val="solid"/>
                <a:round/>
                <a:headEnd type="none" w="sm" len="sm"/>
                <a:tailEnd type="none" w="sm" len="sm"/>
              </a:ln>
              <a:effectLst>
                <a:outerShdw blurRad="40000" dist="20000" dir="5400000" rotWithShape="0">
                  <a:srgbClr val="000000">
                    <a:alpha val="37650"/>
                  </a:srgbClr>
                </a:outerShdw>
              </a:effectLst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algn="ctr"/>
                <a:endParaRPr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pic>
          <p:nvPicPr>
            <p:cNvPr id="23" name="Google Shape;261;p21" descr="https://www.eudat.eu/sites/default/files/logo-b2share.png">
              <a:extLst>
                <a:ext uri="{FF2B5EF4-FFF2-40B4-BE49-F238E27FC236}">
                  <a16:creationId xmlns:a16="http://schemas.microsoft.com/office/drawing/2014/main" id="{DA526845-C793-E94B-BC19-70BE6BDDD083}"/>
                </a:ext>
              </a:extLst>
            </p:cNvPr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8616284" y="1700808"/>
              <a:ext cx="947147" cy="109849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" name="Google Shape;262;p21" descr="https://www.eudat.eu/sites/default/files/logo-b2drop.png">
              <a:extLst>
                <a:ext uri="{FF2B5EF4-FFF2-40B4-BE49-F238E27FC236}">
                  <a16:creationId xmlns:a16="http://schemas.microsoft.com/office/drawing/2014/main" id="{8E26DDF1-7D5F-F143-900F-BA0AE8818EA4}"/>
                </a:ext>
              </a:extLst>
            </p:cNvPr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8628986" y="3013040"/>
              <a:ext cx="934445" cy="108376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" name="Google Shape;263;p21" descr="8571497.png">
              <a:extLst>
                <a:ext uri="{FF2B5EF4-FFF2-40B4-BE49-F238E27FC236}">
                  <a16:creationId xmlns:a16="http://schemas.microsoft.com/office/drawing/2014/main" id="{993C473E-632C-794A-83AF-3D119038DA47}"/>
                </a:ext>
              </a:extLst>
            </p:cNvPr>
            <p:cNvPicPr preferRelativeResize="0"/>
            <p:nvPr/>
          </p:nvPicPr>
          <p:blipFill rotWithShape="1">
            <a:blip r:embed="rId6">
              <a:alphaModFix/>
            </a:blip>
            <a:srcRect t="34666" b="42666"/>
            <a:stretch/>
          </p:blipFill>
          <p:spPr>
            <a:xfrm>
              <a:off x="1915309" y="4509120"/>
              <a:ext cx="1588407" cy="36004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Google Shape;264;p21" descr="https://agora-dev.vi-seem.eu/static/img/logos/b2access-logo_zJ92amd.png">
              <a:extLst>
                <a:ext uri="{FF2B5EF4-FFF2-40B4-BE49-F238E27FC236}">
                  <a16:creationId xmlns:a16="http://schemas.microsoft.com/office/drawing/2014/main" id="{2978750B-DFEA-A444-A0C3-9771C8126616}"/>
                </a:ext>
              </a:extLst>
            </p:cNvPr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5254749" y="5042263"/>
              <a:ext cx="625228" cy="7209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" name="Google Shape;265;p21" descr="https://agora-dev.vi-seem.eu/static/img/logos/b2handle.png">
              <a:extLst>
                <a:ext uri="{FF2B5EF4-FFF2-40B4-BE49-F238E27FC236}">
                  <a16:creationId xmlns:a16="http://schemas.microsoft.com/office/drawing/2014/main" id="{E82C100E-5404-8D43-BFD9-31F056B37030}"/>
                </a:ext>
              </a:extLst>
            </p:cNvPr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4370381" y="5041057"/>
              <a:ext cx="626512" cy="72339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Google Shape;266;p21">
              <a:extLst>
                <a:ext uri="{FF2B5EF4-FFF2-40B4-BE49-F238E27FC236}">
                  <a16:creationId xmlns:a16="http://schemas.microsoft.com/office/drawing/2014/main" id="{19C85DEC-E121-A147-9DF3-9BC5F70A2DAE}"/>
                </a:ext>
              </a:extLst>
            </p:cNvPr>
            <p:cNvSpPr/>
            <p:nvPr/>
          </p:nvSpPr>
          <p:spPr>
            <a:xfrm>
              <a:off x="6081657" y="5085185"/>
              <a:ext cx="808500" cy="707100"/>
            </a:xfrm>
            <a:prstGeom prst="rect">
              <a:avLst/>
            </a:prstGeom>
            <a:gradFill>
              <a:gsLst>
                <a:gs pos="0">
                  <a:srgbClr val="0E167A"/>
                </a:gs>
                <a:gs pos="100000">
                  <a:srgbClr val="ABABD6"/>
                </a:gs>
              </a:gsLst>
              <a:lin ang="16200038" scaled="0"/>
            </a:gradFill>
            <a:ln w="9525" cap="flat" cmpd="sng">
              <a:solidFill>
                <a:srgbClr val="171E6D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de-DE"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IAM</a:t>
              </a:r>
              <a:endParaRPr/>
            </a:p>
          </p:txBody>
        </p:sp>
        <p:pic>
          <p:nvPicPr>
            <p:cNvPr id="29" name="Google Shape;267;p21" descr="logo_portada.png">
              <a:extLst>
                <a:ext uri="{FF2B5EF4-FFF2-40B4-BE49-F238E27FC236}">
                  <a16:creationId xmlns:a16="http://schemas.microsoft.com/office/drawing/2014/main" id="{2D025B34-DD0C-D441-843E-0E03EF849A71}"/>
                </a:ext>
              </a:extLst>
            </p:cNvPr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184232" y="5085185"/>
              <a:ext cx="1800200" cy="81276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" name="Google Shape;268;p21">
              <a:extLst>
                <a:ext uri="{FF2B5EF4-FFF2-40B4-BE49-F238E27FC236}">
                  <a16:creationId xmlns:a16="http://schemas.microsoft.com/office/drawing/2014/main" id="{B360359A-7BE0-1146-A1E9-051648C6A81C}"/>
                </a:ext>
              </a:extLst>
            </p:cNvPr>
            <p:cNvSpPr/>
            <p:nvPr/>
          </p:nvSpPr>
          <p:spPr>
            <a:xfrm>
              <a:off x="7032104" y="5085185"/>
              <a:ext cx="980400" cy="707100"/>
            </a:xfrm>
            <a:prstGeom prst="rect">
              <a:avLst/>
            </a:prstGeom>
            <a:gradFill>
              <a:gsLst>
                <a:gs pos="0">
                  <a:srgbClr val="0E167A"/>
                </a:gs>
                <a:gs pos="100000">
                  <a:srgbClr val="ABABD6"/>
                </a:gs>
              </a:gsLst>
              <a:lin ang="16200038" scaled="0"/>
            </a:gradFill>
            <a:ln w="9525" cap="flat" cmpd="sng">
              <a:solidFill>
                <a:srgbClr val="171E6D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40000" dist="23000" dir="5400000" rotWithShape="0">
                <a:srgbClr val="000000">
                  <a:alpha val="349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algn="ctr"/>
              <a:r>
                <a:rPr lang="de-DE"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EGI CheckIn</a:t>
              </a:r>
              <a:endParaRPr sz="1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31" name="Google Shape;248;p21" descr="https://esgf.llnl.gov/media/images/logos/esgf.png">
              <a:extLst>
                <a:ext uri="{FF2B5EF4-FFF2-40B4-BE49-F238E27FC236}">
                  <a16:creationId xmlns:a16="http://schemas.microsoft.com/office/drawing/2014/main" id="{A70753DA-92C6-224B-863F-BCEC10885915}"/>
                </a:ext>
              </a:extLst>
            </p:cNvPr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>
              <a:off x="1631504" y="4815155"/>
              <a:ext cx="2160240" cy="162018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822289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Demo: </a:t>
            </a:r>
            <a:r>
              <a:rPr lang="de-DE" dirty="0" err="1"/>
              <a:t>outline</a:t>
            </a:r>
            <a:endParaRPr lang="en-NL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A9FA5471-4A9D-F44A-90C3-836D4B3C9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de-DE" dirty="0"/>
              <a:t>Log in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ECASlab</a:t>
            </a:r>
            <a:endParaRPr lang="de-DE" dirty="0"/>
          </a:p>
          <a:p>
            <a:pPr>
              <a:spcBef>
                <a:spcPts val="0"/>
              </a:spcBef>
              <a:buAutoNum type="arabicPeriod"/>
            </a:pPr>
            <a:r>
              <a:rPr lang="de-DE" dirty="0" err="1"/>
              <a:t>Jupyter</a:t>
            </a:r>
            <a:r>
              <a:rPr lang="de-DE" dirty="0"/>
              <a:t> </a:t>
            </a:r>
            <a:r>
              <a:rPr lang="de-DE" dirty="0" err="1"/>
              <a:t>environment</a:t>
            </a:r>
            <a:endParaRPr lang="de-DE" dirty="0"/>
          </a:p>
          <a:p>
            <a:pPr>
              <a:spcBef>
                <a:spcPts val="0"/>
              </a:spcBef>
              <a:buAutoNum type="arabicPeriod"/>
            </a:pPr>
            <a:r>
              <a:rPr lang="de-DE" dirty="0" err="1"/>
              <a:t>Example</a:t>
            </a:r>
            <a:r>
              <a:rPr lang="de-DE" dirty="0"/>
              <a:t> </a:t>
            </a:r>
            <a:r>
              <a:rPr lang="de-DE" dirty="0" err="1"/>
              <a:t>workflow</a:t>
            </a:r>
            <a:r>
              <a:rPr lang="de-DE" dirty="0"/>
              <a:t> (</a:t>
            </a:r>
            <a:r>
              <a:rPr lang="de-DE" dirty="0" err="1"/>
              <a:t>Jupyter</a:t>
            </a:r>
            <a:r>
              <a:rPr lang="de-DE" dirty="0"/>
              <a:t> </a:t>
            </a:r>
            <a:r>
              <a:rPr lang="de-DE" dirty="0" err="1"/>
              <a:t>notebook</a:t>
            </a:r>
            <a:r>
              <a:rPr lang="de-DE" dirty="0"/>
              <a:t>)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map</a:t>
            </a:r>
            <a:endParaRPr lang="de-DE" dirty="0"/>
          </a:p>
          <a:p>
            <a:pPr>
              <a:spcBef>
                <a:spcPts val="0"/>
              </a:spcBef>
              <a:buAutoNum type="arabicPeriod"/>
            </a:pPr>
            <a:r>
              <a:rPr lang="de-DE" dirty="0"/>
              <a:t>B2DROP </a:t>
            </a:r>
            <a:r>
              <a:rPr lang="de-DE" dirty="0" err="1"/>
              <a:t>sharing</a:t>
            </a:r>
            <a:r>
              <a:rPr lang="de-DE" dirty="0"/>
              <a:t> </a:t>
            </a:r>
            <a:r>
              <a:rPr lang="de-DE" dirty="0" err="1"/>
              <a:t>showcase</a:t>
            </a:r>
            <a:endParaRPr lang="de-DE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318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ECAS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en-NL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550EB7D-DA54-DE40-A59E-7E3D97863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>
                <a:solidFill>
                  <a:srgbClr val="3C3C3C"/>
                </a:solidFill>
              </a:rPr>
              <a:t>EOSC-hub All-Hands Meeting, 18-20 April 2018, University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Malaga</a:t>
            </a:r>
            <a:r>
              <a:rPr lang="de-DE" dirty="0">
                <a:solidFill>
                  <a:srgbClr val="3C3C3C"/>
                </a:solidFill>
              </a:rPr>
              <a:t>, 4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>
                <a:solidFill>
                  <a:srgbClr val="3C3C3C"/>
                </a:solidFill>
              </a:rPr>
              <a:t>SOSC 2018 Second International </a:t>
            </a:r>
            <a:r>
              <a:rPr lang="de-DE" dirty="0" err="1">
                <a:solidFill>
                  <a:srgbClr val="3C3C3C"/>
                </a:solidFill>
              </a:rPr>
              <a:t>PhD</a:t>
            </a:r>
            <a:r>
              <a:rPr lang="de-DE" dirty="0">
                <a:solidFill>
                  <a:srgbClr val="3C3C3C"/>
                </a:solidFill>
              </a:rPr>
              <a:t> School Open Science Cloud, Perugia, September 19, 2018, 17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>
                <a:solidFill>
                  <a:srgbClr val="3C3C3C"/>
                </a:solidFill>
              </a:rPr>
              <a:t>3rd ENES Workshop on Workflows, </a:t>
            </a:r>
            <a:r>
              <a:rPr lang="de-DE" dirty="0" err="1">
                <a:solidFill>
                  <a:srgbClr val="3C3C3C"/>
                </a:solidFill>
              </a:rPr>
              <a:t>Brussels</a:t>
            </a:r>
            <a:r>
              <a:rPr lang="de-DE" dirty="0">
                <a:solidFill>
                  <a:srgbClr val="3C3C3C"/>
                </a:solidFill>
              </a:rPr>
              <a:t> 13-14 September 2018, 7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>
                <a:solidFill>
                  <a:srgbClr val="3C3C3C"/>
                </a:solidFill>
              </a:rPr>
              <a:t>EGU GA 2019, Vienna, 10 April 2019, 9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 err="1">
                <a:solidFill>
                  <a:srgbClr val="3C3C3C"/>
                </a:solidFill>
              </a:rPr>
              <a:t>Introduction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to</a:t>
            </a:r>
            <a:r>
              <a:rPr lang="de-DE" dirty="0">
                <a:solidFill>
                  <a:srgbClr val="3C3C3C"/>
                </a:solidFill>
              </a:rPr>
              <a:t> ECAS </a:t>
            </a:r>
            <a:r>
              <a:rPr lang="de-DE" dirty="0" err="1">
                <a:solidFill>
                  <a:srgbClr val="3C3C3C"/>
                </a:solidFill>
              </a:rPr>
              <a:t>for</a:t>
            </a:r>
            <a:r>
              <a:rPr lang="de-DE" dirty="0">
                <a:solidFill>
                  <a:srgbClr val="3C3C3C"/>
                </a:solidFill>
              </a:rPr>
              <a:t> Data Science </a:t>
            </a:r>
            <a:r>
              <a:rPr lang="de-DE" dirty="0" err="1">
                <a:solidFill>
                  <a:srgbClr val="3C3C3C"/>
                </a:solidFill>
              </a:rPr>
              <a:t>and</a:t>
            </a:r>
            <a:r>
              <a:rPr lang="de-DE" dirty="0">
                <a:solidFill>
                  <a:srgbClr val="3C3C3C"/>
                </a:solidFill>
              </a:rPr>
              <a:t> Learning, 21/22/24 &amp; 28 May 2019, University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Salento</a:t>
            </a:r>
            <a:r>
              <a:rPr lang="de-DE" dirty="0">
                <a:solidFill>
                  <a:srgbClr val="3C3C3C"/>
                </a:solidFill>
              </a:rPr>
              <a:t> (Lecce), </a:t>
            </a:r>
            <a:r>
              <a:rPr lang="de-DE" dirty="0" err="1">
                <a:solidFill>
                  <a:srgbClr val="3C3C3C"/>
                </a:solidFill>
              </a:rPr>
              <a:t>Italy</a:t>
            </a:r>
            <a:r>
              <a:rPr lang="de-DE" dirty="0">
                <a:solidFill>
                  <a:srgbClr val="3C3C3C"/>
                </a:solidFill>
              </a:rPr>
              <a:t>, 22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>
                <a:solidFill>
                  <a:srgbClr val="3C3C3C"/>
                </a:solidFill>
              </a:rPr>
              <a:t>EUDAT CDI - PRACE Summer School, International </a:t>
            </a:r>
            <a:r>
              <a:rPr lang="de-DE" dirty="0" err="1">
                <a:solidFill>
                  <a:srgbClr val="3C3C3C"/>
                </a:solidFill>
              </a:rPr>
              <a:t>Centre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for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Theoretical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Physics</a:t>
            </a:r>
            <a:r>
              <a:rPr lang="de-DE" dirty="0">
                <a:solidFill>
                  <a:srgbClr val="3C3C3C"/>
                </a:solidFill>
              </a:rPr>
              <a:t>, </a:t>
            </a:r>
            <a:r>
              <a:rPr lang="de-DE" dirty="0" err="1">
                <a:solidFill>
                  <a:srgbClr val="3C3C3C"/>
                </a:solidFill>
              </a:rPr>
              <a:t>Trieste</a:t>
            </a:r>
            <a:r>
              <a:rPr lang="de-DE" dirty="0">
                <a:solidFill>
                  <a:srgbClr val="3C3C3C"/>
                </a:solidFill>
              </a:rPr>
              <a:t>, </a:t>
            </a:r>
            <a:r>
              <a:rPr lang="de-DE" dirty="0" err="1">
                <a:solidFill>
                  <a:srgbClr val="3C3C3C"/>
                </a:solidFill>
              </a:rPr>
              <a:t>Italy</a:t>
            </a:r>
            <a:r>
              <a:rPr lang="de-DE" dirty="0">
                <a:solidFill>
                  <a:srgbClr val="3C3C3C"/>
                </a:solidFill>
              </a:rPr>
              <a:t>, 20 </a:t>
            </a:r>
            <a:r>
              <a:rPr lang="de-DE" dirty="0" err="1">
                <a:solidFill>
                  <a:srgbClr val="3C3C3C"/>
                </a:solidFill>
              </a:rPr>
              <a:t>users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15000"/>
              </a:lnSpc>
              <a:buClr>
                <a:srgbClr val="000000"/>
              </a:buClr>
            </a:pPr>
            <a:r>
              <a:rPr lang="de-DE" dirty="0">
                <a:solidFill>
                  <a:srgbClr val="3C3C3C"/>
                </a:solidFill>
              </a:rPr>
              <a:t>Tutorial at IEEE </a:t>
            </a:r>
            <a:r>
              <a:rPr lang="de-DE" dirty="0" err="1">
                <a:solidFill>
                  <a:srgbClr val="3C3C3C"/>
                </a:solidFill>
              </a:rPr>
              <a:t>eScience</a:t>
            </a:r>
            <a:r>
              <a:rPr lang="de-DE" dirty="0">
                <a:solidFill>
                  <a:srgbClr val="3C3C3C"/>
                </a:solidFill>
              </a:rPr>
              <a:t> 2019 </a:t>
            </a:r>
            <a:r>
              <a:rPr lang="de-DE" dirty="0" err="1">
                <a:solidFill>
                  <a:srgbClr val="3C3C3C"/>
                </a:solidFill>
              </a:rPr>
              <a:t>conference</a:t>
            </a:r>
            <a:r>
              <a:rPr lang="de-DE" dirty="0">
                <a:solidFill>
                  <a:srgbClr val="3C3C3C"/>
                </a:solidFill>
              </a:rPr>
              <a:t>, San Diego, September 2019</a:t>
            </a:r>
            <a:endParaRPr lang="it-IT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95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3938F5-CBBB-447E-AFED-4531A8CD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0F02D2C-BF8E-4EA4-A839-2C0B7E96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Summary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impact</a:t>
            </a:r>
            <a:endParaRPr lang="en-NL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5400" y="6416162"/>
            <a:ext cx="3860800" cy="28803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1st EOSC-hub Review, Luxembourg 8-9 Oct 2019</a:t>
            </a:r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0550EB7D-DA54-DE40-A59E-7E3D97863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5000"/>
              </a:lnSpc>
              <a:buClr>
                <a:srgbClr val="000000"/>
              </a:buClr>
            </a:pPr>
            <a:r>
              <a:rPr lang="de-DE" sz="2600" dirty="0">
                <a:solidFill>
                  <a:srgbClr val="3C3C3C"/>
                </a:solidFill>
              </a:rPr>
              <a:t>ECAS </a:t>
            </a:r>
            <a:r>
              <a:rPr lang="de-DE" sz="2600" dirty="0" err="1">
                <a:solidFill>
                  <a:srgbClr val="3C3C3C"/>
                </a:solidFill>
              </a:rPr>
              <a:t>is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newly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integrated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with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wide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range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of</a:t>
            </a:r>
            <a:r>
              <a:rPr lang="de-DE" sz="2600" dirty="0">
                <a:solidFill>
                  <a:srgbClr val="3C3C3C"/>
                </a:solidFill>
              </a:rPr>
              <a:t> EOSC </a:t>
            </a:r>
            <a:r>
              <a:rPr lang="de-DE" sz="2600" dirty="0" err="1">
                <a:solidFill>
                  <a:srgbClr val="3C3C3C"/>
                </a:solidFill>
              </a:rPr>
              <a:t>services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for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data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input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and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sharing</a:t>
            </a:r>
            <a:endParaRPr lang="de-DE" sz="2600" dirty="0">
              <a:solidFill>
                <a:srgbClr val="3C3C3C"/>
              </a:solidFill>
            </a:endParaRPr>
          </a:p>
          <a:p>
            <a:pPr marL="742950" lvl="2" indent="-342900">
              <a:lnSpc>
                <a:spcPct val="105000"/>
              </a:lnSpc>
              <a:buClr>
                <a:srgbClr val="000000"/>
              </a:buClr>
              <a:buSzPct val="100000"/>
              <a:buBlip>
                <a:blip r:embed="rId2"/>
              </a:buBlip>
            </a:pPr>
            <a:r>
              <a:rPr lang="de-DE" dirty="0">
                <a:solidFill>
                  <a:srgbClr val="3C3C3C"/>
                </a:solidFill>
              </a:rPr>
              <a:t>Integration </a:t>
            </a:r>
            <a:r>
              <a:rPr lang="de-DE" dirty="0" err="1">
                <a:solidFill>
                  <a:srgbClr val="3C3C3C"/>
                </a:solidFill>
              </a:rPr>
              <a:t>with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rich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community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repository</a:t>
            </a:r>
            <a:r>
              <a:rPr lang="de-DE" dirty="0">
                <a:solidFill>
                  <a:srgbClr val="3C3C3C"/>
                </a:solidFill>
              </a:rPr>
              <a:t> (ESGF)</a:t>
            </a:r>
          </a:p>
          <a:p>
            <a:pPr marL="742950" lvl="2" indent="-342900">
              <a:lnSpc>
                <a:spcPct val="105000"/>
              </a:lnSpc>
              <a:buClr>
                <a:srgbClr val="000000"/>
              </a:buClr>
              <a:buSzPct val="100000"/>
              <a:buBlip>
                <a:blip r:embed="rId2"/>
              </a:buBlip>
            </a:pPr>
            <a:r>
              <a:rPr lang="de-DE" dirty="0">
                <a:solidFill>
                  <a:srgbClr val="3C3C3C"/>
                </a:solidFill>
              </a:rPr>
              <a:t>Computing </a:t>
            </a:r>
            <a:r>
              <a:rPr lang="de-DE" dirty="0" err="1">
                <a:solidFill>
                  <a:srgbClr val="3C3C3C"/>
                </a:solidFill>
              </a:rPr>
              <a:t>supported</a:t>
            </a:r>
            <a:r>
              <a:rPr lang="de-DE" dirty="0">
                <a:solidFill>
                  <a:srgbClr val="3C3C3C"/>
                </a:solidFill>
              </a:rPr>
              <a:t> via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cube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concept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the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Ophidia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framework</a:t>
            </a:r>
            <a:endParaRPr lang="de-DE" dirty="0">
              <a:solidFill>
                <a:srgbClr val="3C3C3C"/>
              </a:solidFill>
            </a:endParaRPr>
          </a:p>
          <a:p>
            <a:pPr marL="742950" lvl="2" indent="-342900">
              <a:lnSpc>
                <a:spcPct val="105000"/>
              </a:lnSpc>
              <a:buClr>
                <a:srgbClr val="000000"/>
              </a:buClr>
              <a:buSzPct val="100000"/>
              <a:buBlip>
                <a:blip r:embed="rId2"/>
              </a:buBlip>
            </a:pPr>
            <a:r>
              <a:rPr lang="de-DE" dirty="0">
                <a:solidFill>
                  <a:srgbClr val="3C3C3C"/>
                </a:solidFill>
              </a:rPr>
              <a:t>Foster user-</a:t>
            </a:r>
            <a:r>
              <a:rPr lang="de-DE" dirty="0" err="1">
                <a:solidFill>
                  <a:srgbClr val="3C3C3C"/>
                </a:solidFill>
              </a:rPr>
              <a:t>friendly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uptake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FAIR Data </a:t>
            </a:r>
            <a:r>
              <a:rPr lang="de-DE" dirty="0" err="1">
                <a:solidFill>
                  <a:srgbClr val="3C3C3C"/>
                </a:solidFill>
              </a:rPr>
              <a:t>Principles</a:t>
            </a:r>
            <a:endParaRPr lang="de-DE" dirty="0">
              <a:solidFill>
                <a:srgbClr val="3C3C3C"/>
              </a:solidFill>
            </a:endParaRPr>
          </a:p>
          <a:p>
            <a:pPr>
              <a:lnSpc>
                <a:spcPct val="105000"/>
              </a:lnSpc>
              <a:buClr>
                <a:srgbClr val="000000"/>
              </a:buClr>
            </a:pPr>
            <a:r>
              <a:rPr lang="de-DE" sz="2600" dirty="0">
                <a:solidFill>
                  <a:srgbClr val="3C3C3C"/>
                </a:solidFill>
              </a:rPr>
              <a:t>ECAS </a:t>
            </a:r>
            <a:r>
              <a:rPr lang="de-DE" sz="2600" dirty="0" err="1">
                <a:solidFill>
                  <a:srgbClr val="3C3C3C"/>
                </a:solidFill>
              </a:rPr>
              <a:t>is</a:t>
            </a:r>
            <a:r>
              <a:rPr lang="de-DE" sz="2600" dirty="0">
                <a:solidFill>
                  <a:srgbClr val="3C3C3C"/>
                </a:solidFill>
              </a:rPr>
              <a:t> open </a:t>
            </a:r>
            <a:r>
              <a:rPr lang="de-DE" sz="2600" dirty="0" err="1">
                <a:solidFill>
                  <a:srgbClr val="3C3C3C"/>
                </a:solidFill>
              </a:rPr>
              <a:t>to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any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user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with</a:t>
            </a:r>
            <a:r>
              <a:rPr lang="de-DE" sz="2600" dirty="0">
                <a:solidFill>
                  <a:srgbClr val="3C3C3C"/>
                </a:solidFill>
              </a:rPr>
              <a:t> an </a:t>
            </a:r>
            <a:r>
              <a:rPr lang="de-DE" sz="2600" dirty="0" err="1">
                <a:solidFill>
                  <a:srgbClr val="3C3C3C"/>
                </a:solidFill>
              </a:rPr>
              <a:t>account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for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one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of</a:t>
            </a:r>
            <a:r>
              <a:rPr lang="de-DE" sz="2600" dirty="0">
                <a:solidFill>
                  <a:srgbClr val="3C3C3C"/>
                </a:solidFill>
              </a:rPr>
              <a:t> </a:t>
            </a:r>
            <a:r>
              <a:rPr lang="de-DE" sz="2600" dirty="0" err="1">
                <a:solidFill>
                  <a:srgbClr val="3C3C3C"/>
                </a:solidFill>
              </a:rPr>
              <a:t>the</a:t>
            </a:r>
            <a:r>
              <a:rPr lang="de-DE" sz="2600" dirty="0">
                <a:solidFill>
                  <a:srgbClr val="3C3C3C"/>
                </a:solidFill>
              </a:rPr>
              <a:t> EOSC AAIs</a:t>
            </a:r>
          </a:p>
          <a:p>
            <a:pPr marL="742950" lvl="2" indent="-342900">
              <a:lnSpc>
                <a:spcPct val="105000"/>
              </a:lnSpc>
              <a:buClr>
                <a:srgbClr val="000000"/>
              </a:buClr>
              <a:buSzPct val="100000"/>
              <a:buBlip>
                <a:blip r:embed="rId2"/>
              </a:buBlip>
            </a:pPr>
            <a:r>
              <a:rPr lang="de-DE" dirty="0">
                <a:solidFill>
                  <a:srgbClr val="3C3C3C"/>
                </a:solidFill>
              </a:rPr>
              <a:t>Easy </a:t>
            </a:r>
            <a:r>
              <a:rPr lang="de-DE" dirty="0" err="1">
                <a:solidFill>
                  <a:srgbClr val="3C3C3C"/>
                </a:solidFill>
              </a:rPr>
              <a:t>access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to</a:t>
            </a:r>
            <a:r>
              <a:rPr lang="de-DE" dirty="0">
                <a:solidFill>
                  <a:srgbClr val="3C3C3C"/>
                </a:solidFill>
              </a:rPr>
              <a:t> remote </a:t>
            </a:r>
            <a:r>
              <a:rPr lang="de-DE" dirty="0" err="1">
                <a:solidFill>
                  <a:srgbClr val="3C3C3C"/>
                </a:solidFill>
              </a:rPr>
              <a:t>computing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and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endParaRPr lang="de-DE" dirty="0">
              <a:solidFill>
                <a:srgbClr val="3C3C3C"/>
              </a:solidFill>
            </a:endParaRPr>
          </a:p>
          <a:p>
            <a:pPr marL="742950" lvl="2" indent="-342900">
              <a:lnSpc>
                <a:spcPct val="105000"/>
              </a:lnSpc>
              <a:buClr>
                <a:srgbClr val="000000"/>
              </a:buClr>
              <a:buSzPct val="100000"/>
              <a:buBlip>
                <a:blip r:embed="rId2"/>
              </a:buBlip>
            </a:pPr>
            <a:r>
              <a:rPr lang="de-DE" dirty="0" err="1">
                <a:solidFill>
                  <a:srgbClr val="3C3C3C"/>
                </a:solidFill>
              </a:rPr>
              <a:t>Reduce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need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for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bulk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transfer</a:t>
            </a:r>
            <a:r>
              <a:rPr lang="de-DE" dirty="0">
                <a:solidFill>
                  <a:srgbClr val="3C3C3C"/>
                </a:solidFill>
              </a:rPr>
              <a:t>, </a:t>
            </a:r>
            <a:r>
              <a:rPr lang="de-DE" dirty="0" err="1">
                <a:solidFill>
                  <a:srgbClr val="3C3C3C"/>
                </a:solidFill>
              </a:rPr>
              <a:t>access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unique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data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collections</a:t>
            </a:r>
            <a:endParaRPr lang="de-DE" dirty="0">
              <a:solidFill>
                <a:srgbClr val="3C3C3C"/>
              </a:solidFill>
            </a:endParaRPr>
          </a:p>
          <a:p>
            <a:pPr marL="742950" lvl="2" indent="-342900">
              <a:lnSpc>
                <a:spcPct val="105000"/>
              </a:lnSpc>
              <a:buClr>
                <a:srgbClr val="000000"/>
              </a:buClr>
              <a:buSzPct val="100000"/>
              <a:buBlip>
                <a:blip r:embed="rId2"/>
              </a:buBlip>
            </a:pPr>
            <a:r>
              <a:rPr lang="de-DE" dirty="0">
                <a:solidFill>
                  <a:srgbClr val="3C3C3C"/>
                </a:solidFill>
              </a:rPr>
              <a:t>Foster </a:t>
            </a:r>
            <a:r>
              <a:rPr lang="de-DE" dirty="0" err="1">
                <a:solidFill>
                  <a:srgbClr val="3C3C3C"/>
                </a:solidFill>
              </a:rPr>
              <a:t>use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of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interactive</a:t>
            </a:r>
            <a:r>
              <a:rPr lang="de-DE" dirty="0">
                <a:solidFill>
                  <a:srgbClr val="3C3C3C"/>
                </a:solidFill>
              </a:rPr>
              <a:t> Python </a:t>
            </a:r>
            <a:r>
              <a:rPr lang="de-DE" dirty="0" err="1">
                <a:solidFill>
                  <a:srgbClr val="3C3C3C"/>
                </a:solidFill>
              </a:rPr>
              <a:t>notebooks</a:t>
            </a:r>
            <a:r>
              <a:rPr lang="de-DE" dirty="0">
                <a:solidFill>
                  <a:srgbClr val="3C3C3C"/>
                </a:solidFill>
              </a:rPr>
              <a:t> </a:t>
            </a:r>
            <a:r>
              <a:rPr lang="de-DE" dirty="0" err="1">
                <a:solidFill>
                  <a:srgbClr val="3C3C3C"/>
                </a:solidFill>
              </a:rPr>
              <a:t>bottom-up</a:t>
            </a:r>
            <a:endParaRPr lang="it-IT" dirty="0">
              <a:solidFill>
                <a:srgbClr val="3C3C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496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5"/>
          <p:cNvSpPr txBox="1">
            <a:spLocks noGrp="1"/>
          </p:cNvSpPr>
          <p:nvPr>
            <p:ph type="title"/>
          </p:nvPr>
        </p:nvSpPr>
        <p:spPr>
          <a:xfrm>
            <a:off x="2121704" y="1772817"/>
            <a:ext cx="2894179" cy="1008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de-DE"/>
              <a:t>Thank you for your attention!</a:t>
            </a:r>
            <a:endParaRPr/>
          </a:p>
        </p:txBody>
      </p:sp>
      <p:sp>
        <p:nvSpPr>
          <p:cNvPr id="298" name="Google Shape;298;p25"/>
          <p:cNvSpPr txBox="1">
            <a:spLocks noGrp="1"/>
          </p:cNvSpPr>
          <p:nvPr>
            <p:ph type="body" idx="1"/>
          </p:nvPr>
        </p:nvSpPr>
        <p:spPr>
          <a:xfrm>
            <a:off x="7032109" y="1773239"/>
            <a:ext cx="3385071" cy="1585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57168" indent="-257168">
              <a:spcBef>
                <a:spcPts val="0"/>
              </a:spcBef>
            </a:pPr>
            <a:endParaRPr/>
          </a:p>
        </p:txBody>
      </p:sp>
      <p:sp>
        <p:nvSpPr>
          <p:cNvPr id="299" name="Google Shape;299;p25"/>
          <p:cNvSpPr txBox="1">
            <a:spLocks noGrp="1"/>
          </p:cNvSpPr>
          <p:nvPr>
            <p:ph type="body" idx="2"/>
          </p:nvPr>
        </p:nvSpPr>
        <p:spPr>
          <a:xfrm>
            <a:off x="2171109" y="3163637"/>
            <a:ext cx="2484735" cy="409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indent="-285744">
              <a:lnSpc>
                <a:spcPct val="90000"/>
              </a:lnSpc>
              <a:spcBef>
                <a:spcPts val="0"/>
              </a:spcBef>
              <a:buSzPts val="2220"/>
            </a:pPr>
            <a:endParaRPr sz="2220"/>
          </a:p>
        </p:txBody>
      </p:sp>
    </p:spTree>
    <p:extLst>
      <p:ext uri="{BB962C8B-B14F-4D97-AF65-F5344CB8AC3E}">
        <p14:creationId xmlns:p14="http://schemas.microsoft.com/office/powerpoint/2010/main" val="1511183474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</Template>
  <TotalTime>10</TotalTime>
  <Words>499</Words>
  <Application>Microsoft Macintosh PowerPoint</Application>
  <PresentationFormat>Widescreen</PresentationFormat>
  <Paragraphs>70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Wingdings</vt:lpstr>
      <vt:lpstr>slide_base</vt:lpstr>
      <vt:lpstr>Presentazione standard di PowerPoint</vt:lpstr>
      <vt:lpstr>Scientific use case example (I)</vt:lpstr>
      <vt:lpstr>Scientific use case example (II)</vt:lpstr>
      <vt:lpstr>What is ECAS?</vt:lpstr>
      <vt:lpstr>Service architecture and interfaces</vt:lpstr>
      <vt:lpstr>Demo: outline</vt:lpstr>
      <vt:lpstr>ECAS training activities</vt:lpstr>
      <vt:lpstr>Summary and impact</vt:lpstr>
      <vt:lpstr>Thank you for your attention!</vt:lpstr>
    </vt:vector>
  </TitlesOfParts>
  <Company>CSC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Tiina Kupila-Rantala</dc:creator>
  <cp:lastModifiedBy>Debora Testi</cp:lastModifiedBy>
  <cp:revision>158</cp:revision>
  <dcterms:created xsi:type="dcterms:W3CDTF">2019-09-07T11:08:13Z</dcterms:created>
  <dcterms:modified xsi:type="dcterms:W3CDTF">2019-10-03T13:30:51Z</dcterms:modified>
</cp:coreProperties>
</file>