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qegmxVPXsULRpLfaBLJxNPaPU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3A5CA6-353C-40C9-930A-E5BC0BBB9F1B}">
  <a:tblStyle styleId="{FC3A5CA6-353C-40C9-930A-E5BC0BBB9F1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99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2e946c1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62e946c1b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62e946c1b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1fbd51f3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61fbd51f3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61fbd51f3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7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7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7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" name="Google Shape;24;p28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28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8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8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8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8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8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8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9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9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9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9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9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9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9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7" name="Google Shape;57;p29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30"/>
          <p:cNvGrpSpPr/>
          <p:nvPr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64" name="Google Shape;64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30"/>
            <p:cNvSpPr txBox="1"/>
            <p:nvPr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eosc-hub.eu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0"/>
            <p:cNvSpPr txBox="1"/>
            <p:nvPr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@EOSC_eu</a:t>
              </a:r>
              <a:endParaRPr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" name="Google Shape;6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7817" y="1643590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/>
          <p:nvPr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0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30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2" name="Google Shape;72;p30"/>
          <p:cNvGrpSpPr/>
          <p:nvPr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73" name="Google Shape;73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9592" y="6271590"/>
              <a:ext cx="842697" cy="29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Content_Slide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2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3" name="Google Shape;93;p3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3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Intermediate Slid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2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2"/>
          <p:cNvSpPr txBox="1">
            <a:spLocks noGrp="1"/>
          </p:cNvSpPr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osc-hub.eu/display/EOSC/PR%3A+PROC07+Allocating+financial+support+for+trainers+to+attend+f2f+even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iki.eosc-hub.eu/display/EOSC/Online+tools+and+services+for+supporting+training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indico.egi.eu/indico/event/4281/" TargetMode="External"/><Relationship Id="rId4" Type="http://schemas.openxmlformats.org/officeDocument/2006/relationships/hyperlink" Target="https://wiki.eosc-hub.eu/display/EOSC/Guidelines+and+Best+Practises+on+Training+Deliver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marketplace.eosc-portal.eu/services/training-infrastructure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trng-b2share.eudat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/>
        </p:nvSpPr>
        <p:spPr>
          <a:xfrm>
            <a:off x="1343472" y="2933327"/>
            <a:ext cx="9793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600"/>
              <a:buFont typeface="Calibri"/>
              <a:buNone/>
            </a:pPr>
            <a:r>
              <a:rPr lang="en-GB" sz="36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User engagement and t</a:t>
            </a:r>
            <a:r>
              <a:rPr lang="en-GB" sz="36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343472" y="3933055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Giuseppe La Rocca (EGI Foundation), WP11</a:t>
            </a:r>
            <a:r>
              <a:rPr lang="pl-PL" sz="24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Leader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Luxembourg, 8-9 October 2019</a:t>
            </a:r>
            <a:endParaRPr sz="2400" b="0" i="0" u="none" strike="noStrike" cap="none" dirty="0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>
            <a:off x="2945556" y="188640"/>
            <a:ext cx="8907201" cy="5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Training programme and online services for training</a:t>
            </a:r>
            <a:endParaRPr sz="3240"/>
          </a:p>
        </p:txBody>
      </p:sp>
      <p:sp>
        <p:nvSpPr>
          <p:cNvPr id="246" name="Google Shape;246;p10"/>
          <p:cNvSpPr txBox="1"/>
          <p:nvPr/>
        </p:nvSpPr>
        <p:spPr>
          <a:xfrm>
            <a:off x="331687" y="2724825"/>
            <a:ext cx="11512100" cy="74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390288" y="1362822"/>
            <a:ext cx="3885398" cy="418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Defined a </a:t>
            </a:r>
            <a:r>
              <a:rPr lang="en-GB" sz="2800" b="1" i="0" u="sng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procedure</a:t>
            </a:r>
            <a:r>
              <a:rPr lang="en-GB" sz="28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to support the travel costs of trainers</a:t>
            </a:r>
            <a:r>
              <a:rPr lang="en-GB"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from WP5 and WP6 at high-impact events</a:t>
            </a:r>
            <a:endParaRPr sz="2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0" descr="Immagine che contiene screenshot&#10;&#10;Descrizione generata con affidabilità molto eleva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5799" y="1213263"/>
            <a:ext cx="7435634" cy="47794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49" name="Google Shape;249;p10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55" name="Google Shape;255;p11"/>
          <p:cNvSpPr txBox="1">
            <a:spLocks noGrp="1"/>
          </p:cNvSpPr>
          <p:nvPr>
            <p:ph type="title"/>
          </p:nvPr>
        </p:nvSpPr>
        <p:spPr>
          <a:xfrm>
            <a:off x="2945556" y="188640"/>
            <a:ext cx="8907201" cy="5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Training programme and online services for training</a:t>
            </a:r>
            <a:endParaRPr sz="3240"/>
          </a:p>
        </p:txBody>
      </p:sp>
      <p:sp>
        <p:nvSpPr>
          <p:cNvPr id="256" name="Google Shape;256;p11"/>
          <p:cNvSpPr txBox="1"/>
          <p:nvPr/>
        </p:nvSpPr>
        <p:spPr>
          <a:xfrm>
            <a:off x="4652046" y="3847602"/>
            <a:ext cx="7196509" cy="218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20"/>
              <a:buFont typeface="Arial"/>
              <a:buChar char="•"/>
            </a:pPr>
            <a:r>
              <a:rPr lang="en-GB" sz="2220" b="0" i="0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Provided online </a:t>
            </a:r>
            <a:r>
              <a:rPr lang="en-GB" sz="2220" b="1" i="0" u="sng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tools</a:t>
            </a:r>
            <a:r>
              <a:rPr lang="en-GB" sz="2220" b="0" i="0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for supporting the delivery of training events</a:t>
            </a:r>
            <a:endParaRPr sz="2220" b="0" i="0" u="none" strike="noStrike" cap="none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2220"/>
              <a:buFont typeface="Arial"/>
              <a:buChar char="•"/>
            </a:pPr>
            <a:r>
              <a:rPr lang="en-GB" sz="2220" b="0" i="0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Prepared </a:t>
            </a:r>
            <a:r>
              <a:rPr lang="en-GB" sz="2220" b="1" i="0" u="sng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guidelines</a:t>
            </a:r>
            <a:r>
              <a:rPr lang="en-GB" sz="2220" b="0" i="0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 to develop training materials and deliver training events</a:t>
            </a:r>
            <a:endParaRPr sz="2590" b="0" i="0" u="none" strike="noStrike" cap="none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2220"/>
              <a:buFont typeface="Arial"/>
              <a:buChar char="•"/>
            </a:pPr>
            <a:r>
              <a:rPr lang="en-GB" sz="2220" b="0" i="0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Organized a </a:t>
            </a:r>
            <a:r>
              <a:rPr lang="en-GB" sz="2220" b="1" i="0" u="sng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webinar</a:t>
            </a:r>
            <a:r>
              <a:rPr lang="en-GB" sz="2220" b="0" i="0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 to facilitate the use and the adoption of the EOSC training registry</a:t>
            </a:r>
            <a:endParaRPr sz="2590" b="0" i="0" u="none" strike="noStrike" cap="none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2220"/>
              <a:buFont typeface="Calibri"/>
              <a:buNone/>
            </a:pPr>
            <a:endParaRPr sz="2220" b="0" i="0" u="none" strike="noStrike" cap="none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 descr="Immagine che contiene screenshot&#10;&#10;Descrizione generata con affidabilità molto eleva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1881" y="1121304"/>
            <a:ext cx="4542621" cy="130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 descr="Immagine che contiene screenshot&#10;&#10;Descrizione generata con affidabilità molto eleva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1062" y="2319823"/>
            <a:ext cx="4524258" cy="133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Immagine che contiene screenshot&#10;&#10;Descrizione generata con affidabilità molto elevat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1997" y="1113807"/>
            <a:ext cx="4308002" cy="512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Training on </a:t>
            </a:r>
            <a:r>
              <a:rPr lang="en-GB" b="1"/>
              <a:t>Data Management Planning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b="1"/>
              <a:t>IT Federated Service Management</a:t>
            </a:r>
            <a:r>
              <a:rPr lang="en-GB"/>
              <a:t> trainings to learn the fundamentals of IT service management processes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Training contents about </a:t>
            </a:r>
            <a:r>
              <a:rPr lang="en-GB" b="1"/>
              <a:t>Common and Federated services</a:t>
            </a:r>
            <a:r>
              <a:rPr lang="en-GB"/>
              <a:t> for supporting scientific activities of TS, CCs and research communities and </a:t>
            </a:r>
            <a:r>
              <a:rPr lang="en-GB" b="1"/>
              <a:t>IT Security Forensics</a:t>
            </a:r>
            <a:r>
              <a:rPr lang="en-GB"/>
              <a:t> training (T4.4)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b="1"/>
              <a:t>Domain-specific training</a:t>
            </a:r>
            <a:r>
              <a:rPr lang="en-GB"/>
              <a:t> for data providers and data scientists</a:t>
            </a:r>
            <a:endParaRPr/>
          </a:p>
        </p:txBody>
      </p:sp>
      <p:sp>
        <p:nvSpPr>
          <p:cNvPr id="266" name="Google Shape;266;p12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67" name="Google Shape;267;p12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Training topics in EOSC-hub </a:t>
            </a:r>
            <a:endParaRPr sz="3240"/>
          </a:p>
        </p:txBody>
      </p:sp>
      <p:sp>
        <p:nvSpPr>
          <p:cNvPr id="268" name="Google Shape;268;p12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Data Management Planning</a:t>
            </a:r>
            <a:endParaRPr sz="3240"/>
          </a:p>
        </p:txBody>
      </p:sp>
      <p:sp>
        <p:nvSpPr>
          <p:cNvPr id="275" name="Google Shape;275;p13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30460" cy="114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Char char="•"/>
            </a:pPr>
            <a:r>
              <a:rPr lang="en-GB" dirty="0"/>
              <a:t>Focused on training and instructions on issues related to Data Management Planning in collaboration with the </a:t>
            </a:r>
            <a:r>
              <a:rPr lang="en-GB" dirty="0" err="1"/>
              <a:t>OpenAIRE</a:t>
            </a:r>
            <a:r>
              <a:rPr lang="en-GB" dirty="0"/>
              <a:t>-Advance project</a:t>
            </a:r>
            <a:endParaRPr dirty="0"/>
          </a:p>
        </p:txBody>
      </p:sp>
      <p:pic>
        <p:nvPicPr>
          <p:cNvPr id="276" name="Google Shape;2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1559" y="4891391"/>
            <a:ext cx="2743200" cy="97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3" descr="Immagine che contiene testo&#10;&#10;Descrizione generata con affidabilità molto eleva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264" y="2239085"/>
            <a:ext cx="3520235" cy="368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 descr="Immagine che contiene screenshot&#10;&#10;Descrizione generata con affidabilità molto elev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6679" y="2412639"/>
            <a:ext cx="3762153" cy="37870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79" name="Google Shape;279;p13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2e946c1bc_0_0"/>
          <p:cNvSpPr txBox="1">
            <a:spLocks noGrp="1"/>
          </p:cNvSpPr>
          <p:nvPr>
            <p:ph type="body" idx="1"/>
          </p:nvPr>
        </p:nvSpPr>
        <p:spPr>
          <a:xfrm>
            <a:off x="335350" y="963973"/>
            <a:ext cx="115212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 sz="2000" dirty="0"/>
              <a:t> </a:t>
            </a:r>
            <a:r>
              <a:rPr lang="en-GB" sz="2000" b="1" dirty="0"/>
              <a:t>Delivering formal </a:t>
            </a:r>
            <a:r>
              <a:rPr lang="en-GB" sz="2000" b="1" dirty="0" err="1"/>
              <a:t>FitSM</a:t>
            </a:r>
            <a:r>
              <a:rPr lang="en-GB" sz="2000" b="1" dirty="0"/>
              <a:t> training and certification to any EOSC-hub member​</a:t>
            </a:r>
            <a:endParaRPr sz="2000" b="1" dirty="0"/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 sz="2000" dirty="0"/>
              <a:t>for the designing and operation of the EOSC Service Management System (SMS)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000" dirty="0"/>
          </a:p>
        </p:txBody>
      </p:sp>
      <p:sp>
        <p:nvSpPr>
          <p:cNvPr id="286" name="Google Shape;286;g62e946c1bc_0_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87" name="Google Shape;287;g62e946c1bc_0_0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FitSM Training and Certification Programme</a:t>
            </a:r>
            <a:endParaRPr/>
          </a:p>
        </p:txBody>
      </p:sp>
      <p:sp>
        <p:nvSpPr>
          <p:cNvPr id="288" name="Google Shape;288;g62e946c1bc_0_0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62e946c1b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153" y="854231"/>
            <a:ext cx="1200839" cy="120083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62e946c1bc_0_0"/>
          <p:cNvSpPr/>
          <p:nvPr/>
        </p:nvSpPr>
        <p:spPr>
          <a:xfrm>
            <a:off x="4824720" y="2188200"/>
            <a:ext cx="7069500" cy="338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Expert Level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62e946c1bc_0_0"/>
          <p:cNvSpPr/>
          <p:nvPr/>
        </p:nvSpPr>
        <p:spPr>
          <a:xfrm>
            <a:off x="4824725" y="2545250"/>
            <a:ext cx="7069500" cy="728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62e946c1bc_0_0"/>
          <p:cNvSpPr/>
          <p:nvPr/>
        </p:nvSpPr>
        <p:spPr>
          <a:xfrm>
            <a:off x="4920640" y="2721600"/>
            <a:ext cx="6864300" cy="3387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Expert Training in IT Service Management</a:t>
            </a:r>
            <a:endParaRPr sz="1800" b="1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62e946c1bc_0_0"/>
          <p:cNvSpPr/>
          <p:nvPr/>
        </p:nvSpPr>
        <p:spPr>
          <a:xfrm>
            <a:off x="8323700" y="3310100"/>
            <a:ext cx="414000" cy="3387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62e946c1bc_0_0"/>
          <p:cNvSpPr/>
          <p:nvPr/>
        </p:nvSpPr>
        <p:spPr>
          <a:xfrm>
            <a:off x="4849525" y="3712200"/>
            <a:ext cx="7069500" cy="338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Advanced Level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62e946c1bc_0_0"/>
          <p:cNvSpPr/>
          <p:nvPr/>
        </p:nvSpPr>
        <p:spPr>
          <a:xfrm>
            <a:off x="4849525" y="5200000"/>
            <a:ext cx="7069500" cy="338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Foundation Level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62e946c1bc_0_0"/>
          <p:cNvSpPr/>
          <p:nvPr/>
        </p:nvSpPr>
        <p:spPr>
          <a:xfrm>
            <a:off x="4849525" y="5557050"/>
            <a:ext cx="7069500" cy="728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62e946c1bc_0_0"/>
          <p:cNvSpPr/>
          <p:nvPr/>
        </p:nvSpPr>
        <p:spPr>
          <a:xfrm>
            <a:off x="4849450" y="4073070"/>
            <a:ext cx="7069500" cy="728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62e946c1bc_0_0"/>
          <p:cNvSpPr/>
          <p:nvPr/>
        </p:nvSpPr>
        <p:spPr>
          <a:xfrm>
            <a:off x="4974925" y="4169400"/>
            <a:ext cx="3359100" cy="5376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Advanced Training in </a:t>
            </a:r>
            <a:br>
              <a:rPr lang="en-GB" sz="1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Planning and Delivery</a:t>
            </a:r>
            <a:endParaRPr sz="1400" b="1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62e946c1bc_0_0"/>
          <p:cNvSpPr/>
          <p:nvPr/>
        </p:nvSpPr>
        <p:spPr>
          <a:xfrm>
            <a:off x="8480125" y="4169400"/>
            <a:ext cx="3359100" cy="5376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Advanced Training in </a:t>
            </a:r>
            <a:br>
              <a:rPr lang="en-GB" sz="1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Operation and Control</a:t>
            </a:r>
            <a:endParaRPr sz="1400" b="1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62e946c1bc_0_0"/>
          <p:cNvSpPr txBox="1"/>
          <p:nvPr/>
        </p:nvSpPr>
        <p:spPr>
          <a:xfrm>
            <a:off x="8476675" y="4109250"/>
            <a:ext cx="727200" cy="33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days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62e946c1bc_0_0"/>
          <p:cNvSpPr txBox="1"/>
          <p:nvPr/>
        </p:nvSpPr>
        <p:spPr>
          <a:xfrm>
            <a:off x="4971475" y="4109250"/>
            <a:ext cx="727200" cy="33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days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62e946c1bc_0_0"/>
          <p:cNvSpPr txBox="1"/>
          <p:nvPr/>
        </p:nvSpPr>
        <p:spPr>
          <a:xfrm>
            <a:off x="4971475" y="2585250"/>
            <a:ext cx="727200" cy="33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days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62e946c1bc_0_0"/>
          <p:cNvSpPr/>
          <p:nvPr/>
        </p:nvSpPr>
        <p:spPr>
          <a:xfrm>
            <a:off x="4938735" y="5769600"/>
            <a:ext cx="6864300" cy="3387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Foundation Training in IT Service Management</a:t>
            </a:r>
            <a:endParaRPr sz="1800" b="1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62e946c1bc_0_0"/>
          <p:cNvSpPr txBox="1"/>
          <p:nvPr/>
        </p:nvSpPr>
        <p:spPr>
          <a:xfrm>
            <a:off x="4935285" y="5633250"/>
            <a:ext cx="727200" cy="33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day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62e946c1bc_0_0"/>
          <p:cNvSpPr/>
          <p:nvPr/>
        </p:nvSpPr>
        <p:spPr>
          <a:xfrm>
            <a:off x="8323700" y="4834100"/>
            <a:ext cx="414000" cy="3387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62e946c1bc_0_0"/>
          <p:cNvSpPr txBox="1"/>
          <p:nvPr/>
        </p:nvSpPr>
        <p:spPr>
          <a:xfrm>
            <a:off x="68575" y="2209050"/>
            <a:ext cx="46800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Requires to have all the previous levels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Building critical mass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Planned: Autumn 2020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7" name="Google Shape;307;g62e946c1bc_0_0"/>
          <p:cNvSpPr txBox="1"/>
          <p:nvPr/>
        </p:nvSpPr>
        <p:spPr>
          <a:xfrm>
            <a:off x="68575" y="3656850"/>
            <a:ext cx="46800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1st Advanced courses held in Jun. 2019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Next round: 18-22 Nov. 2019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Planned: first half of 2020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8" name="Google Shape;308;g62e946c1bc_0_0"/>
          <p:cNvSpPr txBox="1"/>
          <p:nvPr/>
        </p:nvSpPr>
        <p:spPr>
          <a:xfrm>
            <a:off x="68575" y="5090232"/>
            <a:ext cx="46800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Focus of the 1st half of the project to reach as many as possible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Mainly held as co-location at major events (will continue)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9" name="Google Shape;309;g62e946c1bc_0_0"/>
          <p:cNvSpPr/>
          <p:nvPr/>
        </p:nvSpPr>
        <p:spPr>
          <a:xfrm>
            <a:off x="4378975" y="2822825"/>
            <a:ext cx="414000" cy="338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62e946c1bc_0_0"/>
          <p:cNvSpPr/>
          <p:nvPr/>
        </p:nvSpPr>
        <p:spPr>
          <a:xfrm>
            <a:off x="4378975" y="4118225"/>
            <a:ext cx="414000" cy="338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62e946c1bc_0_0"/>
          <p:cNvSpPr/>
          <p:nvPr/>
        </p:nvSpPr>
        <p:spPr>
          <a:xfrm>
            <a:off x="4378975" y="5642225"/>
            <a:ext cx="414000" cy="338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8976" cy="280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Focused on the development of training contents about the Common and Federation services published in the EOSC-hub service catalogue and 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Collected training materials and documentations about the available services published in the EOSC-hub service catalogue 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Deliver specialized training events for supporting scientific activities of TSs, </a:t>
            </a:r>
            <a:br>
              <a:rPr lang="en-GB"/>
            </a:br>
            <a:r>
              <a:rPr lang="en-GB"/>
              <a:t>CCs and external research communities</a:t>
            </a:r>
            <a:endParaRPr/>
          </a:p>
        </p:txBody>
      </p:sp>
      <p:sp>
        <p:nvSpPr>
          <p:cNvPr id="317" name="Google Shape;317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318" name="Google Shape;318;p15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Training about Commons and Federated services</a:t>
            </a:r>
            <a:endParaRPr sz="3240"/>
          </a:p>
        </p:txBody>
      </p:sp>
      <p:sp>
        <p:nvSpPr>
          <p:cNvPr id="319" name="Google Shape;319;p15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8976" cy="13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Focused on the preparation, and delivery of training contents and events </a:t>
            </a:r>
            <a:br>
              <a:rPr lang="en-GB"/>
            </a:br>
            <a:r>
              <a:rPr lang="en-GB"/>
              <a:t>to target the data providers and data scientists within structured scientific communities linked to the CCs and TSs</a:t>
            </a:r>
            <a:endParaRPr/>
          </a:p>
        </p:txBody>
      </p:sp>
      <p:sp>
        <p:nvSpPr>
          <p:cNvPr id="325" name="Google Shape;325;p16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Domain specific training to data providers and data scientists</a:t>
            </a:r>
            <a:endParaRPr sz="3240"/>
          </a:p>
        </p:txBody>
      </p:sp>
      <p:sp>
        <p:nvSpPr>
          <p:cNvPr id="327" name="Google Shape;327;p16"/>
          <p:cNvSpPr/>
          <p:nvPr/>
        </p:nvSpPr>
        <p:spPr>
          <a:xfrm>
            <a:off x="2209180" y="3020960"/>
            <a:ext cx="1945541" cy="9143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573946" y="3020462"/>
            <a:ext cx="1599179" cy="9143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2202227" y="5022169"/>
            <a:ext cx="1945543" cy="88361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583380" y="4013868"/>
            <a:ext cx="1552996" cy="89900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6"/>
          <p:cNvSpPr/>
          <p:nvPr/>
        </p:nvSpPr>
        <p:spPr>
          <a:xfrm>
            <a:off x="2190559" y="4013372"/>
            <a:ext cx="1964165" cy="89900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6"/>
          <p:cNvSpPr/>
          <p:nvPr/>
        </p:nvSpPr>
        <p:spPr>
          <a:xfrm>
            <a:off x="569229" y="5006775"/>
            <a:ext cx="1583783" cy="91440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6"/>
          <p:cNvSpPr/>
          <p:nvPr/>
        </p:nvSpPr>
        <p:spPr>
          <a:xfrm>
            <a:off x="4185314" y="3020958"/>
            <a:ext cx="1422399" cy="9143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6" descr="Immagine che contiene oggetto&#10;&#10;Descrizione generata con affidabilità elev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277" y="5041900"/>
            <a:ext cx="10477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254" y="4243146"/>
            <a:ext cx="1266825" cy="41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768" y="3256107"/>
            <a:ext cx="14478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23570" y="3089419"/>
            <a:ext cx="7715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23188" y="5074612"/>
            <a:ext cx="811262" cy="80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08514" y="412115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6"/>
          <p:cNvSpPr txBox="1"/>
          <p:nvPr/>
        </p:nvSpPr>
        <p:spPr>
          <a:xfrm>
            <a:off x="2861734" y="4547369"/>
            <a:ext cx="13654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OPENCoastS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62582" y="3158837"/>
            <a:ext cx="1273079" cy="63269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6"/>
          <p:cNvSpPr txBox="1"/>
          <p:nvPr/>
        </p:nvSpPr>
        <p:spPr>
          <a:xfrm>
            <a:off x="3131128" y="3492884"/>
            <a:ext cx="13654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DODAS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6" descr="Immagine che contiene testo, screenshot&#10;&#10;Descrizione generata con affidabilità elevat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87248" y="3093822"/>
            <a:ext cx="4913745" cy="22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6"/>
          <p:cNvSpPr txBox="1"/>
          <p:nvPr/>
        </p:nvSpPr>
        <p:spPr>
          <a:xfrm>
            <a:off x="5494096" y="4224097"/>
            <a:ext cx="10806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6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351" name="Google Shape;351;p17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Effort usage in WP11</a:t>
            </a:r>
            <a:endParaRPr sz="3240"/>
          </a:p>
        </p:txBody>
      </p:sp>
      <p:pic>
        <p:nvPicPr>
          <p:cNvPr id="352" name="Google Shape;352;p17" descr="Immagine che contiene screenshot&#10;&#10;Descrizione generata con affidabilità molto elev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885" y="1061625"/>
            <a:ext cx="11148290" cy="467317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7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1fbd51f31_0_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360" name="Google Shape;360;g61fbd51f31_0_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External WP11 budget for FitSM training</a:t>
            </a:r>
            <a:endParaRPr/>
          </a:p>
        </p:txBody>
      </p:sp>
      <p:sp>
        <p:nvSpPr>
          <p:cNvPr id="361" name="Google Shape;361;g61fbd51f31_0_1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2" name="Google Shape;362;g61fbd51f31_0_1"/>
          <p:cNvGraphicFramePr/>
          <p:nvPr/>
        </p:nvGraphicFramePr>
        <p:xfrm>
          <a:off x="445825" y="1428550"/>
          <a:ext cx="11238625" cy="3326950"/>
        </p:xfrm>
        <a:graphic>
          <a:graphicData uri="http://schemas.openxmlformats.org/drawingml/2006/table">
            <a:tbl>
              <a:tblPr>
                <a:noFill/>
                <a:tableStyleId>{FC3A5CA6-353C-40C9-930A-E5BC0BBB9F1B}</a:tableStyleId>
              </a:tblPr>
              <a:tblGrid>
                <a:gridCol w="22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Budget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Consumed </a:t>
                      </a:r>
                      <a:b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Remaining </a:t>
                      </a:r>
                      <a:b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of Events </a:t>
                      </a:r>
                      <a:b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Held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Trainer Travel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€5,750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€1,000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€4,750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FitSM Certifications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€20,000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€13,469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€6,531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GB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Budget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€25,750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€14,469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€11,281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3" name="Google Shape;363;g61fbd51f31_0_1"/>
          <p:cNvSpPr txBox="1"/>
          <p:nvPr/>
        </p:nvSpPr>
        <p:spPr>
          <a:xfrm>
            <a:off x="445825" y="5048500"/>
            <a:ext cx="112386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Target # of FitSM courses = 15​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Sufficient budget available to support remaining 7 targeted courses, taking unused travel travel​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Char char="•"/>
            </a:pPr>
            <a:r>
              <a:rPr lang="en-GB"/>
              <a:t>USE: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LifeWatch thematic service will be provisioned from M19 to M36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Training activities will be moved forward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Char char="•"/>
            </a:pPr>
            <a:r>
              <a:rPr lang="en-GB"/>
              <a:t>UPV: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Shift of efforts from T11.5 to T11.4 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None/>
            </a:pPr>
            <a:endParaRPr/>
          </a:p>
        </p:txBody>
      </p:sp>
      <p:sp>
        <p:nvSpPr>
          <p:cNvPr id="369" name="Google Shape;369;p1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370" name="Google Shape;370;p18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Deviations in WP11</a:t>
            </a:r>
            <a:endParaRPr sz="3240"/>
          </a:p>
        </p:txBody>
      </p:sp>
      <p:sp>
        <p:nvSpPr>
          <p:cNvPr id="371" name="Google Shape;371;p18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WP11 Training and Services for Service operators, Research and Higher Education</a:t>
            </a:r>
            <a:endParaRPr sz="3240"/>
          </a:p>
        </p:txBody>
      </p:sp>
      <p:sp>
        <p:nvSpPr>
          <p:cNvPr id="117" name="Google Shape;117;p2"/>
          <p:cNvSpPr txBox="1"/>
          <p:nvPr/>
        </p:nvSpPr>
        <p:spPr>
          <a:xfrm>
            <a:off x="326125" y="5238859"/>
            <a:ext cx="11528976" cy="100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327664" y="1268763"/>
            <a:ext cx="11528976" cy="48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 dirty="0"/>
              <a:t>Objectives:</a:t>
            </a:r>
            <a:endParaRPr dirty="0"/>
          </a:p>
          <a:p>
            <a:pPr marL="742950" lvl="1" indent="-285750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 dirty="0"/>
              <a:t>Define and coordinate the annual training plans for supporting research activities (T11.1)</a:t>
            </a:r>
            <a:endParaRPr dirty="0"/>
          </a:p>
          <a:p>
            <a:pPr marL="742950" lvl="1" indent="-285750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 dirty="0"/>
              <a:t>Support the implementation of proper DMP for helping research communities to manage their research data efficiently</a:t>
            </a:r>
            <a:endParaRPr dirty="0"/>
          </a:p>
          <a:p>
            <a:pPr marL="742950" lvl="1" indent="-285750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 dirty="0"/>
              <a:t>Delivery of IT service management trainings to learn the fundamentals of IT service management processes and support the professional development of EOSC-hub services</a:t>
            </a:r>
            <a:endParaRPr dirty="0"/>
          </a:p>
          <a:p>
            <a:pPr marL="742950" lvl="1" indent="-285750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 dirty="0"/>
              <a:t>Define and deliver training contents about common and federated services for supporting scientific activities of TS, CCs and research communities, and domain-specific training for data providers and data scientists (T11.5)</a:t>
            </a:r>
            <a:endParaRPr sz="2405" dirty="0"/>
          </a:p>
          <a:p>
            <a:pPr marL="342900" lvl="0" indent="-164465" algn="just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Char char="•"/>
            </a:pPr>
            <a:r>
              <a:rPr lang="en-GB" sz="2590" dirty="0"/>
              <a:t>Number of Tasks: 5</a:t>
            </a:r>
            <a:endParaRPr sz="2590" dirty="0"/>
          </a:p>
          <a:p>
            <a:pPr marL="342900" lvl="0" indent="-164465" algn="just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Char char="•"/>
            </a:pPr>
            <a:r>
              <a:rPr lang="en-GB" sz="2590" dirty="0"/>
              <a:t>Number of Participations: 39</a:t>
            </a:r>
            <a:endParaRPr sz="2590" dirty="0"/>
          </a:p>
          <a:p>
            <a:pPr marL="342900" lvl="0" indent="-164465" algn="just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 dirty="0"/>
              <a:t>Efforts planned RP1: 71PMs</a:t>
            </a:r>
            <a:endParaRPr sz="2590" dirty="0"/>
          </a:p>
          <a:p>
            <a:pPr marL="742950" lvl="1" indent="-148303" algn="just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None/>
            </a:pPr>
            <a:endParaRPr sz="2405" dirty="0"/>
          </a:p>
          <a:p>
            <a:pPr marL="742950" lvl="1" indent="-148303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None/>
            </a:pPr>
            <a:endParaRPr sz="2405" dirty="0"/>
          </a:p>
        </p:txBody>
      </p:sp>
      <p:sp>
        <p:nvSpPr>
          <p:cNvPr id="119" name="Google Shape;119;p2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377" name="Google Shape;377;p19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Key results/Success stories</a:t>
            </a:r>
            <a:endParaRPr sz="3240"/>
          </a:p>
        </p:txBody>
      </p:sp>
      <p:sp>
        <p:nvSpPr>
          <p:cNvPr id="378" name="Google Shape;378;p19"/>
          <p:cNvSpPr/>
          <p:nvPr/>
        </p:nvSpPr>
        <p:spPr>
          <a:xfrm>
            <a:off x="89287" y="909012"/>
            <a:ext cx="1991973" cy="1753365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Training events</a:t>
            </a: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/>
          <p:nvPr/>
        </p:nvSpPr>
        <p:spPr>
          <a:xfrm>
            <a:off x="4438074" y="909014"/>
            <a:ext cx="2076637" cy="1761061"/>
          </a:xfrm>
          <a:prstGeom prst="teardrop">
            <a:avLst>
              <a:gd name="adj" fmla="val 100000"/>
            </a:avLst>
          </a:prstGeom>
          <a:solidFill>
            <a:srgbClr val="8CB3E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1500+</a:t>
            </a:r>
            <a:b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people trained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9"/>
          <p:cNvSpPr/>
          <p:nvPr/>
        </p:nvSpPr>
        <p:spPr>
          <a:xfrm>
            <a:off x="6954980" y="916707"/>
            <a:ext cx="2084400" cy="1753500"/>
          </a:xfrm>
          <a:prstGeom prst="teardrop">
            <a:avLst>
              <a:gd name="adj" fmla="val 100000"/>
            </a:avLst>
          </a:prstGeom>
          <a:solidFill>
            <a:srgbClr val="F48265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250 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training contents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9"/>
          <p:cNvSpPr/>
          <p:nvPr/>
        </p:nvSpPr>
        <p:spPr>
          <a:xfrm>
            <a:off x="2172525" y="2725450"/>
            <a:ext cx="2084400" cy="1737900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DMP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/>
          <p:nvPr/>
        </p:nvSpPr>
        <p:spPr>
          <a:xfrm>
            <a:off x="81588" y="2717800"/>
            <a:ext cx="2007369" cy="1761061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FitSM</a:t>
            </a:r>
            <a:b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trainings</a:t>
            </a:r>
            <a:r>
              <a:rPr lang="en-GB"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9"/>
          <p:cNvSpPr/>
          <p:nvPr/>
        </p:nvSpPr>
        <p:spPr>
          <a:xfrm>
            <a:off x="4438072" y="2725497"/>
            <a:ext cx="2092035" cy="1761064"/>
          </a:xfrm>
          <a:prstGeom prst="teardrop">
            <a:avLst>
              <a:gd name="adj" fmla="val 100000"/>
            </a:avLst>
          </a:prstGeom>
          <a:solidFill>
            <a:srgbClr val="8CB3E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97</a:t>
            </a:r>
            <a:b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certified participants</a:t>
            </a: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66194" y="4549679"/>
            <a:ext cx="2030460" cy="1768761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Domain-</a:t>
            </a:r>
            <a:b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specific training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9"/>
          <p:cNvSpPr/>
          <p:nvPr/>
        </p:nvSpPr>
        <p:spPr>
          <a:xfrm>
            <a:off x="2182862" y="4549678"/>
            <a:ext cx="2076639" cy="1776458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Common &amp; federated training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9"/>
          <p:cNvSpPr/>
          <p:nvPr/>
        </p:nvSpPr>
        <p:spPr>
          <a:xfrm>
            <a:off x="9379525" y="916708"/>
            <a:ext cx="2084400" cy="1768800"/>
          </a:xfrm>
          <a:prstGeom prst="teardrop">
            <a:avLst>
              <a:gd name="adj" fmla="val 100000"/>
            </a:avLst>
          </a:prstGeom>
          <a:solidFill>
            <a:srgbClr val="92D050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2 </a:t>
            </a: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stories </a:t>
            </a:r>
            <a:b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published </a:t>
            </a:r>
            <a:b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 the Magazine</a:t>
            </a: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9"/>
          <p:cNvSpPr/>
          <p:nvPr/>
        </p:nvSpPr>
        <p:spPr>
          <a:xfrm>
            <a:off x="6847223" y="2725495"/>
            <a:ext cx="2145913" cy="1753366"/>
          </a:xfrm>
          <a:prstGeom prst="teardrop">
            <a:avLst>
              <a:gd name="adj" fmla="val 100000"/>
            </a:avLst>
          </a:prstGeom>
          <a:solidFill>
            <a:srgbClr val="F48265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Involved </a:t>
            </a:r>
            <a:b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 the</a:t>
            </a:r>
            <a: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Community of Practices (CoP)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9"/>
          <p:cNvSpPr txBox="1"/>
          <p:nvPr/>
        </p:nvSpPr>
        <p:spPr>
          <a:xfrm>
            <a:off x="4515225" y="4571225"/>
            <a:ext cx="7532700" cy="17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Font typeface="Calibri"/>
              <a:buChar char="•"/>
            </a:pPr>
            <a:r>
              <a:rPr lang="en-GB" sz="1600" b="0" i="1" u="none" strike="noStrike" cap="none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"The training was really informative. I learned a lot, especially in the hands-on sessions!" , CODATA-RDA 2018 Summer School </a:t>
            </a: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Font typeface="Calibri"/>
              <a:buChar char="•"/>
            </a:pPr>
            <a:r>
              <a:rPr lang="en-GB" sz="1600" b="0" i="1" u="none" strike="noStrike" cap="none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"The three days of training were excellent, informative and helpful", INSTRUCT Training course on Advanced Integration of diverse structural data"</a:t>
            </a: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GB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training really helped to understand the big picture and understand how sustainable operations should be executed; it is much simpler than ITIL, but still useful!”. FitSM Foundation, April 2018</a:t>
            </a: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9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9"/>
          <p:cNvSpPr/>
          <p:nvPr/>
        </p:nvSpPr>
        <p:spPr>
          <a:xfrm>
            <a:off x="2216725" y="916708"/>
            <a:ext cx="2084400" cy="1768800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br>
              <a:rPr lang="en-GB" sz="20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Webinar</a:t>
            </a: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600"/>
              <a:buFont typeface="Calibri"/>
              <a:buChar char="•"/>
            </a:pPr>
            <a:r>
              <a:rPr lang="en-GB" sz="2600"/>
              <a:t>WP11 is involved to define and deliver a sound training programme for supporting research activities</a:t>
            </a:r>
            <a:endParaRPr sz="260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600"/>
              <a:buFont typeface="Calibri"/>
              <a:buChar char="•"/>
            </a:pPr>
            <a:r>
              <a:rPr lang="en-GB" sz="2600"/>
              <a:t>The EOSC-hub Training Registry is open and offered for EOSC </a:t>
            </a:r>
            <a:endParaRPr sz="2600"/>
          </a:p>
        </p:txBody>
      </p:sp>
      <p:sp>
        <p:nvSpPr>
          <p:cNvPr id="396" name="Google Shape;396;p22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A final take-away message from WP11</a:t>
            </a:r>
            <a:endParaRPr sz="3240"/>
          </a:p>
        </p:txBody>
      </p:sp>
      <p:sp>
        <p:nvSpPr>
          <p:cNvPr id="398" name="Google Shape;398;p22"/>
          <p:cNvSpPr txBox="1"/>
          <p:nvPr/>
        </p:nvSpPr>
        <p:spPr>
          <a:xfrm>
            <a:off x="328158" y="4146875"/>
            <a:ext cx="11529473" cy="17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600"/>
              <a:buFont typeface="Calibri"/>
              <a:buChar char="•"/>
            </a:pPr>
            <a:r>
              <a:rPr lang="en-GB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Supported the training needs of </a:t>
            </a:r>
            <a:r>
              <a:rPr lang="en-GB" sz="26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CODATA-RDA</a:t>
            </a:r>
            <a:r>
              <a:rPr lang="en-GB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6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CORBEL</a:t>
            </a:r>
            <a:r>
              <a:rPr lang="en-GB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6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VIRGO</a:t>
            </a:r>
            <a:r>
              <a:rPr lang="en-GB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6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ENVRIplus</a:t>
            </a:r>
            <a:r>
              <a:rPr lang="en-GB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6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NGSchool</a:t>
            </a:r>
            <a:r>
              <a:rPr lang="en-GB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6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INSTRUCT</a:t>
            </a:r>
            <a:r>
              <a:rPr lang="en-GB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6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advanced courses</a:t>
            </a:r>
            <a:r>
              <a:rPr lang="en-GB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for PhD students at Universities</a:t>
            </a:r>
            <a:endParaRPr sz="26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600"/>
              <a:buFont typeface="Calibri"/>
              <a:buChar char="•"/>
            </a:pPr>
            <a:r>
              <a:rPr lang="en-GB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The FREYA project already started to register event and material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600"/>
              <a:buFont typeface="Calibri"/>
              <a:buNone/>
            </a:pPr>
            <a:endParaRPr sz="2600" b="0" i="1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2"/>
          <p:cNvSpPr/>
          <p:nvPr/>
        </p:nvSpPr>
        <p:spPr>
          <a:xfrm>
            <a:off x="5463824" y="2884127"/>
            <a:ext cx="768166" cy="978408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2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"/>
          <p:cNvSpPr txBox="1">
            <a:spLocks noGrp="1"/>
          </p:cNvSpPr>
          <p:nvPr>
            <p:ph type="body" idx="1"/>
          </p:nvPr>
        </p:nvSpPr>
        <p:spPr>
          <a:xfrm>
            <a:off x="225191" y="2563245"/>
            <a:ext cx="11521280" cy="2266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GB" sz="4000">
                <a:solidFill>
                  <a:srgbClr val="7F7F7F"/>
                </a:solidFill>
              </a:rPr>
              <a:t>The training strategy in EOSC-hub</a:t>
            </a:r>
            <a:endParaRPr sz="4000">
              <a:solidFill>
                <a:srgbClr val="7F7F7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GB" sz="4000">
                <a:solidFill>
                  <a:srgbClr val="7F7F7F"/>
                </a:solidFill>
              </a:rPr>
              <a:t>Summary work done in each WP11 tasks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4000"/>
              <a:buNone/>
            </a:pPr>
            <a:r>
              <a:rPr lang="en-GB" sz="4000" b="1">
                <a:solidFill>
                  <a:srgbClr val="282828"/>
                </a:solidFill>
              </a:rPr>
              <a:t>Future plans</a:t>
            </a:r>
            <a:endParaRPr sz="4000" b="1">
              <a:solidFill>
                <a:srgbClr val="282828"/>
              </a:solidFill>
            </a:endParaRPr>
          </a:p>
        </p:txBody>
      </p:sp>
      <p:sp>
        <p:nvSpPr>
          <p:cNvPr id="406" name="Google Shape;406;p2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407" name="Google Shape;407;p23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Training: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Intensify Thematic Service and Competence Centre based events 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Offer a Data Management Planning Support service for scientific communities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Link the Training Registry in the EOSC Portal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FitSM: Continue to co-locate Foundation courses; Run at least 2 more batches of Advanced (Nov’19; early 2020); Organize 1 Expert level (Autumn 2020)​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 Collaborations: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Establish training synergies with other EOSC related projects (i.e.: FREYA and EOSC-Life projects)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Contributing to the collaboration with the FAIRsFAIR project</a:t>
            </a:r>
            <a:endParaRPr/>
          </a:p>
        </p:txBody>
      </p:sp>
      <p:sp>
        <p:nvSpPr>
          <p:cNvPr id="413" name="Google Shape;413;p2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WP11 future plans</a:t>
            </a:r>
            <a:endParaRPr/>
          </a:p>
        </p:txBody>
      </p:sp>
      <p:sp>
        <p:nvSpPr>
          <p:cNvPr id="415" name="Google Shape;415;p24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Interaction with other WPs</a:t>
            </a:r>
            <a:endParaRPr sz="3240"/>
          </a:p>
        </p:txBody>
      </p:sp>
      <p:sp>
        <p:nvSpPr>
          <p:cNvPr id="126" name="Google Shape;126;p3"/>
          <p:cNvSpPr/>
          <p:nvPr/>
        </p:nvSpPr>
        <p:spPr>
          <a:xfrm>
            <a:off x="3021932" y="1006642"/>
            <a:ext cx="5977689" cy="239829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10074098" y="903159"/>
            <a:ext cx="16804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Support </a:t>
            </a:r>
            <a:b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(T10.3)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3162300" y="4616115"/>
            <a:ext cx="1746586" cy="133550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5114006" y="4738883"/>
            <a:ext cx="173429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WP8 – Competence Services</a:t>
            </a:r>
            <a: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3130217" y="4654215"/>
            <a:ext cx="18007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WP7 – Thematic </a:t>
            </a:r>
            <a:b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5021116" y="4631508"/>
            <a:ext cx="1885130" cy="132011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2941720" y="4475746"/>
            <a:ext cx="6067925" cy="163629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 rot="10800000">
            <a:off x="8889631" y="1333107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55192" y="1126956"/>
            <a:ext cx="1937086" cy="168642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7120688" y="4654215"/>
            <a:ext cx="16804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WP9 – Business Pilots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7012403" y="4616115"/>
            <a:ext cx="1746586" cy="133550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443164" y="1195136"/>
            <a:ext cx="1931068" cy="159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WP5 – Federation &amp; Collaborative 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455192" y="2931693"/>
            <a:ext cx="1937086" cy="168642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443164" y="3160294"/>
            <a:ext cx="19310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WP6 – Commons</a:t>
            </a:r>
            <a:b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9931782" y="664531"/>
            <a:ext cx="1937086" cy="168642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 rot="-5400000">
            <a:off x="7474196" y="369050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 rot="-5400000">
            <a:off x="5428827" y="369050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 rot="-5400000">
            <a:off x="3604038" y="371055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 rot="60000">
            <a:off x="2320669" y="1725347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8042599" y="711503"/>
            <a:ext cx="9711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WP11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8126" y="5674242"/>
            <a:ext cx="435936" cy="43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 descr="Immagine che contiene animale&#10;&#10;Descrizione generata con affidabilità molto elev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5804" y="5674241"/>
            <a:ext cx="435936" cy="43593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 txBox="1"/>
          <p:nvPr/>
        </p:nvSpPr>
        <p:spPr>
          <a:xfrm>
            <a:off x="3285245" y="1110226"/>
            <a:ext cx="555769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training performed by other WPs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Operate technical services for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 training about DMP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 training about ITSM 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 EOSC-hub training in EOSC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Liaison with other EOSC initiatives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 rot="-1440000">
            <a:off x="2240459" y="311900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5673" y="902854"/>
            <a:ext cx="503383" cy="49125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 txBox="1"/>
          <p:nvPr/>
        </p:nvSpPr>
        <p:spPr>
          <a:xfrm>
            <a:off x="9981735" y="3266129"/>
            <a:ext cx="18343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</a:t>
            </a:r>
            <a:b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(T3.3)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 rot="-9420000">
            <a:off x="8928116" y="315728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9939479" y="2827379"/>
            <a:ext cx="1937086" cy="168642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1" y="1694199"/>
            <a:ext cx="1746601" cy="18467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5698613" y="2276834"/>
            <a:ext cx="3904676" cy="3208736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5400000" scaled="0"/>
          </a:gra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Providers: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services for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612820" y="5589240"/>
            <a:ext cx="8990469" cy="772476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16200000" scaled="0"/>
          </a:gra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Enterprise: </a:t>
            </a:r>
            <a:r>
              <a:rPr lang="en-GB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Develop, expose and grow my services</a:t>
            </a:r>
            <a:endParaRPr sz="16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612820" y="1022917"/>
            <a:ext cx="8990469" cy="1140727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16200000" scaled="0"/>
          </a:gra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Researchers and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 communities</a:t>
            </a:r>
            <a:r>
              <a:rPr lang="en-GB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Empower my research</a:t>
            </a:r>
            <a:endParaRPr sz="16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12819" y="2276834"/>
            <a:ext cx="4988421" cy="3218257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8100000" scaled="0"/>
          </a:gra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EOSC Hub Operators: </a:t>
            </a:r>
            <a:r>
              <a:rPr lang="en-GB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 the EOSC landscape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9800846" y="1022917"/>
            <a:ext cx="1767762" cy="5338799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path path="circle">
              <a:fillToRect l="100000" b="100000"/>
            </a:path>
            <a:tileRect t="-100000" r="-100000"/>
          </a:gra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Educate, inform and support my team and community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9911674" y="2780928"/>
            <a:ext cx="1492121" cy="20993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C842C"/>
              </a:gs>
              <a:gs pos="39000">
                <a:srgbClr val="CC842C"/>
              </a:gs>
              <a:gs pos="100000">
                <a:srgbClr val="F4EADD"/>
              </a:gs>
            </a:gsLst>
            <a:lin ang="2700000" scaled="0"/>
          </a:gra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Training courses and materials</a:t>
            </a:r>
            <a:endParaRPr sz="1600" b="1" i="0" u="none" strike="noStrike" cap="none">
              <a:solidFill>
                <a:srgbClr val="1C30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7824192" y="1136107"/>
            <a:ext cx="1681724" cy="4952821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EOSC Portal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Marketplace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4525255" y="1136107"/>
            <a:ext cx="3213626" cy="914345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Services in the EOSC Service Portfolio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858923" y="4869160"/>
            <a:ext cx="2793351" cy="1085355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Digital Innovation Hub: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platform for industrial collaborations with EOSC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62031" y="2727601"/>
            <a:ext cx="2787135" cy="501527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Rules of Participation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862031" y="3342319"/>
            <a:ext cx="2787135" cy="639494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Service Management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865139" y="4077072"/>
            <a:ext cx="2787135" cy="708960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Interoperability &amp; Integration Guidelines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3981487" y="3337258"/>
            <a:ext cx="3626681" cy="639493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Internal services in the Hub portfolio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981487" y="4077072"/>
            <a:ext cx="3626681" cy="699357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Business and sustainability models for services and the Hub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Key Exploitable Results WP11</a:t>
            </a:r>
            <a:endParaRPr/>
          </a:p>
        </p:txBody>
      </p:sp>
      <p:sp>
        <p:nvSpPr>
          <p:cNvPr id="175" name="Google Shape;175;p4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body" idx="1"/>
          </p:nvPr>
        </p:nvSpPr>
        <p:spPr>
          <a:xfrm>
            <a:off x="225191" y="2563245"/>
            <a:ext cx="11521280" cy="173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000"/>
              <a:buNone/>
            </a:pPr>
            <a:r>
              <a:rPr lang="en-GB" sz="4000" b="1"/>
              <a:t>The training strategy in EOSC-hub</a:t>
            </a:r>
            <a:endParaRPr sz="4000" b="1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GB" sz="4000">
                <a:solidFill>
                  <a:srgbClr val="7F7F7F"/>
                </a:solidFill>
              </a:rPr>
              <a:t>Summary of the results in each WP11 tasks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GB" sz="4000">
                <a:solidFill>
                  <a:srgbClr val="7F7F7F"/>
                </a:solidFill>
              </a:rPr>
              <a:t>Future plans</a:t>
            </a:r>
            <a:endParaRPr sz="4000">
              <a:solidFill>
                <a:srgbClr val="7F7F7F"/>
              </a:solidFill>
            </a:endParaRPr>
          </a:p>
        </p:txBody>
      </p:sp>
      <p:sp>
        <p:nvSpPr>
          <p:cNvPr id="182" name="Google Shape;182;p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2963917" y="188640"/>
            <a:ext cx="888884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Training strategy in EOSC-hub </a:t>
            </a:r>
            <a:endParaRPr sz="3240"/>
          </a:p>
        </p:txBody>
      </p:sp>
      <p:sp>
        <p:nvSpPr>
          <p:cNvPr id="191" name="Google Shape;191;p6"/>
          <p:cNvSpPr/>
          <p:nvPr/>
        </p:nvSpPr>
        <p:spPr>
          <a:xfrm>
            <a:off x="2943603" y="1821148"/>
            <a:ext cx="2438399" cy="14652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gaps &amp; training requirements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4122506" y="1021824"/>
            <a:ext cx="2172157" cy="9143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8330065" y="2075583"/>
            <a:ext cx="2438399" cy="14652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 Programme 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9029555" y="3247273"/>
            <a:ext cx="2172157" cy="9143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5601165" y="4396438"/>
            <a:ext cx="2438399" cy="14652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 training components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440462" y="3695857"/>
            <a:ext cx="2172157" cy="9143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1160126" y="4541581"/>
            <a:ext cx="2438399" cy="14652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Delivery of training 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838226" y="3771436"/>
            <a:ext cx="2172157" cy="9143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Delivery &amp; Monitoring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60000">
            <a:off x="6427594" y="983058"/>
            <a:ext cx="2165926" cy="108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160000">
            <a:off x="7882320" y="4600633"/>
            <a:ext cx="2165926" cy="108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60000">
            <a:off x="701047" y="2106815"/>
            <a:ext cx="2165926" cy="108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40000" flipH="1">
            <a:off x="3237384" y="3661721"/>
            <a:ext cx="2281380" cy="106405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body" idx="1"/>
          </p:nvPr>
        </p:nvSpPr>
        <p:spPr>
          <a:xfrm>
            <a:off x="225191" y="2563245"/>
            <a:ext cx="11521280" cy="2266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GB" sz="4000">
                <a:solidFill>
                  <a:srgbClr val="7F7F7F"/>
                </a:solidFill>
              </a:rPr>
              <a:t>The training strategy in EOSC-hub</a:t>
            </a:r>
            <a:endParaRPr sz="4000">
              <a:solidFill>
                <a:srgbClr val="7F7F7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4000"/>
              <a:buNone/>
            </a:pPr>
            <a:r>
              <a:rPr lang="en-GB" sz="4000" b="1">
                <a:solidFill>
                  <a:srgbClr val="282828"/>
                </a:solidFill>
              </a:rPr>
              <a:t>Summary of results in each WP11 tasks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GB" sz="4000">
                <a:solidFill>
                  <a:srgbClr val="7F7F7F"/>
                </a:solidFill>
              </a:rPr>
              <a:t>Future plans</a:t>
            </a:r>
            <a:endParaRPr sz="4000">
              <a:solidFill>
                <a:srgbClr val="7F7F7F"/>
              </a:solidFill>
            </a:endParaRPr>
          </a:p>
        </p:txBody>
      </p:sp>
      <p:sp>
        <p:nvSpPr>
          <p:cNvPr id="209" name="Google Shape;209;p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210" name="Google Shape;210;p7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107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600"/>
              <a:buNone/>
            </a:pPr>
            <a:r>
              <a:rPr lang="en-GB" sz="2600" dirty="0"/>
              <a:t>Set up of a</a:t>
            </a:r>
            <a:r>
              <a:rPr lang="en-GB" sz="2600" b="1" dirty="0"/>
              <a:t> Training Registry </a:t>
            </a:r>
            <a:r>
              <a:rPr lang="en-GB" sz="2600" dirty="0"/>
              <a:t>where members of the project can publish training events and upload training materials</a:t>
            </a:r>
            <a:endParaRPr sz="2600" dirty="0"/>
          </a:p>
        </p:txBody>
      </p:sp>
      <p:sp>
        <p:nvSpPr>
          <p:cNvPr id="216" name="Google Shape;216;p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2945556" y="188640"/>
            <a:ext cx="8907201" cy="5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Training programme and online services for training</a:t>
            </a:r>
            <a:endParaRPr sz="3240"/>
          </a:p>
        </p:txBody>
      </p:sp>
      <p:pic>
        <p:nvPicPr>
          <p:cNvPr id="218" name="Google Shape;218;p8" descr="Immagine che contiene screenshot&#10;&#10;Descrizione generata con affidabilità molto elev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043" y="2152625"/>
            <a:ext cx="6867763" cy="34077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19" name="Google Shape;219;p8"/>
          <p:cNvSpPr/>
          <p:nvPr/>
        </p:nvSpPr>
        <p:spPr>
          <a:xfrm>
            <a:off x="4157693" y="3512024"/>
            <a:ext cx="637962" cy="39713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8" descr="Immagine che contiene screenshot&#10;&#10;Descrizione generata con affidabilità molto eleva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9623" y="2029095"/>
            <a:ext cx="3079137" cy="30277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21" name="Google Shape;221;p8" descr="Immagine che contiene screenshot&#10;&#10;Descrizione generata con affidabilità molto elev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6037" y="3431190"/>
            <a:ext cx="3158836" cy="28127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9794" y="5740423"/>
            <a:ext cx="1681019" cy="56491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8"/>
          <p:cNvSpPr txBox="1"/>
          <p:nvPr/>
        </p:nvSpPr>
        <p:spPr>
          <a:xfrm>
            <a:off x="256851" y="5754559"/>
            <a:ext cx="7618915" cy="39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None/>
            </a:pPr>
            <a:r>
              <a:rPr lang="en-GB"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Overall, the architecture is in line with the                                 guidelines </a:t>
            </a:r>
            <a:r>
              <a:rPr lang="en-GB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6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30" name="Google Shape;230;p9"/>
          <p:cNvSpPr txBox="1">
            <a:spLocks noGrp="1"/>
          </p:cNvSpPr>
          <p:nvPr>
            <p:ph type="title"/>
          </p:nvPr>
        </p:nvSpPr>
        <p:spPr>
          <a:xfrm>
            <a:off x="2945556" y="188640"/>
            <a:ext cx="8907201" cy="5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Training programme and online services for training</a:t>
            </a:r>
            <a:endParaRPr sz="3240"/>
          </a:p>
        </p:txBody>
      </p:sp>
      <p:sp>
        <p:nvSpPr>
          <p:cNvPr id="231" name="Google Shape;231;p9"/>
          <p:cNvSpPr txBox="1"/>
          <p:nvPr/>
        </p:nvSpPr>
        <p:spPr>
          <a:xfrm>
            <a:off x="331687" y="1181352"/>
            <a:ext cx="11512100" cy="74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Allocated initial resources</a:t>
            </a:r>
            <a:r>
              <a:rPr lang="en-GB" sz="28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to operate a (cloud-based) </a:t>
            </a:r>
            <a:r>
              <a:rPr lang="en-GB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Training infrastructure</a:t>
            </a:r>
            <a:endParaRPr sz="2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331688" y="4960564"/>
            <a:ext cx="11519796" cy="10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B2SHARE instance for supporting training activities also available at: </a:t>
            </a:r>
            <a:endParaRPr sz="2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 sz="2800" b="0" i="0" u="sng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https://trng-b2share.eudat.eu/</a:t>
            </a:r>
            <a:endParaRPr sz="2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3371272" y="6371550"/>
            <a:ext cx="5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EOSC-hub review, Luxembourg 8-9 Oct 2019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4" name="Google Shape;234;p9"/>
          <p:cNvGraphicFramePr/>
          <p:nvPr/>
        </p:nvGraphicFramePr>
        <p:xfrm>
          <a:off x="2599400" y="1923400"/>
          <a:ext cx="6695125" cy="2912540"/>
        </p:xfrm>
        <a:graphic>
          <a:graphicData uri="http://schemas.openxmlformats.org/drawingml/2006/table">
            <a:tbl>
              <a:tblPr>
                <a:noFill/>
                <a:tableStyleId>{FC3A5CA6-353C-40C9-930A-E5BC0BBB9F1B}</a:tableStyleId>
              </a:tblPr>
              <a:tblGrid>
                <a:gridCol w="40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CESNET-MCC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Czech Republic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INFN-CATANIA-STACK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Italy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IISAS-GPUCloud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Slovakia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IISAS-FedCloud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Slovakia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IFCA-LCG2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Spain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5" name="Google Shape;23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8625" y="2703764"/>
            <a:ext cx="933699" cy="45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0155" y="3807300"/>
            <a:ext cx="455348" cy="45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0188" y="1961302"/>
            <a:ext cx="1213551" cy="6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980" y="3216900"/>
            <a:ext cx="455348" cy="45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13351" y="4369660"/>
            <a:ext cx="1213550" cy="339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OSC_HUB_16-9_ppt_template_v0.8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Widescreen</PresentationFormat>
  <Paragraphs>246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Open Sans</vt:lpstr>
      <vt:lpstr>Arial</vt:lpstr>
      <vt:lpstr>Source Sans Pro</vt:lpstr>
      <vt:lpstr>Noto Sans Symbols</vt:lpstr>
      <vt:lpstr>EOSC_HUB_16-9_ppt_template_v0.8</vt:lpstr>
      <vt:lpstr>PowerPoint Presentation</vt:lpstr>
      <vt:lpstr>WP11 Training and Services for Service operators, Research and Higher Education</vt:lpstr>
      <vt:lpstr>Interaction with other WPs</vt:lpstr>
      <vt:lpstr>Key Exploitable Results WP11</vt:lpstr>
      <vt:lpstr>PowerPoint Presentation</vt:lpstr>
      <vt:lpstr>Training strategy in EOSC-hub </vt:lpstr>
      <vt:lpstr>PowerPoint Presentation</vt:lpstr>
      <vt:lpstr>Training programme and online services for training</vt:lpstr>
      <vt:lpstr>Training programme and online services for training</vt:lpstr>
      <vt:lpstr>Training programme and online services for training</vt:lpstr>
      <vt:lpstr>Training programme and online services for training</vt:lpstr>
      <vt:lpstr>Training topics in EOSC-hub </vt:lpstr>
      <vt:lpstr>Data Management Planning</vt:lpstr>
      <vt:lpstr>FitSM Training and Certification Programme</vt:lpstr>
      <vt:lpstr>Training about Commons and Federated services</vt:lpstr>
      <vt:lpstr>Domain specific training to data providers and data scientists</vt:lpstr>
      <vt:lpstr>Effort usage in WP11</vt:lpstr>
      <vt:lpstr>External WP11 budget for FitSM training</vt:lpstr>
      <vt:lpstr>Deviations in WP11</vt:lpstr>
      <vt:lpstr>Key results/Success stories</vt:lpstr>
      <vt:lpstr>A final take-away message from WP11</vt:lpstr>
      <vt:lpstr>PowerPoint Presentation</vt:lpstr>
      <vt:lpstr>WP11 future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larocca</dc:creator>
  <cp:lastModifiedBy>Malgorzata Krakowian</cp:lastModifiedBy>
  <cp:revision>3</cp:revision>
  <dcterms:created xsi:type="dcterms:W3CDTF">2019-09-08T06:53:46Z</dcterms:created>
  <dcterms:modified xsi:type="dcterms:W3CDTF">2019-10-08T07:58:39Z</dcterms:modified>
</cp:coreProperties>
</file>