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7"/>
  </p:notesMasterIdLst>
  <p:handoutMasterIdLst>
    <p:handoutMasterId r:id="rId38"/>
  </p:handoutMasterIdLst>
  <p:sldIdLst>
    <p:sldId id="274" r:id="rId2"/>
    <p:sldId id="322" r:id="rId3"/>
    <p:sldId id="360" r:id="rId4"/>
    <p:sldId id="405" r:id="rId5"/>
    <p:sldId id="406" r:id="rId6"/>
    <p:sldId id="415" r:id="rId7"/>
    <p:sldId id="379" r:id="rId8"/>
    <p:sldId id="404" r:id="rId9"/>
    <p:sldId id="416" r:id="rId10"/>
    <p:sldId id="407" r:id="rId11"/>
    <p:sldId id="381" r:id="rId12"/>
    <p:sldId id="386" r:id="rId13"/>
    <p:sldId id="408" r:id="rId14"/>
    <p:sldId id="392" r:id="rId15"/>
    <p:sldId id="395" r:id="rId16"/>
    <p:sldId id="410" r:id="rId17"/>
    <p:sldId id="419" r:id="rId18"/>
    <p:sldId id="420" r:id="rId19"/>
    <p:sldId id="421" r:id="rId20"/>
    <p:sldId id="422" r:id="rId21"/>
    <p:sldId id="401" r:id="rId22"/>
    <p:sldId id="384" r:id="rId23"/>
    <p:sldId id="411" r:id="rId24"/>
    <p:sldId id="385" r:id="rId25"/>
    <p:sldId id="417" r:id="rId26"/>
    <p:sldId id="397" r:id="rId27"/>
    <p:sldId id="412" r:id="rId28"/>
    <p:sldId id="399" r:id="rId29"/>
    <p:sldId id="382" r:id="rId30"/>
    <p:sldId id="413" r:id="rId31"/>
    <p:sldId id="414" r:id="rId32"/>
    <p:sldId id="418" r:id="rId33"/>
    <p:sldId id="359" r:id="rId34"/>
    <p:sldId id="376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ziana Ferrar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75A5D8"/>
    <a:srgbClr val="C0F3E5"/>
    <a:srgbClr val="6D9B3C"/>
    <a:srgbClr val="1C3046"/>
    <a:srgbClr val="2D4E77"/>
    <a:srgbClr val="75A4D9"/>
    <a:srgbClr val="000099"/>
    <a:srgbClr val="B5892D"/>
    <a:srgbClr val="E2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63" autoAdjust="0"/>
    <p:restoredTop sz="73141" autoAdjust="0"/>
  </p:normalViewPr>
  <p:slideViewPr>
    <p:cSldViewPr>
      <p:cViewPr varScale="1">
        <p:scale>
          <a:sx n="45" d="100"/>
          <a:sy n="45" d="100"/>
        </p:scale>
        <p:origin x="730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391D5F-84FC-EC41-86D5-68210C7406A7}" type="doc">
      <dgm:prSet loTypeId="urn:microsoft.com/office/officeart/2005/8/layout/default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8687B68-E647-2E4D-BDD3-E07F12C1EEE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GB" sz="1800" b="0" i="0" noProof="0"/>
            <a:t>Optimised access to IT equipment and services 	</a:t>
          </a:r>
          <a:endParaRPr lang="en-GB" sz="1800" b="0" noProof="0"/>
        </a:p>
      </dgm:t>
    </dgm:pt>
    <dgm:pt modelId="{83BA68F0-2378-9946-9A84-D27A20B8C0D6}" type="parTrans" cxnId="{63E64A1D-4966-0D42-B2F4-CD556BCE22CE}">
      <dgm:prSet/>
      <dgm:spPr/>
      <dgm:t>
        <a:bodyPr/>
        <a:lstStyle/>
        <a:p>
          <a:endParaRPr lang="en-GB" sz="1800" noProof="0" dirty="0"/>
        </a:p>
      </dgm:t>
    </dgm:pt>
    <dgm:pt modelId="{71B3871F-F249-274D-BD00-1A46DD95C6F7}" type="sibTrans" cxnId="{63E64A1D-4966-0D42-B2F4-CD556BCE22CE}">
      <dgm:prSet/>
      <dgm:spPr/>
      <dgm:t>
        <a:bodyPr/>
        <a:lstStyle/>
        <a:p>
          <a:endParaRPr lang="en-GB" sz="1800" noProof="0" dirty="0"/>
        </a:p>
      </dgm:t>
    </dgm:pt>
    <dgm:pt modelId="{87C36B1B-CEB6-314D-9295-3D94C0F8902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GB" sz="1800" b="0" i="0" noProof="0"/>
            <a:t>No lock-in to particular hardware or software platforms</a:t>
          </a:r>
          <a:endParaRPr lang="en-GB" sz="1800" b="0" noProof="0"/>
        </a:p>
      </dgm:t>
    </dgm:pt>
    <dgm:pt modelId="{8307BA09-9690-0543-8099-9DDE55C291A3}" type="parTrans" cxnId="{B9089FF8-60AD-C441-B5A7-BEA402B25078}">
      <dgm:prSet/>
      <dgm:spPr/>
      <dgm:t>
        <a:bodyPr/>
        <a:lstStyle/>
        <a:p>
          <a:endParaRPr lang="en-GB" sz="1800" noProof="0" dirty="0"/>
        </a:p>
      </dgm:t>
    </dgm:pt>
    <dgm:pt modelId="{AB8E3F82-D718-E94D-9254-F43A75D4DFBF}" type="sibTrans" cxnId="{B9089FF8-60AD-C441-B5A7-BEA402B25078}">
      <dgm:prSet/>
      <dgm:spPr/>
      <dgm:t>
        <a:bodyPr/>
        <a:lstStyle/>
        <a:p>
          <a:endParaRPr lang="en-GB" sz="1800" noProof="0" dirty="0"/>
        </a:p>
      </dgm:t>
    </dgm:pt>
    <dgm:pt modelId="{BBCB8469-3508-744F-9705-0D29A40D4CE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GB" sz="1800" b="0" i="0" noProof="0"/>
            <a:t>More scientific communities using storage and computing infrastructures</a:t>
          </a:r>
          <a:endParaRPr lang="en-GB" sz="1800" b="0" noProof="0"/>
        </a:p>
      </dgm:t>
    </dgm:pt>
    <dgm:pt modelId="{84A4C5BC-3EF7-1F4C-B237-D22403F320D9}" type="parTrans" cxnId="{2CF7095E-2A37-9449-A19E-0B5B9D620AA4}">
      <dgm:prSet/>
      <dgm:spPr/>
      <dgm:t>
        <a:bodyPr/>
        <a:lstStyle/>
        <a:p>
          <a:endParaRPr lang="en-GB" sz="1800" noProof="0" dirty="0"/>
        </a:p>
      </dgm:t>
    </dgm:pt>
    <dgm:pt modelId="{74080642-1AE4-2446-B50C-C78CFB174F23}" type="sibTrans" cxnId="{2CF7095E-2A37-9449-A19E-0B5B9D620AA4}">
      <dgm:prSet/>
      <dgm:spPr/>
      <dgm:t>
        <a:bodyPr/>
        <a:lstStyle/>
        <a:p>
          <a:endParaRPr lang="en-GB" sz="1800" noProof="0" dirty="0"/>
        </a:p>
      </dgm:t>
    </dgm:pt>
    <dgm:pt modelId="{31EDBF2A-02DE-DE4F-99F9-3E486557B40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GB" sz="1800" b="0" i="0" noProof="0"/>
            <a:t>More people trained in research and academic sectors </a:t>
          </a:r>
          <a:endParaRPr lang="en-GB" sz="1800" b="0" noProof="0"/>
        </a:p>
      </dgm:t>
    </dgm:pt>
    <dgm:pt modelId="{8A8DA389-CE87-4F42-9BE8-B5A953AF653F}" type="parTrans" cxnId="{C6841267-F0E7-0841-A1F7-55168119145D}">
      <dgm:prSet/>
      <dgm:spPr/>
      <dgm:t>
        <a:bodyPr/>
        <a:lstStyle/>
        <a:p>
          <a:endParaRPr lang="en-GB" sz="1800" noProof="0" dirty="0"/>
        </a:p>
      </dgm:t>
    </dgm:pt>
    <dgm:pt modelId="{76A6B150-CFE9-A44E-95DF-BC250DFBC0B4}" type="sibTrans" cxnId="{C6841267-F0E7-0841-A1F7-55168119145D}">
      <dgm:prSet/>
      <dgm:spPr/>
      <dgm:t>
        <a:bodyPr/>
        <a:lstStyle/>
        <a:p>
          <a:endParaRPr lang="en-GB" sz="1800" noProof="0" dirty="0"/>
        </a:p>
      </dgm:t>
    </dgm:pt>
    <dgm:pt modelId="{224BF7D9-F36B-5949-A073-DD50A356999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1600" b="0" i="0" noProof="0"/>
            <a:t>Increased incentives for scientific discovery and collaboration across disciplinary and geographical boundaries</a:t>
          </a:r>
          <a:endParaRPr lang="en-GB" sz="1600" b="0" noProof="0"/>
        </a:p>
      </dgm:t>
    </dgm:pt>
    <dgm:pt modelId="{EBF7155A-49B0-F64A-8EFD-4A8F0E26BAC6}" type="parTrans" cxnId="{3B06B320-0A0E-2345-91EC-43CF403C2079}">
      <dgm:prSet/>
      <dgm:spPr/>
      <dgm:t>
        <a:bodyPr/>
        <a:lstStyle/>
        <a:p>
          <a:endParaRPr lang="en-GB" sz="1800" noProof="0" dirty="0"/>
        </a:p>
      </dgm:t>
    </dgm:pt>
    <dgm:pt modelId="{536E4009-C715-4E4C-A8BE-6DA0F5E606E3}" type="sibTrans" cxnId="{3B06B320-0A0E-2345-91EC-43CF403C2079}">
      <dgm:prSet/>
      <dgm:spPr/>
      <dgm:t>
        <a:bodyPr/>
        <a:lstStyle/>
        <a:p>
          <a:endParaRPr lang="en-GB" sz="1800" noProof="0" dirty="0"/>
        </a:p>
      </dgm:t>
    </dgm:pt>
    <dgm:pt modelId="{53C425A5-65F2-3E44-9717-4DF58D05822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GB" sz="1800" b="0" i="0" noProof="0"/>
            <a:t>Establishment of partnerships with industrial &amp; private partners</a:t>
          </a:r>
          <a:endParaRPr lang="en-GB" sz="1800" b="0" noProof="0"/>
        </a:p>
      </dgm:t>
    </dgm:pt>
    <dgm:pt modelId="{695A5A73-E6AF-4D4C-B6CA-9F4B062C1FB3}" type="parTrans" cxnId="{270EB140-FD47-C04F-8BD5-8CDFD3D4E6A9}">
      <dgm:prSet/>
      <dgm:spPr/>
      <dgm:t>
        <a:bodyPr/>
        <a:lstStyle/>
        <a:p>
          <a:endParaRPr lang="en-GB" sz="1800" noProof="0" dirty="0"/>
        </a:p>
      </dgm:t>
    </dgm:pt>
    <dgm:pt modelId="{6F5AE387-0E56-7144-911F-A1D2A5F3328F}" type="sibTrans" cxnId="{270EB140-FD47-C04F-8BD5-8CDFD3D4E6A9}">
      <dgm:prSet/>
      <dgm:spPr/>
      <dgm:t>
        <a:bodyPr/>
        <a:lstStyle/>
        <a:p>
          <a:endParaRPr lang="en-GB" sz="1800" noProof="0" dirty="0"/>
        </a:p>
      </dgm:t>
    </dgm:pt>
    <dgm:pt modelId="{E29737C3-E7DF-0244-96E5-3B54236B3F5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GB" sz="1800" b="0" i="0" noProof="0"/>
            <a:t>Further development of the European economic innovation capacity 	</a:t>
          </a:r>
          <a:endParaRPr lang="en-GB" sz="1800" noProof="0"/>
        </a:p>
      </dgm:t>
    </dgm:pt>
    <dgm:pt modelId="{7D0A5C51-0765-2846-9AF1-0F414D621783}" type="parTrans" cxnId="{E38DB6A1-AE4A-854F-B45A-E5F07C271E2A}">
      <dgm:prSet/>
      <dgm:spPr/>
      <dgm:t>
        <a:bodyPr/>
        <a:lstStyle/>
        <a:p>
          <a:endParaRPr lang="en-GB" sz="1800" noProof="0" dirty="0"/>
        </a:p>
      </dgm:t>
    </dgm:pt>
    <dgm:pt modelId="{0671799A-6011-0D45-8179-D125E3F7616C}" type="sibTrans" cxnId="{E38DB6A1-AE4A-854F-B45A-E5F07C271E2A}">
      <dgm:prSet/>
      <dgm:spPr/>
      <dgm:t>
        <a:bodyPr/>
        <a:lstStyle/>
        <a:p>
          <a:endParaRPr lang="en-GB" sz="1800" noProof="0" dirty="0"/>
        </a:p>
      </dgm:t>
    </dgm:pt>
    <dgm:pt modelId="{8F39392C-2D34-C342-936F-4B2CB632FC28}" type="pres">
      <dgm:prSet presAssocID="{3F391D5F-84FC-EC41-86D5-68210C7406A7}" presName="diagram" presStyleCnt="0">
        <dgm:presLayoutVars>
          <dgm:dir/>
          <dgm:resizeHandles val="exact"/>
        </dgm:presLayoutVars>
      </dgm:prSet>
      <dgm:spPr/>
    </dgm:pt>
    <dgm:pt modelId="{60389360-A6C4-5C43-B5CD-53ACC51BEF95}" type="pres">
      <dgm:prSet presAssocID="{98687B68-E647-2E4D-BDD3-E07F12C1EEE9}" presName="node" presStyleLbl="node1" presStyleIdx="0" presStyleCnt="7">
        <dgm:presLayoutVars>
          <dgm:bulletEnabled val="1"/>
        </dgm:presLayoutVars>
      </dgm:prSet>
      <dgm:spPr/>
    </dgm:pt>
    <dgm:pt modelId="{38FF9EC8-2496-0D4B-8D24-1B047B257910}" type="pres">
      <dgm:prSet presAssocID="{71B3871F-F249-274D-BD00-1A46DD95C6F7}" presName="sibTrans" presStyleCnt="0"/>
      <dgm:spPr/>
    </dgm:pt>
    <dgm:pt modelId="{91FC0752-B058-AF41-B39E-BCD8DEC3A92D}" type="pres">
      <dgm:prSet presAssocID="{87C36B1B-CEB6-314D-9295-3D94C0F89026}" presName="node" presStyleLbl="node1" presStyleIdx="1" presStyleCnt="7">
        <dgm:presLayoutVars>
          <dgm:bulletEnabled val="1"/>
        </dgm:presLayoutVars>
      </dgm:prSet>
      <dgm:spPr/>
    </dgm:pt>
    <dgm:pt modelId="{7C34F9E5-8853-1044-9063-63C058D2362A}" type="pres">
      <dgm:prSet presAssocID="{AB8E3F82-D718-E94D-9254-F43A75D4DFBF}" presName="sibTrans" presStyleCnt="0"/>
      <dgm:spPr/>
    </dgm:pt>
    <dgm:pt modelId="{53E2C542-876A-9147-BB2E-BB57F47B8682}" type="pres">
      <dgm:prSet presAssocID="{BBCB8469-3508-744F-9705-0D29A40D4CE4}" presName="node" presStyleLbl="node1" presStyleIdx="2" presStyleCnt="7">
        <dgm:presLayoutVars>
          <dgm:bulletEnabled val="1"/>
        </dgm:presLayoutVars>
      </dgm:prSet>
      <dgm:spPr/>
    </dgm:pt>
    <dgm:pt modelId="{5966C8E5-F9A3-B845-A915-3A1912327A6E}" type="pres">
      <dgm:prSet presAssocID="{74080642-1AE4-2446-B50C-C78CFB174F23}" presName="sibTrans" presStyleCnt="0"/>
      <dgm:spPr/>
    </dgm:pt>
    <dgm:pt modelId="{725472E5-0579-CD43-BF49-D143C07AC4BE}" type="pres">
      <dgm:prSet presAssocID="{31EDBF2A-02DE-DE4F-99F9-3E486557B40D}" presName="node" presStyleLbl="node1" presStyleIdx="3" presStyleCnt="7">
        <dgm:presLayoutVars>
          <dgm:bulletEnabled val="1"/>
        </dgm:presLayoutVars>
      </dgm:prSet>
      <dgm:spPr/>
    </dgm:pt>
    <dgm:pt modelId="{31159EFB-A200-214B-833C-8235D731F493}" type="pres">
      <dgm:prSet presAssocID="{76A6B150-CFE9-A44E-95DF-BC250DFBC0B4}" presName="sibTrans" presStyleCnt="0"/>
      <dgm:spPr/>
    </dgm:pt>
    <dgm:pt modelId="{EA306B11-2835-BD43-9229-97E11F613DD5}" type="pres">
      <dgm:prSet presAssocID="{224BF7D9-F36B-5949-A073-DD50A356999C}" presName="node" presStyleLbl="node1" presStyleIdx="4" presStyleCnt="7">
        <dgm:presLayoutVars>
          <dgm:bulletEnabled val="1"/>
        </dgm:presLayoutVars>
      </dgm:prSet>
      <dgm:spPr/>
    </dgm:pt>
    <dgm:pt modelId="{5F6DB80D-5883-0F42-999B-F2C8DD79B9B4}" type="pres">
      <dgm:prSet presAssocID="{536E4009-C715-4E4C-A8BE-6DA0F5E606E3}" presName="sibTrans" presStyleCnt="0"/>
      <dgm:spPr/>
    </dgm:pt>
    <dgm:pt modelId="{53A5A09B-7825-C849-BAA8-28C7EEB70FBC}" type="pres">
      <dgm:prSet presAssocID="{53C425A5-65F2-3E44-9717-4DF58D058228}" presName="node" presStyleLbl="node1" presStyleIdx="5" presStyleCnt="7" custScaleX="117920">
        <dgm:presLayoutVars>
          <dgm:bulletEnabled val="1"/>
        </dgm:presLayoutVars>
      </dgm:prSet>
      <dgm:spPr/>
    </dgm:pt>
    <dgm:pt modelId="{AB81B849-2EC5-8140-8645-69152BB41076}" type="pres">
      <dgm:prSet presAssocID="{6F5AE387-0E56-7144-911F-A1D2A5F3328F}" presName="sibTrans" presStyleCnt="0"/>
      <dgm:spPr/>
    </dgm:pt>
    <dgm:pt modelId="{599A1C83-064D-824F-9ABF-F52ED0AE33C3}" type="pres">
      <dgm:prSet presAssocID="{E29737C3-E7DF-0244-96E5-3B54236B3F5F}" presName="node" presStyleLbl="node1" presStyleIdx="6" presStyleCnt="7">
        <dgm:presLayoutVars>
          <dgm:bulletEnabled val="1"/>
        </dgm:presLayoutVars>
      </dgm:prSet>
      <dgm:spPr/>
    </dgm:pt>
  </dgm:ptLst>
  <dgm:cxnLst>
    <dgm:cxn modelId="{4778D414-66A7-964A-9BFB-E91DB88DFFA5}" type="presOf" srcId="{BBCB8469-3508-744F-9705-0D29A40D4CE4}" destId="{53E2C542-876A-9147-BB2E-BB57F47B8682}" srcOrd="0" destOrd="0" presId="urn:microsoft.com/office/officeart/2005/8/layout/default"/>
    <dgm:cxn modelId="{F464CE15-8475-A744-84B2-E4A9DD732559}" type="presOf" srcId="{31EDBF2A-02DE-DE4F-99F9-3E486557B40D}" destId="{725472E5-0579-CD43-BF49-D143C07AC4BE}" srcOrd="0" destOrd="0" presId="urn:microsoft.com/office/officeart/2005/8/layout/default"/>
    <dgm:cxn modelId="{63E64A1D-4966-0D42-B2F4-CD556BCE22CE}" srcId="{3F391D5F-84FC-EC41-86D5-68210C7406A7}" destId="{98687B68-E647-2E4D-BDD3-E07F12C1EEE9}" srcOrd="0" destOrd="0" parTransId="{83BA68F0-2378-9946-9A84-D27A20B8C0D6}" sibTransId="{71B3871F-F249-274D-BD00-1A46DD95C6F7}"/>
    <dgm:cxn modelId="{3B06B320-0A0E-2345-91EC-43CF403C2079}" srcId="{3F391D5F-84FC-EC41-86D5-68210C7406A7}" destId="{224BF7D9-F36B-5949-A073-DD50A356999C}" srcOrd="4" destOrd="0" parTransId="{EBF7155A-49B0-F64A-8EFD-4A8F0E26BAC6}" sibTransId="{536E4009-C715-4E4C-A8BE-6DA0F5E606E3}"/>
    <dgm:cxn modelId="{DC31C92C-7033-8048-9570-3D0267AB9880}" type="presOf" srcId="{E29737C3-E7DF-0244-96E5-3B54236B3F5F}" destId="{599A1C83-064D-824F-9ABF-F52ED0AE33C3}" srcOrd="0" destOrd="0" presId="urn:microsoft.com/office/officeart/2005/8/layout/default"/>
    <dgm:cxn modelId="{270EB140-FD47-C04F-8BD5-8CDFD3D4E6A9}" srcId="{3F391D5F-84FC-EC41-86D5-68210C7406A7}" destId="{53C425A5-65F2-3E44-9717-4DF58D058228}" srcOrd="5" destOrd="0" parTransId="{695A5A73-E6AF-4D4C-B6CA-9F4B062C1FB3}" sibTransId="{6F5AE387-0E56-7144-911F-A1D2A5F3328F}"/>
    <dgm:cxn modelId="{2CF7095E-2A37-9449-A19E-0B5B9D620AA4}" srcId="{3F391D5F-84FC-EC41-86D5-68210C7406A7}" destId="{BBCB8469-3508-744F-9705-0D29A40D4CE4}" srcOrd="2" destOrd="0" parTransId="{84A4C5BC-3EF7-1F4C-B237-D22403F320D9}" sibTransId="{74080642-1AE4-2446-B50C-C78CFB174F23}"/>
    <dgm:cxn modelId="{C6841267-F0E7-0841-A1F7-55168119145D}" srcId="{3F391D5F-84FC-EC41-86D5-68210C7406A7}" destId="{31EDBF2A-02DE-DE4F-99F9-3E486557B40D}" srcOrd="3" destOrd="0" parTransId="{8A8DA389-CE87-4F42-9BE8-B5A953AF653F}" sibTransId="{76A6B150-CFE9-A44E-95DF-BC250DFBC0B4}"/>
    <dgm:cxn modelId="{CD54B378-DB9D-3942-A6A6-587BECFA3C79}" type="presOf" srcId="{224BF7D9-F36B-5949-A073-DD50A356999C}" destId="{EA306B11-2835-BD43-9229-97E11F613DD5}" srcOrd="0" destOrd="0" presId="urn:microsoft.com/office/officeart/2005/8/layout/default"/>
    <dgm:cxn modelId="{59D58994-E8F7-E644-A457-E8E029ECB987}" type="presOf" srcId="{53C425A5-65F2-3E44-9717-4DF58D058228}" destId="{53A5A09B-7825-C849-BAA8-28C7EEB70FBC}" srcOrd="0" destOrd="0" presId="urn:microsoft.com/office/officeart/2005/8/layout/default"/>
    <dgm:cxn modelId="{E38DB6A1-AE4A-854F-B45A-E5F07C271E2A}" srcId="{3F391D5F-84FC-EC41-86D5-68210C7406A7}" destId="{E29737C3-E7DF-0244-96E5-3B54236B3F5F}" srcOrd="6" destOrd="0" parTransId="{7D0A5C51-0765-2846-9AF1-0F414D621783}" sibTransId="{0671799A-6011-0D45-8179-D125E3F7616C}"/>
    <dgm:cxn modelId="{AD8745A4-F637-E342-9BCF-6EDD5D6E092C}" type="presOf" srcId="{3F391D5F-84FC-EC41-86D5-68210C7406A7}" destId="{8F39392C-2D34-C342-936F-4B2CB632FC28}" srcOrd="0" destOrd="0" presId="urn:microsoft.com/office/officeart/2005/8/layout/default"/>
    <dgm:cxn modelId="{4D6E66AB-6725-504D-8817-933CCB7B61F7}" type="presOf" srcId="{98687B68-E647-2E4D-BDD3-E07F12C1EEE9}" destId="{60389360-A6C4-5C43-B5CD-53ACC51BEF95}" srcOrd="0" destOrd="0" presId="urn:microsoft.com/office/officeart/2005/8/layout/default"/>
    <dgm:cxn modelId="{A0D46CE3-DED6-7B42-A60D-BA3139254161}" type="presOf" srcId="{87C36B1B-CEB6-314D-9295-3D94C0F89026}" destId="{91FC0752-B058-AF41-B39E-BCD8DEC3A92D}" srcOrd="0" destOrd="0" presId="urn:microsoft.com/office/officeart/2005/8/layout/default"/>
    <dgm:cxn modelId="{B9089FF8-60AD-C441-B5A7-BEA402B25078}" srcId="{3F391D5F-84FC-EC41-86D5-68210C7406A7}" destId="{87C36B1B-CEB6-314D-9295-3D94C0F89026}" srcOrd="1" destOrd="0" parTransId="{8307BA09-9690-0543-8099-9DDE55C291A3}" sibTransId="{AB8E3F82-D718-E94D-9254-F43A75D4DFBF}"/>
    <dgm:cxn modelId="{998FF23F-B164-4446-8EF9-C37CE8EF4482}" type="presParOf" srcId="{8F39392C-2D34-C342-936F-4B2CB632FC28}" destId="{60389360-A6C4-5C43-B5CD-53ACC51BEF95}" srcOrd="0" destOrd="0" presId="urn:microsoft.com/office/officeart/2005/8/layout/default"/>
    <dgm:cxn modelId="{CA0CB378-D65C-394A-9DED-FEE11CBE00FD}" type="presParOf" srcId="{8F39392C-2D34-C342-936F-4B2CB632FC28}" destId="{38FF9EC8-2496-0D4B-8D24-1B047B257910}" srcOrd="1" destOrd="0" presId="urn:microsoft.com/office/officeart/2005/8/layout/default"/>
    <dgm:cxn modelId="{2982D562-75A4-864B-AA74-D579E09A150E}" type="presParOf" srcId="{8F39392C-2D34-C342-936F-4B2CB632FC28}" destId="{91FC0752-B058-AF41-B39E-BCD8DEC3A92D}" srcOrd="2" destOrd="0" presId="urn:microsoft.com/office/officeart/2005/8/layout/default"/>
    <dgm:cxn modelId="{29F21A30-362C-B548-828C-2E95CDDC8805}" type="presParOf" srcId="{8F39392C-2D34-C342-936F-4B2CB632FC28}" destId="{7C34F9E5-8853-1044-9063-63C058D2362A}" srcOrd="3" destOrd="0" presId="urn:microsoft.com/office/officeart/2005/8/layout/default"/>
    <dgm:cxn modelId="{FCF41F14-CFF2-D749-98D8-ED73CB25D823}" type="presParOf" srcId="{8F39392C-2D34-C342-936F-4B2CB632FC28}" destId="{53E2C542-876A-9147-BB2E-BB57F47B8682}" srcOrd="4" destOrd="0" presId="urn:microsoft.com/office/officeart/2005/8/layout/default"/>
    <dgm:cxn modelId="{7BEE9453-B00B-CA46-9FC0-FFC0B68C93FA}" type="presParOf" srcId="{8F39392C-2D34-C342-936F-4B2CB632FC28}" destId="{5966C8E5-F9A3-B845-A915-3A1912327A6E}" srcOrd="5" destOrd="0" presId="urn:microsoft.com/office/officeart/2005/8/layout/default"/>
    <dgm:cxn modelId="{9E228A36-A371-8E48-A35F-C96C6761B7EB}" type="presParOf" srcId="{8F39392C-2D34-C342-936F-4B2CB632FC28}" destId="{725472E5-0579-CD43-BF49-D143C07AC4BE}" srcOrd="6" destOrd="0" presId="urn:microsoft.com/office/officeart/2005/8/layout/default"/>
    <dgm:cxn modelId="{A4F04F35-A7E0-1149-BCC4-D5F3392953E2}" type="presParOf" srcId="{8F39392C-2D34-C342-936F-4B2CB632FC28}" destId="{31159EFB-A200-214B-833C-8235D731F493}" srcOrd="7" destOrd="0" presId="urn:microsoft.com/office/officeart/2005/8/layout/default"/>
    <dgm:cxn modelId="{9DDE0C00-A1D7-5947-A10F-4A1C5226B794}" type="presParOf" srcId="{8F39392C-2D34-C342-936F-4B2CB632FC28}" destId="{EA306B11-2835-BD43-9229-97E11F613DD5}" srcOrd="8" destOrd="0" presId="urn:microsoft.com/office/officeart/2005/8/layout/default"/>
    <dgm:cxn modelId="{BC9E5954-C346-A541-A391-773F9333BA47}" type="presParOf" srcId="{8F39392C-2D34-C342-936F-4B2CB632FC28}" destId="{5F6DB80D-5883-0F42-999B-F2C8DD79B9B4}" srcOrd="9" destOrd="0" presId="urn:microsoft.com/office/officeart/2005/8/layout/default"/>
    <dgm:cxn modelId="{9C6A66BD-2DA8-8444-83EF-B4AF65ABD2A5}" type="presParOf" srcId="{8F39392C-2D34-C342-936F-4B2CB632FC28}" destId="{53A5A09B-7825-C849-BAA8-28C7EEB70FBC}" srcOrd="10" destOrd="0" presId="urn:microsoft.com/office/officeart/2005/8/layout/default"/>
    <dgm:cxn modelId="{56F1E0F4-AF78-7E41-999A-63E44BF006D5}" type="presParOf" srcId="{8F39392C-2D34-C342-936F-4B2CB632FC28}" destId="{AB81B849-2EC5-8140-8645-69152BB41076}" srcOrd="11" destOrd="0" presId="urn:microsoft.com/office/officeart/2005/8/layout/default"/>
    <dgm:cxn modelId="{242B6427-293D-AC4D-A40F-7106674004AD}" type="presParOf" srcId="{8F39392C-2D34-C342-936F-4B2CB632FC28}" destId="{599A1C83-064D-824F-9ABF-F52ED0AE33C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6314C3F-D8E5-E44B-9D70-CF582836D0C2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2ABC0B-6EF6-DB46-B5E3-BE5FB8CCD55B}">
      <dgm:prSet phldrT="[Text]" custT="1"/>
      <dgm:spPr/>
      <dgm:t>
        <a:bodyPr/>
        <a:lstStyle/>
        <a:p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1100 new B2ACCESS users since 1/2018 </a:t>
          </a:r>
        </a:p>
      </dgm:t>
    </dgm:pt>
    <dgm:pt modelId="{423F95FB-3A3F-9348-A20F-6011F6438171}" type="par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44D1E8A1-6799-5644-9795-E7123BA6FB72}" type="sib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37CFFE10-0D5C-D544-849E-3A703B1D1D8F}" type="pres">
      <dgm:prSet presAssocID="{36314C3F-D8E5-E44B-9D70-CF582836D0C2}" presName="Name0" presStyleCnt="0">
        <dgm:presLayoutVars>
          <dgm:dir/>
          <dgm:resizeHandles val="exact"/>
        </dgm:presLayoutVars>
      </dgm:prSet>
      <dgm:spPr/>
    </dgm:pt>
    <dgm:pt modelId="{DF5431D0-C97E-AA41-8650-7A21B989170B}" type="pres">
      <dgm:prSet presAssocID="{732ABC0B-6EF6-DB46-B5E3-BE5FB8CCD55B}" presName="Name5" presStyleLbl="vennNode1" presStyleIdx="0" presStyleCnt="1" custScaleX="112861" custScaleY="104883" custLinFactX="200000" custLinFactY="-100000" custLinFactNeighborX="271003" custLinFactNeighborY="-100643">
        <dgm:presLayoutVars>
          <dgm:bulletEnabled val="1"/>
        </dgm:presLayoutVars>
      </dgm:prSet>
      <dgm:spPr/>
    </dgm:pt>
  </dgm:ptLst>
  <dgm:cxnLst>
    <dgm:cxn modelId="{0CD0F933-2C22-AC4D-89E3-055969FCA244}" srcId="{36314C3F-D8E5-E44B-9D70-CF582836D0C2}" destId="{732ABC0B-6EF6-DB46-B5E3-BE5FB8CCD55B}" srcOrd="0" destOrd="0" parTransId="{423F95FB-3A3F-9348-A20F-6011F6438171}" sibTransId="{44D1E8A1-6799-5644-9795-E7123BA6FB72}"/>
    <dgm:cxn modelId="{A2330B47-3182-E54C-80B3-5EF983428002}" type="presOf" srcId="{36314C3F-D8E5-E44B-9D70-CF582836D0C2}" destId="{37CFFE10-0D5C-D544-849E-3A703B1D1D8F}" srcOrd="0" destOrd="0" presId="urn:microsoft.com/office/officeart/2005/8/layout/venn3"/>
    <dgm:cxn modelId="{63D0AF4A-775C-9B49-97F7-2DD15FA39F63}" type="presOf" srcId="{732ABC0B-6EF6-DB46-B5E3-BE5FB8CCD55B}" destId="{DF5431D0-C97E-AA41-8650-7A21B989170B}" srcOrd="0" destOrd="0" presId="urn:microsoft.com/office/officeart/2005/8/layout/venn3"/>
    <dgm:cxn modelId="{65301DE0-5EBD-2E4C-8DC0-DE9942C9D986}" type="presParOf" srcId="{37CFFE10-0D5C-D544-849E-3A703B1D1D8F}" destId="{DF5431D0-C97E-AA41-8650-7A21B989170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6314C3F-D8E5-E44B-9D70-CF582836D0C2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2ABC0B-6EF6-DB46-B5E3-BE5FB8CCD55B}">
      <dgm:prSet phldrT="[Text]" custT="1"/>
      <dgm:spPr/>
      <dgm:t>
        <a:bodyPr/>
        <a:lstStyle/>
        <a:p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20M new registered data objects/PIDs since 1/2018 </a:t>
          </a:r>
        </a:p>
      </dgm:t>
    </dgm:pt>
    <dgm:pt modelId="{423F95FB-3A3F-9348-A20F-6011F6438171}" type="par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44D1E8A1-6799-5644-9795-E7123BA6FB72}" type="sib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37CFFE10-0D5C-D544-849E-3A703B1D1D8F}" type="pres">
      <dgm:prSet presAssocID="{36314C3F-D8E5-E44B-9D70-CF582836D0C2}" presName="Name0" presStyleCnt="0">
        <dgm:presLayoutVars>
          <dgm:dir/>
          <dgm:resizeHandles val="exact"/>
        </dgm:presLayoutVars>
      </dgm:prSet>
      <dgm:spPr/>
    </dgm:pt>
    <dgm:pt modelId="{DF5431D0-C97E-AA41-8650-7A21B989170B}" type="pres">
      <dgm:prSet presAssocID="{732ABC0B-6EF6-DB46-B5E3-BE5FB8CCD55B}" presName="Name5" presStyleLbl="vennNode1" presStyleIdx="0" presStyleCnt="1" custScaleX="112742" custLinFactNeighborX="-11819" custLinFactNeighborY="15880">
        <dgm:presLayoutVars>
          <dgm:bulletEnabled val="1"/>
        </dgm:presLayoutVars>
      </dgm:prSet>
      <dgm:spPr/>
    </dgm:pt>
  </dgm:ptLst>
  <dgm:cxnLst>
    <dgm:cxn modelId="{0CD0F933-2C22-AC4D-89E3-055969FCA244}" srcId="{36314C3F-D8E5-E44B-9D70-CF582836D0C2}" destId="{732ABC0B-6EF6-DB46-B5E3-BE5FB8CCD55B}" srcOrd="0" destOrd="0" parTransId="{423F95FB-3A3F-9348-A20F-6011F6438171}" sibTransId="{44D1E8A1-6799-5644-9795-E7123BA6FB72}"/>
    <dgm:cxn modelId="{A2330B47-3182-E54C-80B3-5EF983428002}" type="presOf" srcId="{36314C3F-D8E5-E44B-9D70-CF582836D0C2}" destId="{37CFFE10-0D5C-D544-849E-3A703B1D1D8F}" srcOrd="0" destOrd="0" presId="urn:microsoft.com/office/officeart/2005/8/layout/venn3"/>
    <dgm:cxn modelId="{63D0AF4A-775C-9B49-97F7-2DD15FA39F63}" type="presOf" srcId="{732ABC0B-6EF6-DB46-B5E3-BE5FB8CCD55B}" destId="{DF5431D0-C97E-AA41-8650-7A21B989170B}" srcOrd="0" destOrd="0" presId="urn:microsoft.com/office/officeart/2005/8/layout/venn3"/>
    <dgm:cxn modelId="{65301DE0-5EBD-2E4C-8DC0-DE9942C9D986}" type="presParOf" srcId="{37CFFE10-0D5C-D544-849E-3A703B1D1D8F}" destId="{DF5431D0-C97E-AA41-8650-7A21B989170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43420BF-B186-A74F-864D-1FA95BE37518}" type="doc">
      <dgm:prSet loTypeId="urn:microsoft.com/office/officeart/2005/8/layout/venn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277BF1-4CDC-D64D-938D-B42AC7EED453}">
      <dgm:prSet phldrT="[Text]"/>
      <dgm:spPr/>
      <dgm:t>
        <a:bodyPr/>
        <a:lstStyle/>
        <a:p>
          <a:r>
            <a:rPr lang="en-US"/>
            <a:t>60 training events</a:t>
          </a:r>
        </a:p>
      </dgm:t>
    </dgm:pt>
    <dgm:pt modelId="{C5B1B1E0-4F93-0143-B0D2-6AE058752F8E}" type="parTrans" cxnId="{1927B865-2147-8D4C-A485-FD20D87D8CCA}">
      <dgm:prSet/>
      <dgm:spPr/>
      <dgm:t>
        <a:bodyPr/>
        <a:lstStyle/>
        <a:p>
          <a:endParaRPr lang="en-US"/>
        </a:p>
      </dgm:t>
    </dgm:pt>
    <dgm:pt modelId="{3E76A787-25F8-8D48-9C5B-D9DDE5128696}" type="sibTrans" cxnId="{1927B865-2147-8D4C-A485-FD20D87D8CCA}">
      <dgm:prSet/>
      <dgm:spPr/>
      <dgm:t>
        <a:bodyPr/>
        <a:lstStyle/>
        <a:p>
          <a:endParaRPr lang="en-US"/>
        </a:p>
      </dgm:t>
    </dgm:pt>
    <dgm:pt modelId="{B23A562A-57C4-D744-A78E-2E1D9E508623}">
      <dgm:prSet phldrT="[Text]"/>
      <dgm:spPr/>
      <dgm:t>
        <a:bodyPr/>
        <a:lstStyle/>
        <a:p>
          <a:r>
            <a:rPr lang="en-US"/>
            <a:t>1512 trained people</a:t>
          </a:r>
        </a:p>
      </dgm:t>
    </dgm:pt>
    <dgm:pt modelId="{3875EF88-C84E-9F4F-97AA-DF9AA3D07331}" type="parTrans" cxnId="{7774CD7F-7DBA-3C4A-B86C-D1ADD53372B8}">
      <dgm:prSet/>
      <dgm:spPr/>
      <dgm:t>
        <a:bodyPr/>
        <a:lstStyle/>
        <a:p>
          <a:endParaRPr lang="en-US"/>
        </a:p>
      </dgm:t>
    </dgm:pt>
    <dgm:pt modelId="{FFAC5E93-ECA3-9E4F-A7B8-4D43B33F69EF}" type="sibTrans" cxnId="{7774CD7F-7DBA-3C4A-B86C-D1ADD53372B8}">
      <dgm:prSet/>
      <dgm:spPr/>
      <dgm:t>
        <a:bodyPr/>
        <a:lstStyle/>
        <a:p>
          <a:endParaRPr lang="en-US"/>
        </a:p>
      </dgm:t>
    </dgm:pt>
    <dgm:pt modelId="{F962F3EF-59DC-3740-83CA-D19FF79F6E76}">
      <dgm:prSet phldrT="[Text]"/>
      <dgm:spPr/>
      <dgm:t>
        <a:bodyPr/>
        <a:lstStyle/>
        <a:p>
          <a:r>
            <a:rPr lang="en-US"/>
            <a:t>250 training modules in catalogue</a:t>
          </a:r>
        </a:p>
      </dgm:t>
    </dgm:pt>
    <dgm:pt modelId="{AD541E38-8788-2941-8EFD-C28D9517BB50}" type="parTrans" cxnId="{ED258A8B-0D15-8541-B610-15E126DD9AA0}">
      <dgm:prSet/>
      <dgm:spPr/>
      <dgm:t>
        <a:bodyPr/>
        <a:lstStyle/>
        <a:p>
          <a:endParaRPr lang="en-US"/>
        </a:p>
      </dgm:t>
    </dgm:pt>
    <dgm:pt modelId="{399282A4-54F4-2E46-B618-9E9EEFC34462}" type="sibTrans" cxnId="{ED258A8B-0D15-8541-B610-15E126DD9AA0}">
      <dgm:prSet/>
      <dgm:spPr/>
      <dgm:t>
        <a:bodyPr/>
        <a:lstStyle/>
        <a:p>
          <a:endParaRPr lang="en-US"/>
        </a:p>
      </dgm:t>
    </dgm:pt>
    <dgm:pt modelId="{02369B65-9C9F-3E42-9FBC-257DB9C56420}" type="pres">
      <dgm:prSet presAssocID="{543420BF-B186-A74F-864D-1FA95BE37518}" presName="Name0" presStyleCnt="0">
        <dgm:presLayoutVars>
          <dgm:dir/>
          <dgm:resizeHandles val="exact"/>
        </dgm:presLayoutVars>
      </dgm:prSet>
      <dgm:spPr/>
    </dgm:pt>
    <dgm:pt modelId="{29592467-0948-314D-8B6D-05F961D81186}" type="pres">
      <dgm:prSet presAssocID="{E5277BF1-4CDC-D64D-938D-B42AC7EED453}" presName="Name5" presStyleLbl="vennNode1" presStyleIdx="0" presStyleCnt="3">
        <dgm:presLayoutVars>
          <dgm:bulletEnabled val="1"/>
        </dgm:presLayoutVars>
      </dgm:prSet>
      <dgm:spPr/>
    </dgm:pt>
    <dgm:pt modelId="{CCF883DD-2F63-964F-86A3-183CE29F5BEF}" type="pres">
      <dgm:prSet presAssocID="{3E76A787-25F8-8D48-9C5B-D9DDE5128696}" presName="space" presStyleCnt="0"/>
      <dgm:spPr/>
    </dgm:pt>
    <dgm:pt modelId="{CCCAF6DF-A872-1841-8266-4A06FF9F5472}" type="pres">
      <dgm:prSet presAssocID="{B23A562A-57C4-D744-A78E-2E1D9E508623}" presName="Name5" presStyleLbl="vennNode1" presStyleIdx="1" presStyleCnt="3">
        <dgm:presLayoutVars>
          <dgm:bulletEnabled val="1"/>
        </dgm:presLayoutVars>
      </dgm:prSet>
      <dgm:spPr/>
    </dgm:pt>
    <dgm:pt modelId="{E9D4A826-B951-044E-9AD6-D6268F073B26}" type="pres">
      <dgm:prSet presAssocID="{FFAC5E93-ECA3-9E4F-A7B8-4D43B33F69EF}" presName="space" presStyleCnt="0"/>
      <dgm:spPr/>
    </dgm:pt>
    <dgm:pt modelId="{F1726E63-266B-E643-BEAF-E1C08800CE12}" type="pres">
      <dgm:prSet presAssocID="{F962F3EF-59DC-3740-83CA-D19FF79F6E76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5CCE3323-8863-274E-BDB9-11D9B6EE6E73}" type="presOf" srcId="{543420BF-B186-A74F-864D-1FA95BE37518}" destId="{02369B65-9C9F-3E42-9FBC-257DB9C56420}" srcOrd="0" destOrd="0" presId="urn:microsoft.com/office/officeart/2005/8/layout/venn3"/>
    <dgm:cxn modelId="{DAA3615B-9740-1643-8D39-7D3D37B3C5C0}" type="presOf" srcId="{B23A562A-57C4-D744-A78E-2E1D9E508623}" destId="{CCCAF6DF-A872-1841-8266-4A06FF9F5472}" srcOrd="0" destOrd="0" presId="urn:microsoft.com/office/officeart/2005/8/layout/venn3"/>
    <dgm:cxn modelId="{1927B865-2147-8D4C-A485-FD20D87D8CCA}" srcId="{543420BF-B186-A74F-864D-1FA95BE37518}" destId="{E5277BF1-4CDC-D64D-938D-B42AC7EED453}" srcOrd="0" destOrd="0" parTransId="{C5B1B1E0-4F93-0143-B0D2-6AE058752F8E}" sibTransId="{3E76A787-25F8-8D48-9C5B-D9DDE5128696}"/>
    <dgm:cxn modelId="{73C6AB7A-FB25-594D-B3C9-EC90EA112746}" type="presOf" srcId="{F962F3EF-59DC-3740-83CA-D19FF79F6E76}" destId="{F1726E63-266B-E643-BEAF-E1C08800CE12}" srcOrd="0" destOrd="0" presId="urn:microsoft.com/office/officeart/2005/8/layout/venn3"/>
    <dgm:cxn modelId="{7774CD7F-7DBA-3C4A-B86C-D1ADD53372B8}" srcId="{543420BF-B186-A74F-864D-1FA95BE37518}" destId="{B23A562A-57C4-D744-A78E-2E1D9E508623}" srcOrd="1" destOrd="0" parTransId="{3875EF88-C84E-9F4F-97AA-DF9AA3D07331}" sibTransId="{FFAC5E93-ECA3-9E4F-A7B8-4D43B33F69EF}"/>
    <dgm:cxn modelId="{ED258A8B-0D15-8541-B610-15E126DD9AA0}" srcId="{543420BF-B186-A74F-864D-1FA95BE37518}" destId="{F962F3EF-59DC-3740-83CA-D19FF79F6E76}" srcOrd="2" destOrd="0" parTransId="{AD541E38-8788-2941-8EFD-C28D9517BB50}" sibTransId="{399282A4-54F4-2E46-B618-9E9EEFC34462}"/>
    <dgm:cxn modelId="{38EF50F8-2FF5-2747-9C42-19C1F8FFFA5B}" type="presOf" srcId="{E5277BF1-4CDC-D64D-938D-B42AC7EED453}" destId="{29592467-0948-314D-8B6D-05F961D81186}" srcOrd="0" destOrd="0" presId="urn:microsoft.com/office/officeart/2005/8/layout/venn3"/>
    <dgm:cxn modelId="{69890691-17D9-2A41-8D9D-7F89A49B4BB4}" type="presParOf" srcId="{02369B65-9C9F-3E42-9FBC-257DB9C56420}" destId="{29592467-0948-314D-8B6D-05F961D81186}" srcOrd="0" destOrd="0" presId="urn:microsoft.com/office/officeart/2005/8/layout/venn3"/>
    <dgm:cxn modelId="{DDE0F8C5-3E94-EE4E-8227-E086C2C44305}" type="presParOf" srcId="{02369B65-9C9F-3E42-9FBC-257DB9C56420}" destId="{CCF883DD-2F63-964F-86A3-183CE29F5BEF}" srcOrd="1" destOrd="0" presId="urn:microsoft.com/office/officeart/2005/8/layout/venn3"/>
    <dgm:cxn modelId="{48D01575-2EFF-9948-B5D6-9FF8EA167824}" type="presParOf" srcId="{02369B65-9C9F-3E42-9FBC-257DB9C56420}" destId="{CCCAF6DF-A872-1841-8266-4A06FF9F5472}" srcOrd="2" destOrd="0" presId="urn:microsoft.com/office/officeart/2005/8/layout/venn3"/>
    <dgm:cxn modelId="{06C14A77-3724-E64C-83E1-25F906451D5C}" type="presParOf" srcId="{02369B65-9C9F-3E42-9FBC-257DB9C56420}" destId="{E9D4A826-B951-044E-9AD6-D6268F073B26}" srcOrd="3" destOrd="0" presId="urn:microsoft.com/office/officeart/2005/8/layout/venn3"/>
    <dgm:cxn modelId="{32295B4A-6E1B-D14F-9E6E-DBF2E3049C32}" type="presParOf" srcId="{02369B65-9C9F-3E42-9FBC-257DB9C56420}" destId="{F1726E63-266B-E643-BEAF-E1C08800CE12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9420042-1FDF-C644-B903-2F8369F07F56}" type="doc">
      <dgm:prSet loTypeId="urn:microsoft.com/office/officeart/2005/8/layout/venn3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511DF06-52D4-AD40-814C-48980B340368}">
      <dgm:prSet phldrT="[Text]"/>
      <dgm:spPr/>
      <dgm:t>
        <a:bodyPr/>
        <a:lstStyle/>
        <a:p>
          <a:r>
            <a:rPr lang="en-US"/>
            <a:t>+100% cloud utilization in 2019</a:t>
          </a:r>
        </a:p>
      </dgm:t>
    </dgm:pt>
    <dgm:pt modelId="{2F6E7E3D-9031-CA42-B974-72794E592A90}" type="parTrans" cxnId="{AC76C437-7C19-5045-9F42-F8CCEEC4A44E}">
      <dgm:prSet/>
      <dgm:spPr/>
      <dgm:t>
        <a:bodyPr/>
        <a:lstStyle/>
        <a:p>
          <a:endParaRPr lang="en-US"/>
        </a:p>
      </dgm:t>
    </dgm:pt>
    <dgm:pt modelId="{F4F4CD1A-5E13-994E-A519-4AD260DC7230}" type="sibTrans" cxnId="{AC76C437-7C19-5045-9F42-F8CCEEC4A44E}">
      <dgm:prSet/>
      <dgm:spPr/>
      <dgm:t>
        <a:bodyPr/>
        <a:lstStyle/>
        <a:p>
          <a:endParaRPr lang="en-US"/>
        </a:p>
      </dgm:t>
    </dgm:pt>
    <dgm:pt modelId="{E8D2D008-DD0D-DF4E-B2F2-182F2F42E6D4}">
      <dgm:prSet phldrT="[Text]"/>
      <dgm:spPr/>
      <dgm:t>
        <a:bodyPr/>
        <a:lstStyle/>
        <a:p>
          <a:r>
            <a:rPr lang="en-US"/>
            <a:t>2 events, 150 participants from 14  countries</a:t>
          </a:r>
        </a:p>
      </dgm:t>
    </dgm:pt>
    <dgm:pt modelId="{8583D810-6B8D-6A4B-A3E2-405DD3757C4D}" type="parTrans" cxnId="{DE96234B-C426-C04B-8D8B-11E9A0DE28DF}">
      <dgm:prSet/>
      <dgm:spPr/>
      <dgm:t>
        <a:bodyPr/>
        <a:lstStyle/>
        <a:p>
          <a:endParaRPr lang="en-US"/>
        </a:p>
      </dgm:t>
    </dgm:pt>
    <dgm:pt modelId="{49DF13BC-F9FD-ED48-B20D-997A776945C6}" type="sibTrans" cxnId="{DE96234B-C426-C04B-8D8B-11E9A0DE28DF}">
      <dgm:prSet/>
      <dgm:spPr/>
      <dgm:t>
        <a:bodyPr/>
        <a:lstStyle/>
        <a:p>
          <a:endParaRPr lang="en-US"/>
        </a:p>
      </dgm:t>
    </dgm:pt>
    <dgm:pt modelId="{B4B340E5-595E-D443-B509-E669388140D6}">
      <dgm:prSet phldrT="[Text]"/>
      <dgm:spPr/>
      <dgm:t>
        <a:bodyPr/>
        <a:lstStyle/>
        <a:p>
          <a:r>
            <a:rPr lang="en-US"/>
            <a:t>1 hands-on </a:t>
          </a:r>
          <a:r>
            <a:rPr lang="en-GB"/>
            <a:t>in the 14</a:t>
          </a:r>
          <a:r>
            <a:rPr lang="en-GB" baseline="30000"/>
            <a:t>th</a:t>
          </a:r>
          <a:r>
            <a:rPr lang="en-GB"/>
            <a:t> SILUSBA conference, a major conference for water in the Portuguese speaking countries of Africa</a:t>
          </a:r>
          <a:endParaRPr lang="en-US"/>
        </a:p>
      </dgm:t>
    </dgm:pt>
    <dgm:pt modelId="{9B0560CF-C9C4-E941-BD9E-9AF67B523B6E}" type="parTrans" cxnId="{F26A84A7-5474-3748-AB7F-850257CBD5C9}">
      <dgm:prSet/>
      <dgm:spPr/>
      <dgm:t>
        <a:bodyPr/>
        <a:lstStyle/>
        <a:p>
          <a:endParaRPr lang="en-US"/>
        </a:p>
      </dgm:t>
    </dgm:pt>
    <dgm:pt modelId="{81244D6A-102B-C647-90E8-BD995D4EBAEA}" type="sibTrans" cxnId="{F26A84A7-5474-3748-AB7F-850257CBD5C9}">
      <dgm:prSet/>
      <dgm:spPr/>
      <dgm:t>
        <a:bodyPr/>
        <a:lstStyle/>
        <a:p>
          <a:endParaRPr lang="en-US"/>
        </a:p>
      </dgm:t>
    </dgm:pt>
    <dgm:pt modelId="{5AFC7897-909E-C648-9546-C98276DF465A}" type="pres">
      <dgm:prSet presAssocID="{C9420042-1FDF-C644-B903-2F8369F07F56}" presName="Name0" presStyleCnt="0">
        <dgm:presLayoutVars>
          <dgm:dir/>
          <dgm:resizeHandles val="exact"/>
        </dgm:presLayoutVars>
      </dgm:prSet>
      <dgm:spPr/>
    </dgm:pt>
    <dgm:pt modelId="{9E29B5E8-4462-BF46-8A57-C0948AF6B177}" type="pres">
      <dgm:prSet presAssocID="{0511DF06-52D4-AD40-814C-48980B340368}" presName="Name5" presStyleLbl="vennNode1" presStyleIdx="0" presStyleCnt="3">
        <dgm:presLayoutVars>
          <dgm:bulletEnabled val="1"/>
        </dgm:presLayoutVars>
      </dgm:prSet>
      <dgm:spPr/>
    </dgm:pt>
    <dgm:pt modelId="{EB7024CF-322C-074F-B71F-DB78CBBD4D61}" type="pres">
      <dgm:prSet presAssocID="{F4F4CD1A-5E13-994E-A519-4AD260DC7230}" presName="space" presStyleCnt="0"/>
      <dgm:spPr/>
    </dgm:pt>
    <dgm:pt modelId="{50822FF4-C8A0-6C43-B8E4-7592CA3DEA49}" type="pres">
      <dgm:prSet presAssocID="{E8D2D008-DD0D-DF4E-B2F2-182F2F42E6D4}" presName="Name5" presStyleLbl="vennNode1" presStyleIdx="1" presStyleCnt="3">
        <dgm:presLayoutVars>
          <dgm:bulletEnabled val="1"/>
        </dgm:presLayoutVars>
      </dgm:prSet>
      <dgm:spPr/>
    </dgm:pt>
    <dgm:pt modelId="{B6D8A3A9-BDCE-7F47-965F-87C939027B5C}" type="pres">
      <dgm:prSet presAssocID="{49DF13BC-F9FD-ED48-B20D-997A776945C6}" presName="space" presStyleCnt="0"/>
      <dgm:spPr/>
    </dgm:pt>
    <dgm:pt modelId="{44C377BC-E7EA-E141-9FDE-712BD98B2EC7}" type="pres">
      <dgm:prSet presAssocID="{B4B340E5-595E-D443-B509-E669388140D6}" presName="Name5" presStyleLbl="vennNode1" presStyleIdx="2" presStyleCnt="3" custLinFactNeighborX="64695" custLinFactNeighborY="-410">
        <dgm:presLayoutVars>
          <dgm:bulletEnabled val="1"/>
        </dgm:presLayoutVars>
      </dgm:prSet>
      <dgm:spPr/>
    </dgm:pt>
  </dgm:ptLst>
  <dgm:cxnLst>
    <dgm:cxn modelId="{AC76C437-7C19-5045-9F42-F8CCEEC4A44E}" srcId="{C9420042-1FDF-C644-B903-2F8369F07F56}" destId="{0511DF06-52D4-AD40-814C-48980B340368}" srcOrd="0" destOrd="0" parTransId="{2F6E7E3D-9031-CA42-B974-72794E592A90}" sibTransId="{F4F4CD1A-5E13-994E-A519-4AD260DC7230}"/>
    <dgm:cxn modelId="{DE96234B-C426-C04B-8D8B-11E9A0DE28DF}" srcId="{C9420042-1FDF-C644-B903-2F8369F07F56}" destId="{E8D2D008-DD0D-DF4E-B2F2-182F2F42E6D4}" srcOrd="1" destOrd="0" parTransId="{8583D810-6B8D-6A4B-A3E2-405DD3757C4D}" sibTransId="{49DF13BC-F9FD-ED48-B20D-997A776945C6}"/>
    <dgm:cxn modelId="{8AE2B996-CDF7-CA49-852D-5247EF1C2371}" type="presOf" srcId="{C9420042-1FDF-C644-B903-2F8369F07F56}" destId="{5AFC7897-909E-C648-9546-C98276DF465A}" srcOrd="0" destOrd="0" presId="urn:microsoft.com/office/officeart/2005/8/layout/venn3"/>
    <dgm:cxn modelId="{F26A84A7-5474-3748-AB7F-850257CBD5C9}" srcId="{C9420042-1FDF-C644-B903-2F8369F07F56}" destId="{B4B340E5-595E-D443-B509-E669388140D6}" srcOrd="2" destOrd="0" parTransId="{9B0560CF-C9C4-E941-BD9E-9AF67B523B6E}" sibTransId="{81244D6A-102B-C647-90E8-BD995D4EBAEA}"/>
    <dgm:cxn modelId="{22EB31CF-F638-CE43-8AFC-7167CE46CE28}" type="presOf" srcId="{0511DF06-52D4-AD40-814C-48980B340368}" destId="{9E29B5E8-4462-BF46-8A57-C0948AF6B177}" srcOrd="0" destOrd="0" presId="urn:microsoft.com/office/officeart/2005/8/layout/venn3"/>
    <dgm:cxn modelId="{589D81CF-325E-A94E-8BA4-E70641583D7D}" type="presOf" srcId="{B4B340E5-595E-D443-B509-E669388140D6}" destId="{44C377BC-E7EA-E141-9FDE-712BD98B2EC7}" srcOrd="0" destOrd="0" presId="urn:microsoft.com/office/officeart/2005/8/layout/venn3"/>
    <dgm:cxn modelId="{4F7F80F6-1145-4A4E-9C23-B8F2F4751D1C}" type="presOf" srcId="{E8D2D008-DD0D-DF4E-B2F2-182F2F42E6D4}" destId="{50822FF4-C8A0-6C43-B8E4-7592CA3DEA49}" srcOrd="0" destOrd="0" presId="urn:microsoft.com/office/officeart/2005/8/layout/venn3"/>
    <dgm:cxn modelId="{8F76451A-4517-0845-934B-20414A95007F}" type="presParOf" srcId="{5AFC7897-909E-C648-9546-C98276DF465A}" destId="{9E29B5E8-4462-BF46-8A57-C0948AF6B177}" srcOrd="0" destOrd="0" presId="urn:microsoft.com/office/officeart/2005/8/layout/venn3"/>
    <dgm:cxn modelId="{22D397C7-683D-5843-910B-50A6E7D2CC15}" type="presParOf" srcId="{5AFC7897-909E-C648-9546-C98276DF465A}" destId="{EB7024CF-322C-074F-B71F-DB78CBBD4D61}" srcOrd="1" destOrd="0" presId="urn:microsoft.com/office/officeart/2005/8/layout/venn3"/>
    <dgm:cxn modelId="{746A8CCC-84F3-F040-B7CE-D36B263C62CF}" type="presParOf" srcId="{5AFC7897-909E-C648-9546-C98276DF465A}" destId="{50822FF4-C8A0-6C43-B8E4-7592CA3DEA49}" srcOrd="2" destOrd="0" presId="urn:microsoft.com/office/officeart/2005/8/layout/venn3"/>
    <dgm:cxn modelId="{6AD14503-66AD-9A45-87CA-1F25FC6E81C2}" type="presParOf" srcId="{5AFC7897-909E-C648-9546-C98276DF465A}" destId="{B6D8A3A9-BDCE-7F47-965F-87C939027B5C}" srcOrd="3" destOrd="0" presId="urn:microsoft.com/office/officeart/2005/8/layout/venn3"/>
    <dgm:cxn modelId="{F9DB0CF7-0F95-CF40-A7C3-77331B491394}" type="presParOf" srcId="{5AFC7897-909E-C648-9546-C98276DF465A}" destId="{44C377BC-E7EA-E141-9FDE-712BD98B2EC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3420BF-B186-A74F-864D-1FA95BE37518}" type="doc">
      <dgm:prSet loTypeId="urn:microsoft.com/office/officeart/2005/8/layout/venn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D61D56-1962-2942-967F-163EC8ABA3AB}">
      <dgm:prSet/>
      <dgm:spPr/>
      <dgm:t>
        <a:bodyPr/>
        <a:lstStyle/>
        <a:p>
          <a:r>
            <a:rPr lang="en-US"/>
            <a:t>107 Countries supported by Virtual Access </a:t>
          </a:r>
        </a:p>
      </dgm:t>
    </dgm:pt>
    <dgm:pt modelId="{DF1538B0-FCA4-EA45-8BB2-FE914D802A0D}" type="parTrans" cxnId="{2E84D647-47CE-324C-B5B2-B3B543739A18}">
      <dgm:prSet/>
      <dgm:spPr/>
      <dgm:t>
        <a:bodyPr/>
        <a:lstStyle/>
        <a:p>
          <a:endParaRPr lang="en-US"/>
        </a:p>
      </dgm:t>
    </dgm:pt>
    <dgm:pt modelId="{0C95D782-AD1B-2F43-B307-B465088A7C47}" type="sibTrans" cxnId="{2E84D647-47CE-324C-B5B2-B3B543739A18}">
      <dgm:prSet/>
      <dgm:spPr/>
      <dgm:t>
        <a:bodyPr/>
        <a:lstStyle/>
        <a:p>
          <a:endParaRPr lang="en-US"/>
        </a:p>
      </dgm:t>
    </dgm:pt>
    <dgm:pt modelId="{02369B65-9C9F-3E42-9FBC-257DB9C56420}" type="pres">
      <dgm:prSet presAssocID="{543420BF-B186-A74F-864D-1FA95BE37518}" presName="Name0" presStyleCnt="0">
        <dgm:presLayoutVars>
          <dgm:dir/>
          <dgm:resizeHandles val="exact"/>
        </dgm:presLayoutVars>
      </dgm:prSet>
      <dgm:spPr/>
    </dgm:pt>
    <dgm:pt modelId="{10CC776A-4609-7548-8533-14CED7A3290C}" type="pres">
      <dgm:prSet presAssocID="{DCD61D56-1962-2942-967F-163EC8ABA3AB}" presName="Name5" presStyleLbl="vennNode1" presStyleIdx="0" presStyleCnt="1">
        <dgm:presLayoutVars>
          <dgm:bulletEnabled val="1"/>
        </dgm:presLayoutVars>
      </dgm:prSet>
      <dgm:spPr/>
    </dgm:pt>
  </dgm:ptLst>
  <dgm:cxnLst>
    <dgm:cxn modelId="{B7E5F91F-B9C6-3E4C-8E65-1AD84951FA7E}" type="presOf" srcId="{DCD61D56-1962-2942-967F-163EC8ABA3AB}" destId="{10CC776A-4609-7548-8533-14CED7A3290C}" srcOrd="0" destOrd="0" presId="urn:microsoft.com/office/officeart/2005/8/layout/venn3"/>
    <dgm:cxn modelId="{2E84D647-47CE-324C-B5B2-B3B543739A18}" srcId="{543420BF-B186-A74F-864D-1FA95BE37518}" destId="{DCD61D56-1962-2942-967F-163EC8ABA3AB}" srcOrd="0" destOrd="0" parTransId="{DF1538B0-FCA4-EA45-8BB2-FE914D802A0D}" sibTransId="{0C95D782-AD1B-2F43-B307-B465088A7C47}"/>
    <dgm:cxn modelId="{BB44B29A-CFC5-2944-B1E4-889AA8058FD1}" type="presOf" srcId="{543420BF-B186-A74F-864D-1FA95BE37518}" destId="{02369B65-9C9F-3E42-9FBC-257DB9C56420}" srcOrd="0" destOrd="0" presId="urn:microsoft.com/office/officeart/2005/8/layout/venn3"/>
    <dgm:cxn modelId="{253953F7-1EA8-0D46-A06A-8018CFC95B29}" type="presParOf" srcId="{02369B65-9C9F-3E42-9FBC-257DB9C56420}" destId="{10CC776A-4609-7548-8533-14CED7A3290C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43420BF-B186-A74F-864D-1FA95BE37518}" type="doc">
      <dgm:prSet loTypeId="urn:microsoft.com/office/officeart/2005/8/layout/venn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277BF1-4CDC-D64D-938D-B42AC7EED453}">
      <dgm:prSet phldrT="[Text]" custT="1"/>
      <dgm:spPr/>
      <dgm:t>
        <a:bodyPr/>
        <a:lstStyle/>
        <a:p>
          <a:r>
            <a:rPr lang="en-US" sz="2400"/>
            <a:t>10 SMEs/Industry partners in the Marketplace</a:t>
          </a:r>
        </a:p>
      </dgm:t>
    </dgm:pt>
    <dgm:pt modelId="{C5B1B1E0-4F93-0143-B0D2-6AE058752F8E}" type="parTrans" cxnId="{1927B865-2147-8D4C-A485-FD20D87D8CCA}">
      <dgm:prSet/>
      <dgm:spPr/>
      <dgm:t>
        <a:bodyPr/>
        <a:lstStyle/>
        <a:p>
          <a:endParaRPr lang="en-US" sz="4000"/>
        </a:p>
      </dgm:t>
    </dgm:pt>
    <dgm:pt modelId="{3E76A787-25F8-8D48-9C5B-D9DDE5128696}" type="sibTrans" cxnId="{1927B865-2147-8D4C-A485-FD20D87D8CCA}">
      <dgm:prSet/>
      <dgm:spPr/>
      <dgm:t>
        <a:bodyPr/>
        <a:lstStyle/>
        <a:p>
          <a:endParaRPr lang="en-US" sz="4000"/>
        </a:p>
      </dgm:t>
    </dgm:pt>
    <dgm:pt modelId="{B23A562A-57C4-D744-A78E-2E1D9E508623}">
      <dgm:prSet phldrT="[Text]" custT="1"/>
      <dgm:spPr/>
      <dgm:t>
        <a:bodyPr/>
        <a:lstStyle/>
        <a:p>
          <a:r>
            <a:rPr lang="en-US" sz="2400" dirty="0"/>
            <a:t>Voucher </a:t>
          </a:r>
          <a:r>
            <a:rPr lang="en-US" sz="2400" dirty="0" err="1"/>
            <a:t>programme</a:t>
          </a:r>
          <a:r>
            <a:rPr lang="en-US" sz="2400" dirty="0"/>
            <a:t> for free cloud services</a:t>
          </a:r>
        </a:p>
      </dgm:t>
    </dgm:pt>
    <dgm:pt modelId="{3875EF88-C84E-9F4F-97AA-DF9AA3D07331}" type="parTrans" cxnId="{7774CD7F-7DBA-3C4A-B86C-D1ADD53372B8}">
      <dgm:prSet/>
      <dgm:spPr/>
      <dgm:t>
        <a:bodyPr/>
        <a:lstStyle/>
        <a:p>
          <a:endParaRPr lang="en-US" sz="4000"/>
        </a:p>
      </dgm:t>
    </dgm:pt>
    <dgm:pt modelId="{FFAC5E93-ECA3-9E4F-A7B8-4D43B33F69EF}" type="sibTrans" cxnId="{7774CD7F-7DBA-3C4A-B86C-D1ADD53372B8}">
      <dgm:prSet/>
      <dgm:spPr/>
      <dgm:t>
        <a:bodyPr/>
        <a:lstStyle/>
        <a:p>
          <a:endParaRPr lang="en-US" sz="4000"/>
        </a:p>
      </dgm:t>
    </dgm:pt>
    <dgm:pt modelId="{F962F3EF-59DC-3740-83CA-D19FF79F6E76}">
      <dgm:prSet phldrT="[Text]" custT="1"/>
      <dgm:spPr/>
      <dgm:t>
        <a:bodyPr/>
        <a:lstStyle/>
        <a:p>
          <a:r>
            <a:rPr lang="en-GB" sz="2400" noProof="0" dirty="0"/>
            <a:t>+16 partnerships/collaborations with other DIHs </a:t>
          </a:r>
        </a:p>
      </dgm:t>
    </dgm:pt>
    <dgm:pt modelId="{AD541E38-8788-2941-8EFD-C28D9517BB50}" type="parTrans" cxnId="{ED258A8B-0D15-8541-B610-15E126DD9AA0}">
      <dgm:prSet/>
      <dgm:spPr/>
      <dgm:t>
        <a:bodyPr/>
        <a:lstStyle/>
        <a:p>
          <a:endParaRPr lang="en-US" sz="4000"/>
        </a:p>
      </dgm:t>
    </dgm:pt>
    <dgm:pt modelId="{399282A4-54F4-2E46-B618-9E9EEFC34462}" type="sibTrans" cxnId="{ED258A8B-0D15-8541-B610-15E126DD9AA0}">
      <dgm:prSet/>
      <dgm:spPr/>
      <dgm:t>
        <a:bodyPr/>
        <a:lstStyle/>
        <a:p>
          <a:endParaRPr lang="en-US" sz="4000"/>
        </a:p>
      </dgm:t>
    </dgm:pt>
    <dgm:pt modelId="{02369B65-9C9F-3E42-9FBC-257DB9C56420}" type="pres">
      <dgm:prSet presAssocID="{543420BF-B186-A74F-864D-1FA95BE37518}" presName="Name0" presStyleCnt="0">
        <dgm:presLayoutVars>
          <dgm:dir/>
          <dgm:resizeHandles val="exact"/>
        </dgm:presLayoutVars>
      </dgm:prSet>
      <dgm:spPr/>
    </dgm:pt>
    <dgm:pt modelId="{29592467-0948-314D-8B6D-05F961D81186}" type="pres">
      <dgm:prSet presAssocID="{E5277BF1-4CDC-D64D-938D-B42AC7EED453}" presName="Name5" presStyleLbl="vennNode1" presStyleIdx="0" presStyleCnt="3">
        <dgm:presLayoutVars>
          <dgm:bulletEnabled val="1"/>
        </dgm:presLayoutVars>
      </dgm:prSet>
      <dgm:spPr/>
    </dgm:pt>
    <dgm:pt modelId="{CCF883DD-2F63-964F-86A3-183CE29F5BEF}" type="pres">
      <dgm:prSet presAssocID="{3E76A787-25F8-8D48-9C5B-D9DDE5128696}" presName="space" presStyleCnt="0"/>
      <dgm:spPr/>
    </dgm:pt>
    <dgm:pt modelId="{CCCAF6DF-A872-1841-8266-4A06FF9F5472}" type="pres">
      <dgm:prSet presAssocID="{B23A562A-57C4-D744-A78E-2E1D9E508623}" presName="Name5" presStyleLbl="vennNode1" presStyleIdx="1" presStyleCnt="3">
        <dgm:presLayoutVars>
          <dgm:bulletEnabled val="1"/>
        </dgm:presLayoutVars>
      </dgm:prSet>
      <dgm:spPr/>
    </dgm:pt>
    <dgm:pt modelId="{E9D4A826-B951-044E-9AD6-D6268F073B26}" type="pres">
      <dgm:prSet presAssocID="{FFAC5E93-ECA3-9E4F-A7B8-4D43B33F69EF}" presName="space" presStyleCnt="0"/>
      <dgm:spPr/>
    </dgm:pt>
    <dgm:pt modelId="{F1726E63-266B-E643-BEAF-E1C08800CE12}" type="pres">
      <dgm:prSet presAssocID="{F962F3EF-59DC-3740-83CA-D19FF79F6E76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8678851F-6AC6-144B-9A08-41A5CF12D76A}" type="presOf" srcId="{B23A562A-57C4-D744-A78E-2E1D9E508623}" destId="{CCCAF6DF-A872-1841-8266-4A06FF9F5472}" srcOrd="0" destOrd="0" presId="urn:microsoft.com/office/officeart/2005/8/layout/venn3"/>
    <dgm:cxn modelId="{4669823B-D213-7D4D-AC73-CF79A4A77A0B}" type="presOf" srcId="{543420BF-B186-A74F-864D-1FA95BE37518}" destId="{02369B65-9C9F-3E42-9FBC-257DB9C56420}" srcOrd="0" destOrd="0" presId="urn:microsoft.com/office/officeart/2005/8/layout/venn3"/>
    <dgm:cxn modelId="{1927B865-2147-8D4C-A485-FD20D87D8CCA}" srcId="{543420BF-B186-A74F-864D-1FA95BE37518}" destId="{E5277BF1-4CDC-D64D-938D-B42AC7EED453}" srcOrd="0" destOrd="0" parTransId="{C5B1B1E0-4F93-0143-B0D2-6AE058752F8E}" sibTransId="{3E76A787-25F8-8D48-9C5B-D9DDE5128696}"/>
    <dgm:cxn modelId="{31452C70-897A-F646-9545-A0D612DAA3BE}" type="presOf" srcId="{E5277BF1-4CDC-D64D-938D-B42AC7EED453}" destId="{29592467-0948-314D-8B6D-05F961D81186}" srcOrd="0" destOrd="0" presId="urn:microsoft.com/office/officeart/2005/8/layout/venn3"/>
    <dgm:cxn modelId="{AC8BD65A-4D68-0F49-985E-F92324BDF130}" type="presOf" srcId="{F962F3EF-59DC-3740-83CA-D19FF79F6E76}" destId="{F1726E63-266B-E643-BEAF-E1C08800CE12}" srcOrd="0" destOrd="0" presId="urn:microsoft.com/office/officeart/2005/8/layout/venn3"/>
    <dgm:cxn modelId="{7774CD7F-7DBA-3C4A-B86C-D1ADD53372B8}" srcId="{543420BF-B186-A74F-864D-1FA95BE37518}" destId="{B23A562A-57C4-D744-A78E-2E1D9E508623}" srcOrd="1" destOrd="0" parTransId="{3875EF88-C84E-9F4F-97AA-DF9AA3D07331}" sibTransId="{FFAC5E93-ECA3-9E4F-A7B8-4D43B33F69EF}"/>
    <dgm:cxn modelId="{ED258A8B-0D15-8541-B610-15E126DD9AA0}" srcId="{543420BF-B186-A74F-864D-1FA95BE37518}" destId="{F962F3EF-59DC-3740-83CA-D19FF79F6E76}" srcOrd="2" destOrd="0" parTransId="{AD541E38-8788-2941-8EFD-C28D9517BB50}" sibTransId="{399282A4-54F4-2E46-B618-9E9EEFC34462}"/>
    <dgm:cxn modelId="{E9360E8A-C6DE-2141-AB95-A907F399C8C9}" type="presParOf" srcId="{02369B65-9C9F-3E42-9FBC-257DB9C56420}" destId="{29592467-0948-314D-8B6D-05F961D81186}" srcOrd="0" destOrd="0" presId="urn:microsoft.com/office/officeart/2005/8/layout/venn3"/>
    <dgm:cxn modelId="{4BCFF333-16C9-8E4F-8A09-E8384511CD85}" type="presParOf" srcId="{02369B65-9C9F-3E42-9FBC-257DB9C56420}" destId="{CCF883DD-2F63-964F-86A3-183CE29F5BEF}" srcOrd="1" destOrd="0" presId="urn:microsoft.com/office/officeart/2005/8/layout/venn3"/>
    <dgm:cxn modelId="{1F8B8222-11DE-1E4A-A565-FE5A6CFB984B}" type="presParOf" srcId="{02369B65-9C9F-3E42-9FBC-257DB9C56420}" destId="{CCCAF6DF-A872-1841-8266-4A06FF9F5472}" srcOrd="2" destOrd="0" presId="urn:microsoft.com/office/officeart/2005/8/layout/venn3"/>
    <dgm:cxn modelId="{8E07EA01-F2B5-7C44-A3BB-6783C3931E03}" type="presParOf" srcId="{02369B65-9C9F-3E42-9FBC-257DB9C56420}" destId="{E9D4A826-B951-044E-9AD6-D6268F073B26}" srcOrd="3" destOrd="0" presId="urn:microsoft.com/office/officeart/2005/8/layout/venn3"/>
    <dgm:cxn modelId="{26F5A283-A5E6-ED41-892E-07E00059BA12}" type="presParOf" srcId="{02369B65-9C9F-3E42-9FBC-257DB9C56420}" destId="{F1726E63-266B-E643-BEAF-E1C08800CE12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41CB275-0EEC-CA44-B2DD-5C315980A5BD}" type="doc">
      <dgm:prSet loTypeId="urn:microsoft.com/office/officeart/2005/8/layout/venn1" loCatId="" qsTypeId="urn:microsoft.com/office/officeart/2005/8/quickstyle/simple4" qsCatId="simple" csTypeId="urn:microsoft.com/office/officeart/2005/8/colors/accent4_2" csCatId="accent4" phldr="1"/>
      <dgm:spPr/>
    </dgm:pt>
    <dgm:pt modelId="{0BB02D5C-0C54-ED4C-AE8A-C1FBEE50D679}">
      <dgm:prSet phldrT="[Text]"/>
      <dgm:spPr/>
      <dgm:t>
        <a:bodyPr/>
        <a:lstStyle/>
        <a:p>
          <a:r>
            <a:rPr lang="en-US"/>
            <a:t>Improved port efficiency, competitiveness and safety</a:t>
          </a:r>
        </a:p>
      </dgm:t>
    </dgm:pt>
    <dgm:pt modelId="{25044C87-095B-8E41-9069-76F3FEBC300A}" type="parTrans" cxnId="{B366F500-2935-624B-85EA-65C099380EDB}">
      <dgm:prSet/>
      <dgm:spPr/>
      <dgm:t>
        <a:bodyPr/>
        <a:lstStyle/>
        <a:p>
          <a:endParaRPr lang="en-US"/>
        </a:p>
      </dgm:t>
    </dgm:pt>
    <dgm:pt modelId="{33648659-B8DD-7C40-9423-71000012E0FC}" type="sibTrans" cxnId="{B366F500-2935-624B-85EA-65C099380EDB}">
      <dgm:prSet/>
      <dgm:spPr/>
      <dgm:t>
        <a:bodyPr/>
        <a:lstStyle/>
        <a:p>
          <a:endParaRPr lang="en-US"/>
        </a:p>
      </dgm:t>
    </dgm:pt>
    <dgm:pt modelId="{CEA61B70-5348-EA43-A8E3-EC2B2A157479}" type="pres">
      <dgm:prSet presAssocID="{141CB275-0EEC-CA44-B2DD-5C315980A5BD}" presName="compositeShape" presStyleCnt="0">
        <dgm:presLayoutVars>
          <dgm:chMax val="7"/>
          <dgm:dir/>
          <dgm:resizeHandles val="exact"/>
        </dgm:presLayoutVars>
      </dgm:prSet>
      <dgm:spPr/>
    </dgm:pt>
    <dgm:pt modelId="{E68ABFE3-8834-7542-8AA3-500F66119B4B}" type="pres">
      <dgm:prSet presAssocID="{0BB02D5C-0C54-ED4C-AE8A-C1FBEE50D679}" presName="circ1TxSh" presStyleLbl="vennNode1" presStyleIdx="0" presStyleCnt="1"/>
      <dgm:spPr/>
    </dgm:pt>
  </dgm:ptLst>
  <dgm:cxnLst>
    <dgm:cxn modelId="{B366F500-2935-624B-85EA-65C099380EDB}" srcId="{141CB275-0EEC-CA44-B2DD-5C315980A5BD}" destId="{0BB02D5C-0C54-ED4C-AE8A-C1FBEE50D679}" srcOrd="0" destOrd="0" parTransId="{25044C87-095B-8E41-9069-76F3FEBC300A}" sibTransId="{33648659-B8DD-7C40-9423-71000012E0FC}"/>
    <dgm:cxn modelId="{C0962C64-45E0-F74D-A941-5D61E917A927}" type="presOf" srcId="{0BB02D5C-0C54-ED4C-AE8A-C1FBEE50D679}" destId="{E68ABFE3-8834-7542-8AA3-500F66119B4B}" srcOrd="0" destOrd="0" presId="urn:microsoft.com/office/officeart/2005/8/layout/venn1"/>
    <dgm:cxn modelId="{05309869-C6D8-EE4A-B478-27584C012822}" type="presOf" srcId="{141CB275-0EEC-CA44-B2DD-5C315980A5BD}" destId="{CEA61B70-5348-EA43-A8E3-EC2B2A157479}" srcOrd="0" destOrd="0" presId="urn:microsoft.com/office/officeart/2005/8/layout/venn1"/>
    <dgm:cxn modelId="{7DF8BEE3-CAFD-364F-BD51-62ED4C897E1E}" type="presParOf" srcId="{CEA61B70-5348-EA43-A8E3-EC2B2A157479}" destId="{E68ABFE3-8834-7542-8AA3-500F66119B4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3420BF-B186-A74F-864D-1FA95BE37518}" type="doc">
      <dgm:prSet loTypeId="urn:microsoft.com/office/officeart/2005/8/layout/venn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277BF1-4CDC-D64D-938D-B42AC7EED453}">
      <dgm:prSet phldrT="[Text]"/>
      <dgm:spPr/>
      <dgm:t>
        <a:bodyPr/>
        <a:lstStyle/>
        <a:p>
          <a:r>
            <a:rPr lang="en-US" dirty="0"/>
            <a:t>76 Services in the Service Portfolio</a:t>
          </a:r>
        </a:p>
      </dgm:t>
    </dgm:pt>
    <dgm:pt modelId="{C5B1B1E0-4F93-0143-B0D2-6AE058752F8E}" type="parTrans" cxnId="{1927B865-2147-8D4C-A485-FD20D87D8CCA}">
      <dgm:prSet/>
      <dgm:spPr/>
      <dgm:t>
        <a:bodyPr/>
        <a:lstStyle/>
        <a:p>
          <a:endParaRPr lang="en-US"/>
        </a:p>
      </dgm:t>
    </dgm:pt>
    <dgm:pt modelId="{3E76A787-25F8-8D48-9C5B-D9DDE5128696}" type="sibTrans" cxnId="{1927B865-2147-8D4C-A485-FD20D87D8CCA}">
      <dgm:prSet/>
      <dgm:spPr/>
      <dgm:t>
        <a:bodyPr/>
        <a:lstStyle/>
        <a:p>
          <a:endParaRPr lang="en-US"/>
        </a:p>
      </dgm:t>
    </dgm:pt>
    <dgm:pt modelId="{B23A562A-57C4-D744-A78E-2E1D9E508623}">
      <dgm:prSet phldrT="[Text]"/>
      <dgm:spPr/>
      <dgm:t>
        <a:bodyPr/>
        <a:lstStyle/>
        <a:p>
          <a:r>
            <a:rPr lang="en-US"/>
            <a:t>+21 services onboarded since Nov 2018</a:t>
          </a:r>
        </a:p>
        <a:p>
          <a:r>
            <a:rPr lang="en-US"/>
            <a:t>24 under verification</a:t>
          </a:r>
        </a:p>
      </dgm:t>
    </dgm:pt>
    <dgm:pt modelId="{3875EF88-C84E-9F4F-97AA-DF9AA3D07331}" type="parTrans" cxnId="{7774CD7F-7DBA-3C4A-B86C-D1ADD53372B8}">
      <dgm:prSet/>
      <dgm:spPr/>
      <dgm:t>
        <a:bodyPr/>
        <a:lstStyle/>
        <a:p>
          <a:endParaRPr lang="en-US"/>
        </a:p>
      </dgm:t>
    </dgm:pt>
    <dgm:pt modelId="{FFAC5E93-ECA3-9E4F-A7B8-4D43B33F69EF}" type="sibTrans" cxnId="{7774CD7F-7DBA-3C4A-B86C-D1ADD53372B8}">
      <dgm:prSet/>
      <dgm:spPr/>
      <dgm:t>
        <a:bodyPr/>
        <a:lstStyle/>
        <a:p>
          <a:endParaRPr lang="en-US"/>
        </a:p>
      </dgm:t>
    </dgm:pt>
    <dgm:pt modelId="{F962F3EF-59DC-3740-83CA-D19FF79F6E76}">
      <dgm:prSet phldrT="[Text]"/>
      <dgm:spPr/>
      <dgm:t>
        <a:bodyPr/>
        <a:lstStyle/>
        <a:p>
          <a:r>
            <a:rPr lang="en-US"/>
            <a:t>66 providers</a:t>
          </a:r>
        </a:p>
      </dgm:t>
    </dgm:pt>
    <dgm:pt modelId="{AD541E38-8788-2941-8EFD-C28D9517BB50}" type="parTrans" cxnId="{ED258A8B-0D15-8541-B610-15E126DD9AA0}">
      <dgm:prSet/>
      <dgm:spPr/>
      <dgm:t>
        <a:bodyPr/>
        <a:lstStyle/>
        <a:p>
          <a:endParaRPr lang="en-US"/>
        </a:p>
      </dgm:t>
    </dgm:pt>
    <dgm:pt modelId="{399282A4-54F4-2E46-B618-9E9EEFC34462}" type="sibTrans" cxnId="{ED258A8B-0D15-8541-B610-15E126DD9AA0}">
      <dgm:prSet/>
      <dgm:spPr/>
      <dgm:t>
        <a:bodyPr/>
        <a:lstStyle/>
        <a:p>
          <a:endParaRPr lang="en-US"/>
        </a:p>
      </dgm:t>
    </dgm:pt>
    <dgm:pt modelId="{ADE740A5-C8E4-E04C-92D2-6FEDB2D8095B}">
      <dgm:prSet phldrT="[Text]"/>
      <dgm:spPr/>
      <dgm:t>
        <a:bodyPr/>
        <a:lstStyle/>
        <a:p>
          <a:r>
            <a:rPr lang="en-US"/>
            <a:t>103 orders</a:t>
          </a:r>
        </a:p>
        <a:p>
          <a:r>
            <a:rPr lang="en-US"/>
            <a:t>64% </a:t>
          </a:r>
          <a:r>
            <a:rPr lang="en-US" err="1"/>
            <a:t>fullfilled</a:t>
          </a:r>
          <a:endParaRPr lang="en-US"/>
        </a:p>
      </dgm:t>
    </dgm:pt>
    <dgm:pt modelId="{23F86952-A515-ED44-B3E6-D93BB3F928C5}" type="parTrans" cxnId="{3480A998-2252-FE44-8019-D6AED1DD0CEB}">
      <dgm:prSet/>
      <dgm:spPr/>
      <dgm:t>
        <a:bodyPr/>
        <a:lstStyle/>
        <a:p>
          <a:endParaRPr lang="en-US"/>
        </a:p>
      </dgm:t>
    </dgm:pt>
    <dgm:pt modelId="{D5147475-3BA5-E241-913B-0EAE3A0693FF}" type="sibTrans" cxnId="{3480A998-2252-FE44-8019-D6AED1DD0CEB}">
      <dgm:prSet/>
      <dgm:spPr/>
      <dgm:t>
        <a:bodyPr/>
        <a:lstStyle/>
        <a:p>
          <a:endParaRPr lang="en-US"/>
        </a:p>
      </dgm:t>
    </dgm:pt>
    <dgm:pt modelId="{0C301806-792B-F64D-ADD4-1658549AD1D3}">
      <dgm:prSet phldrT="[Text]"/>
      <dgm:spPr/>
      <dgm:t>
        <a:bodyPr/>
        <a:lstStyle/>
        <a:p>
          <a:r>
            <a:rPr lang="en-US"/>
            <a:t>2000 monthly users (</a:t>
          </a:r>
          <a:r>
            <a:rPr lang="en-US" err="1"/>
            <a:t>avg</a:t>
          </a:r>
          <a:r>
            <a:rPr lang="en-US"/>
            <a:t>)</a:t>
          </a:r>
        </a:p>
        <a:p>
          <a:r>
            <a:rPr lang="en-US"/>
            <a:t>6000 unique page views per month</a:t>
          </a:r>
        </a:p>
      </dgm:t>
    </dgm:pt>
    <dgm:pt modelId="{F2DAB07C-1C4A-C044-8966-B8A50DD1DDAB}" type="parTrans" cxnId="{AF810EBF-915B-B544-8781-6EAB2BE2CC2D}">
      <dgm:prSet/>
      <dgm:spPr/>
      <dgm:t>
        <a:bodyPr/>
        <a:lstStyle/>
        <a:p>
          <a:endParaRPr lang="en-US"/>
        </a:p>
      </dgm:t>
    </dgm:pt>
    <dgm:pt modelId="{ABED6C85-92E2-3142-BF1C-CB3ADC5D7B04}" type="sibTrans" cxnId="{AF810EBF-915B-B544-8781-6EAB2BE2CC2D}">
      <dgm:prSet/>
      <dgm:spPr/>
      <dgm:t>
        <a:bodyPr/>
        <a:lstStyle/>
        <a:p>
          <a:endParaRPr lang="en-US"/>
        </a:p>
      </dgm:t>
    </dgm:pt>
    <dgm:pt modelId="{02369B65-9C9F-3E42-9FBC-257DB9C56420}" type="pres">
      <dgm:prSet presAssocID="{543420BF-B186-A74F-864D-1FA95BE37518}" presName="Name0" presStyleCnt="0">
        <dgm:presLayoutVars>
          <dgm:dir/>
          <dgm:resizeHandles val="exact"/>
        </dgm:presLayoutVars>
      </dgm:prSet>
      <dgm:spPr/>
    </dgm:pt>
    <dgm:pt modelId="{29592467-0948-314D-8B6D-05F961D81186}" type="pres">
      <dgm:prSet presAssocID="{E5277BF1-4CDC-D64D-938D-B42AC7EED453}" presName="Name5" presStyleLbl="vennNode1" presStyleIdx="0" presStyleCnt="5">
        <dgm:presLayoutVars>
          <dgm:bulletEnabled val="1"/>
        </dgm:presLayoutVars>
      </dgm:prSet>
      <dgm:spPr/>
    </dgm:pt>
    <dgm:pt modelId="{CCF883DD-2F63-964F-86A3-183CE29F5BEF}" type="pres">
      <dgm:prSet presAssocID="{3E76A787-25F8-8D48-9C5B-D9DDE5128696}" presName="space" presStyleCnt="0"/>
      <dgm:spPr/>
    </dgm:pt>
    <dgm:pt modelId="{CCCAF6DF-A872-1841-8266-4A06FF9F5472}" type="pres">
      <dgm:prSet presAssocID="{B23A562A-57C4-D744-A78E-2E1D9E508623}" presName="Name5" presStyleLbl="vennNode1" presStyleIdx="1" presStyleCnt="5">
        <dgm:presLayoutVars>
          <dgm:bulletEnabled val="1"/>
        </dgm:presLayoutVars>
      </dgm:prSet>
      <dgm:spPr/>
    </dgm:pt>
    <dgm:pt modelId="{E9D4A826-B951-044E-9AD6-D6268F073B26}" type="pres">
      <dgm:prSet presAssocID="{FFAC5E93-ECA3-9E4F-A7B8-4D43B33F69EF}" presName="space" presStyleCnt="0"/>
      <dgm:spPr/>
    </dgm:pt>
    <dgm:pt modelId="{F1726E63-266B-E643-BEAF-E1C08800CE12}" type="pres">
      <dgm:prSet presAssocID="{F962F3EF-59DC-3740-83CA-D19FF79F6E76}" presName="Name5" presStyleLbl="vennNode1" presStyleIdx="2" presStyleCnt="5">
        <dgm:presLayoutVars>
          <dgm:bulletEnabled val="1"/>
        </dgm:presLayoutVars>
      </dgm:prSet>
      <dgm:spPr/>
    </dgm:pt>
    <dgm:pt modelId="{7FCABFC4-245F-1144-895E-918968F8EA43}" type="pres">
      <dgm:prSet presAssocID="{399282A4-54F4-2E46-B618-9E9EEFC34462}" presName="space" presStyleCnt="0"/>
      <dgm:spPr/>
    </dgm:pt>
    <dgm:pt modelId="{1114DB2A-DF50-EF46-B596-238600C4F675}" type="pres">
      <dgm:prSet presAssocID="{ADE740A5-C8E4-E04C-92D2-6FEDB2D8095B}" presName="Name5" presStyleLbl="vennNode1" presStyleIdx="3" presStyleCnt="5">
        <dgm:presLayoutVars>
          <dgm:bulletEnabled val="1"/>
        </dgm:presLayoutVars>
      </dgm:prSet>
      <dgm:spPr/>
    </dgm:pt>
    <dgm:pt modelId="{9A5BF961-6EE3-3C4A-A3CC-491161116937}" type="pres">
      <dgm:prSet presAssocID="{D5147475-3BA5-E241-913B-0EAE3A0693FF}" presName="space" presStyleCnt="0"/>
      <dgm:spPr/>
    </dgm:pt>
    <dgm:pt modelId="{A60F9B66-E682-7C40-AEAD-AB3FEC8C52C3}" type="pres">
      <dgm:prSet presAssocID="{0C301806-792B-F64D-ADD4-1658549AD1D3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72DBDF11-48BA-1A4E-911B-EACFB1E3C33D}" type="presOf" srcId="{0C301806-792B-F64D-ADD4-1658549AD1D3}" destId="{A60F9B66-E682-7C40-AEAD-AB3FEC8C52C3}" srcOrd="0" destOrd="0" presId="urn:microsoft.com/office/officeart/2005/8/layout/venn3"/>
    <dgm:cxn modelId="{07894B19-EB1C-4F43-8A3B-04D5A135E550}" type="presOf" srcId="{543420BF-B186-A74F-864D-1FA95BE37518}" destId="{02369B65-9C9F-3E42-9FBC-257DB9C56420}" srcOrd="0" destOrd="0" presId="urn:microsoft.com/office/officeart/2005/8/layout/venn3"/>
    <dgm:cxn modelId="{2ACAB339-3964-9949-9C4E-1B9CB6B4D404}" type="presOf" srcId="{ADE740A5-C8E4-E04C-92D2-6FEDB2D8095B}" destId="{1114DB2A-DF50-EF46-B596-238600C4F675}" srcOrd="0" destOrd="0" presId="urn:microsoft.com/office/officeart/2005/8/layout/venn3"/>
    <dgm:cxn modelId="{1927B865-2147-8D4C-A485-FD20D87D8CCA}" srcId="{543420BF-B186-A74F-864D-1FA95BE37518}" destId="{E5277BF1-4CDC-D64D-938D-B42AC7EED453}" srcOrd="0" destOrd="0" parTransId="{C5B1B1E0-4F93-0143-B0D2-6AE058752F8E}" sibTransId="{3E76A787-25F8-8D48-9C5B-D9DDE5128696}"/>
    <dgm:cxn modelId="{7774CD7F-7DBA-3C4A-B86C-D1ADD53372B8}" srcId="{543420BF-B186-A74F-864D-1FA95BE37518}" destId="{B23A562A-57C4-D744-A78E-2E1D9E508623}" srcOrd="1" destOrd="0" parTransId="{3875EF88-C84E-9F4F-97AA-DF9AA3D07331}" sibTransId="{FFAC5E93-ECA3-9E4F-A7B8-4D43B33F69EF}"/>
    <dgm:cxn modelId="{ED258A8B-0D15-8541-B610-15E126DD9AA0}" srcId="{543420BF-B186-A74F-864D-1FA95BE37518}" destId="{F962F3EF-59DC-3740-83CA-D19FF79F6E76}" srcOrd="2" destOrd="0" parTransId="{AD541E38-8788-2941-8EFD-C28D9517BB50}" sibTransId="{399282A4-54F4-2E46-B618-9E9EEFC34462}"/>
    <dgm:cxn modelId="{3480A998-2252-FE44-8019-D6AED1DD0CEB}" srcId="{543420BF-B186-A74F-864D-1FA95BE37518}" destId="{ADE740A5-C8E4-E04C-92D2-6FEDB2D8095B}" srcOrd="3" destOrd="0" parTransId="{23F86952-A515-ED44-B3E6-D93BB3F928C5}" sibTransId="{D5147475-3BA5-E241-913B-0EAE3A0693FF}"/>
    <dgm:cxn modelId="{E3E5E8AC-B3F9-7046-927C-698ADAC1E903}" type="presOf" srcId="{E5277BF1-4CDC-D64D-938D-B42AC7EED453}" destId="{29592467-0948-314D-8B6D-05F961D81186}" srcOrd="0" destOrd="0" presId="urn:microsoft.com/office/officeart/2005/8/layout/venn3"/>
    <dgm:cxn modelId="{AF810EBF-915B-B544-8781-6EAB2BE2CC2D}" srcId="{543420BF-B186-A74F-864D-1FA95BE37518}" destId="{0C301806-792B-F64D-ADD4-1658549AD1D3}" srcOrd="4" destOrd="0" parTransId="{F2DAB07C-1C4A-C044-8966-B8A50DD1DDAB}" sibTransId="{ABED6C85-92E2-3142-BF1C-CB3ADC5D7B04}"/>
    <dgm:cxn modelId="{AB3998CB-93C9-E549-9F40-1AC963068307}" type="presOf" srcId="{F962F3EF-59DC-3740-83CA-D19FF79F6E76}" destId="{F1726E63-266B-E643-BEAF-E1C08800CE12}" srcOrd="0" destOrd="0" presId="urn:microsoft.com/office/officeart/2005/8/layout/venn3"/>
    <dgm:cxn modelId="{777046EB-0F2F-1042-A76F-DB3FDEFAEED2}" type="presOf" srcId="{B23A562A-57C4-D744-A78E-2E1D9E508623}" destId="{CCCAF6DF-A872-1841-8266-4A06FF9F5472}" srcOrd="0" destOrd="0" presId="urn:microsoft.com/office/officeart/2005/8/layout/venn3"/>
    <dgm:cxn modelId="{5840D07A-6BAF-B34A-AD29-31D75568E93A}" type="presParOf" srcId="{02369B65-9C9F-3E42-9FBC-257DB9C56420}" destId="{29592467-0948-314D-8B6D-05F961D81186}" srcOrd="0" destOrd="0" presId="urn:microsoft.com/office/officeart/2005/8/layout/venn3"/>
    <dgm:cxn modelId="{390A11E4-6AC5-434B-A565-B02187A5AA68}" type="presParOf" srcId="{02369B65-9C9F-3E42-9FBC-257DB9C56420}" destId="{CCF883DD-2F63-964F-86A3-183CE29F5BEF}" srcOrd="1" destOrd="0" presId="urn:microsoft.com/office/officeart/2005/8/layout/venn3"/>
    <dgm:cxn modelId="{BD07989F-CE01-AF4E-ADF6-4EACCAF4CFE7}" type="presParOf" srcId="{02369B65-9C9F-3E42-9FBC-257DB9C56420}" destId="{CCCAF6DF-A872-1841-8266-4A06FF9F5472}" srcOrd="2" destOrd="0" presId="urn:microsoft.com/office/officeart/2005/8/layout/venn3"/>
    <dgm:cxn modelId="{AB62CB58-1206-A045-A7F6-639420C52E08}" type="presParOf" srcId="{02369B65-9C9F-3E42-9FBC-257DB9C56420}" destId="{E9D4A826-B951-044E-9AD6-D6268F073B26}" srcOrd="3" destOrd="0" presId="urn:microsoft.com/office/officeart/2005/8/layout/venn3"/>
    <dgm:cxn modelId="{D480E243-8168-A346-8137-E856A2F63BA6}" type="presParOf" srcId="{02369B65-9C9F-3E42-9FBC-257DB9C56420}" destId="{F1726E63-266B-E643-BEAF-E1C08800CE12}" srcOrd="4" destOrd="0" presId="urn:microsoft.com/office/officeart/2005/8/layout/venn3"/>
    <dgm:cxn modelId="{A609243A-B1FE-D24C-85B1-91D7F2E893E1}" type="presParOf" srcId="{02369B65-9C9F-3E42-9FBC-257DB9C56420}" destId="{7FCABFC4-245F-1144-895E-918968F8EA43}" srcOrd="5" destOrd="0" presId="urn:microsoft.com/office/officeart/2005/8/layout/venn3"/>
    <dgm:cxn modelId="{25005C9D-42EF-534F-AA90-A3F245545E91}" type="presParOf" srcId="{02369B65-9C9F-3E42-9FBC-257DB9C56420}" destId="{1114DB2A-DF50-EF46-B596-238600C4F675}" srcOrd="6" destOrd="0" presId="urn:microsoft.com/office/officeart/2005/8/layout/venn3"/>
    <dgm:cxn modelId="{45BF64C1-03C8-544C-9C5A-CF32844076C1}" type="presParOf" srcId="{02369B65-9C9F-3E42-9FBC-257DB9C56420}" destId="{9A5BF961-6EE3-3C4A-A3CC-491161116937}" srcOrd="7" destOrd="0" presId="urn:microsoft.com/office/officeart/2005/8/layout/venn3"/>
    <dgm:cxn modelId="{C0833286-8349-FB47-8C8F-E8F96851C259}" type="presParOf" srcId="{02369B65-9C9F-3E42-9FBC-257DB9C56420}" destId="{A60F9B66-E682-7C40-AEAD-AB3FEC8C52C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760BF4-3CE7-6E44-9F18-7DF8317242BB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735152AC-266A-1F49-8372-0B7EB675BAA7}">
      <dgm:prSet phldrT="[Text]"/>
      <dgm:spPr/>
      <dgm:t>
        <a:bodyPr/>
        <a:lstStyle/>
        <a:p>
          <a:r>
            <a:rPr lang="en-US"/>
            <a:t>6100 new users (+230%)</a:t>
          </a:r>
        </a:p>
      </dgm:t>
    </dgm:pt>
    <dgm:pt modelId="{7EFDE3CA-1F1D-4D44-B961-70061259DFFA}" type="parTrans" cxnId="{60516BC8-9719-0E40-A83F-CB5FCA696A4F}">
      <dgm:prSet/>
      <dgm:spPr/>
      <dgm:t>
        <a:bodyPr/>
        <a:lstStyle/>
        <a:p>
          <a:endParaRPr lang="en-US"/>
        </a:p>
      </dgm:t>
    </dgm:pt>
    <dgm:pt modelId="{3EB63593-024F-FA45-B828-A0C906A08021}" type="sibTrans" cxnId="{60516BC8-9719-0E40-A83F-CB5FCA696A4F}">
      <dgm:prSet/>
      <dgm:spPr/>
      <dgm:t>
        <a:bodyPr/>
        <a:lstStyle/>
        <a:p>
          <a:endParaRPr lang="en-US"/>
        </a:p>
      </dgm:t>
    </dgm:pt>
    <dgm:pt modelId="{CB43535C-8D72-6C4E-97A8-9E5A1E2B1DBA}">
      <dgm:prSet phldrT="[Text]"/>
      <dgm:spPr/>
      <dgm:t>
        <a:bodyPr/>
        <a:lstStyle/>
        <a:p>
          <a:r>
            <a:rPr lang="en-US"/>
            <a:t>+300% simulations submitted</a:t>
          </a:r>
        </a:p>
      </dgm:t>
    </dgm:pt>
    <dgm:pt modelId="{3159B77B-3F66-8541-A6DE-C15E14058A96}" type="parTrans" cxnId="{BA62108B-4FBC-B748-BAAF-CE6AE1C88200}">
      <dgm:prSet/>
      <dgm:spPr/>
      <dgm:t>
        <a:bodyPr/>
        <a:lstStyle/>
        <a:p>
          <a:endParaRPr lang="en-US"/>
        </a:p>
      </dgm:t>
    </dgm:pt>
    <dgm:pt modelId="{2628D353-0FFE-DC41-BCE3-DD80F38722A6}" type="sibTrans" cxnId="{BA62108B-4FBC-B748-BAAF-CE6AE1C88200}">
      <dgm:prSet/>
      <dgm:spPr/>
      <dgm:t>
        <a:bodyPr/>
        <a:lstStyle/>
        <a:p>
          <a:endParaRPr lang="en-US"/>
        </a:p>
      </dgm:t>
    </dgm:pt>
    <dgm:pt modelId="{09C57853-4273-6F4D-890E-95085C9E30CC}" type="pres">
      <dgm:prSet presAssocID="{57760BF4-3CE7-6E44-9F18-7DF8317242BB}" presName="compositeShape" presStyleCnt="0">
        <dgm:presLayoutVars>
          <dgm:chMax val="7"/>
          <dgm:dir/>
          <dgm:resizeHandles val="exact"/>
        </dgm:presLayoutVars>
      </dgm:prSet>
      <dgm:spPr/>
    </dgm:pt>
    <dgm:pt modelId="{99773919-2243-C14F-8A35-39FCCD802CD3}" type="pres">
      <dgm:prSet presAssocID="{735152AC-266A-1F49-8372-0B7EB675BAA7}" presName="circ1" presStyleLbl="vennNode1" presStyleIdx="0" presStyleCnt="2"/>
      <dgm:spPr/>
    </dgm:pt>
    <dgm:pt modelId="{B6F52C3A-2579-0D49-A5D1-74B81D354436}" type="pres">
      <dgm:prSet presAssocID="{735152AC-266A-1F49-8372-0B7EB675BAA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800B77-F01A-5840-9658-4C095A238C16}" type="pres">
      <dgm:prSet presAssocID="{CB43535C-8D72-6C4E-97A8-9E5A1E2B1DBA}" presName="circ2" presStyleLbl="vennNode1" presStyleIdx="1" presStyleCnt="2"/>
      <dgm:spPr/>
    </dgm:pt>
    <dgm:pt modelId="{A38C487E-BB8B-9F41-BE90-4523D1AE05F2}" type="pres">
      <dgm:prSet presAssocID="{CB43535C-8D72-6C4E-97A8-9E5A1E2B1D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C33FB05-333C-FC43-88CF-5DE075217194}" type="presOf" srcId="{735152AC-266A-1F49-8372-0B7EB675BAA7}" destId="{99773919-2243-C14F-8A35-39FCCD802CD3}" srcOrd="0" destOrd="0" presId="urn:microsoft.com/office/officeart/2005/8/layout/venn1"/>
    <dgm:cxn modelId="{BA62108B-4FBC-B748-BAAF-CE6AE1C88200}" srcId="{57760BF4-3CE7-6E44-9F18-7DF8317242BB}" destId="{CB43535C-8D72-6C4E-97A8-9E5A1E2B1DBA}" srcOrd="1" destOrd="0" parTransId="{3159B77B-3F66-8541-A6DE-C15E14058A96}" sibTransId="{2628D353-0FFE-DC41-BCE3-DD80F38722A6}"/>
    <dgm:cxn modelId="{856AF3A5-CC8C-C544-8080-C95BF0A2757C}" type="presOf" srcId="{735152AC-266A-1F49-8372-0B7EB675BAA7}" destId="{B6F52C3A-2579-0D49-A5D1-74B81D354436}" srcOrd="1" destOrd="0" presId="urn:microsoft.com/office/officeart/2005/8/layout/venn1"/>
    <dgm:cxn modelId="{849677AB-CBE3-4A47-8606-5A515D699907}" type="presOf" srcId="{CB43535C-8D72-6C4E-97A8-9E5A1E2B1DBA}" destId="{BB800B77-F01A-5840-9658-4C095A238C16}" srcOrd="0" destOrd="0" presId="urn:microsoft.com/office/officeart/2005/8/layout/venn1"/>
    <dgm:cxn modelId="{485BF5C1-766D-E24A-AC7F-3C5BD35F6585}" type="presOf" srcId="{57760BF4-3CE7-6E44-9F18-7DF8317242BB}" destId="{09C57853-4273-6F4D-890E-95085C9E30CC}" srcOrd="0" destOrd="0" presId="urn:microsoft.com/office/officeart/2005/8/layout/venn1"/>
    <dgm:cxn modelId="{60516BC8-9719-0E40-A83F-CB5FCA696A4F}" srcId="{57760BF4-3CE7-6E44-9F18-7DF8317242BB}" destId="{735152AC-266A-1F49-8372-0B7EB675BAA7}" srcOrd="0" destOrd="0" parTransId="{7EFDE3CA-1F1D-4D44-B961-70061259DFFA}" sibTransId="{3EB63593-024F-FA45-B828-A0C906A08021}"/>
    <dgm:cxn modelId="{FACFC1D9-CC6C-4E4D-9EF4-0DFB58E105E5}" type="presOf" srcId="{CB43535C-8D72-6C4E-97A8-9E5A1E2B1DBA}" destId="{A38C487E-BB8B-9F41-BE90-4523D1AE05F2}" srcOrd="1" destOrd="0" presId="urn:microsoft.com/office/officeart/2005/8/layout/venn1"/>
    <dgm:cxn modelId="{3F8FFBC8-2F37-D046-9ACD-7BA51797659B}" type="presParOf" srcId="{09C57853-4273-6F4D-890E-95085C9E30CC}" destId="{99773919-2243-C14F-8A35-39FCCD802CD3}" srcOrd="0" destOrd="0" presId="urn:microsoft.com/office/officeart/2005/8/layout/venn1"/>
    <dgm:cxn modelId="{7334DB7F-DEB1-4D4D-8006-E651983F1F3A}" type="presParOf" srcId="{09C57853-4273-6F4D-890E-95085C9E30CC}" destId="{B6F52C3A-2579-0D49-A5D1-74B81D354436}" srcOrd="1" destOrd="0" presId="urn:microsoft.com/office/officeart/2005/8/layout/venn1"/>
    <dgm:cxn modelId="{3DF877E0-261F-AA4D-9A44-D8CC4C130A89}" type="presParOf" srcId="{09C57853-4273-6F4D-890E-95085C9E30CC}" destId="{BB800B77-F01A-5840-9658-4C095A238C16}" srcOrd="2" destOrd="0" presId="urn:microsoft.com/office/officeart/2005/8/layout/venn1"/>
    <dgm:cxn modelId="{54EA3B35-E5FD-F54D-BF32-5C0943928229}" type="presParOf" srcId="{09C57853-4273-6F4D-890E-95085C9E30CC}" destId="{A38C487E-BB8B-9F41-BE90-4523D1AE05F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3420BF-B186-A74F-864D-1FA95BE37518}" type="doc">
      <dgm:prSet loTypeId="urn:microsoft.com/office/officeart/2005/8/layout/venn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D61D56-1962-2942-967F-163EC8ABA3AB}">
      <dgm:prSet/>
      <dgm:spPr/>
      <dgm:t>
        <a:bodyPr/>
        <a:lstStyle/>
        <a:p>
          <a:r>
            <a:rPr lang="en-US"/>
            <a:t>60 new communities ordered services in the EOSC portal</a:t>
          </a:r>
        </a:p>
      </dgm:t>
    </dgm:pt>
    <dgm:pt modelId="{DF1538B0-FCA4-EA45-8BB2-FE914D802A0D}" type="parTrans" cxnId="{2E84D647-47CE-324C-B5B2-B3B543739A18}">
      <dgm:prSet/>
      <dgm:spPr/>
      <dgm:t>
        <a:bodyPr/>
        <a:lstStyle/>
        <a:p>
          <a:endParaRPr lang="en-US"/>
        </a:p>
      </dgm:t>
    </dgm:pt>
    <dgm:pt modelId="{0C95D782-AD1B-2F43-B307-B465088A7C47}" type="sibTrans" cxnId="{2E84D647-47CE-324C-B5B2-B3B543739A18}">
      <dgm:prSet/>
      <dgm:spPr/>
      <dgm:t>
        <a:bodyPr/>
        <a:lstStyle/>
        <a:p>
          <a:endParaRPr lang="en-US"/>
        </a:p>
      </dgm:t>
    </dgm:pt>
    <dgm:pt modelId="{12E21D53-E8F0-5045-8CB4-64AD2D7D7730}">
      <dgm:prSet/>
      <dgm:spPr/>
      <dgm:t>
        <a:bodyPr/>
        <a:lstStyle/>
        <a:p>
          <a:r>
            <a:rPr lang="en-US"/>
            <a:t>The 8 CCs </a:t>
          </a:r>
          <a:r>
            <a:rPr lang="it-IT" err="1"/>
            <a:t>experimented</a:t>
          </a:r>
          <a:r>
            <a:rPr lang="it-IT"/>
            <a:t> </a:t>
          </a:r>
          <a:r>
            <a:rPr lang="it-IT" err="1"/>
            <a:t>integration</a:t>
          </a:r>
          <a:r>
            <a:rPr lang="it-IT"/>
            <a:t> with 15 common </a:t>
          </a:r>
          <a:r>
            <a:rPr lang="it-IT" err="1"/>
            <a:t>services</a:t>
          </a:r>
          <a:r>
            <a:rPr lang="it-IT"/>
            <a:t> (3 are </a:t>
          </a:r>
          <a:r>
            <a:rPr lang="it-IT" err="1"/>
            <a:t>already</a:t>
          </a:r>
          <a:r>
            <a:rPr lang="it-IT"/>
            <a:t> in mature state)</a:t>
          </a:r>
          <a:endParaRPr lang="en-US"/>
        </a:p>
      </dgm:t>
    </dgm:pt>
    <dgm:pt modelId="{E04B909C-8411-DD41-B869-A599458B0A82}" type="parTrans" cxnId="{2A4C176C-94CE-1A43-9E90-0BB7AE16949B}">
      <dgm:prSet/>
      <dgm:spPr/>
      <dgm:t>
        <a:bodyPr/>
        <a:lstStyle/>
        <a:p>
          <a:endParaRPr lang="en-US"/>
        </a:p>
      </dgm:t>
    </dgm:pt>
    <dgm:pt modelId="{5A627702-0A02-2940-AA71-DBC3719D27B0}" type="sibTrans" cxnId="{2A4C176C-94CE-1A43-9E90-0BB7AE16949B}">
      <dgm:prSet/>
      <dgm:spPr/>
      <dgm:t>
        <a:bodyPr/>
        <a:lstStyle/>
        <a:p>
          <a:endParaRPr lang="en-US"/>
        </a:p>
      </dgm:t>
    </dgm:pt>
    <dgm:pt modelId="{BF9D8E0B-C3C7-6847-83DF-9C1EBF82457B}">
      <dgm:prSet/>
      <dgm:spPr/>
      <dgm:t>
        <a:bodyPr/>
        <a:lstStyle/>
        <a:p>
          <a:r>
            <a:rPr lang="it-IT" err="1"/>
            <a:t>Collaborations</a:t>
          </a:r>
          <a:r>
            <a:rPr lang="it-IT"/>
            <a:t> are </a:t>
          </a:r>
          <a:r>
            <a:rPr lang="it-IT" err="1"/>
            <a:t>ongoing</a:t>
          </a:r>
          <a:r>
            <a:rPr lang="it-IT"/>
            <a:t> with the INFRAEOSC04/05 </a:t>
          </a:r>
          <a:r>
            <a:rPr lang="it-IT" err="1"/>
            <a:t>projects</a:t>
          </a:r>
          <a:endParaRPr lang="en-US"/>
        </a:p>
      </dgm:t>
    </dgm:pt>
    <dgm:pt modelId="{B8C1B456-A82E-5D4F-8D3D-495A951B0175}" type="parTrans" cxnId="{7F27A7F6-6872-8444-8BBC-9BBCBA476221}">
      <dgm:prSet/>
      <dgm:spPr/>
      <dgm:t>
        <a:bodyPr/>
        <a:lstStyle/>
        <a:p>
          <a:endParaRPr lang="en-US"/>
        </a:p>
      </dgm:t>
    </dgm:pt>
    <dgm:pt modelId="{0F67E7BC-CC95-2C46-BFD3-1BAC89318C99}" type="sibTrans" cxnId="{7F27A7F6-6872-8444-8BBC-9BBCBA476221}">
      <dgm:prSet/>
      <dgm:spPr/>
      <dgm:t>
        <a:bodyPr/>
        <a:lstStyle/>
        <a:p>
          <a:endParaRPr lang="en-US"/>
        </a:p>
      </dgm:t>
    </dgm:pt>
    <dgm:pt modelId="{D2B9DEB9-ECC5-554E-BCE4-5D0377D3854A}">
      <dgm:prSet/>
      <dgm:spPr/>
      <dgm:t>
        <a:bodyPr/>
        <a:lstStyle/>
        <a:p>
          <a:r>
            <a:rPr lang="en-US"/>
            <a:t>5 new use cases selected via the </a:t>
          </a:r>
          <a:r>
            <a:rPr lang="en-US" err="1"/>
            <a:t>EaP</a:t>
          </a:r>
          <a:r>
            <a:rPr lang="en-US"/>
            <a:t>; a new call is currently open</a:t>
          </a:r>
        </a:p>
      </dgm:t>
    </dgm:pt>
    <dgm:pt modelId="{0505CF17-4D2C-C24A-B32B-1B79794172D4}" type="parTrans" cxnId="{DDC7398C-54EF-364A-90E8-5483D7A79EA8}">
      <dgm:prSet/>
      <dgm:spPr/>
      <dgm:t>
        <a:bodyPr/>
        <a:lstStyle/>
        <a:p>
          <a:endParaRPr lang="en-US"/>
        </a:p>
      </dgm:t>
    </dgm:pt>
    <dgm:pt modelId="{B90EBDEA-4F64-5B41-9DCF-5F425DDEEA88}" type="sibTrans" cxnId="{DDC7398C-54EF-364A-90E8-5483D7A79EA8}">
      <dgm:prSet/>
      <dgm:spPr/>
      <dgm:t>
        <a:bodyPr/>
        <a:lstStyle/>
        <a:p>
          <a:endParaRPr lang="en-US"/>
        </a:p>
      </dgm:t>
    </dgm:pt>
    <dgm:pt modelId="{02369B65-9C9F-3E42-9FBC-257DB9C56420}" type="pres">
      <dgm:prSet presAssocID="{543420BF-B186-A74F-864D-1FA95BE37518}" presName="Name0" presStyleCnt="0">
        <dgm:presLayoutVars>
          <dgm:dir/>
          <dgm:resizeHandles val="exact"/>
        </dgm:presLayoutVars>
      </dgm:prSet>
      <dgm:spPr/>
    </dgm:pt>
    <dgm:pt modelId="{10CC776A-4609-7548-8533-14CED7A3290C}" type="pres">
      <dgm:prSet presAssocID="{DCD61D56-1962-2942-967F-163EC8ABA3AB}" presName="Name5" presStyleLbl="vennNode1" presStyleIdx="0" presStyleCnt="4">
        <dgm:presLayoutVars>
          <dgm:bulletEnabled val="1"/>
        </dgm:presLayoutVars>
      </dgm:prSet>
      <dgm:spPr/>
    </dgm:pt>
    <dgm:pt modelId="{C516DA88-3102-0540-942F-13B7794C5263}" type="pres">
      <dgm:prSet presAssocID="{0C95D782-AD1B-2F43-B307-B465088A7C47}" presName="space" presStyleCnt="0"/>
      <dgm:spPr/>
    </dgm:pt>
    <dgm:pt modelId="{69AA0977-2073-6845-BE33-65740B0C9BB8}" type="pres">
      <dgm:prSet presAssocID="{12E21D53-E8F0-5045-8CB4-64AD2D7D7730}" presName="Name5" presStyleLbl="vennNode1" presStyleIdx="1" presStyleCnt="4">
        <dgm:presLayoutVars>
          <dgm:bulletEnabled val="1"/>
        </dgm:presLayoutVars>
      </dgm:prSet>
      <dgm:spPr/>
    </dgm:pt>
    <dgm:pt modelId="{16666905-C460-C34B-B810-97B2D7C3F732}" type="pres">
      <dgm:prSet presAssocID="{5A627702-0A02-2940-AA71-DBC3719D27B0}" presName="space" presStyleCnt="0"/>
      <dgm:spPr/>
    </dgm:pt>
    <dgm:pt modelId="{137E413E-302E-5A43-B539-4AF7EEE3CC19}" type="pres">
      <dgm:prSet presAssocID="{BF9D8E0B-C3C7-6847-83DF-9C1EBF82457B}" presName="Name5" presStyleLbl="vennNode1" presStyleIdx="2" presStyleCnt="4">
        <dgm:presLayoutVars>
          <dgm:bulletEnabled val="1"/>
        </dgm:presLayoutVars>
      </dgm:prSet>
      <dgm:spPr/>
    </dgm:pt>
    <dgm:pt modelId="{3D7400B7-7481-6149-AF12-3ED93B59BFC0}" type="pres">
      <dgm:prSet presAssocID="{0F67E7BC-CC95-2C46-BFD3-1BAC89318C99}" presName="space" presStyleCnt="0"/>
      <dgm:spPr/>
    </dgm:pt>
    <dgm:pt modelId="{9FCF2F98-272F-B34E-94EE-A1DB770504DD}" type="pres">
      <dgm:prSet presAssocID="{D2B9DEB9-ECC5-554E-BCE4-5D0377D3854A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2E84D647-47CE-324C-B5B2-B3B543739A18}" srcId="{543420BF-B186-A74F-864D-1FA95BE37518}" destId="{DCD61D56-1962-2942-967F-163EC8ABA3AB}" srcOrd="0" destOrd="0" parTransId="{DF1538B0-FCA4-EA45-8BB2-FE914D802A0D}" sibTransId="{0C95D782-AD1B-2F43-B307-B465088A7C47}"/>
    <dgm:cxn modelId="{2A4C176C-94CE-1A43-9E90-0BB7AE16949B}" srcId="{543420BF-B186-A74F-864D-1FA95BE37518}" destId="{12E21D53-E8F0-5045-8CB4-64AD2D7D7730}" srcOrd="1" destOrd="0" parTransId="{E04B909C-8411-DD41-B869-A599458B0A82}" sibTransId="{5A627702-0A02-2940-AA71-DBC3719D27B0}"/>
    <dgm:cxn modelId="{DDC7398C-54EF-364A-90E8-5483D7A79EA8}" srcId="{543420BF-B186-A74F-864D-1FA95BE37518}" destId="{D2B9DEB9-ECC5-554E-BCE4-5D0377D3854A}" srcOrd="3" destOrd="0" parTransId="{0505CF17-4D2C-C24A-B32B-1B79794172D4}" sibTransId="{B90EBDEA-4F64-5B41-9DCF-5F425DDEEA88}"/>
    <dgm:cxn modelId="{6DA25BB1-7081-F54A-BC36-A5BD07547A42}" type="presOf" srcId="{12E21D53-E8F0-5045-8CB4-64AD2D7D7730}" destId="{69AA0977-2073-6845-BE33-65740B0C9BB8}" srcOrd="0" destOrd="0" presId="urn:microsoft.com/office/officeart/2005/8/layout/venn3"/>
    <dgm:cxn modelId="{6BEA34B3-44AA-E54B-9D3F-8D8A87513EC3}" type="presOf" srcId="{543420BF-B186-A74F-864D-1FA95BE37518}" destId="{02369B65-9C9F-3E42-9FBC-257DB9C56420}" srcOrd="0" destOrd="0" presId="urn:microsoft.com/office/officeart/2005/8/layout/venn3"/>
    <dgm:cxn modelId="{3CEF35CA-1860-8242-B43F-0D8594E1F6E7}" type="presOf" srcId="{DCD61D56-1962-2942-967F-163EC8ABA3AB}" destId="{10CC776A-4609-7548-8533-14CED7A3290C}" srcOrd="0" destOrd="0" presId="urn:microsoft.com/office/officeart/2005/8/layout/venn3"/>
    <dgm:cxn modelId="{EB038DD6-CF71-804B-9CC5-5B407DAB316D}" type="presOf" srcId="{D2B9DEB9-ECC5-554E-BCE4-5D0377D3854A}" destId="{9FCF2F98-272F-B34E-94EE-A1DB770504DD}" srcOrd="0" destOrd="0" presId="urn:microsoft.com/office/officeart/2005/8/layout/venn3"/>
    <dgm:cxn modelId="{8CD2A5E6-29B8-1749-B217-96D6E96DB932}" type="presOf" srcId="{BF9D8E0B-C3C7-6847-83DF-9C1EBF82457B}" destId="{137E413E-302E-5A43-B539-4AF7EEE3CC19}" srcOrd="0" destOrd="0" presId="urn:microsoft.com/office/officeart/2005/8/layout/venn3"/>
    <dgm:cxn modelId="{7F27A7F6-6872-8444-8BBC-9BBCBA476221}" srcId="{543420BF-B186-A74F-864D-1FA95BE37518}" destId="{BF9D8E0B-C3C7-6847-83DF-9C1EBF82457B}" srcOrd="2" destOrd="0" parTransId="{B8C1B456-A82E-5D4F-8D3D-495A951B0175}" sibTransId="{0F67E7BC-CC95-2C46-BFD3-1BAC89318C99}"/>
    <dgm:cxn modelId="{033AB3DB-FC58-BF46-B989-13C746500804}" type="presParOf" srcId="{02369B65-9C9F-3E42-9FBC-257DB9C56420}" destId="{10CC776A-4609-7548-8533-14CED7A3290C}" srcOrd="0" destOrd="0" presId="urn:microsoft.com/office/officeart/2005/8/layout/venn3"/>
    <dgm:cxn modelId="{60BA96E4-5DD3-4849-BF6E-A9E5A0F18951}" type="presParOf" srcId="{02369B65-9C9F-3E42-9FBC-257DB9C56420}" destId="{C516DA88-3102-0540-942F-13B7794C5263}" srcOrd="1" destOrd="0" presId="urn:microsoft.com/office/officeart/2005/8/layout/venn3"/>
    <dgm:cxn modelId="{8C92FEE0-BA07-364E-99BA-34D7ADEB8525}" type="presParOf" srcId="{02369B65-9C9F-3E42-9FBC-257DB9C56420}" destId="{69AA0977-2073-6845-BE33-65740B0C9BB8}" srcOrd="2" destOrd="0" presId="urn:microsoft.com/office/officeart/2005/8/layout/venn3"/>
    <dgm:cxn modelId="{8E4ACAB9-E589-3542-B6A9-F463FA413E75}" type="presParOf" srcId="{02369B65-9C9F-3E42-9FBC-257DB9C56420}" destId="{16666905-C460-C34B-B810-97B2D7C3F732}" srcOrd="3" destOrd="0" presId="urn:microsoft.com/office/officeart/2005/8/layout/venn3"/>
    <dgm:cxn modelId="{335ED1C6-B2E5-E34D-A2D1-271A404B013B}" type="presParOf" srcId="{02369B65-9C9F-3E42-9FBC-257DB9C56420}" destId="{137E413E-302E-5A43-B539-4AF7EEE3CC19}" srcOrd="4" destOrd="0" presId="urn:microsoft.com/office/officeart/2005/8/layout/venn3"/>
    <dgm:cxn modelId="{E1877E9A-6C01-8040-8D0C-FBC3B943B980}" type="presParOf" srcId="{02369B65-9C9F-3E42-9FBC-257DB9C56420}" destId="{3D7400B7-7481-6149-AF12-3ED93B59BFC0}" srcOrd="5" destOrd="0" presId="urn:microsoft.com/office/officeart/2005/8/layout/venn3"/>
    <dgm:cxn modelId="{DF4102A5-EAB9-CC4E-98D1-908F6C389C0B}" type="presParOf" srcId="{02369B65-9C9F-3E42-9FBC-257DB9C56420}" destId="{9FCF2F98-272F-B34E-94EE-A1DB770504DD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314C3F-D8E5-E44B-9D70-CF582836D0C2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2ABC0B-6EF6-DB46-B5E3-BE5FB8CCD55B}">
      <dgm:prSet phldrT="[Text]" custT="1"/>
      <dgm:spPr/>
      <dgm:t>
        <a:bodyPr/>
        <a:lstStyle/>
        <a:p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210k new data collections findable since 1/2018 </a:t>
          </a:r>
        </a:p>
      </dgm:t>
    </dgm:pt>
    <dgm:pt modelId="{423F95FB-3A3F-9348-A20F-6011F6438171}" type="par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44D1E8A1-6799-5644-9795-E7123BA6FB72}" type="sib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37CFFE10-0D5C-D544-849E-3A703B1D1D8F}" type="pres">
      <dgm:prSet presAssocID="{36314C3F-D8E5-E44B-9D70-CF582836D0C2}" presName="Name0" presStyleCnt="0">
        <dgm:presLayoutVars>
          <dgm:dir/>
          <dgm:resizeHandles val="exact"/>
        </dgm:presLayoutVars>
      </dgm:prSet>
      <dgm:spPr/>
    </dgm:pt>
    <dgm:pt modelId="{DF5431D0-C97E-AA41-8650-7A21B989170B}" type="pres">
      <dgm:prSet presAssocID="{732ABC0B-6EF6-DB46-B5E3-BE5FB8CCD55B}" presName="Name5" presStyleLbl="vennNode1" presStyleIdx="0" presStyleCnt="1" custScaleX="118794" custLinFactX="-76613" custLinFactNeighborX="-100000" custLinFactNeighborY="-12592">
        <dgm:presLayoutVars>
          <dgm:bulletEnabled val="1"/>
        </dgm:presLayoutVars>
      </dgm:prSet>
      <dgm:spPr/>
    </dgm:pt>
  </dgm:ptLst>
  <dgm:cxnLst>
    <dgm:cxn modelId="{0CD0F933-2C22-AC4D-89E3-055969FCA244}" srcId="{36314C3F-D8E5-E44B-9D70-CF582836D0C2}" destId="{732ABC0B-6EF6-DB46-B5E3-BE5FB8CCD55B}" srcOrd="0" destOrd="0" parTransId="{423F95FB-3A3F-9348-A20F-6011F6438171}" sibTransId="{44D1E8A1-6799-5644-9795-E7123BA6FB72}"/>
    <dgm:cxn modelId="{A2330B47-3182-E54C-80B3-5EF983428002}" type="presOf" srcId="{36314C3F-D8E5-E44B-9D70-CF582836D0C2}" destId="{37CFFE10-0D5C-D544-849E-3A703B1D1D8F}" srcOrd="0" destOrd="0" presId="urn:microsoft.com/office/officeart/2005/8/layout/venn3"/>
    <dgm:cxn modelId="{63D0AF4A-775C-9B49-97F7-2DD15FA39F63}" type="presOf" srcId="{732ABC0B-6EF6-DB46-B5E3-BE5FB8CCD55B}" destId="{DF5431D0-C97E-AA41-8650-7A21B989170B}" srcOrd="0" destOrd="0" presId="urn:microsoft.com/office/officeart/2005/8/layout/venn3"/>
    <dgm:cxn modelId="{65301DE0-5EBD-2E4C-8DC0-DE9942C9D986}" type="presParOf" srcId="{37CFFE10-0D5C-D544-849E-3A703B1D1D8F}" destId="{DF5431D0-C97E-AA41-8650-7A21B989170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314C3F-D8E5-E44B-9D70-CF582836D0C2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2ABC0B-6EF6-DB46-B5E3-BE5FB8CCD55B}">
      <dgm:prSet phldrT="[Text]" custT="1"/>
      <dgm:spPr/>
      <dgm:t>
        <a:bodyPr lIns="0" tIns="0" rIns="0" bIns="0"/>
        <a:lstStyle/>
        <a:p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3 additional repositories harvested since 1/2018 </a:t>
          </a:r>
        </a:p>
      </dgm:t>
    </dgm:pt>
    <dgm:pt modelId="{423F95FB-3A3F-9348-A20F-6011F6438171}" type="par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44D1E8A1-6799-5644-9795-E7123BA6FB72}" type="sib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37CFFE10-0D5C-D544-849E-3A703B1D1D8F}" type="pres">
      <dgm:prSet presAssocID="{36314C3F-D8E5-E44B-9D70-CF582836D0C2}" presName="Name0" presStyleCnt="0">
        <dgm:presLayoutVars>
          <dgm:dir/>
          <dgm:resizeHandles val="exact"/>
        </dgm:presLayoutVars>
      </dgm:prSet>
      <dgm:spPr/>
    </dgm:pt>
    <dgm:pt modelId="{DF5431D0-C97E-AA41-8650-7A21B989170B}" type="pres">
      <dgm:prSet presAssocID="{732ABC0B-6EF6-DB46-B5E3-BE5FB8CCD55B}" presName="Name5" presStyleLbl="vennNode1" presStyleIdx="0" presStyleCnt="1" custScaleX="102300" custLinFactNeighborX="-9397" custLinFactNeighborY="57">
        <dgm:presLayoutVars>
          <dgm:bulletEnabled val="1"/>
        </dgm:presLayoutVars>
      </dgm:prSet>
      <dgm:spPr/>
    </dgm:pt>
  </dgm:ptLst>
  <dgm:cxnLst>
    <dgm:cxn modelId="{0CD0F933-2C22-AC4D-89E3-055969FCA244}" srcId="{36314C3F-D8E5-E44B-9D70-CF582836D0C2}" destId="{732ABC0B-6EF6-DB46-B5E3-BE5FB8CCD55B}" srcOrd="0" destOrd="0" parTransId="{423F95FB-3A3F-9348-A20F-6011F6438171}" sibTransId="{44D1E8A1-6799-5644-9795-E7123BA6FB72}"/>
    <dgm:cxn modelId="{A2330B47-3182-E54C-80B3-5EF983428002}" type="presOf" srcId="{36314C3F-D8E5-E44B-9D70-CF582836D0C2}" destId="{37CFFE10-0D5C-D544-849E-3A703B1D1D8F}" srcOrd="0" destOrd="0" presId="urn:microsoft.com/office/officeart/2005/8/layout/venn3"/>
    <dgm:cxn modelId="{63D0AF4A-775C-9B49-97F7-2DD15FA39F63}" type="presOf" srcId="{732ABC0B-6EF6-DB46-B5E3-BE5FB8CCD55B}" destId="{DF5431D0-C97E-AA41-8650-7A21B989170B}" srcOrd="0" destOrd="0" presId="urn:microsoft.com/office/officeart/2005/8/layout/venn3"/>
    <dgm:cxn modelId="{65301DE0-5EBD-2E4C-8DC0-DE9942C9D986}" type="presParOf" srcId="{37CFFE10-0D5C-D544-849E-3A703B1D1D8F}" destId="{DF5431D0-C97E-AA41-8650-7A21B989170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314C3F-D8E5-E44B-9D70-CF582836D0C2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2ABC0B-6EF6-DB46-B5E3-BE5FB8CCD55B}">
      <dgm:prSet phldrT="[Text]" custT="1"/>
      <dgm:spPr/>
      <dgm:t>
        <a:bodyPr lIns="0" tIns="0" rIns="0" bIns="0"/>
        <a:lstStyle/>
        <a:p>
          <a:r>
            <a:rPr lang="en-GB" sz="20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40 new data projects since 1/2018 </a:t>
          </a:r>
        </a:p>
      </dgm:t>
    </dgm:pt>
    <dgm:pt modelId="{423F95FB-3A3F-9348-A20F-6011F6438171}" type="par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44D1E8A1-6799-5644-9795-E7123BA6FB72}" type="sib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37CFFE10-0D5C-D544-849E-3A703B1D1D8F}" type="pres">
      <dgm:prSet presAssocID="{36314C3F-D8E5-E44B-9D70-CF582836D0C2}" presName="Name0" presStyleCnt="0">
        <dgm:presLayoutVars>
          <dgm:dir/>
          <dgm:resizeHandles val="exact"/>
        </dgm:presLayoutVars>
      </dgm:prSet>
      <dgm:spPr/>
    </dgm:pt>
    <dgm:pt modelId="{DF5431D0-C97E-AA41-8650-7A21B989170B}" type="pres">
      <dgm:prSet presAssocID="{732ABC0B-6EF6-DB46-B5E3-BE5FB8CCD55B}" presName="Name5" presStyleLbl="vennNode1" presStyleIdx="0" presStyleCnt="1" custScaleX="173854" custLinFactNeighborX="-7977" custLinFactNeighborY="-360">
        <dgm:presLayoutVars>
          <dgm:bulletEnabled val="1"/>
        </dgm:presLayoutVars>
      </dgm:prSet>
      <dgm:spPr/>
    </dgm:pt>
  </dgm:ptLst>
  <dgm:cxnLst>
    <dgm:cxn modelId="{0CD0F933-2C22-AC4D-89E3-055969FCA244}" srcId="{36314C3F-D8E5-E44B-9D70-CF582836D0C2}" destId="{732ABC0B-6EF6-DB46-B5E3-BE5FB8CCD55B}" srcOrd="0" destOrd="0" parTransId="{423F95FB-3A3F-9348-A20F-6011F6438171}" sibTransId="{44D1E8A1-6799-5644-9795-E7123BA6FB72}"/>
    <dgm:cxn modelId="{A2330B47-3182-E54C-80B3-5EF983428002}" type="presOf" srcId="{36314C3F-D8E5-E44B-9D70-CF582836D0C2}" destId="{37CFFE10-0D5C-D544-849E-3A703B1D1D8F}" srcOrd="0" destOrd="0" presId="urn:microsoft.com/office/officeart/2005/8/layout/venn3"/>
    <dgm:cxn modelId="{63D0AF4A-775C-9B49-97F7-2DD15FA39F63}" type="presOf" srcId="{732ABC0B-6EF6-DB46-B5E3-BE5FB8CCD55B}" destId="{DF5431D0-C97E-AA41-8650-7A21B989170B}" srcOrd="0" destOrd="0" presId="urn:microsoft.com/office/officeart/2005/8/layout/venn3"/>
    <dgm:cxn modelId="{65301DE0-5EBD-2E4C-8DC0-DE9942C9D986}" type="presParOf" srcId="{37CFFE10-0D5C-D544-849E-3A703B1D1D8F}" destId="{DF5431D0-C97E-AA41-8650-7A21B989170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314C3F-D8E5-E44B-9D70-CF582836D0C2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2ABC0B-6EF6-DB46-B5E3-BE5FB8CCD55B}">
      <dgm:prSet phldrT="[Text]" custT="1"/>
      <dgm:spPr/>
      <dgm:t>
        <a:bodyPr/>
        <a:lstStyle/>
        <a:p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30 new registered EUDAT customers since 1/2018 </a:t>
          </a:r>
        </a:p>
      </dgm:t>
    </dgm:pt>
    <dgm:pt modelId="{423F95FB-3A3F-9348-A20F-6011F6438171}" type="par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44D1E8A1-6799-5644-9795-E7123BA6FB72}" type="sib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37CFFE10-0D5C-D544-849E-3A703B1D1D8F}" type="pres">
      <dgm:prSet presAssocID="{36314C3F-D8E5-E44B-9D70-CF582836D0C2}" presName="Name0" presStyleCnt="0">
        <dgm:presLayoutVars>
          <dgm:dir/>
          <dgm:resizeHandles val="exact"/>
        </dgm:presLayoutVars>
      </dgm:prSet>
      <dgm:spPr/>
    </dgm:pt>
    <dgm:pt modelId="{DF5431D0-C97E-AA41-8650-7A21B989170B}" type="pres">
      <dgm:prSet presAssocID="{732ABC0B-6EF6-DB46-B5E3-BE5FB8CCD55B}" presName="Name5" presStyleLbl="vennNode1" presStyleIdx="0" presStyleCnt="1" custScaleX="230922" custLinFactNeighborX="-11819" custLinFactNeighborY="15880">
        <dgm:presLayoutVars>
          <dgm:bulletEnabled val="1"/>
        </dgm:presLayoutVars>
      </dgm:prSet>
      <dgm:spPr/>
    </dgm:pt>
  </dgm:ptLst>
  <dgm:cxnLst>
    <dgm:cxn modelId="{0CD0F933-2C22-AC4D-89E3-055969FCA244}" srcId="{36314C3F-D8E5-E44B-9D70-CF582836D0C2}" destId="{732ABC0B-6EF6-DB46-B5E3-BE5FB8CCD55B}" srcOrd="0" destOrd="0" parTransId="{423F95FB-3A3F-9348-A20F-6011F6438171}" sibTransId="{44D1E8A1-6799-5644-9795-E7123BA6FB72}"/>
    <dgm:cxn modelId="{A2330B47-3182-E54C-80B3-5EF983428002}" type="presOf" srcId="{36314C3F-D8E5-E44B-9D70-CF582836D0C2}" destId="{37CFFE10-0D5C-D544-849E-3A703B1D1D8F}" srcOrd="0" destOrd="0" presId="urn:microsoft.com/office/officeart/2005/8/layout/venn3"/>
    <dgm:cxn modelId="{63D0AF4A-775C-9B49-97F7-2DD15FA39F63}" type="presOf" srcId="{732ABC0B-6EF6-DB46-B5E3-BE5FB8CCD55B}" destId="{DF5431D0-C97E-AA41-8650-7A21B989170B}" srcOrd="0" destOrd="0" presId="urn:microsoft.com/office/officeart/2005/8/layout/venn3"/>
    <dgm:cxn modelId="{65301DE0-5EBD-2E4C-8DC0-DE9942C9D986}" type="presParOf" srcId="{37CFFE10-0D5C-D544-849E-3A703B1D1D8F}" destId="{DF5431D0-C97E-AA41-8650-7A21B989170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314C3F-D8E5-E44B-9D70-CF582836D0C2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2ABC0B-6EF6-DB46-B5E3-BE5FB8CCD55B}">
      <dgm:prSet phldrT="[Text]" custT="1"/>
      <dgm:spPr/>
      <dgm:t>
        <a:bodyPr lIns="0" tIns="0" rIns="0" bIns="0"/>
        <a:lstStyle/>
        <a:p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600TB new long-term archived data since 1/2018 </a:t>
          </a:r>
        </a:p>
      </dgm:t>
    </dgm:pt>
    <dgm:pt modelId="{423F95FB-3A3F-9348-A20F-6011F6438171}" type="par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44D1E8A1-6799-5644-9795-E7123BA6FB72}" type="sibTrans" cxnId="{0CD0F933-2C22-AC4D-89E3-055969FCA244}">
      <dgm:prSet/>
      <dgm:spPr/>
      <dgm:t>
        <a:bodyPr/>
        <a:lstStyle/>
        <a:p>
          <a:endParaRPr lang="en-GB" sz="1400" noProof="0" dirty="0"/>
        </a:p>
      </dgm:t>
    </dgm:pt>
    <dgm:pt modelId="{37CFFE10-0D5C-D544-849E-3A703B1D1D8F}" type="pres">
      <dgm:prSet presAssocID="{36314C3F-D8E5-E44B-9D70-CF582836D0C2}" presName="Name0" presStyleCnt="0">
        <dgm:presLayoutVars>
          <dgm:dir/>
          <dgm:resizeHandles val="exact"/>
        </dgm:presLayoutVars>
      </dgm:prSet>
      <dgm:spPr/>
    </dgm:pt>
    <dgm:pt modelId="{DF5431D0-C97E-AA41-8650-7A21B989170B}" type="pres">
      <dgm:prSet presAssocID="{732ABC0B-6EF6-DB46-B5E3-BE5FB8CCD55B}" presName="Name5" presStyleLbl="vennNode1" presStyleIdx="0" presStyleCnt="1" custLinFactNeighborX="-11819" custLinFactNeighborY="15880">
        <dgm:presLayoutVars>
          <dgm:bulletEnabled val="1"/>
        </dgm:presLayoutVars>
      </dgm:prSet>
      <dgm:spPr/>
    </dgm:pt>
  </dgm:ptLst>
  <dgm:cxnLst>
    <dgm:cxn modelId="{0CD0F933-2C22-AC4D-89E3-055969FCA244}" srcId="{36314C3F-D8E5-E44B-9D70-CF582836D0C2}" destId="{732ABC0B-6EF6-DB46-B5E3-BE5FB8CCD55B}" srcOrd="0" destOrd="0" parTransId="{423F95FB-3A3F-9348-A20F-6011F6438171}" sibTransId="{44D1E8A1-6799-5644-9795-E7123BA6FB72}"/>
    <dgm:cxn modelId="{A2330B47-3182-E54C-80B3-5EF983428002}" type="presOf" srcId="{36314C3F-D8E5-E44B-9D70-CF582836D0C2}" destId="{37CFFE10-0D5C-D544-849E-3A703B1D1D8F}" srcOrd="0" destOrd="0" presId="urn:microsoft.com/office/officeart/2005/8/layout/venn3"/>
    <dgm:cxn modelId="{63D0AF4A-775C-9B49-97F7-2DD15FA39F63}" type="presOf" srcId="{732ABC0B-6EF6-DB46-B5E3-BE5FB8CCD55B}" destId="{DF5431D0-C97E-AA41-8650-7A21B989170B}" srcOrd="0" destOrd="0" presId="urn:microsoft.com/office/officeart/2005/8/layout/venn3"/>
    <dgm:cxn modelId="{65301DE0-5EBD-2E4C-8DC0-DE9942C9D986}" type="presParOf" srcId="{37CFFE10-0D5C-D544-849E-3A703B1D1D8F}" destId="{DF5431D0-C97E-AA41-8650-7A21B989170B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89360-A6C4-5C43-B5CD-53ACC51BEF95}">
      <dsp:nvSpPr>
        <dsp:cNvPr id="0" name=""/>
        <dsp:cNvSpPr/>
      </dsp:nvSpPr>
      <dsp:spPr>
        <a:xfrm>
          <a:off x="604329" y="172"/>
          <a:ext cx="2381538" cy="1428922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/>
            <a:t>Optimised access to IT equipment and services 	</a:t>
          </a:r>
          <a:endParaRPr lang="en-GB" sz="1800" b="0" kern="1200" noProof="0"/>
        </a:p>
      </dsp:txBody>
      <dsp:txXfrm>
        <a:off x="604329" y="172"/>
        <a:ext cx="2381538" cy="1428922"/>
      </dsp:txXfrm>
    </dsp:sp>
    <dsp:sp modelId="{91FC0752-B058-AF41-B39E-BCD8DEC3A92D}">
      <dsp:nvSpPr>
        <dsp:cNvPr id="0" name=""/>
        <dsp:cNvSpPr/>
      </dsp:nvSpPr>
      <dsp:spPr>
        <a:xfrm>
          <a:off x="3224021" y="172"/>
          <a:ext cx="2381538" cy="1428922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/>
            <a:t>No lock-in to particular hardware or software platforms</a:t>
          </a:r>
          <a:endParaRPr lang="en-GB" sz="1800" b="0" kern="1200" noProof="0"/>
        </a:p>
      </dsp:txBody>
      <dsp:txXfrm>
        <a:off x="3224021" y="172"/>
        <a:ext cx="2381538" cy="1428922"/>
      </dsp:txXfrm>
    </dsp:sp>
    <dsp:sp modelId="{53E2C542-876A-9147-BB2E-BB57F47B8682}">
      <dsp:nvSpPr>
        <dsp:cNvPr id="0" name=""/>
        <dsp:cNvSpPr/>
      </dsp:nvSpPr>
      <dsp:spPr>
        <a:xfrm>
          <a:off x="5843712" y="172"/>
          <a:ext cx="2381538" cy="1428922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/>
            <a:t>More scientific communities using storage and computing infrastructures</a:t>
          </a:r>
          <a:endParaRPr lang="en-GB" sz="1800" b="0" kern="1200" noProof="0"/>
        </a:p>
      </dsp:txBody>
      <dsp:txXfrm>
        <a:off x="5843712" y="172"/>
        <a:ext cx="2381538" cy="1428922"/>
      </dsp:txXfrm>
    </dsp:sp>
    <dsp:sp modelId="{725472E5-0579-CD43-BF49-D143C07AC4BE}">
      <dsp:nvSpPr>
        <dsp:cNvPr id="0" name=""/>
        <dsp:cNvSpPr/>
      </dsp:nvSpPr>
      <dsp:spPr>
        <a:xfrm>
          <a:off x="8463404" y="172"/>
          <a:ext cx="2381538" cy="1428922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/>
            <a:t>More people trained in research and academic sectors </a:t>
          </a:r>
          <a:endParaRPr lang="en-GB" sz="1800" b="0" kern="1200" noProof="0"/>
        </a:p>
      </dsp:txBody>
      <dsp:txXfrm>
        <a:off x="8463404" y="172"/>
        <a:ext cx="2381538" cy="1428922"/>
      </dsp:txXfrm>
    </dsp:sp>
    <dsp:sp modelId="{EA306B11-2835-BD43-9229-97E11F613DD5}">
      <dsp:nvSpPr>
        <dsp:cNvPr id="0" name=""/>
        <dsp:cNvSpPr/>
      </dsp:nvSpPr>
      <dsp:spPr>
        <a:xfrm>
          <a:off x="1700789" y="1667248"/>
          <a:ext cx="2381538" cy="1428922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noProof="0"/>
            <a:t>Increased incentives for scientific discovery and collaboration across disciplinary and geographical boundaries</a:t>
          </a:r>
          <a:endParaRPr lang="en-GB" sz="1600" b="0" kern="1200" noProof="0"/>
        </a:p>
      </dsp:txBody>
      <dsp:txXfrm>
        <a:off x="1700789" y="1667248"/>
        <a:ext cx="2381538" cy="1428922"/>
      </dsp:txXfrm>
    </dsp:sp>
    <dsp:sp modelId="{53A5A09B-7825-C849-BAA8-28C7EEB70FBC}">
      <dsp:nvSpPr>
        <dsp:cNvPr id="0" name=""/>
        <dsp:cNvSpPr/>
      </dsp:nvSpPr>
      <dsp:spPr>
        <a:xfrm>
          <a:off x="4320481" y="1667248"/>
          <a:ext cx="2808309" cy="1428922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/>
            <a:t>Establishment of partnerships with industrial &amp; private partners</a:t>
          </a:r>
          <a:endParaRPr lang="en-GB" sz="1800" b="0" kern="1200" noProof="0"/>
        </a:p>
      </dsp:txBody>
      <dsp:txXfrm>
        <a:off x="4320481" y="1667248"/>
        <a:ext cx="2808309" cy="1428922"/>
      </dsp:txXfrm>
    </dsp:sp>
    <dsp:sp modelId="{599A1C83-064D-824F-9ABF-F52ED0AE33C3}">
      <dsp:nvSpPr>
        <dsp:cNvPr id="0" name=""/>
        <dsp:cNvSpPr/>
      </dsp:nvSpPr>
      <dsp:spPr>
        <a:xfrm>
          <a:off x="7366944" y="1667248"/>
          <a:ext cx="2381538" cy="1428922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/>
            <a:t>Further development of the European economic innovation capacity 	</a:t>
          </a:r>
          <a:endParaRPr lang="en-GB" sz="1800" kern="1200" noProof="0"/>
        </a:p>
      </dsp:txBody>
      <dsp:txXfrm>
        <a:off x="7366944" y="1667248"/>
        <a:ext cx="2381538" cy="14289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431D0-C97E-AA41-8650-7A21B989170B}">
      <dsp:nvSpPr>
        <dsp:cNvPr id="0" name=""/>
        <dsp:cNvSpPr/>
      </dsp:nvSpPr>
      <dsp:spPr>
        <a:xfrm>
          <a:off x="2654" y="0"/>
          <a:ext cx="1835032" cy="170531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480" tIns="22860" rIns="8948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1100 new B2ACCESS users since 1/2018 </a:t>
          </a:r>
        </a:p>
      </dsp:txBody>
      <dsp:txXfrm>
        <a:off x="271388" y="249738"/>
        <a:ext cx="1297564" cy="12058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431D0-C97E-AA41-8650-7A21B989170B}">
      <dsp:nvSpPr>
        <dsp:cNvPr id="0" name=""/>
        <dsp:cNvSpPr/>
      </dsp:nvSpPr>
      <dsp:spPr>
        <a:xfrm>
          <a:off x="0" y="1983"/>
          <a:ext cx="1946162" cy="172620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4999" tIns="22860" rIns="94999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20M new registered data objects/PIDs since 1/2018 </a:t>
          </a:r>
        </a:p>
      </dsp:txBody>
      <dsp:txXfrm>
        <a:off x="285009" y="254780"/>
        <a:ext cx="1376144" cy="12206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92467-0948-314D-8B6D-05F961D81186}">
      <dsp:nvSpPr>
        <dsp:cNvPr id="0" name=""/>
        <dsp:cNvSpPr/>
      </dsp:nvSpPr>
      <dsp:spPr>
        <a:xfrm>
          <a:off x="325915" y="818"/>
          <a:ext cx="2053794" cy="205379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027" tIns="26670" rIns="113027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60 training events</a:t>
          </a:r>
        </a:p>
      </dsp:txBody>
      <dsp:txXfrm>
        <a:off x="626686" y="301589"/>
        <a:ext cx="1452252" cy="1452252"/>
      </dsp:txXfrm>
    </dsp:sp>
    <dsp:sp modelId="{CCCAF6DF-A872-1841-8266-4A06FF9F5472}">
      <dsp:nvSpPr>
        <dsp:cNvPr id="0" name=""/>
        <dsp:cNvSpPr/>
      </dsp:nvSpPr>
      <dsp:spPr>
        <a:xfrm>
          <a:off x="1968950" y="818"/>
          <a:ext cx="2053794" cy="2053794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027" tIns="26670" rIns="113027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1512 trained people</a:t>
          </a:r>
        </a:p>
      </dsp:txBody>
      <dsp:txXfrm>
        <a:off x="2269721" y="301589"/>
        <a:ext cx="1452252" cy="1452252"/>
      </dsp:txXfrm>
    </dsp:sp>
    <dsp:sp modelId="{F1726E63-266B-E643-BEAF-E1C08800CE12}">
      <dsp:nvSpPr>
        <dsp:cNvPr id="0" name=""/>
        <dsp:cNvSpPr/>
      </dsp:nvSpPr>
      <dsp:spPr>
        <a:xfrm>
          <a:off x="3611986" y="818"/>
          <a:ext cx="2053794" cy="205379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027" tIns="26670" rIns="113027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250 training modules in catalogue</a:t>
          </a:r>
        </a:p>
      </dsp:txBody>
      <dsp:txXfrm>
        <a:off x="3912757" y="301589"/>
        <a:ext cx="1452252" cy="14522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9B5E8-4462-BF46-8A57-C0948AF6B177}">
      <dsp:nvSpPr>
        <dsp:cNvPr id="0" name=""/>
        <dsp:cNvSpPr/>
      </dsp:nvSpPr>
      <dsp:spPr>
        <a:xfrm>
          <a:off x="1993" y="136874"/>
          <a:ext cx="1743275" cy="174327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5938" tIns="12700" rIns="95938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+100% cloud utilization in 2019</a:t>
          </a:r>
        </a:p>
      </dsp:txBody>
      <dsp:txXfrm>
        <a:off x="257290" y="392171"/>
        <a:ext cx="1232681" cy="1232681"/>
      </dsp:txXfrm>
    </dsp:sp>
    <dsp:sp modelId="{50822FF4-C8A0-6C43-B8E4-7592CA3DEA49}">
      <dsp:nvSpPr>
        <dsp:cNvPr id="0" name=""/>
        <dsp:cNvSpPr/>
      </dsp:nvSpPr>
      <dsp:spPr>
        <a:xfrm>
          <a:off x="1396614" y="136874"/>
          <a:ext cx="1743275" cy="174327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5938" tIns="12700" rIns="95938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2 events, 150 participants from 14  countries</a:t>
          </a:r>
        </a:p>
      </dsp:txBody>
      <dsp:txXfrm>
        <a:off x="1651911" y="392171"/>
        <a:ext cx="1232681" cy="1232681"/>
      </dsp:txXfrm>
    </dsp:sp>
    <dsp:sp modelId="{44C377BC-E7EA-E141-9FDE-712BD98B2EC7}">
      <dsp:nvSpPr>
        <dsp:cNvPr id="0" name=""/>
        <dsp:cNvSpPr/>
      </dsp:nvSpPr>
      <dsp:spPr>
        <a:xfrm>
          <a:off x="2793228" y="129726"/>
          <a:ext cx="1743275" cy="174327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5938" tIns="12700" rIns="95938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 hands-on </a:t>
          </a:r>
          <a:r>
            <a:rPr lang="en-GB" sz="1000" kern="1200"/>
            <a:t>in the 14</a:t>
          </a:r>
          <a:r>
            <a:rPr lang="en-GB" sz="1000" kern="1200" baseline="30000"/>
            <a:t>th</a:t>
          </a:r>
          <a:r>
            <a:rPr lang="en-GB" sz="1000" kern="1200"/>
            <a:t> SILUSBA conference, a major conference for water in the Portuguese speaking countries of Africa</a:t>
          </a:r>
          <a:endParaRPr lang="en-US" sz="1000" kern="1200"/>
        </a:p>
      </dsp:txBody>
      <dsp:txXfrm>
        <a:off x="3048525" y="385023"/>
        <a:ext cx="1232681" cy="123268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C776A-4609-7548-8533-14CED7A3290C}">
      <dsp:nvSpPr>
        <dsp:cNvPr id="0" name=""/>
        <dsp:cNvSpPr/>
      </dsp:nvSpPr>
      <dsp:spPr>
        <a:xfrm>
          <a:off x="830025" y="1933"/>
          <a:ext cx="2732436" cy="273243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75" tIns="33020" rIns="150375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107 Countries supported by Virtual Access </a:t>
          </a:r>
        </a:p>
      </dsp:txBody>
      <dsp:txXfrm>
        <a:off x="1230181" y="402089"/>
        <a:ext cx="1932124" cy="19321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92467-0948-314D-8B6D-05F961D81186}">
      <dsp:nvSpPr>
        <dsp:cNvPr id="0" name=""/>
        <dsp:cNvSpPr/>
      </dsp:nvSpPr>
      <dsp:spPr>
        <a:xfrm>
          <a:off x="3132" y="583532"/>
          <a:ext cx="2739433" cy="273943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760" tIns="30480" rIns="15076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 SMEs/Industry partners in the Marketplace</a:t>
          </a:r>
        </a:p>
      </dsp:txBody>
      <dsp:txXfrm>
        <a:off x="404313" y="984713"/>
        <a:ext cx="1937071" cy="1937071"/>
      </dsp:txXfrm>
    </dsp:sp>
    <dsp:sp modelId="{CCCAF6DF-A872-1841-8266-4A06FF9F5472}">
      <dsp:nvSpPr>
        <dsp:cNvPr id="0" name=""/>
        <dsp:cNvSpPr/>
      </dsp:nvSpPr>
      <dsp:spPr>
        <a:xfrm>
          <a:off x="2194679" y="583532"/>
          <a:ext cx="2739433" cy="273943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760" tIns="30480" rIns="15076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Voucher </a:t>
          </a:r>
          <a:r>
            <a:rPr lang="en-US" sz="2400" kern="1200" dirty="0" err="1"/>
            <a:t>programme</a:t>
          </a:r>
          <a:r>
            <a:rPr lang="en-US" sz="2400" kern="1200" dirty="0"/>
            <a:t> for free cloud services</a:t>
          </a:r>
        </a:p>
      </dsp:txBody>
      <dsp:txXfrm>
        <a:off x="2595860" y="984713"/>
        <a:ext cx="1937071" cy="1937071"/>
      </dsp:txXfrm>
    </dsp:sp>
    <dsp:sp modelId="{F1726E63-266B-E643-BEAF-E1C08800CE12}">
      <dsp:nvSpPr>
        <dsp:cNvPr id="0" name=""/>
        <dsp:cNvSpPr/>
      </dsp:nvSpPr>
      <dsp:spPr>
        <a:xfrm>
          <a:off x="4386225" y="583532"/>
          <a:ext cx="2739433" cy="273943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760" tIns="30480" rIns="15076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+16 partnerships/collaborations with other DIHs </a:t>
          </a:r>
        </a:p>
      </dsp:txBody>
      <dsp:txXfrm>
        <a:off x="4787406" y="984713"/>
        <a:ext cx="1937071" cy="193707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ABFE3-8834-7542-8AA3-500F66119B4B}">
      <dsp:nvSpPr>
        <dsp:cNvPr id="0" name=""/>
        <dsp:cNvSpPr/>
      </dsp:nvSpPr>
      <dsp:spPr>
        <a:xfrm>
          <a:off x="1008112" y="0"/>
          <a:ext cx="1656184" cy="165618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Improved port efficiency, competitiveness and safety</a:t>
          </a:r>
        </a:p>
      </dsp:txBody>
      <dsp:txXfrm>
        <a:off x="1250655" y="242543"/>
        <a:ext cx="1171098" cy="1171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92467-0948-314D-8B6D-05F961D81186}">
      <dsp:nvSpPr>
        <dsp:cNvPr id="0" name=""/>
        <dsp:cNvSpPr/>
      </dsp:nvSpPr>
      <dsp:spPr>
        <a:xfrm>
          <a:off x="1204" y="1922214"/>
          <a:ext cx="2348258" cy="234825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233" tIns="22860" rIns="129233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76 Services in the Service Portfolio</a:t>
          </a:r>
        </a:p>
      </dsp:txBody>
      <dsp:txXfrm>
        <a:off x="345098" y="2266108"/>
        <a:ext cx="1660470" cy="1660470"/>
      </dsp:txXfrm>
    </dsp:sp>
    <dsp:sp modelId="{CCCAF6DF-A872-1841-8266-4A06FF9F5472}">
      <dsp:nvSpPr>
        <dsp:cNvPr id="0" name=""/>
        <dsp:cNvSpPr/>
      </dsp:nvSpPr>
      <dsp:spPr>
        <a:xfrm>
          <a:off x="1879811" y="1922214"/>
          <a:ext cx="2348258" cy="234825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233" tIns="22860" rIns="129233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+21 services onboarded since Nov 2018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24 under verification</a:t>
          </a:r>
        </a:p>
      </dsp:txBody>
      <dsp:txXfrm>
        <a:off x="2223705" y="2266108"/>
        <a:ext cx="1660470" cy="1660470"/>
      </dsp:txXfrm>
    </dsp:sp>
    <dsp:sp modelId="{F1726E63-266B-E643-BEAF-E1C08800CE12}">
      <dsp:nvSpPr>
        <dsp:cNvPr id="0" name=""/>
        <dsp:cNvSpPr/>
      </dsp:nvSpPr>
      <dsp:spPr>
        <a:xfrm>
          <a:off x="3758418" y="1922214"/>
          <a:ext cx="2348258" cy="234825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233" tIns="22860" rIns="129233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66 providers</a:t>
          </a:r>
        </a:p>
      </dsp:txBody>
      <dsp:txXfrm>
        <a:off x="4102312" y="2266108"/>
        <a:ext cx="1660470" cy="1660470"/>
      </dsp:txXfrm>
    </dsp:sp>
    <dsp:sp modelId="{1114DB2A-DF50-EF46-B596-238600C4F675}">
      <dsp:nvSpPr>
        <dsp:cNvPr id="0" name=""/>
        <dsp:cNvSpPr/>
      </dsp:nvSpPr>
      <dsp:spPr>
        <a:xfrm>
          <a:off x="5637025" y="1922214"/>
          <a:ext cx="2348258" cy="234825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233" tIns="22860" rIns="129233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103 orders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64% </a:t>
          </a:r>
          <a:r>
            <a:rPr lang="en-US" sz="1800" kern="1200" err="1"/>
            <a:t>fullfilled</a:t>
          </a:r>
          <a:endParaRPr lang="en-US" sz="1800" kern="1200"/>
        </a:p>
      </dsp:txBody>
      <dsp:txXfrm>
        <a:off x="5980919" y="2266108"/>
        <a:ext cx="1660470" cy="1660470"/>
      </dsp:txXfrm>
    </dsp:sp>
    <dsp:sp modelId="{A60F9B66-E682-7C40-AEAD-AB3FEC8C52C3}">
      <dsp:nvSpPr>
        <dsp:cNvPr id="0" name=""/>
        <dsp:cNvSpPr/>
      </dsp:nvSpPr>
      <dsp:spPr>
        <a:xfrm>
          <a:off x="7515632" y="1922214"/>
          <a:ext cx="2348258" cy="2348258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233" tIns="22860" rIns="129233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2000 monthly users (</a:t>
          </a:r>
          <a:r>
            <a:rPr lang="en-US" sz="1800" kern="1200" err="1"/>
            <a:t>avg</a:t>
          </a:r>
          <a:r>
            <a:rPr lang="en-US" sz="1800" kern="1200"/>
            <a:t>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6000 unique page views per month</a:t>
          </a:r>
        </a:p>
      </dsp:txBody>
      <dsp:txXfrm>
        <a:off x="7859526" y="2266108"/>
        <a:ext cx="1660470" cy="1660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73919-2243-C14F-8A35-39FCCD802CD3}">
      <dsp:nvSpPr>
        <dsp:cNvPr id="0" name=""/>
        <dsp:cNvSpPr/>
      </dsp:nvSpPr>
      <dsp:spPr>
        <a:xfrm>
          <a:off x="103691" y="75804"/>
          <a:ext cx="2557724" cy="255772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6100 new users (+230%)</a:t>
          </a:r>
        </a:p>
      </dsp:txBody>
      <dsp:txXfrm>
        <a:off x="460851" y="377415"/>
        <a:ext cx="1474723" cy="1954502"/>
      </dsp:txXfrm>
    </dsp:sp>
    <dsp:sp modelId="{BB800B77-F01A-5840-9658-4C095A238C16}">
      <dsp:nvSpPr>
        <dsp:cNvPr id="0" name=""/>
        <dsp:cNvSpPr/>
      </dsp:nvSpPr>
      <dsp:spPr>
        <a:xfrm>
          <a:off x="1947096" y="75804"/>
          <a:ext cx="2557724" cy="2557724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+300% simulations submitted</a:t>
          </a:r>
        </a:p>
      </dsp:txBody>
      <dsp:txXfrm>
        <a:off x="2672936" y="377415"/>
        <a:ext cx="1474723" cy="19545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C776A-4609-7548-8533-14CED7A3290C}">
      <dsp:nvSpPr>
        <dsp:cNvPr id="0" name=""/>
        <dsp:cNvSpPr/>
      </dsp:nvSpPr>
      <dsp:spPr>
        <a:xfrm>
          <a:off x="263173" y="1160"/>
          <a:ext cx="3022015" cy="30220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6312" tIns="25400" rIns="166312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60 new communities ordered services in the EOSC portal</a:t>
          </a:r>
        </a:p>
      </dsp:txBody>
      <dsp:txXfrm>
        <a:off x="705737" y="443724"/>
        <a:ext cx="2136887" cy="2136887"/>
      </dsp:txXfrm>
    </dsp:sp>
    <dsp:sp modelId="{69AA0977-2073-6845-BE33-65740B0C9BB8}">
      <dsp:nvSpPr>
        <dsp:cNvPr id="0" name=""/>
        <dsp:cNvSpPr/>
      </dsp:nvSpPr>
      <dsp:spPr>
        <a:xfrm>
          <a:off x="2680786" y="1160"/>
          <a:ext cx="3022015" cy="302201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6312" tIns="25400" rIns="166312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8 CCs </a:t>
          </a:r>
          <a:r>
            <a:rPr lang="it-IT" sz="2000" kern="1200" err="1"/>
            <a:t>experimented</a:t>
          </a:r>
          <a:r>
            <a:rPr lang="it-IT" sz="2000" kern="1200"/>
            <a:t> </a:t>
          </a:r>
          <a:r>
            <a:rPr lang="it-IT" sz="2000" kern="1200" err="1"/>
            <a:t>integration</a:t>
          </a:r>
          <a:r>
            <a:rPr lang="it-IT" sz="2000" kern="1200"/>
            <a:t> with 15 common </a:t>
          </a:r>
          <a:r>
            <a:rPr lang="it-IT" sz="2000" kern="1200" err="1"/>
            <a:t>services</a:t>
          </a:r>
          <a:r>
            <a:rPr lang="it-IT" sz="2000" kern="1200"/>
            <a:t> (3 are </a:t>
          </a:r>
          <a:r>
            <a:rPr lang="it-IT" sz="2000" kern="1200" err="1"/>
            <a:t>already</a:t>
          </a:r>
          <a:r>
            <a:rPr lang="it-IT" sz="2000" kern="1200"/>
            <a:t> in mature state)</a:t>
          </a:r>
          <a:endParaRPr lang="en-US" sz="2000" kern="1200"/>
        </a:p>
      </dsp:txBody>
      <dsp:txXfrm>
        <a:off x="3123350" y="443724"/>
        <a:ext cx="2136887" cy="2136887"/>
      </dsp:txXfrm>
    </dsp:sp>
    <dsp:sp modelId="{137E413E-302E-5A43-B539-4AF7EEE3CC19}">
      <dsp:nvSpPr>
        <dsp:cNvPr id="0" name=""/>
        <dsp:cNvSpPr/>
      </dsp:nvSpPr>
      <dsp:spPr>
        <a:xfrm>
          <a:off x="5098398" y="1160"/>
          <a:ext cx="3022015" cy="30220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6312" tIns="25400" rIns="166312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err="1"/>
            <a:t>Collaborations</a:t>
          </a:r>
          <a:r>
            <a:rPr lang="it-IT" sz="2000" kern="1200"/>
            <a:t> are </a:t>
          </a:r>
          <a:r>
            <a:rPr lang="it-IT" sz="2000" kern="1200" err="1"/>
            <a:t>ongoing</a:t>
          </a:r>
          <a:r>
            <a:rPr lang="it-IT" sz="2000" kern="1200"/>
            <a:t> with the INFRAEOSC04/05 </a:t>
          </a:r>
          <a:r>
            <a:rPr lang="it-IT" sz="2000" kern="1200" err="1"/>
            <a:t>projects</a:t>
          </a:r>
          <a:endParaRPr lang="en-US" sz="2000" kern="1200"/>
        </a:p>
      </dsp:txBody>
      <dsp:txXfrm>
        <a:off x="5540962" y="443724"/>
        <a:ext cx="2136887" cy="2136887"/>
      </dsp:txXfrm>
    </dsp:sp>
    <dsp:sp modelId="{9FCF2F98-272F-B34E-94EE-A1DB770504DD}">
      <dsp:nvSpPr>
        <dsp:cNvPr id="0" name=""/>
        <dsp:cNvSpPr/>
      </dsp:nvSpPr>
      <dsp:spPr>
        <a:xfrm>
          <a:off x="7516010" y="1160"/>
          <a:ext cx="3022015" cy="302201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6312" tIns="25400" rIns="166312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5 new use cases selected via the </a:t>
          </a:r>
          <a:r>
            <a:rPr lang="en-US" sz="2000" kern="1200" err="1"/>
            <a:t>EaP</a:t>
          </a:r>
          <a:r>
            <a:rPr lang="en-US" sz="2000" kern="1200"/>
            <a:t>; a new call is currently open</a:t>
          </a:r>
        </a:p>
      </dsp:txBody>
      <dsp:txXfrm>
        <a:off x="7958574" y="443724"/>
        <a:ext cx="2136887" cy="21368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431D0-C97E-AA41-8650-7A21B989170B}">
      <dsp:nvSpPr>
        <dsp:cNvPr id="0" name=""/>
        <dsp:cNvSpPr/>
      </dsp:nvSpPr>
      <dsp:spPr>
        <a:xfrm>
          <a:off x="0" y="0"/>
          <a:ext cx="1884107" cy="158602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7284" tIns="22860" rIns="87284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210k new data collections findable since 1/2018 </a:t>
          </a:r>
        </a:p>
      </dsp:txBody>
      <dsp:txXfrm>
        <a:off x="275921" y="232269"/>
        <a:ext cx="1332265" cy="11214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431D0-C97E-AA41-8650-7A21B989170B}">
      <dsp:nvSpPr>
        <dsp:cNvPr id="0" name=""/>
        <dsp:cNvSpPr/>
      </dsp:nvSpPr>
      <dsp:spPr>
        <a:xfrm>
          <a:off x="0" y="1975"/>
          <a:ext cx="1765911" cy="172620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3 additional repositories harvested since 1/2018 </a:t>
          </a:r>
        </a:p>
      </dsp:txBody>
      <dsp:txXfrm>
        <a:off x="258612" y="254772"/>
        <a:ext cx="1248687" cy="12206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431D0-C97E-AA41-8650-7A21B989170B}">
      <dsp:nvSpPr>
        <dsp:cNvPr id="0" name=""/>
        <dsp:cNvSpPr/>
      </dsp:nvSpPr>
      <dsp:spPr>
        <a:xfrm>
          <a:off x="0" y="0"/>
          <a:ext cx="2334865" cy="13430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40 new data projects since 1/2018 </a:t>
          </a:r>
        </a:p>
      </dsp:txBody>
      <dsp:txXfrm>
        <a:off x="341933" y="196678"/>
        <a:ext cx="1650999" cy="9496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431D0-C97E-AA41-8650-7A21B989170B}">
      <dsp:nvSpPr>
        <dsp:cNvPr id="0" name=""/>
        <dsp:cNvSpPr/>
      </dsp:nvSpPr>
      <dsp:spPr>
        <a:xfrm>
          <a:off x="190714" y="1062"/>
          <a:ext cx="2479392" cy="107369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089" tIns="22860" rIns="59089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30 new registered EUDAT customers since 1/2018 </a:t>
          </a:r>
        </a:p>
      </dsp:txBody>
      <dsp:txXfrm>
        <a:off x="553813" y="158301"/>
        <a:ext cx="1753194" cy="7592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431D0-C97E-AA41-8650-7A21B989170B}">
      <dsp:nvSpPr>
        <dsp:cNvPr id="0" name=""/>
        <dsp:cNvSpPr/>
      </dsp:nvSpPr>
      <dsp:spPr>
        <a:xfrm>
          <a:off x="0" y="1983"/>
          <a:ext cx="1726208" cy="172620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solidFill>
                <a:srgbClr val="515151"/>
              </a:solidFill>
              <a:latin typeface="Calibri"/>
              <a:ea typeface="+mn-ea"/>
              <a:cs typeface="+mn-cs"/>
            </a:rPr>
            <a:t>600TB new long-term archived data since 1/2018 </a:t>
          </a:r>
        </a:p>
      </dsp:txBody>
      <dsp:txXfrm>
        <a:off x="252797" y="254780"/>
        <a:ext cx="1220614" cy="1220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858CEE-81EB-44FD-96A5-EC8E9A3EEC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C995-3150-46D5-8652-A3F1B7DFB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F400-AF8F-46F3-A516-4D72EE0ED80B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C63A5-05B4-48B1-8024-437B84EDE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14F89-CD0B-4549-AE0A-5F2F1D3D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B65D-61F5-4600-A226-9142CB319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637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08/10/2019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8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56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056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068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985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678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7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467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173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19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17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33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713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727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099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779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480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804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36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841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380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/>
          </a:p>
          <a:p>
            <a:pPr lvl="1"/>
            <a:br>
              <a:rPr lang="en-US" sz="2400"/>
            </a:br>
            <a:endParaRPr lang="en-US" sz="24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07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750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522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330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00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775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57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7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35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595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2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00" y="4877732"/>
            <a:ext cx="63604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57" y="5260744"/>
            <a:ext cx="667687" cy="633228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1007436" y="6381328"/>
            <a:ext cx="110412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noProof="0"/>
              <a:t>EOSC-hub receives funding from the European Union’s Horizon 2020 research and innovation programme under grant agreement No. 777536.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DC374C-3088-4AC9-9030-20959266C273}"/>
              </a:ext>
            </a:extLst>
          </p:cNvPr>
          <p:cNvSpPr txBox="1"/>
          <p:nvPr userDrawn="1"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785B6D-81EF-4C62-AB07-6BE079FA42A0}"/>
              </a:ext>
            </a:extLst>
          </p:cNvPr>
          <p:cNvSpPr txBox="1"/>
          <p:nvPr userDrawn="1"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cxnSp>
        <p:nvCxnSpPr>
          <p:cNvPr id="17" name="Connettore 1 13">
            <a:extLst>
              <a:ext uri="{FF2B5EF4-FFF2-40B4-BE49-F238E27FC236}">
                <a16:creationId xmlns:a16="http://schemas.microsoft.com/office/drawing/2014/main" id="{F69445E9-7340-45CD-BA5C-39E3176D3686}"/>
              </a:ext>
            </a:extLst>
          </p:cNvPr>
          <p:cNvCxnSpPr>
            <a:cxnSpLocks/>
          </p:cNvCxnSpPr>
          <p:nvPr userDrawn="1"/>
        </p:nvCxnSpPr>
        <p:spPr>
          <a:xfrm>
            <a:off x="1559496" y="4725144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A50D8F3A-6062-4F89-B9DC-F39963F90F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01" y="1520793"/>
            <a:ext cx="4916162" cy="12241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948B22F-CB4B-4782-A3F9-C695712435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371133"/>
            <a:ext cx="422176" cy="2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D64AF1BD-FB58-944B-B06C-1CDB584F8CE9}" type="datetime1">
              <a:rPr lang="it-IT" smtClean="0"/>
              <a:t>08/10/2019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48E551BA-809B-467E-B7BF-CDFEA85965DB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094249D-8910-BC4D-9BA4-A16047B65EF6}" type="datetime1">
              <a:rPr lang="it-IT" smtClean="0"/>
              <a:t>08/10/2019</a:t>
            </a:fld>
            <a:endParaRPr lang="en-US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54F50DDA-6280-9B42-88BD-4E8625E71CF7}" type="datetime1">
              <a:rPr lang="it-IT" smtClean="0"/>
              <a:t>08/10/2019</a:t>
            </a:fld>
            <a:endParaRPr lang="en-US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83B677-330E-4253-B1BB-68B6A29BF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348" y="1449438"/>
            <a:ext cx="2645516" cy="6556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F6C7B7-1597-4762-9541-39E64CD64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3D9A9-DAB0-4043-9528-4822DD2D82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accent5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4701CE1-45E5-49C0-9675-78EC85F6A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EF2F36-B244-4AAF-8FF9-09D26625E39C}"/>
              </a:ext>
            </a:extLst>
          </p:cNvPr>
          <p:cNvGrpSpPr/>
          <p:nvPr userDrawn="1"/>
        </p:nvGrpSpPr>
        <p:grpSpPr>
          <a:xfrm>
            <a:off x="4192277" y="4365104"/>
            <a:ext cx="3956040" cy="633228"/>
            <a:chOff x="4269008" y="5638956"/>
            <a:chExt cx="3956040" cy="63322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E9FBBCD-1A09-854C-AD37-ABFC23BF72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008" y="5666091"/>
              <a:ext cx="630033" cy="57895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B059FA9-527F-3047-9752-9021170989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505" y="5638956"/>
              <a:ext cx="658903" cy="633228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C463FB9-8E58-4D7E-9AEC-9058EB62CFA0}"/>
                </a:ext>
              </a:extLst>
            </p:cNvPr>
            <p:cNvSpPr txBox="1"/>
            <p:nvPr userDrawn="1"/>
          </p:nvSpPr>
          <p:spPr>
            <a:xfrm>
              <a:off x="4759216" y="5755515"/>
              <a:ext cx="1552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>
                  <a:solidFill>
                    <a:srgbClr val="1C3046"/>
                  </a:solidFill>
                  <a:ea typeface="Source Sans Pro" charset="0"/>
                  <a:cs typeface="Source Sans Pro" charset="0"/>
                </a:rPr>
                <a:t>eosc-hub.eu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C1AC704-9BA4-4C9D-8727-21E0A6C216B1}"/>
                </a:ext>
              </a:extLst>
            </p:cNvPr>
            <p:cNvSpPr txBox="1"/>
            <p:nvPr userDrawn="1"/>
          </p:nvSpPr>
          <p:spPr>
            <a:xfrm>
              <a:off x="6600056" y="5755515"/>
              <a:ext cx="1624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>
                  <a:solidFill>
                    <a:srgbClr val="1C3046"/>
                  </a:solidFill>
                  <a:ea typeface="Source Sans Pro" charset="0"/>
                  <a:cs typeface="Source Sans Pro" charset="0"/>
                </a:rPr>
                <a:t>@</a:t>
              </a:r>
              <a:r>
                <a:rPr lang="en-GB" sz="2000" err="1">
                  <a:solidFill>
                    <a:srgbClr val="1C3046"/>
                  </a:solidFill>
                  <a:ea typeface="Source Sans Pro" charset="0"/>
                  <a:cs typeface="Source Sans Pro" charset="0"/>
                </a:rPr>
                <a:t>EOSC_eu</a:t>
              </a:r>
              <a:endParaRPr lang="en-GB" sz="2000">
                <a:solidFill>
                  <a:srgbClr val="1C3046"/>
                </a:solidFill>
                <a:ea typeface="Source Sans Pro" charset="0"/>
                <a:cs typeface="Source Sans Pro" charset="0"/>
              </a:endParaRP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7AAF6B84-BF74-4F8E-B824-03711F2690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17" y="1643590"/>
            <a:ext cx="1784961" cy="2231201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B9E0F5DF-28BF-4603-9413-29E52713A802}"/>
              </a:ext>
            </a:extLst>
          </p:cNvPr>
          <p:cNvSpPr txBox="1"/>
          <p:nvPr userDrawn="1"/>
        </p:nvSpPr>
        <p:spPr>
          <a:xfrm>
            <a:off x="1116252" y="1902602"/>
            <a:ext cx="412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1D2F45"/>
                </a:solidFill>
                <a:ea typeface="Source Sans Pro" charset="0"/>
                <a:cs typeface="Source Sans Pro" charset="0"/>
              </a:rPr>
              <a:t>Thank you</a:t>
            </a:r>
          </a:p>
          <a:p>
            <a:r>
              <a:rPr lang="en-GB" sz="2800" b="1">
                <a:solidFill>
                  <a:srgbClr val="1D2F45"/>
                </a:solidFill>
                <a:ea typeface="Source Sans Pro" charset="0"/>
                <a:cs typeface="Source Sans Pro" charset="0"/>
              </a:rPr>
              <a:t>for your attention! 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4D4D3755-ED45-4BF4-89D4-2BA41674BD19}"/>
              </a:ext>
            </a:extLst>
          </p:cNvPr>
          <p:cNvSpPr txBox="1"/>
          <p:nvPr userDrawn="1"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>
                <a:ea typeface="Source Sans Pro" panose="020B0503030403020204" pitchFamily="34" charset="0"/>
              </a:rPr>
              <a:t>Questions?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8187ABF1-33F6-44C1-B88C-2672C628984B}"/>
              </a:ext>
            </a:extLst>
          </p:cNvPr>
          <p:cNvCxnSpPr/>
          <p:nvPr userDrawn="1"/>
        </p:nvCxnSpPr>
        <p:spPr>
          <a:xfrm>
            <a:off x="1199457" y="3084480"/>
            <a:ext cx="2112235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7573BB-FFBE-4128-A867-CF98847BD44E}"/>
              </a:ext>
            </a:extLst>
          </p:cNvPr>
          <p:cNvGrpSpPr/>
          <p:nvPr userDrawn="1"/>
        </p:nvGrpSpPr>
        <p:grpSpPr>
          <a:xfrm>
            <a:off x="935074" y="5956688"/>
            <a:ext cx="10470446" cy="400110"/>
            <a:chOff x="899592" y="6271590"/>
            <a:chExt cx="7705726" cy="2944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88A985-D8B4-4CF8-8BFF-2DFCB01A16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9592" y="6271590"/>
              <a:ext cx="842697" cy="29446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96475E-36DF-4F28-A93D-81A651F09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813045" y="6349354"/>
              <a:ext cx="6792273" cy="216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94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4" r:id="rId3"/>
    <p:sldLayoutId id="2147483709" r:id="rId4"/>
    <p:sldLayoutId id="2147483712" r:id="rId5"/>
    <p:sldLayoutId id="2147483711" r:id="rId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early-adopter@mailman.eosc-hub.eu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7.xml"/><Relationship Id="rId18" Type="http://schemas.openxmlformats.org/officeDocument/2006/relationships/diagramData" Target="../diagrams/data8.xml"/><Relationship Id="rId26" Type="http://schemas.openxmlformats.org/officeDocument/2006/relationships/diagramColors" Target="../diagrams/colors9.xml"/><Relationship Id="rId21" Type="http://schemas.openxmlformats.org/officeDocument/2006/relationships/diagramColors" Target="../diagrams/colors8.xml"/><Relationship Id="rId34" Type="http://schemas.openxmlformats.org/officeDocument/2006/relationships/diagramLayout" Target="../diagrams/layout11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5" Type="http://schemas.openxmlformats.org/officeDocument/2006/relationships/diagramQuickStyle" Target="../diagrams/quickStyle9.xml"/><Relationship Id="rId33" Type="http://schemas.openxmlformats.org/officeDocument/2006/relationships/diagramData" Target="../diagrams/data11.xml"/><Relationship Id="rId2" Type="http://schemas.openxmlformats.org/officeDocument/2006/relationships/image" Target="../media/image6.png"/><Relationship Id="rId16" Type="http://schemas.openxmlformats.org/officeDocument/2006/relationships/diagramColors" Target="../diagrams/colors7.xml"/><Relationship Id="rId20" Type="http://schemas.openxmlformats.org/officeDocument/2006/relationships/diagramQuickStyle" Target="../diagrams/quickStyle8.xml"/><Relationship Id="rId29" Type="http://schemas.openxmlformats.org/officeDocument/2006/relationships/diagramLayout" Target="../diagrams/layout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diagramLayout" Target="../diagrams/layout9.xml"/><Relationship Id="rId32" Type="http://schemas.microsoft.com/office/2007/relationships/diagramDrawing" Target="../diagrams/drawing10.xml"/><Relationship Id="rId37" Type="http://schemas.microsoft.com/office/2007/relationships/diagramDrawing" Target="../diagrams/drawing11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23" Type="http://schemas.openxmlformats.org/officeDocument/2006/relationships/diagramData" Target="../diagrams/data9.xml"/><Relationship Id="rId28" Type="http://schemas.openxmlformats.org/officeDocument/2006/relationships/diagramData" Target="../diagrams/data10.xml"/><Relationship Id="rId36" Type="http://schemas.openxmlformats.org/officeDocument/2006/relationships/diagramColors" Target="../diagrams/colors11.xml"/><Relationship Id="rId10" Type="http://schemas.openxmlformats.org/officeDocument/2006/relationships/diagramQuickStyle" Target="../diagrams/quickStyle6.xml"/><Relationship Id="rId19" Type="http://schemas.openxmlformats.org/officeDocument/2006/relationships/diagramLayout" Target="../diagrams/layout8.xml"/><Relationship Id="rId31" Type="http://schemas.openxmlformats.org/officeDocument/2006/relationships/diagramColors" Target="../diagrams/colors10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Relationship Id="rId22" Type="http://schemas.microsoft.com/office/2007/relationships/diagramDrawing" Target="../diagrams/drawing8.xml"/><Relationship Id="rId27" Type="http://schemas.microsoft.com/office/2007/relationships/diagramDrawing" Target="../diagrams/drawing9.xml"/><Relationship Id="rId30" Type="http://schemas.openxmlformats.org/officeDocument/2006/relationships/diagramQuickStyle" Target="../diagrams/quickStyle10.xml"/><Relationship Id="rId35" Type="http://schemas.openxmlformats.org/officeDocument/2006/relationships/diagramQuickStyle" Target="../diagrams/quickStyle11.xml"/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44.png"/><Relationship Id="rId9" Type="http://schemas.microsoft.com/office/2007/relationships/diagramDrawing" Target="../diagrams/drawing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45.jpeg"/><Relationship Id="rId7" Type="http://schemas.openxmlformats.org/officeDocument/2006/relationships/diagramQuickStyle" Target="../diagrams/quickStyle1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6.png"/><Relationship Id="rId9" Type="http://schemas.microsoft.com/office/2007/relationships/diagramDrawing" Target="../diagrams/drawing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5888FF4-7091-F547-BED3-1E8B9F928902}"/>
              </a:ext>
            </a:extLst>
          </p:cNvPr>
          <p:cNvSpPr txBox="1">
            <a:spLocks/>
          </p:cNvSpPr>
          <p:nvPr/>
        </p:nvSpPr>
        <p:spPr>
          <a:xfrm>
            <a:off x="1350226" y="2773377"/>
            <a:ext cx="10441160" cy="576065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 contourW="12700">
              <a:contourClr>
                <a:srgbClr val="1C3046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sz="3600" dirty="0">
                <a:solidFill>
                  <a:srgbClr val="1C3046"/>
                </a:solidFill>
                <a:latin typeface="+mn-lt"/>
              </a:rPr>
              <a:t>Results, Dissemination &amp; Impact</a:t>
            </a:r>
          </a:p>
          <a:p>
            <a:pPr algn="l"/>
            <a:r>
              <a:rPr lang="en-GB" b="1" i="1" dirty="0">
                <a:solidFill>
                  <a:srgbClr val="1C3046"/>
                </a:solidFill>
                <a:latin typeface="+mn-lt"/>
              </a:rPr>
              <a:t>(All WPs)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A40618A-E780-6B4C-9F22-53ADEAFB468E}"/>
              </a:ext>
            </a:extLst>
          </p:cNvPr>
          <p:cNvSpPr txBox="1">
            <a:spLocks/>
          </p:cNvSpPr>
          <p:nvPr/>
        </p:nvSpPr>
        <p:spPr>
          <a:xfrm>
            <a:off x="1350226" y="4221088"/>
            <a:ext cx="9793088" cy="576065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endParaRPr lang="en-GB" sz="1800" b="0" dirty="0">
              <a:solidFill>
                <a:srgbClr val="B5892D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488" y="40474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i="1" dirty="0">
                <a:solidFill>
                  <a:srgbClr val="B5892D"/>
                </a:solidFill>
              </a:rPr>
              <a:t>Sara Garavelli</a:t>
            </a:r>
            <a:r>
              <a:rPr lang="pl-PL" b="1" i="1" dirty="0">
                <a:solidFill>
                  <a:srgbClr val="B5892D"/>
                </a:solidFill>
              </a:rPr>
              <a:t> (</a:t>
            </a:r>
            <a:r>
              <a:rPr lang="it-IT" b="1" i="1" dirty="0">
                <a:solidFill>
                  <a:srgbClr val="B5892D"/>
                </a:solidFill>
              </a:rPr>
              <a:t>Trust-IT Services</a:t>
            </a:r>
            <a:r>
              <a:rPr lang="pl-PL" b="1" i="1">
                <a:solidFill>
                  <a:srgbClr val="B5892D"/>
                </a:solidFill>
              </a:rPr>
              <a:t>),</a:t>
            </a:r>
            <a:r>
              <a:rPr lang="it-IT" b="1" i="1">
                <a:solidFill>
                  <a:srgbClr val="B5892D"/>
                </a:solidFill>
              </a:rPr>
              <a:t> </a:t>
            </a:r>
            <a:r>
              <a:rPr lang="it-IT" b="1" i="1" dirty="0">
                <a:solidFill>
                  <a:srgbClr val="B5892D"/>
                </a:solidFill>
              </a:rPr>
              <a:t>WP3</a:t>
            </a:r>
            <a:r>
              <a:rPr lang="pl-PL" b="1" i="1" dirty="0">
                <a:solidFill>
                  <a:srgbClr val="B5892D"/>
                </a:solidFill>
              </a:rPr>
              <a:t> Leader</a:t>
            </a:r>
            <a:r>
              <a:rPr lang="it-IT" b="1" i="1" dirty="0">
                <a:solidFill>
                  <a:srgbClr val="B5892D"/>
                </a:solidFill>
              </a:rPr>
              <a:t> </a:t>
            </a:r>
            <a:endParaRPr lang="en-US" b="1" dirty="0">
              <a:solidFill>
                <a:srgbClr val="B5892D"/>
              </a:solidFill>
            </a:endParaRPr>
          </a:p>
          <a:p>
            <a:r>
              <a:rPr lang="en-US" b="1" dirty="0">
                <a:solidFill>
                  <a:srgbClr val="B5892D"/>
                </a:solidFill>
              </a:rPr>
              <a:t>Luxembourg, 8-9 October 2019</a:t>
            </a:r>
            <a:endParaRPr lang="en-GB" b="1" dirty="0">
              <a:solidFill>
                <a:srgbClr val="B5892D"/>
              </a:solidFill>
            </a:endParaRPr>
          </a:p>
          <a:p>
            <a:endParaRPr lang="en-GB" dirty="0">
              <a:solidFill>
                <a:srgbClr val="B589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6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AC2384-53B6-9E4F-8598-8D8485F59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63"/>
            <a:ext cx="7735291" cy="4855007"/>
          </a:xfrm>
        </p:spPr>
        <p:txBody>
          <a:bodyPr/>
          <a:lstStyle/>
          <a:p>
            <a:r>
              <a:rPr lang="en-GB" dirty="0"/>
              <a:t>Harmonisation of service management processes for the operation of access enabling and federated services is progressing</a:t>
            </a:r>
          </a:p>
          <a:p>
            <a:pPr lvl="1"/>
            <a:r>
              <a:rPr lang="en-GB" dirty="0"/>
              <a:t>107 trained people </a:t>
            </a:r>
          </a:p>
          <a:p>
            <a:pPr lvl="1"/>
            <a:r>
              <a:rPr lang="en-GB" dirty="0"/>
              <a:t>&gt; </a:t>
            </a:r>
            <a:r>
              <a:rPr lang="en-GB" dirty="0">
                <a:solidFill>
                  <a:srgbClr val="B5892D"/>
                </a:solidFill>
              </a:rPr>
              <a:t>90 individuals </a:t>
            </a:r>
            <a:r>
              <a:rPr lang="en-GB" dirty="0"/>
              <a:t>certified according to </a:t>
            </a:r>
            <a:r>
              <a:rPr lang="en-GB" dirty="0" err="1"/>
              <a:t>FitSM</a:t>
            </a:r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46809A-8847-7949-BEEE-3145516B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Optimised</a:t>
            </a:r>
            <a:r>
              <a:rPr lang="en-US"/>
              <a:t> access to IT equipment and services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005D7-BBC4-3D4F-BFDB-DFB59ADC5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7" y="1045662"/>
            <a:ext cx="3237533" cy="4564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53DD80-46F8-C54C-8F64-85856080B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4" y="3670295"/>
            <a:ext cx="4638947" cy="19397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D46E9E-720A-8E42-9AD9-E03CEF841CA8}"/>
              </a:ext>
            </a:extLst>
          </p:cNvPr>
          <p:cNvSpPr/>
          <p:nvPr/>
        </p:nvSpPr>
        <p:spPr>
          <a:xfrm>
            <a:off x="335361" y="5715907"/>
            <a:ext cx="11230420" cy="603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08E79DA-7FFD-A849-ABC7-467D66DE3D1B}"/>
              </a:ext>
            </a:extLst>
          </p:cNvPr>
          <p:cNvSpPr txBox="1">
            <a:spLocks/>
          </p:cNvSpPr>
          <p:nvPr/>
        </p:nvSpPr>
        <p:spPr>
          <a:xfrm>
            <a:off x="482204" y="5819574"/>
            <a:ext cx="10366324" cy="5098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Upcoming training courses with the INFRAEOSC 5b projects</a:t>
            </a:r>
          </a:p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28BEF-6FDE-4B4F-B451-AA723F17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966B-7236-C442-999F-9807D5161250}" type="datetime1">
              <a:rPr lang="it-IT" smtClean="0"/>
              <a:t>08/10/2019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5B6AB-4E62-BA48-8BFD-34729503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8F72D899-9AC8-F741-9BFC-2F321AC05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151791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35360" y="1570457"/>
            <a:ext cx="7272808" cy="4855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“</a:t>
            </a:r>
            <a:r>
              <a:rPr lang="en-US" sz="2400" i="1"/>
              <a:t>Our online services are used by thousands of researchers studying molecular forces and </a:t>
            </a:r>
            <a:r>
              <a:rPr lang="en-US" sz="2400" i="1" err="1"/>
              <a:t>biomolecular</a:t>
            </a:r>
            <a:r>
              <a:rPr lang="en-US" sz="2400" i="1"/>
              <a:t> interactions to guide drug design, treatments and diagnostics. To give an example, HADDOCK has over 11500 registered users worldwide and in 2017-2018 was acknowledged in 350 papers. </a:t>
            </a:r>
          </a:p>
          <a:p>
            <a:pPr marL="0" indent="0">
              <a:buNone/>
            </a:pPr>
            <a:r>
              <a:rPr lang="en-US" sz="2400" i="1"/>
              <a:t>We need to hide the complexity of the computing resources used to power the services, and on the other side, to ensure sufficient resources to operate those</a:t>
            </a:r>
            <a:r>
              <a:rPr lang="en-US" sz="2400"/>
              <a:t>” </a:t>
            </a:r>
          </a:p>
          <a:p>
            <a:pPr marL="0" indent="0" algn="r">
              <a:buNone/>
            </a:pPr>
            <a:r>
              <a:rPr lang="en-US" sz="1800" b="1"/>
              <a:t>A. </a:t>
            </a:r>
            <a:r>
              <a:rPr lang="en-US" sz="1800" b="1" err="1"/>
              <a:t>Bonvin</a:t>
            </a:r>
            <a:endParaRPr lang="en-US" sz="1800" b="1"/>
          </a:p>
          <a:p>
            <a:pPr marL="0" indent="0" algn="r">
              <a:buNone/>
            </a:pPr>
            <a:r>
              <a:rPr lang="en-US" sz="1800" b="1"/>
              <a:t>Professor of Computational Structural Biology at Utrecht University</a:t>
            </a:r>
            <a:endParaRPr lang="en-US" sz="2400" b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350" y="871126"/>
            <a:ext cx="8640960" cy="537716"/>
          </a:xfrm>
        </p:spPr>
        <p:txBody>
          <a:bodyPr>
            <a:normAutofit fontScale="90000"/>
          </a:bodyPr>
          <a:lstStyle/>
          <a:p>
            <a:r>
              <a:rPr lang="en-US"/>
              <a:t>Success Story: WeNMR for Life Sciences</a:t>
            </a:r>
          </a:p>
        </p:txBody>
      </p:sp>
      <p:pic>
        <p:nvPicPr>
          <p:cNvPr id="9" name="Picture 8" descr="Screenshot 2019-01-21 at 16.07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908720"/>
            <a:ext cx="4223235" cy="323887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993977193"/>
              </p:ext>
            </p:extLst>
          </p:nvPr>
        </p:nvGraphicFramePr>
        <p:xfrm>
          <a:off x="7536160" y="3888019"/>
          <a:ext cx="4608512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BDE509CE-5F25-084D-9B59-91CD9E8B32A6}"/>
              </a:ext>
            </a:extLst>
          </p:cNvPr>
          <p:cNvSpPr txBox="1">
            <a:spLocks/>
          </p:cNvSpPr>
          <p:nvPr/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Optimised access to IT equipment and services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5E52E-4C02-7D40-92C8-6F1E320E5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192C-6277-4945-8EFB-F48009B614E0}" type="datetime1">
              <a:rPr lang="it-IT" smtClean="0"/>
              <a:t>08/10/2019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FDBFA-0430-5C45-A699-45B1A42A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89334DC5-BE57-CC48-A698-947E8BA0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53426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age217image35936256">
            <a:extLst>
              <a:ext uri="{FF2B5EF4-FFF2-40B4-BE49-F238E27FC236}">
                <a16:creationId xmlns:a16="http://schemas.microsoft.com/office/drawing/2014/main" id="{336DE411-5D30-E549-BABE-F1C991B5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1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0" y="2060848"/>
            <a:ext cx="10795942" cy="505729"/>
          </a:xfrm>
        </p:spPr>
        <p:txBody>
          <a:bodyPr>
            <a:normAutofit fontScale="90000"/>
          </a:bodyPr>
          <a:lstStyle/>
          <a:p>
            <a:r>
              <a:rPr lang="en-US"/>
              <a:t>Avoid the locking-in to particular hardware or software platforms that would </a:t>
            </a:r>
            <a:r>
              <a:rPr lang="en-US" err="1"/>
              <a:t>jeopardise</a:t>
            </a:r>
            <a:r>
              <a:rPr lang="en-US"/>
              <a:t> the long-term</a:t>
            </a:r>
            <a:br>
              <a:rPr lang="en-US"/>
            </a:br>
            <a:r>
              <a:rPr lang="en-US"/>
              <a:t>planning for capacity upgrades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628650" y="3645024"/>
            <a:ext cx="10939958" cy="1512168"/>
          </a:xfrm>
        </p:spPr>
        <p:txBody>
          <a:bodyPr>
            <a:normAutofit/>
          </a:bodyPr>
          <a:lstStyle/>
          <a:p>
            <a:r>
              <a:rPr lang="en-US" sz="2400" i="1"/>
              <a:t>Increase service interoperability by exposing well-defined interfaces based on open specifications that improve reusability and develop technical and service roadmaps to ensure a coherent evolution of the technical solutions and service offering</a:t>
            </a:r>
          </a:p>
        </p:txBody>
      </p:sp>
    </p:spTree>
    <p:extLst>
      <p:ext uri="{BB962C8B-B14F-4D97-AF65-F5344CB8AC3E}">
        <p14:creationId xmlns:p14="http://schemas.microsoft.com/office/powerpoint/2010/main" val="824792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46809A-8847-7949-BEEE-3145516B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Avoid the locking-in to particular hardware or software platform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02B02-B353-A547-B3EF-317472866F9B}"/>
              </a:ext>
            </a:extLst>
          </p:cNvPr>
          <p:cNvSpPr/>
          <p:nvPr/>
        </p:nvSpPr>
        <p:spPr>
          <a:xfrm>
            <a:off x="335361" y="5715907"/>
            <a:ext cx="11230420" cy="603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55DE07D-92F8-ED4F-87DC-378B3B921430}"/>
              </a:ext>
            </a:extLst>
          </p:cNvPr>
          <p:cNvSpPr txBox="1">
            <a:spLocks/>
          </p:cNvSpPr>
          <p:nvPr/>
        </p:nvSpPr>
        <p:spPr>
          <a:xfrm>
            <a:off x="335358" y="5809132"/>
            <a:ext cx="11737306" cy="50983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err="1"/>
              <a:t>Putting</a:t>
            </a:r>
            <a:r>
              <a:rPr lang="it-IT" sz="2400"/>
              <a:t> the </a:t>
            </a:r>
            <a:r>
              <a:rPr lang="it-IT" sz="2400" err="1"/>
              <a:t>basis</a:t>
            </a:r>
            <a:r>
              <a:rPr lang="it-IT" sz="2400"/>
              <a:t> for an EOSC open by default, </a:t>
            </a:r>
            <a:r>
              <a:rPr lang="it-IT" sz="2400" err="1"/>
              <a:t>transparent</a:t>
            </a:r>
            <a:r>
              <a:rPr lang="it-IT" sz="2400"/>
              <a:t>, </a:t>
            </a:r>
            <a:r>
              <a:rPr lang="it-IT" sz="2400" err="1"/>
              <a:t>trustworthy</a:t>
            </a:r>
            <a:r>
              <a:rPr lang="it-IT" sz="2400"/>
              <a:t> and community-</a:t>
            </a:r>
            <a:r>
              <a:rPr lang="it-IT" sz="2400" err="1"/>
              <a:t>driven</a:t>
            </a:r>
            <a:endParaRPr lang="it-IT" sz="240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BA6C051-60BB-1941-BC95-DD8049DA5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7" y="1429531"/>
            <a:ext cx="8914915" cy="419640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/>
              <a:t>EOSC-</a:t>
            </a:r>
            <a:r>
              <a:rPr lang="it-IT" err="1"/>
              <a:t>hub</a:t>
            </a:r>
            <a:r>
              <a:rPr lang="it-IT"/>
              <a:t> </a:t>
            </a:r>
            <a:r>
              <a:rPr lang="it-IT" err="1"/>
              <a:t>proposal</a:t>
            </a:r>
            <a:r>
              <a:rPr lang="it-IT"/>
              <a:t> for the EOSC Technical Architecture (public </a:t>
            </a:r>
            <a:r>
              <a:rPr lang="it-IT" err="1"/>
              <a:t>consultation</a:t>
            </a:r>
            <a:r>
              <a:rPr lang="it-IT"/>
              <a:t>) </a:t>
            </a:r>
            <a:r>
              <a:rPr lang="en-GB"/>
              <a:t>(D10.4)</a:t>
            </a:r>
            <a:endParaRPr lang="it-IT"/>
          </a:p>
          <a:p>
            <a:pPr lvl="2">
              <a:buFont typeface="Arial" panose="020B0604020202020204" pitchFamily="34" charset="0"/>
              <a:buChar char="•"/>
            </a:pPr>
            <a:r>
              <a:rPr lang="it-IT"/>
              <a:t>Technical </a:t>
            </a:r>
            <a:r>
              <a:rPr lang="it-IT" err="1"/>
              <a:t>specifications</a:t>
            </a:r>
            <a:r>
              <a:rPr lang="it-IT"/>
              <a:t> for the building </a:t>
            </a:r>
            <a:r>
              <a:rPr lang="it-IT" err="1"/>
              <a:t>blocks</a:t>
            </a:r>
            <a:r>
              <a:rPr lang="it-IT"/>
              <a:t> of EOSC </a:t>
            </a:r>
            <a:r>
              <a:rPr lang="it-IT" err="1"/>
              <a:t>including</a:t>
            </a:r>
            <a:r>
              <a:rPr lang="it-IT"/>
              <a:t> </a:t>
            </a:r>
            <a:r>
              <a:rPr lang="it-IT" err="1"/>
              <a:t>interoperability</a:t>
            </a:r>
            <a:r>
              <a:rPr lang="it-IT"/>
              <a:t> </a:t>
            </a:r>
            <a:r>
              <a:rPr lang="it-IT" err="1"/>
              <a:t>guidelines</a:t>
            </a:r>
            <a:r>
              <a:rPr lang="it-IT"/>
              <a:t> </a:t>
            </a:r>
            <a:r>
              <a:rPr lang="it-IT" err="1"/>
              <a:t>enabling</a:t>
            </a:r>
            <a:r>
              <a:rPr lang="it-IT"/>
              <a:t> the end-to-end </a:t>
            </a:r>
            <a:r>
              <a:rPr lang="it-IT" err="1"/>
              <a:t>composition</a:t>
            </a:r>
            <a:r>
              <a:rPr lang="it-IT"/>
              <a:t> of </a:t>
            </a:r>
            <a:r>
              <a:rPr lang="it-IT" err="1"/>
              <a:t>services</a:t>
            </a:r>
            <a:r>
              <a:rPr lang="it-IT"/>
              <a:t> in EOSC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it-IT"/>
              <a:t> </a:t>
            </a:r>
            <a:r>
              <a:rPr lang="it-IT" sz="2400" err="1"/>
              <a:t>identification</a:t>
            </a:r>
            <a:r>
              <a:rPr lang="it-IT" sz="2400"/>
              <a:t> of </a:t>
            </a:r>
            <a:r>
              <a:rPr lang="it-IT" sz="2400" err="1"/>
              <a:t>services</a:t>
            </a:r>
            <a:r>
              <a:rPr lang="it-IT" sz="2400"/>
              <a:t> </a:t>
            </a:r>
            <a:r>
              <a:rPr lang="it-IT" sz="2400" err="1"/>
              <a:t>that</a:t>
            </a:r>
            <a:r>
              <a:rPr lang="it-IT" sz="2400"/>
              <a:t> can </a:t>
            </a:r>
            <a:r>
              <a:rPr lang="it-IT" sz="2400" err="1"/>
              <a:t>already</a:t>
            </a:r>
            <a:r>
              <a:rPr lang="it-IT" sz="2400"/>
              <a:t> work </a:t>
            </a:r>
            <a:r>
              <a:rPr lang="it-IT" sz="2400" err="1"/>
              <a:t>together</a:t>
            </a:r>
            <a:r>
              <a:rPr lang="it-IT" sz="2400"/>
              <a:t> </a:t>
            </a:r>
            <a:r>
              <a:rPr lang="it-IT" sz="2400" err="1"/>
              <a:t>because</a:t>
            </a:r>
            <a:r>
              <a:rPr lang="it-IT" sz="2400"/>
              <a:t> </a:t>
            </a:r>
            <a:r>
              <a:rPr lang="it-IT" sz="2400" err="1"/>
              <a:t>they</a:t>
            </a:r>
            <a:r>
              <a:rPr lang="it-IT" sz="2400"/>
              <a:t> </a:t>
            </a:r>
            <a:r>
              <a:rPr lang="it-IT" sz="2400" err="1"/>
              <a:t>support</a:t>
            </a:r>
            <a:r>
              <a:rPr lang="it-IT" sz="2400"/>
              <a:t> the </a:t>
            </a:r>
            <a:r>
              <a:rPr lang="it-IT" sz="2400" err="1"/>
              <a:t>same</a:t>
            </a:r>
            <a:r>
              <a:rPr lang="it-IT" sz="2400"/>
              <a:t> </a:t>
            </a:r>
            <a:r>
              <a:rPr lang="it-IT" sz="2400" err="1"/>
              <a:t>standards</a:t>
            </a:r>
            <a:r>
              <a:rPr lang="it-IT" sz="2400"/>
              <a:t> and/or </a:t>
            </a:r>
            <a:r>
              <a:rPr lang="it-IT" sz="2400" err="1"/>
              <a:t>interfaces</a:t>
            </a:r>
            <a:r>
              <a:rPr lang="it-IT" sz="2400"/>
              <a:t> (e.g. DIAS &amp; </a:t>
            </a:r>
            <a:r>
              <a:rPr lang="it-IT" sz="2400" err="1"/>
              <a:t>Copernicus</a:t>
            </a:r>
            <a:r>
              <a:rPr lang="it-IT" sz="2400"/>
              <a:t> </a:t>
            </a:r>
            <a:r>
              <a:rPr lang="it-IT" sz="2400" err="1"/>
              <a:t>map</a:t>
            </a:r>
            <a:r>
              <a:rPr lang="it-IT" sz="2400"/>
              <a:t> </a:t>
            </a:r>
            <a:r>
              <a:rPr lang="it-IT" sz="2400" err="1"/>
              <a:t>services</a:t>
            </a:r>
            <a:r>
              <a:rPr lang="it-IT" sz="2400"/>
              <a:t>)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it-IT" sz="2400"/>
              <a:t> </a:t>
            </a:r>
            <a:r>
              <a:rPr lang="it-IT" sz="2400" err="1"/>
              <a:t>federation</a:t>
            </a:r>
            <a:r>
              <a:rPr lang="it-IT" sz="2400"/>
              <a:t> of common and </a:t>
            </a:r>
            <a:r>
              <a:rPr lang="it-IT" sz="2400" err="1"/>
              <a:t>thematic</a:t>
            </a:r>
            <a:r>
              <a:rPr lang="it-IT" sz="2400"/>
              <a:t> </a:t>
            </a:r>
            <a:r>
              <a:rPr lang="it-IT" sz="2400" err="1"/>
              <a:t>services</a:t>
            </a:r>
            <a:r>
              <a:rPr lang="it-IT" sz="2400"/>
              <a:t> </a:t>
            </a:r>
            <a:r>
              <a:rPr lang="it-IT" sz="2400" err="1"/>
              <a:t>according</a:t>
            </a:r>
            <a:r>
              <a:rPr lang="it-IT" sz="2400"/>
              <a:t> to </a:t>
            </a:r>
            <a:r>
              <a:rPr lang="it-IT" sz="2400" err="1"/>
              <a:t>identified</a:t>
            </a:r>
            <a:r>
              <a:rPr lang="it-IT" sz="2400"/>
              <a:t> </a:t>
            </a:r>
            <a:r>
              <a:rPr lang="it-IT" sz="2400" err="1"/>
              <a:t>users</a:t>
            </a:r>
            <a:r>
              <a:rPr lang="it-IT" sz="2400"/>
              <a:t>’ </a:t>
            </a:r>
            <a:r>
              <a:rPr lang="it-IT" sz="2400" err="1"/>
              <a:t>requirements</a:t>
            </a:r>
            <a:r>
              <a:rPr lang="it-IT" sz="2400"/>
              <a:t> (e.g. DODAS &amp; EGI Fed </a:t>
            </a:r>
            <a:r>
              <a:rPr lang="it-IT" sz="2400" err="1"/>
              <a:t>Cloud</a:t>
            </a:r>
            <a:r>
              <a:rPr lang="it-IT" sz="2400"/>
              <a:t>)</a:t>
            </a:r>
          </a:p>
        </p:txBody>
      </p:sp>
      <p:pic>
        <p:nvPicPr>
          <p:cNvPr id="2050" name="Picture 2" descr="Image result for no lock in">
            <a:extLst>
              <a:ext uri="{FF2B5EF4-FFF2-40B4-BE49-F238E27FC236}">
                <a16:creationId xmlns:a16="http://schemas.microsoft.com/office/drawing/2014/main" id="{E64ECBFF-E24E-1040-A870-6C34EFA8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273" y="1988840"/>
            <a:ext cx="2315508" cy="23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44A517-D34B-134B-B47A-DA1D9F6C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3D8F-A820-1F46-8CC0-BD1829F229CB}" type="datetime1">
              <a:rPr lang="it-IT" smtClean="0"/>
              <a:t>08/10/2019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9C184-AF3E-9A4E-9490-7734FE68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5475D369-6C8C-6147-A644-39929EBD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240615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5360" y="1293223"/>
            <a:ext cx="5112567" cy="1055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WISE success story: Security for Collaborating Infrastructures SCI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>
          <a:xfrm>
            <a:off x="5315342" y="1340768"/>
            <a:ext cx="6876659" cy="5232122"/>
          </a:xfrm>
        </p:spPr>
        <p:txBody>
          <a:bodyPr>
            <a:normAutofit lnSpcReduction="10000"/>
          </a:bodyPr>
          <a:lstStyle/>
          <a:p>
            <a:r>
              <a:rPr lang="en-GB" b="1">
                <a:solidFill>
                  <a:srgbClr val="B5892D"/>
                </a:solidFill>
              </a:rPr>
              <a:t>Common Acceptable Use Policy </a:t>
            </a:r>
            <a:r>
              <a:rPr lang="en-GB"/>
              <a:t>baseline in research communities&amp;  e-Infrastructures</a:t>
            </a:r>
          </a:p>
          <a:p>
            <a:pPr lvl="1"/>
            <a:r>
              <a:rPr lang="en-GB"/>
              <a:t>Transparent and clear: ‘10 commandments’</a:t>
            </a:r>
          </a:p>
          <a:p>
            <a:pPr lvl="1"/>
            <a:r>
              <a:rPr lang="en-GB"/>
              <a:t>Simplify load on users: ‘accept’ </a:t>
            </a:r>
            <a:r>
              <a:rPr lang="en-GB" b="1"/>
              <a:t>only</a:t>
            </a:r>
            <a:r>
              <a:rPr lang="en-GB"/>
              <a:t> </a:t>
            </a:r>
            <a:r>
              <a:rPr lang="en-GB" b="1"/>
              <a:t>once</a:t>
            </a:r>
          </a:p>
          <a:p>
            <a:pPr lvl="1"/>
            <a:r>
              <a:rPr lang="en-GB"/>
              <a:t>Users can </a:t>
            </a:r>
            <a:r>
              <a:rPr lang="en-GB">
                <a:solidFill>
                  <a:srgbClr val="B5892D"/>
                </a:solidFill>
              </a:rPr>
              <a:t>move seamlessly </a:t>
            </a:r>
            <a:r>
              <a:rPr lang="en-GB"/>
              <a:t>between </a:t>
            </a:r>
            <a:br>
              <a:rPr lang="en-GB"/>
            </a:br>
            <a:r>
              <a:rPr lang="en-GB"/>
              <a:t>service providers and infrastructures</a:t>
            </a:r>
          </a:p>
          <a:p>
            <a:r>
              <a:rPr lang="en-GB"/>
              <a:t>Developed </a:t>
            </a:r>
            <a:r>
              <a:rPr lang="en-GB" b="1">
                <a:solidFill>
                  <a:srgbClr val="B5892D"/>
                </a:solidFill>
              </a:rPr>
              <a:t>in WISE-SCI </a:t>
            </a:r>
            <a:r>
              <a:rPr lang="en-GB"/>
              <a:t>jointly by EOSC-hub, AARC, GEANT, EGI, EUDAT, …</a:t>
            </a:r>
          </a:p>
          <a:p>
            <a:r>
              <a:rPr lang="en-GB" b="1">
                <a:solidFill>
                  <a:srgbClr val="B5892D"/>
                </a:solidFill>
              </a:rPr>
              <a:t>Global interoperability</a:t>
            </a:r>
            <a:r>
              <a:rPr lang="en-GB"/>
              <a:t>: </a:t>
            </a:r>
            <a:br>
              <a:rPr lang="en-GB"/>
            </a:br>
            <a:r>
              <a:rPr lang="en-GB"/>
              <a:t>within Europe (NL, DE, UK, …), XSEDE (US), </a:t>
            </a:r>
            <a:br>
              <a:rPr lang="en-GB"/>
            </a:br>
            <a:r>
              <a:rPr lang="en-GB"/>
              <a:t>communities like SKA, WLCG, life sciences …</a:t>
            </a:r>
          </a:p>
          <a:p>
            <a:pPr marL="0" indent="0">
              <a:buNone/>
            </a:pPr>
            <a:r>
              <a:rPr lang="en-GB" i="1"/>
              <a:t>More joint policy templates being prepared!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1FE6-7216-2A42-8A3E-72B0B78DFCFE}" type="datetime1">
              <a:rPr lang="it-IT" smtClean="0"/>
              <a:t>08/10/2019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Avoid the locking-in to particular hardware or software platform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8" y="1138689"/>
            <a:ext cx="830283" cy="64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90" y="2298411"/>
            <a:ext cx="3270315" cy="1939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360" y="4237835"/>
            <a:ext cx="4294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Moving between all major infrastructures – </a:t>
            </a:r>
            <a:br>
              <a:rPr lang="en-GB"/>
            </a:br>
            <a:r>
              <a:rPr lang="en-GB"/>
              <a:t>endorsement of SCI, starting the AUP work</a:t>
            </a:r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92" y="4964266"/>
            <a:ext cx="1620177" cy="1336961"/>
          </a:xfrm>
          <a:prstGeom prst="rect">
            <a:avLst/>
          </a:prstGeom>
          <a:ln>
            <a:solidFill>
              <a:srgbClr val="0C3959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207568" y="5089134"/>
            <a:ext cx="2422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 NL: SURF Science Collaboration Zone, DE: Helmholtz Data Federation, UK-IRIS &amp; </a:t>
            </a:r>
            <a:r>
              <a:rPr lang="en-GB" sz="1400" dirty="0" err="1"/>
              <a:t>GridPP</a:t>
            </a:r>
            <a:endParaRPr lang="en-GB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3DBD7-9DF3-334B-A80F-A81AA663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Fußzeilenplatzhalter 5">
            <a:extLst>
              <a:ext uri="{FF2B5EF4-FFF2-40B4-BE49-F238E27FC236}">
                <a16:creationId xmlns:a16="http://schemas.microsoft.com/office/drawing/2014/main" id="{565A981F-F949-B64E-A498-331872A5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873500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age217image35936256">
            <a:extLst>
              <a:ext uri="{FF2B5EF4-FFF2-40B4-BE49-F238E27FC236}">
                <a16:creationId xmlns:a16="http://schemas.microsoft.com/office/drawing/2014/main" id="{336DE411-5D30-E549-BABE-F1C991B5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1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0" y="2060848"/>
            <a:ext cx="10795942" cy="505729"/>
          </a:xfrm>
        </p:spPr>
        <p:txBody>
          <a:bodyPr>
            <a:normAutofit fontScale="90000"/>
          </a:bodyPr>
          <a:lstStyle/>
          <a:p>
            <a:r>
              <a:rPr lang="en-US"/>
              <a:t>Extend the user base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628650" y="2852936"/>
            <a:ext cx="10939958" cy="1512168"/>
          </a:xfrm>
        </p:spPr>
        <p:txBody>
          <a:bodyPr>
            <a:normAutofit lnSpcReduction="10000"/>
          </a:bodyPr>
          <a:lstStyle/>
          <a:p>
            <a:r>
              <a:rPr lang="it-IT" sz="2500" i="1"/>
              <a:t>More </a:t>
            </a:r>
            <a:r>
              <a:rPr lang="it-IT" sz="2500" i="1" err="1"/>
              <a:t>scientific</a:t>
            </a:r>
            <a:r>
              <a:rPr lang="it-IT" sz="2500" i="1"/>
              <a:t> </a:t>
            </a:r>
            <a:r>
              <a:rPr lang="it-IT" sz="2500" i="1" err="1"/>
              <a:t>communities</a:t>
            </a:r>
            <a:r>
              <a:rPr lang="it-IT" sz="2500" i="1"/>
              <a:t> </a:t>
            </a:r>
            <a:r>
              <a:rPr lang="it-IT" sz="2500" i="1" err="1"/>
              <a:t>will</a:t>
            </a:r>
            <a:r>
              <a:rPr lang="it-IT" sz="2500" i="1"/>
              <a:t> use </a:t>
            </a:r>
            <a:r>
              <a:rPr lang="it-IT" sz="2500" i="1" err="1"/>
              <a:t>storage</a:t>
            </a:r>
            <a:r>
              <a:rPr lang="it-IT" sz="2500" i="1"/>
              <a:t> and </a:t>
            </a:r>
            <a:r>
              <a:rPr lang="it-IT" sz="2500" i="1" err="1"/>
              <a:t>computing</a:t>
            </a:r>
            <a:r>
              <a:rPr lang="it-IT" sz="2500" i="1"/>
              <a:t> </a:t>
            </a:r>
            <a:r>
              <a:rPr lang="it-IT" sz="2500" i="1" err="1"/>
              <a:t>infrastructures</a:t>
            </a:r>
            <a:r>
              <a:rPr lang="it-IT" sz="2500" i="1"/>
              <a:t> with state-of-the-art </a:t>
            </a:r>
            <a:r>
              <a:rPr lang="it-IT" sz="2500" i="1" err="1"/>
              <a:t>services</a:t>
            </a:r>
            <a:r>
              <a:rPr lang="it-IT" sz="2500" i="1"/>
              <a:t> for </a:t>
            </a:r>
            <a:r>
              <a:rPr lang="it-IT" sz="2500" i="1" err="1"/>
              <a:t>their</a:t>
            </a:r>
            <a:r>
              <a:rPr lang="it-IT" sz="2500" i="1"/>
              <a:t> </a:t>
            </a:r>
            <a:r>
              <a:rPr lang="it-IT" sz="2500" i="1" err="1"/>
              <a:t>research</a:t>
            </a:r>
            <a:r>
              <a:rPr lang="it-IT" sz="2500" i="1"/>
              <a:t> and </a:t>
            </a:r>
            <a:r>
              <a:rPr lang="it-IT" sz="2500" i="1" err="1"/>
              <a:t>education</a:t>
            </a:r>
            <a:r>
              <a:rPr lang="it-IT" sz="2500" i="1"/>
              <a:t> </a:t>
            </a:r>
            <a:r>
              <a:rPr lang="it-IT" sz="2500" i="1" err="1"/>
              <a:t>activities</a:t>
            </a:r>
            <a:r>
              <a:rPr lang="it-IT" sz="2500" i="1"/>
              <a:t>; the open nature of the </a:t>
            </a:r>
            <a:r>
              <a:rPr lang="it-IT" sz="2500" i="1" err="1"/>
              <a:t>infrastructure</a:t>
            </a:r>
            <a:r>
              <a:rPr lang="it-IT" sz="2500" i="1"/>
              <a:t> </a:t>
            </a:r>
            <a:r>
              <a:rPr lang="it-IT" sz="2500" i="1" err="1"/>
              <a:t>will</a:t>
            </a:r>
            <a:r>
              <a:rPr lang="it-IT" sz="2500" i="1"/>
              <a:t> </a:t>
            </a:r>
            <a:r>
              <a:rPr lang="it-IT" sz="2500" i="1" err="1"/>
              <a:t>allow</a:t>
            </a:r>
            <a:r>
              <a:rPr lang="it-IT" sz="2500" i="1"/>
              <a:t> </a:t>
            </a:r>
            <a:r>
              <a:rPr lang="it-IT" sz="2500" i="1" err="1"/>
              <a:t>scientists</a:t>
            </a:r>
            <a:r>
              <a:rPr lang="it-IT" sz="2500" i="1"/>
              <a:t>, </a:t>
            </a:r>
            <a:r>
              <a:rPr lang="it-IT" sz="2500" i="1" err="1"/>
              <a:t>educators</a:t>
            </a:r>
            <a:r>
              <a:rPr lang="it-IT" sz="2500" i="1"/>
              <a:t> and </a:t>
            </a:r>
            <a:r>
              <a:rPr lang="it-IT" sz="2500" i="1" err="1"/>
              <a:t>students</a:t>
            </a:r>
            <a:r>
              <a:rPr lang="it-IT" sz="2500" i="1"/>
              <a:t> to </a:t>
            </a:r>
            <a:r>
              <a:rPr lang="it-IT" sz="2500" i="1" err="1"/>
              <a:t>improve</a:t>
            </a:r>
            <a:r>
              <a:rPr lang="it-IT" sz="2500" i="1"/>
              <a:t> the service </a:t>
            </a:r>
            <a:r>
              <a:rPr lang="it-IT" sz="2500" i="1" err="1"/>
              <a:t>quality</a:t>
            </a:r>
            <a:r>
              <a:rPr lang="it-IT" sz="2500" i="1"/>
              <a:t> by </a:t>
            </a:r>
            <a:r>
              <a:rPr lang="it-IT" sz="2500" i="1" err="1"/>
              <a:t>interacting</a:t>
            </a:r>
            <a:r>
              <a:rPr lang="it-IT" sz="2500" i="1"/>
              <a:t> with data, software and </a:t>
            </a:r>
            <a:r>
              <a:rPr lang="it-IT" sz="2500" i="1" err="1"/>
              <a:t>computing</a:t>
            </a:r>
            <a:r>
              <a:rPr lang="it-IT" sz="2500" i="1"/>
              <a:t> </a:t>
            </a:r>
            <a:r>
              <a:rPr lang="it-IT" sz="2500" i="1" err="1"/>
              <a:t>resources</a:t>
            </a:r>
            <a:r>
              <a:rPr lang="it-IT" sz="2500" i="1"/>
              <a:t> </a:t>
            </a:r>
          </a:p>
          <a:p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1982720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E92DD7-23B2-6B44-A15C-58ECA400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Extend the user base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733EAA0-6F64-EB4E-BDFC-ED68449CB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77378"/>
              </p:ext>
            </p:extLst>
          </p:nvPr>
        </p:nvGraphicFramePr>
        <p:xfrm>
          <a:off x="695398" y="2420888"/>
          <a:ext cx="10801200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442860C-9E45-2A4A-A0B6-7FC4AE7D3295}"/>
              </a:ext>
            </a:extLst>
          </p:cNvPr>
          <p:cNvSpPr/>
          <p:nvPr/>
        </p:nvSpPr>
        <p:spPr>
          <a:xfrm>
            <a:off x="335361" y="5715907"/>
            <a:ext cx="11230420" cy="603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C0E04F8-4CE2-7340-96E9-1D3C944F24D0}"/>
              </a:ext>
            </a:extLst>
          </p:cNvPr>
          <p:cNvSpPr txBox="1">
            <a:spLocks/>
          </p:cNvSpPr>
          <p:nvPr/>
        </p:nvSpPr>
        <p:spPr>
          <a:xfrm>
            <a:off x="335358" y="5809132"/>
            <a:ext cx="11521282" cy="5721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8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err="1"/>
              <a:t>Scientific</a:t>
            </a:r>
            <a:r>
              <a:rPr lang="it-IT" sz="2000"/>
              <a:t> </a:t>
            </a:r>
            <a:r>
              <a:rPr lang="it-IT" sz="2000" err="1"/>
              <a:t>communities</a:t>
            </a:r>
            <a:r>
              <a:rPr lang="it-IT" sz="2000"/>
              <a:t> are </a:t>
            </a:r>
            <a:r>
              <a:rPr lang="it-IT" sz="2000" err="1"/>
              <a:t>benefitting</a:t>
            </a:r>
            <a:r>
              <a:rPr lang="it-IT" sz="2000"/>
              <a:t> from the EOSC-</a:t>
            </a:r>
            <a:r>
              <a:rPr lang="it-IT" sz="2000" err="1"/>
              <a:t>hub</a:t>
            </a:r>
            <a:r>
              <a:rPr lang="it-IT" sz="2000"/>
              <a:t> </a:t>
            </a:r>
            <a:r>
              <a:rPr lang="it-IT" sz="2000" err="1"/>
              <a:t>effort</a:t>
            </a:r>
            <a:r>
              <a:rPr lang="it-IT" sz="2000"/>
              <a:t> on </a:t>
            </a:r>
            <a:r>
              <a:rPr lang="it-IT" sz="2000" err="1"/>
              <a:t>fostering</a:t>
            </a:r>
            <a:r>
              <a:rPr lang="it-IT" sz="2000"/>
              <a:t> the </a:t>
            </a:r>
            <a:r>
              <a:rPr lang="it-IT" sz="2000" err="1"/>
              <a:t>adoption</a:t>
            </a:r>
            <a:r>
              <a:rPr lang="it-IT" sz="2000"/>
              <a:t> of </a:t>
            </a:r>
            <a:r>
              <a:rPr lang="it-IT" sz="2000" err="1"/>
              <a:t>advanced</a:t>
            </a:r>
            <a:r>
              <a:rPr lang="it-IT" sz="2000"/>
              <a:t> IT </a:t>
            </a:r>
            <a:r>
              <a:rPr lang="it-IT" sz="2000" err="1"/>
              <a:t>services</a:t>
            </a:r>
            <a:endParaRPr lang="en-GB" sz="2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7D1779-FB5C-6D4D-8029-79A55AA17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64"/>
            <a:ext cx="11521280" cy="881442"/>
          </a:xfrm>
        </p:spPr>
        <p:txBody>
          <a:bodyPr>
            <a:normAutofit lnSpcReduction="10000"/>
          </a:bodyPr>
          <a:lstStyle/>
          <a:p>
            <a:r>
              <a:rPr lang="en-GB"/>
              <a:t>P</a:t>
            </a:r>
            <a:r>
              <a:rPr lang="it-IT" err="1"/>
              <a:t>ublication</a:t>
            </a:r>
            <a:r>
              <a:rPr lang="it-IT"/>
              <a:t> of the e-</a:t>
            </a:r>
            <a:r>
              <a:rPr lang="it-IT" err="1"/>
              <a:t>infrastructure</a:t>
            </a:r>
            <a:r>
              <a:rPr lang="it-IT"/>
              <a:t> </a:t>
            </a:r>
            <a:r>
              <a:rPr lang="it-IT" err="1"/>
              <a:t>services</a:t>
            </a:r>
            <a:r>
              <a:rPr lang="it-IT"/>
              <a:t> in the EOSC Portal and Marketplace to </a:t>
            </a:r>
            <a:r>
              <a:rPr lang="it-IT" err="1"/>
              <a:t>expand</a:t>
            </a:r>
            <a:r>
              <a:rPr lang="it-IT"/>
              <a:t> the </a:t>
            </a:r>
            <a:r>
              <a:rPr lang="it-IT" err="1"/>
              <a:t>access</a:t>
            </a:r>
            <a:r>
              <a:rPr lang="it-IT"/>
              <a:t> </a:t>
            </a:r>
            <a:r>
              <a:rPr lang="it-IT" err="1"/>
              <a:t>outside</a:t>
            </a:r>
            <a:r>
              <a:rPr lang="it-IT"/>
              <a:t> the </a:t>
            </a:r>
            <a:r>
              <a:rPr lang="it-IT" err="1"/>
              <a:t>traditional</a:t>
            </a:r>
            <a:r>
              <a:rPr lang="it-IT"/>
              <a:t> </a:t>
            </a:r>
            <a:r>
              <a:rPr lang="it-IT" err="1"/>
              <a:t>user</a:t>
            </a:r>
            <a:r>
              <a:rPr lang="it-IT"/>
              <a:t> base </a:t>
            </a:r>
          </a:p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45202-C930-7E48-910A-00227F54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CB84-9D88-5349-8741-17623CE8E494}" type="datetime1">
              <a:rPr lang="it-IT" smtClean="0"/>
              <a:t>08/10/2019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614C00-DEE1-0D40-A4E0-EBA7B541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C9B17645-23F6-D54F-8B46-D965DF0D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4098402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FBC4E-86DB-47F6-92DE-821123F64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1" y="1293223"/>
            <a:ext cx="4824536" cy="47949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/>
              <a:t>Active promotion campaign through: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Dedicated EAP</a:t>
            </a:r>
            <a:r>
              <a:rPr lang="en-GB" b="1"/>
              <a:t> section on the website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Conducted an EAP </a:t>
            </a:r>
            <a:r>
              <a:rPr lang="en-GB" b="1"/>
              <a:t>webinar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Open line of communication through </a:t>
            </a:r>
            <a:br>
              <a:rPr lang="en-GB"/>
            </a:br>
            <a:r>
              <a:rPr lang="en-GB" err="1">
                <a:hlinkClick r:id="rId3"/>
              </a:rPr>
              <a:t>early-adopter@mailman</a:t>
            </a:r>
            <a:br>
              <a:rPr lang="en-GB">
                <a:hlinkClick r:id="rId3"/>
              </a:rPr>
            </a:br>
            <a:r>
              <a:rPr lang="en-GB">
                <a:hlinkClick r:id="rId3"/>
              </a:rPr>
              <a:t>.eosc-hub.eu</a:t>
            </a:r>
            <a:endParaRPr lang="en-GB"/>
          </a:p>
          <a:p>
            <a:pPr>
              <a:buFont typeface="Arial" panose="020B0604020202020204" pitchFamily="34" charset="0"/>
              <a:buChar char="•"/>
            </a:pPr>
            <a:r>
              <a:rPr lang="en-GB" b="1"/>
              <a:t>Email campaign </a:t>
            </a:r>
            <a:r>
              <a:rPr lang="en-GB"/>
              <a:t>promoting applications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/>
              <a:t>Social promotion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Promotion in </a:t>
            </a:r>
            <a:r>
              <a:rPr lang="en-GB" b="1"/>
              <a:t>EOSC-Portal</a:t>
            </a:r>
            <a:r>
              <a:rPr lang="en-GB"/>
              <a:t> and partner projects i.e</a:t>
            </a:r>
            <a:r>
              <a:rPr lang="en-GB" b="1"/>
              <a:t>. OCRE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1C58F6-B2F7-4F71-84C2-0FC14561E28D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00C91-7968-4214-8D23-5E0B4918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3202-73F6-DC43-82AF-00D6F5F33B94}" type="datetime1">
              <a:rPr lang="it-IT" smtClean="0"/>
              <a:t>08/10/2019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E9F229-1364-43AF-AF59-B521B04B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EOSC Early Adopter Programme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8AAA93-5885-442A-B421-961F24C9E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573" y="880296"/>
            <a:ext cx="5353506" cy="185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492718-5A8C-4172-A2E5-95CF4A8BD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573" y="2859499"/>
            <a:ext cx="5353506" cy="2823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1FD483-F7CA-4F7B-B79F-3654D5C35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379" y="4236791"/>
            <a:ext cx="2526823" cy="205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97653-5AB6-47A5-A0C4-68D9B52F7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135" y="3810696"/>
            <a:ext cx="4600575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FAD9CC-A0A3-3249-9194-82A68FA6F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EEFEBA3A-A0CA-4C40-BBE8-85176C6E4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147649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66543-F1AA-47DC-B5E4-899C5E61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93223"/>
            <a:ext cx="5856652" cy="5376137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Towards an e-infrastructure for plant phenotyping</a:t>
            </a:r>
            <a:br>
              <a:rPr lang="en-GB"/>
            </a:br>
            <a:r>
              <a:rPr lang="en-GB"/>
              <a:t>(</a:t>
            </a:r>
            <a:r>
              <a:rPr lang="en-GB" b="1"/>
              <a:t>Agricultural sciences</a:t>
            </a:r>
            <a:r>
              <a:rPr lang="en-GB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Mapping the sensitivity of mitigation scenarios to societal choices </a:t>
            </a:r>
            <a:br>
              <a:rPr lang="en-GB"/>
            </a:br>
            <a:r>
              <a:rPr lang="en-GB"/>
              <a:t>(</a:t>
            </a:r>
            <a:r>
              <a:rPr lang="en-GB" b="1"/>
              <a:t>Earth and related Environmental sciences, business</a:t>
            </a:r>
            <a:r>
              <a:rPr lang="en-GB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STARS4ALL Photometer Network (</a:t>
            </a:r>
            <a:r>
              <a:rPr lang="en-GB" b="1"/>
              <a:t>Astronomy</a:t>
            </a:r>
            <a:r>
              <a:rPr lang="en-GB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Transitioning EMSO ERIC data management platform to production (</a:t>
            </a:r>
            <a:r>
              <a:rPr lang="en-GB" b="1"/>
              <a:t>Earth and related Environmental sciences</a:t>
            </a:r>
            <a:r>
              <a:rPr lang="en-GB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Big Data Analytics for agricultural monitoring using Copernicus Sentinels and EU open data sets </a:t>
            </a:r>
            <a:br>
              <a:rPr lang="en-GB"/>
            </a:br>
            <a:r>
              <a:rPr lang="en-GB"/>
              <a:t>(</a:t>
            </a:r>
            <a:r>
              <a:rPr lang="en-GB" b="1"/>
              <a:t>Earth and related Environmental sciences, Agriculture, computer and information sciences</a:t>
            </a:r>
            <a:r>
              <a:rPr lang="en-GB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B422A-DA75-45DE-8BB8-90D423993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8226-D66A-E74D-BBEE-EB2DDB60E3CD}" type="datetime1">
              <a:rPr lang="it-IT" smtClean="0"/>
              <a:t>08/10/2019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FF4C74-6852-4A38-B39F-4D8C0345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5 Selected Early Adopters (1</a:t>
            </a:r>
            <a:r>
              <a:rPr lang="en-GB" baseline="30000"/>
              <a:t>st</a:t>
            </a:r>
            <a:r>
              <a:rPr lang="en-GB"/>
              <a:t> Call) and 2</a:t>
            </a:r>
            <a:r>
              <a:rPr lang="en-GB" baseline="30000"/>
              <a:t>nd</a:t>
            </a:r>
            <a:r>
              <a:rPr lang="en-GB"/>
              <a:t> call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80A0E7-C6EE-0049-A74D-EF86104BE3A6}"/>
              </a:ext>
            </a:extLst>
          </p:cNvPr>
          <p:cNvSpPr/>
          <p:nvPr/>
        </p:nvSpPr>
        <p:spPr>
          <a:xfrm>
            <a:off x="6360395" y="4643844"/>
            <a:ext cx="571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err="1"/>
              <a:t>www.eosc-hub.eu</a:t>
            </a:r>
            <a:r>
              <a:rPr lang="en-GB"/>
              <a:t>/eosc-early-adopter-programme-2nd-call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B8F4F5-2B34-BB48-BC44-5F60CB456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22" y="1556792"/>
            <a:ext cx="5431203" cy="2322554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CB6BF8F-6C1F-6F46-8433-21529B042587}"/>
              </a:ext>
            </a:extLst>
          </p:cNvPr>
          <p:cNvSpPr txBox="1">
            <a:spLocks/>
          </p:cNvSpPr>
          <p:nvPr/>
        </p:nvSpPr>
        <p:spPr>
          <a:xfrm>
            <a:off x="6453126" y="4134956"/>
            <a:ext cx="5856652" cy="20998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/>
              <a:t>Deadline: 15 October 2019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9554E5-8749-384C-B798-D3C6CAD6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BFACB061-9A7C-AF4E-81A0-0D3ADF3A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468282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51DD-87FE-DB49-A05A-04E2E7FA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7DBA-D165-6C4A-A125-4D36F9785548}" type="datetime1">
              <a:rPr lang="it-IT" smtClean="0"/>
              <a:t>08/10/2019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D0E241-C978-774D-819E-B2B9FC53D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Extend the user base</a:t>
            </a:r>
            <a:br>
              <a:rPr lang="en-GB"/>
            </a:b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39C6E5-9D2D-D145-9640-2966AEC8A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2060848"/>
            <a:ext cx="6940006" cy="3864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39A51-4DF4-8041-BC12-9E3E3B608B5C}"/>
              </a:ext>
            </a:extLst>
          </p:cNvPr>
          <p:cNvSpPr txBox="1"/>
          <p:nvPr/>
        </p:nvSpPr>
        <p:spPr>
          <a:xfrm>
            <a:off x="7696306" y="3261930"/>
            <a:ext cx="219060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>
                <a:solidFill>
                  <a:schemeClr val="accent4">
                    <a:lumMod val="75000"/>
                  </a:schemeClr>
                </a:solidFill>
              </a:rPr>
              <a:t>Medical &amp; Health Sciences </a:t>
            </a:r>
          </a:p>
          <a:p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&gt; 24300 users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400">
                <a:solidFill>
                  <a:schemeClr val="accent4">
                    <a:lumMod val="75000"/>
                  </a:schemeClr>
                </a:solidFill>
              </a:rPr>
              <a:t>Bioinformatics</a:t>
            </a:r>
          </a:p>
          <a:p>
            <a:r>
              <a:rPr lang="en-US" sz="1400">
                <a:solidFill>
                  <a:schemeClr val="accent4">
                    <a:lumMod val="75000"/>
                  </a:schemeClr>
                </a:solidFill>
              </a:rPr>
              <a:t>Neuroimaging </a:t>
            </a:r>
          </a:p>
          <a:p>
            <a:r>
              <a:rPr lang="en-US" sz="1400">
                <a:solidFill>
                  <a:schemeClr val="accent4">
                    <a:lumMod val="75000"/>
                  </a:schemeClr>
                </a:solidFill>
              </a:rPr>
              <a:t>Structural Biology</a:t>
            </a:r>
          </a:p>
          <a:p>
            <a:r>
              <a:rPr lang="en-US" sz="1400">
                <a:solidFill>
                  <a:schemeClr val="accent4">
                    <a:lumMod val="75000"/>
                  </a:schemeClr>
                </a:solidFill>
              </a:rPr>
              <a:t>Hematology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DEF8D-279B-194C-9A4F-2277F6B15509}"/>
              </a:ext>
            </a:extLst>
          </p:cNvPr>
          <p:cNvSpPr txBox="1"/>
          <p:nvPr/>
        </p:nvSpPr>
        <p:spPr>
          <a:xfrm>
            <a:off x="1696890" y="2087216"/>
            <a:ext cx="2509469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1400">
              <a:solidFill>
                <a:schemeClr val="accent1"/>
              </a:solidFill>
            </a:endParaRPr>
          </a:p>
          <a:p>
            <a:pPr algn="r"/>
            <a:r>
              <a:rPr lang="en-US" sz="1400" b="1" u="sng">
                <a:solidFill>
                  <a:schemeClr val="accent1"/>
                </a:solidFill>
              </a:rPr>
              <a:t>Physical Sciences &gt; 41500 users</a:t>
            </a:r>
          </a:p>
          <a:p>
            <a:pPr algn="r"/>
            <a:r>
              <a:rPr lang="en-US" sz="1400">
                <a:solidFill>
                  <a:schemeClr val="accent1"/>
                </a:solidFill>
              </a:rPr>
              <a:t>LHC, BELLE, ICECUBE, </a:t>
            </a:r>
          </a:p>
          <a:p>
            <a:pPr algn="r"/>
            <a:r>
              <a:rPr lang="en-US" sz="1400">
                <a:solidFill>
                  <a:schemeClr val="accent1"/>
                </a:solidFill>
              </a:rPr>
              <a:t>LOFAR, VIRGO, CTA, XENON, </a:t>
            </a:r>
          </a:p>
          <a:p>
            <a:pPr algn="r"/>
            <a:r>
              <a:rPr lang="en-US" sz="1400">
                <a:solidFill>
                  <a:schemeClr val="accent1"/>
                </a:solidFill>
              </a:rPr>
              <a:t>LSST, SKA, KM3NET, ..</a:t>
            </a:r>
          </a:p>
          <a:p>
            <a:pPr algn="r"/>
            <a:endParaRPr lang="en-US" sz="1400">
              <a:solidFill>
                <a:schemeClr val="accent1"/>
              </a:solidFill>
            </a:endParaRPr>
          </a:p>
          <a:p>
            <a:pPr algn="r"/>
            <a:r>
              <a:rPr lang="en-US" sz="1400">
                <a:solidFill>
                  <a:schemeClr val="accent1"/>
                </a:solidFill>
              </a:rPr>
              <a:t>Of which</a:t>
            </a:r>
          </a:p>
          <a:p>
            <a:pPr algn="r"/>
            <a:r>
              <a:rPr lang="en-US" sz="1400" b="1" u="sng">
                <a:solidFill>
                  <a:schemeClr val="accent1"/>
                </a:solidFill>
              </a:rPr>
              <a:t>Biological Sciences &gt; 750 users</a:t>
            </a:r>
          </a:p>
          <a:p>
            <a:pPr algn="r"/>
            <a:r>
              <a:rPr lang="en-US" sz="1400">
                <a:solidFill>
                  <a:schemeClr val="accent1"/>
                </a:solidFill>
              </a:rPr>
              <a:t>LifeWatch</a:t>
            </a:r>
          </a:p>
          <a:p>
            <a:pPr algn="r"/>
            <a:r>
              <a:rPr lang="en-US" sz="1400" b="1" u="sng">
                <a:solidFill>
                  <a:schemeClr val="accent1"/>
                </a:solidFill>
              </a:rPr>
              <a:t>Earth Science &gt; 16700</a:t>
            </a:r>
          </a:p>
          <a:p>
            <a:pPr algn="r"/>
            <a:r>
              <a:rPr lang="en-US" sz="1400">
                <a:solidFill>
                  <a:schemeClr val="accent1"/>
                </a:solidFill>
              </a:rPr>
              <a:t>EISCAT, EMSO</a:t>
            </a:r>
          </a:p>
          <a:p>
            <a:pPr algn="r"/>
            <a:r>
              <a:rPr lang="en-US" sz="1400" b="1" u="sng">
                <a:solidFill>
                  <a:schemeClr val="accent1"/>
                </a:solidFill>
              </a:rPr>
              <a:t>Chemical sciences &gt; 550</a:t>
            </a:r>
          </a:p>
          <a:p>
            <a:pPr algn="r"/>
            <a:endParaRPr lang="en-US" sz="1400">
              <a:solidFill>
                <a:schemeClr val="accent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8EFF0E-1CAD-6A4C-AA03-6693972095B2}"/>
              </a:ext>
            </a:extLst>
          </p:cNvPr>
          <p:cNvCxnSpPr>
            <a:cxnSpLocks/>
          </p:cNvCxnSpPr>
          <p:nvPr/>
        </p:nvCxnSpPr>
        <p:spPr>
          <a:xfrm>
            <a:off x="3509557" y="3261930"/>
            <a:ext cx="1511166" cy="0"/>
          </a:xfrm>
          <a:prstGeom prst="line">
            <a:avLst/>
          </a:prstGeom>
          <a:ln w="53975" cap="rnd">
            <a:solidFill>
              <a:schemeClr val="accent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E03B1A-6DBD-6F41-8163-BB01D9834DAD}"/>
              </a:ext>
            </a:extLst>
          </p:cNvPr>
          <p:cNvCxnSpPr>
            <a:cxnSpLocks/>
          </p:cNvCxnSpPr>
          <p:nvPr/>
        </p:nvCxnSpPr>
        <p:spPr>
          <a:xfrm flipH="1">
            <a:off x="6934546" y="3789716"/>
            <a:ext cx="1320265" cy="0"/>
          </a:xfrm>
          <a:prstGeom prst="line">
            <a:avLst/>
          </a:prstGeom>
          <a:ln w="53975" cap="rnd">
            <a:solidFill>
              <a:schemeClr val="accent2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>
            <a:extLst>
              <a:ext uri="{FF2B5EF4-FFF2-40B4-BE49-F238E27FC236}">
                <a16:creationId xmlns:a16="http://schemas.microsoft.com/office/drawing/2014/main" id="{71ED7472-322B-5243-A605-FF240448DEEE}"/>
              </a:ext>
            </a:extLst>
          </p:cNvPr>
          <p:cNvSpPr txBox="1">
            <a:spLocks/>
          </p:cNvSpPr>
          <p:nvPr/>
        </p:nvSpPr>
        <p:spPr>
          <a:xfrm>
            <a:off x="551384" y="1018710"/>
            <a:ext cx="10873208" cy="63501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EGI User Statistics (Sep 2019) </a:t>
            </a:r>
            <a:r>
              <a:rPr lang="en-US">
                <a:sym typeface="Wingdings" pitchFamily="2" charset="2"/>
              </a:rPr>
              <a:t></a:t>
            </a:r>
            <a:r>
              <a:rPr lang="en-US"/>
              <a:t> &gt; 71,000 users +16% PY1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B405AC-BC9C-BC48-9A6E-ECD6955F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6F159752-D591-FB40-B46E-63CEF5AA9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32621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83432" y="1268763"/>
            <a:ext cx="10513168" cy="485500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70000"/>
              </a:lnSpc>
              <a:buAutoNum type="arabicPeriod"/>
            </a:pPr>
            <a:r>
              <a:rPr lang="en-US"/>
              <a:t>EOSC-hub expected impact</a:t>
            </a:r>
          </a:p>
          <a:p>
            <a:pPr marL="514350" indent="-514350">
              <a:lnSpc>
                <a:spcPct val="170000"/>
              </a:lnSpc>
              <a:buAutoNum type="arabicPeriod"/>
            </a:pPr>
            <a:r>
              <a:rPr lang="en-US"/>
              <a:t>Impact on design &amp; implementation of EOSC</a:t>
            </a:r>
          </a:p>
          <a:p>
            <a:pPr marL="514350" indent="-514350">
              <a:lnSpc>
                <a:spcPct val="170000"/>
              </a:lnSpc>
              <a:buAutoNum type="arabicPeriod"/>
            </a:pPr>
            <a:r>
              <a:rPr lang="en-US" err="1"/>
              <a:t>Optimised</a:t>
            </a:r>
            <a:r>
              <a:rPr lang="en-US"/>
              <a:t> access to IT equipment and services</a:t>
            </a:r>
          </a:p>
          <a:p>
            <a:pPr marL="514350" indent="-514350">
              <a:lnSpc>
                <a:spcPct val="170000"/>
              </a:lnSpc>
              <a:buAutoNum type="arabicPeriod"/>
            </a:pPr>
            <a:r>
              <a:rPr lang="en-US"/>
              <a:t>Avoid the locking-in to particular hardware or software platform</a:t>
            </a:r>
          </a:p>
          <a:p>
            <a:pPr marL="514350" indent="-514350">
              <a:lnSpc>
                <a:spcPct val="170000"/>
              </a:lnSpc>
              <a:buAutoNum type="arabicPeriod"/>
            </a:pPr>
            <a:r>
              <a:rPr lang="en-US"/>
              <a:t>Extend the user base</a:t>
            </a:r>
          </a:p>
          <a:p>
            <a:pPr marL="514350" indent="-514350">
              <a:lnSpc>
                <a:spcPct val="170000"/>
              </a:lnSpc>
              <a:buAutoNum type="arabicPeriod"/>
            </a:pPr>
            <a:r>
              <a:rPr lang="en-US"/>
              <a:t>More people trained in research and academic sectors</a:t>
            </a:r>
          </a:p>
          <a:p>
            <a:pPr marL="514350" indent="-514350">
              <a:lnSpc>
                <a:spcPct val="170000"/>
              </a:lnSpc>
              <a:buAutoNum type="arabicPeriod"/>
            </a:pPr>
            <a:r>
              <a:rPr lang="en-US"/>
              <a:t>Increased incentives for scientific discovery</a:t>
            </a:r>
          </a:p>
          <a:p>
            <a:pPr marL="514350" indent="-514350">
              <a:lnSpc>
                <a:spcPct val="170000"/>
              </a:lnSpc>
              <a:buAutoNum type="arabicPeriod"/>
            </a:pPr>
            <a:r>
              <a:rPr lang="en-US"/>
              <a:t>Establishing partnerships with industrial &amp; private partners  </a:t>
            </a:r>
          </a:p>
          <a:p>
            <a:pPr marL="514350" indent="-514350">
              <a:lnSpc>
                <a:spcPct val="170000"/>
              </a:lnSpc>
              <a:buFontTx/>
              <a:buAutoNum type="arabicPeriod"/>
            </a:pPr>
            <a:r>
              <a:rPr lang="en-US" altLang="fi-FI">
                <a:solidFill>
                  <a:schemeClr val="tx1"/>
                </a:solidFill>
              </a:rPr>
              <a:t>Next Steps &amp; conclusions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Outline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6AA29-6D93-244F-BB79-967139DE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61EC-58C1-0A4E-BE5B-FDC7BE47B634}" type="datetime1">
              <a:rPr lang="it-IT" smtClean="0"/>
              <a:t>08/10/2019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EF1E7-08B9-CA4B-B002-066DC5D9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29E898-C248-5343-BF7D-ED02B69D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41136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A8728-F3FC-8C43-8A15-0CF04EFA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5EB0-1A48-A645-A6AD-AB096938CD68}" type="datetime1">
              <a:rPr lang="it-IT" smtClean="0"/>
              <a:t>08/10/2019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98D8A5-EA33-F748-959C-D13FBDAF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Extend the user base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A7DB5-C696-1E4A-9901-88FADE74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60" y="1484784"/>
            <a:ext cx="8640960" cy="4614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68594-6BEB-9B41-9E00-2B984273F99C}"/>
              </a:ext>
            </a:extLst>
          </p:cNvPr>
          <p:cNvSpPr txBox="1"/>
          <p:nvPr/>
        </p:nvSpPr>
        <p:spPr>
          <a:xfrm>
            <a:off x="7377540" y="1864717"/>
            <a:ext cx="319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+20% annual increase (2018)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9C9D3-D37B-FC46-B71D-95E30E55F866}"/>
              </a:ext>
            </a:extLst>
          </p:cNvPr>
          <p:cNvSpPr txBox="1"/>
          <p:nvPr/>
        </p:nvSpPr>
        <p:spPr>
          <a:xfrm>
            <a:off x="1623029" y="1895549"/>
            <a:ext cx="239439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The EGI Federation crossed </a:t>
            </a:r>
          </a:p>
          <a:p>
            <a:pPr algn="ctr"/>
            <a:r>
              <a:rPr lang="en-US" b="1">
                <a:solidFill>
                  <a:schemeClr val="accent1"/>
                </a:solidFill>
              </a:rPr>
              <a:t>1 M CPU cores in 2019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99C4E0D-A71A-614F-8936-361ABD478806}"/>
              </a:ext>
            </a:extLst>
          </p:cNvPr>
          <p:cNvSpPr txBox="1">
            <a:spLocks/>
          </p:cNvSpPr>
          <p:nvPr/>
        </p:nvSpPr>
        <p:spPr>
          <a:xfrm>
            <a:off x="339568" y="1032190"/>
            <a:ext cx="7037972" cy="45259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sz="2400"/>
              <a:t>CPU wall time consumed 2009-2018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64236-3168-4840-94C2-800B19D6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5BAD1744-6681-0644-8D06-7913DD8E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24201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3087" y="745427"/>
            <a:ext cx="7064682" cy="537716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EUDAT CDI Users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usage</a:t>
            </a:r>
            <a:r>
              <a:rPr lang="de-DE" dirty="0"/>
              <a:t> </a:t>
            </a:r>
            <a:r>
              <a:rPr lang="de-DE" dirty="0" err="1"/>
              <a:t>statistics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9E448-4511-154A-B37F-173FC10A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30C15-D0C4-3349-B900-F950A98D49F5}" type="datetime1">
              <a:rPr lang="it-IT" smtClean="0"/>
              <a:t>08/10/2019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AC796-5E7C-E047-85ED-638399C3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40DA6AF-7BE0-7244-87D4-42864D1EE1F9}"/>
              </a:ext>
            </a:extLst>
          </p:cNvPr>
          <p:cNvSpPr txBox="1">
            <a:spLocks/>
          </p:cNvSpPr>
          <p:nvPr/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/>
              <a:t>Extend the user base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E2C25964-A32D-564A-BFE4-F2A3CF9A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FF3F8FA-7F02-2B40-8226-C36FB1798415}"/>
              </a:ext>
            </a:extLst>
          </p:cNvPr>
          <p:cNvSpPr txBox="1">
            <a:spLocks/>
          </p:cNvSpPr>
          <p:nvPr/>
        </p:nvSpPr>
        <p:spPr>
          <a:xfrm>
            <a:off x="404919" y="1203446"/>
            <a:ext cx="11451721" cy="469357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								Status July 2019; growth within last 18 months</a:t>
            </a:r>
          </a:p>
          <a:p>
            <a:pPr marL="0" indent="0">
              <a:buFontTx/>
              <a:buNone/>
            </a:pPr>
            <a:endParaRPr lang="en-GB" dirty="0"/>
          </a:p>
          <a:p>
            <a:r>
              <a:rPr lang="en-US" dirty="0"/>
              <a:t>Amount of </a:t>
            </a:r>
            <a:r>
              <a:rPr lang="en-US" sz="2900" dirty="0">
                <a:solidFill>
                  <a:srgbClr val="B5892D"/>
                </a:solidFill>
              </a:rPr>
              <a:t>long term storage </a:t>
            </a:r>
            <a:r>
              <a:rPr lang="en-US" dirty="0"/>
              <a:t>used: 		1.6PB; 		+ 60%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Users registered on B2ACCESS </a:t>
            </a:r>
            <a:r>
              <a:rPr lang="en-US" dirty="0" err="1"/>
              <a:t>IdP</a:t>
            </a:r>
            <a:r>
              <a:rPr lang="en-US" dirty="0"/>
              <a:t>: 		2300; 		+ 110%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# services connected to B2ACCESS</a:t>
            </a:r>
            <a:r>
              <a:rPr lang="en-US" dirty="0"/>
              <a:t>: 		36; 			+ 200%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# data objects/PIDs in the EUDAT CDI</a:t>
            </a:r>
            <a:r>
              <a:rPr lang="en-US" dirty="0"/>
              <a:t>:  	100M;		+ 20%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# B2FIND harvested repositories</a:t>
            </a:r>
            <a:r>
              <a:rPr lang="en-US" dirty="0"/>
              <a:t>: 		22;			+ 15%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# B2FIND findable data collections</a:t>
            </a:r>
            <a:r>
              <a:rPr lang="en-US" dirty="0"/>
              <a:t>: 		810k;		+ 35%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# user accounts on B2DROP</a:t>
            </a:r>
            <a:r>
              <a:rPr lang="en-US" dirty="0"/>
              <a:t>: 			1800;		+ 35%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# registered customers</a:t>
            </a:r>
            <a:r>
              <a:rPr lang="en-US" dirty="0"/>
              <a:t>: 			</a:t>
            </a:r>
            <a:r>
              <a:rPr lang="en-US"/>
              <a:t>	80</a:t>
            </a:r>
            <a:r>
              <a:rPr lang="en-US" dirty="0"/>
              <a:t>; 			+ 60%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# projects demanding EUDAT services</a:t>
            </a:r>
            <a:r>
              <a:rPr lang="en-US" dirty="0"/>
              <a:t>	140;			+ 40%</a:t>
            </a:r>
          </a:p>
          <a:p>
            <a:r>
              <a:rPr lang="en-US" sz="2900" dirty="0">
                <a:solidFill>
                  <a:srgbClr val="B5892D"/>
                </a:solidFill>
              </a:rPr>
              <a:t># data scientists trained</a:t>
            </a:r>
            <a:r>
              <a:rPr lang="en-US" dirty="0"/>
              <a:t> via special 		70;</a:t>
            </a:r>
            <a:br>
              <a:rPr lang="en-US" dirty="0"/>
            </a:br>
            <a:r>
              <a:rPr lang="en-US" dirty="0"/>
              <a:t>EUDAT courses on data management and HPC</a:t>
            </a:r>
          </a:p>
          <a:p>
            <a:pPr marL="0" indent="0">
              <a:buFontTx/>
              <a:buNone/>
            </a:pPr>
            <a:br>
              <a:rPr lang="en-US" dirty="0"/>
            </a:br>
            <a:endParaRPr lang="en-GB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673E618-D846-BF4A-941B-50D1949A4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571011"/>
              </p:ext>
            </p:extLst>
          </p:nvPr>
        </p:nvGraphicFramePr>
        <p:xfrm>
          <a:off x="7584327" y="4687969"/>
          <a:ext cx="2050624" cy="158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9">
            <a:extLst>
              <a:ext uri="{FF2B5EF4-FFF2-40B4-BE49-F238E27FC236}">
                <a16:creationId xmlns:a16="http://schemas.microsoft.com/office/drawing/2014/main" id="{7C9F3FD1-9A5D-214C-AC12-A1638D715D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112617"/>
              </p:ext>
            </p:extLst>
          </p:nvPr>
        </p:nvGraphicFramePr>
        <p:xfrm>
          <a:off x="9717201" y="4582838"/>
          <a:ext cx="2050624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Diagram 9">
            <a:extLst>
              <a:ext uri="{FF2B5EF4-FFF2-40B4-BE49-F238E27FC236}">
                <a16:creationId xmlns:a16="http://schemas.microsoft.com/office/drawing/2014/main" id="{A4226FA9-4051-CD49-8964-EA5E2A230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503488"/>
              </p:ext>
            </p:extLst>
          </p:nvPr>
        </p:nvGraphicFramePr>
        <p:xfrm>
          <a:off x="5089680" y="4957072"/>
          <a:ext cx="2338836" cy="1346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7" name="Diagram 9">
            <a:extLst>
              <a:ext uri="{FF2B5EF4-FFF2-40B4-BE49-F238E27FC236}">
                <a16:creationId xmlns:a16="http://schemas.microsoft.com/office/drawing/2014/main" id="{46AAE1F9-A8F5-2D4E-A080-4517EE78A4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5160891"/>
              </p:ext>
            </p:extLst>
          </p:nvPr>
        </p:nvGraphicFramePr>
        <p:xfrm>
          <a:off x="2146566" y="5199536"/>
          <a:ext cx="3114621" cy="1074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8" name="Diagram 9">
            <a:extLst>
              <a:ext uri="{FF2B5EF4-FFF2-40B4-BE49-F238E27FC236}">
                <a16:creationId xmlns:a16="http://schemas.microsoft.com/office/drawing/2014/main" id="{BC8BF8FD-383D-7144-AAC9-A75C54624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105882"/>
              </p:ext>
            </p:extLst>
          </p:nvPr>
        </p:nvGraphicFramePr>
        <p:xfrm>
          <a:off x="10308640" y="2910792"/>
          <a:ext cx="2050624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9" name="Diagram 9">
            <a:extLst>
              <a:ext uri="{FF2B5EF4-FFF2-40B4-BE49-F238E27FC236}">
                <a16:creationId xmlns:a16="http://schemas.microsoft.com/office/drawing/2014/main" id="{D64AFFED-4B2A-0C42-B43D-0826C4203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6476964"/>
              </p:ext>
            </p:extLst>
          </p:nvPr>
        </p:nvGraphicFramePr>
        <p:xfrm>
          <a:off x="9290420" y="1243369"/>
          <a:ext cx="1837687" cy="170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20" name="Diagram 9">
            <a:extLst>
              <a:ext uri="{FF2B5EF4-FFF2-40B4-BE49-F238E27FC236}">
                <a16:creationId xmlns:a16="http://schemas.microsoft.com/office/drawing/2014/main" id="{CACF4892-8758-F04D-A285-0FB2705D1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904110"/>
              </p:ext>
            </p:extLst>
          </p:nvPr>
        </p:nvGraphicFramePr>
        <p:xfrm>
          <a:off x="8141795" y="2847570"/>
          <a:ext cx="2050624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757575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age217image35936256">
            <a:extLst>
              <a:ext uri="{FF2B5EF4-FFF2-40B4-BE49-F238E27FC236}">
                <a16:creationId xmlns:a16="http://schemas.microsoft.com/office/drawing/2014/main" id="{336DE411-5D30-E549-BABE-F1C991B5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1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0" y="2286670"/>
            <a:ext cx="10795942" cy="505729"/>
          </a:xfrm>
        </p:spPr>
        <p:txBody>
          <a:bodyPr>
            <a:normAutofit fontScale="90000"/>
          </a:bodyPr>
          <a:lstStyle/>
          <a:p>
            <a:r>
              <a:rPr lang="en-US"/>
              <a:t>More people trained in research and academic sectors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628650" y="3284984"/>
            <a:ext cx="10939958" cy="1512168"/>
          </a:xfrm>
        </p:spPr>
        <p:txBody>
          <a:bodyPr>
            <a:normAutofit/>
          </a:bodyPr>
          <a:lstStyle/>
          <a:p>
            <a:r>
              <a:rPr lang="en-US" sz="2400" i="1"/>
              <a:t>Train people in research and academic organisations preventing lack of skilled and </a:t>
            </a:r>
            <a:r>
              <a:rPr lang="en-US" sz="2400" i="1" err="1"/>
              <a:t>specialised</a:t>
            </a:r>
            <a:r>
              <a:rPr lang="en-US" sz="2400" i="1"/>
              <a:t> infrastructure operators</a:t>
            </a:r>
          </a:p>
        </p:txBody>
      </p:sp>
    </p:spTree>
    <p:extLst>
      <p:ext uri="{BB962C8B-B14F-4D97-AF65-F5344CB8AC3E}">
        <p14:creationId xmlns:p14="http://schemas.microsoft.com/office/powerpoint/2010/main" val="1365972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F4BD7C-676F-7448-9D74-A52C02112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40" y="1522606"/>
            <a:ext cx="11521280" cy="2604802"/>
          </a:xfrm>
        </p:spPr>
        <p:txBody>
          <a:bodyPr>
            <a:normAutofit/>
          </a:bodyPr>
          <a:lstStyle/>
          <a:p>
            <a:r>
              <a:rPr lang="it-IT" err="1"/>
              <a:t>Established</a:t>
            </a:r>
            <a:r>
              <a:rPr lang="it-IT"/>
              <a:t> a network of training </a:t>
            </a:r>
            <a:r>
              <a:rPr lang="it-IT" err="1"/>
              <a:t>experts</a:t>
            </a:r>
            <a:r>
              <a:rPr lang="it-IT"/>
              <a:t> in </a:t>
            </a:r>
            <a:r>
              <a:rPr lang="it-IT" err="1"/>
              <a:t>different</a:t>
            </a:r>
            <a:r>
              <a:rPr lang="it-IT"/>
              <a:t> </a:t>
            </a:r>
            <a:r>
              <a:rPr lang="it-IT" err="1"/>
              <a:t>areas</a:t>
            </a:r>
            <a:r>
              <a:rPr lang="it-IT"/>
              <a:t>: </a:t>
            </a:r>
            <a:r>
              <a:rPr lang="it-IT" err="1"/>
              <a:t>access</a:t>
            </a:r>
            <a:r>
              <a:rPr lang="it-IT"/>
              <a:t> </a:t>
            </a:r>
            <a:r>
              <a:rPr lang="it-IT" err="1"/>
              <a:t>enabling</a:t>
            </a:r>
            <a:r>
              <a:rPr lang="it-IT"/>
              <a:t> and </a:t>
            </a:r>
            <a:r>
              <a:rPr lang="it-IT" err="1"/>
              <a:t>federation</a:t>
            </a:r>
            <a:r>
              <a:rPr lang="it-IT"/>
              <a:t> </a:t>
            </a:r>
            <a:r>
              <a:rPr lang="it-IT" err="1"/>
              <a:t>services</a:t>
            </a:r>
            <a:r>
              <a:rPr lang="it-IT"/>
              <a:t>, common </a:t>
            </a:r>
            <a:r>
              <a:rPr lang="it-IT" err="1"/>
              <a:t>services</a:t>
            </a:r>
            <a:r>
              <a:rPr lang="it-IT"/>
              <a:t>, data management planning, </a:t>
            </a:r>
            <a:r>
              <a:rPr lang="it-IT" err="1"/>
              <a:t>federated</a:t>
            </a:r>
            <a:r>
              <a:rPr lang="it-IT"/>
              <a:t> </a:t>
            </a:r>
            <a:r>
              <a:rPr lang="it-IT" err="1"/>
              <a:t>services</a:t>
            </a:r>
            <a:r>
              <a:rPr lang="it-IT"/>
              <a:t> management, domain-</a:t>
            </a:r>
            <a:r>
              <a:rPr lang="it-IT" err="1"/>
              <a:t>specific</a:t>
            </a:r>
            <a:r>
              <a:rPr lang="it-IT"/>
              <a:t> trainings </a:t>
            </a:r>
          </a:p>
          <a:p>
            <a:endParaRPr lang="it-IT"/>
          </a:p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60D0E4-37F7-D241-9F3F-04EC3EFE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More people trained in research and academic sectors</a:t>
            </a:r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46D8BAA-811B-524C-9936-84C37E4E1A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841223"/>
              </p:ext>
            </p:extLst>
          </p:nvPr>
        </p:nvGraphicFramePr>
        <p:xfrm>
          <a:off x="5842424" y="3255569"/>
          <a:ext cx="5991696" cy="2055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937DF33-F57B-9E44-8064-9A79571849F0}"/>
              </a:ext>
            </a:extLst>
          </p:cNvPr>
          <p:cNvSpPr/>
          <p:nvPr/>
        </p:nvSpPr>
        <p:spPr>
          <a:xfrm>
            <a:off x="335361" y="5715907"/>
            <a:ext cx="11230420" cy="603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6F19072-BA11-954D-99A1-44A916AA59D0}"/>
              </a:ext>
            </a:extLst>
          </p:cNvPr>
          <p:cNvSpPr txBox="1">
            <a:spLocks/>
          </p:cNvSpPr>
          <p:nvPr/>
        </p:nvSpPr>
        <p:spPr>
          <a:xfrm>
            <a:off x="335358" y="5809132"/>
            <a:ext cx="11521282" cy="5721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8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err="1"/>
              <a:t>Supporting</a:t>
            </a:r>
            <a:r>
              <a:rPr lang="it-IT" sz="2400"/>
              <a:t> EOSC by building the </a:t>
            </a:r>
            <a:r>
              <a:rPr lang="it-IT" sz="2400" err="1"/>
              <a:t>needed</a:t>
            </a:r>
            <a:r>
              <a:rPr lang="it-IT" sz="2400"/>
              <a:t> </a:t>
            </a:r>
            <a:r>
              <a:rPr lang="it-IT" sz="2400" err="1"/>
              <a:t>skills</a:t>
            </a:r>
            <a:r>
              <a:rPr lang="it-IT" sz="2400"/>
              <a:t> </a:t>
            </a:r>
            <a:r>
              <a:rPr lang="it-IT" sz="2400" err="1"/>
              <a:t>jointly</a:t>
            </a:r>
            <a:r>
              <a:rPr lang="it-IT" sz="2400"/>
              <a:t> with </a:t>
            </a:r>
            <a:r>
              <a:rPr lang="it-IT" sz="2400" err="1"/>
              <a:t>other</a:t>
            </a:r>
            <a:r>
              <a:rPr lang="it-IT" sz="2400"/>
              <a:t> </a:t>
            </a:r>
            <a:r>
              <a:rPr lang="it-IT" sz="2400" err="1"/>
              <a:t>intiatives</a:t>
            </a:r>
            <a:r>
              <a:rPr lang="it-IT" sz="2400"/>
              <a:t> to </a:t>
            </a:r>
            <a:r>
              <a:rPr lang="it-IT" sz="2400" err="1"/>
              <a:t>maximize</a:t>
            </a:r>
            <a:r>
              <a:rPr lang="it-IT" sz="2400"/>
              <a:t> impact </a:t>
            </a:r>
            <a:endParaRPr lang="en-GB" sz="24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080E7-351E-104F-B73F-EF4BFFD3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4C64-B5FA-D54B-9422-1F1E012AD745}" type="datetime1">
              <a:rPr lang="it-IT" smtClean="0"/>
              <a:t>08/10/2019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529498-0A29-0B4B-97F1-61CA969B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83C5BF62-4BA4-FB48-B36A-1CC6B264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990776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 2019-01-21 at 18.01.47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18729"/>
          <a:stretch>
            <a:fillRect/>
          </a:stretch>
        </p:blipFill>
        <p:spPr>
          <a:xfrm>
            <a:off x="551384" y="1916832"/>
            <a:ext cx="3240361" cy="2742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idx="15"/>
          </p:nvPr>
        </p:nvSpPr>
        <p:spPr>
          <a:xfrm>
            <a:off x="4136550" y="1843832"/>
            <a:ext cx="7824869" cy="4825528"/>
          </a:xfrm>
        </p:spPr>
        <p:txBody>
          <a:bodyPr>
            <a:normAutofit fontScale="77500" lnSpcReduction="20000"/>
          </a:bodyPr>
          <a:lstStyle/>
          <a:p>
            <a:r>
              <a:rPr lang="en-GB"/>
              <a:t>OpenCoastS: an innovative and free platform to generated on-demand forecasts</a:t>
            </a:r>
          </a:p>
          <a:p>
            <a:pPr lvl="1"/>
            <a:r>
              <a:rPr lang="en-GB">
                <a:solidFill>
                  <a:srgbClr val="B5892D"/>
                </a:solidFill>
              </a:rPr>
              <a:t>First</a:t>
            </a:r>
            <a:r>
              <a:rPr lang="en-GB"/>
              <a:t> national EOSC-hub thematic service provider which joined the Marketplace, </a:t>
            </a:r>
            <a:r>
              <a:rPr lang="en-GB">
                <a:solidFill>
                  <a:srgbClr val="B5892D"/>
                </a:solidFill>
              </a:rPr>
              <a:t>opening access to international user communities</a:t>
            </a:r>
            <a:r>
              <a:rPr lang="en-GB"/>
              <a:t> thanks to VA funding  </a:t>
            </a:r>
          </a:p>
          <a:p>
            <a:pPr lvl="1"/>
            <a:r>
              <a:rPr lang="en-GB"/>
              <a:t>International cooperation with the Atlantic Interactions Research Centre 	</a:t>
            </a:r>
          </a:p>
          <a:p>
            <a:r>
              <a:rPr lang="en-GB"/>
              <a:t>After the start of EOSC-hub, 46 international deployments (forecast systems) of the service were created while, previously, it was only used in Portugal</a:t>
            </a:r>
          </a:p>
          <a:p>
            <a:r>
              <a:rPr lang="en-GB"/>
              <a:t>"The OPENCoastS service used to analyse the extreme water levels associated with storm Gabriel" - A. Oliveira, A.B. Fortunato, J. Rogeiro, J. Teixeira, A. Azevedo, L. Lavaud, X. Bertin, J. Gomes, M. David, J. Pina, M. Rodrigues, P. Lopes  -Environmental Modelling &amp; Software journal 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336" y="1307108"/>
            <a:ext cx="8640960" cy="537716"/>
          </a:xfrm>
        </p:spPr>
        <p:txBody>
          <a:bodyPr>
            <a:normAutofit fontScale="90000"/>
          </a:bodyPr>
          <a:lstStyle/>
          <a:p>
            <a:r>
              <a:rPr lang="en-US"/>
              <a:t>Success story: </a:t>
            </a:r>
            <a:r>
              <a:rPr lang="en-US" err="1"/>
              <a:t>OPENCoastS</a:t>
            </a:r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21188691"/>
              </p:ext>
            </p:extLst>
          </p:nvPr>
        </p:nvGraphicFramePr>
        <p:xfrm>
          <a:off x="-96688" y="4508320"/>
          <a:ext cx="4536504" cy="201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DA06-CB47-8C42-99A9-80B2569E93DB}" type="datetime1">
              <a:rPr lang="it-IT" smtClean="0"/>
              <a:t>08/10/2019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9890731-7524-404C-B7C9-114971D010CC}"/>
              </a:ext>
            </a:extLst>
          </p:cNvPr>
          <p:cNvSpPr txBox="1">
            <a:spLocks/>
          </p:cNvSpPr>
          <p:nvPr/>
        </p:nvSpPr>
        <p:spPr>
          <a:xfrm>
            <a:off x="3220977" y="188640"/>
            <a:ext cx="8640960" cy="1262012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More people trained in research and academic sectors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075903-FF14-F249-B140-8DFBCD01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61B1DC09-4B74-2745-B64C-8423A79C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172094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281400-975B-3F4F-B845-03A8758C3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93223"/>
            <a:ext cx="5664629" cy="3647945"/>
          </a:xfrm>
        </p:spPr>
        <p:txBody>
          <a:bodyPr>
            <a:normAutofit lnSpcReduction="10000"/>
          </a:bodyPr>
          <a:lstStyle/>
          <a:p>
            <a:r>
              <a:rPr lang="en-GB"/>
              <a:t>Scope</a:t>
            </a:r>
          </a:p>
          <a:p>
            <a:pPr lvl="1"/>
            <a:r>
              <a:rPr lang="en-GB"/>
              <a:t>To map out the training activities of various pan-European EOSC-related initiative </a:t>
            </a:r>
          </a:p>
          <a:p>
            <a:pPr lvl="1"/>
            <a:r>
              <a:rPr lang="en-GB"/>
              <a:t>To strengthen training capacity by sharing experiences and good practices </a:t>
            </a:r>
          </a:p>
          <a:p>
            <a:pPr lvl="1"/>
            <a:r>
              <a:rPr lang="en-GB"/>
              <a:t>To initiate cross-infrastructure training activities </a:t>
            </a:r>
          </a:p>
          <a:p>
            <a:pPr lvl="1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14531-206A-5B4C-9392-6788D3E92B7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2012" y="1293223"/>
            <a:ext cx="5664629" cy="3647945"/>
          </a:xfrm>
        </p:spPr>
        <p:txBody>
          <a:bodyPr>
            <a:normAutofit fontScale="92500"/>
          </a:bodyPr>
          <a:lstStyle/>
          <a:p>
            <a:r>
              <a:rPr lang="en-GB"/>
              <a:t>A set of specifications collected (also for the EOSC portal training section) </a:t>
            </a:r>
          </a:p>
          <a:p>
            <a:r>
              <a:rPr lang="en-GB"/>
              <a:t>Several workshops held in 2018/2019 (the next one will be part of the EOSC Symposium)</a:t>
            </a:r>
          </a:p>
          <a:p>
            <a:r>
              <a:rPr lang="en-GB"/>
              <a:t>Consolidated synergies among EOSC related projects (OpenAIRE, FAIRsFAIR, regional projects, etc.)</a:t>
            </a:r>
          </a:p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E32165-5938-8D46-B3BF-EB144619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A Community of Practice for Training Coordinators</a:t>
            </a:r>
          </a:p>
        </p:txBody>
      </p:sp>
      <p:pic>
        <p:nvPicPr>
          <p:cNvPr id="1026" name="Picture 2" descr="Image result for training">
            <a:extLst>
              <a:ext uri="{FF2B5EF4-FFF2-40B4-BE49-F238E27FC236}">
                <a16:creationId xmlns:a16="http://schemas.microsoft.com/office/drawing/2014/main" id="{7070447A-3175-D647-A229-A47623517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4653136"/>
            <a:ext cx="5485160" cy="169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1EE48-623D-1F43-84D4-FCBB43E6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4C56-4473-2E49-993B-8F3B7D62B7AA}" type="datetime1">
              <a:rPr lang="it-IT" smtClean="0"/>
              <a:t>08/10/2019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66D4E-BDAA-B048-9C06-56DC1501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A9B1432-D3BB-004E-8265-80728F259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142178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age217image35936256">
            <a:extLst>
              <a:ext uri="{FF2B5EF4-FFF2-40B4-BE49-F238E27FC236}">
                <a16:creationId xmlns:a16="http://schemas.microsoft.com/office/drawing/2014/main" id="{336DE411-5D30-E549-BABE-F1C991B5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1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0" y="2060848"/>
            <a:ext cx="10795942" cy="505729"/>
          </a:xfrm>
        </p:spPr>
        <p:txBody>
          <a:bodyPr>
            <a:normAutofit fontScale="90000"/>
          </a:bodyPr>
          <a:lstStyle/>
          <a:p>
            <a:r>
              <a:rPr lang="en-US"/>
              <a:t>Increased incentives for scientific discovery and collaboration across disciplinary and geographical boundaries and further development of the European economic innovation capacity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624481" y="3282577"/>
            <a:ext cx="10795942" cy="2664296"/>
          </a:xfrm>
        </p:spPr>
        <p:txBody>
          <a:bodyPr>
            <a:normAutofit/>
          </a:bodyPr>
          <a:lstStyle/>
          <a:p>
            <a:endParaRPr lang="en-US" sz="2400"/>
          </a:p>
          <a:p>
            <a:r>
              <a:rPr lang="en-US" sz="2400" i="1"/>
              <a:t>Engage adjacent but fragmented scientific communities and promote the uptake of services from multiple sectors and geographic locations</a:t>
            </a:r>
          </a:p>
          <a:p>
            <a:r>
              <a:rPr lang="en-US" sz="2400" i="1"/>
              <a:t>Stimulate opening up of services with the virtual access funding mechanism</a:t>
            </a:r>
          </a:p>
        </p:txBody>
      </p:sp>
    </p:spTree>
    <p:extLst>
      <p:ext uri="{BB962C8B-B14F-4D97-AF65-F5344CB8AC3E}">
        <p14:creationId xmlns:p14="http://schemas.microsoft.com/office/powerpoint/2010/main" val="3432005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837145-9BFB-4F47-8918-1722AA9ED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64"/>
            <a:ext cx="11521280" cy="1953834"/>
          </a:xfrm>
        </p:spPr>
        <p:txBody>
          <a:bodyPr>
            <a:normAutofit fontScale="92500"/>
          </a:bodyPr>
          <a:lstStyle/>
          <a:p>
            <a:r>
              <a:rPr lang="en-GB"/>
              <a:t>In the reporting period, access enabling and federation (+1800 users), common (+1700 users) and thematic (+1700 users) services enlarged their user base </a:t>
            </a:r>
          </a:p>
          <a:p>
            <a:r>
              <a:rPr lang="en-GB"/>
              <a:t>8 Competence Centers are sharing IT best practices in different thematic areas gradually expand their respective knowledge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E3B08-17CB-2940-846A-5F77C8B6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977" y="188640"/>
            <a:ext cx="8640960" cy="1368152"/>
          </a:xfrm>
        </p:spPr>
        <p:txBody>
          <a:bodyPr>
            <a:noAutofit/>
          </a:bodyPr>
          <a:lstStyle/>
          <a:p>
            <a:r>
              <a:rPr lang="en-US" sz="2800"/>
              <a:t>Increased incentives for scientific discovery, cross-disciplinary/geographical collaboration &amp; innovation</a:t>
            </a:r>
            <a:endParaRPr lang="en-GB" sz="280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5F74BF8-BA17-FB43-87FC-BE074C47CC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9183717"/>
              </p:ext>
            </p:extLst>
          </p:nvPr>
        </p:nvGraphicFramePr>
        <p:xfrm>
          <a:off x="8178824" y="2780928"/>
          <a:ext cx="4392488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C84012C-5EE8-6041-ABAF-52A3DFCA8496}"/>
              </a:ext>
            </a:extLst>
          </p:cNvPr>
          <p:cNvSpPr txBox="1">
            <a:spLocks/>
          </p:cNvSpPr>
          <p:nvPr/>
        </p:nvSpPr>
        <p:spPr>
          <a:xfrm>
            <a:off x="330063" y="3070199"/>
            <a:ext cx="8574249" cy="244703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8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The initial engagement phase with EOSC stakeholders has been followed by provisioning of support and dedicated webinars on EOSC-hub solutions </a:t>
            </a:r>
          </a:p>
          <a:p>
            <a:r>
              <a:rPr lang="en-GB"/>
              <a:t>A series of workshops was organised to align activities and strengthen synergies at national level in collaboration with GÉANT, OpenAIRE, PRACE, and RDA 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48D64-C932-2E4E-B4C8-5E4E2B98B6E7}"/>
              </a:ext>
            </a:extLst>
          </p:cNvPr>
          <p:cNvSpPr/>
          <p:nvPr/>
        </p:nvSpPr>
        <p:spPr>
          <a:xfrm>
            <a:off x="335361" y="5715907"/>
            <a:ext cx="11230420" cy="603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4AE69BF-9D65-0849-BD42-73A434C56D01}"/>
              </a:ext>
            </a:extLst>
          </p:cNvPr>
          <p:cNvSpPr txBox="1">
            <a:spLocks/>
          </p:cNvSpPr>
          <p:nvPr/>
        </p:nvSpPr>
        <p:spPr>
          <a:xfrm>
            <a:off x="335358" y="5809132"/>
            <a:ext cx="11521282" cy="5721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8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/>
              <a:t>An effective stakeholder engagement strategy  including outreach, training &amp; co-design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B0988-B57B-0F44-8BCE-0D1F7778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EB10-12F3-5544-A98F-C31CF111B0F0}" type="datetime1">
              <a:rPr lang="it-IT" smtClean="0"/>
              <a:t>08/10/2019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CEF88-78AE-E746-AB0F-7C9E8063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A706527B-EB9A-A946-9084-68FA1E98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666288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26643" y="1675951"/>
            <a:ext cx="6383144" cy="452695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/>
              <a:t>The GEOSS (Global Earth Observation System of Systems) Web Portal is the main entry point for discovering and accessing GEOSS data. </a:t>
            </a:r>
          </a:p>
          <a:p>
            <a:pPr lvl="1"/>
            <a:r>
              <a:rPr lang="en-US"/>
              <a:t>The GEOSS portal was ported to the EGI Federated Cloud in Oct 2018, and will be followed by the GEO DAB</a:t>
            </a:r>
          </a:p>
          <a:p>
            <a:pPr lvl="1"/>
            <a:r>
              <a:rPr lang="en-US"/>
              <a:t>The GEOSS Portal is now available in the EOSC Marketplace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5"/>
          </p:nvPr>
        </p:nvSpPr>
        <p:spPr>
          <a:xfrm>
            <a:off x="6101755" y="1209871"/>
            <a:ext cx="5664629" cy="2007592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/>
              <a:t>The EOSC-hub version of the GEOSS Web Portal is connected also to the </a:t>
            </a:r>
            <a:r>
              <a:rPr lang="en-US" err="1">
                <a:solidFill>
                  <a:srgbClr val="B5892D"/>
                </a:solidFill>
              </a:rPr>
              <a:t>ECOPotential</a:t>
            </a:r>
            <a:r>
              <a:rPr lang="en-US">
                <a:solidFill>
                  <a:srgbClr val="B5892D"/>
                </a:solidFill>
              </a:rPr>
              <a:t> Virtual Laboratory</a:t>
            </a:r>
            <a:r>
              <a:rPr lang="en-US"/>
              <a:t>, allowing users to execute available models utilizing GEOSS data as inputs.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507" y="1148606"/>
            <a:ext cx="8640960" cy="537716"/>
          </a:xfrm>
        </p:spPr>
        <p:txBody>
          <a:bodyPr>
            <a:normAutofit fontScale="90000"/>
          </a:bodyPr>
          <a:lstStyle/>
          <a:p>
            <a:r>
              <a:rPr lang="en-US"/>
              <a:t>Success Story </a:t>
            </a:r>
            <a:r>
              <a:rPr lang="mr-IN"/>
              <a:t>–</a:t>
            </a:r>
            <a:r>
              <a:rPr lang="en-US"/>
              <a:t> GEOSS Portal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5483995"/>
            <a:ext cx="2002036" cy="781014"/>
          </a:xfrm>
          <a:prstGeom prst="rect">
            <a:avLst/>
          </a:prstGeom>
        </p:spPr>
      </p:pic>
      <p:pic>
        <p:nvPicPr>
          <p:cNvPr id="6" name="Picture 5" descr="Screenshot 2019-01-22 at 02.28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98" y="5359486"/>
            <a:ext cx="2520446" cy="850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8128" y="39330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352B6D-E72E-E447-BFE7-41B0C7B57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501" y="3256012"/>
            <a:ext cx="5935499" cy="2662927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258FDF60-AAB5-7643-9908-3941BC588A89}"/>
              </a:ext>
            </a:extLst>
          </p:cNvPr>
          <p:cNvSpPr txBox="1">
            <a:spLocks/>
          </p:cNvSpPr>
          <p:nvPr/>
        </p:nvSpPr>
        <p:spPr>
          <a:xfrm>
            <a:off x="3220977" y="188640"/>
            <a:ext cx="8640960" cy="1368152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sz="2800"/>
              <a:t>Increased incentives for scientific discovery, cross-disciplinary/geographical collaboration &amp; innovation</a:t>
            </a:r>
            <a:endParaRPr lang="en-GB" sz="2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19425-EADF-1E4E-B860-50D48D1B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7D16B-5E84-A34B-B5E4-87CE2072B85C}" type="datetime1">
              <a:rPr lang="it-IT" smtClean="0"/>
              <a:t>08/10/2019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A30C2FA-7774-8A4E-87AF-BAE0E0FD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30F5BB52-8556-7144-A57E-47369AD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586851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age217image35936256">
            <a:extLst>
              <a:ext uri="{FF2B5EF4-FFF2-40B4-BE49-F238E27FC236}">
                <a16:creationId xmlns:a16="http://schemas.microsoft.com/office/drawing/2014/main" id="{336DE411-5D30-E549-BABE-F1C991B5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1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0" y="2286670"/>
            <a:ext cx="10795942" cy="505729"/>
          </a:xfrm>
        </p:spPr>
        <p:txBody>
          <a:bodyPr>
            <a:normAutofit fontScale="90000"/>
          </a:bodyPr>
          <a:lstStyle/>
          <a:p>
            <a:r>
              <a:rPr lang="en-US"/>
              <a:t>Establishing partnerships with industrial and private partners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5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CC2F50-A4E7-494B-9203-08FE03023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63"/>
            <a:ext cx="11665296" cy="1296141"/>
          </a:xfrm>
        </p:spPr>
        <p:txBody>
          <a:bodyPr>
            <a:normAutofit fontScale="85000" lnSpcReduction="10000"/>
          </a:bodyPr>
          <a:lstStyle/>
          <a:p>
            <a:r>
              <a:rPr lang="it-IT"/>
              <a:t>EOSC-</a:t>
            </a:r>
            <a:r>
              <a:rPr lang="it-IT" err="1"/>
              <a:t>hub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a first </a:t>
            </a:r>
            <a:r>
              <a:rPr lang="it-IT" err="1"/>
              <a:t>implementation</a:t>
            </a:r>
            <a:r>
              <a:rPr lang="it-IT"/>
              <a:t> </a:t>
            </a:r>
            <a:r>
              <a:rPr lang="it-IT" err="1"/>
              <a:t>step</a:t>
            </a:r>
            <a:r>
              <a:rPr lang="it-IT"/>
              <a:t> of the EOSC </a:t>
            </a:r>
            <a:r>
              <a:rPr lang="it-IT" err="1"/>
              <a:t>vision</a:t>
            </a:r>
            <a:r>
              <a:rPr lang="it-IT"/>
              <a:t>. The </a:t>
            </a:r>
            <a:r>
              <a:rPr lang="it-IT" err="1"/>
              <a:t>project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establishing</a:t>
            </a:r>
            <a:r>
              <a:rPr lang="it-IT"/>
              <a:t> the </a:t>
            </a:r>
            <a:r>
              <a:rPr lang="it-IT" err="1"/>
              <a:t>integration</a:t>
            </a:r>
            <a:r>
              <a:rPr lang="it-IT"/>
              <a:t> and </a:t>
            </a:r>
            <a:r>
              <a:rPr lang="it-IT" err="1"/>
              <a:t>operation</a:t>
            </a:r>
            <a:r>
              <a:rPr lang="it-IT"/>
              <a:t> </a:t>
            </a:r>
            <a:r>
              <a:rPr lang="it-IT" err="1"/>
              <a:t>layer</a:t>
            </a:r>
            <a:r>
              <a:rPr lang="it-IT"/>
              <a:t> to federate </a:t>
            </a:r>
            <a:r>
              <a:rPr lang="it-IT" err="1"/>
              <a:t>services</a:t>
            </a:r>
            <a:r>
              <a:rPr lang="it-IT"/>
              <a:t> and </a:t>
            </a:r>
            <a:r>
              <a:rPr lang="it-IT" err="1"/>
              <a:t>tools</a:t>
            </a:r>
            <a:r>
              <a:rPr lang="it-IT"/>
              <a:t> for </a:t>
            </a:r>
            <a:r>
              <a:rPr lang="it-IT" err="1"/>
              <a:t>scientific</a:t>
            </a:r>
            <a:r>
              <a:rPr lang="it-IT"/>
              <a:t> </a:t>
            </a:r>
            <a:r>
              <a:rPr lang="it-IT" err="1"/>
              <a:t>collaboration</a:t>
            </a:r>
            <a:r>
              <a:rPr lang="it-IT"/>
              <a:t>, </a:t>
            </a:r>
            <a:r>
              <a:rPr lang="it-IT" err="1"/>
              <a:t>experiments</a:t>
            </a:r>
            <a:r>
              <a:rPr lang="it-IT"/>
              <a:t> and </a:t>
            </a:r>
            <a:r>
              <a:rPr lang="it-IT" err="1"/>
              <a:t>analysis</a:t>
            </a:r>
            <a:r>
              <a:rPr lang="it-IT"/>
              <a:t> and </a:t>
            </a:r>
            <a:r>
              <a:rPr lang="it-IT" err="1"/>
              <a:t>make</a:t>
            </a:r>
            <a:r>
              <a:rPr lang="it-IT"/>
              <a:t> </a:t>
            </a:r>
            <a:r>
              <a:rPr lang="it-IT" err="1"/>
              <a:t>scientific</a:t>
            </a:r>
            <a:r>
              <a:rPr lang="it-IT"/>
              <a:t> </a:t>
            </a:r>
            <a:r>
              <a:rPr lang="it-IT" err="1"/>
              <a:t>knowledge</a:t>
            </a:r>
            <a:r>
              <a:rPr lang="it-IT"/>
              <a:t> more </a:t>
            </a:r>
            <a:r>
              <a:rPr lang="it-IT" err="1"/>
              <a:t>accessible</a:t>
            </a:r>
            <a:r>
              <a:rPr lang="it-IT"/>
              <a:t>. </a:t>
            </a:r>
            <a:endParaRPr lang="it-IT" sz="24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E58714-084D-7B43-B07C-A98A113C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EOSC-hub expected impact</a:t>
            </a:r>
          </a:p>
        </p:txBody>
      </p:sp>
      <p:graphicFrame>
        <p:nvGraphicFramePr>
          <p:cNvPr id="6" name="Content Placeholder 17">
            <a:extLst>
              <a:ext uri="{FF2B5EF4-FFF2-40B4-BE49-F238E27FC236}">
                <a16:creationId xmlns:a16="http://schemas.microsoft.com/office/drawing/2014/main" id="{6C129699-3A84-1240-990E-0D7E2836E1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5866"/>
              </p:ext>
            </p:extLst>
          </p:nvPr>
        </p:nvGraphicFramePr>
        <p:xfrm>
          <a:off x="407368" y="2924944"/>
          <a:ext cx="1144927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8458A-7000-4A41-96D9-38FB6563B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E1DE-C4C2-FA49-8C57-5F7E409D123F}" type="datetime1">
              <a:rPr lang="it-IT" smtClean="0"/>
              <a:t>08/10/2019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8EF06-2ED5-2944-B1FC-94D1028A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5458B91A-01DA-924C-8492-A6D4D0CB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807166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58FA1-FC20-5B43-BB47-5702A077C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268763"/>
            <a:ext cx="6497679" cy="4855007"/>
          </a:xfrm>
        </p:spPr>
        <p:txBody>
          <a:bodyPr/>
          <a:lstStyle/>
          <a:p>
            <a:r>
              <a:rPr lang="en-GB"/>
              <a:t>The EOSC Digital Innovation Hub (DIH) was successfully established at the end of 2018 and is now officially part of the EU Digital Innovation Hub catalogue</a:t>
            </a:r>
          </a:p>
          <a:p>
            <a:r>
              <a:rPr lang="en-GB"/>
              <a:t>6 pilots with SMEs have been kick-started and integrated with EOSC-hub services and now have been finalising their technical solutions, starting to use more intensively the EOSC-hub infrastructure 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F94778-6F16-BE41-96E0-D6A0DAAD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</p:spPr>
        <p:txBody>
          <a:bodyPr>
            <a:normAutofit fontScale="90000"/>
          </a:bodyPr>
          <a:lstStyle/>
          <a:p>
            <a:r>
              <a:rPr lang="en-US"/>
              <a:t>Establishing partnerships with industrial and private partners</a:t>
            </a:r>
            <a:br>
              <a:rPr lang="en-US"/>
            </a:b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94A70-5952-7E4F-BCE0-A84E05C3E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039" y="1282120"/>
            <a:ext cx="5202386" cy="4163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A3011B-98E6-AD47-AFBF-6EDF1412CDB8}"/>
              </a:ext>
            </a:extLst>
          </p:cNvPr>
          <p:cNvSpPr/>
          <p:nvPr/>
        </p:nvSpPr>
        <p:spPr>
          <a:xfrm>
            <a:off x="335361" y="5702782"/>
            <a:ext cx="11230420" cy="6161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3B97118-1FC7-A644-977C-2CB1FC31AEC2}"/>
              </a:ext>
            </a:extLst>
          </p:cNvPr>
          <p:cNvSpPr txBox="1">
            <a:spLocks/>
          </p:cNvSpPr>
          <p:nvPr/>
        </p:nvSpPr>
        <p:spPr>
          <a:xfrm>
            <a:off x="335358" y="5805264"/>
            <a:ext cx="11521282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/>
              <a:t>3 of the business pilots have applied to join the EOSC Portal Marketplace </a:t>
            </a: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17461-F886-D848-B019-B5205F1A1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04-BF10-F146-AC59-B987DF933098}" type="datetime1">
              <a:rPr lang="it-IT" smtClean="0"/>
              <a:t>08/10/2019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B48390-BC19-9349-B791-C56ACD2D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73001481-1AD4-8F41-8E7E-BD6C1EA0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529568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F94778-6F16-BE41-96E0-D6A0DAAD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</p:spPr>
        <p:txBody>
          <a:bodyPr>
            <a:normAutofit fontScale="90000"/>
          </a:bodyPr>
          <a:lstStyle/>
          <a:p>
            <a:r>
              <a:rPr lang="en-US"/>
              <a:t>Establishing partnerships with industrial and private partners</a:t>
            </a:r>
            <a:br>
              <a:rPr lang="en-US"/>
            </a:b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3011B-98E6-AD47-AFBF-6EDF1412CDB8}"/>
              </a:ext>
            </a:extLst>
          </p:cNvPr>
          <p:cNvSpPr/>
          <p:nvPr/>
        </p:nvSpPr>
        <p:spPr>
          <a:xfrm>
            <a:off x="335361" y="5743603"/>
            <a:ext cx="11230420" cy="5753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3B97118-1FC7-A644-977C-2CB1FC31AEC2}"/>
              </a:ext>
            </a:extLst>
          </p:cNvPr>
          <p:cNvSpPr txBox="1">
            <a:spLocks/>
          </p:cNvSpPr>
          <p:nvPr/>
        </p:nvSpPr>
        <p:spPr>
          <a:xfrm>
            <a:off x="335358" y="5743603"/>
            <a:ext cx="11521282" cy="6377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Piloting the SMEs engagement instruments for the future EOSC </a:t>
            </a:r>
          </a:p>
        </p:txBody>
      </p:sp>
      <p:pic>
        <p:nvPicPr>
          <p:cNvPr id="11270" name="Picture 6" descr="Related image">
            <a:extLst>
              <a:ext uri="{FF2B5EF4-FFF2-40B4-BE49-F238E27FC236}">
                <a16:creationId xmlns:a16="http://schemas.microsoft.com/office/drawing/2014/main" id="{BED1BE4F-B575-CC4A-B4E7-9A0D4130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" y="2835030"/>
            <a:ext cx="4686796" cy="291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5166FC-A792-C745-81B2-FA520E3D7D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073045"/>
              </p:ext>
            </p:extLst>
          </p:nvPr>
        </p:nvGraphicFramePr>
        <p:xfrm>
          <a:off x="4750406" y="1281730"/>
          <a:ext cx="7128792" cy="390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B2B8D3-0E2B-1E48-9748-C120C3B9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F6B7B-2D3E-EC41-9A73-DA55BC3B7BB0}" type="datetime1">
              <a:rPr lang="it-IT" smtClean="0"/>
              <a:t>08/10/2019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3440A-A3A6-FE4A-A029-D92813D3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6883FC0-5D6D-7B4D-BB62-6FAED5B5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105323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645" y="2491781"/>
            <a:ext cx="4633922" cy="38895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Seaport- Smart-port technologies for improved safety and operations</a:t>
            </a:r>
          </a:p>
          <a:p>
            <a:pPr lvl="1"/>
            <a:r>
              <a:rPr lang="en-US" sz="2400" dirty="0"/>
              <a:t>The pilot used Cloud Computing provided by PSNC for implementation of different tiers with redundancy, using Windows environment</a:t>
            </a:r>
          </a:p>
          <a:p>
            <a:pPr lvl="1"/>
            <a:r>
              <a:rPr lang="en-US" sz="2400" dirty="0"/>
              <a:t>The pilot deployed two Virtual Machines with 20 VCPU and 40 </a:t>
            </a:r>
            <a:r>
              <a:rPr lang="en-US" sz="2400" dirty="0" err="1"/>
              <a:t>GBytes</a:t>
            </a:r>
            <a:r>
              <a:rPr lang="en-US" sz="2400" dirty="0"/>
              <a:t> of memory to perform scalability tests and get perspective for the increasing number of potential customers</a:t>
            </a:r>
            <a:br>
              <a:rPr lang="en-US" sz="2400" dirty="0"/>
            </a:br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Establishing partnerships with industrial and private partners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18E2972-F73A-F441-904B-AC425BF8B9A0}"/>
              </a:ext>
            </a:extLst>
          </p:cNvPr>
          <p:cNvSpPr txBox="1">
            <a:spLocks/>
          </p:cNvSpPr>
          <p:nvPr/>
        </p:nvSpPr>
        <p:spPr>
          <a:xfrm>
            <a:off x="232645" y="1454931"/>
            <a:ext cx="4279179" cy="945991"/>
          </a:xfrm>
          <a:prstGeom prst="rect">
            <a:avLst/>
          </a:prstGeom>
        </p:spPr>
        <p:txBody>
          <a:bodyPr vert="horz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Success story – The Seaport Business Pilot</a:t>
            </a:r>
          </a:p>
        </p:txBody>
      </p:sp>
      <p:pic>
        <p:nvPicPr>
          <p:cNvPr id="1026" name="Picture 2" descr="Image result for port efficiency">
            <a:extLst>
              <a:ext uri="{FF2B5EF4-FFF2-40B4-BE49-F238E27FC236}">
                <a16:creationId xmlns:a16="http://schemas.microsoft.com/office/drawing/2014/main" id="{B96B3334-3F63-0F4E-95FA-62C97A03D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76" y="1340446"/>
            <a:ext cx="6569039" cy="26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99398E6-FC92-5F41-BA72-5939D5AB76BE}"/>
              </a:ext>
            </a:extLst>
          </p:cNvPr>
          <p:cNvSpPr txBox="1">
            <a:spLocks/>
          </p:cNvSpPr>
          <p:nvPr/>
        </p:nvSpPr>
        <p:spPr>
          <a:xfrm>
            <a:off x="3935760" y="4256342"/>
            <a:ext cx="7926177" cy="14793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40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DD8FB63-051A-4A49-BFFC-1032E0798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699258"/>
              </p:ext>
            </p:extLst>
          </p:nvPr>
        </p:nvGraphicFramePr>
        <p:xfrm>
          <a:off x="4553501" y="1448441"/>
          <a:ext cx="3672408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42BCF2A-4A34-0E41-8E8D-80CB0A94395C}"/>
              </a:ext>
            </a:extLst>
          </p:cNvPr>
          <p:cNvSpPr txBox="1">
            <a:spLocks/>
          </p:cNvSpPr>
          <p:nvPr/>
        </p:nvSpPr>
        <p:spPr>
          <a:xfrm>
            <a:off x="243349" y="4308816"/>
            <a:ext cx="5711663" cy="17864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688FBB3-8E9E-C14B-9BE0-CF51C21201CF}"/>
              </a:ext>
            </a:extLst>
          </p:cNvPr>
          <p:cNvSpPr txBox="1">
            <a:spLocks/>
          </p:cNvSpPr>
          <p:nvPr/>
        </p:nvSpPr>
        <p:spPr>
          <a:xfrm>
            <a:off x="4871864" y="3970244"/>
            <a:ext cx="6768751" cy="115171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Bentley Systems designed and implemented ACTION Seaport, an advanced cloud-based and mobile-friendly platform to support decision-making for port authorities</a:t>
            </a: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699682-9A53-1943-8805-BCD43014F20D}"/>
              </a:ext>
            </a:extLst>
          </p:cNvPr>
          <p:cNvSpPr/>
          <p:nvPr/>
        </p:nvSpPr>
        <p:spPr>
          <a:xfrm>
            <a:off x="5071576" y="4835863"/>
            <a:ext cx="6537828" cy="89856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54BCFBC-A236-DA42-8FF4-94F062311254}"/>
              </a:ext>
            </a:extLst>
          </p:cNvPr>
          <p:cNvSpPr txBox="1">
            <a:spLocks/>
          </p:cNvSpPr>
          <p:nvPr/>
        </p:nvSpPr>
        <p:spPr>
          <a:xfrm>
            <a:off x="4960576" y="4869186"/>
            <a:ext cx="6768751" cy="92884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Testing and validating products in the infrastructure environment</a:t>
            </a:r>
          </a:p>
          <a:p>
            <a:r>
              <a:rPr lang="en-GB" sz="1800" dirty="0"/>
              <a:t>Human support from EOSC-hub experts on how to use/combine company solutions with the EOSC ones</a:t>
            </a:r>
          </a:p>
          <a:p>
            <a:endParaRPr lang="en-GB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6FEB73-A566-1944-A8F5-10E82450F6A2}"/>
              </a:ext>
            </a:extLst>
          </p:cNvPr>
          <p:cNvSpPr/>
          <p:nvPr/>
        </p:nvSpPr>
        <p:spPr>
          <a:xfrm>
            <a:off x="378983" y="5878009"/>
            <a:ext cx="11230420" cy="4470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Through the pilot, SMEs have implemented innovative services that can extend the capabilities of their offer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A6FE87C2-194C-B445-B49F-BE1C76271288}"/>
              </a:ext>
            </a:extLst>
          </p:cNvPr>
          <p:cNvSpPr txBox="1">
            <a:spLocks/>
          </p:cNvSpPr>
          <p:nvPr/>
        </p:nvSpPr>
        <p:spPr>
          <a:xfrm>
            <a:off x="340655" y="6147703"/>
            <a:ext cx="11521282" cy="6377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9FCF7-7361-BA43-8CCD-3A851366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7" name="Fußzeilenplatzhalter 5">
            <a:extLst>
              <a:ext uri="{FF2B5EF4-FFF2-40B4-BE49-F238E27FC236}">
                <a16:creationId xmlns:a16="http://schemas.microsoft.com/office/drawing/2014/main" id="{B1C606E1-483D-4742-8F6B-ED914E23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45866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7408" y="980728"/>
            <a:ext cx="11089232" cy="5400600"/>
          </a:xfrm>
        </p:spPr>
        <p:txBody>
          <a:bodyPr>
            <a:normAutofit fontScale="92500"/>
          </a:bodyPr>
          <a:lstStyle/>
          <a:p>
            <a:r>
              <a:rPr lang="en-GB" dirty="0"/>
              <a:t>Onboarding of </a:t>
            </a:r>
            <a:r>
              <a:rPr lang="en-GB"/>
              <a:t>new services: </a:t>
            </a:r>
            <a:r>
              <a:rPr lang="en-GB" dirty="0"/>
              <a:t>second call for </a:t>
            </a:r>
            <a:r>
              <a:rPr lang="en-GB" dirty="0" err="1"/>
              <a:t>EaP</a:t>
            </a:r>
            <a:r>
              <a:rPr lang="en-GB" dirty="0"/>
              <a:t> &amp; OCRE &amp; EOSC-Portal collaborations</a:t>
            </a:r>
          </a:p>
          <a:p>
            <a:r>
              <a:rPr lang="en-GB" dirty="0"/>
              <a:t>Continuous contribution to the EOSC Working Groups</a:t>
            </a:r>
          </a:p>
          <a:p>
            <a:r>
              <a:rPr lang="en-GB" dirty="0"/>
              <a:t>Further engagement of EOSC-hub key stakeholders: EOSC Symposium, EOSC-hub week 2020</a:t>
            </a:r>
          </a:p>
          <a:p>
            <a:r>
              <a:rPr lang="en-GB" dirty="0"/>
              <a:t>Close interaction with the ESFRI clusters projects &amp; INFRAEOSC05 projects</a:t>
            </a:r>
          </a:p>
          <a:p>
            <a:r>
              <a:rPr lang="en-GB" dirty="0"/>
              <a:t>Publication of the first business pilots success stories &amp; close collaboration with the Open Cloud for Research Environments (OCRE) project</a:t>
            </a:r>
          </a:p>
          <a:p>
            <a:r>
              <a:rPr lang="en-GB" dirty="0"/>
              <a:t>Continuous training of users and service providers – joint trainings in collaboration with </a:t>
            </a:r>
            <a:r>
              <a:rPr lang="en-GB" dirty="0" err="1"/>
              <a:t>OpenAIRE</a:t>
            </a:r>
            <a:endParaRPr lang="en-GB" dirty="0"/>
          </a:p>
          <a:p>
            <a:r>
              <a:rPr lang="en-GB" dirty="0"/>
              <a:t>Focussed dissemination and communication activities in order to improve uptake of EOSC-hub services within target groups</a:t>
            </a:r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</p:spPr>
        <p:txBody>
          <a:bodyPr>
            <a:normAutofit fontScale="90000"/>
          </a:bodyPr>
          <a:lstStyle/>
          <a:p>
            <a:r>
              <a:rPr lang="en-GB"/>
              <a:t>Next Steps – Priorities for 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321EA-3DED-B148-8CE4-848E8C3F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B3D9-AFF5-D545-B5CA-21B13FB0F07D}" type="datetime1">
              <a:rPr lang="it-IT" smtClean="0"/>
              <a:t>08/10/2019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C6B4C-478F-7E45-8E94-BAA7251E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A3572A-F0F7-854D-BFE3-45F9E98D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3678588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2EB552-AC61-0E41-A957-B5DE1309C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The results achieved in terms of Impact are positive and some project KPIs have already been achieved</a:t>
            </a:r>
          </a:p>
          <a:p>
            <a:r>
              <a:rPr lang="en-GB"/>
              <a:t>The collaborative work performed by the partners has been key in achieving these early results</a:t>
            </a:r>
          </a:p>
          <a:p>
            <a:r>
              <a:rPr lang="en-GB"/>
              <a:t>The dissemination activities put in place by the project seem adequate for boosting impact in the upcoming years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3DAABC-1DDD-4946-B26F-8C30DBABA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B6D65-C879-EC47-A4D2-05B11B35B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F731-E170-8E4E-A310-1D2CA4B7ECFA}" type="datetime1">
              <a:rPr lang="it-IT" smtClean="0"/>
              <a:t>08/10/2019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1CED9-FAAA-C544-BA85-7CD63C1A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33D901-6262-7F4D-B2FD-EE14205C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660836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13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age217image35936256">
            <a:extLst>
              <a:ext uri="{FF2B5EF4-FFF2-40B4-BE49-F238E27FC236}">
                <a16:creationId xmlns:a16="http://schemas.microsoft.com/office/drawing/2014/main" id="{336DE411-5D30-E549-BABE-F1C991B5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1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00658" y="2708920"/>
            <a:ext cx="10795942" cy="505729"/>
          </a:xfrm>
        </p:spPr>
        <p:txBody>
          <a:bodyPr>
            <a:normAutofit fontScale="90000"/>
          </a:bodyPr>
          <a:lstStyle/>
          <a:p>
            <a:r>
              <a:rPr lang="en-US"/>
              <a:t>Impact on design &amp; implementation of EOSC </a:t>
            </a:r>
          </a:p>
        </p:txBody>
      </p:sp>
    </p:spTree>
    <p:extLst>
      <p:ext uri="{BB962C8B-B14F-4D97-AF65-F5344CB8AC3E}">
        <p14:creationId xmlns:p14="http://schemas.microsoft.com/office/powerpoint/2010/main" val="2136385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AC2384-53B6-9E4F-8598-8D8485F59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20" y="1251165"/>
            <a:ext cx="6120680" cy="4402382"/>
          </a:xfrm>
        </p:spPr>
        <p:txBody>
          <a:bodyPr>
            <a:normAutofit fontScale="85000" lnSpcReduction="10000"/>
          </a:bodyPr>
          <a:lstStyle/>
          <a:p>
            <a:r>
              <a:rPr lang="it-IT"/>
              <a:t>EOSC Portal and Marketplace </a:t>
            </a:r>
          </a:p>
          <a:p>
            <a:r>
              <a:rPr lang="it-IT"/>
              <a:t>EOSC Service Management System (SMS) </a:t>
            </a:r>
          </a:p>
          <a:p>
            <a:r>
              <a:rPr lang="it-IT"/>
              <a:t>EOSC </a:t>
            </a:r>
            <a:r>
              <a:rPr lang="it-IT" err="1"/>
              <a:t>Rules</a:t>
            </a:r>
            <a:r>
              <a:rPr lang="it-IT"/>
              <a:t> of </a:t>
            </a:r>
            <a:r>
              <a:rPr lang="it-IT" err="1"/>
              <a:t>Participation</a:t>
            </a:r>
            <a:r>
              <a:rPr lang="it-IT"/>
              <a:t> (</a:t>
            </a:r>
            <a:r>
              <a:rPr lang="it-IT" err="1"/>
              <a:t>RoP</a:t>
            </a:r>
            <a:r>
              <a:rPr lang="it-IT"/>
              <a:t>) </a:t>
            </a:r>
          </a:p>
          <a:p>
            <a:r>
              <a:rPr lang="it-IT" err="1"/>
              <a:t>Internal</a:t>
            </a:r>
            <a:r>
              <a:rPr lang="it-IT"/>
              <a:t> Services in the </a:t>
            </a:r>
            <a:r>
              <a:rPr lang="it-IT" err="1"/>
              <a:t>Hub</a:t>
            </a:r>
            <a:r>
              <a:rPr lang="it-IT"/>
              <a:t> Portfolio </a:t>
            </a:r>
          </a:p>
          <a:p>
            <a:r>
              <a:rPr lang="it-IT" err="1"/>
              <a:t>External</a:t>
            </a:r>
            <a:r>
              <a:rPr lang="it-IT"/>
              <a:t> Services in the EOSC Service Portfolio </a:t>
            </a:r>
          </a:p>
          <a:p>
            <a:r>
              <a:rPr lang="it-IT"/>
              <a:t>EOSC Digital </a:t>
            </a:r>
            <a:r>
              <a:rPr lang="it-IT" err="1"/>
              <a:t>Innovation</a:t>
            </a:r>
            <a:r>
              <a:rPr lang="it-IT"/>
              <a:t> </a:t>
            </a:r>
            <a:r>
              <a:rPr lang="it-IT" err="1"/>
              <a:t>Hub</a:t>
            </a:r>
            <a:r>
              <a:rPr lang="it-IT"/>
              <a:t> (DIH) </a:t>
            </a:r>
          </a:p>
          <a:p>
            <a:r>
              <a:rPr lang="it-IT"/>
              <a:t>Business and </a:t>
            </a:r>
            <a:r>
              <a:rPr lang="it-IT" err="1"/>
              <a:t>sustainability</a:t>
            </a:r>
            <a:r>
              <a:rPr lang="it-IT"/>
              <a:t> </a:t>
            </a:r>
            <a:r>
              <a:rPr lang="it-IT" err="1"/>
              <a:t>models</a:t>
            </a:r>
            <a:r>
              <a:rPr lang="it-IT"/>
              <a:t> for </a:t>
            </a:r>
            <a:r>
              <a:rPr lang="it-IT" err="1"/>
              <a:t>services</a:t>
            </a:r>
            <a:r>
              <a:rPr lang="it-IT"/>
              <a:t> and the </a:t>
            </a:r>
            <a:r>
              <a:rPr lang="it-IT" err="1"/>
              <a:t>Hub</a:t>
            </a:r>
            <a:r>
              <a:rPr lang="it-IT"/>
              <a:t> </a:t>
            </a:r>
          </a:p>
          <a:p>
            <a:r>
              <a:rPr lang="it-IT" err="1"/>
              <a:t>Interoperability</a:t>
            </a:r>
            <a:r>
              <a:rPr lang="it-IT"/>
              <a:t> and Integration </a:t>
            </a:r>
            <a:r>
              <a:rPr lang="it-IT" err="1"/>
              <a:t>guidelines</a:t>
            </a:r>
            <a:r>
              <a:rPr lang="it-IT"/>
              <a:t> </a:t>
            </a:r>
          </a:p>
          <a:p>
            <a:r>
              <a:rPr lang="it-IT"/>
              <a:t>Training </a:t>
            </a:r>
            <a:r>
              <a:rPr lang="it-IT" err="1"/>
              <a:t>courses</a:t>
            </a:r>
            <a:r>
              <a:rPr lang="it-IT"/>
              <a:t> and </a:t>
            </a:r>
            <a:r>
              <a:rPr lang="it-IT" err="1"/>
              <a:t>material</a:t>
            </a:r>
            <a:r>
              <a:rPr lang="it-IT"/>
              <a:t> </a:t>
            </a:r>
          </a:p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46809A-8847-7949-BEEE-3145516B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EOSC-hub: the “beta-version of the EOSC long terms structures”</a:t>
            </a:r>
          </a:p>
        </p:txBody>
      </p:sp>
      <p:pic>
        <p:nvPicPr>
          <p:cNvPr id="1025" name="Picture 1" descr="page2image2855307856">
            <a:extLst>
              <a:ext uri="{FF2B5EF4-FFF2-40B4-BE49-F238E27FC236}">
                <a16:creationId xmlns:a16="http://schemas.microsoft.com/office/drawing/2014/main" id="{2F9C8B5E-59F8-2D45-B8AA-38CBE870E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00" y="1326939"/>
            <a:ext cx="5696182" cy="38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C6DEE7-D243-1246-8C84-5B8F2F21F362}"/>
              </a:ext>
            </a:extLst>
          </p:cNvPr>
          <p:cNvSpPr/>
          <p:nvPr/>
        </p:nvSpPr>
        <p:spPr>
          <a:xfrm>
            <a:off x="335361" y="5715907"/>
            <a:ext cx="11230420" cy="603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E9FF695-C8FD-3B42-8D30-1AF3B5252C4C}"/>
              </a:ext>
            </a:extLst>
          </p:cNvPr>
          <p:cNvSpPr txBox="1">
            <a:spLocks/>
          </p:cNvSpPr>
          <p:nvPr/>
        </p:nvSpPr>
        <p:spPr>
          <a:xfrm>
            <a:off x="335358" y="5809132"/>
            <a:ext cx="11521281" cy="5098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9 KERs to contribute to the shaping of the EOSC building blocks </a:t>
            </a:r>
          </a:p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C1BDE-F83E-2C4F-8840-CA36212C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CB440-547B-1943-833B-C76F34250B1B}" type="datetime1">
              <a:rPr lang="it-IT" smtClean="0"/>
              <a:t>08/10/2019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5424C-87F2-994E-B0C6-60E4EE9C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5760AEE6-7639-4640-A331-DFC13D8D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27495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E73F45-64B6-CA4A-B0D7-15AA7C70A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518" y="2136735"/>
            <a:ext cx="3160802" cy="7200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/>
              <a:t>Training &amp; Skills subgroup of the EOSC EB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C925-671E-1147-8495-B050D561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665" y="6025167"/>
            <a:ext cx="2844800" cy="288032"/>
          </a:xfrm>
        </p:spPr>
        <p:txBody>
          <a:bodyPr/>
          <a:lstStyle/>
          <a:p>
            <a:fld id="{AFFE7B6F-B0EE-8A49-A855-6106E6838A73}" type="datetime1">
              <a:rPr lang="it-IT" smtClean="0"/>
              <a:t>08/10/2019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58E5E0-E391-074A-8026-7B339631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EOSC-hub: the “beta-version of the EOSC long terms structures”</a:t>
            </a:r>
          </a:p>
        </p:txBody>
      </p:sp>
      <p:pic>
        <p:nvPicPr>
          <p:cNvPr id="5" name="Picture 1" descr="page2image2855307856">
            <a:extLst>
              <a:ext uri="{FF2B5EF4-FFF2-40B4-BE49-F238E27FC236}">
                <a16:creationId xmlns:a16="http://schemas.microsoft.com/office/drawing/2014/main" id="{ADC7937D-AB92-CC46-902D-32881297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77" y="1857738"/>
            <a:ext cx="5385166" cy="36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eoscsecretariat.eu/sites/default/files/files/eosc_rules_of_participation_wg_logo.png">
            <a:extLst>
              <a:ext uri="{FF2B5EF4-FFF2-40B4-BE49-F238E27FC236}">
                <a16:creationId xmlns:a16="http://schemas.microsoft.com/office/drawing/2014/main" id="{50A2B912-CAFB-484B-9E7D-1BBDBB467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7" y="2496774"/>
            <a:ext cx="2090141" cy="45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eoscsecretariat.eu/sites/default/files/files/eosc_architecture_wg_logo.png">
            <a:extLst>
              <a:ext uri="{FF2B5EF4-FFF2-40B4-BE49-F238E27FC236}">
                <a16:creationId xmlns:a16="http://schemas.microsoft.com/office/drawing/2014/main" id="{9C842A2D-786C-D241-A750-F1836276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84" y="4163247"/>
            <a:ext cx="2547493" cy="3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66E485-65D7-4642-B8F9-0DDBFA4BEECE}"/>
              </a:ext>
            </a:extLst>
          </p:cNvPr>
          <p:cNvCxnSpPr/>
          <p:nvPr/>
        </p:nvCxnSpPr>
        <p:spPr>
          <a:xfrm flipH="1" flipV="1">
            <a:off x="2584905" y="4541117"/>
            <a:ext cx="792088" cy="454701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6BEB47-46BB-B14D-8963-FE5D270939F4}"/>
              </a:ext>
            </a:extLst>
          </p:cNvPr>
          <p:cNvCxnSpPr>
            <a:cxnSpLocks/>
          </p:cNvCxnSpPr>
          <p:nvPr/>
        </p:nvCxnSpPr>
        <p:spPr>
          <a:xfrm flipH="1" flipV="1">
            <a:off x="2980949" y="4541117"/>
            <a:ext cx="3817445" cy="160125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7820C1-20B9-684D-9FDF-49565FF463F3}"/>
              </a:ext>
            </a:extLst>
          </p:cNvPr>
          <p:cNvCxnSpPr>
            <a:cxnSpLocks/>
          </p:cNvCxnSpPr>
          <p:nvPr/>
        </p:nvCxnSpPr>
        <p:spPr>
          <a:xfrm flipH="1">
            <a:off x="2742388" y="3946380"/>
            <a:ext cx="634605" cy="175586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694A82-6C3D-1449-A03A-5CA5D80F10FF}"/>
              </a:ext>
            </a:extLst>
          </p:cNvPr>
          <p:cNvCxnSpPr>
            <a:cxnSpLocks/>
            <a:endCxn id="12290" idx="3"/>
          </p:cNvCxnSpPr>
          <p:nvPr/>
        </p:nvCxnSpPr>
        <p:spPr>
          <a:xfrm flipH="1" flipV="1">
            <a:off x="2263798" y="2726690"/>
            <a:ext cx="1294236" cy="610392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94" name="Picture 6" descr="https://www.eoscsecretariat.eu/sites/default/files/files/eosc_sustainability_wg_logo.png">
            <a:extLst>
              <a:ext uri="{FF2B5EF4-FFF2-40B4-BE49-F238E27FC236}">
                <a16:creationId xmlns:a16="http://schemas.microsoft.com/office/drawing/2014/main" id="{A695D46A-D8CB-9C42-AF3B-6CF10CBC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96" y="1300074"/>
            <a:ext cx="2652575" cy="4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4DD333-945C-1D40-9ED7-94C59060D30A}"/>
              </a:ext>
            </a:extLst>
          </p:cNvPr>
          <p:cNvCxnSpPr>
            <a:cxnSpLocks/>
          </p:cNvCxnSpPr>
          <p:nvPr/>
        </p:nvCxnSpPr>
        <p:spPr>
          <a:xfrm flipH="1" flipV="1">
            <a:off x="5434970" y="1574230"/>
            <a:ext cx="426472" cy="2325379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8041A37-B82C-D444-984B-C0E9412D9FD6}"/>
              </a:ext>
            </a:extLst>
          </p:cNvPr>
          <p:cNvSpPr/>
          <p:nvPr/>
        </p:nvSpPr>
        <p:spPr>
          <a:xfrm>
            <a:off x="335361" y="5715907"/>
            <a:ext cx="11230420" cy="603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9541710E-73D2-F74D-B455-1D699F5B3A06}"/>
              </a:ext>
            </a:extLst>
          </p:cNvPr>
          <p:cNvSpPr txBox="1">
            <a:spLocks/>
          </p:cNvSpPr>
          <p:nvPr/>
        </p:nvSpPr>
        <p:spPr>
          <a:xfrm>
            <a:off x="335358" y="5809132"/>
            <a:ext cx="11521281" cy="5098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EOSC-hub is one of the main implementation vehicles for EOSC</a:t>
            </a:r>
          </a:p>
          <a:p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834B16-3B4C-F148-A381-7C402ACDF095}"/>
              </a:ext>
            </a:extLst>
          </p:cNvPr>
          <p:cNvCxnSpPr>
            <a:cxnSpLocks/>
          </p:cNvCxnSpPr>
          <p:nvPr/>
        </p:nvCxnSpPr>
        <p:spPr>
          <a:xfrm flipV="1">
            <a:off x="8385496" y="2856812"/>
            <a:ext cx="856719" cy="835761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90EF3-A53E-2A49-A67D-F65F3AE8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Fußzeilenplatzhalter 5">
            <a:extLst>
              <a:ext uri="{FF2B5EF4-FFF2-40B4-BE49-F238E27FC236}">
                <a16:creationId xmlns:a16="http://schemas.microsoft.com/office/drawing/2014/main" id="{569CCB96-DB66-C441-99CE-1E1F94F6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842383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28650" y="2924944"/>
            <a:ext cx="10939958" cy="1512168"/>
          </a:xfrm>
        </p:spPr>
        <p:txBody>
          <a:bodyPr>
            <a:normAutofit fontScale="70000" lnSpcReduction="20000"/>
          </a:bodyPr>
          <a:lstStyle/>
          <a:p>
            <a:r>
              <a:rPr lang="en-US" i="1"/>
              <a:t>The operation of a federated European data and distributed computing infrastructure for research and</a:t>
            </a:r>
          </a:p>
          <a:p>
            <a:r>
              <a:rPr lang="en-US" i="1"/>
              <a:t>education communities will </a:t>
            </a:r>
            <a:r>
              <a:rPr lang="en-US" i="1" err="1"/>
              <a:t>optimise</a:t>
            </a:r>
            <a:r>
              <a:rPr lang="en-US" i="1"/>
              <a:t> the access to IT equipment and services and will put all European</a:t>
            </a:r>
          </a:p>
          <a:p>
            <a:r>
              <a:rPr lang="en-US" i="1"/>
              <a:t>researchers and educators in equal footing to access essential resources to express their talent and creativity</a:t>
            </a:r>
          </a:p>
        </p:txBody>
      </p:sp>
      <p:pic>
        <p:nvPicPr>
          <p:cNvPr id="2051" name="Picture 3" descr="page217image35936256">
            <a:extLst>
              <a:ext uri="{FF2B5EF4-FFF2-40B4-BE49-F238E27FC236}">
                <a16:creationId xmlns:a16="http://schemas.microsoft.com/office/drawing/2014/main" id="{336DE411-5D30-E549-BABE-F1C991B5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1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0" y="2286670"/>
            <a:ext cx="10795942" cy="505729"/>
          </a:xfrm>
        </p:spPr>
        <p:txBody>
          <a:bodyPr>
            <a:normAutofit fontScale="90000"/>
          </a:bodyPr>
          <a:lstStyle/>
          <a:p>
            <a:r>
              <a:rPr lang="en-US" err="1"/>
              <a:t>Optimised</a:t>
            </a:r>
            <a:r>
              <a:rPr lang="en-US"/>
              <a:t> access to IT equipment and services 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AC2384-53B6-9E4F-8598-8D8485F59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An </a:t>
            </a:r>
            <a:r>
              <a:rPr lang="it-IT" dirty="0" err="1"/>
              <a:t>operational</a:t>
            </a:r>
            <a:r>
              <a:rPr lang="it-IT" dirty="0"/>
              <a:t> Marketplace </a:t>
            </a:r>
            <a:r>
              <a:rPr lang="it-IT" dirty="0" err="1"/>
              <a:t>adopting</a:t>
            </a:r>
            <a:r>
              <a:rPr lang="it-IT" dirty="0"/>
              <a:t> a service Integration and Management </a:t>
            </a:r>
            <a:r>
              <a:rPr lang="it-IT" dirty="0" err="1"/>
              <a:t>approach</a:t>
            </a:r>
            <a:r>
              <a:rPr lang="it-IT" dirty="0"/>
              <a:t> to </a:t>
            </a:r>
            <a:r>
              <a:rPr lang="it-IT" dirty="0" err="1"/>
              <a:t>managing</a:t>
            </a:r>
            <a:r>
              <a:rPr lang="it-IT" dirty="0"/>
              <a:t> </a:t>
            </a:r>
            <a:r>
              <a:rPr lang="it-IT" dirty="0" err="1"/>
              <a:t>suppliers</a:t>
            </a:r>
            <a:r>
              <a:rPr lang="it-IT" dirty="0"/>
              <a:t> and </a:t>
            </a:r>
            <a:r>
              <a:rPr lang="it-IT" dirty="0" err="1"/>
              <a:t>integrating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to </a:t>
            </a:r>
            <a:r>
              <a:rPr lang="it-IT" dirty="0" err="1"/>
              <a:t>provide</a:t>
            </a:r>
            <a:r>
              <a:rPr lang="it-IT" dirty="0"/>
              <a:t> a single business-</a:t>
            </a:r>
            <a:r>
              <a:rPr lang="it-IT" dirty="0" err="1"/>
              <a:t>facing</a:t>
            </a:r>
            <a:r>
              <a:rPr lang="it-IT" dirty="0"/>
              <a:t> EOSC </a:t>
            </a:r>
            <a:r>
              <a:rPr lang="it-IT" dirty="0" err="1"/>
              <a:t>Hub</a:t>
            </a:r>
            <a:r>
              <a:rPr lang="it-IT" dirty="0"/>
              <a:t> 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46809A-8847-7949-BEEE-3145516B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Optimised</a:t>
            </a:r>
            <a:r>
              <a:rPr lang="en-US"/>
              <a:t> access to IT equipment and services</a:t>
            </a:r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14B1A55-4626-4645-822E-6FBF58E744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377944"/>
              </p:ext>
            </p:extLst>
          </p:nvPr>
        </p:nvGraphicFramePr>
        <p:xfrm>
          <a:off x="2135560" y="1268763"/>
          <a:ext cx="9865096" cy="619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6502B02-B353-A547-B3EF-317472866F9B}"/>
              </a:ext>
            </a:extLst>
          </p:cNvPr>
          <p:cNvSpPr/>
          <p:nvPr/>
        </p:nvSpPr>
        <p:spPr>
          <a:xfrm>
            <a:off x="335361" y="5715907"/>
            <a:ext cx="11230420" cy="603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55DE07D-92F8-ED4F-87DC-378B3B921430}"/>
              </a:ext>
            </a:extLst>
          </p:cNvPr>
          <p:cNvSpPr txBox="1">
            <a:spLocks/>
          </p:cNvSpPr>
          <p:nvPr/>
        </p:nvSpPr>
        <p:spPr>
          <a:xfrm>
            <a:off x="335358" y="5809132"/>
            <a:ext cx="11521281" cy="5098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8"/>
              </a:buBlip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sz="26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4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Continuous onboarding of service providers (EOSC-hub weeks) &amp; users (</a:t>
            </a:r>
            <a:r>
              <a:rPr lang="en-GB" err="1"/>
              <a:t>EaP</a:t>
            </a:r>
            <a:r>
              <a:rPr lang="en-GB"/>
              <a:t>)</a:t>
            </a:r>
          </a:p>
          <a:p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E8D33D-C168-B940-8498-BD7C0EB63219}"/>
              </a:ext>
            </a:extLst>
          </p:cNvPr>
          <p:cNvGrpSpPr/>
          <p:nvPr/>
        </p:nvGrpSpPr>
        <p:grpSpPr>
          <a:xfrm>
            <a:off x="302654" y="3432051"/>
            <a:ext cx="2150864" cy="1681449"/>
            <a:chOff x="302654" y="3432051"/>
            <a:chExt cx="2150864" cy="1681449"/>
          </a:xfrm>
        </p:grpSpPr>
        <p:pic>
          <p:nvPicPr>
            <p:cNvPr id="6" name="Picture 5" descr="Screenshot 2019-01-21 at 16.23.48.png">
              <a:extLst>
                <a:ext uri="{FF2B5EF4-FFF2-40B4-BE49-F238E27FC236}">
                  <a16:creationId xmlns:a16="http://schemas.microsoft.com/office/drawing/2014/main" id="{022085F8-63F8-AA4E-AC52-81131CE65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54" y="4280907"/>
              <a:ext cx="2150864" cy="832593"/>
            </a:xfrm>
            <a:prstGeom prst="rect">
              <a:avLst/>
            </a:prstGeom>
          </p:spPr>
        </p:pic>
        <p:pic>
          <p:nvPicPr>
            <p:cNvPr id="2050" name="Picture 2" descr="Home">
              <a:extLst>
                <a:ext uri="{FF2B5EF4-FFF2-40B4-BE49-F238E27FC236}">
                  <a16:creationId xmlns:a16="http://schemas.microsoft.com/office/drawing/2014/main" id="{4F1384C7-FAE3-6344-87EB-518502BC4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08" y="3432051"/>
              <a:ext cx="2127002" cy="80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EB4A2D4-E2D5-F344-B2C5-5D16D07B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B92F-B0CF-674F-BF5E-AA9392D1F82D}" type="datetime1">
              <a:rPr lang="it-IT" smtClean="0"/>
              <a:t>08/10/2019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48EF5E-6348-0E40-AAFA-389B2237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083C010A-1608-D342-8964-CA9C67826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125079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Graphic spid="5" grpId="2">
        <p:bldAsOne/>
      </p:bldGraphic>
      <p:bldGraphic spid="5" grpId="3">
        <p:bldAsOne/>
      </p:bldGraphic>
      <p:bldGraphic spid="5" grpId="4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C8F097-8B64-4E4A-BC39-2CE978EE1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EOSC-hub weeks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D3DDFB-EF88-9449-B162-EAF97862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Optimised</a:t>
            </a:r>
            <a:r>
              <a:rPr lang="en-US"/>
              <a:t> access to IT equipment and services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98B0C-1D15-3D4B-ACE1-21736F73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04" y="4077072"/>
            <a:ext cx="5321300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4DCF1-11C2-8D4C-B0BC-BE471216B7A5}"/>
              </a:ext>
            </a:extLst>
          </p:cNvPr>
          <p:cNvSpPr txBox="1"/>
          <p:nvPr/>
        </p:nvSpPr>
        <p:spPr>
          <a:xfrm>
            <a:off x="5714548" y="4158877"/>
            <a:ext cx="6171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EOSC-hub week 2019, 10-12 April 2019, Prague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Over 350 participants (the number has doubled compared to the 2018 edition)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Sessions engaging the cluster and the regional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Consultation with stakeholders on EOSC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Feedback provision to the EOSC Working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7A601-8395-5447-AFB3-CFCD175C8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396" y="1522066"/>
            <a:ext cx="4292600" cy="2324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C1A52-97E8-BE46-BBF8-60BB0BB2136B}"/>
              </a:ext>
            </a:extLst>
          </p:cNvPr>
          <p:cNvSpPr txBox="1"/>
          <p:nvPr/>
        </p:nvSpPr>
        <p:spPr>
          <a:xfrm>
            <a:off x="267658" y="1796285"/>
            <a:ext cx="61710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EOSC-hub week 2018, 16-20 April 2018, Malaga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Over 170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Sessions </a:t>
            </a:r>
            <a:r>
              <a:rPr lang="it-IT" err="1"/>
              <a:t>dedicated</a:t>
            </a:r>
            <a:r>
              <a:rPr lang="it-IT"/>
              <a:t> to </a:t>
            </a:r>
            <a:r>
              <a:rPr lang="it-IT" err="1"/>
              <a:t>users</a:t>
            </a:r>
            <a:r>
              <a:rPr lang="it-IT"/>
              <a:t>, service providers, policy and </a:t>
            </a:r>
            <a:r>
              <a:rPr lang="it-IT" err="1"/>
              <a:t>technology</a:t>
            </a:r>
            <a:r>
              <a:rPr lang="it-IT"/>
              <a:t>; e-</a:t>
            </a:r>
            <a:r>
              <a:rPr lang="it-IT" err="1"/>
              <a:t>infrastructures</a:t>
            </a:r>
            <a:r>
              <a:rPr lang="it-IT"/>
              <a:t> workshops, </a:t>
            </a:r>
            <a:r>
              <a:rPr lang="it-IT" err="1"/>
              <a:t>such</a:t>
            </a:r>
            <a:r>
              <a:rPr lang="it-IT"/>
              <a:t> </a:t>
            </a:r>
            <a:r>
              <a:rPr lang="it-IT" err="1"/>
              <a:t>as</a:t>
            </a:r>
            <a:r>
              <a:rPr lang="it-IT"/>
              <a:t> Computing and Data Management over </a:t>
            </a:r>
            <a:r>
              <a:rPr lang="it-IT" err="1"/>
              <a:t>Clouds</a:t>
            </a:r>
            <a:r>
              <a:rPr lang="it-IT"/>
              <a:t>, </a:t>
            </a:r>
            <a:r>
              <a:rPr lang="it-IT" err="1"/>
              <a:t>Coupling</a:t>
            </a:r>
            <a:r>
              <a:rPr lang="it-IT"/>
              <a:t> Data &amp; HPC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75D05-BA53-5D46-9822-012FAAA57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FA7B-E664-864B-AE52-833A4EF3E015}" type="datetime1">
              <a:rPr lang="it-IT" smtClean="0"/>
              <a:t>08/10/2019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18F28-B604-6343-83A9-B932C8D0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B8344053-FDFF-2941-A135-8FA8B56D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00" y="6416162"/>
            <a:ext cx="3860800" cy="2880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1st EOSC-hub Review, Luxembourg 8-9 Oct 2019</a:t>
            </a:r>
          </a:p>
        </p:txBody>
      </p:sp>
    </p:spTree>
    <p:extLst>
      <p:ext uri="{BB962C8B-B14F-4D97-AF65-F5344CB8AC3E}">
        <p14:creationId xmlns:p14="http://schemas.microsoft.com/office/powerpoint/2010/main" val="2585712770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OSC_HUB_16-9_ppt_template_v0.8" id="{8DB138ED-F999-4E5E-AFD0-12EA3FB52E1E}" vid="{C7DA8598-46A9-41FB-9598-1F55E769143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EOSC_HUB_16-9_ppt_template_v0.8</Template>
  <TotalTime>0</TotalTime>
  <Words>2486</Words>
  <Application>Microsoft Office PowerPoint</Application>
  <PresentationFormat>Widescreen</PresentationFormat>
  <Paragraphs>357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Source Sans Pro</vt:lpstr>
      <vt:lpstr>Wingdings</vt:lpstr>
      <vt:lpstr>slide_base</vt:lpstr>
      <vt:lpstr>PowerPoint Presentation</vt:lpstr>
      <vt:lpstr>Outline</vt:lpstr>
      <vt:lpstr>EOSC-hub expected impact</vt:lpstr>
      <vt:lpstr>Impact on design &amp; implementation of EOSC </vt:lpstr>
      <vt:lpstr>EOSC-hub: the “beta-version of the EOSC long terms structures”</vt:lpstr>
      <vt:lpstr>EOSC-hub: the “beta-version of the EOSC long terms structures”</vt:lpstr>
      <vt:lpstr>Optimised access to IT equipment and services  </vt:lpstr>
      <vt:lpstr>Optimised access to IT equipment and services</vt:lpstr>
      <vt:lpstr>Optimised access to IT equipment and services</vt:lpstr>
      <vt:lpstr>Optimised access to IT equipment and services</vt:lpstr>
      <vt:lpstr>Success Story: WeNMR for Life Sciences</vt:lpstr>
      <vt:lpstr>Avoid the locking-in to particular hardware or software platforms that would jeopardise the long-term planning for capacity upgrades</vt:lpstr>
      <vt:lpstr>Avoid the locking-in to particular hardware or software platform</vt:lpstr>
      <vt:lpstr>Avoid the locking-in to particular hardware or software platform</vt:lpstr>
      <vt:lpstr>Extend the user base</vt:lpstr>
      <vt:lpstr>Extend the user base</vt:lpstr>
      <vt:lpstr>EOSC Early Adopter Programme</vt:lpstr>
      <vt:lpstr>5 Selected Early Adopters (1st Call) and 2nd call</vt:lpstr>
      <vt:lpstr>Extend the user base </vt:lpstr>
      <vt:lpstr>Extend the user base</vt:lpstr>
      <vt:lpstr>EUDAT CDI Users and usage statistics</vt:lpstr>
      <vt:lpstr>More people trained in research and academic sectors</vt:lpstr>
      <vt:lpstr>More people trained in research and academic sectors</vt:lpstr>
      <vt:lpstr>Success story: OPENCoastS</vt:lpstr>
      <vt:lpstr>A Community of Practice for Training Coordinators</vt:lpstr>
      <vt:lpstr>Increased incentives for scientific discovery and collaboration across disciplinary and geographical boundaries and further development of the European economic innovation capacity</vt:lpstr>
      <vt:lpstr>Increased incentives for scientific discovery, cross-disciplinary/geographical collaboration &amp; innovation</vt:lpstr>
      <vt:lpstr>Success Story – GEOSS Portal</vt:lpstr>
      <vt:lpstr>Establishing partnerships with industrial and private partners </vt:lpstr>
      <vt:lpstr>Establishing partnerships with industrial and private partners </vt:lpstr>
      <vt:lpstr>Establishing partnerships with industrial and private partners </vt:lpstr>
      <vt:lpstr>Establishing partnerships with industrial and private partners</vt:lpstr>
      <vt:lpstr>Next Steps – Priorities for 2019</vt:lpstr>
      <vt:lpstr>Conclusions</vt:lpstr>
      <vt:lpstr>PowerPoint Presentation</vt:lpstr>
    </vt:vector>
  </TitlesOfParts>
  <Company>CSC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Kupila-Rantala</dc:creator>
  <cp:lastModifiedBy>Malgorzata Krakowian</cp:lastModifiedBy>
  <cp:revision>433</cp:revision>
  <cp:lastPrinted>2019-10-04T13:07:41Z</cp:lastPrinted>
  <dcterms:created xsi:type="dcterms:W3CDTF">2018-09-30T09:12:50Z</dcterms:created>
  <dcterms:modified xsi:type="dcterms:W3CDTF">2019-10-08T07:59:27Z</dcterms:modified>
</cp:coreProperties>
</file>