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3"/>
  </p:notesMasterIdLst>
  <p:handoutMasterIdLst>
    <p:handoutMasterId r:id="rId14"/>
  </p:handoutMasterIdLst>
  <p:sldIdLst>
    <p:sldId id="274" r:id="rId2"/>
    <p:sldId id="320" r:id="rId3"/>
    <p:sldId id="288" r:id="rId4"/>
    <p:sldId id="324" r:id="rId5"/>
    <p:sldId id="323" r:id="rId6"/>
    <p:sldId id="329" r:id="rId7"/>
    <p:sldId id="327" r:id="rId8"/>
    <p:sldId id="321" r:id="rId9"/>
    <p:sldId id="287" r:id="rId10"/>
    <p:sldId id="305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3"/>
    <a:srgbClr val="00FDFF"/>
    <a:srgbClr val="B5892D"/>
    <a:srgbClr val="1C3046"/>
    <a:srgbClr val="000000"/>
    <a:srgbClr val="1B216E"/>
    <a:srgbClr val="2D4E77"/>
    <a:srgbClr val="75A5D8"/>
    <a:srgbClr val="75A4D9"/>
    <a:srgbClr val="E2E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2" autoAdjust="0"/>
    <p:restoredTop sz="85803" autoAdjust="0"/>
  </p:normalViewPr>
  <p:slideViewPr>
    <p:cSldViewPr>
      <p:cViewPr varScale="1">
        <p:scale>
          <a:sx n="53" d="100"/>
          <a:sy n="53" d="100"/>
        </p:scale>
        <p:origin x="898" y="31"/>
      </p:cViewPr>
      <p:guideLst/>
    </p:cSldViewPr>
  </p:slideViewPr>
  <p:outlineViewPr>
    <p:cViewPr>
      <p:scale>
        <a:sx n="33" d="100"/>
        <a:sy n="33" d="100"/>
      </p:scale>
      <p:origin x="0" y="-8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858CEE-81EB-44FD-96A5-EC8E9A3EEC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6C995-3150-46D5-8652-A3F1B7DFBF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DF400-AF8F-46F3-A516-4D72EE0ED80B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C63A5-05B4-48B1-8024-437B84EDEF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14F89-CD0B-4549-AE0A-5F2F1D3DA9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3B65D-61F5-4600-A226-9142CB31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6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08/10/2019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6346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7279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4142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9593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IaaS: If you have an idea, use any contact, we write it with you . Helpdesk </a:t>
            </a:r>
            <a:r>
              <a:rPr lang="en-US" dirty="0" err="1"/>
              <a:t>veruss</a:t>
            </a:r>
            <a:r>
              <a:rPr lang="en-US" dirty="0"/>
              <a:t> ticketing system.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0969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6D127F36-1B12-B345-9A4E-649ADF3FE582}" type="datetime1">
              <a:rPr lang="en-GB" smtClean="0"/>
              <a:t>08/10/2019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1st EOSC-hub Review, Luxembourg 8-9 Oct 2019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sp>
        <p:nvSpPr>
          <p:cNvPr id="36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4364F19E-D7B8-984B-BFE1-884F7B9552A3}" type="datetime1">
              <a:rPr lang="en-GB" smtClean="0"/>
              <a:t>08/10/2019</a:t>
            </a:fld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1st EOSC-hub Review, Luxembourg 8-9 Oct 2019</a:t>
            </a:r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2" name="Titolo 1">
            <a:extLst>
              <a:ext uri="{FF2B5EF4-FFF2-40B4-BE49-F238E27FC236}">
                <a16:creationId xmlns:a16="http://schemas.microsoft.com/office/drawing/2014/main" id="{AE87A924-9A41-49C3-B3AA-B18C27B82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93223"/>
            <a:ext cx="5664629" cy="479499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92012" y="1293223"/>
            <a:ext cx="5664629" cy="47949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66FBFCDE-C441-1740-9B74-F1A27EF582C6}" type="datetime1">
              <a:rPr lang="en-GB" smtClean="0"/>
              <a:t>08/10/2019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1st EOSC-hub Review, Luxembourg 8-9 Oct 2019</a:t>
            </a:r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25" name="Titolo 1">
            <a:extLst>
              <a:ext uri="{FF2B5EF4-FFF2-40B4-BE49-F238E27FC236}">
                <a16:creationId xmlns:a16="http://schemas.microsoft.com/office/drawing/2014/main" id="{8C81318F-A6E2-4E4E-AD26-649A915042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783B677-330E-4253-B1BB-68B6A29BF2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03D9A9-DAB0-4043-9528-4822DD2D82E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B4701CE1-45E5-49C0-9675-78EC85F6A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86670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6536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EF2F36-B244-4AAF-8FF9-09D26625E39C}"/>
              </a:ext>
            </a:extLst>
          </p:cNvPr>
          <p:cNvGrpSpPr/>
          <p:nvPr userDrawn="1"/>
        </p:nvGrpSpPr>
        <p:grpSpPr>
          <a:xfrm>
            <a:off x="4192277" y="4365104"/>
            <a:ext cx="3956040" cy="633228"/>
            <a:chOff x="4269008" y="5638956"/>
            <a:chExt cx="3956040" cy="633228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69008" y="5666091"/>
              <a:ext cx="630033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43505" y="5638956"/>
              <a:ext cx="658903" cy="633228"/>
            </a:xfrm>
            <a:prstGeom prst="rect">
              <a:avLst/>
            </a:prstGeom>
          </p:spPr>
        </p:pic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0C463FB9-8E58-4D7E-9AEC-9058EB62CFA0}"/>
                </a:ext>
              </a:extLst>
            </p:cNvPr>
            <p:cNvSpPr txBox="1"/>
            <p:nvPr userDrawn="1"/>
          </p:nvSpPr>
          <p:spPr>
            <a:xfrm>
              <a:off x="4759216" y="5755515"/>
              <a:ext cx="1552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7C1AC704-9BA4-4C9D-8727-21E0A6C216B1}"/>
                </a:ext>
              </a:extLst>
            </p:cNvPr>
            <p:cNvSpPr txBox="1"/>
            <p:nvPr userDrawn="1"/>
          </p:nvSpPr>
          <p:spPr>
            <a:xfrm>
              <a:off x="6600056" y="5755515"/>
              <a:ext cx="16249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7817" y="1643590"/>
            <a:ext cx="1784961" cy="2231201"/>
          </a:xfrm>
          <a:prstGeom prst="rect">
            <a:avLst/>
          </a:prstGeom>
        </p:spPr>
      </p:pic>
      <p:sp>
        <p:nvSpPr>
          <p:cNvPr id="14" name="CasellaDiTesto 1">
            <a:extLst>
              <a:ext uri="{FF2B5EF4-FFF2-40B4-BE49-F238E27FC236}">
                <a16:creationId xmlns:a16="http://schemas.microsoft.com/office/drawing/2014/main" id="{B9E0F5DF-28BF-4603-9413-29E52713A802}"/>
              </a:ext>
            </a:extLst>
          </p:cNvPr>
          <p:cNvSpPr txBox="1"/>
          <p:nvPr userDrawn="1"/>
        </p:nvSpPr>
        <p:spPr>
          <a:xfrm>
            <a:off x="1116252" y="1902602"/>
            <a:ext cx="4128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5" name="CasellaDiTesto 2">
            <a:extLst>
              <a:ext uri="{FF2B5EF4-FFF2-40B4-BE49-F238E27FC236}">
                <a16:creationId xmlns:a16="http://schemas.microsoft.com/office/drawing/2014/main" id="{4D4D3755-ED45-4BF4-89D4-2BA41674BD19}"/>
              </a:ext>
            </a:extLst>
          </p:cNvPr>
          <p:cNvSpPr txBox="1"/>
          <p:nvPr userDrawn="1"/>
        </p:nvSpPr>
        <p:spPr>
          <a:xfrm>
            <a:off x="1103445" y="3145477"/>
            <a:ext cx="3888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7" name="Connettore 1 4">
            <a:extLst>
              <a:ext uri="{FF2B5EF4-FFF2-40B4-BE49-F238E27FC236}">
                <a16:creationId xmlns:a16="http://schemas.microsoft.com/office/drawing/2014/main" id="{8187ABF1-33F6-44C1-B88C-2672C628984B}"/>
              </a:ext>
            </a:extLst>
          </p:cNvPr>
          <p:cNvCxnSpPr/>
          <p:nvPr userDrawn="1"/>
        </p:nvCxnSpPr>
        <p:spPr>
          <a:xfrm>
            <a:off x="1199457" y="3084480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7573BB-FFBE-4128-A867-CF98847BD44E}"/>
              </a:ext>
            </a:extLst>
          </p:cNvPr>
          <p:cNvGrpSpPr/>
          <p:nvPr userDrawn="1"/>
        </p:nvGrpSpPr>
        <p:grpSpPr>
          <a:xfrm>
            <a:off x="935074" y="5956688"/>
            <a:ext cx="10470446" cy="400110"/>
            <a:chOff x="899592" y="6271590"/>
            <a:chExt cx="7705726" cy="29446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988A985-D8B4-4CF8-8BFF-2DFCB01A16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396475E-36DF-4F28-A93D-81A651F090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iff"/><Relationship Id="rId7" Type="http://schemas.openxmlformats.org/officeDocument/2006/relationships/image" Target="../media/image20.tiff"/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tiff"/><Relationship Id="rId5" Type="http://schemas.openxmlformats.org/officeDocument/2006/relationships/image" Target="../media/image18.tiff"/><Relationship Id="rId4" Type="http://schemas.openxmlformats.org/officeDocument/2006/relationships/image" Target="../media/image1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342187" y="2852936"/>
            <a:ext cx="979308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US" dirty="0"/>
              <a:t>EOSC-hub Innovation and IPR management</a:t>
            </a:r>
            <a:endParaRPr lang="en-GB" b="1" dirty="0">
              <a:solidFill>
                <a:srgbClr val="1C3046"/>
              </a:solidFill>
              <a:latin typeface="+mn-lt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342187" y="3933056"/>
            <a:ext cx="979308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1800" dirty="0">
                <a:solidFill>
                  <a:srgbClr val="B5892D"/>
                </a:solidFill>
                <a:latin typeface="+mn-lt"/>
              </a:rPr>
              <a:t>Owen Appleton (EGI), WP3, Matti </a:t>
            </a:r>
            <a:r>
              <a:rPr lang="en-GB" sz="1800" dirty="0" err="1">
                <a:solidFill>
                  <a:srgbClr val="B5892D"/>
                </a:solidFill>
                <a:latin typeface="+mn-lt"/>
              </a:rPr>
              <a:t>Heikkurinen</a:t>
            </a:r>
            <a:r>
              <a:rPr lang="en-GB" sz="1800" dirty="0">
                <a:solidFill>
                  <a:srgbClr val="B5892D"/>
                </a:solidFill>
                <a:latin typeface="+mn-lt"/>
              </a:rPr>
              <a:t> (EGI), WP3</a:t>
            </a:r>
          </a:p>
          <a:p>
            <a:pPr algn="l"/>
            <a:r>
              <a:rPr lang="en-GB" sz="1800" dirty="0">
                <a:solidFill>
                  <a:srgbClr val="B5892D"/>
                </a:solidFill>
                <a:latin typeface="+mn-lt"/>
              </a:rPr>
              <a:t>Luxembourg, 9 October 2019</a:t>
            </a:r>
          </a:p>
        </p:txBody>
      </p:sp>
    </p:spTree>
    <p:extLst>
      <p:ext uri="{BB962C8B-B14F-4D97-AF65-F5344CB8AC3E}">
        <p14:creationId xmlns:p14="http://schemas.microsoft.com/office/powerpoint/2010/main" val="464063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FA178B-3227-994C-9203-F62B35746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Updated KER structure has improved innovation management, basis for exploitation, input to sustainability planning. </a:t>
            </a:r>
          </a:p>
          <a:p>
            <a:r>
              <a:rPr lang="en-GB" dirty="0"/>
              <a:t>Innovation strategy emphasising long term availability</a:t>
            </a:r>
          </a:p>
          <a:p>
            <a:r>
              <a:rPr lang="en-GB" dirty="0"/>
              <a:t>Need to improve future ‘pickup’ of results and updated results from project</a:t>
            </a:r>
          </a:p>
          <a:p>
            <a:r>
              <a:rPr lang="en-GB" dirty="0"/>
              <a:t>Ongoing analysis and due diligence of IPR for KERs and project results to ensure future availability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C18FA-CC96-9F40-848E-86D703E86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F7C9D5E-39D2-FB4C-931F-385A1F02F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Outlook and conclusions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DF83E-A363-9D4F-BDE0-0CD21AC12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1st EOSC-hub Review, Luxembourg 8-9 Oct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22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54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39;p3">
            <a:extLst>
              <a:ext uri="{FF2B5EF4-FFF2-40B4-BE49-F238E27FC236}">
                <a16:creationId xmlns:a16="http://schemas.microsoft.com/office/drawing/2014/main" id="{27142B78-7B42-4843-A40D-E26EB04B6E36}"/>
              </a:ext>
            </a:extLst>
          </p:cNvPr>
          <p:cNvSpPr/>
          <p:nvPr/>
        </p:nvSpPr>
        <p:spPr>
          <a:xfrm>
            <a:off x="5712068" y="2276834"/>
            <a:ext cx="3891221" cy="3208736"/>
          </a:xfrm>
          <a:prstGeom prst="rect">
            <a:avLst/>
          </a:prstGeom>
          <a:gradFill flip="none" rotWithShape="1">
            <a:gsLst>
              <a:gs pos="0">
                <a:srgbClr val="75A5D8">
                  <a:shade val="30000"/>
                  <a:satMod val="115000"/>
                </a:srgbClr>
              </a:gs>
              <a:gs pos="50000">
                <a:srgbClr val="75A5D8">
                  <a:shade val="67500"/>
                  <a:satMod val="115000"/>
                </a:srgbClr>
              </a:gs>
              <a:gs pos="100000">
                <a:srgbClr val="75A5D8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75A5D8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/>
            <a:r>
              <a:rPr lang="en-US" b="1" dirty="0">
                <a:solidFill>
                  <a:schemeClr val="lt1"/>
                </a:solidFill>
                <a:cs typeface="Calibri"/>
                <a:sym typeface="Calibri"/>
              </a:rPr>
              <a:t>Service Providers: </a:t>
            </a:r>
          </a:p>
          <a:p>
            <a:pPr marL="274320"/>
            <a:r>
              <a:rPr lang="en-US" sz="1600" b="1" i="1" dirty="0">
                <a:solidFill>
                  <a:schemeClr val="lt1"/>
                </a:solidFill>
                <a:cs typeface="Calibri"/>
                <a:sym typeface="Calibri"/>
              </a:rPr>
              <a:t>Provide services for </a:t>
            </a:r>
          </a:p>
          <a:p>
            <a:pPr marL="274320"/>
            <a:r>
              <a:rPr lang="en-US" sz="1600" b="1" i="1" dirty="0">
                <a:solidFill>
                  <a:schemeClr val="lt1"/>
                </a:solidFill>
                <a:cs typeface="Calibri"/>
                <a:sym typeface="Calibri"/>
              </a:rPr>
              <a:t>Researchers</a:t>
            </a:r>
          </a:p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</a:endParaRPr>
          </a:p>
          <a:p>
            <a:pPr marL="274320"/>
            <a:endParaRPr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marL="274320"/>
            <a:endParaRPr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9" name="Google Shape;135;p3">
            <a:extLst>
              <a:ext uri="{FF2B5EF4-FFF2-40B4-BE49-F238E27FC236}">
                <a16:creationId xmlns:a16="http://schemas.microsoft.com/office/drawing/2014/main" id="{1FBDFB6C-1840-4FC5-BF7A-5F18151851DF}"/>
              </a:ext>
            </a:extLst>
          </p:cNvPr>
          <p:cNvSpPr/>
          <p:nvPr/>
        </p:nvSpPr>
        <p:spPr>
          <a:xfrm>
            <a:off x="612820" y="5589240"/>
            <a:ext cx="8990469" cy="772476"/>
          </a:xfrm>
          <a:prstGeom prst="rect">
            <a:avLst/>
          </a:prstGeom>
          <a:gradFill flip="none" rotWithShape="1">
            <a:gsLst>
              <a:gs pos="0">
                <a:srgbClr val="75A5D8">
                  <a:shade val="30000"/>
                  <a:satMod val="115000"/>
                </a:srgbClr>
              </a:gs>
              <a:gs pos="50000">
                <a:srgbClr val="75A5D8">
                  <a:shade val="67500"/>
                  <a:satMod val="115000"/>
                </a:srgbClr>
              </a:gs>
              <a:gs pos="100000">
                <a:srgbClr val="75A5D8">
                  <a:shade val="100000"/>
                  <a:satMod val="115000"/>
                </a:srgbClr>
              </a:gs>
            </a:gsLst>
            <a:lin ang="16200000" scaled="1"/>
            <a:tileRect/>
          </a:gradFill>
          <a:ln w="38100">
            <a:solidFill>
              <a:srgbClr val="75A5D8"/>
            </a:solidFill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274320"/>
            <a:r>
              <a:rPr lang="en-GB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Enterprise: </a:t>
            </a:r>
            <a:r>
              <a:rPr lang="en-GB" sz="1600" b="1" i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Develop, expose and grow my services</a:t>
            </a:r>
            <a:endParaRPr sz="1600" b="1" i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0" name="Google Shape;139;p3">
            <a:extLst>
              <a:ext uri="{FF2B5EF4-FFF2-40B4-BE49-F238E27FC236}">
                <a16:creationId xmlns:a16="http://schemas.microsoft.com/office/drawing/2014/main" id="{2D8672B6-79EC-4370-BE79-DD936C8E726A}"/>
              </a:ext>
            </a:extLst>
          </p:cNvPr>
          <p:cNvSpPr/>
          <p:nvPr/>
        </p:nvSpPr>
        <p:spPr>
          <a:xfrm>
            <a:off x="612820" y="1022917"/>
            <a:ext cx="8990469" cy="1140727"/>
          </a:xfrm>
          <a:prstGeom prst="rect">
            <a:avLst/>
          </a:prstGeom>
          <a:gradFill flip="none" rotWithShape="1">
            <a:gsLst>
              <a:gs pos="0">
                <a:srgbClr val="75A5D8">
                  <a:shade val="30000"/>
                  <a:satMod val="115000"/>
                </a:srgbClr>
              </a:gs>
              <a:gs pos="50000">
                <a:srgbClr val="75A5D8">
                  <a:shade val="67500"/>
                  <a:satMod val="115000"/>
                </a:srgbClr>
              </a:gs>
              <a:gs pos="100000">
                <a:srgbClr val="75A5D8">
                  <a:shade val="100000"/>
                  <a:satMod val="115000"/>
                </a:srgbClr>
              </a:gs>
            </a:gsLst>
            <a:lin ang="16200000" scaled="1"/>
            <a:tileRect/>
          </a:gradFill>
          <a:ln w="38100">
            <a:solidFill>
              <a:srgbClr val="75A5D8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74320"/>
            <a:r>
              <a:rPr lang="en-GB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Researchers and </a:t>
            </a:r>
          </a:p>
          <a:p>
            <a:pPr marL="274320"/>
            <a:r>
              <a:rPr lang="en-GB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research communities</a:t>
            </a:r>
            <a:r>
              <a:rPr lang="en-GB" sz="1600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: </a:t>
            </a:r>
          </a:p>
          <a:p>
            <a:pPr marL="274320"/>
            <a:r>
              <a:rPr lang="en-GB" sz="1600" b="1" i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Empower my research</a:t>
            </a:r>
            <a:endParaRPr sz="1600" b="1" i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1" name="Google Shape;139;p3">
            <a:extLst>
              <a:ext uri="{FF2B5EF4-FFF2-40B4-BE49-F238E27FC236}">
                <a16:creationId xmlns:a16="http://schemas.microsoft.com/office/drawing/2014/main" id="{22687F71-B5AD-46D1-91D2-5DBFEC966406}"/>
              </a:ext>
            </a:extLst>
          </p:cNvPr>
          <p:cNvSpPr/>
          <p:nvPr/>
        </p:nvSpPr>
        <p:spPr>
          <a:xfrm>
            <a:off x="612819" y="2276834"/>
            <a:ext cx="5001876" cy="3218257"/>
          </a:xfrm>
          <a:prstGeom prst="rect">
            <a:avLst/>
          </a:prstGeom>
          <a:gradFill flip="none" rotWithShape="1">
            <a:gsLst>
              <a:gs pos="0">
                <a:srgbClr val="75A5D8">
                  <a:shade val="30000"/>
                  <a:satMod val="115000"/>
                </a:srgbClr>
              </a:gs>
              <a:gs pos="50000">
                <a:srgbClr val="75A5D8">
                  <a:shade val="67500"/>
                  <a:satMod val="115000"/>
                </a:srgbClr>
              </a:gs>
              <a:gs pos="100000">
                <a:srgbClr val="75A5D8">
                  <a:shade val="100000"/>
                  <a:satMod val="115000"/>
                </a:srgbClr>
              </a:gs>
            </a:gsLst>
            <a:lin ang="8100000" scaled="1"/>
            <a:tileRect/>
          </a:gradFill>
          <a:ln w="38100">
            <a:solidFill>
              <a:srgbClr val="75A5D8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/>
            <a:r>
              <a:rPr lang="en-US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EOSC Hub Operators: </a:t>
            </a:r>
            <a:r>
              <a:rPr lang="en-US" sz="1600" b="1" i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Develop the EOSC landscape</a:t>
            </a:r>
          </a:p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</a:endParaRPr>
          </a:p>
          <a:p>
            <a:pPr marL="274320"/>
            <a:endParaRPr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marL="274320"/>
            <a:endParaRPr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5" name="Google Shape;139;p3">
            <a:extLst>
              <a:ext uri="{FF2B5EF4-FFF2-40B4-BE49-F238E27FC236}">
                <a16:creationId xmlns:a16="http://schemas.microsoft.com/office/drawing/2014/main" id="{351301DE-E16F-4A1A-A25C-39AF180AC36E}"/>
              </a:ext>
            </a:extLst>
          </p:cNvPr>
          <p:cNvSpPr/>
          <p:nvPr/>
        </p:nvSpPr>
        <p:spPr>
          <a:xfrm>
            <a:off x="9800846" y="1022917"/>
            <a:ext cx="1767762" cy="5338799"/>
          </a:xfrm>
          <a:prstGeom prst="rect">
            <a:avLst/>
          </a:prstGeom>
          <a:gradFill flip="none" rotWithShape="1">
            <a:gsLst>
              <a:gs pos="0">
                <a:srgbClr val="75A5D8">
                  <a:shade val="30000"/>
                  <a:satMod val="115000"/>
                </a:srgbClr>
              </a:gs>
              <a:gs pos="50000">
                <a:srgbClr val="75A5D8">
                  <a:shade val="67500"/>
                  <a:satMod val="115000"/>
                </a:srgbClr>
              </a:gs>
              <a:gs pos="100000">
                <a:srgbClr val="75A5D8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38100">
            <a:solidFill>
              <a:srgbClr val="75A5D8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marL="274320"/>
            <a:r>
              <a:rPr lang="en-US" sz="1600" b="1" i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Educate, inform and support my team and community</a:t>
            </a:r>
          </a:p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214D4D2-D200-438A-8ACA-D1173419F34D}"/>
              </a:ext>
            </a:extLst>
          </p:cNvPr>
          <p:cNvSpPr/>
          <p:nvPr/>
        </p:nvSpPr>
        <p:spPr>
          <a:xfrm>
            <a:off x="9911674" y="2780928"/>
            <a:ext cx="1492121" cy="2099386"/>
          </a:xfrm>
          <a:prstGeom prst="roundRect">
            <a:avLst/>
          </a:prstGeom>
          <a:solidFill>
            <a:schemeClr val="accent1">
              <a:lumMod val="5000"/>
              <a:lumOff val="95000"/>
            </a:schemeClr>
          </a:solidFill>
          <a:ln w="38100">
            <a:solidFill>
              <a:srgbClr val="B58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 courses and materials</a:t>
            </a:r>
            <a:endParaRPr lang="pt-PT" sz="1600" b="1" dirty="0">
              <a:solidFill>
                <a:srgbClr val="1C30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DF162D17-7E46-4EDA-86B7-71DA94EB580D}"/>
              </a:ext>
            </a:extLst>
          </p:cNvPr>
          <p:cNvSpPr/>
          <p:nvPr/>
        </p:nvSpPr>
        <p:spPr>
          <a:xfrm>
            <a:off x="7824192" y="1136107"/>
            <a:ext cx="1681724" cy="4952821"/>
          </a:xfrm>
          <a:prstGeom prst="roundRect">
            <a:avLst/>
          </a:prstGeom>
          <a:solidFill>
            <a:schemeClr val="accent1">
              <a:lumMod val="5000"/>
              <a:lumOff val="95000"/>
            </a:schemeClr>
          </a:solidFill>
          <a:ln w="38100">
            <a:solidFill>
              <a:srgbClr val="B58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EOSC Portal</a:t>
            </a:r>
          </a:p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</a:p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Marketplace 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78E03ADA-7DA9-4BD7-950A-89A797BC4B56}"/>
              </a:ext>
            </a:extLst>
          </p:cNvPr>
          <p:cNvSpPr/>
          <p:nvPr/>
        </p:nvSpPr>
        <p:spPr>
          <a:xfrm>
            <a:off x="4525255" y="1136107"/>
            <a:ext cx="3213626" cy="914345"/>
          </a:xfrm>
          <a:prstGeom prst="roundRect">
            <a:avLst/>
          </a:prstGeom>
          <a:solidFill>
            <a:schemeClr val="accent1">
              <a:lumMod val="5000"/>
              <a:lumOff val="95000"/>
            </a:schemeClr>
          </a:solidFill>
          <a:ln w="38100">
            <a:solidFill>
              <a:srgbClr val="B58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Services in the EOSC Service Portfolio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7E0E3686-2FEA-4879-B0AA-DFC32DD9BE35}"/>
              </a:ext>
            </a:extLst>
          </p:cNvPr>
          <p:cNvSpPr/>
          <p:nvPr/>
        </p:nvSpPr>
        <p:spPr>
          <a:xfrm>
            <a:off x="858923" y="4869160"/>
            <a:ext cx="2793351" cy="1085355"/>
          </a:xfrm>
          <a:prstGeom prst="roundRect">
            <a:avLst/>
          </a:prstGeom>
          <a:solidFill>
            <a:schemeClr val="accent1">
              <a:lumMod val="5000"/>
              <a:lumOff val="95000"/>
            </a:schemeClr>
          </a:solidFill>
          <a:ln w="38100">
            <a:solidFill>
              <a:srgbClr val="B58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Digital Innovation Hub: </a:t>
            </a:r>
          </a:p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platform for industrial collaborations with EOSC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373429DB-5959-4E01-88AB-0F9C9A86444B}"/>
              </a:ext>
            </a:extLst>
          </p:cNvPr>
          <p:cNvSpPr/>
          <p:nvPr/>
        </p:nvSpPr>
        <p:spPr>
          <a:xfrm>
            <a:off x="862031" y="2727601"/>
            <a:ext cx="2787135" cy="501527"/>
          </a:xfrm>
          <a:prstGeom prst="roundRect">
            <a:avLst/>
          </a:prstGeom>
          <a:solidFill>
            <a:schemeClr val="accent1">
              <a:lumMod val="5000"/>
              <a:lumOff val="95000"/>
            </a:schemeClr>
          </a:solidFill>
          <a:ln w="38100">
            <a:solidFill>
              <a:srgbClr val="B58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Rules of Participation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8B82B25-7DC3-479F-8079-6A4039C9B078}"/>
              </a:ext>
            </a:extLst>
          </p:cNvPr>
          <p:cNvSpPr/>
          <p:nvPr/>
        </p:nvSpPr>
        <p:spPr>
          <a:xfrm>
            <a:off x="862031" y="3342319"/>
            <a:ext cx="2787135" cy="639494"/>
          </a:xfrm>
          <a:prstGeom prst="roundRect">
            <a:avLst/>
          </a:prstGeom>
          <a:solidFill>
            <a:schemeClr val="accent1">
              <a:lumMod val="5000"/>
              <a:lumOff val="95000"/>
            </a:schemeClr>
          </a:solidFill>
          <a:ln w="38100">
            <a:solidFill>
              <a:srgbClr val="B58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Service Management System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5E82373-BA8A-4717-BA8B-0D3DD9095F6A}"/>
              </a:ext>
            </a:extLst>
          </p:cNvPr>
          <p:cNvSpPr/>
          <p:nvPr/>
        </p:nvSpPr>
        <p:spPr>
          <a:xfrm>
            <a:off x="865139" y="4077072"/>
            <a:ext cx="2787135" cy="708960"/>
          </a:xfrm>
          <a:prstGeom prst="roundRect">
            <a:avLst/>
          </a:prstGeom>
          <a:solidFill>
            <a:schemeClr val="accent1">
              <a:lumMod val="5000"/>
              <a:lumOff val="95000"/>
            </a:schemeClr>
          </a:solidFill>
          <a:ln w="38100">
            <a:solidFill>
              <a:srgbClr val="B58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Interoperability &amp; Integration Guidelines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B9459C1C-C583-4DB7-AFB1-EE062DFD38BC}"/>
              </a:ext>
            </a:extLst>
          </p:cNvPr>
          <p:cNvSpPr/>
          <p:nvPr/>
        </p:nvSpPr>
        <p:spPr>
          <a:xfrm>
            <a:off x="3981487" y="3337258"/>
            <a:ext cx="3626681" cy="639493"/>
          </a:xfrm>
          <a:prstGeom prst="roundRect">
            <a:avLst/>
          </a:prstGeom>
          <a:solidFill>
            <a:schemeClr val="accent1">
              <a:lumMod val="5000"/>
              <a:lumOff val="95000"/>
            </a:schemeClr>
          </a:solidFill>
          <a:ln w="38100">
            <a:solidFill>
              <a:srgbClr val="B58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Internal services in the Hub portfolio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FC4712C-46AD-4C32-A335-2DDE3373A089}"/>
              </a:ext>
            </a:extLst>
          </p:cNvPr>
          <p:cNvSpPr/>
          <p:nvPr/>
        </p:nvSpPr>
        <p:spPr>
          <a:xfrm>
            <a:off x="3981487" y="4077072"/>
            <a:ext cx="3626681" cy="699357"/>
          </a:xfrm>
          <a:prstGeom prst="roundRect">
            <a:avLst/>
          </a:prstGeom>
          <a:solidFill>
            <a:schemeClr val="accent1">
              <a:lumMod val="5000"/>
              <a:lumOff val="95000"/>
            </a:schemeClr>
          </a:solidFill>
          <a:ln w="38100">
            <a:solidFill>
              <a:srgbClr val="B58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Business and sustainability models for services and the Hub</a:t>
            </a:r>
          </a:p>
        </p:txBody>
      </p:sp>
      <p:sp>
        <p:nvSpPr>
          <p:cNvPr id="16" name="Title 4">
            <a:extLst>
              <a:ext uri="{FF2B5EF4-FFF2-40B4-BE49-F238E27FC236}">
                <a16:creationId xmlns:a16="http://schemas.microsoft.com/office/drawing/2014/main" id="{8B6D97BD-FA07-6142-BD18-0760CCB87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977" y="188640"/>
            <a:ext cx="8640960" cy="537716"/>
          </a:xfrm>
        </p:spPr>
        <p:txBody>
          <a:bodyPr>
            <a:normAutofit fontScale="90000"/>
          </a:bodyPr>
          <a:lstStyle/>
          <a:p>
            <a:r>
              <a:rPr lang="en-GB" dirty="0"/>
              <a:t>Key Exploitable Results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1EC6D3F-1BE7-CE4B-8DBE-95DC22EE7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1st EOSC-hub Review, Luxembourg 8-9 Oct 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036186-A5FE-BE49-8D60-22C37105C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30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29F312-D602-4E42-9216-EE7C8087F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D34907B-C16B-D14C-A1B5-A751C1BE7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Stakeholder role descriptions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D98FBF9-11C4-E748-AB7A-815DBDB82E24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648403"/>
              </p:ext>
            </p:extLst>
          </p:nvPr>
        </p:nvGraphicFramePr>
        <p:xfrm>
          <a:off x="1559496" y="1368361"/>
          <a:ext cx="8280920" cy="4753163"/>
        </p:xfrm>
        <a:graphic>
          <a:graphicData uri="http://schemas.openxmlformats.org/drawingml/2006/table">
            <a:tbl>
              <a:tblPr/>
              <a:tblGrid>
                <a:gridCol w="2042628">
                  <a:extLst>
                    <a:ext uri="{9D8B030D-6E8A-4147-A177-3AD203B41FA5}">
                      <a16:colId xmlns:a16="http://schemas.microsoft.com/office/drawing/2014/main" val="1295353028"/>
                    </a:ext>
                  </a:extLst>
                </a:gridCol>
                <a:gridCol w="6238292">
                  <a:extLst>
                    <a:ext uri="{9D8B030D-6E8A-4147-A177-3AD203B41FA5}">
                      <a16:colId xmlns:a16="http://schemas.microsoft.com/office/drawing/2014/main" val="3421463327"/>
                    </a:ext>
                  </a:extLst>
                </a:gridCol>
              </a:tblGrid>
              <a:tr h="55083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EOSC Exploitation Role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2953" marR="62953" marT="62953" marB="629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Proposed definition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2953" marR="62953" marT="62953" marB="629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382688"/>
                  </a:ext>
                </a:extLst>
              </a:tr>
              <a:tr h="75106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Researchers and Research Communities</a:t>
                      </a:r>
                      <a:endParaRPr lang="en-US" sz="1400" b="1" dirty="0">
                        <a:effectLst/>
                      </a:endParaRPr>
                    </a:p>
                  </a:txBody>
                  <a:tcPr marL="62953" marR="62953" marT="62953" marB="629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Performing or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organising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research (scientific or otherwise) in the context of EOSC. Consuming research services and benefiting from research data. Can include academic, public sector, profit and nonprofit research. </a:t>
                      </a:r>
                      <a:endParaRPr lang="en-US" sz="1400" dirty="0">
                        <a:effectLst/>
                      </a:endParaRPr>
                    </a:p>
                  </a:txBody>
                  <a:tcPr marL="62953" marR="62953" marT="62953" marB="629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304092"/>
                  </a:ext>
                </a:extLst>
              </a:tr>
              <a:tr h="75106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 providers</a:t>
                      </a:r>
                      <a:endParaRPr lang="en-US" sz="1400" b="1" dirty="0">
                        <a:effectLst/>
                      </a:endParaRPr>
                    </a:p>
                  </a:txBody>
                  <a:tcPr marL="62953" marR="62953" marT="62953" marB="629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Providing services which support researchers and research communities. Includes IT, Human and other services. Can include academic, public sector, profit and nonprofit services. </a:t>
                      </a:r>
                      <a:endParaRPr lang="en-US" sz="1400" dirty="0">
                        <a:effectLst/>
                      </a:endParaRPr>
                    </a:p>
                  </a:txBody>
                  <a:tcPr marL="62953" marR="62953" marT="62953" marB="629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355000"/>
                  </a:ext>
                </a:extLst>
              </a:tr>
              <a:tr h="13517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EOSC Hub Operators</a:t>
                      </a:r>
                      <a:endParaRPr lang="en-US" sz="1400" b="1" dirty="0">
                        <a:effectLst/>
                      </a:endParaRPr>
                    </a:p>
                  </a:txBody>
                  <a:tcPr marL="62953" marR="62953" marT="62953" marB="629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Operating a ‘Hub’ function for some level of EOSC structure, whether it is a central ‘Hub’ (i.e. the Federating Core of EOSC), a regional or thematic Hub. Involves some combination of, listing, exposing, federating or integrating a number of Service providers in support of Researchers and research Communities. Typically acts in support of agendas set by national or European policy makers.</a:t>
                      </a:r>
                      <a:endParaRPr lang="en-US" sz="1400" dirty="0">
                        <a:effectLst/>
                      </a:endParaRPr>
                    </a:p>
                  </a:txBody>
                  <a:tcPr marL="62953" marR="62953" marT="62953" marB="629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051173"/>
                  </a:ext>
                </a:extLst>
              </a:tr>
              <a:tr h="55083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Enterprise</a:t>
                      </a:r>
                      <a:endParaRPr lang="en-US" sz="1400" b="1" dirty="0">
                        <a:effectLst/>
                      </a:endParaRPr>
                    </a:p>
                  </a:txBody>
                  <a:tcPr marL="62953" marR="62953" marT="62953" marB="629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Acting to further their corporate goals, typically growth and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maximisation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profit by interacting with EOSC. </a:t>
                      </a:r>
                      <a:endParaRPr lang="en-US" sz="1400" dirty="0">
                        <a:effectLst/>
                      </a:endParaRPr>
                    </a:p>
                  </a:txBody>
                  <a:tcPr marL="62953" marR="62953" marT="62953" marB="629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0936469"/>
                  </a:ext>
                </a:extLst>
              </a:tr>
              <a:tr h="75106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 and support for eScience activities</a:t>
                      </a:r>
                      <a:endParaRPr lang="en-US" sz="1400" b="1" dirty="0">
                        <a:effectLst/>
                      </a:endParaRPr>
                    </a:p>
                  </a:txBody>
                  <a:tcPr marL="62953" marR="62953" marT="62953" marB="629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cross-cutting role that can be taken by those taking on other roles, when they are providing education and training of members of the border EOSC community in any capacity. </a:t>
                      </a:r>
                      <a:endParaRPr lang="en-US" sz="1400" dirty="0">
                        <a:effectLst/>
                      </a:endParaRPr>
                    </a:p>
                  </a:txBody>
                  <a:tcPr marL="62953" marR="62953" marT="62953" marB="6295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4745620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92B1BC0A-96C8-C040-8539-95298064E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9495" y="-531440"/>
            <a:ext cx="1781941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63E27E-3637-DB45-8611-2E54B1BFB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1st EOSC-hub Review, Luxembourg 8-9 Oct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60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39;p3">
            <a:extLst>
              <a:ext uri="{FF2B5EF4-FFF2-40B4-BE49-F238E27FC236}">
                <a16:creationId xmlns:a16="http://schemas.microsoft.com/office/drawing/2014/main" id="{27142B78-7B42-4843-A40D-E26EB04B6E36}"/>
              </a:ext>
            </a:extLst>
          </p:cNvPr>
          <p:cNvSpPr/>
          <p:nvPr/>
        </p:nvSpPr>
        <p:spPr>
          <a:xfrm>
            <a:off x="5712068" y="2276834"/>
            <a:ext cx="3891221" cy="3208736"/>
          </a:xfrm>
          <a:prstGeom prst="rect">
            <a:avLst/>
          </a:prstGeom>
          <a:gradFill flip="none" rotWithShape="1">
            <a:gsLst>
              <a:gs pos="0">
                <a:srgbClr val="75A5D8">
                  <a:shade val="30000"/>
                  <a:satMod val="115000"/>
                </a:srgbClr>
              </a:gs>
              <a:gs pos="50000">
                <a:srgbClr val="75A5D8">
                  <a:shade val="67500"/>
                  <a:satMod val="115000"/>
                </a:srgbClr>
              </a:gs>
              <a:gs pos="100000">
                <a:srgbClr val="75A5D8">
                  <a:shade val="100000"/>
                  <a:satMod val="115000"/>
                </a:srgbClr>
              </a:gs>
            </a:gsLst>
            <a:lin ang="5400000" scaled="1"/>
            <a:tileRect/>
          </a:gradFill>
          <a:ln w="38100">
            <a:solidFill>
              <a:srgbClr val="75A5D8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/>
            <a:r>
              <a:rPr lang="en-US" b="1" dirty="0">
                <a:solidFill>
                  <a:schemeClr val="lt1"/>
                </a:solidFill>
                <a:cs typeface="Calibri"/>
                <a:sym typeface="Calibri"/>
              </a:rPr>
              <a:t>Service Providers: </a:t>
            </a:r>
          </a:p>
          <a:p>
            <a:pPr marL="274320"/>
            <a:r>
              <a:rPr lang="en-US" sz="1600" b="1" i="1" dirty="0">
                <a:solidFill>
                  <a:schemeClr val="lt1"/>
                </a:solidFill>
                <a:cs typeface="Calibri"/>
                <a:sym typeface="Calibri"/>
              </a:rPr>
              <a:t>Provide services for </a:t>
            </a:r>
          </a:p>
          <a:p>
            <a:pPr marL="274320"/>
            <a:r>
              <a:rPr lang="en-US" sz="1600" b="1" i="1" dirty="0">
                <a:solidFill>
                  <a:schemeClr val="lt1"/>
                </a:solidFill>
                <a:cs typeface="Calibri"/>
                <a:sym typeface="Calibri"/>
              </a:rPr>
              <a:t>Researchers</a:t>
            </a:r>
          </a:p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</a:endParaRPr>
          </a:p>
          <a:p>
            <a:pPr marL="274320"/>
            <a:endParaRPr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marL="274320"/>
            <a:endParaRPr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9" name="Google Shape;135;p3">
            <a:extLst>
              <a:ext uri="{FF2B5EF4-FFF2-40B4-BE49-F238E27FC236}">
                <a16:creationId xmlns:a16="http://schemas.microsoft.com/office/drawing/2014/main" id="{1FBDFB6C-1840-4FC5-BF7A-5F18151851DF}"/>
              </a:ext>
            </a:extLst>
          </p:cNvPr>
          <p:cNvSpPr/>
          <p:nvPr/>
        </p:nvSpPr>
        <p:spPr>
          <a:xfrm>
            <a:off x="612820" y="5589240"/>
            <a:ext cx="8990469" cy="772476"/>
          </a:xfrm>
          <a:prstGeom prst="rect">
            <a:avLst/>
          </a:prstGeom>
          <a:gradFill flip="none" rotWithShape="1">
            <a:gsLst>
              <a:gs pos="0">
                <a:srgbClr val="75A5D8">
                  <a:shade val="30000"/>
                  <a:satMod val="115000"/>
                </a:srgbClr>
              </a:gs>
              <a:gs pos="50000">
                <a:srgbClr val="75A5D8">
                  <a:shade val="67500"/>
                  <a:satMod val="115000"/>
                </a:srgbClr>
              </a:gs>
              <a:gs pos="100000">
                <a:srgbClr val="75A5D8">
                  <a:shade val="100000"/>
                  <a:satMod val="115000"/>
                </a:srgbClr>
              </a:gs>
            </a:gsLst>
            <a:lin ang="16200000" scaled="1"/>
            <a:tileRect/>
          </a:gradFill>
          <a:ln w="38100">
            <a:solidFill>
              <a:srgbClr val="75A5D8"/>
            </a:solidFill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274320"/>
            <a:r>
              <a:rPr lang="en-GB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Enterprise: </a:t>
            </a:r>
            <a:r>
              <a:rPr lang="en-GB" sz="1600" b="1" i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Develop, expose and grow my services</a:t>
            </a:r>
            <a:endParaRPr sz="1600" b="1" i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0" name="Google Shape;139;p3">
            <a:extLst>
              <a:ext uri="{FF2B5EF4-FFF2-40B4-BE49-F238E27FC236}">
                <a16:creationId xmlns:a16="http://schemas.microsoft.com/office/drawing/2014/main" id="{2D8672B6-79EC-4370-BE79-DD936C8E726A}"/>
              </a:ext>
            </a:extLst>
          </p:cNvPr>
          <p:cNvSpPr/>
          <p:nvPr/>
        </p:nvSpPr>
        <p:spPr>
          <a:xfrm>
            <a:off x="612820" y="1022917"/>
            <a:ext cx="8990469" cy="1140727"/>
          </a:xfrm>
          <a:prstGeom prst="rect">
            <a:avLst/>
          </a:prstGeom>
          <a:gradFill flip="none" rotWithShape="1">
            <a:gsLst>
              <a:gs pos="0">
                <a:srgbClr val="75A5D8">
                  <a:shade val="30000"/>
                  <a:satMod val="115000"/>
                </a:srgbClr>
              </a:gs>
              <a:gs pos="50000">
                <a:srgbClr val="75A5D8">
                  <a:shade val="67500"/>
                  <a:satMod val="115000"/>
                </a:srgbClr>
              </a:gs>
              <a:gs pos="100000">
                <a:srgbClr val="75A5D8">
                  <a:shade val="100000"/>
                  <a:satMod val="115000"/>
                </a:srgbClr>
              </a:gs>
            </a:gsLst>
            <a:lin ang="16200000" scaled="1"/>
            <a:tileRect/>
          </a:gradFill>
          <a:ln w="38100">
            <a:solidFill>
              <a:srgbClr val="75A5D8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74320"/>
            <a:r>
              <a:rPr lang="en-GB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Researchers and </a:t>
            </a:r>
          </a:p>
          <a:p>
            <a:pPr marL="274320"/>
            <a:r>
              <a:rPr lang="en-GB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research communities</a:t>
            </a:r>
            <a:r>
              <a:rPr lang="en-GB" sz="1600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: </a:t>
            </a:r>
          </a:p>
          <a:p>
            <a:pPr marL="274320"/>
            <a:r>
              <a:rPr lang="en-GB" sz="1600" b="1" i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Empower my research</a:t>
            </a:r>
            <a:endParaRPr sz="1600" b="1" i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1" name="Google Shape;139;p3">
            <a:extLst>
              <a:ext uri="{FF2B5EF4-FFF2-40B4-BE49-F238E27FC236}">
                <a16:creationId xmlns:a16="http://schemas.microsoft.com/office/drawing/2014/main" id="{22687F71-B5AD-46D1-91D2-5DBFEC966406}"/>
              </a:ext>
            </a:extLst>
          </p:cNvPr>
          <p:cNvSpPr/>
          <p:nvPr/>
        </p:nvSpPr>
        <p:spPr>
          <a:xfrm>
            <a:off x="612819" y="2276834"/>
            <a:ext cx="5001876" cy="3218257"/>
          </a:xfrm>
          <a:prstGeom prst="rect">
            <a:avLst/>
          </a:prstGeom>
          <a:gradFill flip="none" rotWithShape="1">
            <a:gsLst>
              <a:gs pos="0">
                <a:srgbClr val="75A5D8">
                  <a:shade val="30000"/>
                  <a:satMod val="115000"/>
                </a:srgbClr>
              </a:gs>
              <a:gs pos="50000">
                <a:srgbClr val="75A5D8">
                  <a:shade val="67500"/>
                  <a:satMod val="115000"/>
                </a:srgbClr>
              </a:gs>
              <a:gs pos="100000">
                <a:srgbClr val="75A5D8">
                  <a:shade val="100000"/>
                  <a:satMod val="115000"/>
                </a:srgbClr>
              </a:gs>
            </a:gsLst>
            <a:lin ang="8100000" scaled="1"/>
            <a:tileRect/>
          </a:gradFill>
          <a:ln w="38100">
            <a:solidFill>
              <a:srgbClr val="75A5D8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/>
            <a:r>
              <a:rPr lang="en-US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EOSC Hub Operators: </a:t>
            </a:r>
            <a:r>
              <a:rPr lang="en-US" sz="1600" b="1" i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Develop the EOSC landscape</a:t>
            </a:r>
          </a:p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</a:endParaRPr>
          </a:p>
          <a:p>
            <a:pPr marL="274320"/>
            <a:endParaRPr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marL="274320"/>
            <a:endParaRPr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25" name="Google Shape;139;p3">
            <a:extLst>
              <a:ext uri="{FF2B5EF4-FFF2-40B4-BE49-F238E27FC236}">
                <a16:creationId xmlns:a16="http://schemas.microsoft.com/office/drawing/2014/main" id="{351301DE-E16F-4A1A-A25C-39AF180AC36E}"/>
              </a:ext>
            </a:extLst>
          </p:cNvPr>
          <p:cNvSpPr/>
          <p:nvPr/>
        </p:nvSpPr>
        <p:spPr>
          <a:xfrm>
            <a:off x="9800846" y="1022917"/>
            <a:ext cx="1767762" cy="5338799"/>
          </a:xfrm>
          <a:prstGeom prst="rect">
            <a:avLst/>
          </a:prstGeom>
          <a:gradFill flip="none" rotWithShape="1">
            <a:gsLst>
              <a:gs pos="0">
                <a:srgbClr val="75A5D8">
                  <a:shade val="30000"/>
                  <a:satMod val="115000"/>
                </a:srgbClr>
              </a:gs>
              <a:gs pos="50000">
                <a:srgbClr val="75A5D8">
                  <a:shade val="67500"/>
                  <a:satMod val="115000"/>
                </a:srgbClr>
              </a:gs>
              <a:gs pos="100000">
                <a:srgbClr val="75A5D8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38100">
            <a:solidFill>
              <a:srgbClr val="75A5D8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  <a:p>
            <a:pPr marL="274320"/>
            <a:r>
              <a:rPr lang="en-US" sz="1600" b="1" i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Educate, inform and support my team and community</a:t>
            </a:r>
          </a:p>
          <a:p>
            <a:pPr marL="274320"/>
            <a:endParaRPr lang="en-US" sz="1600" b="1" dirty="0">
              <a:solidFill>
                <a:schemeClr val="lt1"/>
              </a:solidFill>
              <a:latin typeface="Calibri"/>
              <a:cs typeface="Calibri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214D4D2-D200-438A-8ACA-D1173419F34D}"/>
              </a:ext>
            </a:extLst>
          </p:cNvPr>
          <p:cNvSpPr/>
          <p:nvPr/>
        </p:nvSpPr>
        <p:spPr>
          <a:xfrm>
            <a:off x="9911674" y="2780928"/>
            <a:ext cx="1492121" cy="2099386"/>
          </a:xfrm>
          <a:prstGeom prst="roundRect">
            <a:avLst/>
          </a:prstGeom>
          <a:solidFill>
            <a:schemeClr val="accent1">
              <a:lumMod val="5000"/>
              <a:lumOff val="95000"/>
            </a:schemeClr>
          </a:solidFill>
          <a:ln w="38100">
            <a:solidFill>
              <a:srgbClr val="B58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 courses and materials</a:t>
            </a:r>
            <a:endParaRPr lang="pt-PT" sz="1600" b="1" dirty="0">
              <a:solidFill>
                <a:srgbClr val="1C304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DF162D17-7E46-4EDA-86B7-71DA94EB580D}"/>
              </a:ext>
            </a:extLst>
          </p:cNvPr>
          <p:cNvSpPr/>
          <p:nvPr/>
        </p:nvSpPr>
        <p:spPr>
          <a:xfrm>
            <a:off x="7824192" y="1136107"/>
            <a:ext cx="1681724" cy="4952821"/>
          </a:xfrm>
          <a:prstGeom prst="roundRect">
            <a:avLst/>
          </a:prstGeom>
          <a:solidFill>
            <a:schemeClr val="accent1">
              <a:lumMod val="5000"/>
              <a:lumOff val="95000"/>
            </a:schemeClr>
          </a:solidFill>
          <a:ln w="38100">
            <a:solidFill>
              <a:srgbClr val="B58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EOSC Portal</a:t>
            </a:r>
          </a:p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</a:p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Marketplace 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78E03ADA-7DA9-4BD7-950A-89A797BC4B56}"/>
              </a:ext>
            </a:extLst>
          </p:cNvPr>
          <p:cNvSpPr/>
          <p:nvPr/>
        </p:nvSpPr>
        <p:spPr>
          <a:xfrm>
            <a:off x="4525255" y="1136107"/>
            <a:ext cx="3213626" cy="914345"/>
          </a:xfrm>
          <a:prstGeom prst="roundRect">
            <a:avLst/>
          </a:prstGeom>
          <a:solidFill>
            <a:schemeClr val="accent1">
              <a:lumMod val="5000"/>
              <a:lumOff val="95000"/>
            </a:schemeClr>
          </a:solidFill>
          <a:ln w="38100">
            <a:solidFill>
              <a:srgbClr val="B58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Services in the EOSC Service Portfolio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7E0E3686-2FEA-4879-B0AA-DFC32DD9BE35}"/>
              </a:ext>
            </a:extLst>
          </p:cNvPr>
          <p:cNvSpPr/>
          <p:nvPr/>
        </p:nvSpPr>
        <p:spPr>
          <a:xfrm>
            <a:off x="858923" y="4869160"/>
            <a:ext cx="2793351" cy="1085355"/>
          </a:xfrm>
          <a:prstGeom prst="roundRect">
            <a:avLst/>
          </a:prstGeom>
          <a:solidFill>
            <a:schemeClr val="accent1">
              <a:lumMod val="5000"/>
              <a:lumOff val="95000"/>
            </a:schemeClr>
          </a:solidFill>
          <a:ln w="38100">
            <a:solidFill>
              <a:srgbClr val="B58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Digital Innovation Hub: </a:t>
            </a:r>
          </a:p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platform for industrial collaborations with EOSC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373429DB-5959-4E01-88AB-0F9C9A86444B}"/>
              </a:ext>
            </a:extLst>
          </p:cNvPr>
          <p:cNvSpPr/>
          <p:nvPr/>
        </p:nvSpPr>
        <p:spPr>
          <a:xfrm>
            <a:off x="862031" y="2727601"/>
            <a:ext cx="2787135" cy="501527"/>
          </a:xfrm>
          <a:prstGeom prst="roundRect">
            <a:avLst/>
          </a:prstGeom>
          <a:solidFill>
            <a:schemeClr val="accent1">
              <a:lumMod val="5000"/>
              <a:lumOff val="95000"/>
            </a:schemeClr>
          </a:solidFill>
          <a:ln w="38100">
            <a:solidFill>
              <a:srgbClr val="B58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Rules of Participation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8B82B25-7DC3-479F-8079-6A4039C9B078}"/>
              </a:ext>
            </a:extLst>
          </p:cNvPr>
          <p:cNvSpPr/>
          <p:nvPr/>
        </p:nvSpPr>
        <p:spPr>
          <a:xfrm>
            <a:off x="862031" y="3342319"/>
            <a:ext cx="2787135" cy="639494"/>
          </a:xfrm>
          <a:prstGeom prst="roundRect">
            <a:avLst/>
          </a:prstGeom>
          <a:solidFill>
            <a:schemeClr val="accent1">
              <a:lumMod val="5000"/>
              <a:lumOff val="95000"/>
            </a:schemeClr>
          </a:solidFill>
          <a:ln w="38100">
            <a:solidFill>
              <a:srgbClr val="B58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Service Management System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5E82373-BA8A-4717-BA8B-0D3DD9095F6A}"/>
              </a:ext>
            </a:extLst>
          </p:cNvPr>
          <p:cNvSpPr/>
          <p:nvPr/>
        </p:nvSpPr>
        <p:spPr>
          <a:xfrm>
            <a:off x="865139" y="4077072"/>
            <a:ext cx="2787135" cy="708960"/>
          </a:xfrm>
          <a:prstGeom prst="roundRect">
            <a:avLst/>
          </a:prstGeom>
          <a:solidFill>
            <a:schemeClr val="accent1">
              <a:lumMod val="5000"/>
              <a:lumOff val="95000"/>
            </a:schemeClr>
          </a:solidFill>
          <a:ln w="38100">
            <a:solidFill>
              <a:srgbClr val="B58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Interoperability &amp; Integration Guidelines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B9459C1C-C583-4DB7-AFB1-EE062DFD38BC}"/>
              </a:ext>
            </a:extLst>
          </p:cNvPr>
          <p:cNvSpPr/>
          <p:nvPr/>
        </p:nvSpPr>
        <p:spPr>
          <a:xfrm>
            <a:off x="3981487" y="3337258"/>
            <a:ext cx="3626681" cy="639493"/>
          </a:xfrm>
          <a:prstGeom prst="roundRect">
            <a:avLst/>
          </a:prstGeom>
          <a:solidFill>
            <a:schemeClr val="accent1">
              <a:lumMod val="5000"/>
              <a:lumOff val="95000"/>
            </a:schemeClr>
          </a:solidFill>
          <a:ln w="38100">
            <a:solidFill>
              <a:srgbClr val="B58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Internal services in the Hub portfolio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FC4712C-46AD-4C32-A335-2DDE3373A089}"/>
              </a:ext>
            </a:extLst>
          </p:cNvPr>
          <p:cNvSpPr/>
          <p:nvPr/>
        </p:nvSpPr>
        <p:spPr>
          <a:xfrm>
            <a:off x="3981487" y="4077072"/>
            <a:ext cx="3626681" cy="699357"/>
          </a:xfrm>
          <a:prstGeom prst="roundRect">
            <a:avLst/>
          </a:prstGeom>
          <a:solidFill>
            <a:schemeClr val="accent1">
              <a:lumMod val="5000"/>
              <a:lumOff val="95000"/>
            </a:schemeClr>
          </a:solidFill>
          <a:ln w="38100">
            <a:solidFill>
              <a:srgbClr val="B58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Business and sustainability models for services and the Hub</a:t>
            </a:r>
          </a:p>
        </p:txBody>
      </p:sp>
      <p:sp>
        <p:nvSpPr>
          <p:cNvPr id="16" name="Title 4">
            <a:extLst>
              <a:ext uri="{FF2B5EF4-FFF2-40B4-BE49-F238E27FC236}">
                <a16:creationId xmlns:a16="http://schemas.microsoft.com/office/drawing/2014/main" id="{8B6D97BD-FA07-6142-BD18-0760CCB87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977" y="188640"/>
            <a:ext cx="8640960" cy="537716"/>
          </a:xfrm>
        </p:spPr>
        <p:txBody>
          <a:bodyPr>
            <a:normAutofit fontScale="90000"/>
          </a:bodyPr>
          <a:lstStyle/>
          <a:p>
            <a:r>
              <a:rPr lang="en-GB" dirty="0"/>
              <a:t>Key Exploitable Results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C6D86AF-3669-524B-8A2C-89D10EBAF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1st EOSC-hub Review, Luxembourg 8-9 Oct 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C0035F-D44A-2440-A412-47CE32A09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85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6C9D8-7621-E24F-AF7D-1ECB845F9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8670366-C34B-9644-B10D-09872D047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Prioritization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041EDFB-8BFB-C046-826A-1D18708303BF}"/>
              </a:ext>
            </a:extLst>
          </p:cNvPr>
          <p:cNvSpPr/>
          <p:nvPr/>
        </p:nvSpPr>
        <p:spPr>
          <a:xfrm>
            <a:off x="479376" y="3400125"/>
            <a:ext cx="1026194" cy="4858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 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ADA89FB-73E3-9747-9C55-4B68094CE776}"/>
              </a:ext>
            </a:extLst>
          </p:cNvPr>
          <p:cNvSpPr/>
          <p:nvPr/>
        </p:nvSpPr>
        <p:spPr>
          <a:xfrm>
            <a:off x="1757760" y="4898231"/>
            <a:ext cx="1026194" cy="4858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 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B8A1E4C-9292-4F48-BE76-8F22927EF57A}"/>
              </a:ext>
            </a:extLst>
          </p:cNvPr>
          <p:cNvSpPr/>
          <p:nvPr/>
        </p:nvSpPr>
        <p:spPr>
          <a:xfrm>
            <a:off x="1405812" y="3946008"/>
            <a:ext cx="1026194" cy="4858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 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95000B9-58C6-0F47-8DA1-75B7591BB262}"/>
              </a:ext>
            </a:extLst>
          </p:cNvPr>
          <p:cNvSpPr/>
          <p:nvPr/>
        </p:nvSpPr>
        <p:spPr>
          <a:xfrm>
            <a:off x="386518" y="5206197"/>
            <a:ext cx="1026194" cy="4858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 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D7D0814-22A1-DF47-B669-EB9B8BC9ACDC}"/>
              </a:ext>
            </a:extLst>
          </p:cNvPr>
          <p:cNvSpPr/>
          <p:nvPr/>
        </p:nvSpPr>
        <p:spPr>
          <a:xfrm>
            <a:off x="1757760" y="5568226"/>
            <a:ext cx="1026194" cy="4858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 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D56117E-ED02-0C46-98C8-F75AC25F8461}"/>
              </a:ext>
            </a:extLst>
          </p:cNvPr>
          <p:cNvSpPr/>
          <p:nvPr/>
        </p:nvSpPr>
        <p:spPr>
          <a:xfrm>
            <a:off x="2643528" y="3515632"/>
            <a:ext cx="1026194" cy="4858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 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6CA1835-0590-1B46-8EE6-D514AF6C2A77}"/>
              </a:ext>
            </a:extLst>
          </p:cNvPr>
          <p:cNvSpPr/>
          <p:nvPr/>
        </p:nvSpPr>
        <p:spPr>
          <a:xfrm>
            <a:off x="2939229" y="5114846"/>
            <a:ext cx="1026194" cy="4858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 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CD7B4474-54BE-914F-8C84-5B8B27FD1FED}"/>
              </a:ext>
            </a:extLst>
          </p:cNvPr>
          <p:cNvSpPr/>
          <p:nvPr/>
        </p:nvSpPr>
        <p:spPr>
          <a:xfrm>
            <a:off x="642915" y="4478272"/>
            <a:ext cx="1026194" cy="4858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 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1D1729A-627D-3F47-8279-85EBFA4A1153}"/>
              </a:ext>
            </a:extLst>
          </p:cNvPr>
          <p:cNvSpPr/>
          <p:nvPr/>
        </p:nvSpPr>
        <p:spPr>
          <a:xfrm>
            <a:off x="2493306" y="4293489"/>
            <a:ext cx="1026194" cy="4858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 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C2085288-3E9D-AB4C-A999-53742CCACAF5}"/>
              </a:ext>
            </a:extLst>
          </p:cNvPr>
          <p:cNvSpPr/>
          <p:nvPr/>
        </p:nvSpPr>
        <p:spPr>
          <a:xfrm>
            <a:off x="5321880" y="3628430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AD9D240C-3191-2F47-BC26-85BBE21D8DD4}"/>
              </a:ext>
            </a:extLst>
          </p:cNvPr>
          <p:cNvSpPr/>
          <p:nvPr/>
        </p:nvSpPr>
        <p:spPr>
          <a:xfrm>
            <a:off x="5042748" y="4311824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200E31CB-D84E-014A-8C91-BCDB65D33212}"/>
              </a:ext>
            </a:extLst>
          </p:cNvPr>
          <p:cNvSpPr/>
          <p:nvPr/>
        </p:nvSpPr>
        <p:spPr>
          <a:xfrm>
            <a:off x="6207405" y="4225197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A26B45FB-F40A-0B4C-BA9B-958999E7F5C8}"/>
              </a:ext>
            </a:extLst>
          </p:cNvPr>
          <p:cNvSpPr/>
          <p:nvPr/>
        </p:nvSpPr>
        <p:spPr>
          <a:xfrm>
            <a:off x="5177501" y="4812338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176A0E2A-9B5D-7642-B1B4-868CADDF6BB1}"/>
              </a:ext>
            </a:extLst>
          </p:cNvPr>
          <p:cNvSpPr/>
          <p:nvPr/>
        </p:nvSpPr>
        <p:spPr>
          <a:xfrm>
            <a:off x="6207405" y="4821963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731C01C1-509B-5045-A28E-C44C9ED8CEB8}"/>
              </a:ext>
            </a:extLst>
          </p:cNvPr>
          <p:cNvSpPr/>
          <p:nvPr/>
        </p:nvSpPr>
        <p:spPr>
          <a:xfrm>
            <a:off x="7179556" y="5409104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B50CD49B-0845-F744-8607-F2FB90B9A398}"/>
              </a:ext>
            </a:extLst>
          </p:cNvPr>
          <p:cNvSpPr/>
          <p:nvPr/>
        </p:nvSpPr>
        <p:spPr>
          <a:xfrm>
            <a:off x="7295060" y="4648709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1537258-F7ED-924C-A6AD-00F08BEE32A1}"/>
              </a:ext>
            </a:extLst>
          </p:cNvPr>
          <p:cNvSpPr/>
          <p:nvPr/>
        </p:nvSpPr>
        <p:spPr>
          <a:xfrm>
            <a:off x="6987052" y="3609180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BA9E1976-5349-704E-984C-5F0A204F04D6}"/>
              </a:ext>
            </a:extLst>
          </p:cNvPr>
          <p:cNvSpPr/>
          <p:nvPr/>
        </p:nvSpPr>
        <p:spPr>
          <a:xfrm>
            <a:off x="5620263" y="5447605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F70D0500-7970-414A-87C2-2B7784768425}"/>
              </a:ext>
            </a:extLst>
          </p:cNvPr>
          <p:cNvSpPr/>
          <p:nvPr/>
        </p:nvSpPr>
        <p:spPr>
          <a:xfrm>
            <a:off x="8671471" y="4398451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66BA1990-A4E9-BE4C-8C88-BD55052C332B}"/>
              </a:ext>
            </a:extLst>
          </p:cNvPr>
          <p:cNvSpPr/>
          <p:nvPr/>
        </p:nvSpPr>
        <p:spPr>
          <a:xfrm>
            <a:off x="8392339" y="5081845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AAA9A60D-797C-FF4F-9E58-1F0840ED46E7}"/>
              </a:ext>
            </a:extLst>
          </p:cNvPr>
          <p:cNvSpPr/>
          <p:nvPr/>
        </p:nvSpPr>
        <p:spPr>
          <a:xfrm>
            <a:off x="8527092" y="5582359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2D15BAE-AF01-E44D-811D-2C0E2BB02866}"/>
              </a:ext>
            </a:extLst>
          </p:cNvPr>
          <p:cNvSpPr/>
          <p:nvPr/>
        </p:nvSpPr>
        <p:spPr>
          <a:xfrm>
            <a:off x="10971909" y="3561053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C2D7CDC0-2E07-8842-AAA4-FE774FEF7463}"/>
              </a:ext>
            </a:extLst>
          </p:cNvPr>
          <p:cNvSpPr/>
          <p:nvPr/>
        </p:nvSpPr>
        <p:spPr>
          <a:xfrm>
            <a:off x="10692777" y="4244447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800A5405-EDD6-F940-8990-928A4A0DEF66}"/>
              </a:ext>
            </a:extLst>
          </p:cNvPr>
          <p:cNvSpPr/>
          <p:nvPr/>
        </p:nvSpPr>
        <p:spPr>
          <a:xfrm>
            <a:off x="11031543" y="4743057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39C99568-CC3E-DB4C-B92A-E0F7CF5019BE}"/>
              </a:ext>
            </a:extLst>
          </p:cNvPr>
          <p:cNvSpPr/>
          <p:nvPr/>
        </p:nvSpPr>
        <p:spPr>
          <a:xfrm>
            <a:off x="9682124" y="4438400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51569159-4870-3E4B-B907-4C3133C9F5CE}"/>
              </a:ext>
            </a:extLst>
          </p:cNvPr>
          <p:cNvSpPr/>
          <p:nvPr/>
        </p:nvSpPr>
        <p:spPr>
          <a:xfrm>
            <a:off x="9913101" y="5066636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BAC19A80-A003-7A42-9254-12C2719263AA}"/>
              </a:ext>
            </a:extLst>
          </p:cNvPr>
          <p:cNvSpPr/>
          <p:nvPr/>
        </p:nvSpPr>
        <p:spPr>
          <a:xfrm>
            <a:off x="9836128" y="5668987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33088702-FF3B-2E49-A10A-7DCC00DCB2C9}"/>
              </a:ext>
            </a:extLst>
          </p:cNvPr>
          <p:cNvSpPr/>
          <p:nvPr/>
        </p:nvSpPr>
        <p:spPr>
          <a:xfrm>
            <a:off x="11017597" y="5599447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38D7F3AF-F602-7648-926E-31D13C951A59}"/>
              </a:ext>
            </a:extLst>
          </p:cNvPr>
          <p:cNvSpPr/>
          <p:nvPr/>
        </p:nvSpPr>
        <p:spPr>
          <a:xfrm>
            <a:off x="9217124" y="3751945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FAB3ADBB-C038-4C46-88C9-4B3F2935EB78}"/>
              </a:ext>
            </a:extLst>
          </p:cNvPr>
          <p:cNvSpPr/>
          <p:nvPr/>
        </p:nvSpPr>
        <p:spPr>
          <a:xfrm>
            <a:off x="8200332" y="3790156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BFB4E3A5-35A6-C242-B378-E143D4545E05}"/>
              </a:ext>
            </a:extLst>
          </p:cNvPr>
          <p:cNvSpPr/>
          <p:nvPr/>
        </p:nvSpPr>
        <p:spPr>
          <a:xfrm>
            <a:off x="4263102" y="3686183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5CE3B791-16A7-2B4C-82B0-1F30AA2F8203}"/>
              </a:ext>
            </a:extLst>
          </p:cNvPr>
          <p:cNvSpPr/>
          <p:nvPr/>
        </p:nvSpPr>
        <p:spPr>
          <a:xfrm>
            <a:off x="4667363" y="5437981"/>
            <a:ext cx="780508" cy="369567"/>
          </a:xfrm>
          <a:prstGeom prst="roundRect">
            <a:avLst/>
          </a:prstGeom>
          <a:solidFill>
            <a:srgbClr val="0091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Result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FFC2645-2B32-B446-9705-129F51C24005}"/>
              </a:ext>
            </a:extLst>
          </p:cNvPr>
          <p:cNvSpPr txBox="1"/>
          <p:nvPr/>
        </p:nvSpPr>
        <p:spPr>
          <a:xfrm>
            <a:off x="335360" y="1196752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Key Exploitable Results</a:t>
            </a:r>
          </a:p>
          <a:p>
            <a:r>
              <a:rPr lang="en-US" dirty="0"/>
              <a:t>Focus of our work</a:t>
            </a:r>
          </a:p>
          <a:p>
            <a:r>
              <a:rPr lang="en-US" dirty="0"/>
              <a:t>9 KERs</a:t>
            </a:r>
          </a:p>
          <a:p>
            <a:r>
              <a:rPr lang="en-US" dirty="0"/>
              <a:t>Examine in detail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52647C8-9EE8-3242-B759-743F316BE121}"/>
              </a:ext>
            </a:extLst>
          </p:cNvPr>
          <p:cNvSpPr txBox="1"/>
          <p:nvPr/>
        </p:nvSpPr>
        <p:spPr>
          <a:xfrm>
            <a:off x="4185465" y="1244879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Individual results</a:t>
            </a:r>
          </a:p>
          <a:p>
            <a:r>
              <a:rPr lang="en-US" dirty="0"/>
              <a:t>Generated across project</a:t>
            </a:r>
          </a:p>
          <a:p>
            <a:r>
              <a:rPr lang="en-US" dirty="0"/>
              <a:t>60+ results</a:t>
            </a:r>
          </a:p>
          <a:p>
            <a:r>
              <a:rPr lang="en-US" dirty="0"/>
              <a:t>Triage</a:t>
            </a:r>
          </a:p>
        </p:txBody>
      </p:sp>
      <p:sp>
        <p:nvSpPr>
          <p:cNvPr id="40" name="Right Brace 39">
            <a:extLst>
              <a:ext uri="{FF2B5EF4-FFF2-40B4-BE49-F238E27FC236}">
                <a16:creationId xmlns:a16="http://schemas.microsoft.com/office/drawing/2014/main" id="{B129488D-1679-1E4A-AA26-CB161E66BD78}"/>
              </a:ext>
            </a:extLst>
          </p:cNvPr>
          <p:cNvSpPr/>
          <p:nvPr/>
        </p:nvSpPr>
        <p:spPr>
          <a:xfrm rot="16200000">
            <a:off x="5209620" y="2237848"/>
            <a:ext cx="288032" cy="209427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Brace 40">
            <a:extLst>
              <a:ext uri="{FF2B5EF4-FFF2-40B4-BE49-F238E27FC236}">
                <a16:creationId xmlns:a16="http://schemas.microsoft.com/office/drawing/2014/main" id="{C9050D9B-C973-9F40-A85B-3E522AE09B2C}"/>
              </a:ext>
            </a:extLst>
          </p:cNvPr>
          <p:cNvSpPr/>
          <p:nvPr/>
        </p:nvSpPr>
        <p:spPr>
          <a:xfrm rot="16200000">
            <a:off x="7775003" y="2194284"/>
            <a:ext cx="288032" cy="212364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Brace 41">
            <a:extLst>
              <a:ext uri="{FF2B5EF4-FFF2-40B4-BE49-F238E27FC236}">
                <a16:creationId xmlns:a16="http://schemas.microsoft.com/office/drawing/2014/main" id="{0056CB3C-138C-434F-B66E-523352DDA89F}"/>
              </a:ext>
            </a:extLst>
          </p:cNvPr>
          <p:cNvSpPr/>
          <p:nvPr/>
        </p:nvSpPr>
        <p:spPr>
          <a:xfrm rot="16200000">
            <a:off x="10527209" y="2108392"/>
            <a:ext cx="288032" cy="223767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32A6A95-A55C-3542-9D1D-980E53126E44}"/>
              </a:ext>
            </a:extLst>
          </p:cNvPr>
          <p:cNvSpPr txBox="1"/>
          <p:nvPr/>
        </p:nvSpPr>
        <p:spPr>
          <a:xfrm>
            <a:off x="7176120" y="2802414"/>
            <a:ext cx="1508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Medium Impact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D2FD412-1F68-A140-A37B-B6DBDC45BE94}"/>
              </a:ext>
            </a:extLst>
          </p:cNvPr>
          <p:cNvSpPr txBox="1"/>
          <p:nvPr/>
        </p:nvSpPr>
        <p:spPr>
          <a:xfrm>
            <a:off x="4767044" y="2802414"/>
            <a:ext cx="1184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High Impact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A9254FE-D4DC-CA40-9E70-5069C33BA774}"/>
              </a:ext>
            </a:extLst>
          </p:cNvPr>
          <p:cNvSpPr txBox="1"/>
          <p:nvPr/>
        </p:nvSpPr>
        <p:spPr>
          <a:xfrm>
            <a:off x="10131735" y="2730406"/>
            <a:ext cx="1148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Low Impact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BD7FF7F-62F6-8C44-A682-295591C59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1st EOSC-hub Review, Luxembourg 8-9 Oct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75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F00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300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300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300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300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300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300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300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7E79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7E79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7E79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7E79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7E79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7E79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7E79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7E79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7E79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 animBg="1"/>
      <p:bldP spid="41" grpId="0" animBg="1"/>
      <p:bldP spid="42" grpId="0" animBg="1"/>
      <p:bldP spid="43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EF3D1-9980-F649-BB57-27DE8F914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F4DB3A5-6052-B04C-89CB-67CC0B84D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Innovation strategy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CA48B-9AD9-0947-87AE-BD2DDBB7B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1st EOSC-hub Review, Luxembourg 8-9 Oct 2019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263D72-BC21-444F-A655-EC3A16695C06}"/>
              </a:ext>
            </a:extLst>
          </p:cNvPr>
          <p:cNvSpPr/>
          <p:nvPr/>
        </p:nvSpPr>
        <p:spPr>
          <a:xfrm>
            <a:off x="767408" y="876753"/>
            <a:ext cx="5328592" cy="5144535"/>
          </a:xfrm>
          <a:prstGeom prst="rect">
            <a:avLst/>
          </a:prstGeom>
          <a:gradFill flip="none" rotWithShape="1">
            <a:gsLst>
              <a:gs pos="0">
                <a:srgbClr val="75A5D8">
                  <a:shade val="30000"/>
                  <a:satMod val="115000"/>
                </a:srgbClr>
              </a:gs>
              <a:gs pos="50000">
                <a:srgbClr val="75A5D8">
                  <a:shade val="67500"/>
                  <a:satMod val="115000"/>
                </a:srgbClr>
              </a:gs>
              <a:gs pos="100000">
                <a:srgbClr val="75A5D8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38100">
            <a:solidFill>
              <a:srgbClr val="75A5D8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algn="ctr"/>
            <a:r>
              <a:rPr lang="en-US" sz="2400" b="1" dirty="0">
                <a:solidFill>
                  <a:schemeClr val="bg1"/>
                </a:solidFill>
                <a:latin typeface="Calibri"/>
                <a:cs typeface="Calibri"/>
              </a:rPr>
              <a:t>EOSC-hub</a:t>
            </a:r>
            <a:endParaRPr lang="en-US" sz="16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51DBE99-BE35-C24C-819F-90E56D8D3115}"/>
              </a:ext>
            </a:extLst>
          </p:cNvPr>
          <p:cNvGrpSpPr/>
          <p:nvPr/>
        </p:nvGrpSpPr>
        <p:grpSpPr>
          <a:xfrm>
            <a:off x="1127448" y="3437460"/>
            <a:ext cx="4046596" cy="288032"/>
            <a:chOff x="1127448" y="3309040"/>
            <a:chExt cx="4046596" cy="288032"/>
          </a:xfrm>
        </p:grpSpPr>
        <p:sp>
          <p:nvSpPr>
            <p:cNvPr id="110" name="Rounded Rectangle 109">
              <a:extLst>
                <a:ext uri="{FF2B5EF4-FFF2-40B4-BE49-F238E27FC236}">
                  <a16:creationId xmlns:a16="http://schemas.microsoft.com/office/drawing/2014/main" id="{415230FE-03C4-EA4D-97EB-4AB7DEE4FB61}"/>
                </a:ext>
              </a:extLst>
            </p:cNvPr>
            <p:cNvSpPr/>
            <p:nvPr/>
          </p:nvSpPr>
          <p:spPr>
            <a:xfrm>
              <a:off x="1127448" y="3309040"/>
              <a:ext cx="371234" cy="288032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>
              <a:extLst>
                <a:ext uri="{FF2B5EF4-FFF2-40B4-BE49-F238E27FC236}">
                  <a16:creationId xmlns:a16="http://schemas.microsoft.com/office/drawing/2014/main" id="{447437F7-C653-2B40-A8FD-37B042403902}"/>
                </a:ext>
              </a:extLst>
            </p:cNvPr>
            <p:cNvSpPr/>
            <p:nvPr/>
          </p:nvSpPr>
          <p:spPr>
            <a:xfrm>
              <a:off x="1586868" y="3309040"/>
              <a:ext cx="371234" cy="288032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>
              <a:extLst>
                <a:ext uri="{FF2B5EF4-FFF2-40B4-BE49-F238E27FC236}">
                  <a16:creationId xmlns:a16="http://schemas.microsoft.com/office/drawing/2014/main" id="{2D263043-2FC5-164E-86E8-291A6FE04B32}"/>
                </a:ext>
              </a:extLst>
            </p:cNvPr>
            <p:cNvSpPr/>
            <p:nvPr/>
          </p:nvSpPr>
          <p:spPr>
            <a:xfrm>
              <a:off x="2046288" y="3309040"/>
              <a:ext cx="371234" cy="288032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>
              <a:extLst>
                <a:ext uri="{FF2B5EF4-FFF2-40B4-BE49-F238E27FC236}">
                  <a16:creationId xmlns:a16="http://schemas.microsoft.com/office/drawing/2014/main" id="{06BA160C-F2F1-7641-AD47-5C17DD461873}"/>
                </a:ext>
              </a:extLst>
            </p:cNvPr>
            <p:cNvSpPr/>
            <p:nvPr/>
          </p:nvSpPr>
          <p:spPr>
            <a:xfrm>
              <a:off x="2505708" y="3309040"/>
              <a:ext cx="371234" cy="288032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ounded Rectangle 114">
              <a:extLst>
                <a:ext uri="{FF2B5EF4-FFF2-40B4-BE49-F238E27FC236}">
                  <a16:creationId xmlns:a16="http://schemas.microsoft.com/office/drawing/2014/main" id="{34839878-C21A-AE48-978E-769882EEFB43}"/>
                </a:ext>
              </a:extLst>
            </p:cNvPr>
            <p:cNvSpPr/>
            <p:nvPr/>
          </p:nvSpPr>
          <p:spPr>
            <a:xfrm>
              <a:off x="2965128" y="3309040"/>
              <a:ext cx="371234" cy="288032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>
              <a:extLst>
                <a:ext uri="{FF2B5EF4-FFF2-40B4-BE49-F238E27FC236}">
                  <a16:creationId xmlns:a16="http://schemas.microsoft.com/office/drawing/2014/main" id="{D6DFF2A5-B832-BE4F-9224-9AC5F2A064B5}"/>
                </a:ext>
              </a:extLst>
            </p:cNvPr>
            <p:cNvSpPr/>
            <p:nvPr/>
          </p:nvSpPr>
          <p:spPr>
            <a:xfrm>
              <a:off x="3424548" y="3309040"/>
              <a:ext cx="371234" cy="288032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>
              <a:extLst>
                <a:ext uri="{FF2B5EF4-FFF2-40B4-BE49-F238E27FC236}">
                  <a16:creationId xmlns:a16="http://schemas.microsoft.com/office/drawing/2014/main" id="{25721F81-E7C1-C041-BB80-38D10551077C}"/>
                </a:ext>
              </a:extLst>
            </p:cNvPr>
            <p:cNvSpPr/>
            <p:nvPr/>
          </p:nvSpPr>
          <p:spPr>
            <a:xfrm>
              <a:off x="3883968" y="3309040"/>
              <a:ext cx="371234" cy="288032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ounded Rectangle 117">
              <a:extLst>
                <a:ext uri="{FF2B5EF4-FFF2-40B4-BE49-F238E27FC236}">
                  <a16:creationId xmlns:a16="http://schemas.microsoft.com/office/drawing/2014/main" id="{C1D7EC9D-FA6E-704B-A3F9-77FB2852D20E}"/>
                </a:ext>
              </a:extLst>
            </p:cNvPr>
            <p:cNvSpPr/>
            <p:nvPr/>
          </p:nvSpPr>
          <p:spPr>
            <a:xfrm>
              <a:off x="4343388" y="3309040"/>
              <a:ext cx="371234" cy="288032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18">
              <a:extLst>
                <a:ext uri="{FF2B5EF4-FFF2-40B4-BE49-F238E27FC236}">
                  <a16:creationId xmlns:a16="http://schemas.microsoft.com/office/drawing/2014/main" id="{CF7842CD-90E2-444A-A8FE-79A0A8C90CF5}"/>
                </a:ext>
              </a:extLst>
            </p:cNvPr>
            <p:cNvSpPr/>
            <p:nvPr/>
          </p:nvSpPr>
          <p:spPr>
            <a:xfrm>
              <a:off x="4802810" y="3309040"/>
              <a:ext cx="371234" cy="288032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0EF0141-A8DA-374C-8E93-158A478FCB36}"/>
              </a:ext>
            </a:extLst>
          </p:cNvPr>
          <p:cNvGrpSpPr/>
          <p:nvPr/>
        </p:nvGrpSpPr>
        <p:grpSpPr>
          <a:xfrm>
            <a:off x="5303912" y="1491409"/>
            <a:ext cx="371234" cy="1861641"/>
            <a:chOff x="5303912" y="1362989"/>
            <a:chExt cx="371234" cy="1861641"/>
          </a:xfrm>
        </p:grpSpPr>
        <p:sp>
          <p:nvSpPr>
            <p:cNvPr id="122" name="Rounded Rectangle 121">
              <a:extLst>
                <a:ext uri="{FF2B5EF4-FFF2-40B4-BE49-F238E27FC236}">
                  <a16:creationId xmlns:a16="http://schemas.microsoft.com/office/drawing/2014/main" id="{CA5A0EAA-22A3-C744-BF00-003A44DF0A99}"/>
                </a:ext>
              </a:extLst>
            </p:cNvPr>
            <p:cNvSpPr/>
            <p:nvPr/>
          </p:nvSpPr>
          <p:spPr>
            <a:xfrm>
              <a:off x="5303912" y="1362989"/>
              <a:ext cx="371234" cy="288032"/>
            </a:xfrm>
            <a:prstGeom prst="round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ounded Rectangle 122">
              <a:extLst>
                <a:ext uri="{FF2B5EF4-FFF2-40B4-BE49-F238E27FC236}">
                  <a16:creationId xmlns:a16="http://schemas.microsoft.com/office/drawing/2014/main" id="{46C44D13-0243-3548-94CB-2B6EE6EB69E5}"/>
                </a:ext>
              </a:extLst>
            </p:cNvPr>
            <p:cNvSpPr/>
            <p:nvPr/>
          </p:nvSpPr>
          <p:spPr>
            <a:xfrm>
              <a:off x="5303912" y="1756391"/>
              <a:ext cx="371234" cy="288032"/>
            </a:xfrm>
            <a:prstGeom prst="round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ed Rectangle 123">
              <a:extLst>
                <a:ext uri="{FF2B5EF4-FFF2-40B4-BE49-F238E27FC236}">
                  <a16:creationId xmlns:a16="http://schemas.microsoft.com/office/drawing/2014/main" id="{E1C57C3B-D1AB-A942-8496-255D7A30C5BA}"/>
                </a:ext>
              </a:extLst>
            </p:cNvPr>
            <p:cNvSpPr/>
            <p:nvPr/>
          </p:nvSpPr>
          <p:spPr>
            <a:xfrm>
              <a:off x="5303912" y="2149793"/>
              <a:ext cx="371234" cy="288032"/>
            </a:xfrm>
            <a:prstGeom prst="round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ed Rectangle 124">
              <a:extLst>
                <a:ext uri="{FF2B5EF4-FFF2-40B4-BE49-F238E27FC236}">
                  <a16:creationId xmlns:a16="http://schemas.microsoft.com/office/drawing/2014/main" id="{255C661A-1A27-B243-926C-8F36E5ECEF31}"/>
                </a:ext>
              </a:extLst>
            </p:cNvPr>
            <p:cNvSpPr/>
            <p:nvPr/>
          </p:nvSpPr>
          <p:spPr>
            <a:xfrm>
              <a:off x="5303912" y="2543195"/>
              <a:ext cx="371234" cy="288032"/>
            </a:xfrm>
            <a:prstGeom prst="round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ounded Rectangle 125">
              <a:extLst>
                <a:ext uri="{FF2B5EF4-FFF2-40B4-BE49-F238E27FC236}">
                  <a16:creationId xmlns:a16="http://schemas.microsoft.com/office/drawing/2014/main" id="{5D0AA27C-FE05-B644-9B46-41B51A96366C}"/>
                </a:ext>
              </a:extLst>
            </p:cNvPr>
            <p:cNvSpPr/>
            <p:nvPr/>
          </p:nvSpPr>
          <p:spPr>
            <a:xfrm>
              <a:off x="5303912" y="2936598"/>
              <a:ext cx="371234" cy="288032"/>
            </a:xfrm>
            <a:prstGeom prst="round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61A86D6-08F6-B244-9D59-BA818C109077}"/>
              </a:ext>
            </a:extLst>
          </p:cNvPr>
          <p:cNvSpPr/>
          <p:nvPr/>
        </p:nvSpPr>
        <p:spPr>
          <a:xfrm>
            <a:off x="911424" y="1347864"/>
            <a:ext cx="4536504" cy="22095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/>
              <a:t>Results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E986A4E9-F6C1-5F4C-AD9F-88BFD69B4712}"/>
              </a:ext>
            </a:extLst>
          </p:cNvPr>
          <p:cNvGrpSpPr/>
          <p:nvPr/>
        </p:nvGrpSpPr>
        <p:grpSpPr>
          <a:xfrm>
            <a:off x="1415480" y="1757220"/>
            <a:ext cx="3261148" cy="490850"/>
            <a:chOff x="1415480" y="1757220"/>
            <a:chExt cx="3261148" cy="490850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8656ABA0-B08F-A84F-90F3-EC36A133767B}"/>
                </a:ext>
              </a:extLst>
            </p:cNvPr>
            <p:cNvSpPr/>
            <p:nvPr/>
          </p:nvSpPr>
          <p:spPr>
            <a:xfrm>
              <a:off x="1415480" y="1757220"/>
              <a:ext cx="592591" cy="201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KER </a:t>
              </a:r>
            </a:p>
          </p:txBody>
        </p: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BC11917B-E0A6-9849-A397-B9119A361689}"/>
                </a:ext>
              </a:extLst>
            </p:cNvPr>
            <p:cNvSpPr/>
            <p:nvPr/>
          </p:nvSpPr>
          <p:spPr>
            <a:xfrm>
              <a:off x="1546109" y="2037139"/>
              <a:ext cx="592591" cy="201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KER </a:t>
              </a: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3CC30FD8-7C35-1047-97B6-4E78E5B60CD0}"/>
                </a:ext>
              </a:extLst>
            </p:cNvPr>
            <p:cNvSpPr/>
            <p:nvPr/>
          </p:nvSpPr>
          <p:spPr>
            <a:xfrm>
              <a:off x="2077954" y="1775882"/>
              <a:ext cx="592591" cy="201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KER </a:t>
              </a:r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27EACC49-1A9B-E945-ABFA-8B4DC09F0363}"/>
                </a:ext>
              </a:extLst>
            </p:cNvPr>
            <p:cNvSpPr/>
            <p:nvPr/>
          </p:nvSpPr>
          <p:spPr>
            <a:xfrm>
              <a:off x="2227244" y="2027809"/>
              <a:ext cx="592591" cy="201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KER </a:t>
              </a:r>
            </a:p>
          </p:txBody>
        </p:sp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294EA872-CDD9-B04C-980F-A417FFFC0626}"/>
                </a:ext>
              </a:extLst>
            </p:cNvPr>
            <p:cNvSpPr/>
            <p:nvPr/>
          </p:nvSpPr>
          <p:spPr>
            <a:xfrm>
              <a:off x="2777750" y="1766552"/>
              <a:ext cx="592591" cy="201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KER </a:t>
              </a:r>
            </a:p>
          </p:txBody>
        </p:sp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480F50F0-2F42-F745-91A2-A21D4B6718AC}"/>
                </a:ext>
              </a:extLst>
            </p:cNvPr>
            <p:cNvSpPr/>
            <p:nvPr/>
          </p:nvSpPr>
          <p:spPr>
            <a:xfrm>
              <a:off x="2955032" y="2027809"/>
              <a:ext cx="592591" cy="201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KER </a:t>
              </a:r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B6DDD330-52FA-1C4E-9DD9-E9A595908DAB}"/>
                </a:ext>
              </a:extLst>
            </p:cNvPr>
            <p:cNvSpPr/>
            <p:nvPr/>
          </p:nvSpPr>
          <p:spPr>
            <a:xfrm>
              <a:off x="3440224" y="1775882"/>
              <a:ext cx="592591" cy="201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KER 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940A8382-892E-DE41-B1F8-8394FEF7F5B1}"/>
                </a:ext>
              </a:extLst>
            </p:cNvPr>
            <p:cNvSpPr/>
            <p:nvPr/>
          </p:nvSpPr>
          <p:spPr>
            <a:xfrm>
              <a:off x="3636166" y="2046470"/>
              <a:ext cx="592591" cy="201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KER </a:t>
              </a:r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F3D879CB-2742-714A-8997-7A7886904F5C}"/>
                </a:ext>
              </a:extLst>
            </p:cNvPr>
            <p:cNvSpPr/>
            <p:nvPr/>
          </p:nvSpPr>
          <p:spPr>
            <a:xfrm>
              <a:off x="4084037" y="1766552"/>
              <a:ext cx="592591" cy="201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KER 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46E43680-A491-AF4E-BE79-F3A93F335D5F}"/>
              </a:ext>
            </a:extLst>
          </p:cNvPr>
          <p:cNvGrpSpPr/>
          <p:nvPr/>
        </p:nvGrpSpPr>
        <p:grpSpPr>
          <a:xfrm>
            <a:off x="971529" y="2326388"/>
            <a:ext cx="4295739" cy="870992"/>
            <a:chOff x="971529" y="2326388"/>
            <a:chExt cx="4295739" cy="870992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F6CCFAF6-107E-914D-B5AE-F42CF5A1044D}"/>
                </a:ext>
              </a:extLst>
            </p:cNvPr>
            <p:cNvGrpSpPr/>
            <p:nvPr/>
          </p:nvGrpSpPr>
          <p:grpSpPr>
            <a:xfrm>
              <a:off x="1594545" y="2368176"/>
              <a:ext cx="1020015" cy="805317"/>
              <a:chOff x="1594545" y="2239756"/>
              <a:chExt cx="1020015" cy="805317"/>
            </a:xfrm>
          </p:grpSpPr>
          <p:sp>
            <p:nvSpPr>
              <p:cNvPr id="27" name="Rounded Rectangle 26">
                <a:extLst>
                  <a:ext uri="{FF2B5EF4-FFF2-40B4-BE49-F238E27FC236}">
                    <a16:creationId xmlns:a16="http://schemas.microsoft.com/office/drawing/2014/main" id="{4BBCE2B1-9DFE-2046-90A4-2CA68B670D8B}"/>
                  </a:ext>
                </a:extLst>
              </p:cNvPr>
              <p:cNvSpPr/>
              <p:nvPr/>
            </p:nvSpPr>
            <p:spPr>
              <a:xfrm>
                <a:off x="1594545" y="2239756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28" name="Rounded Rectangle 27">
                <a:extLst>
                  <a:ext uri="{FF2B5EF4-FFF2-40B4-BE49-F238E27FC236}">
                    <a16:creationId xmlns:a16="http://schemas.microsoft.com/office/drawing/2014/main" id="{CFFE9A56-825A-7644-8149-E20FC0AA7E9D}"/>
                  </a:ext>
                </a:extLst>
              </p:cNvPr>
              <p:cNvSpPr/>
              <p:nvPr/>
            </p:nvSpPr>
            <p:spPr>
              <a:xfrm>
                <a:off x="1669190" y="2314401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29" name="Rounded Rectangle 28">
                <a:extLst>
                  <a:ext uri="{FF2B5EF4-FFF2-40B4-BE49-F238E27FC236}">
                    <a16:creationId xmlns:a16="http://schemas.microsoft.com/office/drawing/2014/main" id="{04A15EA3-3206-1245-9909-33BBF2BDC585}"/>
                  </a:ext>
                </a:extLst>
              </p:cNvPr>
              <p:cNvSpPr/>
              <p:nvPr/>
            </p:nvSpPr>
            <p:spPr>
              <a:xfrm>
                <a:off x="1753165" y="2389046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30" name="Rounded Rectangle 29">
                <a:extLst>
                  <a:ext uri="{FF2B5EF4-FFF2-40B4-BE49-F238E27FC236}">
                    <a16:creationId xmlns:a16="http://schemas.microsoft.com/office/drawing/2014/main" id="{617989EE-4B06-6445-99FF-8992FAC39608}"/>
                  </a:ext>
                </a:extLst>
              </p:cNvPr>
              <p:cNvSpPr/>
              <p:nvPr/>
            </p:nvSpPr>
            <p:spPr>
              <a:xfrm>
                <a:off x="1827810" y="2454360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31" name="Rounded Rectangle 30">
                <a:extLst>
                  <a:ext uri="{FF2B5EF4-FFF2-40B4-BE49-F238E27FC236}">
                    <a16:creationId xmlns:a16="http://schemas.microsoft.com/office/drawing/2014/main" id="{07DEE523-ACE4-7E48-84D5-277C84B2E577}"/>
                  </a:ext>
                </a:extLst>
              </p:cNvPr>
              <p:cNvSpPr/>
              <p:nvPr/>
            </p:nvSpPr>
            <p:spPr>
              <a:xfrm>
                <a:off x="1902455" y="2538335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42" name="Rounded Rectangle 41">
                <a:extLst>
                  <a:ext uri="{FF2B5EF4-FFF2-40B4-BE49-F238E27FC236}">
                    <a16:creationId xmlns:a16="http://schemas.microsoft.com/office/drawing/2014/main" id="{165D3DFE-36AD-C740-BB55-FE83781E2145}"/>
                  </a:ext>
                </a:extLst>
              </p:cNvPr>
              <p:cNvSpPr/>
              <p:nvPr/>
            </p:nvSpPr>
            <p:spPr>
              <a:xfrm>
                <a:off x="1967769" y="2584988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43" name="Rounded Rectangle 42">
                <a:extLst>
                  <a:ext uri="{FF2B5EF4-FFF2-40B4-BE49-F238E27FC236}">
                    <a16:creationId xmlns:a16="http://schemas.microsoft.com/office/drawing/2014/main" id="{59B0590F-5AAA-0040-82F0-6BA6EC3F5474}"/>
                  </a:ext>
                </a:extLst>
              </p:cNvPr>
              <p:cNvSpPr/>
              <p:nvPr/>
            </p:nvSpPr>
            <p:spPr>
              <a:xfrm>
                <a:off x="2023753" y="2659633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44" name="Rounded Rectangle 43">
                <a:extLst>
                  <a:ext uri="{FF2B5EF4-FFF2-40B4-BE49-F238E27FC236}">
                    <a16:creationId xmlns:a16="http://schemas.microsoft.com/office/drawing/2014/main" id="{9C41DF09-4BD0-A645-ADBE-DC6FA0C7FCFC}"/>
                  </a:ext>
                </a:extLst>
              </p:cNvPr>
              <p:cNvSpPr/>
              <p:nvPr/>
            </p:nvSpPr>
            <p:spPr>
              <a:xfrm>
                <a:off x="2089067" y="2734278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45" name="Rounded Rectangle 44">
                <a:extLst>
                  <a:ext uri="{FF2B5EF4-FFF2-40B4-BE49-F238E27FC236}">
                    <a16:creationId xmlns:a16="http://schemas.microsoft.com/office/drawing/2014/main" id="{B638ED48-91F2-B740-A725-06BFA408E3E7}"/>
                  </a:ext>
                </a:extLst>
              </p:cNvPr>
              <p:cNvSpPr/>
              <p:nvPr/>
            </p:nvSpPr>
            <p:spPr>
              <a:xfrm>
                <a:off x="2145051" y="2808923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46" name="Rounded Rectangle 45">
                <a:extLst>
                  <a:ext uri="{FF2B5EF4-FFF2-40B4-BE49-F238E27FC236}">
                    <a16:creationId xmlns:a16="http://schemas.microsoft.com/office/drawing/2014/main" id="{DF119F94-DE5E-5C43-97A2-CDD4FDECF486}"/>
                  </a:ext>
                </a:extLst>
              </p:cNvPr>
              <p:cNvSpPr/>
              <p:nvPr/>
            </p:nvSpPr>
            <p:spPr>
              <a:xfrm>
                <a:off x="2201034" y="2883568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7EDD306B-2755-6744-A5DC-08058CBE2D6E}"/>
                </a:ext>
              </a:extLst>
            </p:cNvPr>
            <p:cNvGrpSpPr/>
            <p:nvPr/>
          </p:nvGrpSpPr>
          <p:grpSpPr>
            <a:xfrm>
              <a:off x="2231312" y="2341626"/>
              <a:ext cx="1020015" cy="805317"/>
              <a:chOff x="1594545" y="2239756"/>
              <a:chExt cx="1020015" cy="805317"/>
            </a:xfrm>
          </p:grpSpPr>
          <p:sp>
            <p:nvSpPr>
              <p:cNvPr id="50" name="Rounded Rectangle 49">
                <a:extLst>
                  <a:ext uri="{FF2B5EF4-FFF2-40B4-BE49-F238E27FC236}">
                    <a16:creationId xmlns:a16="http://schemas.microsoft.com/office/drawing/2014/main" id="{2C3AB3BE-790C-104C-9A7B-5903D7AD6AAC}"/>
                  </a:ext>
                </a:extLst>
              </p:cNvPr>
              <p:cNvSpPr/>
              <p:nvPr/>
            </p:nvSpPr>
            <p:spPr>
              <a:xfrm>
                <a:off x="1594545" y="2239756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/>
                  <a:t>PR</a:t>
                </a:r>
              </a:p>
            </p:txBody>
          </p:sp>
          <p:sp>
            <p:nvSpPr>
              <p:cNvPr id="51" name="Rounded Rectangle 50">
                <a:extLst>
                  <a:ext uri="{FF2B5EF4-FFF2-40B4-BE49-F238E27FC236}">
                    <a16:creationId xmlns:a16="http://schemas.microsoft.com/office/drawing/2014/main" id="{11B0ABC2-EBFB-0A47-B59E-4A7AB21C9F14}"/>
                  </a:ext>
                </a:extLst>
              </p:cNvPr>
              <p:cNvSpPr/>
              <p:nvPr/>
            </p:nvSpPr>
            <p:spPr>
              <a:xfrm>
                <a:off x="1669190" y="2314401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/>
                  <a:t>PR</a:t>
                </a:r>
              </a:p>
            </p:txBody>
          </p:sp>
          <p:sp>
            <p:nvSpPr>
              <p:cNvPr id="52" name="Rounded Rectangle 51">
                <a:extLst>
                  <a:ext uri="{FF2B5EF4-FFF2-40B4-BE49-F238E27FC236}">
                    <a16:creationId xmlns:a16="http://schemas.microsoft.com/office/drawing/2014/main" id="{57706FC3-39A2-C943-A789-96AEDD17906E}"/>
                  </a:ext>
                </a:extLst>
              </p:cNvPr>
              <p:cNvSpPr/>
              <p:nvPr/>
            </p:nvSpPr>
            <p:spPr>
              <a:xfrm>
                <a:off x="1753165" y="2389046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/>
                  <a:t>PR</a:t>
                </a:r>
              </a:p>
            </p:txBody>
          </p:sp>
          <p:sp>
            <p:nvSpPr>
              <p:cNvPr id="53" name="Rounded Rectangle 52">
                <a:extLst>
                  <a:ext uri="{FF2B5EF4-FFF2-40B4-BE49-F238E27FC236}">
                    <a16:creationId xmlns:a16="http://schemas.microsoft.com/office/drawing/2014/main" id="{88494978-BD61-6C46-88EC-CCF79C7282CE}"/>
                  </a:ext>
                </a:extLst>
              </p:cNvPr>
              <p:cNvSpPr/>
              <p:nvPr/>
            </p:nvSpPr>
            <p:spPr>
              <a:xfrm>
                <a:off x="1827810" y="2454360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/>
                  <a:t>PR</a:t>
                </a:r>
              </a:p>
            </p:txBody>
          </p:sp>
          <p:sp>
            <p:nvSpPr>
              <p:cNvPr id="54" name="Rounded Rectangle 53">
                <a:extLst>
                  <a:ext uri="{FF2B5EF4-FFF2-40B4-BE49-F238E27FC236}">
                    <a16:creationId xmlns:a16="http://schemas.microsoft.com/office/drawing/2014/main" id="{7E617910-FD66-5842-94CD-616DF5A7425B}"/>
                  </a:ext>
                </a:extLst>
              </p:cNvPr>
              <p:cNvSpPr/>
              <p:nvPr/>
            </p:nvSpPr>
            <p:spPr>
              <a:xfrm>
                <a:off x="1902455" y="2538335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/>
                  <a:t>PR</a:t>
                </a:r>
              </a:p>
            </p:txBody>
          </p:sp>
          <p:sp>
            <p:nvSpPr>
              <p:cNvPr id="55" name="Rounded Rectangle 54">
                <a:extLst>
                  <a:ext uri="{FF2B5EF4-FFF2-40B4-BE49-F238E27FC236}">
                    <a16:creationId xmlns:a16="http://schemas.microsoft.com/office/drawing/2014/main" id="{9B45DFAE-7DEC-D349-B58F-70FC92E869AE}"/>
                  </a:ext>
                </a:extLst>
              </p:cNvPr>
              <p:cNvSpPr/>
              <p:nvPr/>
            </p:nvSpPr>
            <p:spPr>
              <a:xfrm>
                <a:off x="1967769" y="2584988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/>
                  <a:t>PR</a:t>
                </a:r>
              </a:p>
            </p:txBody>
          </p:sp>
          <p:sp>
            <p:nvSpPr>
              <p:cNvPr id="56" name="Rounded Rectangle 55">
                <a:extLst>
                  <a:ext uri="{FF2B5EF4-FFF2-40B4-BE49-F238E27FC236}">
                    <a16:creationId xmlns:a16="http://schemas.microsoft.com/office/drawing/2014/main" id="{3C4370F8-EA25-F14E-881B-D5B0E4A67DBC}"/>
                  </a:ext>
                </a:extLst>
              </p:cNvPr>
              <p:cNvSpPr/>
              <p:nvPr/>
            </p:nvSpPr>
            <p:spPr>
              <a:xfrm>
                <a:off x="2023753" y="2659633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/>
                  <a:t>PR</a:t>
                </a:r>
              </a:p>
            </p:txBody>
          </p:sp>
          <p:sp>
            <p:nvSpPr>
              <p:cNvPr id="57" name="Rounded Rectangle 56">
                <a:extLst>
                  <a:ext uri="{FF2B5EF4-FFF2-40B4-BE49-F238E27FC236}">
                    <a16:creationId xmlns:a16="http://schemas.microsoft.com/office/drawing/2014/main" id="{2BD018BA-D46B-0E4D-B4B9-208611A4E47B}"/>
                  </a:ext>
                </a:extLst>
              </p:cNvPr>
              <p:cNvSpPr/>
              <p:nvPr/>
            </p:nvSpPr>
            <p:spPr>
              <a:xfrm>
                <a:off x="2089067" y="2734278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/>
                  <a:t>PR</a:t>
                </a:r>
              </a:p>
            </p:txBody>
          </p:sp>
          <p:sp>
            <p:nvSpPr>
              <p:cNvPr id="58" name="Rounded Rectangle 57">
                <a:extLst>
                  <a:ext uri="{FF2B5EF4-FFF2-40B4-BE49-F238E27FC236}">
                    <a16:creationId xmlns:a16="http://schemas.microsoft.com/office/drawing/2014/main" id="{0969CCE0-E375-424F-9842-20DA77922988}"/>
                  </a:ext>
                </a:extLst>
              </p:cNvPr>
              <p:cNvSpPr/>
              <p:nvPr/>
            </p:nvSpPr>
            <p:spPr>
              <a:xfrm>
                <a:off x="2145051" y="2808923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/>
                  <a:t>PR</a:t>
                </a:r>
              </a:p>
            </p:txBody>
          </p:sp>
          <p:sp>
            <p:nvSpPr>
              <p:cNvPr id="59" name="Rounded Rectangle 58">
                <a:extLst>
                  <a:ext uri="{FF2B5EF4-FFF2-40B4-BE49-F238E27FC236}">
                    <a16:creationId xmlns:a16="http://schemas.microsoft.com/office/drawing/2014/main" id="{413DD5AF-6D93-4444-8F94-A5C66FE1F69D}"/>
                  </a:ext>
                </a:extLst>
              </p:cNvPr>
              <p:cNvSpPr/>
              <p:nvPr/>
            </p:nvSpPr>
            <p:spPr>
              <a:xfrm>
                <a:off x="2201034" y="2883568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/>
                  <a:t>PR</a:t>
                </a: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486933B2-175E-AA40-AC80-E1377B4B0B55}"/>
                </a:ext>
              </a:extLst>
            </p:cNvPr>
            <p:cNvGrpSpPr/>
            <p:nvPr/>
          </p:nvGrpSpPr>
          <p:grpSpPr>
            <a:xfrm>
              <a:off x="2950825" y="2326388"/>
              <a:ext cx="1020015" cy="805317"/>
              <a:chOff x="1594545" y="2239756"/>
              <a:chExt cx="1020015" cy="805317"/>
            </a:xfrm>
          </p:grpSpPr>
          <p:sp>
            <p:nvSpPr>
              <p:cNvPr id="61" name="Rounded Rectangle 60">
                <a:extLst>
                  <a:ext uri="{FF2B5EF4-FFF2-40B4-BE49-F238E27FC236}">
                    <a16:creationId xmlns:a16="http://schemas.microsoft.com/office/drawing/2014/main" id="{F7D81173-45DC-0040-8407-F2B4204359CA}"/>
                  </a:ext>
                </a:extLst>
              </p:cNvPr>
              <p:cNvSpPr/>
              <p:nvPr/>
            </p:nvSpPr>
            <p:spPr>
              <a:xfrm>
                <a:off x="1594545" y="2239756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62" name="Rounded Rectangle 61">
                <a:extLst>
                  <a:ext uri="{FF2B5EF4-FFF2-40B4-BE49-F238E27FC236}">
                    <a16:creationId xmlns:a16="http://schemas.microsoft.com/office/drawing/2014/main" id="{65F6852B-57FB-354A-B593-CA638AF023F3}"/>
                  </a:ext>
                </a:extLst>
              </p:cNvPr>
              <p:cNvSpPr/>
              <p:nvPr/>
            </p:nvSpPr>
            <p:spPr>
              <a:xfrm>
                <a:off x="1669190" y="2314401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63" name="Rounded Rectangle 62">
                <a:extLst>
                  <a:ext uri="{FF2B5EF4-FFF2-40B4-BE49-F238E27FC236}">
                    <a16:creationId xmlns:a16="http://schemas.microsoft.com/office/drawing/2014/main" id="{8E8311B0-2618-4940-BF53-E7B90B8AD07D}"/>
                  </a:ext>
                </a:extLst>
              </p:cNvPr>
              <p:cNvSpPr/>
              <p:nvPr/>
            </p:nvSpPr>
            <p:spPr>
              <a:xfrm>
                <a:off x="1753165" y="2389046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64" name="Rounded Rectangle 63">
                <a:extLst>
                  <a:ext uri="{FF2B5EF4-FFF2-40B4-BE49-F238E27FC236}">
                    <a16:creationId xmlns:a16="http://schemas.microsoft.com/office/drawing/2014/main" id="{8EB1E0EC-A5B2-EA46-8ED4-00229BE298CB}"/>
                  </a:ext>
                </a:extLst>
              </p:cNvPr>
              <p:cNvSpPr/>
              <p:nvPr/>
            </p:nvSpPr>
            <p:spPr>
              <a:xfrm>
                <a:off x="1827810" y="2454360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65" name="Rounded Rectangle 64">
                <a:extLst>
                  <a:ext uri="{FF2B5EF4-FFF2-40B4-BE49-F238E27FC236}">
                    <a16:creationId xmlns:a16="http://schemas.microsoft.com/office/drawing/2014/main" id="{0B716525-CF16-ED4D-B5ED-1F980480D1E4}"/>
                  </a:ext>
                </a:extLst>
              </p:cNvPr>
              <p:cNvSpPr/>
              <p:nvPr/>
            </p:nvSpPr>
            <p:spPr>
              <a:xfrm>
                <a:off x="1902455" y="2538335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66" name="Rounded Rectangle 65">
                <a:extLst>
                  <a:ext uri="{FF2B5EF4-FFF2-40B4-BE49-F238E27FC236}">
                    <a16:creationId xmlns:a16="http://schemas.microsoft.com/office/drawing/2014/main" id="{47C3D6B1-2084-EA48-9BEE-CD0039ED2678}"/>
                  </a:ext>
                </a:extLst>
              </p:cNvPr>
              <p:cNvSpPr/>
              <p:nvPr/>
            </p:nvSpPr>
            <p:spPr>
              <a:xfrm>
                <a:off x="1967769" y="2584988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67" name="Rounded Rectangle 66">
                <a:extLst>
                  <a:ext uri="{FF2B5EF4-FFF2-40B4-BE49-F238E27FC236}">
                    <a16:creationId xmlns:a16="http://schemas.microsoft.com/office/drawing/2014/main" id="{915B8165-ED07-9A42-A347-B6410A1773F4}"/>
                  </a:ext>
                </a:extLst>
              </p:cNvPr>
              <p:cNvSpPr/>
              <p:nvPr/>
            </p:nvSpPr>
            <p:spPr>
              <a:xfrm>
                <a:off x="2023753" y="2659633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68" name="Rounded Rectangle 67">
                <a:extLst>
                  <a:ext uri="{FF2B5EF4-FFF2-40B4-BE49-F238E27FC236}">
                    <a16:creationId xmlns:a16="http://schemas.microsoft.com/office/drawing/2014/main" id="{9CB47D6C-1074-1248-989E-2DE2F0465596}"/>
                  </a:ext>
                </a:extLst>
              </p:cNvPr>
              <p:cNvSpPr/>
              <p:nvPr/>
            </p:nvSpPr>
            <p:spPr>
              <a:xfrm>
                <a:off x="2089067" y="2734278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69" name="Rounded Rectangle 68">
                <a:extLst>
                  <a:ext uri="{FF2B5EF4-FFF2-40B4-BE49-F238E27FC236}">
                    <a16:creationId xmlns:a16="http://schemas.microsoft.com/office/drawing/2014/main" id="{4D7BA1A5-CD9E-1A49-A0D7-CBAEBC76F665}"/>
                  </a:ext>
                </a:extLst>
              </p:cNvPr>
              <p:cNvSpPr/>
              <p:nvPr/>
            </p:nvSpPr>
            <p:spPr>
              <a:xfrm>
                <a:off x="2145051" y="2808923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70" name="Rounded Rectangle 69">
                <a:extLst>
                  <a:ext uri="{FF2B5EF4-FFF2-40B4-BE49-F238E27FC236}">
                    <a16:creationId xmlns:a16="http://schemas.microsoft.com/office/drawing/2014/main" id="{553F25FE-C7D7-D54D-91DC-1AD9ECBDF10E}"/>
                  </a:ext>
                </a:extLst>
              </p:cNvPr>
              <p:cNvSpPr/>
              <p:nvPr/>
            </p:nvSpPr>
            <p:spPr>
              <a:xfrm>
                <a:off x="2201034" y="2883568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3318F691-214B-3449-BE1C-DC38597AABFD}"/>
                </a:ext>
              </a:extLst>
            </p:cNvPr>
            <p:cNvGrpSpPr/>
            <p:nvPr/>
          </p:nvGrpSpPr>
          <p:grpSpPr>
            <a:xfrm>
              <a:off x="3639439" y="2349713"/>
              <a:ext cx="1020015" cy="805317"/>
              <a:chOff x="1594545" y="2239756"/>
              <a:chExt cx="1020015" cy="805317"/>
            </a:xfrm>
          </p:grpSpPr>
          <p:sp>
            <p:nvSpPr>
              <p:cNvPr id="72" name="Rounded Rectangle 71">
                <a:extLst>
                  <a:ext uri="{FF2B5EF4-FFF2-40B4-BE49-F238E27FC236}">
                    <a16:creationId xmlns:a16="http://schemas.microsoft.com/office/drawing/2014/main" id="{E3552433-8CE4-EE4C-9347-1F71478F370E}"/>
                  </a:ext>
                </a:extLst>
              </p:cNvPr>
              <p:cNvSpPr/>
              <p:nvPr/>
            </p:nvSpPr>
            <p:spPr>
              <a:xfrm>
                <a:off x="1594545" y="2239756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73" name="Rounded Rectangle 72">
                <a:extLst>
                  <a:ext uri="{FF2B5EF4-FFF2-40B4-BE49-F238E27FC236}">
                    <a16:creationId xmlns:a16="http://schemas.microsoft.com/office/drawing/2014/main" id="{07F7D7CE-4028-0F4D-94DD-DB603F41F770}"/>
                  </a:ext>
                </a:extLst>
              </p:cNvPr>
              <p:cNvSpPr/>
              <p:nvPr/>
            </p:nvSpPr>
            <p:spPr>
              <a:xfrm>
                <a:off x="1669190" y="2314401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74" name="Rounded Rectangle 73">
                <a:extLst>
                  <a:ext uri="{FF2B5EF4-FFF2-40B4-BE49-F238E27FC236}">
                    <a16:creationId xmlns:a16="http://schemas.microsoft.com/office/drawing/2014/main" id="{5881FCBE-D1E0-804E-99A8-0B2BA8BD24C3}"/>
                  </a:ext>
                </a:extLst>
              </p:cNvPr>
              <p:cNvSpPr/>
              <p:nvPr/>
            </p:nvSpPr>
            <p:spPr>
              <a:xfrm>
                <a:off x="1753165" y="2389046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75" name="Rounded Rectangle 74">
                <a:extLst>
                  <a:ext uri="{FF2B5EF4-FFF2-40B4-BE49-F238E27FC236}">
                    <a16:creationId xmlns:a16="http://schemas.microsoft.com/office/drawing/2014/main" id="{45AAA6C0-AE57-6C40-B7D7-0B12A4FB147F}"/>
                  </a:ext>
                </a:extLst>
              </p:cNvPr>
              <p:cNvSpPr/>
              <p:nvPr/>
            </p:nvSpPr>
            <p:spPr>
              <a:xfrm>
                <a:off x="1827810" y="2454360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76" name="Rounded Rectangle 75">
                <a:extLst>
                  <a:ext uri="{FF2B5EF4-FFF2-40B4-BE49-F238E27FC236}">
                    <a16:creationId xmlns:a16="http://schemas.microsoft.com/office/drawing/2014/main" id="{42A465A7-CD34-3647-AB4F-18903C24CEA1}"/>
                  </a:ext>
                </a:extLst>
              </p:cNvPr>
              <p:cNvSpPr/>
              <p:nvPr/>
            </p:nvSpPr>
            <p:spPr>
              <a:xfrm>
                <a:off x="1902455" y="2538335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77" name="Rounded Rectangle 76">
                <a:extLst>
                  <a:ext uri="{FF2B5EF4-FFF2-40B4-BE49-F238E27FC236}">
                    <a16:creationId xmlns:a16="http://schemas.microsoft.com/office/drawing/2014/main" id="{1BC91671-BFF0-A247-A367-940176D7530A}"/>
                  </a:ext>
                </a:extLst>
              </p:cNvPr>
              <p:cNvSpPr/>
              <p:nvPr/>
            </p:nvSpPr>
            <p:spPr>
              <a:xfrm>
                <a:off x="1967769" y="2584988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78" name="Rounded Rectangle 77">
                <a:extLst>
                  <a:ext uri="{FF2B5EF4-FFF2-40B4-BE49-F238E27FC236}">
                    <a16:creationId xmlns:a16="http://schemas.microsoft.com/office/drawing/2014/main" id="{960B6F15-06E7-FF4C-994B-F2B0266AA21A}"/>
                  </a:ext>
                </a:extLst>
              </p:cNvPr>
              <p:cNvSpPr/>
              <p:nvPr/>
            </p:nvSpPr>
            <p:spPr>
              <a:xfrm>
                <a:off x="2023753" y="2659633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79" name="Rounded Rectangle 78">
                <a:extLst>
                  <a:ext uri="{FF2B5EF4-FFF2-40B4-BE49-F238E27FC236}">
                    <a16:creationId xmlns:a16="http://schemas.microsoft.com/office/drawing/2014/main" id="{4F6563A0-CEC5-A449-A708-B6A4E4A93342}"/>
                  </a:ext>
                </a:extLst>
              </p:cNvPr>
              <p:cNvSpPr/>
              <p:nvPr/>
            </p:nvSpPr>
            <p:spPr>
              <a:xfrm>
                <a:off x="2089067" y="2734278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80" name="Rounded Rectangle 79">
                <a:extLst>
                  <a:ext uri="{FF2B5EF4-FFF2-40B4-BE49-F238E27FC236}">
                    <a16:creationId xmlns:a16="http://schemas.microsoft.com/office/drawing/2014/main" id="{031DEF64-05F0-D94C-B75D-2C15CEE2940F}"/>
                  </a:ext>
                </a:extLst>
              </p:cNvPr>
              <p:cNvSpPr/>
              <p:nvPr/>
            </p:nvSpPr>
            <p:spPr>
              <a:xfrm>
                <a:off x="2145051" y="2808923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81" name="Rounded Rectangle 80">
                <a:extLst>
                  <a:ext uri="{FF2B5EF4-FFF2-40B4-BE49-F238E27FC236}">
                    <a16:creationId xmlns:a16="http://schemas.microsoft.com/office/drawing/2014/main" id="{E494CF58-AF7A-AE44-AC87-548D0D9CA4B4}"/>
                  </a:ext>
                </a:extLst>
              </p:cNvPr>
              <p:cNvSpPr/>
              <p:nvPr/>
            </p:nvSpPr>
            <p:spPr>
              <a:xfrm>
                <a:off x="2201034" y="2883568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215D1BF4-BAB3-3841-98E7-980865907EE1}"/>
                </a:ext>
              </a:extLst>
            </p:cNvPr>
            <p:cNvGrpSpPr/>
            <p:nvPr/>
          </p:nvGrpSpPr>
          <p:grpSpPr>
            <a:xfrm>
              <a:off x="971529" y="2392063"/>
              <a:ext cx="1020015" cy="805317"/>
              <a:chOff x="1594545" y="2239756"/>
              <a:chExt cx="1020015" cy="805317"/>
            </a:xfrm>
          </p:grpSpPr>
          <p:sp>
            <p:nvSpPr>
              <p:cNvPr id="83" name="Rounded Rectangle 82">
                <a:extLst>
                  <a:ext uri="{FF2B5EF4-FFF2-40B4-BE49-F238E27FC236}">
                    <a16:creationId xmlns:a16="http://schemas.microsoft.com/office/drawing/2014/main" id="{07F74238-3A98-414E-9EC4-CA51740A595B}"/>
                  </a:ext>
                </a:extLst>
              </p:cNvPr>
              <p:cNvSpPr/>
              <p:nvPr/>
            </p:nvSpPr>
            <p:spPr>
              <a:xfrm>
                <a:off x="1594545" y="2239756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84" name="Rounded Rectangle 83">
                <a:extLst>
                  <a:ext uri="{FF2B5EF4-FFF2-40B4-BE49-F238E27FC236}">
                    <a16:creationId xmlns:a16="http://schemas.microsoft.com/office/drawing/2014/main" id="{5D1EA636-903E-DE41-A0C3-1DC5853ABD96}"/>
                  </a:ext>
                </a:extLst>
              </p:cNvPr>
              <p:cNvSpPr/>
              <p:nvPr/>
            </p:nvSpPr>
            <p:spPr>
              <a:xfrm>
                <a:off x="1669190" y="2314401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85" name="Rounded Rectangle 84">
                <a:extLst>
                  <a:ext uri="{FF2B5EF4-FFF2-40B4-BE49-F238E27FC236}">
                    <a16:creationId xmlns:a16="http://schemas.microsoft.com/office/drawing/2014/main" id="{01323E22-D810-5F45-B59E-21E2117569B3}"/>
                  </a:ext>
                </a:extLst>
              </p:cNvPr>
              <p:cNvSpPr/>
              <p:nvPr/>
            </p:nvSpPr>
            <p:spPr>
              <a:xfrm>
                <a:off x="1753165" y="2389046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86" name="Rounded Rectangle 85">
                <a:extLst>
                  <a:ext uri="{FF2B5EF4-FFF2-40B4-BE49-F238E27FC236}">
                    <a16:creationId xmlns:a16="http://schemas.microsoft.com/office/drawing/2014/main" id="{F5B4054A-3830-2D4F-9DFB-6C5108879668}"/>
                  </a:ext>
                </a:extLst>
              </p:cNvPr>
              <p:cNvSpPr/>
              <p:nvPr/>
            </p:nvSpPr>
            <p:spPr>
              <a:xfrm>
                <a:off x="1827810" y="2454360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87" name="Rounded Rectangle 86">
                <a:extLst>
                  <a:ext uri="{FF2B5EF4-FFF2-40B4-BE49-F238E27FC236}">
                    <a16:creationId xmlns:a16="http://schemas.microsoft.com/office/drawing/2014/main" id="{4A0A6245-7627-5446-974C-EDFAEABB3193}"/>
                  </a:ext>
                </a:extLst>
              </p:cNvPr>
              <p:cNvSpPr/>
              <p:nvPr/>
            </p:nvSpPr>
            <p:spPr>
              <a:xfrm>
                <a:off x="1902455" y="2538335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88" name="Rounded Rectangle 87">
                <a:extLst>
                  <a:ext uri="{FF2B5EF4-FFF2-40B4-BE49-F238E27FC236}">
                    <a16:creationId xmlns:a16="http://schemas.microsoft.com/office/drawing/2014/main" id="{808FC56C-B517-5349-8243-D1BD77B0FF71}"/>
                  </a:ext>
                </a:extLst>
              </p:cNvPr>
              <p:cNvSpPr/>
              <p:nvPr/>
            </p:nvSpPr>
            <p:spPr>
              <a:xfrm>
                <a:off x="1967769" y="2584988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89" name="Rounded Rectangle 88">
                <a:extLst>
                  <a:ext uri="{FF2B5EF4-FFF2-40B4-BE49-F238E27FC236}">
                    <a16:creationId xmlns:a16="http://schemas.microsoft.com/office/drawing/2014/main" id="{2D1ED21E-A7E5-0C41-BB75-C49DE8A48CA9}"/>
                  </a:ext>
                </a:extLst>
              </p:cNvPr>
              <p:cNvSpPr/>
              <p:nvPr/>
            </p:nvSpPr>
            <p:spPr>
              <a:xfrm>
                <a:off x="2023753" y="2659633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90" name="Rounded Rectangle 89">
                <a:extLst>
                  <a:ext uri="{FF2B5EF4-FFF2-40B4-BE49-F238E27FC236}">
                    <a16:creationId xmlns:a16="http://schemas.microsoft.com/office/drawing/2014/main" id="{9886A982-9CE5-034D-944F-54D373720A97}"/>
                  </a:ext>
                </a:extLst>
              </p:cNvPr>
              <p:cNvSpPr/>
              <p:nvPr/>
            </p:nvSpPr>
            <p:spPr>
              <a:xfrm>
                <a:off x="2089067" y="2734278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91" name="Rounded Rectangle 90">
                <a:extLst>
                  <a:ext uri="{FF2B5EF4-FFF2-40B4-BE49-F238E27FC236}">
                    <a16:creationId xmlns:a16="http://schemas.microsoft.com/office/drawing/2014/main" id="{7A09DF98-A841-954E-BA6F-5586E11087D6}"/>
                  </a:ext>
                </a:extLst>
              </p:cNvPr>
              <p:cNvSpPr/>
              <p:nvPr/>
            </p:nvSpPr>
            <p:spPr>
              <a:xfrm>
                <a:off x="2145051" y="2808923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92" name="Rounded Rectangle 91">
                <a:extLst>
                  <a:ext uri="{FF2B5EF4-FFF2-40B4-BE49-F238E27FC236}">
                    <a16:creationId xmlns:a16="http://schemas.microsoft.com/office/drawing/2014/main" id="{FAD7AE6F-9715-064B-9737-6FA83C400E93}"/>
                  </a:ext>
                </a:extLst>
              </p:cNvPr>
              <p:cNvSpPr/>
              <p:nvPr/>
            </p:nvSpPr>
            <p:spPr>
              <a:xfrm>
                <a:off x="2201034" y="2883568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EE677945-5F4C-A84F-81D0-7FBD21FB3F7C}"/>
                </a:ext>
              </a:extLst>
            </p:cNvPr>
            <p:cNvGrpSpPr/>
            <p:nvPr/>
          </p:nvGrpSpPr>
          <p:grpSpPr>
            <a:xfrm>
              <a:off x="4247253" y="2334346"/>
              <a:ext cx="1020015" cy="805317"/>
              <a:chOff x="1594545" y="2239756"/>
              <a:chExt cx="1020015" cy="805317"/>
            </a:xfrm>
          </p:grpSpPr>
          <p:sp>
            <p:nvSpPr>
              <p:cNvPr id="94" name="Rounded Rectangle 93">
                <a:extLst>
                  <a:ext uri="{FF2B5EF4-FFF2-40B4-BE49-F238E27FC236}">
                    <a16:creationId xmlns:a16="http://schemas.microsoft.com/office/drawing/2014/main" id="{CE6F0F54-D0E8-D84B-BB17-D2BE99DA6C48}"/>
                  </a:ext>
                </a:extLst>
              </p:cNvPr>
              <p:cNvSpPr/>
              <p:nvPr/>
            </p:nvSpPr>
            <p:spPr>
              <a:xfrm>
                <a:off x="1594545" y="2239756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95" name="Rounded Rectangle 94">
                <a:extLst>
                  <a:ext uri="{FF2B5EF4-FFF2-40B4-BE49-F238E27FC236}">
                    <a16:creationId xmlns:a16="http://schemas.microsoft.com/office/drawing/2014/main" id="{28CFA0AB-EA2F-B14F-92B1-431B05B66A46}"/>
                  </a:ext>
                </a:extLst>
              </p:cNvPr>
              <p:cNvSpPr/>
              <p:nvPr/>
            </p:nvSpPr>
            <p:spPr>
              <a:xfrm>
                <a:off x="1669190" y="2314401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96" name="Rounded Rectangle 95">
                <a:extLst>
                  <a:ext uri="{FF2B5EF4-FFF2-40B4-BE49-F238E27FC236}">
                    <a16:creationId xmlns:a16="http://schemas.microsoft.com/office/drawing/2014/main" id="{F488D4F1-98AD-E748-946C-F1433A414811}"/>
                  </a:ext>
                </a:extLst>
              </p:cNvPr>
              <p:cNvSpPr/>
              <p:nvPr/>
            </p:nvSpPr>
            <p:spPr>
              <a:xfrm>
                <a:off x="1753165" y="2389046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97" name="Rounded Rectangle 96">
                <a:extLst>
                  <a:ext uri="{FF2B5EF4-FFF2-40B4-BE49-F238E27FC236}">
                    <a16:creationId xmlns:a16="http://schemas.microsoft.com/office/drawing/2014/main" id="{A7D76015-539D-9D49-A197-D63CA35B7E54}"/>
                  </a:ext>
                </a:extLst>
              </p:cNvPr>
              <p:cNvSpPr/>
              <p:nvPr/>
            </p:nvSpPr>
            <p:spPr>
              <a:xfrm>
                <a:off x="1827810" y="2454360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98" name="Rounded Rectangle 97">
                <a:extLst>
                  <a:ext uri="{FF2B5EF4-FFF2-40B4-BE49-F238E27FC236}">
                    <a16:creationId xmlns:a16="http://schemas.microsoft.com/office/drawing/2014/main" id="{A34CE4FB-D71E-1146-9764-F2E07E28F405}"/>
                  </a:ext>
                </a:extLst>
              </p:cNvPr>
              <p:cNvSpPr/>
              <p:nvPr/>
            </p:nvSpPr>
            <p:spPr>
              <a:xfrm>
                <a:off x="1902455" y="2538335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99" name="Rounded Rectangle 98">
                <a:extLst>
                  <a:ext uri="{FF2B5EF4-FFF2-40B4-BE49-F238E27FC236}">
                    <a16:creationId xmlns:a16="http://schemas.microsoft.com/office/drawing/2014/main" id="{EBEA81CB-C6D2-3049-8E8E-CAC081599DE5}"/>
                  </a:ext>
                </a:extLst>
              </p:cNvPr>
              <p:cNvSpPr/>
              <p:nvPr/>
            </p:nvSpPr>
            <p:spPr>
              <a:xfrm>
                <a:off x="1967769" y="2584988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100" name="Rounded Rectangle 99">
                <a:extLst>
                  <a:ext uri="{FF2B5EF4-FFF2-40B4-BE49-F238E27FC236}">
                    <a16:creationId xmlns:a16="http://schemas.microsoft.com/office/drawing/2014/main" id="{E4665B5D-6C62-9D47-8AB3-E5692C8F97CE}"/>
                  </a:ext>
                </a:extLst>
              </p:cNvPr>
              <p:cNvSpPr/>
              <p:nvPr/>
            </p:nvSpPr>
            <p:spPr>
              <a:xfrm>
                <a:off x="2023753" y="2659633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101" name="Rounded Rectangle 100">
                <a:extLst>
                  <a:ext uri="{FF2B5EF4-FFF2-40B4-BE49-F238E27FC236}">
                    <a16:creationId xmlns:a16="http://schemas.microsoft.com/office/drawing/2014/main" id="{9A42D2CE-2DD7-D149-A912-4A945C23F0D0}"/>
                  </a:ext>
                </a:extLst>
              </p:cNvPr>
              <p:cNvSpPr/>
              <p:nvPr/>
            </p:nvSpPr>
            <p:spPr>
              <a:xfrm>
                <a:off x="2089067" y="2734278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102" name="Rounded Rectangle 101">
                <a:extLst>
                  <a:ext uri="{FF2B5EF4-FFF2-40B4-BE49-F238E27FC236}">
                    <a16:creationId xmlns:a16="http://schemas.microsoft.com/office/drawing/2014/main" id="{49831909-A22A-4140-A07E-ED7903F36341}"/>
                  </a:ext>
                </a:extLst>
              </p:cNvPr>
              <p:cNvSpPr/>
              <p:nvPr/>
            </p:nvSpPr>
            <p:spPr>
              <a:xfrm>
                <a:off x="2145051" y="2808923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  <p:sp>
            <p:nvSpPr>
              <p:cNvPr id="103" name="Rounded Rectangle 102">
                <a:extLst>
                  <a:ext uri="{FF2B5EF4-FFF2-40B4-BE49-F238E27FC236}">
                    <a16:creationId xmlns:a16="http://schemas.microsoft.com/office/drawing/2014/main" id="{544CA2F4-1DC5-414B-B058-C3DB4045B436}"/>
                  </a:ext>
                </a:extLst>
              </p:cNvPr>
              <p:cNvSpPr/>
              <p:nvPr/>
            </p:nvSpPr>
            <p:spPr>
              <a:xfrm>
                <a:off x="2201034" y="2883568"/>
                <a:ext cx="413526" cy="161505"/>
              </a:xfrm>
              <a:prstGeom prst="roundRect">
                <a:avLst/>
              </a:prstGeom>
              <a:solidFill>
                <a:srgbClr val="00919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/>
                  <a:t>PR</a:t>
                </a:r>
              </a:p>
            </p:txBody>
          </p:sp>
        </p:grpSp>
      </p:grpSp>
      <p:sp>
        <p:nvSpPr>
          <p:cNvPr id="128" name="TextBox 127">
            <a:extLst>
              <a:ext uri="{FF2B5EF4-FFF2-40B4-BE49-F238E27FC236}">
                <a16:creationId xmlns:a16="http://schemas.microsoft.com/office/drawing/2014/main" id="{E59870A9-1536-7649-A5E3-275C85B9E066}"/>
              </a:ext>
            </a:extLst>
          </p:cNvPr>
          <p:cNvSpPr txBox="1"/>
          <p:nvPr/>
        </p:nvSpPr>
        <p:spPr>
          <a:xfrm rot="16200000">
            <a:off x="5491553" y="2209732"/>
            <a:ext cx="684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Roles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BEE79E4F-3448-EF47-8A1E-D2DDAB2C60FE}"/>
              </a:ext>
            </a:extLst>
          </p:cNvPr>
          <p:cNvSpPr txBox="1"/>
          <p:nvPr/>
        </p:nvSpPr>
        <p:spPr>
          <a:xfrm>
            <a:off x="2457608" y="3707740"/>
            <a:ext cx="117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Categories</a:t>
            </a:r>
          </a:p>
        </p:txBody>
      </p:sp>
      <p:sp>
        <p:nvSpPr>
          <p:cNvPr id="131" name="Rounded Rectangle 130">
            <a:extLst>
              <a:ext uri="{FF2B5EF4-FFF2-40B4-BE49-F238E27FC236}">
                <a16:creationId xmlns:a16="http://schemas.microsoft.com/office/drawing/2014/main" id="{7C11D70A-C52B-8447-82DE-C2F1AC63E94F}"/>
              </a:ext>
            </a:extLst>
          </p:cNvPr>
          <p:cNvSpPr/>
          <p:nvPr/>
        </p:nvSpPr>
        <p:spPr>
          <a:xfrm>
            <a:off x="865373" y="4270849"/>
            <a:ext cx="2556466" cy="152181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The Hub Portfolio</a:t>
            </a:r>
          </a:p>
        </p:txBody>
      </p:sp>
      <p:sp>
        <p:nvSpPr>
          <p:cNvPr id="134" name="Right Arrow 133">
            <a:extLst>
              <a:ext uri="{FF2B5EF4-FFF2-40B4-BE49-F238E27FC236}">
                <a16:creationId xmlns:a16="http://schemas.microsoft.com/office/drawing/2014/main" id="{DE924772-85B5-594F-B6EC-27C59DCC41DA}"/>
              </a:ext>
            </a:extLst>
          </p:cNvPr>
          <p:cNvSpPr/>
          <p:nvPr/>
        </p:nvSpPr>
        <p:spPr>
          <a:xfrm>
            <a:off x="7616830" y="851239"/>
            <a:ext cx="3888432" cy="381818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One size (doesn’t)  fit all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9C6D65A8-9CF9-8048-BBC6-872AE0CA5003}"/>
              </a:ext>
            </a:extLst>
          </p:cNvPr>
          <p:cNvSpPr/>
          <p:nvPr/>
        </p:nvSpPr>
        <p:spPr>
          <a:xfrm>
            <a:off x="6215642" y="863018"/>
            <a:ext cx="5640997" cy="53742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70A16957-FE22-1F4B-9C65-65900BB9BA64}"/>
              </a:ext>
            </a:extLst>
          </p:cNvPr>
          <p:cNvSpPr/>
          <p:nvPr/>
        </p:nvSpPr>
        <p:spPr>
          <a:xfrm>
            <a:off x="8124372" y="2186307"/>
            <a:ext cx="4032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b="1" dirty="0">
                <a:solidFill>
                  <a:schemeClr val="accent4"/>
                </a:solidFill>
              </a:rPr>
              <a:t>Goal / priority</a:t>
            </a:r>
          </a:p>
          <a:p>
            <a:pPr lvl="1"/>
            <a:r>
              <a:rPr lang="en-US" dirty="0"/>
              <a:t>Ensure success of EOSC by ensuring continued availability of KERs and other results for EOSC community. </a:t>
            </a:r>
          </a:p>
        </p:txBody>
      </p:sp>
      <p:sp>
        <p:nvSpPr>
          <p:cNvPr id="130" name="Rounded Rectangle 129">
            <a:extLst>
              <a:ext uri="{FF2B5EF4-FFF2-40B4-BE49-F238E27FC236}">
                <a16:creationId xmlns:a16="http://schemas.microsoft.com/office/drawing/2014/main" id="{36DC845D-138F-3145-948E-8072787E8728}"/>
              </a:ext>
            </a:extLst>
          </p:cNvPr>
          <p:cNvSpPr/>
          <p:nvPr/>
        </p:nvSpPr>
        <p:spPr>
          <a:xfrm>
            <a:off x="3503712" y="4255182"/>
            <a:ext cx="5184576" cy="1521820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EOSC Service Portfolio</a:t>
            </a:r>
          </a:p>
        </p:txBody>
      </p:sp>
      <p:sp>
        <p:nvSpPr>
          <p:cNvPr id="138" name="Rounded Rectangle 137">
            <a:extLst>
              <a:ext uri="{FF2B5EF4-FFF2-40B4-BE49-F238E27FC236}">
                <a16:creationId xmlns:a16="http://schemas.microsoft.com/office/drawing/2014/main" id="{49D90217-3FA9-BC42-A974-0FB6853ACDF8}"/>
              </a:ext>
            </a:extLst>
          </p:cNvPr>
          <p:cNvSpPr/>
          <p:nvPr/>
        </p:nvSpPr>
        <p:spPr>
          <a:xfrm>
            <a:off x="4732759" y="4892490"/>
            <a:ext cx="932688" cy="3084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Service</a:t>
            </a:r>
          </a:p>
        </p:txBody>
      </p:sp>
      <p:sp>
        <p:nvSpPr>
          <p:cNvPr id="139" name="Rounded Rectangle 138">
            <a:extLst>
              <a:ext uri="{FF2B5EF4-FFF2-40B4-BE49-F238E27FC236}">
                <a16:creationId xmlns:a16="http://schemas.microsoft.com/office/drawing/2014/main" id="{E3814D63-83EF-0949-8180-1D930BB61EE9}"/>
              </a:ext>
            </a:extLst>
          </p:cNvPr>
          <p:cNvSpPr/>
          <p:nvPr/>
        </p:nvSpPr>
        <p:spPr>
          <a:xfrm>
            <a:off x="6185370" y="4758155"/>
            <a:ext cx="932688" cy="3084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Service</a:t>
            </a:r>
          </a:p>
        </p:txBody>
      </p:sp>
      <p:sp>
        <p:nvSpPr>
          <p:cNvPr id="140" name="Rounded Rectangle 139">
            <a:extLst>
              <a:ext uri="{FF2B5EF4-FFF2-40B4-BE49-F238E27FC236}">
                <a16:creationId xmlns:a16="http://schemas.microsoft.com/office/drawing/2014/main" id="{BB44D88F-5BBE-4D49-AC5A-C8EFBABECB36}"/>
              </a:ext>
            </a:extLst>
          </p:cNvPr>
          <p:cNvSpPr/>
          <p:nvPr/>
        </p:nvSpPr>
        <p:spPr>
          <a:xfrm>
            <a:off x="6074838" y="5160089"/>
            <a:ext cx="932688" cy="3084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Service</a:t>
            </a:r>
          </a:p>
        </p:txBody>
      </p:sp>
      <p:sp>
        <p:nvSpPr>
          <p:cNvPr id="141" name="Rounded Rectangle 140">
            <a:extLst>
              <a:ext uri="{FF2B5EF4-FFF2-40B4-BE49-F238E27FC236}">
                <a16:creationId xmlns:a16="http://schemas.microsoft.com/office/drawing/2014/main" id="{1A506C04-D27A-2243-8904-4F0113FD39FC}"/>
              </a:ext>
            </a:extLst>
          </p:cNvPr>
          <p:cNvSpPr/>
          <p:nvPr/>
        </p:nvSpPr>
        <p:spPr>
          <a:xfrm>
            <a:off x="7139964" y="5351008"/>
            <a:ext cx="932688" cy="3084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Service</a:t>
            </a:r>
          </a:p>
        </p:txBody>
      </p:sp>
      <p:sp>
        <p:nvSpPr>
          <p:cNvPr id="142" name="Rounded Rectangle 141">
            <a:extLst>
              <a:ext uri="{FF2B5EF4-FFF2-40B4-BE49-F238E27FC236}">
                <a16:creationId xmlns:a16="http://schemas.microsoft.com/office/drawing/2014/main" id="{D2F16A3F-A6EC-C649-9260-24665C35AF6C}"/>
              </a:ext>
            </a:extLst>
          </p:cNvPr>
          <p:cNvSpPr/>
          <p:nvPr/>
        </p:nvSpPr>
        <p:spPr>
          <a:xfrm>
            <a:off x="7441414" y="4778252"/>
            <a:ext cx="932688" cy="30848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Service</a:t>
            </a:r>
          </a:p>
        </p:txBody>
      </p:sp>
      <p:sp>
        <p:nvSpPr>
          <p:cNvPr id="143" name="Rounded Rectangle 142">
            <a:extLst>
              <a:ext uri="{FF2B5EF4-FFF2-40B4-BE49-F238E27FC236}">
                <a16:creationId xmlns:a16="http://schemas.microsoft.com/office/drawing/2014/main" id="{F29FE018-4C94-564A-8C99-FBE03D55761C}"/>
              </a:ext>
            </a:extLst>
          </p:cNvPr>
          <p:cNvSpPr/>
          <p:nvPr/>
        </p:nvSpPr>
        <p:spPr>
          <a:xfrm>
            <a:off x="3657585" y="4681475"/>
            <a:ext cx="932688" cy="3084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Service</a:t>
            </a:r>
          </a:p>
        </p:txBody>
      </p:sp>
      <p:sp>
        <p:nvSpPr>
          <p:cNvPr id="144" name="Rounded Rectangle 143">
            <a:extLst>
              <a:ext uri="{FF2B5EF4-FFF2-40B4-BE49-F238E27FC236}">
                <a16:creationId xmlns:a16="http://schemas.microsoft.com/office/drawing/2014/main" id="{C90D4C61-3BDD-9846-9380-1395FF082900}"/>
              </a:ext>
            </a:extLst>
          </p:cNvPr>
          <p:cNvSpPr/>
          <p:nvPr/>
        </p:nvSpPr>
        <p:spPr>
          <a:xfrm>
            <a:off x="3697779" y="5153748"/>
            <a:ext cx="932688" cy="3084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Service</a:t>
            </a:r>
          </a:p>
        </p:txBody>
      </p:sp>
      <p:sp>
        <p:nvSpPr>
          <p:cNvPr id="145" name="Rounded Rectangle 144">
            <a:extLst>
              <a:ext uri="{FF2B5EF4-FFF2-40B4-BE49-F238E27FC236}">
                <a16:creationId xmlns:a16="http://schemas.microsoft.com/office/drawing/2014/main" id="{82E2FA0D-295D-C74D-A8BF-21CCAB065742}"/>
              </a:ext>
            </a:extLst>
          </p:cNvPr>
          <p:cNvSpPr/>
          <p:nvPr/>
        </p:nvSpPr>
        <p:spPr>
          <a:xfrm>
            <a:off x="4893533" y="5324570"/>
            <a:ext cx="932688" cy="3084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Service</a:t>
            </a:r>
          </a:p>
        </p:txBody>
      </p:sp>
      <p:sp>
        <p:nvSpPr>
          <p:cNvPr id="146" name="Rounded Rectangle 145">
            <a:extLst>
              <a:ext uri="{FF2B5EF4-FFF2-40B4-BE49-F238E27FC236}">
                <a16:creationId xmlns:a16="http://schemas.microsoft.com/office/drawing/2014/main" id="{699836C3-51E7-8A48-9778-703AED753EF1}"/>
              </a:ext>
            </a:extLst>
          </p:cNvPr>
          <p:cNvSpPr/>
          <p:nvPr/>
        </p:nvSpPr>
        <p:spPr>
          <a:xfrm>
            <a:off x="934482" y="4721669"/>
            <a:ext cx="932688" cy="3084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Service</a:t>
            </a:r>
          </a:p>
        </p:txBody>
      </p:sp>
      <p:sp>
        <p:nvSpPr>
          <p:cNvPr id="147" name="Rounded Rectangle 146">
            <a:extLst>
              <a:ext uri="{FF2B5EF4-FFF2-40B4-BE49-F238E27FC236}">
                <a16:creationId xmlns:a16="http://schemas.microsoft.com/office/drawing/2014/main" id="{A4870A44-D2FC-8147-A0FE-A759DCAD446D}"/>
              </a:ext>
            </a:extLst>
          </p:cNvPr>
          <p:cNvSpPr/>
          <p:nvPr/>
        </p:nvSpPr>
        <p:spPr>
          <a:xfrm>
            <a:off x="1919220" y="4781959"/>
            <a:ext cx="932688" cy="3084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Service</a:t>
            </a:r>
          </a:p>
        </p:txBody>
      </p:sp>
      <p:sp>
        <p:nvSpPr>
          <p:cNvPr id="148" name="Rounded Rectangle 147">
            <a:extLst>
              <a:ext uri="{FF2B5EF4-FFF2-40B4-BE49-F238E27FC236}">
                <a16:creationId xmlns:a16="http://schemas.microsoft.com/office/drawing/2014/main" id="{DCD9E853-51EF-D447-AD14-34C7775E60CB}"/>
              </a:ext>
            </a:extLst>
          </p:cNvPr>
          <p:cNvSpPr/>
          <p:nvPr/>
        </p:nvSpPr>
        <p:spPr>
          <a:xfrm>
            <a:off x="1065110" y="5083409"/>
            <a:ext cx="932688" cy="3084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Service</a:t>
            </a:r>
          </a:p>
        </p:txBody>
      </p:sp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id="{5367E9A0-C5B2-9949-B40F-267CF51E9F98}"/>
              </a:ext>
            </a:extLst>
          </p:cNvPr>
          <p:cNvSpPr/>
          <p:nvPr/>
        </p:nvSpPr>
        <p:spPr>
          <a:xfrm>
            <a:off x="2069945" y="5203989"/>
            <a:ext cx="932688" cy="3084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Service</a:t>
            </a:r>
          </a:p>
        </p:txBody>
      </p:sp>
      <p:sp>
        <p:nvSpPr>
          <p:cNvPr id="151" name="Right Arrow 150">
            <a:extLst>
              <a:ext uri="{FF2B5EF4-FFF2-40B4-BE49-F238E27FC236}">
                <a16:creationId xmlns:a16="http://schemas.microsoft.com/office/drawing/2014/main" id="{76631668-2BD4-0445-AA32-8EC45EC28FA7}"/>
              </a:ext>
            </a:extLst>
          </p:cNvPr>
          <p:cNvSpPr/>
          <p:nvPr/>
        </p:nvSpPr>
        <p:spPr>
          <a:xfrm>
            <a:off x="6353887" y="3019130"/>
            <a:ext cx="1990070" cy="140457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2" name="Right Arrow 151">
            <a:extLst>
              <a:ext uri="{FF2B5EF4-FFF2-40B4-BE49-F238E27FC236}">
                <a16:creationId xmlns:a16="http://schemas.microsoft.com/office/drawing/2014/main" id="{390EC705-D03D-0A40-AEAE-2EC7305D0A63}"/>
              </a:ext>
            </a:extLst>
          </p:cNvPr>
          <p:cNvSpPr/>
          <p:nvPr/>
        </p:nvSpPr>
        <p:spPr>
          <a:xfrm>
            <a:off x="6353887" y="2599612"/>
            <a:ext cx="1990070" cy="140457"/>
          </a:xfrm>
          <a:prstGeom prst="right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3" name="Right Arrow 152">
            <a:extLst>
              <a:ext uri="{FF2B5EF4-FFF2-40B4-BE49-F238E27FC236}">
                <a16:creationId xmlns:a16="http://schemas.microsoft.com/office/drawing/2014/main" id="{088E130F-A021-DF42-B131-DF5156E78421}"/>
              </a:ext>
            </a:extLst>
          </p:cNvPr>
          <p:cNvSpPr/>
          <p:nvPr/>
        </p:nvSpPr>
        <p:spPr>
          <a:xfrm>
            <a:off x="6353887" y="2180094"/>
            <a:ext cx="1990070" cy="140457"/>
          </a:xfrm>
          <a:prstGeom prst="rightArrow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4" name="Right Arrow 153">
            <a:extLst>
              <a:ext uri="{FF2B5EF4-FFF2-40B4-BE49-F238E27FC236}">
                <a16:creationId xmlns:a16="http://schemas.microsoft.com/office/drawing/2014/main" id="{4E79055B-C759-DC4C-AC36-E8DDA00E6B3C}"/>
              </a:ext>
            </a:extLst>
          </p:cNvPr>
          <p:cNvSpPr/>
          <p:nvPr/>
        </p:nvSpPr>
        <p:spPr>
          <a:xfrm>
            <a:off x="6353887" y="1760576"/>
            <a:ext cx="1990070" cy="140457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7" name="Right Arrow 156">
            <a:extLst>
              <a:ext uri="{FF2B5EF4-FFF2-40B4-BE49-F238E27FC236}">
                <a16:creationId xmlns:a16="http://schemas.microsoft.com/office/drawing/2014/main" id="{A7DC1259-17F6-4249-A670-670F1CC96D32}"/>
              </a:ext>
            </a:extLst>
          </p:cNvPr>
          <p:cNvSpPr/>
          <p:nvPr/>
        </p:nvSpPr>
        <p:spPr>
          <a:xfrm>
            <a:off x="6353887" y="3438650"/>
            <a:ext cx="1990070" cy="140457"/>
          </a:xfrm>
          <a:prstGeom prst="rightArrow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242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8" grpId="0"/>
      <p:bldP spid="129" grpId="0"/>
      <p:bldP spid="131" grpId="0" animBg="1"/>
      <p:bldP spid="134" grpId="0" animBg="1"/>
      <p:bldP spid="134" grpId="1" animBg="1"/>
      <p:bldP spid="150" grpId="0" animBg="1"/>
      <p:bldP spid="135" grpId="0"/>
      <p:bldP spid="130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1" grpId="0" animBg="1"/>
      <p:bldP spid="152" grpId="0" animBg="1"/>
      <p:bldP spid="153" grpId="0" animBg="1"/>
      <p:bldP spid="154" grpId="0" animBg="1"/>
      <p:bldP spid="1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EF3D1-9980-F649-BB57-27DE8F914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F4DB3A5-6052-B04C-89CB-67CC0B84D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IPR and KERs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CA48B-9AD9-0947-87AE-BD2DDBB7B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1st EOSC-hub Review, Luxembourg 8-9 Oct 2019</a:t>
            </a:r>
            <a:endParaRPr lang="en-US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BAFEDC4C-3AA8-404C-84C9-CD00B11EA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63" y="1708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D137822-F1A6-B140-B38B-6E84D92C4B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338198"/>
              </p:ext>
            </p:extLst>
          </p:nvPr>
        </p:nvGraphicFramePr>
        <p:xfrm>
          <a:off x="263352" y="877655"/>
          <a:ext cx="10729193" cy="5406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311086621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2870467261"/>
                    </a:ext>
                  </a:extLst>
                </a:gridCol>
                <a:gridCol w="3168353">
                  <a:extLst>
                    <a:ext uri="{9D8B030D-6E8A-4147-A177-3AD203B41FA5}">
                      <a16:colId xmlns:a16="http://schemas.microsoft.com/office/drawing/2014/main" val="3672525825"/>
                    </a:ext>
                  </a:extLst>
                </a:gridCol>
              </a:tblGrid>
              <a:tr h="319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spc="10" dirty="0">
                          <a:effectLst/>
                        </a:rPr>
                        <a:t>Key exploitable results</a:t>
                      </a:r>
                      <a:endParaRPr lang="en-GB" sz="1400" spc="1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52" marR="40952" marT="40952" marB="40952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IPR situation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Exploitation path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934024"/>
                  </a:ext>
                </a:extLst>
              </a:tr>
              <a:tr h="4376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spc="10" dirty="0">
                          <a:effectLst/>
                        </a:rPr>
                        <a:t>EOSC Portal and Marketplace</a:t>
                      </a:r>
                      <a:endParaRPr lang="en-GB" sz="1200" b="1" spc="1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52" marR="40952" marT="40952" marB="40952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Joint work on portal covered by explicit IPR agreement in collaboration agreement. Marketplace s/w licensed under GPL 3.0. Other s/w LGPL, Apache, CC, </a:t>
                      </a:r>
                      <a:r>
                        <a:rPr lang="en-US" sz="1200" dirty="0" err="1"/>
                        <a:t>Affero</a:t>
                      </a:r>
                      <a:r>
                        <a:rPr lang="en-US" sz="1200" dirty="0"/>
                        <a:t>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Deliver as a service. Share knowledge base among orgs in future hub. Adoption for established EOSC federating 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915023"/>
                  </a:ext>
                </a:extLst>
              </a:tr>
              <a:tr h="3938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spc="10" dirty="0">
                          <a:effectLst/>
                        </a:rPr>
                        <a:t>Service Management System (SMS)</a:t>
                      </a:r>
                      <a:endParaRPr lang="en-GB" sz="1200" b="1" spc="1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52" marR="40952" marT="40952" marB="40952"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FitSM</a:t>
                      </a:r>
                      <a:r>
                        <a:rPr lang="en-US" sz="1200" dirty="0"/>
                        <a:t> is CC-By licensed. ‘Live’ SMS is currently private as it contains privileged information, but will be transferred to either a future project or established EOSC legal entity.  ‘SMS template’ available to other projects/hubs.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Adoption by hub operators for established EOSC federating core.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835395"/>
                  </a:ext>
                </a:extLst>
              </a:tr>
              <a:tr h="5580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spc="10" dirty="0">
                          <a:effectLst/>
                        </a:rPr>
                        <a:t>External Services in the EOSC Service Portfolio</a:t>
                      </a:r>
                      <a:endParaRPr lang="en-GB" sz="1200" b="1" spc="1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52" marR="40952" marT="40952" marB="40952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Each service has its own IPR / license situation. Range from  fully open / free to closed source. IPR for EOSC-hub supported projects have IPR covered in proposal.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Continued and expanded use by research community through EOSC. Interoperability and composability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082438"/>
                  </a:ext>
                </a:extLst>
              </a:tr>
              <a:tr h="4662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spc="10" dirty="0">
                          <a:effectLst/>
                        </a:rPr>
                        <a:t>Internal Services in the Hub Portfolio</a:t>
                      </a:r>
                      <a:endParaRPr lang="en-GB" sz="1200" b="1" spc="1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52" marR="40952" marT="40952" marB="40952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Range of open source licenses. Technical component underlying services bring there own licenses, but strong policy of open licenses that maximize future use.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Technical components provided as a service to future EOSC for adoption as EOSC solutions.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758999"/>
                  </a:ext>
                </a:extLst>
              </a:tr>
              <a:tr h="3619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spc="10" dirty="0">
                          <a:effectLst/>
                        </a:rPr>
                        <a:t>Digital Innovation Hub</a:t>
                      </a:r>
                      <a:endParaRPr lang="en-GB" sz="1200" b="1" spc="1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52" marR="40952" marT="40952" marB="40952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Business pilots retain ownership of background (to encourage their cooperation with EOSC).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Business provide services commercially to EOSC research communities.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158373"/>
                  </a:ext>
                </a:extLst>
              </a:tr>
              <a:tr h="5580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spc="10" dirty="0">
                          <a:effectLst/>
                        </a:rPr>
                        <a:t>Business and sustainability models for services and the Hub</a:t>
                      </a:r>
                      <a:endParaRPr lang="en-GB" sz="1200" b="1" spc="1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52" marR="40952" marT="40952" marB="40952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Project public documents are CC-BY licensed. 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Adoption by / input to EOSC legal entity for future funding and procurement approaches.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961358"/>
                  </a:ext>
                </a:extLst>
              </a:tr>
              <a:tr h="3115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spc="1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Rules of Participation</a:t>
                      </a:r>
                    </a:p>
                  </a:txBody>
                  <a:tcPr marL="40952" marR="40952" marT="40952" marB="40952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Project public documents are CC-BY licensed. </a:t>
                      </a:r>
                      <a:r>
                        <a:rPr lang="en-US" sz="1200" dirty="0" err="1"/>
                        <a:t>RoP</a:t>
                      </a:r>
                      <a:r>
                        <a:rPr lang="en-US" sz="1200" dirty="0"/>
                        <a:t> is evolving based on Service Description template (CC-BY) and work of WG-</a:t>
                      </a:r>
                      <a:r>
                        <a:rPr lang="en-US" sz="1200" dirty="0" err="1"/>
                        <a:t>RoP</a:t>
                      </a:r>
                      <a:r>
                        <a:rPr lang="en-US" sz="1200" dirty="0"/>
                        <a:t> (License TBD)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Input to WG-</a:t>
                      </a:r>
                      <a:r>
                        <a:rPr lang="en-US" sz="1200" dirty="0" err="1"/>
                        <a:t>RoP</a:t>
                      </a:r>
                      <a:r>
                        <a:rPr lang="en-US" sz="1200" dirty="0"/>
                        <a:t>, to support later agreed EOSC-wide </a:t>
                      </a:r>
                      <a:r>
                        <a:rPr lang="en-US" sz="1200" dirty="0" err="1"/>
                        <a:t>RoP</a:t>
                      </a:r>
                      <a:r>
                        <a:rPr lang="en-US" sz="12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955755"/>
                  </a:ext>
                </a:extLst>
              </a:tr>
              <a:tr h="5580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spc="1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Interoperability and Integration guidelines</a:t>
                      </a:r>
                    </a:p>
                  </a:txBody>
                  <a:tcPr marL="40952" marR="40952" marT="40952" marB="40952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Project public documents are CC-BY licensed.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Uptake and usage by future hub operators and by service provider community to allow for integrated and composable services in EOS.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197320"/>
                  </a:ext>
                </a:extLst>
              </a:tr>
              <a:tr h="4662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kern="1200" spc="1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Training courses and material</a:t>
                      </a:r>
                    </a:p>
                  </a:txBody>
                  <a:tcPr marL="40952" marR="40952" marT="40952" marB="40952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Project public documents are CC-BY licensed. 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Uptake and usage by all roles depending on content.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239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582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217F8AC-D6BA-4345-91DF-825E785E1E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803195"/>
              </p:ext>
            </p:extLst>
          </p:nvPr>
        </p:nvGraphicFramePr>
        <p:xfrm>
          <a:off x="1631504" y="1232755"/>
          <a:ext cx="8402637" cy="4562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650778846"/>
                    </a:ext>
                  </a:extLst>
                </a:gridCol>
                <a:gridCol w="3109253">
                  <a:extLst>
                    <a:ext uri="{9D8B030D-6E8A-4147-A177-3AD203B41FA5}">
                      <a16:colId xmlns:a16="http://schemas.microsoft.com/office/drawing/2014/main" val="3515749679"/>
                    </a:ext>
                  </a:extLst>
                </a:gridCol>
                <a:gridCol w="3781216">
                  <a:extLst>
                    <a:ext uri="{9D8B030D-6E8A-4147-A177-3AD203B41FA5}">
                      <a16:colId xmlns:a16="http://schemas.microsoft.com/office/drawing/2014/main" val="1248026544"/>
                    </a:ext>
                  </a:extLst>
                </a:gridCol>
              </a:tblGrid>
              <a:tr h="6717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Revenue 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EOSC-hub sustainability focus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584214"/>
                  </a:ext>
                </a:extLst>
              </a:tr>
              <a:tr h="744141">
                <a:tc>
                  <a:txBody>
                    <a:bodyPr/>
                    <a:lstStyle/>
                    <a:p>
                      <a:r>
                        <a:rPr lang="en-US" b="1" dirty="0"/>
                        <a:t>Goal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Commercial success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Success of EOSC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657485"/>
                  </a:ext>
                </a:extLst>
              </a:tr>
              <a:tr h="744141">
                <a:tc>
                  <a:txBody>
                    <a:bodyPr/>
                    <a:lstStyle/>
                    <a:p>
                      <a:r>
                        <a:rPr lang="en-US" b="1" dirty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Maximise</a:t>
                      </a:r>
                      <a:r>
                        <a:rPr lang="en-US" dirty="0"/>
                        <a:t> 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Ensure availability of outputs for established EOSC. </a:t>
                      </a:r>
                      <a:r>
                        <a:rPr lang="en-GB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Guarantee open, coherent, freely available interfaces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907150"/>
                  </a:ext>
                </a:extLst>
              </a:tr>
              <a:tr h="744141">
                <a:tc>
                  <a:txBody>
                    <a:bodyPr/>
                    <a:lstStyle/>
                    <a:p>
                      <a:r>
                        <a:rPr lang="en-US" b="1" dirty="0"/>
                        <a:t>Protection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Copyright, patents, registered designs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Licensing (as proxy for protection)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001338"/>
                  </a:ext>
                </a:extLst>
              </a:tr>
              <a:tr h="744141">
                <a:tc>
                  <a:txBody>
                    <a:bodyPr/>
                    <a:lstStyle/>
                    <a:p>
                      <a:r>
                        <a:rPr lang="en-US" b="1" dirty="0"/>
                        <a:t>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Active, opposition to other registrations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440768"/>
                  </a:ext>
                </a:extLst>
              </a:tr>
              <a:tr h="744141">
                <a:tc>
                  <a:txBody>
                    <a:bodyPr/>
                    <a:lstStyle/>
                    <a:p>
                      <a:r>
                        <a:rPr lang="en-US" b="1" dirty="0"/>
                        <a:t>Enforcement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Litigation (or threat of litigation)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Community pressure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13701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D517A-9DC4-9544-97D1-3B3E9A3D6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9B1EDB-BC8D-6D43-BFDC-B15B9B2E8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EOSC hub vs revenue-focus IPR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106ECD3-EC65-2645-A33B-8381E236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1st EOSC-hub Review, Luxembourg 8-9 Oct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895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62B38E-7D6A-804D-A99D-E5665E91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2279CDF-7F1A-C546-8AF8-4CBA42D62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Exploitation landscape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2C24B20-053E-6E47-A69A-C85A17690088}"/>
              </a:ext>
            </a:extLst>
          </p:cNvPr>
          <p:cNvSpPr/>
          <p:nvPr/>
        </p:nvSpPr>
        <p:spPr>
          <a:xfrm>
            <a:off x="8560086" y="876751"/>
            <a:ext cx="2547151" cy="4817613"/>
          </a:xfrm>
          <a:prstGeom prst="rect">
            <a:avLst/>
          </a:prstGeom>
          <a:gradFill flip="none" rotWithShape="1">
            <a:gsLst>
              <a:gs pos="0">
                <a:srgbClr val="75A5D8">
                  <a:shade val="30000"/>
                  <a:satMod val="115000"/>
                </a:srgbClr>
              </a:gs>
              <a:gs pos="50000">
                <a:srgbClr val="75A5D8">
                  <a:shade val="67500"/>
                  <a:satMod val="115000"/>
                </a:srgbClr>
              </a:gs>
              <a:gs pos="100000">
                <a:srgbClr val="75A5D8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38100">
            <a:solidFill>
              <a:srgbClr val="75A5D8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/>
            <a:r>
              <a:rPr lang="en-US" sz="1600" b="1" dirty="0">
                <a:solidFill>
                  <a:schemeClr val="bg1"/>
                </a:solidFill>
                <a:latin typeface="Calibri"/>
                <a:cs typeface="Calibri"/>
              </a:rPr>
              <a:t>Established EOSC including legal entities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17D147C-0185-534E-ADD9-C24C88138F2B}"/>
              </a:ext>
            </a:extLst>
          </p:cNvPr>
          <p:cNvSpPr/>
          <p:nvPr/>
        </p:nvSpPr>
        <p:spPr>
          <a:xfrm>
            <a:off x="959768" y="876753"/>
            <a:ext cx="3901707" cy="2287591"/>
          </a:xfrm>
          <a:prstGeom prst="rect">
            <a:avLst/>
          </a:prstGeom>
          <a:gradFill flip="none" rotWithShape="1">
            <a:gsLst>
              <a:gs pos="0">
                <a:srgbClr val="75A5D8">
                  <a:shade val="30000"/>
                  <a:satMod val="115000"/>
                </a:srgbClr>
              </a:gs>
              <a:gs pos="50000">
                <a:srgbClr val="75A5D8">
                  <a:shade val="67500"/>
                  <a:satMod val="115000"/>
                </a:srgbClr>
              </a:gs>
              <a:gs pos="100000">
                <a:srgbClr val="75A5D8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38100">
            <a:solidFill>
              <a:srgbClr val="75A5D8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/>
            <a:r>
              <a:rPr lang="en-US" sz="1600" b="1" dirty="0">
                <a:solidFill>
                  <a:schemeClr val="bg1"/>
                </a:solidFill>
                <a:latin typeface="Calibri"/>
                <a:cs typeface="Calibri"/>
              </a:rPr>
              <a:t>EOSC-hub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F872F0A-BEE9-F54A-A450-3D25A6036617}"/>
              </a:ext>
            </a:extLst>
          </p:cNvPr>
          <p:cNvSpPr/>
          <p:nvPr/>
        </p:nvSpPr>
        <p:spPr>
          <a:xfrm>
            <a:off x="1256931" y="5694364"/>
            <a:ext cx="1166364" cy="27662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dirty="0"/>
              <a:t>2018</a:t>
            </a:r>
            <a:endParaRPr lang="en-US" sz="12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5333837-9759-5D4D-B2C6-A5D054C89972}"/>
              </a:ext>
            </a:extLst>
          </p:cNvPr>
          <p:cNvSpPr/>
          <p:nvPr/>
        </p:nvSpPr>
        <p:spPr>
          <a:xfrm>
            <a:off x="2476021" y="5694364"/>
            <a:ext cx="1166364" cy="27662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dirty="0"/>
              <a:t>2019</a:t>
            </a:r>
            <a:endParaRPr lang="en-US" sz="12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01464E-D10E-FE49-BD8D-B91D1A880660}"/>
              </a:ext>
            </a:extLst>
          </p:cNvPr>
          <p:cNvSpPr/>
          <p:nvPr/>
        </p:nvSpPr>
        <p:spPr>
          <a:xfrm>
            <a:off x="3695112" y="5694364"/>
            <a:ext cx="1166364" cy="27662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dirty="0"/>
              <a:t>2020</a:t>
            </a:r>
            <a:endParaRPr lang="en-US" sz="12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6E5BFC1-5A90-8748-8F43-F883A02AC9F7}"/>
              </a:ext>
            </a:extLst>
          </p:cNvPr>
          <p:cNvSpPr/>
          <p:nvPr/>
        </p:nvSpPr>
        <p:spPr>
          <a:xfrm>
            <a:off x="4905356" y="5704620"/>
            <a:ext cx="1166364" cy="27662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dirty="0"/>
              <a:t>2021</a:t>
            </a:r>
            <a:endParaRPr lang="en-US" sz="12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AE43457-864A-3D48-8445-24C7C2D0396E}"/>
              </a:ext>
            </a:extLst>
          </p:cNvPr>
          <p:cNvSpPr/>
          <p:nvPr/>
        </p:nvSpPr>
        <p:spPr>
          <a:xfrm>
            <a:off x="6125858" y="5704620"/>
            <a:ext cx="1166364" cy="27662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dirty="0"/>
              <a:t>2022</a:t>
            </a:r>
            <a:endParaRPr lang="en-US" sz="120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72A45DE-7826-614D-8AE6-4FAB0497267B}"/>
              </a:ext>
            </a:extLst>
          </p:cNvPr>
          <p:cNvSpPr/>
          <p:nvPr/>
        </p:nvSpPr>
        <p:spPr>
          <a:xfrm>
            <a:off x="7315590" y="5704620"/>
            <a:ext cx="1166364" cy="27662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dirty="0"/>
              <a:t>2023</a:t>
            </a:r>
            <a:endParaRPr lang="en-US" sz="120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927411E-281D-EF47-B7B4-8CBCDDC9D145}"/>
              </a:ext>
            </a:extLst>
          </p:cNvPr>
          <p:cNvSpPr/>
          <p:nvPr/>
        </p:nvSpPr>
        <p:spPr>
          <a:xfrm>
            <a:off x="8536092" y="5704620"/>
            <a:ext cx="2571146" cy="27662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dirty="0"/>
              <a:t>2024 and beyond</a:t>
            </a:r>
            <a:endParaRPr lang="en-US" sz="12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0F4912B-EE60-7846-AB39-2241C5B15E6F}"/>
              </a:ext>
            </a:extLst>
          </p:cNvPr>
          <p:cNvSpPr/>
          <p:nvPr/>
        </p:nvSpPr>
        <p:spPr>
          <a:xfrm>
            <a:off x="4908178" y="876752"/>
            <a:ext cx="3466582" cy="2287592"/>
          </a:xfrm>
          <a:prstGeom prst="rect">
            <a:avLst/>
          </a:prstGeom>
          <a:solidFill>
            <a:schemeClr val="accent1">
              <a:lumMod val="5000"/>
              <a:lumOff val="95000"/>
            </a:schemeClr>
          </a:solidFill>
          <a:ln w="38100">
            <a:solidFill>
              <a:srgbClr val="B58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Future projects supporting ‘hub’ activities</a:t>
            </a: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C3C5C6CA-FD5B-1445-B45F-2AF6A07103BA}"/>
              </a:ext>
            </a:extLst>
          </p:cNvPr>
          <p:cNvSpPr/>
          <p:nvPr/>
        </p:nvSpPr>
        <p:spPr>
          <a:xfrm>
            <a:off x="1256932" y="1219444"/>
            <a:ext cx="3527680" cy="157744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/>
              <a:t>Key Exploitation results (KERs)</a:t>
            </a:r>
          </a:p>
        </p:txBody>
      </p:sp>
      <p:sp>
        <p:nvSpPr>
          <p:cNvPr id="54" name="Notched Right Arrow 53">
            <a:extLst>
              <a:ext uri="{FF2B5EF4-FFF2-40B4-BE49-F238E27FC236}">
                <a16:creationId xmlns:a16="http://schemas.microsoft.com/office/drawing/2014/main" id="{FA589319-67B1-B947-AD46-70B591ACFDD6}"/>
              </a:ext>
            </a:extLst>
          </p:cNvPr>
          <p:cNvSpPr/>
          <p:nvPr/>
        </p:nvSpPr>
        <p:spPr>
          <a:xfrm>
            <a:off x="4675735" y="2324552"/>
            <a:ext cx="4194588" cy="292956"/>
          </a:xfrm>
          <a:prstGeom prst="notchedRightArrow">
            <a:avLst>
              <a:gd name="adj1" fmla="val 42998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Notched Right Arrow 54">
            <a:extLst>
              <a:ext uri="{FF2B5EF4-FFF2-40B4-BE49-F238E27FC236}">
                <a16:creationId xmlns:a16="http://schemas.microsoft.com/office/drawing/2014/main" id="{1AD19A65-607E-3E4A-BD19-6266219F5238}"/>
              </a:ext>
            </a:extLst>
          </p:cNvPr>
          <p:cNvSpPr/>
          <p:nvPr/>
        </p:nvSpPr>
        <p:spPr>
          <a:xfrm>
            <a:off x="4162768" y="1788939"/>
            <a:ext cx="4736732" cy="292956"/>
          </a:xfrm>
          <a:prstGeom prst="notchedRightArrow">
            <a:avLst>
              <a:gd name="adj1" fmla="val 42998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11C1B60B-DC2E-C64F-BB75-30FB4E623B9D}"/>
              </a:ext>
            </a:extLst>
          </p:cNvPr>
          <p:cNvSpPr/>
          <p:nvPr/>
        </p:nvSpPr>
        <p:spPr>
          <a:xfrm>
            <a:off x="3347910" y="1774031"/>
            <a:ext cx="764153" cy="361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 </a:t>
            </a:r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B74FA622-6B27-3C46-BA70-A29275DD946B}"/>
              </a:ext>
            </a:extLst>
          </p:cNvPr>
          <p:cNvSpPr/>
          <p:nvPr/>
        </p:nvSpPr>
        <p:spPr>
          <a:xfrm>
            <a:off x="3828235" y="2290118"/>
            <a:ext cx="764153" cy="361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</a:t>
            </a: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CE75A064-3808-B54B-BFD4-1F229A4E49B2}"/>
              </a:ext>
            </a:extLst>
          </p:cNvPr>
          <p:cNvSpPr/>
          <p:nvPr/>
        </p:nvSpPr>
        <p:spPr>
          <a:xfrm>
            <a:off x="2980734" y="2290118"/>
            <a:ext cx="764153" cy="361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</a:t>
            </a: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4E0B10C3-2A3C-1C45-9B49-E604BE333706}"/>
              </a:ext>
            </a:extLst>
          </p:cNvPr>
          <p:cNvSpPr/>
          <p:nvPr/>
        </p:nvSpPr>
        <p:spPr>
          <a:xfrm>
            <a:off x="9020864" y="1664555"/>
            <a:ext cx="1676377" cy="5417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Federating Core functions</a:t>
            </a:r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4FCBE13F-E79A-754E-BFBF-49C47ABBD473}"/>
              </a:ext>
            </a:extLst>
          </p:cNvPr>
          <p:cNvSpPr/>
          <p:nvPr/>
        </p:nvSpPr>
        <p:spPr>
          <a:xfrm>
            <a:off x="9030178" y="2325793"/>
            <a:ext cx="1676377" cy="5417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Portfolios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0CC2087D-CF9B-CC44-B11F-BECA4BAFA2F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2063" y="3229856"/>
            <a:ext cx="702676" cy="702676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95510A45-ABDB-8842-89C9-E4E194405C6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3144" y="3852056"/>
            <a:ext cx="1051907" cy="788930"/>
          </a:xfrm>
          <a:prstGeom prst="rect">
            <a:avLst/>
          </a:prstGeom>
        </p:spPr>
      </p:pic>
      <p:sp>
        <p:nvSpPr>
          <p:cNvPr id="63" name="Notched Right Arrow 62">
            <a:extLst>
              <a:ext uri="{FF2B5EF4-FFF2-40B4-BE49-F238E27FC236}">
                <a16:creationId xmlns:a16="http://schemas.microsoft.com/office/drawing/2014/main" id="{18740F46-A013-A14C-88C0-F72ABBF0F4FC}"/>
              </a:ext>
            </a:extLst>
          </p:cNvPr>
          <p:cNvSpPr/>
          <p:nvPr/>
        </p:nvSpPr>
        <p:spPr>
          <a:xfrm>
            <a:off x="6436037" y="3674974"/>
            <a:ext cx="2465788" cy="292956"/>
          </a:xfrm>
          <a:prstGeom prst="notchedRightArrow">
            <a:avLst>
              <a:gd name="adj1" fmla="val 42998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B4661007-6F4C-424D-97C7-64602F2CFA5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4257" y="3923853"/>
            <a:ext cx="591305" cy="591305"/>
          </a:xfrm>
          <a:prstGeom prst="rect">
            <a:avLst/>
          </a:prstGeom>
        </p:spPr>
      </p:pic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D9B6486C-155C-9F40-93ED-77EA333D5196}"/>
              </a:ext>
            </a:extLst>
          </p:cNvPr>
          <p:cNvSpPr/>
          <p:nvPr/>
        </p:nvSpPr>
        <p:spPr>
          <a:xfrm>
            <a:off x="9020864" y="3581194"/>
            <a:ext cx="1676377" cy="5417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EOSC provider communities</a:t>
            </a:r>
          </a:p>
        </p:txBody>
      </p:sp>
      <p:sp>
        <p:nvSpPr>
          <p:cNvPr id="66" name="Bent Up Arrow 65">
            <a:extLst>
              <a:ext uri="{FF2B5EF4-FFF2-40B4-BE49-F238E27FC236}">
                <a16:creationId xmlns:a16="http://schemas.microsoft.com/office/drawing/2014/main" id="{21DF6300-8F63-6C42-9BEF-21B8CA101846}"/>
              </a:ext>
            </a:extLst>
          </p:cNvPr>
          <p:cNvSpPr/>
          <p:nvPr/>
        </p:nvSpPr>
        <p:spPr>
          <a:xfrm rot="5400000">
            <a:off x="3047581" y="2985925"/>
            <a:ext cx="1261334" cy="702676"/>
          </a:xfrm>
          <a:prstGeom prst="bentUpArrow">
            <a:avLst>
              <a:gd name="adj1" fmla="val 14646"/>
              <a:gd name="adj2" fmla="val 14246"/>
              <a:gd name="adj3" fmla="val 1655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>
            <a:extLst>
              <a:ext uri="{FF2B5EF4-FFF2-40B4-BE49-F238E27FC236}">
                <a16:creationId xmlns:a16="http://schemas.microsoft.com/office/drawing/2014/main" id="{CE4BC33C-625F-AE42-B674-35B0B44072AC}"/>
              </a:ext>
            </a:extLst>
          </p:cNvPr>
          <p:cNvSpPr/>
          <p:nvPr/>
        </p:nvSpPr>
        <p:spPr>
          <a:xfrm>
            <a:off x="5359561" y="1736777"/>
            <a:ext cx="764153" cy="361823"/>
          </a:xfrm>
          <a:prstGeom prst="roundRect">
            <a:avLst/>
          </a:prstGeom>
          <a:solidFill>
            <a:schemeClr val="accent1">
              <a:lumMod val="5000"/>
              <a:lumOff val="95000"/>
            </a:schemeClr>
          </a:solidFill>
          <a:ln w="38100">
            <a:solidFill>
              <a:srgbClr val="B58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KER </a:t>
            </a:r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CDBC6450-A75A-F14C-9FF1-311100DE7666}"/>
              </a:ext>
            </a:extLst>
          </p:cNvPr>
          <p:cNvSpPr/>
          <p:nvPr/>
        </p:nvSpPr>
        <p:spPr>
          <a:xfrm>
            <a:off x="6342800" y="2327371"/>
            <a:ext cx="764153" cy="361823"/>
          </a:xfrm>
          <a:prstGeom prst="roundRect">
            <a:avLst/>
          </a:prstGeom>
          <a:solidFill>
            <a:schemeClr val="accent1">
              <a:lumMod val="5000"/>
              <a:lumOff val="95000"/>
            </a:schemeClr>
          </a:solidFill>
          <a:ln w="38100">
            <a:solidFill>
              <a:srgbClr val="B589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1C304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KER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DDEE0ADA-E288-D74F-95A5-802E357E88D5}"/>
              </a:ext>
            </a:extLst>
          </p:cNvPr>
          <p:cNvSpPr/>
          <p:nvPr/>
        </p:nvSpPr>
        <p:spPr>
          <a:xfrm>
            <a:off x="2137194" y="2286257"/>
            <a:ext cx="764153" cy="361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 </a:t>
            </a:r>
          </a:p>
        </p:txBody>
      </p:sp>
      <p:sp>
        <p:nvSpPr>
          <p:cNvPr id="70" name="Rounded Rectangle 69">
            <a:extLst>
              <a:ext uri="{FF2B5EF4-FFF2-40B4-BE49-F238E27FC236}">
                <a16:creationId xmlns:a16="http://schemas.microsoft.com/office/drawing/2014/main" id="{5E8C6FA1-DDF8-8043-B0F5-2CF15AAA1649}"/>
              </a:ext>
            </a:extLst>
          </p:cNvPr>
          <p:cNvSpPr/>
          <p:nvPr/>
        </p:nvSpPr>
        <p:spPr>
          <a:xfrm>
            <a:off x="1326945" y="2276944"/>
            <a:ext cx="764153" cy="361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 </a:t>
            </a:r>
          </a:p>
        </p:txBody>
      </p:sp>
      <p:sp>
        <p:nvSpPr>
          <p:cNvPr id="71" name="Rounded Rectangle 70">
            <a:extLst>
              <a:ext uri="{FF2B5EF4-FFF2-40B4-BE49-F238E27FC236}">
                <a16:creationId xmlns:a16="http://schemas.microsoft.com/office/drawing/2014/main" id="{788E8FC4-6311-1941-B44C-8EFD6C12C7F6}"/>
              </a:ext>
            </a:extLst>
          </p:cNvPr>
          <p:cNvSpPr/>
          <p:nvPr/>
        </p:nvSpPr>
        <p:spPr>
          <a:xfrm>
            <a:off x="1811232" y="1792657"/>
            <a:ext cx="764153" cy="361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 </a:t>
            </a:r>
          </a:p>
        </p:txBody>
      </p:sp>
      <p:sp>
        <p:nvSpPr>
          <p:cNvPr id="72" name="Rounded Rectangle 71">
            <a:extLst>
              <a:ext uri="{FF2B5EF4-FFF2-40B4-BE49-F238E27FC236}">
                <a16:creationId xmlns:a16="http://schemas.microsoft.com/office/drawing/2014/main" id="{3B024DA8-A695-8C47-95A1-5276995EF609}"/>
              </a:ext>
            </a:extLst>
          </p:cNvPr>
          <p:cNvSpPr/>
          <p:nvPr/>
        </p:nvSpPr>
        <p:spPr>
          <a:xfrm>
            <a:off x="9020864" y="4437112"/>
            <a:ext cx="1676377" cy="9067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EOSC researcher communities</a:t>
            </a: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57828620-87D9-884D-9106-F76C85C5800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7986" y="5023696"/>
            <a:ext cx="596920" cy="606433"/>
          </a:xfrm>
          <a:prstGeom prst="rect">
            <a:avLst/>
          </a:prstGeom>
        </p:spPr>
      </p:pic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319CAA3F-2EF1-C840-9944-B3BFEE2723CA}"/>
              </a:ext>
            </a:extLst>
          </p:cNvPr>
          <p:cNvSpPr/>
          <p:nvPr/>
        </p:nvSpPr>
        <p:spPr>
          <a:xfrm>
            <a:off x="2161592" y="4888672"/>
            <a:ext cx="1270112" cy="726844"/>
          </a:xfrm>
          <a:prstGeom prst="roundRect">
            <a:avLst/>
          </a:prstGeom>
          <a:solidFill>
            <a:srgbClr val="009193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Long tail of science </a:t>
            </a:r>
          </a:p>
        </p:txBody>
      </p:sp>
      <p:sp>
        <p:nvSpPr>
          <p:cNvPr id="75" name="Rounded Rectangle 74">
            <a:extLst>
              <a:ext uri="{FF2B5EF4-FFF2-40B4-BE49-F238E27FC236}">
                <a16:creationId xmlns:a16="http://schemas.microsoft.com/office/drawing/2014/main" id="{D8099CB2-9834-2544-843D-A8F42F5E5F0B}"/>
              </a:ext>
            </a:extLst>
          </p:cNvPr>
          <p:cNvSpPr/>
          <p:nvPr/>
        </p:nvSpPr>
        <p:spPr>
          <a:xfrm>
            <a:off x="1262460" y="4098102"/>
            <a:ext cx="1604573" cy="680648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Thematic communities</a:t>
            </a:r>
          </a:p>
        </p:txBody>
      </p:sp>
      <p:sp>
        <p:nvSpPr>
          <p:cNvPr id="76" name="Notched Right Arrow 75">
            <a:extLst>
              <a:ext uri="{FF2B5EF4-FFF2-40B4-BE49-F238E27FC236}">
                <a16:creationId xmlns:a16="http://schemas.microsoft.com/office/drawing/2014/main" id="{79E6B047-9E17-9445-946F-56A5D58BFB39}"/>
              </a:ext>
            </a:extLst>
          </p:cNvPr>
          <p:cNvSpPr/>
          <p:nvPr/>
        </p:nvSpPr>
        <p:spPr>
          <a:xfrm rot="5400000">
            <a:off x="1466990" y="3038700"/>
            <a:ext cx="1327271" cy="663062"/>
          </a:xfrm>
          <a:prstGeom prst="notch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Notched Right Arrow 76">
            <a:extLst>
              <a:ext uri="{FF2B5EF4-FFF2-40B4-BE49-F238E27FC236}">
                <a16:creationId xmlns:a16="http://schemas.microsoft.com/office/drawing/2014/main" id="{C08E29C6-5B74-4047-AEF9-BFDD1CD87251}"/>
              </a:ext>
            </a:extLst>
          </p:cNvPr>
          <p:cNvSpPr/>
          <p:nvPr/>
        </p:nvSpPr>
        <p:spPr>
          <a:xfrm>
            <a:off x="3475559" y="4745993"/>
            <a:ext cx="5394764" cy="292956"/>
          </a:xfrm>
          <a:prstGeom prst="notchedRightArrow">
            <a:avLst>
              <a:gd name="adj1" fmla="val 42998"/>
              <a:gd name="adj2" fmla="val 50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8" name="Picture 77">
            <a:extLst>
              <a:ext uri="{FF2B5EF4-FFF2-40B4-BE49-F238E27FC236}">
                <a16:creationId xmlns:a16="http://schemas.microsoft.com/office/drawing/2014/main" id="{B3BD6910-C604-5F4B-8B97-0FBD92CDE3A9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47476" y="3363679"/>
            <a:ext cx="933207" cy="488378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34621159-5667-5241-B704-0EE4EE3165FE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4602" y="3673031"/>
            <a:ext cx="702676" cy="702676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CECF08-CBA9-AE48-8AFE-9D0F28891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1st EOSC-hub Review, Luxembourg 8-9 Oct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35949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OSC_HUB_16-9_ppt_template_v0.8" id="{8DB138ED-F999-4E5E-AFD0-12EA3FB52E1E}" vid="{C7DA8598-46A9-41FB-9598-1F55E769143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EOSC_HUB_16-9_ppt_template_v0.8</Template>
  <TotalTime>5083</TotalTime>
  <Words>1266</Words>
  <Application>Microsoft Office PowerPoint</Application>
  <PresentationFormat>Widescreen</PresentationFormat>
  <Paragraphs>323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Open Sans</vt:lpstr>
      <vt:lpstr>Source Sans Pro</vt:lpstr>
      <vt:lpstr>Wingdings</vt:lpstr>
      <vt:lpstr>slide_base</vt:lpstr>
      <vt:lpstr>PowerPoint Presentation</vt:lpstr>
      <vt:lpstr>Key Exploitable Results</vt:lpstr>
      <vt:lpstr>Stakeholder role descriptions</vt:lpstr>
      <vt:lpstr>Key Exploitable Results</vt:lpstr>
      <vt:lpstr>Prioritization</vt:lpstr>
      <vt:lpstr>Innovation strategy</vt:lpstr>
      <vt:lpstr>IPR and KERs</vt:lpstr>
      <vt:lpstr>EOSC hub vs revenue-focus IPR</vt:lpstr>
      <vt:lpstr>Exploitation landscape</vt:lpstr>
      <vt:lpstr>Outlook and conclusions</vt:lpstr>
      <vt:lpstr>PowerPoint Presentation</vt:lpstr>
    </vt:vector>
  </TitlesOfParts>
  <Company>CSC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Tiina Kupila-Rantala</dc:creator>
  <cp:lastModifiedBy>Malgorzata Krakowian</cp:lastModifiedBy>
  <cp:revision>169</cp:revision>
  <dcterms:created xsi:type="dcterms:W3CDTF">2019-09-07T11:08:13Z</dcterms:created>
  <dcterms:modified xsi:type="dcterms:W3CDTF">2019-10-08T07:52:26Z</dcterms:modified>
</cp:coreProperties>
</file>