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9"/>
  </p:notesMasterIdLst>
  <p:handoutMasterIdLst>
    <p:handoutMasterId r:id="rId30"/>
  </p:handoutMasterIdLst>
  <p:sldIdLst>
    <p:sldId id="274" r:id="rId2"/>
    <p:sldId id="386" r:id="rId3"/>
    <p:sldId id="349" r:id="rId4"/>
    <p:sldId id="324" r:id="rId5"/>
    <p:sldId id="390" r:id="rId6"/>
    <p:sldId id="259" r:id="rId7"/>
    <p:sldId id="397" r:id="rId8"/>
    <p:sldId id="262" r:id="rId9"/>
    <p:sldId id="396" r:id="rId10"/>
    <p:sldId id="269" r:id="rId11"/>
    <p:sldId id="270" r:id="rId12"/>
    <p:sldId id="325" r:id="rId13"/>
    <p:sldId id="393" r:id="rId14"/>
    <p:sldId id="398" r:id="rId15"/>
    <p:sldId id="399" r:id="rId16"/>
    <p:sldId id="400" r:id="rId17"/>
    <p:sldId id="401" r:id="rId18"/>
    <p:sldId id="327" r:id="rId19"/>
    <p:sldId id="388" r:id="rId20"/>
    <p:sldId id="314" r:id="rId21"/>
    <p:sldId id="395" r:id="rId22"/>
    <p:sldId id="394" r:id="rId23"/>
    <p:sldId id="387" r:id="rId24"/>
    <p:sldId id="345" r:id="rId25"/>
    <p:sldId id="389" r:id="rId26"/>
    <p:sldId id="347" r:id="rId27"/>
    <p:sldId id="34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 Andreozzi" initials="SA" lastIdx="1" clrIdx="0">
    <p:extLst>
      <p:ext uri="{19B8F6BF-5375-455C-9EA6-DF929625EA0E}">
        <p15:presenceInfo xmlns:p15="http://schemas.microsoft.com/office/powerpoint/2012/main" userId="S::sergio.andreozzi@egi.eu::f1736863-7a1a-43e2-a305-a50e6580c2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59" autoAdjust="0"/>
    <p:restoredTop sz="87570" autoAdjust="0"/>
  </p:normalViewPr>
  <p:slideViewPr>
    <p:cSldViewPr>
      <p:cViewPr varScale="1">
        <p:scale>
          <a:sx n="54" d="100"/>
          <a:sy n="54" d="100"/>
        </p:scale>
        <p:origin x="432" y="4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31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8A773-C2BB-4B4B-841C-B6D97528EE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CC3564-808A-EE4C-92A8-76613EA1510F}">
      <dgm:prSet phldrT="[Text]"/>
      <dgm:spPr/>
      <dgm:t>
        <a:bodyPr/>
        <a:lstStyle/>
        <a:p>
          <a:pPr>
            <a:buClr>
              <a:srgbClr val="3C3C3C"/>
            </a:buClr>
            <a:buSzPts val="2800"/>
            <a:buNone/>
          </a:pPr>
          <a:r>
            <a:rPr lang="en-US" b="1"/>
            <a:t>Understand</a:t>
          </a:r>
          <a:endParaRPr lang="en-GB"/>
        </a:p>
      </dgm:t>
    </dgm:pt>
    <dgm:pt modelId="{4F840375-9A0C-E243-B144-135FD85793F0}" type="parTrans" cxnId="{5086A102-4010-4C42-90D6-1A4C78BEC881}">
      <dgm:prSet/>
      <dgm:spPr/>
      <dgm:t>
        <a:bodyPr/>
        <a:lstStyle/>
        <a:p>
          <a:endParaRPr lang="en-GB"/>
        </a:p>
      </dgm:t>
    </dgm:pt>
    <dgm:pt modelId="{E0DCEFC6-F3BC-D746-88C8-E4816DF2E7A5}" type="sibTrans" cxnId="{5086A102-4010-4C42-90D6-1A4C78BEC881}">
      <dgm:prSet/>
      <dgm:spPr/>
      <dgm:t>
        <a:bodyPr/>
        <a:lstStyle/>
        <a:p>
          <a:endParaRPr lang="en-GB"/>
        </a:p>
      </dgm:t>
    </dgm:pt>
    <dgm:pt modelId="{C54B802F-1556-A64C-92BC-A5C0D1356CBF}">
      <dgm:prSet phldrT="[Text]"/>
      <dgm:spPr/>
      <dgm:t>
        <a:bodyPr/>
        <a:lstStyle/>
        <a:p>
          <a:pPr>
            <a:buClr>
              <a:srgbClr val="3C3C3C"/>
            </a:buClr>
            <a:buSzPts val="2800"/>
            <a:buNone/>
          </a:pPr>
          <a:r>
            <a:rPr lang="en-US" b="1" dirty="0"/>
            <a:t>Identify</a:t>
          </a:r>
          <a:endParaRPr lang="en-GB" dirty="0"/>
        </a:p>
      </dgm:t>
    </dgm:pt>
    <dgm:pt modelId="{FEECF635-BD97-6746-81DC-6664F7093455}" type="parTrans" cxnId="{C3B074A0-A51D-0241-8CD8-2944E0641346}">
      <dgm:prSet/>
      <dgm:spPr/>
      <dgm:t>
        <a:bodyPr/>
        <a:lstStyle/>
        <a:p>
          <a:endParaRPr lang="en-GB"/>
        </a:p>
      </dgm:t>
    </dgm:pt>
    <dgm:pt modelId="{7E7B928B-3B81-8D4C-AE1F-74CF1515B7F7}" type="sibTrans" cxnId="{C3B074A0-A51D-0241-8CD8-2944E0641346}">
      <dgm:prSet/>
      <dgm:spPr/>
      <dgm:t>
        <a:bodyPr/>
        <a:lstStyle/>
        <a:p>
          <a:endParaRPr lang="en-GB"/>
        </a:p>
      </dgm:t>
    </dgm:pt>
    <dgm:pt modelId="{EDDC172A-4C49-A440-A0C1-9C8C7393F7EA}">
      <dgm:prSet/>
      <dgm:spPr/>
      <dgm:t>
        <a:bodyPr/>
        <a:lstStyle/>
        <a:p>
          <a:r>
            <a:rPr lang="en-US" dirty="0"/>
            <a:t>Current </a:t>
          </a:r>
          <a:r>
            <a:rPr lang="en-US" b="1" dirty="0"/>
            <a:t>usage</a:t>
          </a:r>
          <a:r>
            <a:rPr lang="en-US" dirty="0"/>
            <a:t> and </a:t>
          </a:r>
          <a:r>
            <a:rPr lang="en-US" b="1" dirty="0"/>
            <a:t>foreseen demand</a:t>
          </a:r>
          <a:r>
            <a:rPr lang="en-US" dirty="0"/>
            <a:t> of digital services for researchers</a:t>
          </a:r>
        </a:p>
      </dgm:t>
    </dgm:pt>
    <dgm:pt modelId="{1138CB7E-FDF2-A24D-8525-8FFDB334D05A}" type="parTrans" cxnId="{8DBBD92C-4DCC-B446-853D-0DB8F1AB8AC0}">
      <dgm:prSet/>
      <dgm:spPr/>
      <dgm:t>
        <a:bodyPr/>
        <a:lstStyle/>
        <a:p>
          <a:endParaRPr lang="en-GB"/>
        </a:p>
      </dgm:t>
    </dgm:pt>
    <dgm:pt modelId="{EBDF7932-8DF6-8E49-9E89-0CA81A47FE88}" type="sibTrans" cxnId="{8DBBD92C-4DCC-B446-853D-0DB8F1AB8AC0}">
      <dgm:prSet/>
      <dgm:spPr/>
      <dgm:t>
        <a:bodyPr/>
        <a:lstStyle/>
        <a:p>
          <a:endParaRPr lang="en-GB"/>
        </a:p>
      </dgm:t>
    </dgm:pt>
    <dgm:pt modelId="{1C8D7DE8-754D-8645-9CBC-D2D3AE520442}">
      <dgm:prSet/>
      <dgm:spPr/>
      <dgm:t>
        <a:bodyPr/>
        <a:lstStyle/>
        <a:p>
          <a:r>
            <a:rPr lang="en-US" dirty="0"/>
            <a:t>Current </a:t>
          </a:r>
          <a:r>
            <a:rPr lang="en-US" b="1" dirty="0"/>
            <a:t>challenges in using/offering</a:t>
          </a:r>
          <a:r>
            <a:rPr lang="en-US" dirty="0"/>
            <a:t> digital services</a:t>
          </a:r>
        </a:p>
      </dgm:t>
    </dgm:pt>
    <dgm:pt modelId="{7A70BBF8-3C3F-C646-8134-49FC79EE427E}" type="parTrans" cxnId="{9EE34F2E-E120-CD4A-830F-4C022A9B3AC8}">
      <dgm:prSet/>
      <dgm:spPr/>
      <dgm:t>
        <a:bodyPr/>
        <a:lstStyle/>
        <a:p>
          <a:endParaRPr lang="en-GB"/>
        </a:p>
      </dgm:t>
    </dgm:pt>
    <dgm:pt modelId="{A2900FBC-8796-E946-A495-A77BBCA76526}" type="sibTrans" cxnId="{9EE34F2E-E120-CD4A-830F-4C022A9B3AC8}">
      <dgm:prSet/>
      <dgm:spPr/>
      <dgm:t>
        <a:bodyPr/>
        <a:lstStyle/>
        <a:p>
          <a:endParaRPr lang="en-GB"/>
        </a:p>
      </dgm:t>
    </dgm:pt>
    <dgm:pt modelId="{70E8972B-FE95-C741-BB27-A0DE75204035}">
      <dgm:prSet/>
      <dgm:spPr/>
      <dgm:t>
        <a:bodyPr/>
        <a:lstStyle/>
        <a:p>
          <a:r>
            <a:rPr lang="en-US"/>
            <a:t>Preferred </a:t>
          </a:r>
          <a:r>
            <a:rPr lang="en-US" b="1"/>
            <a:t>delivery models</a:t>
          </a:r>
          <a:r>
            <a:rPr lang="en-US"/>
            <a:t> of digital services for researchers</a:t>
          </a:r>
          <a:endParaRPr lang="en-US" dirty="0"/>
        </a:p>
      </dgm:t>
    </dgm:pt>
    <dgm:pt modelId="{D9465F69-EEEA-294D-9D9F-0B90C0BD7B33}" type="parTrans" cxnId="{F496EF97-3C34-1541-87B5-748A7317A80F}">
      <dgm:prSet/>
      <dgm:spPr/>
      <dgm:t>
        <a:bodyPr/>
        <a:lstStyle/>
        <a:p>
          <a:endParaRPr lang="en-GB"/>
        </a:p>
      </dgm:t>
    </dgm:pt>
    <dgm:pt modelId="{88885634-4183-8445-8DE1-69B4A0C7EEE6}" type="sibTrans" cxnId="{F496EF97-3C34-1541-87B5-748A7317A80F}">
      <dgm:prSet/>
      <dgm:spPr/>
      <dgm:t>
        <a:bodyPr/>
        <a:lstStyle/>
        <a:p>
          <a:endParaRPr lang="en-GB"/>
        </a:p>
      </dgm:t>
    </dgm:pt>
    <dgm:pt modelId="{80DADE20-F20D-EA4C-BCD0-8BB282CD2485}">
      <dgm:prSet/>
      <dgm:spPr/>
      <dgm:t>
        <a:bodyPr/>
        <a:lstStyle/>
        <a:p>
          <a:r>
            <a:rPr lang="en-US" b="1"/>
            <a:t>Funding streams</a:t>
          </a:r>
          <a:r>
            <a:rPr lang="en-US"/>
            <a:t> and </a:t>
          </a:r>
          <a:r>
            <a:rPr lang="en-US" b="1"/>
            <a:t>procurement strategies</a:t>
          </a:r>
          <a:endParaRPr lang="en-US" b="1" dirty="0"/>
        </a:p>
      </dgm:t>
    </dgm:pt>
    <dgm:pt modelId="{85A36D0F-3100-0346-A22F-CD499D1DE74C}" type="parTrans" cxnId="{70EA7256-035B-F748-949C-EADE85EEA8AD}">
      <dgm:prSet/>
      <dgm:spPr/>
      <dgm:t>
        <a:bodyPr/>
        <a:lstStyle/>
        <a:p>
          <a:endParaRPr lang="en-GB"/>
        </a:p>
      </dgm:t>
    </dgm:pt>
    <dgm:pt modelId="{D73294AF-1120-B746-B675-5BC976184A63}" type="sibTrans" cxnId="{70EA7256-035B-F748-949C-EADE85EEA8AD}">
      <dgm:prSet/>
      <dgm:spPr/>
      <dgm:t>
        <a:bodyPr/>
        <a:lstStyle/>
        <a:p>
          <a:endParaRPr lang="en-GB"/>
        </a:p>
      </dgm:t>
    </dgm:pt>
    <dgm:pt modelId="{F055DBC3-464B-0542-96B0-B634E49F5C15}">
      <dgm:prSet/>
      <dgm:spPr/>
      <dgm:t>
        <a:bodyPr/>
        <a:lstStyle/>
        <a:p>
          <a:r>
            <a:rPr lang="en-US" dirty="0"/>
            <a:t>Areas of improvements for </a:t>
          </a:r>
          <a:r>
            <a:rPr lang="en-US" b="1" dirty="0"/>
            <a:t>business models</a:t>
          </a:r>
        </a:p>
      </dgm:t>
    </dgm:pt>
    <dgm:pt modelId="{570B6DF3-2A26-174A-8230-42E25CDC55EF}" type="parTrans" cxnId="{2325DFA2-797C-554B-BFE6-90B5469F3867}">
      <dgm:prSet/>
      <dgm:spPr/>
      <dgm:t>
        <a:bodyPr/>
        <a:lstStyle/>
        <a:p>
          <a:endParaRPr lang="en-GB"/>
        </a:p>
      </dgm:t>
    </dgm:pt>
    <dgm:pt modelId="{48EDFA73-D515-AA45-B483-D1892C08CF75}" type="sibTrans" cxnId="{2325DFA2-797C-554B-BFE6-90B5469F3867}">
      <dgm:prSet/>
      <dgm:spPr/>
      <dgm:t>
        <a:bodyPr/>
        <a:lstStyle/>
        <a:p>
          <a:endParaRPr lang="en-GB"/>
        </a:p>
      </dgm:t>
    </dgm:pt>
    <dgm:pt modelId="{48B10A75-6450-F84D-9053-6A78F53C48BE}">
      <dgm:prSet/>
      <dgm:spPr/>
      <dgm:t>
        <a:bodyPr/>
        <a:lstStyle/>
        <a:p>
          <a:r>
            <a:rPr lang="en-US" dirty="0"/>
            <a:t>Current </a:t>
          </a:r>
          <a:r>
            <a:rPr lang="en-US" b="1" dirty="0"/>
            <a:t>delivery models</a:t>
          </a:r>
          <a:endParaRPr lang="en-US" dirty="0"/>
        </a:p>
      </dgm:t>
    </dgm:pt>
    <dgm:pt modelId="{9422BD1B-CEA0-D246-B480-BDE46C67287B}" type="sibTrans" cxnId="{DD58C070-65ED-9546-9412-366150D83978}">
      <dgm:prSet/>
      <dgm:spPr/>
      <dgm:t>
        <a:bodyPr/>
        <a:lstStyle/>
        <a:p>
          <a:endParaRPr lang="en-GB"/>
        </a:p>
      </dgm:t>
    </dgm:pt>
    <dgm:pt modelId="{16D18D68-17EE-8743-9850-A2FCDBFCD2C3}" type="parTrans" cxnId="{DD58C070-65ED-9546-9412-366150D83978}">
      <dgm:prSet/>
      <dgm:spPr/>
      <dgm:t>
        <a:bodyPr/>
        <a:lstStyle/>
        <a:p>
          <a:endParaRPr lang="en-GB"/>
        </a:p>
      </dgm:t>
    </dgm:pt>
    <dgm:pt modelId="{B899DE1B-7FEC-184B-8B29-10C078EB9259}" type="pres">
      <dgm:prSet presAssocID="{1928A773-C2BB-4B4B-841C-B6D97528EE78}" presName="linear" presStyleCnt="0">
        <dgm:presLayoutVars>
          <dgm:animLvl val="lvl"/>
          <dgm:resizeHandles val="exact"/>
        </dgm:presLayoutVars>
      </dgm:prSet>
      <dgm:spPr/>
    </dgm:pt>
    <dgm:pt modelId="{194D0631-6B2A-AF4B-B756-7EBFD2EC04A0}" type="pres">
      <dgm:prSet presAssocID="{69CC3564-808A-EE4C-92A8-76613EA1510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EC4A6D1-1469-FC47-A18C-50C7431C6ECA}" type="pres">
      <dgm:prSet presAssocID="{69CC3564-808A-EE4C-92A8-76613EA1510F}" presName="childText" presStyleLbl="revTx" presStyleIdx="0" presStyleCnt="2">
        <dgm:presLayoutVars>
          <dgm:bulletEnabled val="1"/>
        </dgm:presLayoutVars>
      </dgm:prSet>
      <dgm:spPr/>
    </dgm:pt>
    <dgm:pt modelId="{81022E50-FA77-F94F-9BA0-506296582BC5}" type="pres">
      <dgm:prSet presAssocID="{C54B802F-1556-A64C-92BC-A5C0D1356CB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2A90FA6-2384-FE4E-8E5F-EED15ACBED53}" type="pres">
      <dgm:prSet presAssocID="{C54B802F-1556-A64C-92BC-A5C0D1356C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086A102-4010-4C42-90D6-1A4C78BEC881}" srcId="{1928A773-C2BB-4B4B-841C-B6D97528EE78}" destId="{69CC3564-808A-EE4C-92A8-76613EA1510F}" srcOrd="0" destOrd="0" parTransId="{4F840375-9A0C-E243-B144-135FD85793F0}" sibTransId="{E0DCEFC6-F3BC-D746-88C8-E4816DF2E7A5}"/>
    <dgm:cxn modelId="{B90DE612-C84C-9744-A44F-BADC9B1BDA53}" type="presOf" srcId="{1C8D7DE8-754D-8645-9CBC-D2D3AE520442}" destId="{FEC4A6D1-1469-FC47-A18C-50C7431C6ECA}" srcOrd="0" destOrd="1" presId="urn:microsoft.com/office/officeart/2005/8/layout/vList2"/>
    <dgm:cxn modelId="{8DBBD92C-4DCC-B446-853D-0DB8F1AB8AC0}" srcId="{69CC3564-808A-EE4C-92A8-76613EA1510F}" destId="{EDDC172A-4C49-A440-A0C1-9C8C7393F7EA}" srcOrd="0" destOrd="0" parTransId="{1138CB7E-FDF2-A24D-8525-8FFDB334D05A}" sibTransId="{EBDF7932-8DF6-8E49-9E89-0CA81A47FE88}"/>
    <dgm:cxn modelId="{9EE34F2E-E120-CD4A-830F-4C022A9B3AC8}" srcId="{69CC3564-808A-EE4C-92A8-76613EA1510F}" destId="{1C8D7DE8-754D-8645-9CBC-D2D3AE520442}" srcOrd="1" destOrd="0" parTransId="{7A70BBF8-3C3F-C646-8134-49FC79EE427E}" sibTransId="{A2900FBC-8796-E946-A495-A77BBCA76526}"/>
    <dgm:cxn modelId="{1420E035-233B-9545-9392-4C83FE5C3198}" type="presOf" srcId="{1928A773-C2BB-4B4B-841C-B6D97528EE78}" destId="{B899DE1B-7FEC-184B-8B29-10C078EB9259}" srcOrd="0" destOrd="0" presId="urn:microsoft.com/office/officeart/2005/8/layout/vList2"/>
    <dgm:cxn modelId="{57C34A3E-7586-F143-B05F-84E5BB0292EE}" type="presOf" srcId="{C54B802F-1556-A64C-92BC-A5C0D1356CBF}" destId="{81022E50-FA77-F94F-9BA0-506296582BC5}" srcOrd="0" destOrd="0" presId="urn:microsoft.com/office/officeart/2005/8/layout/vList2"/>
    <dgm:cxn modelId="{41CA2C64-D428-4D4D-98A3-FCA8D6FA1748}" type="presOf" srcId="{70E8972B-FE95-C741-BB27-A0DE75204035}" destId="{32A90FA6-2384-FE4E-8E5F-EED15ACBED53}" srcOrd="0" destOrd="0" presId="urn:microsoft.com/office/officeart/2005/8/layout/vList2"/>
    <dgm:cxn modelId="{DD58C070-65ED-9546-9412-366150D83978}" srcId="{69CC3564-808A-EE4C-92A8-76613EA1510F}" destId="{48B10A75-6450-F84D-9053-6A78F53C48BE}" srcOrd="2" destOrd="0" parTransId="{16D18D68-17EE-8743-9850-A2FCDBFCD2C3}" sibTransId="{9422BD1B-CEA0-D246-B480-BDE46C67287B}"/>
    <dgm:cxn modelId="{70EA7256-035B-F748-949C-EADE85EEA8AD}" srcId="{C54B802F-1556-A64C-92BC-A5C0D1356CBF}" destId="{80DADE20-F20D-EA4C-BCD0-8BB282CD2485}" srcOrd="1" destOrd="0" parTransId="{85A36D0F-3100-0346-A22F-CD499D1DE74C}" sibTransId="{D73294AF-1120-B746-B675-5BC976184A63}"/>
    <dgm:cxn modelId="{3AE53080-2F32-4644-BD40-E951932118C9}" type="presOf" srcId="{F055DBC3-464B-0542-96B0-B634E49F5C15}" destId="{32A90FA6-2384-FE4E-8E5F-EED15ACBED53}" srcOrd="0" destOrd="2" presId="urn:microsoft.com/office/officeart/2005/8/layout/vList2"/>
    <dgm:cxn modelId="{F496EF97-3C34-1541-87B5-748A7317A80F}" srcId="{C54B802F-1556-A64C-92BC-A5C0D1356CBF}" destId="{70E8972B-FE95-C741-BB27-A0DE75204035}" srcOrd="0" destOrd="0" parTransId="{D9465F69-EEEA-294D-9D9F-0B90C0BD7B33}" sibTransId="{88885634-4183-8445-8DE1-69B4A0C7EEE6}"/>
    <dgm:cxn modelId="{C3B074A0-A51D-0241-8CD8-2944E0641346}" srcId="{1928A773-C2BB-4B4B-841C-B6D97528EE78}" destId="{C54B802F-1556-A64C-92BC-A5C0D1356CBF}" srcOrd="1" destOrd="0" parTransId="{FEECF635-BD97-6746-81DC-6664F7093455}" sibTransId="{7E7B928B-3B81-8D4C-AE1F-74CF1515B7F7}"/>
    <dgm:cxn modelId="{2325DFA2-797C-554B-BFE6-90B5469F3867}" srcId="{C54B802F-1556-A64C-92BC-A5C0D1356CBF}" destId="{F055DBC3-464B-0542-96B0-B634E49F5C15}" srcOrd="2" destOrd="0" parTransId="{570B6DF3-2A26-174A-8230-42E25CDC55EF}" sibTransId="{48EDFA73-D515-AA45-B483-D1892C08CF75}"/>
    <dgm:cxn modelId="{47C2DCC6-444E-444D-A47D-163567AF1B74}" type="presOf" srcId="{69CC3564-808A-EE4C-92A8-76613EA1510F}" destId="{194D0631-6B2A-AF4B-B756-7EBFD2EC04A0}" srcOrd="0" destOrd="0" presId="urn:microsoft.com/office/officeart/2005/8/layout/vList2"/>
    <dgm:cxn modelId="{1E2C85C7-BA56-D949-A139-340456672A35}" type="presOf" srcId="{48B10A75-6450-F84D-9053-6A78F53C48BE}" destId="{FEC4A6D1-1469-FC47-A18C-50C7431C6ECA}" srcOrd="0" destOrd="2" presId="urn:microsoft.com/office/officeart/2005/8/layout/vList2"/>
    <dgm:cxn modelId="{93DAB6D9-87CE-A24C-8493-B9B539CBA94F}" type="presOf" srcId="{80DADE20-F20D-EA4C-BCD0-8BB282CD2485}" destId="{32A90FA6-2384-FE4E-8E5F-EED15ACBED53}" srcOrd="0" destOrd="1" presId="urn:microsoft.com/office/officeart/2005/8/layout/vList2"/>
    <dgm:cxn modelId="{78D69FE6-9CFC-0644-9F86-83F40B5BBA05}" type="presOf" srcId="{EDDC172A-4C49-A440-A0C1-9C8C7393F7EA}" destId="{FEC4A6D1-1469-FC47-A18C-50C7431C6ECA}" srcOrd="0" destOrd="0" presId="urn:microsoft.com/office/officeart/2005/8/layout/vList2"/>
    <dgm:cxn modelId="{B1AA3CF3-CA07-EC48-9028-64E707955375}" type="presParOf" srcId="{B899DE1B-7FEC-184B-8B29-10C078EB9259}" destId="{194D0631-6B2A-AF4B-B756-7EBFD2EC04A0}" srcOrd="0" destOrd="0" presId="urn:microsoft.com/office/officeart/2005/8/layout/vList2"/>
    <dgm:cxn modelId="{A6CEA429-7851-5449-843C-24C84B73C7E3}" type="presParOf" srcId="{B899DE1B-7FEC-184B-8B29-10C078EB9259}" destId="{FEC4A6D1-1469-FC47-A18C-50C7431C6ECA}" srcOrd="1" destOrd="0" presId="urn:microsoft.com/office/officeart/2005/8/layout/vList2"/>
    <dgm:cxn modelId="{814E8A60-E6C4-1148-84B8-6A439EE6A9DD}" type="presParOf" srcId="{B899DE1B-7FEC-184B-8B29-10C078EB9259}" destId="{81022E50-FA77-F94F-9BA0-506296582BC5}" srcOrd="2" destOrd="0" presId="urn:microsoft.com/office/officeart/2005/8/layout/vList2"/>
    <dgm:cxn modelId="{C0D383DC-1348-094C-ABA9-CD4E24126D85}" type="presParOf" srcId="{B899DE1B-7FEC-184B-8B29-10C078EB9259}" destId="{32A90FA6-2384-FE4E-8E5F-EED15ACBED5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5D42FE-DE1C-894F-8192-2970EB1D92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8EAB14-6A3E-5047-938D-E2AB609699EC}">
      <dgm:prSet phldrT="[Text]"/>
      <dgm:spPr/>
      <dgm:t>
        <a:bodyPr/>
        <a:lstStyle/>
        <a:p>
          <a:r>
            <a:rPr lang="en-GB" dirty="0"/>
            <a:t>Use cases</a:t>
          </a:r>
        </a:p>
      </dgm:t>
    </dgm:pt>
    <dgm:pt modelId="{4B3C98C8-B96D-1445-ABAB-7054B77C58FC}" type="parTrans" cxnId="{0738978D-3270-7D4A-A4C6-87D64064B39F}">
      <dgm:prSet/>
      <dgm:spPr/>
      <dgm:t>
        <a:bodyPr/>
        <a:lstStyle/>
        <a:p>
          <a:endParaRPr lang="en-GB"/>
        </a:p>
      </dgm:t>
    </dgm:pt>
    <dgm:pt modelId="{8CC4448D-FF80-0445-B21C-5D8C1436C53F}" type="sibTrans" cxnId="{0738978D-3270-7D4A-A4C6-87D64064B39F}">
      <dgm:prSet/>
      <dgm:spPr/>
      <dgm:t>
        <a:bodyPr/>
        <a:lstStyle/>
        <a:p>
          <a:endParaRPr lang="en-GB"/>
        </a:p>
      </dgm:t>
    </dgm:pt>
    <dgm:pt modelId="{A33B8CA0-3D49-AF4C-96B6-BB829FDE5D73}">
      <dgm:prSet/>
      <dgm:spPr/>
      <dgm:t>
        <a:bodyPr/>
        <a:lstStyle/>
        <a:p>
          <a:r>
            <a:rPr lang="en-GB"/>
            <a:t>Individual researcher acquiring services for limited-scale access - researcher led</a:t>
          </a:r>
          <a:endParaRPr lang="en-GB" dirty="0"/>
        </a:p>
      </dgm:t>
    </dgm:pt>
    <dgm:pt modelId="{32BB10D6-62E7-A140-8B77-C95F842B5A69}" type="parTrans" cxnId="{DD404145-EA14-F147-A289-B21AFF2E36DB}">
      <dgm:prSet/>
      <dgm:spPr/>
      <dgm:t>
        <a:bodyPr/>
        <a:lstStyle/>
        <a:p>
          <a:endParaRPr lang="en-GB"/>
        </a:p>
      </dgm:t>
    </dgm:pt>
    <dgm:pt modelId="{5B17DB39-2AA6-C44C-8E49-A13A366E4BDF}" type="sibTrans" cxnId="{DD404145-EA14-F147-A289-B21AFF2E36DB}">
      <dgm:prSet/>
      <dgm:spPr/>
      <dgm:t>
        <a:bodyPr/>
        <a:lstStyle/>
        <a:p>
          <a:endParaRPr lang="en-GB"/>
        </a:p>
      </dgm:t>
    </dgm:pt>
    <dgm:pt modelId="{FCE34067-1F59-114A-BD96-49F5F7203F84}">
      <dgm:prSet/>
      <dgm:spPr/>
      <dgm:t>
        <a:bodyPr/>
        <a:lstStyle/>
        <a:p>
          <a:r>
            <a:rPr lang="en-GB"/>
            <a:t>Organisational unit acquiring services for user base - organisational unit led</a:t>
          </a:r>
          <a:endParaRPr lang="en-GB" dirty="0"/>
        </a:p>
      </dgm:t>
    </dgm:pt>
    <dgm:pt modelId="{41AC6B8D-763D-8F4C-BB80-25B25A7CA0A8}" type="parTrans" cxnId="{CB82F245-A389-F74C-801A-21B995D993C5}">
      <dgm:prSet/>
      <dgm:spPr/>
      <dgm:t>
        <a:bodyPr/>
        <a:lstStyle/>
        <a:p>
          <a:endParaRPr lang="en-GB"/>
        </a:p>
      </dgm:t>
    </dgm:pt>
    <dgm:pt modelId="{455065F4-BC51-B348-80E7-EFB7B65980F1}" type="sibTrans" cxnId="{CB82F245-A389-F74C-801A-21B995D993C5}">
      <dgm:prSet/>
      <dgm:spPr/>
      <dgm:t>
        <a:bodyPr/>
        <a:lstStyle/>
        <a:p>
          <a:endParaRPr lang="en-GB"/>
        </a:p>
      </dgm:t>
    </dgm:pt>
    <dgm:pt modelId="{24C12A96-FACA-7245-8EB9-16C0A25B9FF5}">
      <dgm:prSet/>
      <dgm:spPr/>
      <dgm:t>
        <a:bodyPr/>
        <a:lstStyle/>
        <a:p>
          <a:r>
            <a:rPr lang="en-GB" dirty="0"/>
            <a:t>Lead buyer acquiring services for a consortium - consortium led</a:t>
          </a:r>
        </a:p>
      </dgm:t>
    </dgm:pt>
    <dgm:pt modelId="{9AB80F78-9D36-894A-8C9A-2F20A327C911}" type="parTrans" cxnId="{85E8D2F7-EA01-E64E-A73B-80D113639748}">
      <dgm:prSet/>
      <dgm:spPr/>
      <dgm:t>
        <a:bodyPr/>
        <a:lstStyle/>
        <a:p>
          <a:endParaRPr lang="en-GB"/>
        </a:p>
      </dgm:t>
    </dgm:pt>
    <dgm:pt modelId="{AA18547F-6E49-624F-8F60-975D6CF569B9}" type="sibTrans" cxnId="{85E8D2F7-EA01-E64E-A73B-80D113639748}">
      <dgm:prSet/>
      <dgm:spPr/>
      <dgm:t>
        <a:bodyPr/>
        <a:lstStyle/>
        <a:p>
          <a:endParaRPr lang="en-GB"/>
        </a:p>
      </dgm:t>
    </dgm:pt>
    <dgm:pt modelId="{C8AA06C3-EF52-F549-A254-B549675D8830}">
      <dgm:prSet/>
      <dgm:spPr/>
      <dgm:t>
        <a:bodyPr/>
        <a:lstStyle/>
        <a:p>
          <a:r>
            <a:rPr lang="en-GB"/>
            <a:t>Forces at play</a:t>
          </a:r>
          <a:endParaRPr lang="en-GB" dirty="0"/>
        </a:p>
      </dgm:t>
    </dgm:pt>
    <dgm:pt modelId="{67006722-4D48-E94E-B7A0-51DDB40DEB02}" type="parTrans" cxnId="{2E64B5C4-3645-F148-A6E1-A0CB08C1895A}">
      <dgm:prSet/>
      <dgm:spPr/>
      <dgm:t>
        <a:bodyPr/>
        <a:lstStyle/>
        <a:p>
          <a:endParaRPr lang="en-GB"/>
        </a:p>
      </dgm:t>
    </dgm:pt>
    <dgm:pt modelId="{FFB842D4-C747-8B41-A2D7-29356F8B2602}" type="sibTrans" cxnId="{2E64B5C4-3645-F148-A6E1-A0CB08C1895A}">
      <dgm:prSet/>
      <dgm:spPr/>
      <dgm:t>
        <a:bodyPr/>
        <a:lstStyle/>
        <a:p>
          <a:endParaRPr lang="en-GB"/>
        </a:p>
      </dgm:t>
    </dgm:pt>
    <dgm:pt modelId="{5A8B3C72-4CFA-0848-88B5-A86417D27C4F}">
      <dgm:prSet/>
      <dgm:spPr/>
      <dgm:t>
        <a:bodyPr/>
        <a:lstStyle/>
        <a:p>
          <a:r>
            <a:rPr lang="en-GB"/>
            <a:t>‘Free at the point of use’ vs ‘compensation for services rendered’</a:t>
          </a:r>
          <a:endParaRPr lang="en-GB" dirty="0"/>
        </a:p>
      </dgm:t>
    </dgm:pt>
    <dgm:pt modelId="{4D9355F6-F76A-6442-A594-A157D8C49574}" type="parTrans" cxnId="{95966F49-C991-FC4A-9267-AA20E02C54B9}">
      <dgm:prSet/>
      <dgm:spPr/>
      <dgm:t>
        <a:bodyPr/>
        <a:lstStyle/>
        <a:p>
          <a:endParaRPr lang="en-GB"/>
        </a:p>
      </dgm:t>
    </dgm:pt>
    <dgm:pt modelId="{51D83DFF-FEBD-3F46-8BD9-E878408D3D01}" type="sibTrans" cxnId="{95966F49-C991-FC4A-9267-AA20E02C54B9}">
      <dgm:prSet/>
      <dgm:spPr/>
      <dgm:t>
        <a:bodyPr/>
        <a:lstStyle/>
        <a:p>
          <a:endParaRPr lang="en-GB"/>
        </a:p>
      </dgm:t>
    </dgm:pt>
    <dgm:pt modelId="{149C641E-7159-6245-B857-D017BA7AE62E}">
      <dgm:prSet/>
      <dgm:spPr/>
      <dgm:t>
        <a:bodyPr/>
        <a:lstStyle/>
        <a:p>
          <a:r>
            <a:rPr lang="en-GB"/>
            <a:t>‘Agile procurement’ vs. ‘compliance in cross-border, many-to-many relationship matrix’</a:t>
          </a:r>
          <a:endParaRPr lang="en-GB" dirty="0"/>
        </a:p>
      </dgm:t>
    </dgm:pt>
    <dgm:pt modelId="{35D9B356-CFFB-B64D-9863-77CD193C902B}" type="parTrans" cxnId="{3A9E5C23-F1DB-3848-B7BB-18D9DB67B02B}">
      <dgm:prSet/>
      <dgm:spPr/>
      <dgm:t>
        <a:bodyPr/>
        <a:lstStyle/>
        <a:p>
          <a:endParaRPr lang="en-GB"/>
        </a:p>
      </dgm:t>
    </dgm:pt>
    <dgm:pt modelId="{99D058D4-A7BC-A542-9BB8-7E546ED9EBD1}" type="sibTrans" cxnId="{3A9E5C23-F1DB-3848-B7BB-18D9DB67B02B}">
      <dgm:prSet/>
      <dgm:spPr/>
      <dgm:t>
        <a:bodyPr/>
        <a:lstStyle/>
        <a:p>
          <a:endParaRPr lang="en-GB"/>
        </a:p>
      </dgm:t>
    </dgm:pt>
    <dgm:pt modelId="{CD8EAED5-E3C6-9348-BA17-7C28EFA84285}">
      <dgm:prSet/>
      <dgm:spPr/>
      <dgm:t>
        <a:bodyPr/>
        <a:lstStyle/>
        <a:p>
          <a:r>
            <a:rPr lang="en-GB" dirty="0"/>
            <a:t>‘Economies of scale’ vs ‘community dynamics’</a:t>
          </a:r>
        </a:p>
      </dgm:t>
    </dgm:pt>
    <dgm:pt modelId="{DD0FB36C-83DA-DB44-A286-69E5EB580736}" type="parTrans" cxnId="{B401D297-60F2-6042-9130-E381D05DE601}">
      <dgm:prSet/>
      <dgm:spPr/>
      <dgm:t>
        <a:bodyPr/>
        <a:lstStyle/>
        <a:p>
          <a:endParaRPr lang="en-GB"/>
        </a:p>
      </dgm:t>
    </dgm:pt>
    <dgm:pt modelId="{2E75FB14-71A9-524B-91AB-1CF68B89BF68}" type="sibTrans" cxnId="{B401D297-60F2-6042-9130-E381D05DE601}">
      <dgm:prSet/>
      <dgm:spPr/>
      <dgm:t>
        <a:bodyPr/>
        <a:lstStyle/>
        <a:p>
          <a:endParaRPr lang="en-GB"/>
        </a:p>
      </dgm:t>
    </dgm:pt>
    <dgm:pt modelId="{7B07B3B4-EB8E-0D42-8989-66B7349378E6}">
      <dgm:prSet/>
      <dgm:spPr/>
      <dgm:t>
        <a:bodyPr/>
        <a:lstStyle/>
        <a:p>
          <a:r>
            <a:rPr lang="en-GB"/>
            <a:t>Foundations for growth</a:t>
          </a:r>
          <a:endParaRPr lang="en-GB" dirty="0"/>
        </a:p>
      </dgm:t>
    </dgm:pt>
    <dgm:pt modelId="{A594ABD1-FEAB-7741-9C1D-E118CEE1DF85}" type="parTrans" cxnId="{4ED08544-1C59-3947-9100-2006AE519DD4}">
      <dgm:prSet/>
      <dgm:spPr/>
      <dgm:t>
        <a:bodyPr/>
        <a:lstStyle/>
        <a:p>
          <a:endParaRPr lang="en-GB"/>
        </a:p>
      </dgm:t>
    </dgm:pt>
    <dgm:pt modelId="{19B57A42-6311-964A-9B19-AD764676571C}" type="sibTrans" cxnId="{4ED08544-1C59-3947-9100-2006AE519DD4}">
      <dgm:prSet/>
      <dgm:spPr/>
      <dgm:t>
        <a:bodyPr/>
        <a:lstStyle/>
        <a:p>
          <a:endParaRPr lang="en-GB"/>
        </a:p>
      </dgm:t>
    </dgm:pt>
    <dgm:pt modelId="{7FCEAC0D-649C-4347-A04E-73FF60BCFE1B}">
      <dgm:prSet/>
      <dgm:spPr/>
      <dgm:t>
        <a:bodyPr/>
        <a:lstStyle/>
        <a:p>
          <a:r>
            <a:rPr lang="en-GB"/>
            <a:t>Number of researchers: tens of thousands -&gt; 1.7M -&gt; 70M</a:t>
          </a:r>
          <a:endParaRPr lang="en-GB" dirty="0"/>
        </a:p>
      </dgm:t>
    </dgm:pt>
    <dgm:pt modelId="{3A137847-D5A7-FD4D-B6E5-8E2407BE8882}" type="parTrans" cxnId="{927FD13F-A983-3740-ADBE-902E19CFB5D1}">
      <dgm:prSet/>
      <dgm:spPr/>
      <dgm:t>
        <a:bodyPr/>
        <a:lstStyle/>
        <a:p>
          <a:endParaRPr lang="en-GB"/>
        </a:p>
      </dgm:t>
    </dgm:pt>
    <dgm:pt modelId="{F792DBA5-3D22-9A4A-AF05-97648237FDEA}" type="sibTrans" cxnId="{927FD13F-A983-3740-ADBE-902E19CFB5D1}">
      <dgm:prSet/>
      <dgm:spPr/>
      <dgm:t>
        <a:bodyPr/>
        <a:lstStyle/>
        <a:p>
          <a:endParaRPr lang="en-GB"/>
        </a:p>
      </dgm:t>
    </dgm:pt>
    <dgm:pt modelId="{054FA3B7-6718-394A-84D5-D39583C37B76}">
      <dgm:prSet/>
      <dgm:spPr/>
      <dgm:t>
        <a:bodyPr/>
        <a:lstStyle/>
        <a:p>
          <a:r>
            <a:rPr lang="en-GB"/>
            <a:t>Complexity: number of communities, international and sectoral aspects</a:t>
          </a:r>
          <a:endParaRPr lang="en-GB" dirty="0"/>
        </a:p>
      </dgm:t>
    </dgm:pt>
    <dgm:pt modelId="{0E6E78B2-681A-F749-A18A-3089F3282E1C}" type="parTrans" cxnId="{ED65B750-8D3C-C443-B893-3130B18B4C48}">
      <dgm:prSet/>
      <dgm:spPr/>
      <dgm:t>
        <a:bodyPr/>
        <a:lstStyle/>
        <a:p>
          <a:endParaRPr lang="en-GB"/>
        </a:p>
      </dgm:t>
    </dgm:pt>
    <dgm:pt modelId="{0314E68B-54A7-B842-BA80-57BD80073527}" type="sibTrans" cxnId="{ED65B750-8D3C-C443-B893-3130B18B4C48}">
      <dgm:prSet/>
      <dgm:spPr/>
      <dgm:t>
        <a:bodyPr/>
        <a:lstStyle/>
        <a:p>
          <a:endParaRPr lang="en-GB"/>
        </a:p>
      </dgm:t>
    </dgm:pt>
    <dgm:pt modelId="{26F8182F-017F-6D42-A581-1B0DB4367BAF}">
      <dgm:prSet/>
      <dgm:spPr/>
      <dgm:t>
        <a:bodyPr/>
        <a:lstStyle/>
        <a:p>
          <a:r>
            <a:rPr lang="en-GB" dirty="0"/>
            <a:t>Compliance challenge: VAT, GDPR, public procurement rules, …</a:t>
          </a:r>
        </a:p>
      </dgm:t>
    </dgm:pt>
    <dgm:pt modelId="{9AF540CC-9CF6-534E-A82C-5625E968F795}" type="parTrans" cxnId="{CA4B6288-5930-3C46-BCB3-F0D5EF8B55DA}">
      <dgm:prSet/>
      <dgm:spPr/>
      <dgm:t>
        <a:bodyPr/>
        <a:lstStyle/>
        <a:p>
          <a:endParaRPr lang="en-GB"/>
        </a:p>
      </dgm:t>
    </dgm:pt>
    <dgm:pt modelId="{96266827-FCDA-D24A-B84A-5FD5418BFA3B}" type="sibTrans" cxnId="{CA4B6288-5930-3C46-BCB3-F0D5EF8B55DA}">
      <dgm:prSet/>
      <dgm:spPr/>
      <dgm:t>
        <a:bodyPr/>
        <a:lstStyle/>
        <a:p>
          <a:endParaRPr lang="en-GB"/>
        </a:p>
      </dgm:t>
    </dgm:pt>
    <dgm:pt modelId="{49EC6E3D-FACE-8C4A-ADC8-90FD89C5052B}" type="pres">
      <dgm:prSet presAssocID="{695D42FE-DE1C-894F-8192-2970EB1D92DF}" presName="linear" presStyleCnt="0">
        <dgm:presLayoutVars>
          <dgm:animLvl val="lvl"/>
          <dgm:resizeHandles val="exact"/>
        </dgm:presLayoutVars>
      </dgm:prSet>
      <dgm:spPr/>
    </dgm:pt>
    <dgm:pt modelId="{EA81060C-BA1E-1442-B40B-5B093FCEA106}" type="pres">
      <dgm:prSet presAssocID="{148EAB14-6A3E-5047-938D-E2AB609699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CB3AA9-F8D3-064F-98FD-F398219435B2}" type="pres">
      <dgm:prSet presAssocID="{148EAB14-6A3E-5047-938D-E2AB609699EC}" presName="childText" presStyleLbl="revTx" presStyleIdx="0" presStyleCnt="3">
        <dgm:presLayoutVars>
          <dgm:bulletEnabled val="1"/>
        </dgm:presLayoutVars>
      </dgm:prSet>
      <dgm:spPr/>
    </dgm:pt>
    <dgm:pt modelId="{89386BC1-067B-B94F-B18F-7CB1F0C72064}" type="pres">
      <dgm:prSet presAssocID="{C8AA06C3-EF52-F549-A254-B549675D883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E6134B6-8D21-9040-8C02-B852B4E0D2FB}" type="pres">
      <dgm:prSet presAssocID="{C8AA06C3-EF52-F549-A254-B549675D8830}" presName="childText" presStyleLbl="revTx" presStyleIdx="1" presStyleCnt="3">
        <dgm:presLayoutVars>
          <dgm:bulletEnabled val="1"/>
        </dgm:presLayoutVars>
      </dgm:prSet>
      <dgm:spPr/>
    </dgm:pt>
    <dgm:pt modelId="{CF4BBAAF-C41F-914E-A744-5472BC0BC6BD}" type="pres">
      <dgm:prSet presAssocID="{7B07B3B4-EB8E-0D42-8989-66B7349378E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399D5FC-0351-5542-B8DF-FFD798E6135E}" type="pres">
      <dgm:prSet presAssocID="{7B07B3B4-EB8E-0D42-8989-66B7349378E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8F0DC10-4658-8248-B073-039BB3BBD569}" type="presOf" srcId="{5A8B3C72-4CFA-0848-88B5-A86417D27C4F}" destId="{9E6134B6-8D21-9040-8C02-B852B4E0D2FB}" srcOrd="0" destOrd="0" presId="urn:microsoft.com/office/officeart/2005/8/layout/vList2"/>
    <dgm:cxn modelId="{8FD4FD19-078D-4C44-82C1-5AF586E1F7C2}" type="presOf" srcId="{FCE34067-1F59-114A-BD96-49F5F7203F84}" destId="{13CB3AA9-F8D3-064F-98FD-F398219435B2}" srcOrd="0" destOrd="1" presId="urn:microsoft.com/office/officeart/2005/8/layout/vList2"/>
    <dgm:cxn modelId="{36D76C22-D51B-5945-BB70-A120A398CBE4}" type="presOf" srcId="{CD8EAED5-E3C6-9348-BA17-7C28EFA84285}" destId="{9E6134B6-8D21-9040-8C02-B852B4E0D2FB}" srcOrd="0" destOrd="2" presId="urn:microsoft.com/office/officeart/2005/8/layout/vList2"/>
    <dgm:cxn modelId="{3A9E5C23-F1DB-3848-B7BB-18D9DB67B02B}" srcId="{C8AA06C3-EF52-F549-A254-B549675D8830}" destId="{149C641E-7159-6245-B857-D017BA7AE62E}" srcOrd="1" destOrd="0" parTransId="{35D9B356-CFFB-B64D-9863-77CD193C902B}" sibTransId="{99D058D4-A7BC-A542-9BB8-7E546ED9EBD1}"/>
    <dgm:cxn modelId="{F5890826-B982-304C-967C-19DE149B2328}" type="presOf" srcId="{148EAB14-6A3E-5047-938D-E2AB609699EC}" destId="{EA81060C-BA1E-1442-B40B-5B093FCEA106}" srcOrd="0" destOrd="0" presId="urn:microsoft.com/office/officeart/2005/8/layout/vList2"/>
    <dgm:cxn modelId="{927FD13F-A983-3740-ADBE-902E19CFB5D1}" srcId="{7B07B3B4-EB8E-0D42-8989-66B7349378E6}" destId="{7FCEAC0D-649C-4347-A04E-73FF60BCFE1B}" srcOrd="0" destOrd="0" parTransId="{3A137847-D5A7-FD4D-B6E5-8E2407BE8882}" sibTransId="{F792DBA5-3D22-9A4A-AF05-97648237FDEA}"/>
    <dgm:cxn modelId="{D3D6E75B-815E-E346-803D-74A254912EC7}" type="presOf" srcId="{A33B8CA0-3D49-AF4C-96B6-BB829FDE5D73}" destId="{13CB3AA9-F8D3-064F-98FD-F398219435B2}" srcOrd="0" destOrd="0" presId="urn:microsoft.com/office/officeart/2005/8/layout/vList2"/>
    <dgm:cxn modelId="{63D74043-B57C-664D-B1A9-121F57299011}" type="presOf" srcId="{7FCEAC0D-649C-4347-A04E-73FF60BCFE1B}" destId="{1399D5FC-0351-5542-B8DF-FFD798E6135E}" srcOrd="0" destOrd="0" presId="urn:microsoft.com/office/officeart/2005/8/layout/vList2"/>
    <dgm:cxn modelId="{4ED08544-1C59-3947-9100-2006AE519DD4}" srcId="{695D42FE-DE1C-894F-8192-2970EB1D92DF}" destId="{7B07B3B4-EB8E-0D42-8989-66B7349378E6}" srcOrd="2" destOrd="0" parTransId="{A594ABD1-FEAB-7741-9C1D-E118CEE1DF85}" sibTransId="{19B57A42-6311-964A-9B19-AD764676571C}"/>
    <dgm:cxn modelId="{DD404145-EA14-F147-A289-B21AFF2E36DB}" srcId="{148EAB14-6A3E-5047-938D-E2AB609699EC}" destId="{A33B8CA0-3D49-AF4C-96B6-BB829FDE5D73}" srcOrd="0" destOrd="0" parTransId="{32BB10D6-62E7-A140-8B77-C95F842B5A69}" sibTransId="{5B17DB39-2AA6-C44C-8E49-A13A366E4BDF}"/>
    <dgm:cxn modelId="{CB82F245-A389-F74C-801A-21B995D993C5}" srcId="{148EAB14-6A3E-5047-938D-E2AB609699EC}" destId="{FCE34067-1F59-114A-BD96-49F5F7203F84}" srcOrd="1" destOrd="0" parTransId="{41AC6B8D-763D-8F4C-BB80-25B25A7CA0A8}" sibTransId="{455065F4-BC51-B348-80E7-EFB7B65980F1}"/>
    <dgm:cxn modelId="{95966F49-C991-FC4A-9267-AA20E02C54B9}" srcId="{C8AA06C3-EF52-F549-A254-B549675D8830}" destId="{5A8B3C72-4CFA-0848-88B5-A86417D27C4F}" srcOrd="0" destOrd="0" parTransId="{4D9355F6-F76A-6442-A594-A157D8C49574}" sibTransId="{51D83DFF-FEBD-3F46-8BD9-E878408D3D01}"/>
    <dgm:cxn modelId="{7685C149-DED9-0E4A-BA50-5C25F5F7C718}" type="presOf" srcId="{24C12A96-FACA-7245-8EB9-16C0A25B9FF5}" destId="{13CB3AA9-F8D3-064F-98FD-F398219435B2}" srcOrd="0" destOrd="2" presId="urn:microsoft.com/office/officeart/2005/8/layout/vList2"/>
    <dgm:cxn modelId="{ED65B750-8D3C-C443-B893-3130B18B4C48}" srcId="{7B07B3B4-EB8E-0D42-8989-66B7349378E6}" destId="{054FA3B7-6718-394A-84D5-D39583C37B76}" srcOrd="1" destOrd="0" parTransId="{0E6E78B2-681A-F749-A18A-3089F3282E1C}" sibTransId="{0314E68B-54A7-B842-BA80-57BD80073527}"/>
    <dgm:cxn modelId="{5F88CD82-9F64-5E43-891D-CC77AFD7B66F}" type="presOf" srcId="{149C641E-7159-6245-B857-D017BA7AE62E}" destId="{9E6134B6-8D21-9040-8C02-B852B4E0D2FB}" srcOrd="0" destOrd="1" presId="urn:microsoft.com/office/officeart/2005/8/layout/vList2"/>
    <dgm:cxn modelId="{FA6A5D83-D1BF-9745-9944-DA0CE63223FB}" type="presOf" srcId="{C8AA06C3-EF52-F549-A254-B549675D8830}" destId="{89386BC1-067B-B94F-B18F-7CB1F0C72064}" srcOrd="0" destOrd="0" presId="urn:microsoft.com/office/officeart/2005/8/layout/vList2"/>
    <dgm:cxn modelId="{CA4B6288-5930-3C46-BCB3-F0D5EF8B55DA}" srcId="{7B07B3B4-EB8E-0D42-8989-66B7349378E6}" destId="{26F8182F-017F-6D42-A581-1B0DB4367BAF}" srcOrd="2" destOrd="0" parTransId="{9AF540CC-9CF6-534E-A82C-5625E968F795}" sibTransId="{96266827-FCDA-D24A-B84A-5FD5418BFA3B}"/>
    <dgm:cxn modelId="{A0F5738C-7556-974C-AC2D-7D4B22F59EB2}" type="presOf" srcId="{7B07B3B4-EB8E-0D42-8989-66B7349378E6}" destId="{CF4BBAAF-C41F-914E-A744-5472BC0BC6BD}" srcOrd="0" destOrd="0" presId="urn:microsoft.com/office/officeart/2005/8/layout/vList2"/>
    <dgm:cxn modelId="{0738978D-3270-7D4A-A4C6-87D64064B39F}" srcId="{695D42FE-DE1C-894F-8192-2970EB1D92DF}" destId="{148EAB14-6A3E-5047-938D-E2AB609699EC}" srcOrd="0" destOrd="0" parTransId="{4B3C98C8-B96D-1445-ABAB-7054B77C58FC}" sibTransId="{8CC4448D-FF80-0445-B21C-5D8C1436C53F}"/>
    <dgm:cxn modelId="{B401D297-60F2-6042-9130-E381D05DE601}" srcId="{C8AA06C3-EF52-F549-A254-B549675D8830}" destId="{CD8EAED5-E3C6-9348-BA17-7C28EFA84285}" srcOrd="2" destOrd="0" parTransId="{DD0FB36C-83DA-DB44-A286-69E5EB580736}" sibTransId="{2E75FB14-71A9-524B-91AB-1CF68B89BF68}"/>
    <dgm:cxn modelId="{4EBA289F-DF0B-E74A-8160-2497DE5F7871}" type="presOf" srcId="{054FA3B7-6718-394A-84D5-D39583C37B76}" destId="{1399D5FC-0351-5542-B8DF-FFD798E6135E}" srcOrd="0" destOrd="1" presId="urn:microsoft.com/office/officeart/2005/8/layout/vList2"/>
    <dgm:cxn modelId="{08ABA4B7-64D5-4E4F-9925-AE66DAB3B86A}" type="presOf" srcId="{695D42FE-DE1C-894F-8192-2970EB1D92DF}" destId="{49EC6E3D-FACE-8C4A-ADC8-90FD89C5052B}" srcOrd="0" destOrd="0" presId="urn:microsoft.com/office/officeart/2005/8/layout/vList2"/>
    <dgm:cxn modelId="{2E64B5C4-3645-F148-A6E1-A0CB08C1895A}" srcId="{695D42FE-DE1C-894F-8192-2970EB1D92DF}" destId="{C8AA06C3-EF52-F549-A254-B549675D8830}" srcOrd="1" destOrd="0" parTransId="{67006722-4D48-E94E-B7A0-51DDB40DEB02}" sibTransId="{FFB842D4-C747-8B41-A2D7-29356F8B2602}"/>
    <dgm:cxn modelId="{85E8D2F7-EA01-E64E-A73B-80D113639748}" srcId="{148EAB14-6A3E-5047-938D-E2AB609699EC}" destId="{24C12A96-FACA-7245-8EB9-16C0A25B9FF5}" srcOrd="2" destOrd="0" parTransId="{9AB80F78-9D36-894A-8C9A-2F20A327C911}" sibTransId="{AA18547F-6E49-624F-8F60-975D6CF569B9}"/>
    <dgm:cxn modelId="{91D8A0FE-1A97-3F40-AB15-86856B76563D}" type="presOf" srcId="{26F8182F-017F-6D42-A581-1B0DB4367BAF}" destId="{1399D5FC-0351-5542-B8DF-FFD798E6135E}" srcOrd="0" destOrd="2" presId="urn:microsoft.com/office/officeart/2005/8/layout/vList2"/>
    <dgm:cxn modelId="{6D8A903C-D79A-8A47-983D-FF4D79A5A37A}" type="presParOf" srcId="{49EC6E3D-FACE-8C4A-ADC8-90FD89C5052B}" destId="{EA81060C-BA1E-1442-B40B-5B093FCEA106}" srcOrd="0" destOrd="0" presId="urn:microsoft.com/office/officeart/2005/8/layout/vList2"/>
    <dgm:cxn modelId="{67773AA6-B185-FE45-A8E7-94F6D909393D}" type="presParOf" srcId="{49EC6E3D-FACE-8C4A-ADC8-90FD89C5052B}" destId="{13CB3AA9-F8D3-064F-98FD-F398219435B2}" srcOrd="1" destOrd="0" presId="urn:microsoft.com/office/officeart/2005/8/layout/vList2"/>
    <dgm:cxn modelId="{C990BAB3-401F-7A44-B20F-B8492BE00388}" type="presParOf" srcId="{49EC6E3D-FACE-8C4A-ADC8-90FD89C5052B}" destId="{89386BC1-067B-B94F-B18F-7CB1F0C72064}" srcOrd="2" destOrd="0" presId="urn:microsoft.com/office/officeart/2005/8/layout/vList2"/>
    <dgm:cxn modelId="{E8AA4F4C-FB35-C84F-B5F2-E3317876DF2C}" type="presParOf" srcId="{49EC6E3D-FACE-8C4A-ADC8-90FD89C5052B}" destId="{9E6134B6-8D21-9040-8C02-B852B4E0D2FB}" srcOrd="3" destOrd="0" presId="urn:microsoft.com/office/officeart/2005/8/layout/vList2"/>
    <dgm:cxn modelId="{233D0B11-C9D0-544C-B9B6-8D1DC21E758F}" type="presParOf" srcId="{49EC6E3D-FACE-8C4A-ADC8-90FD89C5052B}" destId="{CF4BBAAF-C41F-914E-A744-5472BC0BC6BD}" srcOrd="4" destOrd="0" presId="urn:microsoft.com/office/officeart/2005/8/layout/vList2"/>
    <dgm:cxn modelId="{56A028CA-AB4D-7B44-937D-7CB4A9656FB2}" type="presParOf" srcId="{49EC6E3D-FACE-8C4A-ADC8-90FD89C5052B}" destId="{1399D5FC-0351-5542-B8DF-FFD798E6135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F81101-0350-264B-A0EE-906376E956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67E863-8AC7-E64F-9E8B-C790E7D301D8}">
      <dgm:prSet phldrT="[Text]"/>
      <dgm:spPr/>
      <dgm:t>
        <a:bodyPr/>
        <a:lstStyle/>
        <a:p>
          <a:r>
            <a:rPr lang="en-GB" dirty="0"/>
            <a:t>EOSC Governance established and related Working Groups</a:t>
          </a:r>
        </a:p>
      </dgm:t>
    </dgm:pt>
    <dgm:pt modelId="{771DAA08-A111-1B42-B504-91AB81C144A0}" type="parTrans" cxnId="{F9F2CAB0-1341-DE46-BE6A-5E6B7C4A4553}">
      <dgm:prSet/>
      <dgm:spPr/>
      <dgm:t>
        <a:bodyPr/>
        <a:lstStyle/>
        <a:p>
          <a:endParaRPr lang="en-GB"/>
        </a:p>
      </dgm:t>
    </dgm:pt>
    <dgm:pt modelId="{705EB49B-45B6-6F48-93EF-DAB4B50E15DC}" type="sibTrans" cxnId="{F9F2CAB0-1341-DE46-BE6A-5E6B7C4A4553}">
      <dgm:prSet/>
      <dgm:spPr/>
      <dgm:t>
        <a:bodyPr/>
        <a:lstStyle/>
        <a:p>
          <a:endParaRPr lang="en-GB"/>
        </a:p>
      </dgm:t>
    </dgm:pt>
    <dgm:pt modelId="{DEBD180F-D93E-C746-9B1C-F61C6F13772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EOSC Sustainability Working Group published a strawman document focusing on financing model, legal vehicle, governance structure, regulatory and policy environment</a:t>
          </a:r>
          <a:endParaRPr lang="en-GB" dirty="0"/>
        </a:p>
      </dgm:t>
    </dgm:pt>
    <dgm:pt modelId="{37C6BBFD-B89D-B14D-B4BF-747B27384ADC}" type="parTrans" cxnId="{E305308C-3D64-6344-9DEB-CFB12291A884}">
      <dgm:prSet/>
      <dgm:spPr/>
      <dgm:t>
        <a:bodyPr/>
        <a:lstStyle/>
        <a:p>
          <a:endParaRPr lang="en-GB"/>
        </a:p>
      </dgm:t>
    </dgm:pt>
    <dgm:pt modelId="{ED77525C-AA47-DC4B-AA86-E75A84BE1599}" type="sibTrans" cxnId="{E305308C-3D64-6344-9DEB-CFB12291A884}">
      <dgm:prSet/>
      <dgm:spPr/>
      <dgm:t>
        <a:bodyPr/>
        <a:lstStyle/>
        <a:p>
          <a:endParaRPr lang="en-GB"/>
        </a:p>
      </dgm:t>
    </dgm:pt>
    <dgm:pt modelId="{FCEB01A4-2487-3C44-87AE-5715C5F658AC}">
      <dgm:prSet phldrT="[Text]"/>
      <dgm:spPr/>
      <dgm:t>
        <a:bodyPr/>
        <a:lstStyle/>
        <a:p>
          <a:r>
            <a:rPr lang="en-GB" dirty="0"/>
            <a:t>OCRE project designed and funded</a:t>
          </a:r>
        </a:p>
      </dgm:t>
    </dgm:pt>
    <dgm:pt modelId="{8F0BF5B2-EBC4-CE45-958B-010A7E7D5623}" type="parTrans" cxnId="{296D86F6-0C09-754E-BD75-18A112E36328}">
      <dgm:prSet/>
      <dgm:spPr/>
      <dgm:t>
        <a:bodyPr/>
        <a:lstStyle/>
        <a:p>
          <a:endParaRPr lang="en-GB"/>
        </a:p>
      </dgm:t>
    </dgm:pt>
    <dgm:pt modelId="{EF54A02A-DC5F-AA4A-B894-1CB6967E2098}" type="sibTrans" cxnId="{296D86F6-0C09-754E-BD75-18A112E36328}">
      <dgm:prSet/>
      <dgm:spPr/>
      <dgm:t>
        <a:bodyPr/>
        <a:lstStyle/>
        <a:p>
          <a:endParaRPr lang="en-GB"/>
        </a:p>
      </dgm:t>
    </dgm:pt>
    <dgm:pt modelId="{2486B26B-68D7-9843-ADE8-81EE08B2723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Goal: stimulate the adoption of commercial digital services by the European Research community</a:t>
          </a:r>
          <a:endParaRPr lang="en-GB" dirty="0"/>
        </a:p>
      </dgm:t>
    </dgm:pt>
    <dgm:pt modelId="{581879AA-0770-E64F-8E94-B4DEB765DE59}" type="parTrans" cxnId="{E377C8E1-0F89-A54E-B88B-FC9606A41B2B}">
      <dgm:prSet/>
      <dgm:spPr/>
      <dgm:t>
        <a:bodyPr/>
        <a:lstStyle/>
        <a:p>
          <a:endParaRPr lang="en-GB"/>
        </a:p>
      </dgm:t>
    </dgm:pt>
    <dgm:pt modelId="{36AFE75E-BDFC-8849-A019-CEB8FAC93FE8}" type="sibTrans" cxnId="{E377C8E1-0F89-A54E-B88B-FC9606A41B2B}">
      <dgm:prSet/>
      <dgm:spPr/>
      <dgm:t>
        <a:bodyPr/>
        <a:lstStyle/>
        <a:p>
          <a:endParaRPr lang="en-GB"/>
        </a:p>
      </dgm:t>
    </dgm:pt>
    <dgm:pt modelId="{7C608D08-F51E-6941-86E4-2DAF774E6A6D}">
      <dgm:prSet/>
      <dgm:spPr/>
      <dgm:t>
        <a:bodyPr/>
        <a:lstStyle/>
        <a:p>
          <a:r>
            <a:rPr lang="en-US" dirty="0"/>
            <a:t>Main milestone: </a:t>
          </a:r>
          <a:r>
            <a:rPr lang="en-GB" dirty="0"/>
            <a:t>Q3 2020 “Recommendations on strategic and financing orientations and organisational settings for the future of the EOSC</a:t>
          </a:r>
        </a:p>
      </dgm:t>
    </dgm:pt>
    <dgm:pt modelId="{B324C1AC-BDD0-3843-9492-1338A9137301}" type="parTrans" cxnId="{FB9554A8-D0FD-074B-811B-33F406BB719F}">
      <dgm:prSet/>
      <dgm:spPr/>
      <dgm:t>
        <a:bodyPr/>
        <a:lstStyle/>
        <a:p>
          <a:endParaRPr lang="en-GB"/>
        </a:p>
      </dgm:t>
    </dgm:pt>
    <dgm:pt modelId="{8FDF8DDC-C171-564A-90B7-519CA0CE5F7D}" type="sibTrans" cxnId="{FB9554A8-D0FD-074B-811B-33F406BB719F}">
      <dgm:prSet/>
      <dgm:spPr/>
      <dgm:t>
        <a:bodyPr/>
        <a:lstStyle/>
        <a:p>
          <a:endParaRPr lang="en-GB"/>
        </a:p>
      </dgm:t>
    </dgm:pt>
    <dgm:pt modelId="{46F6815B-66B0-9E4B-8F91-06488BD8ED8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Dedicated budget available to procure Cloud and EO services for research</a:t>
          </a:r>
        </a:p>
      </dgm:t>
    </dgm:pt>
    <dgm:pt modelId="{B144623D-0DBA-B24F-ACD2-777A55F0156B}" type="parTrans" cxnId="{7EB0AC54-3681-0B4F-9257-7541BB549C0A}">
      <dgm:prSet/>
      <dgm:spPr/>
      <dgm:t>
        <a:bodyPr/>
        <a:lstStyle/>
        <a:p>
          <a:endParaRPr lang="en-GB"/>
        </a:p>
      </dgm:t>
    </dgm:pt>
    <dgm:pt modelId="{26D27E11-F570-B144-ACD3-8B949566B14E}" type="sibTrans" cxnId="{7EB0AC54-3681-0B4F-9257-7541BB549C0A}">
      <dgm:prSet/>
      <dgm:spPr/>
      <dgm:t>
        <a:bodyPr/>
        <a:lstStyle/>
        <a:p>
          <a:endParaRPr lang="en-GB"/>
        </a:p>
      </dgm:t>
    </dgm:pt>
    <dgm:pt modelId="{1813C15D-1789-084F-843B-DC764EA77806}" type="pres">
      <dgm:prSet presAssocID="{2AF81101-0350-264B-A0EE-906376E956D4}" presName="linear" presStyleCnt="0">
        <dgm:presLayoutVars>
          <dgm:animLvl val="lvl"/>
          <dgm:resizeHandles val="exact"/>
        </dgm:presLayoutVars>
      </dgm:prSet>
      <dgm:spPr/>
    </dgm:pt>
    <dgm:pt modelId="{D550196D-8D57-0B41-BC0F-F43E1D99A192}" type="pres">
      <dgm:prSet presAssocID="{4067E863-8AC7-E64F-9E8B-C790E7D301D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96FEC2-0199-EB4E-9DA1-897E0A28B9E6}" type="pres">
      <dgm:prSet presAssocID="{4067E863-8AC7-E64F-9E8B-C790E7D301D8}" presName="childText" presStyleLbl="revTx" presStyleIdx="0" presStyleCnt="2">
        <dgm:presLayoutVars>
          <dgm:bulletEnabled val="1"/>
        </dgm:presLayoutVars>
      </dgm:prSet>
      <dgm:spPr/>
    </dgm:pt>
    <dgm:pt modelId="{11C71DFE-7AFA-2A42-98F1-96D9F41ABE9A}" type="pres">
      <dgm:prSet presAssocID="{FCEB01A4-2487-3C44-87AE-5715C5F658A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DA4BE86-B98F-2947-92C1-0FD6CAC9C33D}" type="pres">
      <dgm:prSet presAssocID="{FCEB01A4-2487-3C44-87AE-5715C5F658A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2AD0915-3CE1-A546-A694-3000351162B3}" type="presOf" srcId="{2AF81101-0350-264B-A0EE-906376E956D4}" destId="{1813C15D-1789-084F-843B-DC764EA77806}" srcOrd="0" destOrd="0" presId="urn:microsoft.com/office/officeart/2005/8/layout/vList2"/>
    <dgm:cxn modelId="{1450B45E-9D2B-CC4B-A9ED-D2E002925A24}" type="presOf" srcId="{FCEB01A4-2487-3C44-87AE-5715C5F658AC}" destId="{11C71DFE-7AFA-2A42-98F1-96D9F41ABE9A}" srcOrd="0" destOrd="0" presId="urn:microsoft.com/office/officeart/2005/8/layout/vList2"/>
    <dgm:cxn modelId="{8FBEC067-984A-6E40-9DC3-25B20DD52D57}" type="presOf" srcId="{DEBD180F-D93E-C746-9B1C-F61C6F137720}" destId="{3696FEC2-0199-EB4E-9DA1-897E0A28B9E6}" srcOrd="0" destOrd="0" presId="urn:microsoft.com/office/officeart/2005/8/layout/vList2"/>
    <dgm:cxn modelId="{DF907772-E815-144B-A81F-67D3460F97F8}" type="presOf" srcId="{7C608D08-F51E-6941-86E4-2DAF774E6A6D}" destId="{3696FEC2-0199-EB4E-9DA1-897E0A28B9E6}" srcOrd="0" destOrd="1" presId="urn:microsoft.com/office/officeart/2005/8/layout/vList2"/>
    <dgm:cxn modelId="{7020C453-EDFA-B946-84E0-976676F5E5D9}" type="presOf" srcId="{4067E863-8AC7-E64F-9E8B-C790E7D301D8}" destId="{D550196D-8D57-0B41-BC0F-F43E1D99A192}" srcOrd="0" destOrd="0" presId="urn:microsoft.com/office/officeart/2005/8/layout/vList2"/>
    <dgm:cxn modelId="{7EB0AC54-3681-0B4F-9257-7541BB549C0A}" srcId="{FCEB01A4-2487-3C44-87AE-5715C5F658AC}" destId="{46F6815B-66B0-9E4B-8F91-06488BD8ED86}" srcOrd="1" destOrd="0" parTransId="{B144623D-0DBA-B24F-ACD2-777A55F0156B}" sibTransId="{26D27E11-F570-B144-ACD3-8B949566B14E}"/>
    <dgm:cxn modelId="{E305308C-3D64-6344-9DEB-CFB12291A884}" srcId="{4067E863-8AC7-E64F-9E8B-C790E7D301D8}" destId="{DEBD180F-D93E-C746-9B1C-F61C6F137720}" srcOrd="0" destOrd="0" parTransId="{37C6BBFD-B89D-B14D-B4BF-747B27384ADC}" sibTransId="{ED77525C-AA47-DC4B-AA86-E75A84BE1599}"/>
    <dgm:cxn modelId="{4149BE9A-06C1-7B40-9CF7-D368F1195511}" type="presOf" srcId="{46F6815B-66B0-9E4B-8F91-06488BD8ED86}" destId="{0DA4BE86-B98F-2947-92C1-0FD6CAC9C33D}" srcOrd="0" destOrd="1" presId="urn:microsoft.com/office/officeart/2005/8/layout/vList2"/>
    <dgm:cxn modelId="{FB9554A8-D0FD-074B-811B-33F406BB719F}" srcId="{4067E863-8AC7-E64F-9E8B-C790E7D301D8}" destId="{7C608D08-F51E-6941-86E4-2DAF774E6A6D}" srcOrd="1" destOrd="0" parTransId="{B324C1AC-BDD0-3843-9492-1338A9137301}" sibTransId="{8FDF8DDC-C171-564A-90B7-519CA0CE5F7D}"/>
    <dgm:cxn modelId="{F9F2CAB0-1341-DE46-BE6A-5E6B7C4A4553}" srcId="{2AF81101-0350-264B-A0EE-906376E956D4}" destId="{4067E863-8AC7-E64F-9E8B-C790E7D301D8}" srcOrd="0" destOrd="0" parTransId="{771DAA08-A111-1B42-B504-91AB81C144A0}" sibTransId="{705EB49B-45B6-6F48-93EF-DAB4B50E15DC}"/>
    <dgm:cxn modelId="{BFF1DAB2-EE19-4A4D-B93D-7757DF2B9D48}" type="presOf" srcId="{2486B26B-68D7-9843-ADE8-81EE08B27232}" destId="{0DA4BE86-B98F-2947-92C1-0FD6CAC9C33D}" srcOrd="0" destOrd="0" presId="urn:microsoft.com/office/officeart/2005/8/layout/vList2"/>
    <dgm:cxn modelId="{E377C8E1-0F89-A54E-B88B-FC9606A41B2B}" srcId="{FCEB01A4-2487-3C44-87AE-5715C5F658AC}" destId="{2486B26B-68D7-9843-ADE8-81EE08B27232}" srcOrd="0" destOrd="0" parTransId="{581879AA-0770-E64F-8E94-B4DEB765DE59}" sibTransId="{36AFE75E-BDFC-8849-A019-CEB8FAC93FE8}"/>
    <dgm:cxn modelId="{296D86F6-0C09-754E-BD75-18A112E36328}" srcId="{2AF81101-0350-264B-A0EE-906376E956D4}" destId="{FCEB01A4-2487-3C44-87AE-5715C5F658AC}" srcOrd="1" destOrd="0" parTransId="{8F0BF5B2-EBC4-CE45-958B-010A7E7D5623}" sibTransId="{EF54A02A-DC5F-AA4A-B894-1CB6967E2098}"/>
    <dgm:cxn modelId="{6EBE1D3E-9321-6640-B6CA-D355B6512C3A}" type="presParOf" srcId="{1813C15D-1789-084F-843B-DC764EA77806}" destId="{D550196D-8D57-0B41-BC0F-F43E1D99A192}" srcOrd="0" destOrd="0" presId="urn:microsoft.com/office/officeart/2005/8/layout/vList2"/>
    <dgm:cxn modelId="{C971AA6B-461C-3E47-88CE-6FACAFD78C23}" type="presParOf" srcId="{1813C15D-1789-084F-843B-DC764EA77806}" destId="{3696FEC2-0199-EB4E-9DA1-897E0A28B9E6}" srcOrd="1" destOrd="0" presId="urn:microsoft.com/office/officeart/2005/8/layout/vList2"/>
    <dgm:cxn modelId="{01A6368A-C6C1-C147-ACD8-059492C45F3B}" type="presParOf" srcId="{1813C15D-1789-084F-843B-DC764EA77806}" destId="{11C71DFE-7AFA-2A42-98F1-96D9F41ABE9A}" srcOrd="2" destOrd="0" presId="urn:microsoft.com/office/officeart/2005/8/layout/vList2"/>
    <dgm:cxn modelId="{F44BE519-DCBC-3045-A2D3-1EFDE13ED3D4}" type="presParOf" srcId="{1813C15D-1789-084F-843B-DC764EA77806}" destId="{0DA4BE86-B98F-2947-92C1-0FD6CAC9C33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D0631-6B2A-AF4B-B756-7EBFD2EC04A0}">
      <dsp:nvSpPr>
        <dsp:cNvPr id="0" name=""/>
        <dsp:cNvSpPr/>
      </dsp:nvSpPr>
      <dsp:spPr>
        <a:xfrm>
          <a:off x="0" y="46337"/>
          <a:ext cx="11522075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C3C3C"/>
            </a:buClr>
            <a:buSzPts val="2800"/>
            <a:buNone/>
          </a:pPr>
          <a:r>
            <a:rPr lang="en-US" sz="3700" b="1" kern="1200"/>
            <a:t>Understand</a:t>
          </a:r>
          <a:endParaRPr lang="en-GB" sz="3700" kern="1200"/>
        </a:p>
      </dsp:txBody>
      <dsp:txXfrm>
        <a:off x="43321" y="89658"/>
        <a:ext cx="11435433" cy="800803"/>
      </dsp:txXfrm>
    </dsp:sp>
    <dsp:sp modelId="{FEC4A6D1-1469-FC47-A18C-50C7431C6ECA}">
      <dsp:nvSpPr>
        <dsp:cNvPr id="0" name=""/>
        <dsp:cNvSpPr/>
      </dsp:nvSpPr>
      <dsp:spPr>
        <a:xfrm>
          <a:off x="0" y="933782"/>
          <a:ext cx="11522075" cy="14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2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Current </a:t>
          </a:r>
          <a:r>
            <a:rPr lang="en-US" sz="2900" b="1" kern="1200" dirty="0"/>
            <a:t>usage</a:t>
          </a:r>
          <a:r>
            <a:rPr lang="en-US" sz="2900" kern="1200" dirty="0"/>
            <a:t> and </a:t>
          </a:r>
          <a:r>
            <a:rPr lang="en-US" sz="2900" b="1" kern="1200" dirty="0"/>
            <a:t>foreseen demand</a:t>
          </a:r>
          <a:r>
            <a:rPr lang="en-US" sz="2900" kern="1200" dirty="0"/>
            <a:t> of digital services for researchers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Current </a:t>
          </a:r>
          <a:r>
            <a:rPr lang="en-US" sz="2900" b="1" kern="1200" dirty="0"/>
            <a:t>challenges in using/offering</a:t>
          </a:r>
          <a:r>
            <a:rPr lang="en-US" sz="2900" kern="1200" dirty="0"/>
            <a:t> digital services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Current </a:t>
          </a:r>
          <a:r>
            <a:rPr lang="en-US" sz="2900" b="1" kern="1200" dirty="0"/>
            <a:t>delivery models</a:t>
          </a:r>
          <a:endParaRPr lang="en-US" sz="2900" kern="1200" dirty="0"/>
        </a:p>
      </dsp:txBody>
      <dsp:txXfrm>
        <a:off x="0" y="933782"/>
        <a:ext cx="11522075" cy="1493505"/>
      </dsp:txXfrm>
    </dsp:sp>
    <dsp:sp modelId="{81022E50-FA77-F94F-9BA0-506296582BC5}">
      <dsp:nvSpPr>
        <dsp:cNvPr id="0" name=""/>
        <dsp:cNvSpPr/>
      </dsp:nvSpPr>
      <dsp:spPr>
        <a:xfrm>
          <a:off x="0" y="2427287"/>
          <a:ext cx="11522075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3C3C3C"/>
            </a:buClr>
            <a:buSzPts val="2800"/>
            <a:buNone/>
          </a:pPr>
          <a:r>
            <a:rPr lang="en-US" sz="3700" b="1" kern="1200" dirty="0"/>
            <a:t>Identify</a:t>
          </a:r>
          <a:endParaRPr lang="en-GB" sz="3700" kern="1200" dirty="0"/>
        </a:p>
      </dsp:txBody>
      <dsp:txXfrm>
        <a:off x="43321" y="2470608"/>
        <a:ext cx="11435433" cy="800803"/>
      </dsp:txXfrm>
    </dsp:sp>
    <dsp:sp modelId="{32A90FA6-2384-FE4E-8E5F-EED15ACBED53}">
      <dsp:nvSpPr>
        <dsp:cNvPr id="0" name=""/>
        <dsp:cNvSpPr/>
      </dsp:nvSpPr>
      <dsp:spPr>
        <a:xfrm>
          <a:off x="0" y="3314732"/>
          <a:ext cx="11522075" cy="14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2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Preferred </a:t>
          </a:r>
          <a:r>
            <a:rPr lang="en-US" sz="2900" b="1" kern="1200"/>
            <a:t>delivery models</a:t>
          </a:r>
          <a:r>
            <a:rPr lang="en-US" sz="2900" kern="1200"/>
            <a:t> of digital services for researchers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b="1" kern="1200"/>
            <a:t>Funding streams</a:t>
          </a:r>
          <a:r>
            <a:rPr lang="en-US" sz="2900" kern="1200"/>
            <a:t> and </a:t>
          </a:r>
          <a:r>
            <a:rPr lang="en-US" sz="2900" b="1" kern="1200"/>
            <a:t>procurement strategies</a:t>
          </a:r>
          <a:endParaRPr lang="en-US" sz="2900" b="1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Areas of improvements for </a:t>
          </a:r>
          <a:r>
            <a:rPr lang="en-US" sz="2900" b="1" kern="1200" dirty="0"/>
            <a:t>business models</a:t>
          </a:r>
        </a:p>
      </dsp:txBody>
      <dsp:txXfrm>
        <a:off x="0" y="3314732"/>
        <a:ext cx="11522075" cy="1493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1060C-BA1E-1442-B40B-5B093FCEA106}">
      <dsp:nvSpPr>
        <dsp:cNvPr id="0" name=""/>
        <dsp:cNvSpPr/>
      </dsp:nvSpPr>
      <dsp:spPr>
        <a:xfrm>
          <a:off x="0" y="73427"/>
          <a:ext cx="1152207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Use cases</a:t>
          </a:r>
        </a:p>
      </dsp:txBody>
      <dsp:txXfrm>
        <a:off x="28100" y="101527"/>
        <a:ext cx="11465875" cy="519439"/>
      </dsp:txXfrm>
    </dsp:sp>
    <dsp:sp modelId="{13CB3AA9-F8D3-064F-98FD-F398219435B2}">
      <dsp:nvSpPr>
        <dsp:cNvPr id="0" name=""/>
        <dsp:cNvSpPr/>
      </dsp:nvSpPr>
      <dsp:spPr>
        <a:xfrm>
          <a:off x="0" y="649067"/>
          <a:ext cx="11522075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2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/>
            <a:t>Individual researcher acquiring services for limited-scale access - researcher led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/>
            <a:t>Organisational unit acquiring services for user base - organisational unit led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Lead buyer acquiring services for a consortium - consortium led</a:t>
          </a:r>
        </a:p>
      </dsp:txBody>
      <dsp:txXfrm>
        <a:off x="0" y="649067"/>
        <a:ext cx="11522075" cy="993600"/>
      </dsp:txXfrm>
    </dsp:sp>
    <dsp:sp modelId="{89386BC1-067B-B94F-B18F-7CB1F0C72064}">
      <dsp:nvSpPr>
        <dsp:cNvPr id="0" name=""/>
        <dsp:cNvSpPr/>
      </dsp:nvSpPr>
      <dsp:spPr>
        <a:xfrm>
          <a:off x="0" y="1642667"/>
          <a:ext cx="1152207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Forces at play</a:t>
          </a:r>
          <a:endParaRPr lang="en-GB" sz="2400" kern="1200" dirty="0"/>
        </a:p>
      </dsp:txBody>
      <dsp:txXfrm>
        <a:off x="28100" y="1670767"/>
        <a:ext cx="11465875" cy="519439"/>
      </dsp:txXfrm>
    </dsp:sp>
    <dsp:sp modelId="{9E6134B6-8D21-9040-8C02-B852B4E0D2FB}">
      <dsp:nvSpPr>
        <dsp:cNvPr id="0" name=""/>
        <dsp:cNvSpPr/>
      </dsp:nvSpPr>
      <dsp:spPr>
        <a:xfrm>
          <a:off x="0" y="2218307"/>
          <a:ext cx="11522075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2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/>
            <a:t>‘Free at the point of use’ vs ‘compensation for services rendered’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/>
            <a:t>‘Agile procurement’ vs. ‘compliance in cross-border, many-to-many relationship matrix’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‘Economies of scale’ vs ‘community dynamics’</a:t>
          </a:r>
        </a:p>
      </dsp:txBody>
      <dsp:txXfrm>
        <a:off x="0" y="2218307"/>
        <a:ext cx="11522075" cy="993600"/>
      </dsp:txXfrm>
    </dsp:sp>
    <dsp:sp modelId="{CF4BBAAF-C41F-914E-A744-5472BC0BC6BD}">
      <dsp:nvSpPr>
        <dsp:cNvPr id="0" name=""/>
        <dsp:cNvSpPr/>
      </dsp:nvSpPr>
      <dsp:spPr>
        <a:xfrm>
          <a:off x="0" y="3211907"/>
          <a:ext cx="11522075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Foundations for growth</a:t>
          </a:r>
          <a:endParaRPr lang="en-GB" sz="2400" kern="1200" dirty="0"/>
        </a:p>
      </dsp:txBody>
      <dsp:txXfrm>
        <a:off x="28100" y="3240007"/>
        <a:ext cx="11465875" cy="519439"/>
      </dsp:txXfrm>
    </dsp:sp>
    <dsp:sp modelId="{1399D5FC-0351-5542-B8DF-FFD798E6135E}">
      <dsp:nvSpPr>
        <dsp:cNvPr id="0" name=""/>
        <dsp:cNvSpPr/>
      </dsp:nvSpPr>
      <dsp:spPr>
        <a:xfrm>
          <a:off x="0" y="3787547"/>
          <a:ext cx="11522075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26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/>
            <a:t>Number of researchers: tens of thousands -&gt; 1.7M -&gt; 70M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/>
            <a:t>Complexity: number of communities, international and sectoral aspects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Compliance challenge: VAT, GDPR, public procurement rules, …</a:t>
          </a:r>
        </a:p>
      </dsp:txBody>
      <dsp:txXfrm>
        <a:off x="0" y="3787547"/>
        <a:ext cx="11522075" cy="993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0196D-8D57-0B41-BC0F-F43E1D99A192}">
      <dsp:nvSpPr>
        <dsp:cNvPr id="0" name=""/>
        <dsp:cNvSpPr/>
      </dsp:nvSpPr>
      <dsp:spPr>
        <a:xfrm>
          <a:off x="0" y="13419"/>
          <a:ext cx="11522075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EOSC Governance established and related Working Groups</a:t>
          </a:r>
        </a:p>
      </dsp:txBody>
      <dsp:txXfrm>
        <a:off x="38638" y="52057"/>
        <a:ext cx="11444799" cy="714229"/>
      </dsp:txXfrm>
    </dsp:sp>
    <dsp:sp modelId="{3696FEC2-0199-EB4E-9DA1-897E0A28B9E6}">
      <dsp:nvSpPr>
        <dsp:cNvPr id="0" name=""/>
        <dsp:cNvSpPr/>
      </dsp:nvSpPr>
      <dsp:spPr>
        <a:xfrm>
          <a:off x="0" y="804924"/>
          <a:ext cx="11522075" cy="198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2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600" kern="1200" dirty="0"/>
            <a:t>EOSC Sustainability Working Group published a strawman document focusing on financing model, legal vehicle, governance structure, regulatory and policy environment</a:t>
          </a:r>
          <a:endParaRPr lang="en-GB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Main milestone: </a:t>
          </a:r>
          <a:r>
            <a:rPr lang="en-GB" sz="2600" kern="1200" dirty="0"/>
            <a:t>Q3 2020 “Recommendations on strategic and financing orientations and organisational settings for the future of the EOSC</a:t>
          </a:r>
        </a:p>
      </dsp:txBody>
      <dsp:txXfrm>
        <a:off x="0" y="804924"/>
        <a:ext cx="11522075" cy="1980990"/>
      </dsp:txXfrm>
    </dsp:sp>
    <dsp:sp modelId="{11C71DFE-7AFA-2A42-98F1-96D9F41ABE9A}">
      <dsp:nvSpPr>
        <dsp:cNvPr id="0" name=""/>
        <dsp:cNvSpPr/>
      </dsp:nvSpPr>
      <dsp:spPr>
        <a:xfrm>
          <a:off x="0" y="2785915"/>
          <a:ext cx="11522075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OCRE project designed and funded</a:t>
          </a:r>
        </a:p>
      </dsp:txBody>
      <dsp:txXfrm>
        <a:off x="38638" y="2824553"/>
        <a:ext cx="11444799" cy="714229"/>
      </dsp:txXfrm>
    </dsp:sp>
    <dsp:sp modelId="{0DA4BE86-B98F-2947-92C1-0FD6CAC9C33D}">
      <dsp:nvSpPr>
        <dsp:cNvPr id="0" name=""/>
        <dsp:cNvSpPr/>
      </dsp:nvSpPr>
      <dsp:spPr>
        <a:xfrm>
          <a:off x="0" y="3577420"/>
          <a:ext cx="11522075" cy="1263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82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600" kern="1200" dirty="0"/>
            <a:t>Goal: stimulate the adoption of commercial digital services by the European Research community</a:t>
          </a:r>
          <a:endParaRPr lang="en-GB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2600" kern="1200" dirty="0"/>
            <a:t>Dedicated budget available to procure Cloud and EO services for research</a:t>
          </a:r>
        </a:p>
      </dsp:txBody>
      <dsp:txXfrm>
        <a:off x="0" y="3577420"/>
        <a:ext cx="11522075" cy="1263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08/10/2019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159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988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4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790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331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6295aef03_0_12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56295aef03_0_1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400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922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Check why potential vender lock-in in D12.1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5342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Check ”channels” business models in D12.1 (p. 34)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906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0977" y="6381328"/>
            <a:ext cx="5467311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1st EOSC-hub Review, Luxembourg 8-9 Oct 2019</a:t>
            </a:r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F32E6335-816E-B342-8A29-4D3EC18E8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0977" y="6381328"/>
            <a:ext cx="5467311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E68BACA9-766E-4B42-8F85-70C21E77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0977" y="6381328"/>
            <a:ext cx="5467311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2187" y="2924944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dirty="0">
                <a:solidFill>
                  <a:srgbClr val="1C3046"/>
                </a:solidFill>
              </a:rPr>
              <a:t>WP12 - Business Models and Procurement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2187" y="3933056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1800" dirty="0">
                <a:solidFill>
                  <a:srgbClr val="B5892D"/>
                </a:solidFill>
                <a:latin typeface="+mn-lt"/>
              </a:rPr>
              <a:t>Sergio Andreozzi, Strategy and Policy Manager</a:t>
            </a:r>
            <a:r>
              <a:rPr lang="pl-PL" sz="1800" dirty="0">
                <a:solidFill>
                  <a:srgbClr val="B5892D"/>
                </a:solidFill>
                <a:latin typeface="+mn-lt"/>
              </a:rPr>
              <a:t> (</a:t>
            </a:r>
            <a:r>
              <a:rPr lang="en-GB" sz="1800" dirty="0">
                <a:solidFill>
                  <a:srgbClr val="B5892D"/>
                </a:solidFill>
                <a:latin typeface="+mn-lt"/>
              </a:rPr>
              <a:t>EGI Foundation</a:t>
            </a:r>
            <a:r>
              <a:rPr lang="pl-PL" sz="1800" dirty="0">
                <a:solidFill>
                  <a:srgbClr val="B5892D"/>
                </a:solidFill>
                <a:latin typeface="+mn-lt"/>
              </a:rPr>
              <a:t>),</a:t>
            </a:r>
            <a:r>
              <a:rPr lang="en-GB" sz="1800">
                <a:solidFill>
                  <a:srgbClr val="B5892D"/>
                </a:solidFill>
                <a:latin typeface="+mn-lt"/>
              </a:rPr>
              <a:t> WP12 </a:t>
            </a:r>
            <a:r>
              <a:rPr lang="en-GB" sz="1800" dirty="0">
                <a:solidFill>
                  <a:srgbClr val="B5892D"/>
                </a:solidFill>
                <a:latin typeface="+mn-lt"/>
              </a:rPr>
              <a:t>Leader</a:t>
            </a:r>
          </a:p>
          <a:p>
            <a:pPr algn="l"/>
            <a:r>
              <a:rPr lang="en-GB" sz="1800" dirty="0">
                <a:solidFill>
                  <a:srgbClr val="B5892D"/>
                </a:solidFill>
                <a:latin typeface="+mn-lt"/>
              </a:rPr>
              <a:t>Luxembourg, 8-9 October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AD28B-C595-4505-A53C-4A8CA5E69B72}"/>
              </a:ext>
            </a:extLst>
          </p:cNvPr>
          <p:cNvSpPr txBox="1"/>
          <p:nvPr/>
        </p:nvSpPr>
        <p:spPr>
          <a:xfrm>
            <a:off x="9696400" y="6363744"/>
            <a:ext cx="2302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dirty="0"/>
              <a:t>Dissemination level: Confidential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03973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"/>
          <p:cNvSpPr txBox="1">
            <a:spLocks noGrp="1"/>
          </p:cNvSpPr>
          <p:nvPr>
            <p:ph type="body" idx="1"/>
          </p:nvPr>
        </p:nvSpPr>
        <p:spPr>
          <a:xfrm>
            <a:off x="7779825" y="1348050"/>
            <a:ext cx="3860700" cy="4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None/>
            </a:pPr>
            <a:r>
              <a:rPr lang="en-US" sz="2170" dirty="0"/>
              <a:t>Reasons for not outsourcing: </a:t>
            </a:r>
            <a:endParaRPr dirty="0"/>
          </a:p>
          <a:p>
            <a:pPr marL="342900" lvl="0" indent="-280257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1814"/>
              <a:buChar char="•"/>
            </a:pPr>
            <a:r>
              <a:rPr lang="en-US" sz="2015" dirty="0"/>
              <a:t>Internal skills development</a:t>
            </a:r>
            <a:endParaRPr sz="2015" dirty="0"/>
          </a:p>
          <a:p>
            <a:pPr marL="342900" lvl="0" indent="-280257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1814"/>
              <a:buChar char="•"/>
            </a:pPr>
            <a:r>
              <a:rPr lang="en-US" sz="2015" dirty="0"/>
              <a:t>Retention of control (especially over lifecycle)</a:t>
            </a:r>
            <a:endParaRPr sz="2015" dirty="0"/>
          </a:p>
          <a:p>
            <a:pPr marL="342900" lvl="0" indent="-280257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1814"/>
              <a:buChar char="•"/>
            </a:pPr>
            <a:r>
              <a:rPr lang="en-US" sz="2015" dirty="0"/>
              <a:t>Survival during financial squeezes</a:t>
            </a:r>
            <a:endParaRPr sz="2015" dirty="0"/>
          </a:p>
          <a:p>
            <a:pPr marL="342900" lvl="0" indent="-280257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1814"/>
              <a:buChar char="•"/>
            </a:pPr>
            <a:r>
              <a:rPr lang="en-US" sz="2015" dirty="0"/>
              <a:t>Risk reduction (buyout, shut down, etc.) </a:t>
            </a:r>
            <a:endParaRPr sz="2015" dirty="0"/>
          </a:p>
          <a:p>
            <a:pPr marL="342900" lvl="0" indent="-280257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1814"/>
              <a:buChar char="•"/>
            </a:pPr>
            <a:r>
              <a:rPr lang="en-US" sz="2015" dirty="0"/>
              <a:t>Flexibility to integrate into the researcher workflow</a:t>
            </a:r>
            <a:endParaRPr sz="2015" dirty="0"/>
          </a:p>
          <a:p>
            <a:pPr marL="342900" lvl="0" indent="-280257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1814"/>
              <a:buChar char="•"/>
            </a:pPr>
            <a:r>
              <a:rPr lang="en-US" sz="2015" dirty="0"/>
              <a:t>Low latency and high bandwidth requirements</a:t>
            </a:r>
            <a:br>
              <a:rPr lang="en-US" sz="2015" dirty="0"/>
            </a:br>
            <a:endParaRPr sz="2015" dirty="0"/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1D2F45"/>
              </a:buClr>
              <a:buSzPts val="3240"/>
            </a:pPr>
            <a:r>
              <a:rPr lang="en-US" b="0" dirty="0"/>
              <a:t>Out-/in-sourcing strategic considerations</a:t>
            </a:r>
            <a:endParaRPr sz="3240" dirty="0"/>
          </a:p>
        </p:txBody>
      </p:sp>
      <p:pic>
        <p:nvPicPr>
          <p:cNvPr id="290" name="Google Shape;2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75" y="1346663"/>
            <a:ext cx="6955575" cy="416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2"/>
          <p:cNvSpPr txBox="1"/>
          <p:nvPr/>
        </p:nvSpPr>
        <p:spPr>
          <a:xfrm>
            <a:off x="574500" y="5744925"/>
            <a:ext cx="70494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Other: temporal scarcity of resources, combine financial resources</a:t>
            </a: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4DD4C5-021E-A54E-836F-ED2E42AC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3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"/>
          <p:cNvSpPr txBox="1">
            <a:spLocks noGrp="1"/>
          </p:cNvSpPr>
          <p:nvPr>
            <p:ph type="body" idx="1"/>
          </p:nvPr>
        </p:nvSpPr>
        <p:spPr>
          <a:xfrm>
            <a:off x="63900" y="1001550"/>
            <a:ext cx="12064200" cy="4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Funding streams </a:t>
            </a:r>
          </a:p>
          <a:p>
            <a:pPr marL="857250" lvl="1" indent="-406400">
              <a:spcBef>
                <a:spcPts val="560"/>
              </a:spcBef>
              <a:buSzPts val="2800"/>
              <a:buChar char="•"/>
            </a:pPr>
            <a:r>
              <a:rPr lang="en-US" sz="2400" dirty="0"/>
              <a:t>Mainly national/EU public funds (92%), mostly via competitive selection</a:t>
            </a:r>
            <a:endParaRPr sz="2400" dirty="0"/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Access policies for offered service</a:t>
            </a:r>
          </a:p>
          <a:p>
            <a:pPr marL="857250" lvl="1" indent="-406400">
              <a:spcBef>
                <a:spcPts val="560"/>
              </a:spcBef>
              <a:buSzPts val="2800"/>
              <a:buChar char="•"/>
            </a:pPr>
            <a:r>
              <a:rPr lang="en-US" sz="2400" dirty="0"/>
              <a:t>Membership-by-affiliation (56%), open/free access (26%), excellence-driven (21%), market-driven (14%)</a:t>
            </a:r>
            <a:endParaRPr sz="2400" dirty="0"/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Type of procurement used</a:t>
            </a:r>
          </a:p>
          <a:p>
            <a:pPr marL="857250" lvl="1" indent="-406400">
              <a:spcBef>
                <a:spcPts val="560"/>
              </a:spcBef>
              <a:buSzPts val="2800"/>
              <a:buChar char="•"/>
            </a:pPr>
            <a:r>
              <a:rPr lang="en-US" sz="2400" dirty="0"/>
              <a:t>Open (50%), restricted (40%), negotiated (30%), competitive dialogue (20%)</a:t>
            </a:r>
            <a:endParaRPr sz="2400" dirty="0"/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Lead time</a:t>
            </a:r>
          </a:p>
          <a:p>
            <a:pPr marL="857250" lvl="1" indent="-406400">
              <a:spcBef>
                <a:spcPts val="560"/>
              </a:spcBef>
              <a:buSzPts val="2800"/>
              <a:buChar char="•"/>
            </a:pPr>
            <a:r>
              <a:rPr lang="en-US" dirty="0"/>
              <a:t> </a:t>
            </a:r>
            <a:r>
              <a:rPr lang="en-US" sz="2400" dirty="0"/>
              <a:t>1 month -&gt; 1 year; negotiations used by &gt; 80%</a:t>
            </a:r>
            <a:endParaRPr dirty="0"/>
          </a:p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Other conditions: </a:t>
            </a:r>
          </a:p>
          <a:p>
            <a:pPr marL="857250" lvl="1" indent="-406400">
              <a:spcBef>
                <a:spcPts val="560"/>
              </a:spcBef>
              <a:buSzPts val="2800"/>
              <a:buChar char="•"/>
            </a:pPr>
            <a:r>
              <a:rPr lang="en-US" sz="2400" dirty="0"/>
              <a:t>Standards compliance, geographical location, reliability/availability/quality</a:t>
            </a:r>
            <a:endParaRPr sz="1800" dirty="0"/>
          </a:p>
        </p:txBody>
      </p:sp>
      <p:sp>
        <p:nvSpPr>
          <p:cNvPr id="300" name="Google Shape;300;p23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1D2F45"/>
              </a:buClr>
              <a:buSzPts val="3240"/>
            </a:pPr>
            <a:r>
              <a:rPr lang="en-US" sz="3240" dirty="0"/>
              <a:t>Funding and procurement of outsourced services</a:t>
            </a:r>
            <a:endParaRPr sz="324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98BA40-8991-8946-A474-E91453366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0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D55F4F5-AF19-EB42-9A9A-772F617B270C}"/>
              </a:ext>
            </a:extLst>
          </p:cNvPr>
          <p:cNvSpPr txBox="1">
            <a:spLocks/>
          </p:cNvSpPr>
          <p:nvPr/>
        </p:nvSpPr>
        <p:spPr>
          <a:xfrm>
            <a:off x="335360" y="1484784"/>
            <a:ext cx="11521280" cy="370288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sz="4400" dirty="0">
                <a:solidFill>
                  <a:schemeClr val="bg1">
                    <a:lumMod val="75000"/>
                  </a:schemeClr>
                </a:solidFill>
              </a:rPr>
              <a:t>Market research</a:t>
            </a:r>
          </a:p>
          <a:p>
            <a:pPr marL="0" indent="0" algn="ctr">
              <a:buFontTx/>
              <a:buNone/>
            </a:pPr>
            <a:r>
              <a:rPr lang="en-GB" sz="4400" dirty="0">
                <a:solidFill>
                  <a:schemeClr val="tx1"/>
                </a:solidFill>
              </a:rPr>
              <a:t>Business model analysis</a:t>
            </a:r>
          </a:p>
          <a:p>
            <a:pPr marL="0" indent="0" algn="ctr">
              <a:buFontTx/>
              <a:buNone/>
            </a:pPr>
            <a:r>
              <a:rPr lang="en-GB" sz="4400" dirty="0">
                <a:solidFill>
                  <a:schemeClr val="bg1">
                    <a:lumMod val="75000"/>
                  </a:schemeClr>
                </a:solidFill>
              </a:rPr>
              <a:t>Collaborations</a:t>
            </a:r>
          </a:p>
          <a:p>
            <a:pPr marL="0" indent="0" algn="ctr">
              <a:buFontTx/>
              <a:buNone/>
            </a:pPr>
            <a:r>
              <a:rPr lang="en-GB" sz="4400" dirty="0">
                <a:solidFill>
                  <a:schemeClr val="bg1">
                    <a:lumMod val="75000"/>
                  </a:schemeClr>
                </a:solidFill>
              </a:rPr>
              <a:t>Use of resources</a:t>
            </a:r>
          </a:p>
          <a:p>
            <a:pPr marL="0" indent="0" algn="ctr">
              <a:buFontTx/>
              <a:buNone/>
            </a:pPr>
            <a:r>
              <a:rPr lang="en-GB" sz="4400" dirty="0">
                <a:solidFill>
                  <a:schemeClr val="bg1">
                    <a:lumMod val="75000"/>
                  </a:schemeClr>
                </a:solidFill>
              </a:rPr>
              <a:t>Plans for the second period &amp; deviations </a:t>
            </a:r>
            <a:endParaRPr lang="en-GB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7F3DCD-B6C0-0F4F-A489-32587A66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9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E35C8C4-1277-FE43-A865-EEB8B95DF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606968"/>
              </p:ext>
            </p:extLst>
          </p:nvPr>
        </p:nvGraphicFramePr>
        <p:xfrm>
          <a:off x="334963" y="1268413"/>
          <a:ext cx="11522075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E911A70-13E8-3749-9AD2-28470C79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Motivation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B6977A-F8D1-A042-9A13-B7AB2535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4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9;p3">
            <a:extLst>
              <a:ext uri="{FF2B5EF4-FFF2-40B4-BE49-F238E27FC236}">
                <a16:creationId xmlns:a16="http://schemas.microsoft.com/office/drawing/2014/main" id="{2D340878-5BCA-504E-A4EB-4185028133A1}"/>
              </a:ext>
            </a:extLst>
          </p:cNvPr>
          <p:cNvSpPr/>
          <p:nvPr/>
        </p:nvSpPr>
        <p:spPr>
          <a:xfrm>
            <a:off x="695400" y="987416"/>
            <a:ext cx="8712968" cy="53673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/>
            <a:endParaRPr lang="en-US" sz="2000" b="1" dirty="0">
              <a:solidFill>
                <a:srgbClr val="1C3046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400" i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400" i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400" i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400" i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400" i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400" i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400" i="1" dirty="0">
              <a:solidFill>
                <a:schemeClr val="lt1"/>
              </a:solidFill>
              <a:latin typeface="Calibri"/>
              <a:cs typeface="Calibri"/>
            </a:endParaRPr>
          </a:p>
          <a:p>
            <a:pPr algn="ctr"/>
            <a:endParaRPr sz="14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algn="ctr"/>
            <a:endParaRPr sz="14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FEC1083-6F2F-0241-A640-718EB59B5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Business model landscape </a:t>
            </a:r>
          </a:p>
        </p:txBody>
      </p:sp>
      <p:sp>
        <p:nvSpPr>
          <p:cNvPr id="13" name="Google Shape;139;p3">
            <a:extLst>
              <a:ext uri="{FF2B5EF4-FFF2-40B4-BE49-F238E27FC236}">
                <a16:creationId xmlns:a16="http://schemas.microsoft.com/office/drawing/2014/main" id="{DA3C787D-6CCC-F640-91CF-B08F5A257119}"/>
              </a:ext>
            </a:extLst>
          </p:cNvPr>
          <p:cNvSpPr/>
          <p:nvPr/>
        </p:nvSpPr>
        <p:spPr>
          <a:xfrm>
            <a:off x="2639616" y="4182459"/>
            <a:ext cx="3758232" cy="1711655"/>
          </a:xfrm>
          <a:prstGeom prst="rect">
            <a:avLst/>
          </a:prstGeom>
          <a:solidFill>
            <a:srgbClr val="1C3046"/>
          </a:soli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/>
            <a:endParaRPr lang="en-GB" sz="14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r>
              <a:rPr lang="en-GB" sz="1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Organisations and</a:t>
            </a:r>
          </a:p>
          <a:p>
            <a:pPr marL="274320"/>
            <a:r>
              <a:rPr lang="en-GB" sz="1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Consortia</a:t>
            </a:r>
          </a:p>
        </p:txBody>
      </p:sp>
      <p:sp>
        <p:nvSpPr>
          <p:cNvPr id="11" name="Google Shape;139;p3">
            <a:extLst>
              <a:ext uri="{FF2B5EF4-FFF2-40B4-BE49-F238E27FC236}">
                <a16:creationId xmlns:a16="http://schemas.microsoft.com/office/drawing/2014/main" id="{C5D01B52-8199-434D-94AE-81335755E72B}"/>
              </a:ext>
            </a:extLst>
          </p:cNvPr>
          <p:cNvSpPr/>
          <p:nvPr/>
        </p:nvSpPr>
        <p:spPr>
          <a:xfrm>
            <a:off x="6047880" y="2608718"/>
            <a:ext cx="1632296" cy="2868718"/>
          </a:xfrm>
          <a:prstGeom prst="rect">
            <a:avLst/>
          </a:prstGeom>
          <a:solidFill>
            <a:srgbClr val="1C3046"/>
          </a:soli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/>
            <a:endParaRPr lang="en-GB" sz="14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GB" sz="14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GB" sz="14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GB" sz="14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br>
              <a:rPr lang="en-GB" sz="1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</a:br>
            <a:br>
              <a:rPr lang="en-GB" sz="1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</a:br>
            <a:br>
              <a:rPr lang="en-GB" sz="1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</a:br>
            <a:r>
              <a:rPr lang="en-GB" sz="1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Organisational</a:t>
            </a:r>
            <a:br>
              <a:rPr lang="en-GB" sz="1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</a:br>
            <a:r>
              <a:rPr lang="en-GB" sz="1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Units, departments</a:t>
            </a:r>
          </a:p>
        </p:txBody>
      </p:sp>
      <p:sp>
        <p:nvSpPr>
          <p:cNvPr id="7" name="Google Shape;139;p3">
            <a:extLst>
              <a:ext uri="{FF2B5EF4-FFF2-40B4-BE49-F238E27FC236}">
                <a16:creationId xmlns:a16="http://schemas.microsoft.com/office/drawing/2014/main" id="{65ABA86B-9EC6-C741-9711-19C66C050F5E}"/>
              </a:ext>
            </a:extLst>
          </p:cNvPr>
          <p:cNvSpPr/>
          <p:nvPr/>
        </p:nvSpPr>
        <p:spPr>
          <a:xfrm>
            <a:off x="7515436" y="1083264"/>
            <a:ext cx="1728192" cy="3024336"/>
          </a:xfrm>
          <a:prstGeom prst="rect">
            <a:avLst/>
          </a:prstGeom>
          <a:solidFill>
            <a:srgbClr val="1C3046"/>
          </a:soli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/>
            <a:endParaRPr lang="en-GB" sz="14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GB" sz="14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GB" sz="14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GB" sz="14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r>
              <a:rPr lang="en-GB" sz="1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Researchers</a:t>
            </a:r>
          </a:p>
        </p:txBody>
      </p:sp>
      <p:sp>
        <p:nvSpPr>
          <p:cNvPr id="12" name="Rectangle: Rounded Corners 30">
            <a:extLst>
              <a:ext uri="{FF2B5EF4-FFF2-40B4-BE49-F238E27FC236}">
                <a16:creationId xmlns:a16="http://schemas.microsoft.com/office/drawing/2014/main" id="{FF0F5EA3-E764-234C-BF73-92CA524B5B7B}"/>
              </a:ext>
            </a:extLst>
          </p:cNvPr>
          <p:cNvSpPr/>
          <p:nvPr/>
        </p:nvSpPr>
        <p:spPr>
          <a:xfrm>
            <a:off x="4536958" y="2687831"/>
            <a:ext cx="2024589" cy="1711655"/>
          </a:xfrm>
          <a:prstGeom prst="roundRect">
            <a:avLst/>
          </a:prstGeom>
          <a:solidFill>
            <a:srgbClr val="FFFFFF">
              <a:alpha val="92157"/>
            </a:srgb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B589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Sponsored Use</a:t>
            </a:r>
            <a:endParaRPr lang="en-US" sz="1200" b="1" dirty="0">
              <a:solidFill>
                <a:srgbClr val="B589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30">
            <a:extLst>
              <a:ext uri="{FF2B5EF4-FFF2-40B4-BE49-F238E27FC236}">
                <a16:creationId xmlns:a16="http://schemas.microsoft.com/office/drawing/2014/main" id="{B2491D19-81B7-984B-BD1F-7C8B0B99D695}"/>
              </a:ext>
            </a:extLst>
          </p:cNvPr>
          <p:cNvSpPr/>
          <p:nvPr/>
        </p:nvSpPr>
        <p:spPr>
          <a:xfrm>
            <a:off x="1723702" y="3445063"/>
            <a:ext cx="2436673" cy="1213732"/>
          </a:xfrm>
          <a:prstGeom prst="roundRect">
            <a:avLst/>
          </a:prstGeom>
          <a:solidFill>
            <a:srgbClr val="FFFFFF">
              <a:alpha val="92157"/>
            </a:srgb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B589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 buyer/demand aggregation</a:t>
            </a:r>
            <a:endParaRPr lang="en-US" sz="1200" b="1" dirty="0">
              <a:solidFill>
                <a:srgbClr val="B589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: Rounded Corners 25">
            <a:extLst>
              <a:ext uri="{FF2B5EF4-FFF2-40B4-BE49-F238E27FC236}">
                <a16:creationId xmlns:a16="http://schemas.microsoft.com/office/drawing/2014/main" id="{DB288D22-E6FB-E84C-ABCF-F43456D4A9D6}"/>
              </a:ext>
            </a:extLst>
          </p:cNvPr>
          <p:cNvSpPr/>
          <p:nvPr/>
        </p:nvSpPr>
        <p:spPr>
          <a:xfrm>
            <a:off x="9649693" y="1001615"/>
            <a:ext cx="1946095" cy="537717"/>
          </a:xfrm>
          <a:prstGeom prst="roundRect">
            <a:avLst/>
          </a:prstGeom>
          <a:solidFill>
            <a:srgbClr val="FFFFFF">
              <a:alpha val="92157"/>
            </a:srgb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B589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model</a:t>
            </a:r>
            <a:endParaRPr lang="en-GB" sz="1400" dirty="0">
              <a:solidFill>
                <a:srgbClr val="B589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Google Shape;139;p3">
            <a:extLst>
              <a:ext uri="{FF2B5EF4-FFF2-40B4-BE49-F238E27FC236}">
                <a16:creationId xmlns:a16="http://schemas.microsoft.com/office/drawing/2014/main" id="{50F7CAA7-50A6-694C-B3AD-094820049A77}"/>
              </a:ext>
            </a:extLst>
          </p:cNvPr>
          <p:cNvSpPr/>
          <p:nvPr/>
        </p:nvSpPr>
        <p:spPr>
          <a:xfrm>
            <a:off x="9649693" y="1814591"/>
            <a:ext cx="1961123" cy="380109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75A5D8"/>
            </a:solidFill>
            <a:prstDash val="soli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GB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Organisational type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96401E6F-F4ED-B24E-B041-425E8C0F907A}"/>
              </a:ext>
            </a:extLst>
          </p:cNvPr>
          <p:cNvSpPr/>
          <p:nvPr/>
        </p:nvSpPr>
        <p:spPr>
          <a:xfrm>
            <a:off x="972180" y="6040469"/>
            <a:ext cx="7999448" cy="133886"/>
          </a:xfrm>
          <a:prstGeom prst="right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F29570C2-01B9-6949-B112-EEA7C1348CF3}"/>
              </a:ext>
            </a:extLst>
          </p:cNvPr>
          <p:cNvSpPr/>
          <p:nvPr/>
        </p:nvSpPr>
        <p:spPr>
          <a:xfrm rot="16200000">
            <a:off x="-1487757" y="3540104"/>
            <a:ext cx="4938024" cy="126883"/>
          </a:xfrm>
          <a:prstGeom prst="right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92CA9A-CAE3-C04D-A9A6-27C6FA08FA42}"/>
              </a:ext>
            </a:extLst>
          </p:cNvPr>
          <p:cNvSpPr txBox="1"/>
          <p:nvPr/>
        </p:nvSpPr>
        <p:spPr>
          <a:xfrm>
            <a:off x="1274617" y="1201237"/>
            <a:ext cx="2628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C3046"/>
                </a:solidFill>
                <a:cs typeface="Calibri"/>
                <a:sym typeface="Calibri"/>
              </a:rPr>
              <a:t>Diversity of transactional </a:t>
            </a:r>
          </a:p>
          <a:p>
            <a:r>
              <a:rPr lang="en-US" b="1" dirty="0">
                <a:solidFill>
                  <a:srgbClr val="1C3046"/>
                </a:solidFill>
                <a:cs typeface="Calibri"/>
                <a:sym typeface="Calibri"/>
              </a:rPr>
              <a:t>patterns 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AA6E17-8421-1E43-9CE2-66E98500FC43}"/>
              </a:ext>
            </a:extLst>
          </p:cNvPr>
          <p:cNvSpPr txBox="1"/>
          <p:nvPr/>
        </p:nvSpPr>
        <p:spPr>
          <a:xfrm>
            <a:off x="7730972" y="5309126"/>
            <a:ext cx="1626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1C3046"/>
                </a:solidFill>
                <a:cs typeface="Calibri"/>
                <a:sym typeface="Calibri"/>
              </a:rPr>
              <a:t>Organisational </a:t>
            </a:r>
          </a:p>
          <a:p>
            <a:r>
              <a:rPr lang="en-US" b="1" dirty="0">
                <a:solidFill>
                  <a:srgbClr val="1C3046"/>
                </a:solidFill>
                <a:cs typeface="Calibri"/>
                <a:sym typeface="Calibri"/>
              </a:rPr>
              <a:t>granularity</a:t>
            </a:r>
            <a:endParaRPr lang="en-GB" dirty="0"/>
          </a:p>
        </p:txBody>
      </p:sp>
      <p:sp>
        <p:nvSpPr>
          <p:cNvPr id="23" name="Rectangle: Rounded Corners 30">
            <a:extLst>
              <a:ext uri="{FF2B5EF4-FFF2-40B4-BE49-F238E27FC236}">
                <a16:creationId xmlns:a16="http://schemas.microsoft.com/office/drawing/2014/main" id="{66894040-3355-B147-A1D4-FDFB7CB5AB54}"/>
              </a:ext>
            </a:extLst>
          </p:cNvPr>
          <p:cNvSpPr/>
          <p:nvPr/>
        </p:nvSpPr>
        <p:spPr>
          <a:xfrm>
            <a:off x="6733233" y="1454257"/>
            <a:ext cx="1883047" cy="1398679"/>
          </a:xfrm>
          <a:prstGeom prst="roundRect">
            <a:avLst/>
          </a:prstGeom>
          <a:solidFill>
            <a:srgbClr val="FFFFFF">
              <a:alpha val="92157"/>
            </a:srgb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B589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Voucher/Cloud Coin</a:t>
            </a:r>
            <a:r>
              <a:rPr lang="en-US" sz="1200" b="1" dirty="0">
                <a:solidFill>
                  <a:srgbClr val="B589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55CBCB-D097-C241-A607-E47B2341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31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57563B-C2D2-6949-B1A2-F330295D3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3"/>
            <a:ext cx="11521280" cy="5112565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Considerations</a:t>
            </a:r>
          </a:p>
          <a:p>
            <a:pPr lvl="1"/>
            <a:r>
              <a:rPr lang="en-GB" sz="2400" dirty="0"/>
              <a:t>Suitable for limited-scale access to services</a:t>
            </a:r>
          </a:p>
          <a:p>
            <a:pPr lvl="1"/>
            <a:r>
              <a:rPr lang="en-GB" sz="2400" dirty="0"/>
              <a:t>”Calling off” capacity from pre-arranged commercial agreement </a:t>
            </a:r>
          </a:p>
          <a:p>
            <a:pPr lvl="1"/>
            <a:r>
              <a:rPr lang="en-GB" sz="2400" dirty="0"/>
              <a:t>Access and accounting mechanism</a:t>
            </a:r>
          </a:p>
          <a:p>
            <a:pPr lvl="1"/>
            <a:r>
              <a:rPr lang="en-GB" sz="2400" dirty="0"/>
              <a:t>Previous experiences from the </a:t>
            </a:r>
            <a:r>
              <a:rPr lang="en-GB" sz="2400" dirty="0" err="1"/>
              <a:t>HNSciCloud</a:t>
            </a:r>
            <a:r>
              <a:rPr lang="en-GB" sz="2400" dirty="0"/>
              <a:t> project, more from collaboration with the OCRE project</a:t>
            </a:r>
          </a:p>
          <a:p>
            <a:pPr marL="457200" lvl="1" indent="0">
              <a:buNone/>
            </a:pP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Benefits</a:t>
            </a:r>
          </a:p>
          <a:p>
            <a:pPr lvl="1"/>
            <a:r>
              <a:rPr lang="en-GB" sz="2400" dirty="0"/>
              <a:t>Ease of use</a:t>
            </a:r>
          </a:p>
          <a:p>
            <a:pPr lvl="1"/>
            <a:r>
              <a:rPr lang="en-GB" sz="2400" dirty="0"/>
              <a:t>Users are choosers </a:t>
            </a:r>
          </a:p>
          <a:p>
            <a:pPr lvl="1"/>
            <a:r>
              <a:rPr lang="en-GB" sz="2400" dirty="0"/>
              <a:t>Providers paid based on use</a:t>
            </a:r>
          </a:p>
          <a:p>
            <a:pPr lvl="1"/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Challenges</a:t>
            </a:r>
          </a:p>
          <a:p>
            <a:pPr lvl="1"/>
            <a:r>
              <a:rPr lang="en-US" sz="2400" dirty="0"/>
              <a:t>Several fundamental regulatory, policy and contractual issues open </a:t>
            </a:r>
          </a:p>
          <a:p>
            <a:pPr lvl="1"/>
            <a:r>
              <a:rPr lang="en-GB" sz="2400" dirty="0"/>
              <a:t>Complexity in handling the lifecycle (e.g.: expirations, unused credit)</a:t>
            </a:r>
          </a:p>
          <a:p>
            <a:pPr lvl="1"/>
            <a:r>
              <a:rPr lang="en-GB" sz="2400" dirty="0"/>
              <a:t>Scope of eligible providers and users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7EFAD7-E752-F24F-AC5D-DF1499F6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#1: Cloud Coin/Voucher Access Model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7CBB6-0EFE-BB45-A3F3-AFA8EFF7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15A806-E352-6C4F-B0C0-8AC9A45F5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404" y="4518003"/>
            <a:ext cx="2880000" cy="17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29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57563B-C2D2-6949-B1A2-F330295D3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Considerations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Bilateral relationship between an organisation and a service provider</a:t>
            </a:r>
          </a:p>
          <a:p>
            <a:pPr lvl="1"/>
            <a:r>
              <a:rPr lang="en-GB" dirty="0"/>
              <a:t>EOSC Portal supports matchmaking, but has no contractual role </a:t>
            </a:r>
          </a:p>
          <a:p>
            <a:pPr lvl="1"/>
            <a:r>
              <a:rPr lang="en-GB" dirty="0"/>
              <a:t>Contractual and technical (e.g. AAI) details specific to be organised</a:t>
            </a:r>
          </a:p>
          <a:p>
            <a:pPr lvl="1"/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Benefits</a:t>
            </a:r>
          </a:p>
          <a:p>
            <a:pPr lvl="1"/>
            <a:r>
              <a:rPr lang="en-GB" dirty="0"/>
              <a:t>Flexibility in negotiating services and conditions to meet organisational needs</a:t>
            </a:r>
          </a:p>
          <a:p>
            <a:pPr lvl="1"/>
            <a:r>
              <a:rPr lang="en-GB" dirty="0"/>
              <a:t>Smoothing the marginal cost function</a:t>
            </a:r>
          </a:p>
          <a:p>
            <a:pPr lvl="1"/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Challenges</a:t>
            </a:r>
          </a:p>
          <a:p>
            <a:pPr lvl="1"/>
            <a:r>
              <a:rPr lang="en-GB" dirty="0"/>
              <a:t>Limited economies of scale</a:t>
            </a:r>
          </a:p>
          <a:p>
            <a:pPr lvl="1"/>
            <a:r>
              <a:rPr lang="en-GB" dirty="0"/>
              <a:t>Potential vendor lock-in </a:t>
            </a:r>
          </a:p>
          <a:p>
            <a:pPr lvl="1"/>
            <a:r>
              <a:rPr lang="en-GB" dirty="0"/>
              <a:t>Complexity: end-user workflow may need to </a:t>
            </a:r>
            <a:br>
              <a:rPr lang="en-GB" dirty="0"/>
            </a:br>
            <a:r>
              <a:rPr lang="en-GB" dirty="0"/>
              <a:t>deal with different, provider-specific interfaces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7EFAD7-E752-F24F-AC5D-DF1499F6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#2: Sponsored use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70D19-5F2D-494D-AB2F-162C58FC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CCBFDE-C45D-7E4E-9AE3-D2F27B1D9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1" y="4519490"/>
            <a:ext cx="2877532" cy="17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39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7EFAD7-E752-F24F-AC5D-DF1499F6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#3: Lead buyer/demand aggregator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4394A00-BE0A-0441-992B-302BA9E4426F}"/>
              </a:ext>
            </a:extLst>
          </p:cNvPr>
          <p:cNvSpPr txBox="1">
            <a:spLocks/>
          </p:cNvSpPr>
          <p:nvPr/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Considerations</a:t>
            </a:r>
          </a:p>
          <a:p>
            <a:pPr lvl="1"/>
            <a:r>
              <a:rPr lang="en-GB" dirty="0"/>
              <a:t>One legal entity represents a consortium to acquire commercial services</a:t>
            </a:r>
          </a:p>
          <a:p>
            <a:pPr lvl="1"/>
            <a:r>
              <a:rPr lang="en-GB" dirty="0"/>
              <a:t>Build negotiating power to get preferential terms</a:t>
            </a:r>
          </a:p>
          <a:p>
            <a:pPr lvl="1"/>
            <a:r>
              <a:rPr lang="en-GB" dirty="0"/>
              <a:t>Reduce the number of tendering processes needed</a:t>
            </a:r>
          </a:p>
          <a:p>
            <a:pPr lvl="1"/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Benefits</a:t>
            </a:r>
          </a:p>
          <a:p>
            <a:pPr lvl="1"/>
            <a:r>
              <a:rPr lang="en-GB" dirty="0"/>
              <a:t>Lead-buyer will have the transaction volume to build competences, visibility and contacts -&gt; efficiency</a:t>
            </a:r>
          </a:p>
          <a:p>
            <a:pPr lvl="1"/>
            <a:r>
              <a:rPr lang="en-GB" dirty="0"/>
              <a:t>Simplified procurement for other members</a:t>
            </a:r>
          </a:p>
          <a:p>
            <a:pPr lvl="1"/>
            <a:r>
              <a:rPr lang="en-GB" dirty="0"/>
              <a:t>Collective bargain power</a:t>
            </a:r>
          </a:p>
          <a:p>
            <a:pPr lvl="1"/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Challenges</a:t>
            </a:r>
          </a:p>
          <a:p>
            <a:pPr lvl="1"/>
            <a:r>
              <a:rPr lang="en-GB" dirty="0"/>
              <a:t>Managing commercial risk</a:t>
            </a:r>
          </a:p>
          <a:p>
            <a:pPr lvl="1"/>
            <a:r>
              <a:rPr lang="en-GB" dirty="0"/>
              <a:t>Added value services to be developed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A02996-247D-6444-8B19-E6878080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FDC6D8-A7A6-1A43-A89D-124FC941B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4491277"/>
            <a:ext cx="2881303" cy="1735330"/>
          </a:xfrm>
        </p:spPr>
      </p:pic>
    </p:spTree>
    <p:extLst>
      <p:ext uri="{BB962C8B-B14F-4D97-AF65-F5344CB8AC3E}">
        <p14:creationId xmlns:p14="http://schemas.microsoft.com/office/powerpoint/2010/main" val="2912159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668DD6-C5EF-7641-A8D5-10CC8B030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84784"/>
            <a:ext cx="11521280" cy="37028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>
                    <a:lumMod val="75000"/>
                  </a:schemeClr>
                </a:solidFill>
              </a:rPr>
              <a:t>Market research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bg1">
                    <a:lumMod val="75000"/>
                  </a:schemeClr>
                </a:solidFill>
              </a:rPr>
              <a:t>Business model analysis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tx1"/>
                </a:solidFill>
              </a:rPr>
              <a:t>Collaborations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bg1">
                    <a:lumMod val="65000"/>
                  </a:schemeClr>
                </a:solidFill>
              </a:rPr>
              <a:t>Use of resources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bg1">
                    <a:lumMod val="75000"/>
                  </a:schemeClr>
                </a:solidFill>
              </a:rPr>
              <a:t>Plans for the second period &amp; deviations </a:t>
            </a:r>
            <a:endParaRPr lang="en-GB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8F62D-19E6-764E-A68D-C5B72186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66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EDFED5-3DF5-8B4A-812B-1BD021800B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17577"/>
              </p:ext>
            </p:extLst>
          </p:nvPr>
        </p:nvGraphicFramePr>
        <p:xfrm>
          <a:off x="334963" y="1268413"/>
          <a:ext cx="11522075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8702FE3A-9B96-0E40-8BAE-F41DF43DB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evolving EOSC landscape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31C103-3EA8-7243-8B04-F8ACD268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4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739CEC-D6D8-4728-A88E-88E268890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07400"/>
            <a:ext cx="11521280" cy="4863094"/>
          </a:xfrm>
        </p:spPr>
        <p:txBody>
          <a:bodyPr>
            <a:normAutofit/>
          </a:bodyPr>
          <a:lstStyle/>
          <a:p>
            <a:r>
              <a:rPr lang="en-US" sz="2400" dirty="0"/>
              <a:t>Objectives:</a:t>
            </a:r>
          </a:p>
          <a:p>
            <a:pPr lvl="1">
              <a:buFont typeface="+mj-lt"/>
              <a:buAutoNum type="arabicPeriod"/>
            </a:pPr>
            <a:r>
              <a:rPr lang="en-US" sz="2200" dirty="0"/>
              <a:t>Analysis</a:t>
            </a:r>
          </a:p>
          <a:p>
            <a:pPr lvl="2"/>
            <a:r>
              <a:rPr lang="en-US" sz="2000" dirty="0"/>
              <a:t>Demand-side market research to understand needs of digital services for research</a:t>
            </a:r>
          </a:p>
          <a:p>
            <a:pPr lvl="2"/>
            <a:r>
              <a:rPr lang="en-US" sz="2000" dirty="0"/>
              <a:t>Identification of business models to acquire them in the EOSC context</a:t>
            </a:r>
          </a:p>
          <a:p>
            <a:pPr lvl="1">
              <a:buFont typeface="+mj-lt"/>
              <a:buAutoNum type="arabicPeriod"/>
            </a:pPr>
            <a:r>
              <a:rPr lang="en-US" sz="2200" dirty="0"/>
              <a:t>Procurement and purchasing framework design and validation </a:t>
            </a:r>
          </a:p>
          <a:p>
            <a:pPr lvl="2"/>
            <a:r>
              <a:rPr lang="en-US" sz="2000" dirty="0"/>
              <a:t>Development and piloting of procurement and purchasing frameworks</a:t>
            </a:r>
          </a:p>
          <a:p>
            <a:pPr lvl="1">
              <a:buFont typeface="+mj-lt"/>
              <a:buAutoNum type="arabicPeriod"/>
            </a:pPr>
            <a:r>
              <a:rPr lang="en-US" sz="2200" dirty="0"/>
              <a:t>Evaluation and roadmap</a:t>
            </a:r>
          </a:p>
          <a:p>
            <a:pPr lvl="2"/>
            <a:r>
              <a:rPr lang="en-US" sz="2000" dirty="0"/>
              <a:t>Evaluation of the experience and definition of a roadmap for future activities</a:t>
            </a:r>
          </a:p>
          <a:p>
            <a:pPr marL="914400" lvl="2" indent="0">
              <a:buNone/>
            </a:pPr>
            <a:endParaRPr lang="en-US" sz="2000" dirty="0"/>
          </a:p>
          <a:p>
            <a:r>
              <a:rPr lang="en-US" sz="2400" dirty="0"/>
              <a:t>Number of Tasks: 3</a:t>
            </a:r>
          </a:p>
          <a:p>
            <a:r>
              <a:rPr lang="en-US" sz="2400" dirty="0"/>
              <a:t>Number of Participants: 6</a:t>
            </a:r>
          </a:p>
          <a:p>
            <a:r>
              <a:rPr lang="en-US" sz="2400" dirty="0"/>
              <a:t>Efforts planned RP1: 36PMs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794B29-976E-F44E-B73E-AD75619B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05B23A6C-9721-6147-9BF3-70C947AB75E0}"/>
              </a:ext>
            </a:extLst>
          </p:cNvPr>
          <p:cNvSpPr txBox="1">
            <a:spLocks/>
          </p:cNvSpPr>
          <p:nvPr/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dirty="0"/>
              <a:t>WP12 Business Models and Procurement</a:t>
            </a:r>
          </a:p>
        </p:txBody>
      </p:sp>
    </p:spTree>
    <p:extLst>
      <p:ext uri="{BB962C8B-B14F-4D97-AF65-F5344CB8AC3E}">
        <p14:creationId xmlns:p14="http://schemas.microsoft.com/office/powerpoint/2010/main" val="1219706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EC7698-F76E-E74D-86AD-E4F6C2D62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1"/>
            <a:ext cx="11521280" cy="48550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Disseminated EOSC-hub D12.1 deliverable</a:t>
            </a:r>
          </a:p>
          <a:p>
            <a:pPr lvl="1"/>
            <a:r>
              <a:rPr lang="en-US" dirty="0"/>
              <a:t>Part of the content referenced in the EOSC Sustainability Strawman document</a:t>
            </a:r>
          </a:p>
          <a:p>
            <a:pPr lvl="1"/>
            <a:r>
              <a:rPr lang="en-US" dirty="0"/>
              <a:t>”Minimum Viable Product” based on EOSC-hub analysis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Feedback on EOSC Sustainability Strawman document</a:t>
            </a:r>
          </a:p>
          <a:p>
            <a:pPr lvl="1"/>
            <a:r>
              <a:rPr lang="en-US" dirty="0"/>
              <a:t>WP12 drafted a feedback that was validated by the EOSC-hub PMB </a:t>
            </a:r>
          </a:p>
          <a:p>
            <a:pPr lvl="1"/>
            <a:r>
              <a:rPr lang="en-GB" dirty="0"/>
              <a:t>Key messages:</a:t>
            </a:r>
          </a:p>
          <a:p>
            <a:pPr lvl="2"/>
            <a:r>
              <a:rPr lang="en-GB" dirty="0"/>
              <a:t>‘Public good’ vs. ‘commons’</a:t>
            </a:r>
          </a:p>
          <a:p>
            <a:pPr lvl="2"/>
            <a:r>
              <a:rPr lang="en-GB" dirty="0"/>
              <a:t>Federating core and shared resources</a:t>
            </a:r>
          </a:p>
          <a:p>
            <a:pPr lvl="2"/>
            <a:r>
              <a:rPr lang="en-GB" dirty="0"/>
              <a:t>Digital marketplaces approach vs. cross-pollination and cross-provider integration</a:t>
            </a:r>
          </a:p>
          <a:p>
            <a:pPr lvl="2"/>
            <a:r>
              <a:rPr lang="en-GB" dirty="0"/>
              <a:t>Co-existence of publicly-funded services providers vs. commercial service providers</a:t>
            </a:r>
          </a:p>
          <a:p>
            <a:pPr lvl="2"/>
            <a:r>
              <a:rPr lang="en-GB" dirty="0"/>
              <a:t>Governance model and inclusiveness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AFF1332-1BA9-F547-B2AC-BC7BBA28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Contributions to the EOSC sustainability WG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3549C4-8560-CF47-A19F-9D3217F8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87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F635AE-BAAA-D945-8DAF-F6843AE45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Agreed and signed collaboration MoU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Aggregate requirements and demand of the research community into a public procurement / tender to establish ready-to-use agreements with capable cloud and earth observation suppliers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Support individual institutions and buyer groups to buy cloud resources via dedicated budget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Provided feedback to tender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Agreed and signed voucher distributions MoU</a:t>
            </a:r>
          </a:p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2F4A087-97DF-5646-895B-3012024C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Collaboration with the OCRE project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C9F1DA-780E-9748-9E15-778AC048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67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668DD6-C5EF-7641-A8D5-10CC8B030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84784"/>
            <a:ext cx="11521280" cy="37028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>
                    <a:lumMod val="75000"/>
                  </a:schemeClr>
                </a:solidFill>
              </a:rPr>
              <a:t>Market research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bg1">
                    <a:lumMod val="75000"/>
                  </a:schemeClr>
                </a:solidFill>
              </a:rPr>
              <a:t>Business model analysis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bg1">
                    <a:lumMod val="75000"/>
                  </a:schemeClr>
                </a:solidFill>
              </a:rPr>
              <a:t>Collaborations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tx1"/>
                </a:solidFill>
              </a:rPr>
              <a:t>Use of resources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bg1">
                    <a:lumMod val="75000"/>
                  </a:schemeClr>
                </a:solidFill>
              </a:rPr>
              <a:t>Plans for the second period &amp; deviations </a:t>
            </a:r>
            <a:endParaRPr lang="en-GB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5E47C-375A-B84D-88C8-6E47803B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09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BCE5028-00F7-4431-B69B-5E9C4C0D9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750489"/>
              </p:ext>
            </p:extLst>
          </p:nvPr>
        </p:nvGraphicFramePr>
        <p:xfrm>
          <a:off x="659396" y="2250193"/>
          <a:ext cx="10873208" cy="2357613"/>
        </p:xfrm>
        <a:graphic>
          <a:graphicData uri="http://schemas.openxmlformats.org/drawingml/2006/table">
            <a:tbl>
              <a:tblPr/>
              <a:tblGrid>
                <a:gridCol w="986251">
                  <a:extLst>
                    <a:ext uri="{9D8B030D-6E8A-4147-A177-3AD203B41FA5}">
                      <a16:colId xmlns:a16="http://schemas.microsoft.com/office/drawing/2014/main" val="1168307975"/>
                    </a:ext>
                  </a:extLst>
                </a:gridCol>
                <a:gridCol w="1256568">
                  <a:extLst>
                    <a:ext uri="{9D8B030D-6E8A-4147-A177-3AD203B41FA5}">
                      <a16:colId xmlns:a16="http://schemas.microsoft.com/office/drawing/2014/main" val="2681566922"/>
                    </a:ext>
                  </a:extLst>
                </a:gridCol>
                <a:gridCol w="5028511">
                  <a:extLst>
                    <a:ext uri="{9D8B030D-6E8A-4147-A177-3AD203B41FA5}">
                      <a16:colId xmlns:a16="http://schemas.microsoft.com/office/drawing/2014/main" val="1569019962"/>
                    </a:ext>
                  </a:extLst>
                </a:gridCol>
                <a:gridCol w="1359057">
                  <a:extLst>
                    <a:ext uri="{9D8B030D-6E8A-4147-A177-3AD203B41FA5}">
                      <a16:colId xmlns:a16="http://schemas.microsoft.com/office/drawing/2014/main" val="1668830871"/>
                    </a:ext>
                  </a:extLst>
                </a:gridCol>
                <a:gridCol w="1256570">
                  <a:extLst>
                    <a:ext uri="{9D8B030D-6E8A-4147-A177-3AD203B41FA5}">
                      <a16:colId xmlns:a16="http://schemas.microsoft.com/office/drawing/2014/main" val="1086904912"/>
                    </a:ext>
                  </a:extLst>
                </a:gridCol>
                <a:gridCol w="986251">
                  <a:extLst>
                    <a:ext uri="{9D8B030D-6E8A-4147-A177-3AD203B41FA5}">
                      <a16:colId xmlns:a16="http://schemas.microsoft.com/office/drawing/2014/main" val="61470802"/>
                    </a:ext>
                  </a:extLst>
                </a:gridCol>
              </a:tblGrid>
              <a:tr h="3989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</a:t>
                      </a:r>
                      <a:endParaRPr lang="en-NL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No.</a:t>
                      </a:r>
                      <a:endParaRPr lang="en-NL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Name</a:t>
                      </a:r>
                      <a:endParaRPr lang="en-NL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 M1 - M18</a:t>
                      </a:r>
                      <a:endParaRPr lang="en-NL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132801"/>
                  </a:ext>
                </a:extLst>
              </a:tr>
              <a:tr h="580335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 PM</a:t>
                      </a:r>
                      <a:endParaRPr lang="en-NL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Used PM</a:t>
                      </a:r>
                      <a:endParaRPr lang="en-NL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Used%</a:t>
                      </a:r>
                      <a:endParaRPr lang="en-NL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70085"/>
                  </a:ext>
                </a:extLst>
              </a:tr>
              <a:tr h="3989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WP12</a:t>
                      </a:r>
                      <a:endParaRPr lang="en-NL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T12.01</a:t>
                      </a:r>
                      <a:endParaRPr lang="en-NL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Model Analysis</a:t>
                      </a:r>
                      <a:endParaRPr lang="en-NL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NL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NL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n-NL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368841"/>
                  </a:ext>
                </a:extLst>
              </a:tr>
              <a:tr h="580335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T12.02</a:t>
                      </a:r>
                      <a:endParaRPr lang="en-NL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 and Purchasing Framework</a:t>
                      </a:r>
                      <a:endParaRPr lang="en-NL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NL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NL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NL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19050" marR="19050" marT="12700" marB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404398"/>
                  </a:ext>
                </a:extLst>
              </a:tr>
              <a:tr h="398981"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WP12 Total</a:t>
                      </a:r>
                      <a:endParaRPr lang="en-NL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NL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NL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NL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971247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0824FA9-BBF7-4E9F-A7D7-BB150D3E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WP12: M1-M18 Efforts Planned &amp; Used</a:t>
            </a:r>
            <a:endParaRPr lang="en-NL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017BB0E-91FB-E34C-A550-F39B12BC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16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668DD6-C5EF-7641-A8D5-10CC8B030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84784"/>
            <a:ext cx="11521280" cy="37028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>
                    <a:lumMod val="75000"/>
                  </a:schemeClr>
                </a:solidFill>
              </a:rPr>
              <a:t>Market research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bg1">
                    <a:lumMod val="75000"/>
                  </a:schemeClr>
                </a:solidFill>
              </a:rPr>
              <a:t>Business model analysis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bg1">
                    <a:lumMod val="75000"/>
                  </a:schemeClr>
                </a:solidFill>
              </a:rPr>
              <a:t>Collaborations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bg1">
                    <a:lumMod val="75000"/>
                  </a:schemeClr>
                </a:solidFill>
              </a:rPr>
              <a:t>Use of resources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tx1"/>
                </a:solidFill>
              </a:rPr>
              <a:t>Plans for the second period &amp; deviations 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13CD0-D2E2-6441-A1F1-7ECD4AB0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622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09D3AB-0AAF-3C4F-A5A4-E9A89526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3"/>
            <a:ext cx="11305256" cy="5040557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According to the </a:t>
            </a:r>
            <a:r>
              <a:rPr lang="en-GB" dirty="0" err="1"/>
              <a:t>DoW</a:t>
            </a:r>
            <a:r>
              <a:rPr lang="en-GB" dirty="0"/>
              <a:t>, T12.2 is expected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Development and piloting of procurement and purchasing frameworks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Changes in the landscape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establishment of the new EOSC governance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planned work of the EOSC Sustainability Working Group and strawman document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work defined and being carried out by the OCRE project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Re-scoping T12.1 to maximise impact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Further development of the identified business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Contribute to forming </a:t>
            </a:r>
            <a:r>
              <a:rPr lang="en-GB" dirty="0" err="1"/>
              <a:t>ToRs</a:t>
            </a:r>
            <a:r>
              <a:rPr lang="en-GB" dirty="0"/>
              <a:t> for EOSC Central demand aggregators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Feed recommendations into EOSC Sustainability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Interface with OCRE and Archiver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Collaboration with </a:t>
            </a:r>
            <a:r>
              <a:rPr lang="en-GB" dirty="0" err="1"/>
              <a:t>FAIRsFAIR</a:t>
            </a:r>
            <a:r>
              <a:rPr lang="en-GB" dirty="0"/>
              <a:t> and EOSC-Synergy projects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A8B5D8-3A41-9149-B169-B8E8D923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Optimising the Workplan and Impact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B21F19-6FAB-7E41-A774-50DC1AEA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88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46BD35-7F8C-E747-9BFD-C40DD188C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3"/>
            <a:ext cx="11521280" cy="504055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Market research </a:t>
            </a:r>
          </a:p>
          <a:p>
            <a:pPr lvl="1"/>
            <a:r>
              <a:rPr lang="en-GB" dirty="0"/>
              <a:t>Methodology &amp; questionnaire defined</a:t>
            </a:r>
          </a:p>
          <a:p>
            <a:pPr lvl="1"/>
            <a:r>
              <a:rPr lang="en-GB" dirty="0"/>
              <a:t>Extracted insights from collected data </a:t>
            </a:r>
          </a:p>
          <a:p>
            <a:pPr lvl="1"/>
            <a:endParaRPr lang="en-GB" sz="1700" dirty="0"/>
          </a:p>
          <a:p>
            <a:r>
              <a:rPr lang="en-GB" dirty="0"/>
              <a:t>Business models</a:t>
            </a:r>
          </a:p>
          <a:p>
            <a:pPr lvl="1"/>
            <a:r>
              <a:rPr lang="en-GB" dirty="0"/>
              <a:t>Identification and high-level analysis of 3 business models</a:t>
            </a:r>
          </a:p>
          <a:p>
            <a:pPr lvl="1"/>
            <a:endParaRPr lang="en-GB" sz="1700" dirty="0"/>
          </a:p>
          <a:p>
            <a:r>
              <a:rPr lang="en-GB" dirty="0"/>
              <a:t>EOSC Sustainability WG</a:t>
            </a:r>
          </a:p>
          <a:p>
            <a:pPr lvl="1"/>
            <a:r>
              <a:rPr lang="en-GB" dirty="0"/>
              <a:t>Referenced by the EOSC Sustainability WG in the Strawman document</a:t>
            </a:r>
          </a:p>
          <a:p>
            <a:pPr lvl="1"/>
            <a:r>
              <a:rPr lang="en-GB" dirty="0"/>
              <a:t>Feedback collected and sent</a:t>
            </a:r>
          </a:p>
          <a:p>
            <a:pPr lvl="1"/>
            <a:endParaRPr lang="en-GB" sz="1700" dirty="0"/>
          </a:p>
          <a:p>
            <a:r>
              <a:rPr lang="en-GB" dirty="0"/>
              <a:t>OCRE project</a:t>
            </a:r>
          </a:p>
          <a:p>
            <a:pPr lvl="1"/>
            <a:r>
              <a:rPr lang="en-GB" dirty="0"/>
              <a:t>Agreed and signed collaboration MoU and voucher distributions MoU</a:t>
            </a:r>
          </a:p>
          <a:p>
            <a:pPr lvl="1"/>
            <a:r>
              <a:rPr lang="en-GB" dirty="0"/>
              <a:t>Provided feedback to tender requirements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BC055F-E8AB-4F43-BF3C-06A24A6E1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Key Results &amp; Success Stories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A1F738-78B3-7648-9819-E0A9A06A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2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74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39;p3">
            <a:extLst>
              <a:ext uri="{FF2B5EF4-FFF2-40B4-BE49-F238E27FC236}">
                <a16:creationId xmlns:a16="http://schemas.microsoft.com/office/drawing/2014/main" id="{27142B78-7B42-4843-A40D-E26EB04B6E36}"/>
              </a:ext>
            </a:extLst>
          </p:cNvPr>
          <p:cNvSpPr/>
          <p:nvPr/>
        </p:nvSpPr>
        <p:spPr>
          <a:xfrm>
            <a:off x="5747159" y="2276834"/>
            <a:ext cx="3856130" cy="3208736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/>
            <a:r>
              <a:rPr lang="en-US" b="1" dirty="0">
                <a:solidFill>
                  <a:schemeClr val="lt1"/>
                </a:solidFill>
                <a:cs typeface="Calibri"/>
                <a:sym typeface="Calibri"/>
              </a:rPr>
              <a:t>Service Providers: </a:t>
            </a:r>
          </a:p>
          <a:p>
            <a:pPr marL="274320"/>
            <a:r>
              <a:rPr lang="en-US" sz="1600" b="1" i="1" dirty="0">
                <a:solidFill>
                  <a:schemeClr val="lt1"/>
                </a:solidFill>
                <a:cs typeface="Calibri"/>
                <a:sym typeface="Calibri"/>
              </a:rPr>
              <a:t>Provide services for </a:t>
            </a:r>
          </a:p>
          <a:p>
            <a:pPr marL="274320"/>
            <a:r>
              <a:rPr lang="en-US" sz="1600" b="1" i="1" dirty="0">
                <a:solidFill>
                  <a:schemeClr val="lt1"/>
                </a:solidFill>
                <a:cs typeface="Calibri"/>
                <a:sym typeface="Calibri"/>
              </a:rPr>
              <a:t>Researchers</a:t>
            </a: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35;p3">
            <a:extLst>
              <a:ext uri="{FF2B5EF4-FFF2-40B4-BE49-F238E27FC236}">
                <a16:creationId xmlns:a16="http://schemas.microsoft.com/office/drawing/2014/main" id="{1FBDFB6C-1840-4FC5-BF7A-5F18151851DF}"/>
              </a:ext>
            </a:extLst>
          </p:cNvPr>
          <p:cNvSpPr/>
          <p:nvPr/>
        </p:nvSpPr>
        <p:spPr>
          <a:xfrm>
            <a:off x="612820" y="5589240"/>
            <a:ext cx="8990469" cy="772476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74320"/>
            <a:r>
              <a:rPr lang="en-GB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Enterprise: </a:t>
            </a:r>
            <a:r>
              <a:rPr lang="en-GB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Develop, expose and grow my services</a:t>
            </a:r>
            <a:endParaRPr sz="1600" b="1" i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139;p3">
            <a:extLst>
              <a:ext uri="{FF2B5EF4-FFF2-40B4-BE49-F238E27FC236}">
                <a16:creationId xmlns:a16="http://schemas.microsoft.com/office/drawing/2014/main" id="{2D8672B6-79EC-4370-BE79-DD936C8E726A}"/>
              </a:ext>
            </a:extLst>
          </p:cNvPr>
          <p:cNvSpPr/>
          <p:nvPr/>
        </p:nvSpPr>
        <p:spPr>
          <a:xfrm>
            <a:off x="612820" y="1022917"/>
            <a:ext cx="8990469" cy="1140727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/>
            <a:r>
              <a:rPr lang="en-GB" b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Researchers and </a:t>
            </a:r>
          </a:p>
          <a:p>
            <a:pPr marL="274320"/>
            <a:r>
              <a:rPr lang="en-GB" b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research communities</a:t>
            </a:r>
            <a:r>
              <a:rPr lang="en-GB" sz="1600" b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: </a:t>
            </a:r>
          </a:p>
          <a:p>
            <a:pPr marL="274320"/>
            <a:r>
              <a:rPr lang="en-GB" sz="1600" b="1" i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Empower my research</a:t>
            </a:r>
            <a:endParaRPr sz="1600" b="1" i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1" name="Google Shape;139;p3">
            <a:extLst>
              <a:ext uri="{FF2B5EF4-FFF2-40B4-BE49-F238E27FC236}">
                <a16:creationId xmlns:a16="http://schemas.microsoft.com/office/drawing/2014/main" id="{22687F71-B5AD-46D1-91D2-5DBFEC966406}"/>
              </a:ext>
            </a:extLst>
          </p:cNvPr>
          <p:cNvSpPr/>
          <p:nvPr/>
        </p:nvSpPr>
        <p:spPr>
          <a:xfrm>
            <a:off x="612819" y="2276834"/>
            <a:ext cx="5036967" cy="3218257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/>
            <a:r>
              <a:rPr lang="en-US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EOSC Hub Operators: </a:t>
            </a:r>
            <a:r>
              <a:rPr lang="en-US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Develop the EOSC landscape</a:t>
            </a: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139;p3">
            <a:extLst>
              <a:ext uri="{FF2B5EF4-FFF2-40B4-BE49-F238E27FC236}">
                <a16:creationId xmlns:a16="http://schemas.microsoft.com/office/drawing/2014/main" id="{351301DE-E16F-4A1A-A25C-39AF180AC36E}"/>
              </a:ext>
            </a:extLst>
          </p:cNvPr>
          <p:cNvSpPr/>
          <p:nvPr/>
        </p:nvSpPr>
        <p:spPr>
          <a:xfrm>
            <a:off x="9800846" y="1022917"/>
            <a:ext cx="1767762" cy="5338799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r>
              <a:rPr lang="en-US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Educate, inform and support my team and community</a:t>
            </a: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214D4D2-D200-438A-8ACA-D1173419F34D}"/>
              </a:ext>
            </a:extLst>
          </p:cNvPr>
          <p:cNvSpPr/>
          <p:nvPr/>
        </p:nvSpPr>
        <p:spPr>
          <a:xfrm>
            <a:off x="9911674" y="2780928"/>
            <a:ext cx="1492121" cy="2099386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courses and materials</a:t>
            </a:r>
            <a:endParaRPr lang="pt-PT" sz="1600" b="1" dirty="0">
              <a:solidFill>
                <a:srgbClr val="1C30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F162D17-7E46-4EDA-86B7-71DA94EB580D}"/>
              </a:ext>
            </a:extLst>
          </p:cNvPr>
          <p:cNvSpPr/>
          <p:nvPr/>
        </p:nvSpPr>
        <p:spPr>
          <a:xfrm>
            <a:off x="7824192" y="1136107"/>
            <a:ext cx="1681724" cy="4952821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EOSC Portal</a:t>
            </a:r>
          </a:p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</a:p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Marketplace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8E03ADA-7DA9-4BD7-950A-89A797BC4B56}"/>
              </a:ext>
            </a:extLst>
          </p:cNvPr>
          <p:cNvSpPr/>
          <p:nvPr/>
        </p:nvSpPr>
        <p:spPr>
          <a:xfrm>
            <a:off x="4525255" y="1136107"/>
            <a:ext cx="3213626" cy="914345"/>
          </a:xfrm>
          <a:prstGeom prst="roundRect">
            <a:avLst/>
          </a:prstGeom>
          <a:gradFill>
            <a:gsLst>
              <a:gs pos="39000">
                <a:srgbClr val="CC842C"/>
              </a:gs>
              <a:gs pos="100000">
                <a:srgbClr val="B5892D">
                  <a:tint val="23500"/>
                  <a:satMod val="160000"/>
                </a:srgbClr>
              </a:gs>
            </a:gsLst>
            <a:lin ang="2700000" scaled="1"/>
          </a:gra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 in the EOSC Service Portfolio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E0E3686-2FEA-4879-B0AA-DFC32DD9BE35}"/>
              </a:ext>
            </a:extLst>
          </p:cNvPr>
          <p:cNvSpPr/>
          <p:nvPr/>
        </p:nvSpPr>
        <p:spPr>
          <a:xfrm>
            <a:off x="858923" y="4869160"/>
            <a:ext cx="2793351" cy="1085355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Innovation Hub: </a:t>
            </a:r>
          </a:p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 for industrial collaborations with EOSC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73429DB-5959-4E01-88AB-0F9C9A86444B}"/>
              </a:ext>
            </a:extLst>
          </p:cNvPr>
          <p:cNvSpPr/>
          <p:nvPr/>
        </p:nvSpPr>
        <p:spPr>
          <a:xfrm>
            <a:off x="862031" y="2727601"/>
            <a:ext cx="2787135" cy="501527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Rules of Participation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8B82B25-7DC3-479F-8079-6A4039C9B078}"/>
              </a:ext>
            </a:extLst>
          </p:cNvPr>
          <p:cNvSpPr/>
          <p:nvPr/>
        </p:nvSpPr>
        <p:spPr>
          <a:xfrm>
            <a:off x="862031" y="3342319"/>
            <a:ext cx="2787135" cy="639494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 Management System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5E82373-BA8A-4717-BA8B-0D3DD9095F6A}"/>
              </a:ext>
            </a:extLst>
          </p:cNvPr>
          <p:cNvSpPr/>
          <p:nvPr/>
        </p:nvSpPr>
        <p:spPr>
          <a:xfrm>
            <a:off x="865139" y="4077072"/>
            <a:ext cx="2787135" cy="708960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Interoperability &amp; Integration Guidelines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9459C1C-C583-4DB7-AFB1-EE062DFD38BC}"/>
              </a:ext>
            </a:extLst>
          </p:cNvPr>
          <p:cNvSpPr/>
          <p:nvPr/>
        </p:nvSpPr>
        <p:spPr>
          <a:xfrm>
            <a:off x="3981487" y="3337258"/>
            <a:ext cx="3626681" cy="639493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 services in the Hub portfolio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FC4712C-46AD-4C32-A335-2DDE3373A089}"/>
              </a:ext>
            </a:extLst>
          </p:cNvPr>
          <p:cNvSpPr/>
          <p:nvPr/>
        </p:nvSpPr>
        <p:spPr>
          <a:xfrm>
            <a:off x="3981487" y="4077072"/>
            <a:ext cx="3626681" cy="699357"/>
          </a:xfrm>
          <a:prstGeom prst="roundRect">
            <a:avLst/>
          </a:prstGeom>
          <a:gradFill flip="none" rotWithShape="1">
            <a:gsLst>
              <a:gs pos="39000">
                <a:srgbClr val="CC842C"/>
              </a:gs>
              <a:gs pos="100000">
                <a:srgbClr val="B5892D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and sustainability models for services and the Hub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8B6D97BD-FA07-6142-BD18-0760CCB8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GB" dirty="0"/>
              <a:t>Key Exploitable Results WP12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18B38-0C46-9142-A7EF-537AFE64E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0977" y="6381328"/>
            <a:ext cx="5395303" cy="28803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44171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3E0A8C8-A85D-0148-BC47-1ABC8DD333A4}"/>
              </a:ext>
            </a:extLst>
          </p:cNvPr>
          <p:cNvSpPr txBox="1">
            <a:spLocks/>
          </p:cNvSpPr>
          <p:nvPr/>
        </p:nvSpPr>
        <p:spPr>
          <a:xfrm>
            <a:off x="335360" y="1484784"/>
            <a:ext cx="11521280" cy="370288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sz="4400" dirty="0">
                <a:solidFill>
                  <a:schemeClr val="tx1"/>
                </a:solidFill>
              </a:rPr>
              <a:t>Market research</a:t>
            </a:r>
          </a:p>
          <a:p>
            <a:pPr marL="0" indent="0" algn="ctr">
              <a:buFontTx/>
              <a:buNone/>
            </a:pPr>
            <a:r>
              <a:rPr lang="en-GB" sz="4400" dirty="0">
                <a:solidFill>
                  <a:schemeClr val="tx1"/>
                </a:solidFill>
              </a:rPr>
              <a:t>Business model analysis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tx1"/>
                </a:solidFill>
              </a:rPr>
              <a:t>Collaborations</a:t>
            </a:r>
          </a:p>
          <a:p>
            <a:pPr marL="0" indent="0" algn="ctr">
              <a:buFontTx/>
              <a:buNone/>
            </a:pPr>
            <a:r>
              <a:rPr lang="en-GB" sz="4400" dirty="0">
                <a:solidFill>
                  <a:schemeClr val="tx1"/>
                </a:solidFill>
              </a:rPr>
              <a:t>Use of resources</a:t>
            </a:r>
          </a:p>
          <a:p>
            <a:pPr marL="0" indent="0" algn="ctr">
              <a:buFontTx/>
              <a:buNone/>
            </a:pPr>
            <a:r>
              <a:rPr lang="en-GB" sz="4400" dirty="0">
                <a:solidFill>
                  <a:schemeClr val="tx1"/>
                </a:solidFill>
              </a:rPr>
              <a:t>Plans for the second period &amp; deviations 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3C8397-B452-BA4E-A576-BBE7A9E8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3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/>
              <a:t>Market Research: Objectives</a:t>
            </a:r>
            <a:endParaRPr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B42C14-7D81-6443-8A00-983548239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374864"/>
              </p:ext>
            </p:extLst>
          </p:nvPr>
        </p:nvGraphicFramePr>
        <p:xfrm>
          <a:off x="334963" y="1268413"/>
          <a:ext cx="11522075" cy="485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DB21D1-6149-2842-99E3-5330F1A0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7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dirty="0"/>
              <a:t>Survey organisations that need to acquire/procure digital services in order to serve research communities</a:t>
            </a:r>
          </a:p>
        </p:txBody>
      </p:sp>
      <p:sp>
        <p:nvSpPr>
          <p:cNvPr id="143" name="Google Shape;143;p12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 dirty="0"/>
              <a:t>Market Research: Target stakeholders</a:t>
            </a:r>
            <a:endParaRPr dirty="0"/>
          </a:p>
        </p:txBody>
      </p:sp>
      <p:grpSp>
        <p:nvGrpSpPr>
          <p:cNvPr id="144" name="Google Shape;144;p12"/>
          <p:cNvGrpSpPr/>
          <p:nvPr/>
        </p:nvGrpSpPr>
        <p:grpSpPr>
          <a:xfrm>
            <a:off x="2770491" y="2307479"/>
            <a:ext cx="6651016" cy="3816156"/>
            <a:chOff x="1931075" y="133"/>
            <a:chExt cx="6651016" cy="3816156"/>
          </a:xfrm>
        </p:grpSpPr>
        <p:sp>
          <p:nvSpPr>
            <p:cNvPr id="145" name="Google Shape;145;p12"/>
            <p:cNvSpPr/>
            <p:nvPr/>
          </p:nvSpPr>
          <p:spPr>
            <a:xfrm rot="5400000">
              <a:off x="1619285" y="866423"/>
              <a:ext cx="1356690" cy="163549"/>
            </a:xfrm>
            <a:prstGeom prst="rect">
              <a:avLst/>
            </a:prstGeom>
            <a:solidFill>
              <a:srgbClr val="171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1931075" y="133"/>
              <a:ext cx="1817217" cy="1090330"/>
            </a:xfrm>
            <a:prstGeom prst="roundRect">
              <a:avLst>
                <a:gd name="adj" fmla="val 10000"/>
              </a:avLst>
            </a:prstGeom>
            <a:solidFill>
              <a:srgbClr val="151C6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 txBox="1"/>
            <p:nvPr/>
          </p:nvSpPr>
          <p:spPr>
            <a:xfrm>
              <a:off x="1963010" y="32068"/>
              <a:ext cx="1753347" cy="1026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-US" sz="13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Organisations serving large organised research communities (e.g. EIRO, Big lab, ESFRI)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2"/>
            <p:cNvSpPr/>
            <p:nvPr/>
          </p:nvSpPr>
          <p:spPr>
            <a:xfrm rot="5400000">
              <a:off x="1619285" y="2229336"/>
              <a:ext cx="1356690" cy="163549"/>
            </a:xfrm>
            <a:prstGeom prst="rect">
              <a:avLst/>
            </a:prstGeom>
            <a:solidFill>
              <a:srgbClr val="272D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1931075" y="1363046"/>
              <a:ext cx="1817217" cy="1090330"/>
            </a:xfrm>
            <a:prstGeom prst="roundRect">
              <a:avLst>
                <a:gd name="adj" fmla="val 10000"/>
              </a:avLst>
            </a:prstGeom>
            <a:solidFill>
              <a:srgbClr val="23287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2"/>
            <p:cNvSpPr txBox="1"/>
            <p:nvPr/>
          </p:nvSpPr>
          <p:spPr>
            <a:xfrm>
              <a:off x="1963010" y="1394981"/>
              <a:ext cx="1753347" cy="1026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-US" sz="13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Organisations serving small research groups / individuals (e.g. universities, research centres)</a:t>
              </a:r>
              <a:endParaRPr sz="13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2"/>
            <p:cNvSpPr/>
            <p:nvPr/>
          </p:nvSpPr>
          <p:spPr>
            <a:xfrm>
              <a:off x="2300742" y="2910792"/>
              <a:ext cx="2410676" cy="163549"/>
            </a:xfrm>
            <a:prstGeom prst="rect">
              <a:avLst/>
            </a:prstGeom>
            <a:solidFill>
              <a:srgbClr val="394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1931075" y="2725959"/>
              <a:ext cx="1817217" cy="1090330"/>
            </a:xfrm>
            <a:prstGeom prst="roundRect">
              <a:avLst>
                <a:gd name="adj" fmla="val 10000"/>
              </a:avLst>
            </a:prstGeom>
            <a:solidFill>
              <a:srgbClr val="33378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2"/>
            <p:cNvSpPr txBox="1"/>
            <p:nvPr/>
          </p:nvSpPr>
          <p:spPr>
            <a:xfrm>
              <a:off x="1963010" y="2757894"/>
              <a:ext cx="1753347" cy="1026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-US" sz="13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National Research and Education Networks (NREN)</a:t>
              </a:r>
              <a:endParaRPr sz="13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2"/>
            <p:cNvSpPr/>
            <p:nvPr/>
          </p:nvSpPr>
          <p:spPr>
            <a:xfrm rot="-5400000">
              <a:off x="4036184" y="2229336"/>
              <a:ext cx="1356690" cy="163549"/>
            </a:xfrm>
            <a:prstGeom prst="rect">
              <a:avLst/>
            </a:prstGeom>
            <a:solidFill>
              <a:srgbClr val="525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2"/>
            <p:cNvSpPr/>
            <p:nvPr/>
          </p:nvSpPr>
          <p:spPr>
            <a:xfrm>
              <a:off x="4347975" y="2725959"/>
              <a:ext cx="1817217" cy="1090330"/>
            </a:xfrm>
            <a:prstGeom prst="roundRect">
              <a:avLst>
                <a:gd name="adj" fmla="val 10000"/>
              </a:avLst>
            </a:prstGeom>
            <a:solidFill>
              <a:srgbClr val="45489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2"/>
            <p:cNvSpPr txBox="1"/>
            <p:nvPr/>
          </p:nvSpPr>
          <p:spPr>
            <a:xfrm>
              <a:off x="4379910" y="2757894"/>
              <a:ext cx="1753347" cy="1026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-US" sz="13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H2020 projects</a:t>
              </a:r>
              <a:endParaRPr sz="13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2"/>
            <p:cNvSpPr/>
            <p:nvPr/>
          </p:nvSpPr>
          <p:spPr>
            <a:xfrm rot="-5400000">
              <a:off x="4036184" y="866423"/>
              <a:ext cx="1356690" cy="163549"/>
            </a:xfrm>
            <a:prstGeom prst="rect">
              <a:avLst/>
            </a:prstGeom>
            <a:solidFill>
              <a:srgbClr val="727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2"/>
            <p:cNvSpPr/>
            <p:nvPr/>
          </p:nvSpPr>
          <p:spPr>
            <a:xfrm>
              <a:off x="4347975" y="1363046"/>
              <a:ext cx="1817217" cy="1090330"/>
            </a:xfrm>
            <a:prstGeom prst="roundRect">
              <a:avLst>
                <a:gd name="adj" fmla="val 10000"/>
              </a:avLst>
            </a:prstGeom>
            <a:solidFill>
              <a:srgbClr val="5A5EA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2"/>
            <p:cNvSpPr txBox="1"/>
            <p:nvPr/>
          </p:nvSpPr>
          <p:spPr>
            <a:xfrm>
              <a:off x="4379910" y="1394981"/>
              <a:ext cx="1753347" cy="1026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-US" sz="13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Scientific-service provider or consumer institutes</a:t>
              </a:r>
              <a:endParaRPr sz="13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2"/>
            <p:cNvSpPr/>
            <p:nvPr/>
          </p:nvSpPr>
          <p:spPr>
            <a:xfrm>
              <a:off x="4717641" y="184966"/>
              <a:ext cx="2410676" cy="163549"/>
            </a:xfrm>
            <a:prstGeom prst="rect">
              <a:avLst/>
            </a:prstGeom>
            <a:solidFill>
              <a:srgbClr val="949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4347975" y="133"/>
              <a:ext cx="1817217" cy="1090330"/>
            </a:xfrm>
            <a:prstGeom prst="roundRect">
              <a:avLst>
                <a:gd name="adj" fmla="val 10000"/>
              </a:avLst>
            </a:prstGeom>
            <a:solidFill>
              <a:srgbClr val="787AA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2"/>
            <p:cNvSpPr txBox="1"/>
            <p:nvPr/>
          </p:nvSpPr>
          <p:spPr>
            <a:xfrm>
              <a:off x="4379910" y="32068"/>
              <a:ext cx="1753347" cy="1026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-US" sz="13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Private sector / business organisations with significant research focus</a:t>
              </a:r>
              <a:endParaRPr sz="13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2"/>
            <p:cNvSpPr/>
            <p:nvPr/>
          </p:nvSpPr>
          <p:spPr>
            <a:xfrm>
              <a:off x="6764874" y="133"/>
              <a:ext cx="1817217" cy="1090330"/>
            </a:xfrm>
            <a:prstGeom prst="roundRect">
              <a:avLst>
                <a:gd name="adj" fmla="val 10000"/>
              </a:avLst>
            </a:prstGeom>
            <a:solidFill>
              <a:srgbClr val="9496A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2"/>
            <p:cNvSpPr txBox="1"/>
            <p:nvPr/>
          </p:nvSpPr>
          <p:spPr>
            <a:xfrm>
              <a:off x="6796809" y="32068"/>
              <a:ext cx="1753347" cy="1026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en-US" sz="13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Public sector organisations with significant research focus</a:t>
              </a:r>
              <a:endParaRPr sz="13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73C119-0C0A-044B-B457-9D564155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7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B5764-F447-774D-8B87-4038B395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0A2268-A625-9B45-A4D6-9A4B2847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Market Research: Methodology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0F013986-B675-2C4A-8E44-A8AAB1AF6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00" y="1340768"/>
            <a:ext cx="9207041" cy="2649648"/>
          </a:xfrm>
          <a:prstGeom prst="rect">
            <a:avLst/>
          </a:prstGeom>
        </p:spPr>
      </p:pic>
      <p:sp>
        <p:nvSpPr>
          <p:cNvPr id="8" name="Google Shape;165;p12">
            <a:extLst>
              <a:ext uri="{FF2B5EF4-FFF2-40B4-BE49-F238E27FC236}">
                <a16:creationId xmlns:a16="http://schemas.microsoft.com/office/drawing/2014/main" id="{65D772DB-E03D-534D-91E3-0CF774CAA1A5}"/>
              </a:ext>
            </a:extLst>
          </p:cNvPr>
          <p:cNvSpPr txBox="1"/>
          <p:nvPr/>
        </p:nvSpPr>
        <p:spPr>
          <a:xfrm>
            <a:off x="6736256" y="3996604"/>
            <a:ext cx="4716010" cy="21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 main roles targeted: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 dirty="0"/>
              <a:t>Researchers or research managers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to identify user requirements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 dirty="0"/>
              <a:t>Internal IT service provision &amp; support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to understand how services are delivered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 dirty="0"/>
              <a:t>Procurement and finance managers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to understand current funding streams and approaches to procurement</a:t>
            </a:r>
            <a:endParaRPr dirty="0"/>
          </a:p>
        </p:txBody>
      </p:sp>
      <p:sp>
        <p:nvSpPr>
          <p:cNvPr id="11" name="Line Callout 2 10">
            <a:extLst>
              <a:ext uri="{FF2B5EF4-FFF2-40B4-BE49-F238E27FC236}">
                <a16:creationId xmlns:a16="http://schemas.microsoft.com/office/drawing/2014/main" id="{A752A6C9-4486-A64F-96A0-1959118354E5}"/>
              </a:ext>
            </a:extLst>
          </p:cNvPr>
          <p:cNvSpPr/>
          <p:nvPr/>
        </p:nvSpPr>
        <p:spPr>
          <a:xfrm>
            <a:off x="3071664" y="4578324"/>
            <a:ext cx="740220" cy="498724"/>
          </a:xfrm>
          <a:prstGeom prst="borderCallout2">
            <a:avLst>
              <a:gd name="adj1" fmla="val 14166"/>
              <a:gd name="adj2" fmla="val 105580"/>
              <a:gd name="adj3" fmla="val -82091"/>
              <a:gd name="adj4" fmla="val 153931"/>
              <a:gd name="adj5" fmla="val -148399"/>
              <a:gd name="adj6" fmla="val 220932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N=32</a:t>
            </a:r>
          </a:p>
        </p:txBody>
      </p:sp>
      <p:sp>
        <p:nvSpPr>
          <p:cNvPr id="12" name="Line Callout 2 11">
            <a:extLst>
              <a:ext uri="{FF2B5EF4-FFF2-40B4-BE49-F238E27FC236}">
                <a16:creationId xmlns:a16="http://schemas.microsoft.com/office/drawing/2014/main" id="{0E8D7D29-3642-9043-B47F-A96234F0C021}"/>
              </a:ext>
            </a:extLst>
          </p:cNvPr>
          <p:cNvSpPr/>
          <p:nvPr/>
        </p:nvSpPr>
        <p:spPr>
          <a:xfrm>
            <a:off x="4701059" y="4658468"/>
            <a:ext cx="740220" cy="498724"/>
          </a:xfrm>
          <a:prstGeom prst="borderCallout2">
            <a:avLst>
              <a:gd name="adj1" fmla="val 14166"/>
              <a:gd name="adj2" fmla="val 105580"/>
              <a:gd name="adj3" fmla="val -94665"/>
              <a:gd name="adj4" fmla="val 156922"/>
              <a:gd name="adj5" fmla="val -158495"/>
              <a:gd name="adj6" fmla="val 228931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N=33</a:t>
            </a:r>
          </a:p>
        </p:txBody>
      </p:sp>
    </p:spTree>
    <p:extLst>
      <p:ext uri="{BB962C8B-B14F-4D97-AF65-F5344CB8AC3E}">
        <p14:creationId xmlns:p14="http://schemas.microsoft.com/office/powerpoint/2010/main" val="197841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 dirty="0"/>
              <a:t>Respondents: Type of Organisations &amp; Location</a:t>
            </a:r>
            <a:endParaRPr lang="en-GB" dirty="0"/>
          </a:p>
        </p:txBody>
      </p:sp>
      <p:pic>
        <p:nvPicPr>
          <p:cNvPr id="226" name="Google Shape;226;p15" descr="A close up of a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34663"/>
          <a:stretch/>
        </p:blipFill>
        <p:spPr>
          <a:xfrm>
            <a:off x="6960096" y="836712"/>
            <a:ext cx="4993028" cy="5318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34;p16">
            <a:extLst>
              <a:ext uri="{FF2B5EF4-FFF2-40B4-BE49-F238E27FC236}">
                <a16:creationId xmlns:a16="http://schemas.microsoft.com/office/drawing/2014/main" id="{1017E57D-2D8A-7F47-98C4-5AFC5950BB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777" r="9585"/>
          <a:stretch/>
        </p:blipFill>
        <p:spPr>
          <a:xfrm>
            <a:off x="238876" y="1053153"/>
            <a:ext cx="6577204" cy="47701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6CCFA-5BA4-1744-83AF-4D3307CF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5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>
            <a:spLocks noGrp="1"/>
          </p:cNvSpPr>
          <p:nvPr>
            <p:ph type="body" idx="1"/>
          </p:nvPr>
        </p:nvSpPr>
        <p:spPr>
          <a:xfrm>
            <a:off x="335360" y="1238289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US" dirty="0"/>
              <a:t>Usage</a:t>
            </a:r>
            <a:endParaRPr dirty="0"/>
          </a:p>
          <a:p>
            <a:pPr lvl="1" indent="-276860">
              <a:spcBef>
                <a:spcPts val="520"/>
              </a:spcBef>
              <a:buClr>
                <a:srgbClr val="3C3C3C"/>
              </a:buClr>
              <a:buSzPts val="2200"/>
            </a:pPr>
            <a:r>
              <a:rPr lang="en-US" sz="2200" dirty="0"/>
              <a:t>Store/share research data, software or knowledge (data repositories, ~80%)</a:t>
            </a:r>
            <a:endParaRPr sz="2200" dirty="0"/>
          </a:p>
          <a:p>
            <a:pPr lvl="1" indent="-276860">
              <a:spcBef>
                <a:spcPts val="520"/>
              </a:spcBef>
              <a:buClr>
                <a:srgbClr val="3C3C3C"/>
              </a:buClr>
              <a:buSzPts val="2200"/>
            </a:pPr>
            <a:r>
              <a:rPr lang="en-US" sz="2200" dirty="0"/>
              <a:t>Discover data and associations with software/publications  (data registries, ~60%)</a:t>
            </a:r>
            <a:endParaRPr sz="2200" dirty="0"/>
          </a:p>
          <a:p>
            <a:pPr lvl="1" indent="-276860">
              <a:spcBef>
                <a:spcPts val="520"/>
              </a:spcBef>
              <a:buClr>
                <a:srgbClr val="3C3C3C"/>
              </a:buClr>
              <a:buSzPts val="2200"/>
            </a:pPr>
            <a:r>
              <a:rPr lang="en-US" sz="2200" dirty="0"/>
              <a:t>Extract information from data (data analytics, ~60%)</a:t>
            </a:r>
            <a:endParaRPr sz="2200" dirty="0"/>
          </a:p>
          <a:p>
            <a:pPr lvl="1" indent="-276860">
              <a:spcBef>
                <a:spcPts val="520"/>
              </a:spcBef>
              <a:buClr>
                <a:srgbClr val="3C3C3C"/>
              </a:buClr>
              <a:buSzPts val="2200"/>
            </a:pPr>
            <a:r>
              <a:rPr lang="en-US" sz="2200" dirty="0"/>
              <a:t>e-infrastructures already being used (~60%), welcome addition (~30%), no need (~10%)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US" dirty="0"/>
              <a:t>Challenges in using/offering services</a:t>
            </a:r>
          </a:p>
          <a:p>
            <a:pPr lvl="1"/>
            <a:r>
              <a:rPr lang="en-GB" sz="2200" dirty="0"/>
              <a:t>FAIR principles: researchers vs providers reported divergence in readiness </a:t>
            </a:r>
          </a:p>
          <a:p>
            <a:pPr lvl="1"/>
            <a:r>
              <a:rPr lang="en-GB" sz="2200" dirty="0"/>
              <a:t>Data Management Planning needs to be supported</a:t>
            </a:r>
          </a:p>
          <a:p>
            <a:pPr lvl="1"/>
            <a:r>
              <a:rPr lang="en-GB" sz="2200" dirty="0"/>
              <a:t>Lack of a complete service and data catalogue for the EOSC</a:t>
            </a:r>
          </a:p>
          <a:p>
            <a:pPr lvl="1"/>
            <a:r>
              <a:rPr lang="en-GB" sz="2200" dirty="0"/>
              <a:t>Single Sign-On (also applies to accessing distributed data sources)</a:t>
            </a:r>
          </a:p>
          <a:p>
            <a:pPr lvl="1"/>
            <a:r>
              <a:rPr lang="en-GB" sz="2200" dirty="0"/>
              <a:t>Interoperability and integration is a recurring topic (also applied to data)</a:t>
            </a:r>
          </a:p>
          <a:p>
            <a:pPr lvl="1"/>
            <a:r>
              <a:rPr lang="en-GB" sz="2200" dirty="0"/>
              <a:t>Free-at-point-of-use for services is expected</a:t>
            </a:r>
          </a:p>
          <a:p>
            <a:pPr lvl="2" indent="-137159">
              <a:spcBef>
                <a:spcPts val="520"/>
              </a:spcBef>
              <a:buClr>
                <a:srgbClr val="3C3C3C"/>
              </a:buClr>
              <a:buSzPts val="2340"/>
              <a:buNone/>
            </a:pPr>
            <a:endParaRPr sz="1800" dirty="0"/>
          </a:p>
          <a:p>
            <a:pPr lvl="2" indent="-137159">
              <a:spcBef>
                <a:spcPts val="520"/>
              </a:spcBef>
              <a:buClr>
                <a:srgbClr val="3C3C3C"/>
              </a:buClr>
              <a:buSzPts val="2340"/>
              <a:buNone/>
            </a:pPr>
            <a:endParaRPr sz="1800"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endParaRPr dirty="0"/>
          </a:p>
        </p:txBody>
      </p:sp>
      <p:sp>
        <p:nvSpPr>
          <p:cNvPr id="253" name="Google Shape;253;p18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US" sz="3240" dirty="0"/>
              <a:t>Services for researchers: usage and challenges</a:t>
            </a:r>
            <a:br>
              <a:rPr lang="en-US" sz="3240" dirty="0"/>
            </a:br>
            <a:r>
              <a:rPr lang="en-US" sz="2800" dirty="0"/>
              <a:t>(Highlights)</a:t>
            </a:r>
            <a:br>
              <a:rPr lang="en-US" sz="3240" dirty="0"/>
            </a:br>
            <a:endParaRPr sz="324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5209C7-8F96-8F4B-8A7A-BD7461ED2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1st EOSC-hub Review, Luxembourg 8-9 Oct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20800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slide_base</Template>
  <TotalTime>33</TotalTime>
  <Words>1741</Words>
  <Application>Microsoft Office PowerPoint</Application>
  <PresentationFormat>Widescreen</PresentationFormat>
  <Paragraphs>336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Open Sans</vt:lpstr>
      <vt:lpstr>Source Sans Pro</vt:lpstr>
      <vt:lpstr>Wingdings</vt:lpstr>
      <vt:lpstr>slide_base</vt:lpstr>
      <vt:lpstr>PowerPoint Presentation</vt:lpstr>
      <vt:lpstr>PowerPoint Presentation</vt:lpstr>
      <vt:lpstr>Key Exploitable Results WP12</vt:lpstr>
      <vt:lpstr>PowerPoint Presentation</vt:lpstr>
      <vt:lpstr>Market Research: Objectives</vt:lpstr>
      <vt:lpstr>Market Research: Target stakeholders</vt:lpstr>
      <vt:lpstr>Market Research: Methodology</vt:lpstr>
      <vt:lpstr>Respondents: Type of Organisations &amp; Location</vt:lpstr>
      <vt:lpstr>Services for researchers: usage and challenges (Highlights) </vt:lpstr>
      <vt:lpstr>Out-/in-sourcing strategic considerations</vt:lpstr>
      <vt:lpstr>Funding and procurement of outsourced services</vt:lpstr>
      <vt:lpstr>PowerPoint Presentation</vt:lpstr>
      <vt:lpstr>Motivation</vt:lpstr>
      <vt:lpstr>Business model landscape </vt:lpstr>
      <vt:lpstr>#1: Cloud Coin/Voucher Access Model</vt:lpstr>
      <vt:lpstr>#2: Sponsored use</vt:lpstr>
      <vt:lpstr>#3: Lead buyer/demand aggregator</vt:lpstr>
      <vt:lpstr>PowerPoint Presentation</vt:lpstr>
      <vt:lpstr>The evolving EOSC landscape</vt:lpstr>
      <vt:lpstr>Contributions to the EOSC sustainability WG</vt:lpstr>
      <vt:lpstr>Collaboration with the OCRE project</vt:lpstr>
      <vt:lpstr>PowerPoint Presentation</vt:lpstr>
      <vt:lpstr>WP12: M1-M18 Efforts Planned &amp; Used</vt:lpstr>
      <vt:lpstr>PowerPoint Presentation</vt:lpstr>
      <vt:lpstr>Optimising the Workplan and Impact</vt:lpstr>
      <vt:lpstr>Key Results &amp; Success Stories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Sergio Andreozzi</dc:creator>
  <cp:lastModifiedBy>Malgorzata Krakowian</cp:lastModifiedBy>
  <cp:revision>55</cp:revision>
  <dcterms:created xsi:type="dcterms:W3CDTF">2019-09-13T11:24:24Z</dcterms:created>
  <dcterms:modified xsi:type="dcterms:W3CDTF">2019-10-08T07:55:20Z</dcterms:modified>
</cp:coreProperties>
</file>