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9" r:id="rId4"/>
    <p:sldMasterId id="2147483710" r:id="rId5"/>
    <p:sldMasterId id="2147483711" r:id="rId6"/>
    <p:sldMasterId id="2147483712" r:id="rId7"/>
    <p:sldMasterId id="2147483713" r:id="rId8"/>
    <p:sldMasterId id="2147483714" r:id="rId9"/>
    <p:sldMasterId id="2147483715" r:id="rId10"/>
    <p:sldMasterId id="214748371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</p:sldIdLst>
  <p:sldSz cy="6858000" cx="12192000"/>
  <p:notesSz cx="6858000" cy="9144000"/>
  <p:embeddedFontLst>
    <p:embeddedFont>
      <p:font typeface="Source Sans Pro"/>
      <p:regular r:id="rId57"/>
      <p:bold r:id="rId58"/>
      <p:italic r:id="rId59"/>
      <p:boldItalic r:id="rId60"/>
    </p:embeddedFont>
    <p:embeddedFont>
      <p:font typeface="Open Sans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13ED18F-4021-4D9E-9E5D-4A7408C5FF3C}">
  <a:tblStyle styleId="{213ED18F-4021-4D9E-9E5D-4A7408C5FF3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9511621-A98C-409F-8E15-378B53D0433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9" Type="http://schemas.openxmlformats.org/officeDocument/2006/relationships/slide" Target="slides/slide3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62" Type="http://schemas.openxmlformats.org/officeDocument/2006/relationships/font" Target="fonts/OpenSans-bold.fntdata"/><Relationship Id="rId61" Type="http://schemas.openxmlformats.org/officeDocument/2006/relationships/font" Target="fonts/OpenSans-regular.fntdata"/><Relationship Id="rId20" Type="http://schemas.openxmlformats.org/officeDocument/2006/relationships/slide" Target="slides/slide8.xml"/><Relationship Id="rId64" Type="http://schemas.openxmlformats.org/officeDocument/2006/relationships/font" Target="fonts/OpenSans-boldItalic.fntdata"/><Relationship Id="rId63" Type="http://schemas.openxmlformats.org/officeDocument/2006/relationships/font" Target="fonts/OpenSans-italic.fntdata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60" Type="http://schemas.openxmlformats.org/officeDocument/2006/relationships/font" Target="fonts/SourceSansPro-boldItalic.fntdata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1" Type="http://schemas.openxmlformats.org/officeDocument/2006/relationships/slide" Target="slides/slide39.xml"/><Relationship Id="rId50" Type="http://schemas.openxmlformats.org/officeDocument/2006/relationships/slide" Target="slides/slide38.xml"/><Relationship Id="rId53" Type="http://schemas.openxmlformats.org/officeDocument/2006/relationships/slide" Target="slides/slide41.xml"/><Relationship Id="rId52" Type="http://schemas.openxmlformats.org/officeDocument/2006/relationships/slide" Target="slides/slide40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43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42.xml"/><Relationship Id="rId13" Type="http://schemas.openxmlformats.org/officeDocument/2006/relationships/slide" Target="slides/slide1.xml"/><Relationship Id="rId57" Type="http://schemas.openxmlformats.org/officeDocument/2006/relationships/font" Target="fonts/SourceSansPro-regular.fntdata"/><Relationship Id="rId12" Type="http://schemas.openxmlformats.org/officeDocument/2006/relationships/notesMaster" Target="notesMasters/notesMaster1.xml"/><Relationship Id="rId56" Type="http://schemas.openxmlformats.org/officeDocument/2006/relationships/slide" Target="slides/slide44.xml"/><Relationship Id="rId15" Type="http://schemas.openxmlformats.org/officeDocument/2006/relationships/slide" Target="slides/slide3.xml"/><Relationship Id="rId59" Type="http://schemas.openxmlformats.org/officeDocument/2006/relationships/font" Target="fonts/SourceSansPro-italic.fntdata"/><Relationship Id="rId14" Type="http://schemas.openxmlformats.org/officeDocument/2006/relationships/slide" Target="slides/slide2.xml"/><Relationship Id="rId58" Type="http://schemas.openxmlformats.org/officeDocument/2006/relationships/font" Target="fonts/SourceSansPro-bold.fntdata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7" name="Google Shape;101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8" name="Google Shape;1018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7" name="Google Shape;10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6" name="Google Shape;10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6" name="Google Shape;1046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5" name="Google Shape;1055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2" name="Google Shape;10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9" name="Google Shape;108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3" name="Google Shape;11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7" name="Google Shape;111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0" name="Google Shape;9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2" name="Google Shape;1142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3" name="Google Shape;1143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2" name="Google Shape;122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0" name="Google Shape;123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8" name="Google Shape;123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7" name="Google Shape;124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0" name="Google Shape;1260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1" name="Google Shape;1261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9" name="Google Shape;1369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0" name="Google Shape;1370;p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5" name="Google Shape;14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2" name="Google Shape;149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8" name="Google Shape;9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0" name="Google Shape;1500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1" name="Google Shape;1501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8" name="Google Shape;1608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6" name="Google Shape;161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p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2" name="Google Shape;1632;p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0" name="Google Shape;164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7" name="Google Shape;16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3" name="Google Shape;1673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4" name="Google Shape;1674;p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2" name="Google Shape;168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7" name="Google Shape;168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9" name="Google Shape;9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5" name="Google Shape;1695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6" name="Google Shape;1696;p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4" name="Google Shape;170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9" name="Google Shape;1709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0" name="Google Shape;1710;p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8" name="Google Shape;1718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9" name="Google Shape;1719;p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7" name="Google Shape;172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7" name="Google Shape;94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Google Shape;95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6" name="Google Shape;956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5" name="Google Shape;965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3" name="Google Shape;9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0" name="Google Shape;10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g"/><Relationship Id="rId3" Type="http://schemas.openxmlformats.org/officeDocument/2006/relationships/image" Target="../media/image2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g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jpg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0" y="4989075"/>
            <a:ext cx="18002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8" y="5375344"/>
            <a:ext cx="18391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Arial"/>
                <a:ea typeface="Arial"/>
                <a:cs typeface="Arial"/>
                <a:sym typeface="Arial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5" name="Google Shape;20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1" name="Google Shape;22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2" name="Google Shape;2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9" name="Google Shape;22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2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61" name="Google Shape;261;p24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5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3" name="Google Shape;27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2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2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0" name="Google Shape;280;p26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6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2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2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5" name="Google Shape;315;p2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6" name="Google Shape;316;p2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8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28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24" name="Google Shape;3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9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328" name="Google Shape;32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29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b="0" i="0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7817" y="1643590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9"/>
          <p:cNvSpPr txBox="1"/>
          <p:nvPr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29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6" name="Google Shape;336;p29"/>
          <p:cNvGrpSpPr/>
          <p:nvPr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337" name="Google Shape;337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6" name="Google Shape;356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8" name="Google Shape;35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3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3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6" name="Google Shape;366;p32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3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2" name="Google Shape;3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33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0" name="Google Shape;39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0" name="Google Shape;40;p4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4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394" name="Google Shape;39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34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4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b="0" i="0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8" name="Google Shape;3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7817" y="1643590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 txBox="1"/>
          <p:nvPr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1" name="Google Shape;401;p3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2" name="Google Shape;402;p34"/>
          <p:cNvGrpSpPr/>
          <p:nvPr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403" name="Google Shape;403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5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35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35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5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5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3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23" name="Google Shape;423;p35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4" name="Google Shape;424;p3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5" name="Google Shape;42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6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36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32" name="Google Shape;43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6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38"/>
          <p:cNvSpPr txBox="1"/>
          <p:nvPr>
            <p:ph idx="1" type="body"/>
          </p:nvPr>
        </p:nvSpPr>
        <p:spPr>
          <a:xfrm>
            <a:off x="335360" y="1268764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3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45" name="Google Shape;445;p38"/>
          <p:cNvCxnSpPr/>
          <p:nvPr/>
        </p:nvCxnSpPr>
        <p:spPr>
          <a:xfrm rot="10800000">
            <a:off x="335358" y="6376247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6" name="Google Shape;446;p38"/>
          <p:cNvSpPr/>
          <p:nvPr/>
        </p:nvSpPr>
        <p:spPr>
          <a:xfrm>
            <a:off x="11266784" y="6381332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10504875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8"/>
          <p:cNvSpPr/>
          <p:nvPr/>
        </p:nvSpPr>
        <p:spPr>
          <a:xfrm>
            <a:off x="8508620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8"/>
          <p:cNvSpPr txBox="1"/>
          <p:nvPr>
            <p:ph idx="2" type="body"/>
          </p:nvPr>
        </p:nvSpPr>
        <p:spPr>
          <a:xfrm>
            <a:off x="3882236" y="260489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/>
        </p:nvSpPr>
        <p:spPr>
          <a:xfrm>
            <a:off x="2477581" y="5161114"/>
            <a:ext cx="20706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105" y="5021749"/>
            <a:ext cx="58952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3897" y="5413598"/>
            <a:ext cx="64478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9"/>
          <p:cNvSpPr txBox="1"/>
          <p:nvPr/>
        </p:nvSpPr>
        <p:spPr>
          <a:xfrm>
            <a:off x="2393173" y="5557093"/>
            <a:ext cx="21666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1007437" y="6381329"/>
            <a:ext cx="11041226" cy="21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en-US" sz="8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352" y="6381328"/>
            <a:ext cx="422176" cy="28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39"/>
          <p:cNvCxnSpPr/>
          <p:nvPr/>
        </p:nvCxnSpPr>
        <p:spPr>
          <a:xfrm>
            <a:off x="1871531" y="4941168"/>
            <a:ext cx="2496277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1" name="Google Shape;46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9440" y="1247533"/>
            <a:ext cx="4916162" cy="12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9"/>
          <p:cNvSpPr txBox="1"/>
          <p:nvPr>
            <p:ph idx="1" type="body"/>
          </p:nvPr>
        </p:nvSpPr>
        <p:spPr>
          <a:xfrm>
            <a:off x="1870571" y="3572463"/>
            <a:ext cx="8161867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1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39"/>
          <p:cNvSpPr txBox="1"/>
          <p:nvPr>
            <p:ph idx="2" type="body"/>
          </p:nvPr>
        </p:nvSpPr>
        <p:spPr>
          <a:xfrm>
            <a:off x="1871133" y="2852738"/>
            <a:ext cx="825711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9"/>
          <p:cNvSpPr txBox="1"/>
          <p:nvPr>
            <p:ph idx="12" type="sldNum"/>
          </p:nvPr>
        </p:nvSpPr>
        <p:spPr>
          <a:xfrm>
            <a:off x="11409046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40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467" name="Google Shape;467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40"/>
            <p:cNvSpPr txBox="1"/>
            <p:nvPr/>
          </p:nvSpPr>
          <p:spPr>
            <a:xfrm>
              <a:off x="4759216" y="5755515"/>
              <a:ext cx="1552984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 txBox="1"/>
            <p:nvPr/>
          </p:nvSpPr>
          <p:spPr>
            <a:xfrm>
              <a:off x="6600056" y="5755515"/>
              <a:ext cx="1624992" cy="323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b="0" i="0" sz="15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1" name="Google Shape;47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7817" y="1643591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0"/>
          <p:cNvSpPr txBox="1"/>
          <p:nvPr/>
        </p:nvSpPr>
        <p:spPr>
          <a:xfrm>
            <a:off x="1116253" y="1902602"/>
            <a:ext cx="41284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0"/>
          <p:cNvSpPr txBox="1"/>
          <p:nvPr/>
        </p:nvSpPr>
        <p:spPr>
          <a:xfrm>
            <a:off x="1103445" y="3145478"/>
            <a:ext cx="388845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5" name="Google Shape;475;p40"/>
          <p:cNvGrpSpPr/>
          <p:nvPr/>
        </p:nvGrpSpPr>
        <p:grpSpPr>
          <a:xfrm>
            <a:off x="935073" y="5956688"/>
            <a:ext cx="10470447" cy="400110"/>
            <a:chOff x="899592" y="6271590"/>
            <a:chExt cx="7705726" cy="294461"/>
          </a:xfrm>
        </p:grpSpPr>
        <p:pic>
          <p:nvPicPr>
            <p:cNvPr id="476" name="Google Shape;476;p4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4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40"/>
          <p:cNvSpPr txBox="1"/>
          <p:nvPr>
            <p:ph idx="12" type="sldNum"/>
          </p:nvPr>
        </p:nvSpPr>
        <p:spPr>
          <a:xfrm>
            <a:off x="11409046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1"/>
          <p:cNvSpPr/>
          <p:nvPr/>
        </p:nvSpPr>
        <p:spPr>
          <a:xfrm>
            <a:off x="1701960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1"/>
          <p:cNvSpPr/>
          <p:nvPr/>
        </p:nvSpPr>
        <p:spPr>
          <a:xfrm>
            <a:off x="9810658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2" name="Google Shape;492;p41"/>
          <p:cNvCxnSpPr/>
          <p:nvPr/>
        </p:nvCxnSpPr>
        <p:spPr>
          <a:xfrm rot="10800000">
            <a:off x="335358" y="6376247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1"/>
          <p:cNvSpPr/>
          <p:nvPr/>
        </p:nvSpPr>
        <p:spPr>
          <a:xfrm>
            <a:off x="11266784" y="6381332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7" name="Google Shape;497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/>
          <p:nvPr>
            <p:ph idx="1" type="body"/>
          </p:nvPr>
        </p:nvSpPr>
        <p:spPr>
          <a:xfrm>
            <a:off x="335360" y="1340772"/>
            <a:ext cx="5664629" cy="474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2"/>
          <p:cNvSpPr txBox="1"/>
          <p:nvPr>
            <p:ph idx="2" type="body"/>
          </p:nvPr>
        </p:nvSpPr>
        <p:spPr>
          <a:xfrm>
            <a:off x="6192012" y="1340772"/>
            <a:ext cx="5664629" cy="474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0839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Google Shape;502;p42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2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2"/>
          <p:cNvSpPr/>
          <p:nvPr/>
        </p:nvSpPr>
        <p:spPr>
          <a:xfrm>
            <a:off x="1701960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4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2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2"/>
          <p:cNvSpPr/>
          <p:nvPr/>
        </p:nvSpPr>
        <p:spPr>
          <a:xfrm>
            <a:off x="9810658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4" name="Google Shape;514;p42"/>
          <p:cNvCxnSpPr/>
          <p:nvPr/>
        </p:nvCxnSpPr>
        <p:spPr>
          <a:xfrm rot="10800000">
            <a:off x="335358" y="6376247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5" name="Google Shape;51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2"/>
          <p:cNvSpPr/>
          <p:nvPr/>
        </p:nvSpPr>
        <p:spPr>
          <a:xfrm>
            <a:off x="11266784" y="6381332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9" name="Google Shape;51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42"/>
          <p:cNvSpPr txBox="1"/>
          <p:nvPr>
            <p:ph idx="3" type="body"/>
          </p:nvPr>
        </p:nvSpPr>
        <p:spPr>
          <a:xfrm>
            <a:off x="3882236" y="260489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(Vertical)" showMasterSp="0">
  <p:cSld name="Title &amp; Text (Vertical)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"/>
          <p:cNvSpPr txBox="1"/>
          <p:nvPr>
            <p:ph idx="1" type="body"/>
          </p:nvPr>
        </p:nvSpPr>
        <p:spPr>
          <a:xfrm rot="5400000">
            <a:off x="3647726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282828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82828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0839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82828"/>
              </a:buClr>
              <a:buSzPts val="2240"/>
              <a:buFont typeface="Calibri"/>
              <a:buChar char="-"/>
              <a:defRPr b="0" i="0" sz="2800" u="none" cap="none" strike="noStrike">
                <a:solidFill>
                  <a:srgbClr val="28282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4" name="Google Shape;524;p43"/>
          <p:cNvCxnSpPr/>
          <p:nvPr/>
        </p:nvCxnSpPr>
        <p:spPr>
          <a:xfrm rot="10800000">
            <a:off x="335358" y="6376247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5" name="Google Shape;52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3"/>
          <p:cNvSpPr/>
          <p:nvPr/>
        </p:nvSpPr>
        <p:spPr>
          <a:xfrm>
            <a:off x="11266784" y="6381332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8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43"/>
          <p:cNvSpPr txBox="1"/>
          <p:nvPr>
            <p:ph idx="2" type="body"/>
          </p:nvPr>
        </p:nvSpPr>
        <p:spPr>
          <a:xfrm>
            <a:off x="3882236" y="260489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 showMasterSp="0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44"/>
          <p:cNvSpPr txBox="1"/>
          <p:nvPr>
            <p:ph idx="2" type="body"/>
          </p:nvPr>
        </p:nvSpPr>
        <p:spPr>
          <a:xfrm>
            <a:off x="911424" y="2162303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5" name="Google Shape;53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19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4"/>
          <p:cNvSpPr txBox="1"/>
          <p:nvPr>
            <p:ph idx="3" type="body"/>
          </p:nvPr>
        </p:nvSpPr>
        <p:spPr>
          <a:xfrm>
            <a:off x="911424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7" name="Google Shape;53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4"/>
          <p:cNvSpPr txBox="1"/>
          <p:nvPr>
            <p:ph idx="12" type="sldNum"/>
          </p:nvPr>
        </p:nvSpPr>
        <p:spPr>
          <a:xfrm>
            <a:off x="11409046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1" name="Google Shape;51;p5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ised Layout" showMasterSp="0">
  <p:cSld name="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7"/>
            <a:ext cx="58952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7" y="5803404"/>
            <a:ext cx="64478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5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09" y="3358840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45"/>
          <p:cNvCxnSpPr/>
          <p:nvPr/>
        </p:nvCxnSpPr>
        <p:spPr>
          <a:xfrm>
            <a:off x="895407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45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45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45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45"/>
          <p:cNvSpPr txBox="1"/>
          <p:nvPr>
            <p:ph idx="12" type="sldNum"/>
          </p:nvPr>
        </p:nvSpPr>
        <p:spPr>
          <a:xfrm>
            <a:off x="11409046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6"/>
          <p:cNvSpPr txBox="1"/>
          <p:nvPr>
            <p:ph idx="1" type="body"/>
          </p:nvPr>
        </p:nvSpPr>
        <p:spPr>
          <a:xfrm>
            <a:off x="335360" y="1268764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C3C3C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2925" lvl="1" marL="914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C3C3C"/>
              </a:buClr>
              <a:buSzPts val="1013"/>
              <a:buFont typeface="Arial"/>
              <a:buChar char="•"/>
              <a:defRPr b="0" i="0" sz="1125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C3C3C"/>
              </a:buClr>
              <a:buSzPts val="900"/>
              <a:buFont typeface="Arial"/>
              <a:buChar char="•"/>
              <a:defRPr b="0" i="0" sz="1125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8638" lvl="3" marL="1828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C3C3C"/>
              </a:buClr>
              <a:buSzPts val="788"/>
              <a:buFont typeface="Arial"/>
              <a:buChar char="•"/>
              <a:defRPr b="0" i="0" sz="1125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3C3C3C"/>
              </a:buClr>
              <a:buSzPts val="900"/>
              <a:buFont typeface="Arial"/>
              <a:buNone/>
              <a:defRPr b="0" i="0" sz="1125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75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75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46"/>
          <p:cNvCxnSpPr/>
          <p:nvPr/>
        </p:nvCxnSpPr>
        <p:spPr>
          <a:xfrm rot="10800000">
            <a:off x="335358" y="6376247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5" name="Google Shape;555;p46"/>
          <p:cNvSpPr/>
          <p:nvPr/>
        </p:nvSpPr>
        <p:spPr>
          <a:xfrm>
            <a:off x="11266784" y="6381332"/>
            <a:ext cx="589856" cy="293117"/>
          </a:xfrm>
          <a:prstGeom prst="rect">
            <a:avLst/>
          </a:prstGeom>
          <a:solidFill>
            <a:srgbClr val="1D2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p46"/>
          <p:cNvSpPr txBox="1"/>
          <p:nvPr>
            <p:ph type="title"/>
          </p:nvPr>
        </p:nvSpPr>
        <p:spPr>
          <a:xfrm>
            <a:off x="4181197" y="332660"/>
            <a:ext cx="7675443" cy="365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1500"/>
              <a:buFont typeface="Calibri"/>
              <a:buNone/>
              <a:defRPr b="1" i="0" sz="15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46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6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6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46"/>
          <p:cNvSpPr/>
          <p:nvPr/>
        </p:nvSpPr>
        <p:spPr>
          <a:xfrm>
            <a:off x="1701960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6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6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6"/>
          <p:cNvSpPr/>
          <p:nvPr/>
        </p:nvSpPr>
        <p:spPr>
          <a:xfrm>
            <a:off x="9810658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46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3339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7" name="Google Shape;577;p4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8" name="Google Shape;578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4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4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4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4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4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4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4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3" name="Google Shape;59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4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1" name="Google Shape;60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5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5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5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5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5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5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9" name="Google Shape;619;p5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5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1" name="Google Shape;62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5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5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5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5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5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5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5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5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5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2" name="Google Shape;642;p5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3" name="Google Shape;643;p5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4" name="Google Shape;64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52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52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1" name="Google Shape;65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2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53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655" name="Google Shape;65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53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3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b="0" i="0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9" name="Google Shape;659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7817" y="1643590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3"/>
          <p:cNvSpPr txBox="1"/>
          <p:nvPr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3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53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3" name="Google Shape;663;p53"/>
          <p:cNvGrpSpPr/>
          <p:nvPr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664" name="Google Shape;664;p5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5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5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5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5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p55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74" name="Google Shape;674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55"/>
          <p:cNvSpPr txBox="1"/>
          <p:nvPr>
            <p:ph idx="1" type="body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1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5"/>
          <p:cNvSpPr txBox="1"/>
          <p:nvPr>
            <p:ph idx="2" type="body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6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5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3" name="Google Shape;683;p56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4" name="Google Shape;684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5" name="Google Shape;685;p56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56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6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6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6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56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5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56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Google Shape;69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6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1_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" name="Google Shape;84;p6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7"/>
          <p:cNvSpPr txBox="1"/>
          <p:nvPr>
            <p:ph idx="1" type="body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2" name="Google Shape;70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57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7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5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5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1" name="Google Shape;721;p5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2" name="Google Shape;722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3" name="Google Shape;72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8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1_Content_slide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9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9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59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9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9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9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9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9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9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3" name="Google Shape;743;p59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4" name="Google Shape;744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5" name="Google Shape;74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60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0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4" name="Google Shape;754;p60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5" name="Google Shape;755;p60"/>
          <p:cNvSpPr txBox="1"/>
          <p:nvPr>
            <p:ph idx="1" type="body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60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1" i="0" sz="28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60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b="0" i="1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60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b="1" i="0" sz="20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9" name="Google Shape;759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60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6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6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6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6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6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6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6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6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7" name="Google Shape;777;p6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8" name="Google Shape;778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9" name="Google Shape;77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61"/>
          <p:cNvSpPr txBox="1"/>
          <p:nvPr>
            <p:ph idx="1" type="body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61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1"/>
          <p:cNvSpPr txBox="1"/>
          <p:nvPr>
            <p:ph idx="3" type="body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(Vertical)" showMasterSp="0">
  <p:cSld name="Title &amp; Text (Vertical)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2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7" name="Google Shape;787;p62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62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62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62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2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2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62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2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1" name="Google Shape;801;p62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02" name="Google Shape;80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62"/>
          <p:cNvSpPr txBox="1"/>
          <p:nvPr>
            <p:ph idx="1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62"/>
          <p:cNvSpPr txBox="1"/>
          <p:nvPr>
            <p:ph idx="2" type="body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4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64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64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6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6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6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64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6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6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64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64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6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64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6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23" name="Google Shape;823;p64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4" name="Google Shape;824;p6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5" name="Google Shape;82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5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6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6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3" name="Google Shape;833;p65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4" name="Google Shape;834;p6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5" name="Google Shape;835;p65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65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65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65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65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65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65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65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65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65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65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65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7" name="Google Shape;84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6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9" name="Google Shape;84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7" name="Google Shape;85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67"/>
          <p:cNvGrpSpPr/>
          <p:nvPr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861" name="Google Shape;861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2" name="Google Shape;862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3" name="Google Shape;863;p67"/>
            <p:cNvSpPr txBox="1"/>
            <p:nvPr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eosc-hub.eu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7"/>
            <p:cNvSpPr txBox="1"/>
            <p:nvPr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C3046"/>
                  </a:solidFill>
                  <a:latin typeface="Calibri"/>
                  <a:ea typeface="Calibri"/>
                  <a:cs typeface="Calibri"/>
                  <a:sym typeface="Calibri"/>
                </a:rPr>
                <a:t>@EOSC_eu</a:t>
              </a:r>
              <a:endParaRPr b="0" i="0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65" name="Google Shape;86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7817" y="1643590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67"/>
          <p:cNvSpPr txBox="1"/>
          <p:nvPr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67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67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69" name="Google Shape;869;p67"/>
          <p:cNvGrpSpPr/>
          <p:nvPr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870" name="Google Shape;870;p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9592" y="6271590"/>
              <a:ext cx="842697" cy="294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1" name="Google Shape;871;p6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7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7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1" i="0" sz="28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b="0" i="1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b="0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b="1" i="0" sz="20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68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8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6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6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6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6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6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6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6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6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6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6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6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6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90" name="Google Shape;890;p6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1" name="Google Shape;891;p6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2" name="Google Shape;89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6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69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9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9" name="Google Shape;89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69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" name="Google Shape;118;p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8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8"/>
          <p:cNvSpPr txBox="1"/>
          <p:nvPr>
            <p:ph idx="3" type="body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(Vertical)" showMasterSp="0">
  <p:cSld name="Title &amp; Text (Vertical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5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2" name="Google Shape;142;p9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" name="Google Shape;14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9"/>
          <p:cNvSpPr txBox="1"/>
          <p:nvPr>
            <p:ph idx="2" type="body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Calibri"/>
              <a:buChar char="-"/>
              <a:defRPr b="0" i="0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b="0" i="0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Calibri"/>
              <a:buNone/>
              <a:defRPr b="0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alibri"/>
              <a:buNone/>
              <a:defRPr b="0" i="0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1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3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8" name="Google Shape;438;p37"/>
          <p:cNvCxnSpPr/>
          <p:nvPr/>
        </p:nvCxnSpPr>
        <p:spPr>
          <a:xfrm rot="10800000">
            <a:off x="335358" y="6376247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37"/>
          <p:cNvSpPr/>
          <p:nvPr/>
        </p:nvSpPr>
        <p:spPr>
          <a:xfrm>
            <a:off x="11266784" y="6381332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hyperlink" Target="https://en.wikipedia.org/wiki/Subroutine" TargetMode="External"/><Relationship Id="rId5" Type="http://schemas.openxmlformats.org/officeDocument/2006/relationships/hyperlink" Target="https://en.wikipedia.org/wiki/Software_interface" TargetMode="External"/><Relationship Id="rId6" Type="http://schemas.openxmlformats.org/officeDocument/2006/relationships/hyperlink" Target="https://en.wikipedia.org/wiki/API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hyperlink" Target="https://www.oasis-open.org/standards#samlv2.0" TargetMode="External"/><Relationship Id="rId9" Type="http://schemas.openxmlformats.org/officeDocument/2006/relationships/hyperlink" Target="https://tools.ietf.org/html/rfc4511" TargetMode="External"/><Relationship Id="rId5" Type="http://schemas.openxmlformats.org/officeDocument/2006/relationships/hyperlink" Target="https://www.rfc-editor.org/info/rfc6749" TargetMode="External"/><Relationship Id="rId6" Type="http://schemas.openxmlformats.org/officeDocument/2006/relationships/hyperlink" Target="https://openid.net/specs/openid-connect-core-1_0.html" TargetMode="External"/><Relationship Id="rId7" Type="http://schemas.openxmlformats.org/officeDocument/2006/relationships/hyperlink" Target="https://www.rfc-editor.org/info/rfc5280" TargetMode="External"/><Relationship Id="rId8" Type="http://schemas.openxmlformats.org/officeDocument/2006/relationships/hyperlink" Target="https://www.rfc-editor.org/info/rfc382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dmtf.org/sites/default/files/standards/documents/DSP0243_2.1.1.pdf" TargetMode="External"/><Relationship Id="rId4" Type="http://schemas.openxmlformats.org/officeDocument/2006/relationships/hyperlink" Target="https://docs.openstack.org/api/" TargetMode="External"/><Relationship Id="rId9" Type="http://schemas.openxmlformats.org/officeDocument/2006/relationships/hyperlink" Target="https://www.dmtf.org/sites/default/files/standards/documents/DSP0263_2.0.0.pdf" TargetMode="External"/><Relationship Id="rId5" Type="http://schemas.openxmlformats.org/officeDocument/2006/relationships/hyperlink" Target="https://docs.aws.amazon.com/AWSEC2/latest/APIReference/Welcome.html" TargetMode="External"/><Relationship Id="rId6" Type="http://schemas.openxmlformats.org/officeDocument/2006/relationships/hyperlink" Target="https://docs.microsoft.com/en-us/rest/api/compute/virtualmachines" TargetMode="External"/><Relationship Id="rId7" Type="http://schemas.openxmlformats.org/officeDocument/2006/relationships/hyperlink" Target="https://cloud.google.com/compute/docs/apis" TargetMode="External"/><Relationship Id="rId8" Type="http://schemas.openxmlformats.org/officeDocument/2006/relationships/hyperlink" Target="http://occi-wg.org/about/specification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70"/>
          <p:cNvSpPr txBox="1"/>
          <p:nvPr/>
        </p:nvSpPr>
        <p:spPr>
          <a:xfrm>
            <a:off x="1342187" y="2924944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C30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EOSC Architecture and Interoperability </a:t>
            </a:r>
            <a:r>
              <a:rPr b="1" lang="en-US" sz="2800">
                <a:solidFill>
                  <a:srgbClr val="1C30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</a:t>
            </a:r>
            <a:r>
              <a:rPr b="1" i="0" lang="en-US" sz="2800" u="none" cap="none" strike="noStrike">
                <a:solidFill>
                  <a:srgbClr val="1C304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uidelines</a:t>
            </a:r>
            <a:endParaRPr/>
          </a:p>
        </p:txBody>
      </p:sp>
      <p:sp>
        <p:nvSpPr>
          <p:cNvPr id="906" name="Google Shape;906;p70"/>
          <p:cNvSpPr txBox="1"/>
          <p:nvPr/>
        </p:nvSpPr>
        <p:spPr>
          <a:xfrm>
            <a:off x="1342187" y="3688774"/>
            <a:ext cx="9793088" cy="820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5892D"/>
                </a:solidFill>
                <a:latin typeface="Arial"/>
                <a:ea typeface="Arial"/>
                <a:cs typeface="Arial"/>
                <a:sym typeface="Arial"/>
              </a:rPr>
              <a:t>Giacinto Donvito</a:t>
            </a:r>
            <a:r>
              <a:rPr b="1" lang="en-US" sz="1800">
                <a:solidFill>
                  <a:srgbClr val="B5892D"/>
                </a:solidFill>
              </a:rPr>
              <a:t>/</a:t>
            </a:r>
            <a:r>
              <a:rPr b="1" i="0" lang="en-US" sz="1800" u="none" cap="none" strike="noStrike">
                <a:solidFill>
                  <a:srgbClr val="B5892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INFN, </a:t>
            </a:r>
            <a:r>
              <a:rPr b="1" i="0" lang="en-US" sz="1800" u="none" cap="none" strike="noStrike">
                <a:solidFill>
                  <a:srgbClr val="B5892D"/>
                </a:solidFill>
                <a:latin typeface="Arial"/>
                <a:ea typeface="Arial"/>
                <a:cs typeface="Arial"/>
                <a:sym typeface="Arial"/>
              </a:rPr>
              <a:t>EOSC-hub Technical Coordinator and WP10 Leader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B589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5892D"/>
                </a:solidFill>
                <a:latin typeface="Arial"/>
                <a:ea typeface="Arial"/>
                <a:cs typeface="Arial"/>
                <a:sym typeface="Arial"/>
              </a:rPr>
              <a:t>Luxembourg, 8-9 October 2019</a:t>
            </a:r>
            <a:endParaRPr/>
          </a:p>
        </p:txBody>
      </p:sp>
      <p:sp>
        <p:nvSpPr>
          <p:cNvPr id="907" name="Google Shape;907;p70"/>
          <p:cNvSpPr txBox="1"/>
          <p:nvPr/>
        </p:nvSpPr>
        <p:spPr>
          <a:xfrm>
            <a:off x="9975272" y="6363744"/>
            <a:ext cx="22167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Dissemination level: Confidential</a:t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79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1" name="Google Shape;1021;p79"/>
          <p:cNvSpPr txBox="1"/>
          <p:nvPr>
            <p:ph idx="2" type="body"/>
          </p:nvPr>
        </p:nvSpPr>
        <p:spPr>
          <a:xfrm>
            <a:off x="2890225" y="40450"/>
            <a:ext cx="92436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EOSC Reference Architecture</a:t>
            </a:r>
            <a:endParaRPr/>
          </a:p>
        </p:txBody>
      </p:sp>
      <p:pic>
        <p:nvPicPr>
          <p:cNvPr id="1022" name="Google Shape;102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174" y="940149"/>
            <a:ext cx="7573525" cy="542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79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sp>
        <p:nvSpPr>
          <p:cNvPr id="1024" name="Google Shape;1024;p79"/>
          <p:cNvSpPr txBox="1"/>
          <p:nvPr/>
        </p:nvSpPr>
        <p:spPr>
          <a:xfrm>
            <a:off x="0" y="1069225"/>
            <a:ext cx="4475400" cy="5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Reference architecture: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 solution for an architecture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vocabulary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functions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some indication of their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interfaces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(or </a:t>
            </a:r>
            <a:r>
              <a:rPr b="0" i="0" lang="en-US" sz="2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APIs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internal/external interactions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•"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EOSC Technical Architecture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Infrastructure level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-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Working on defining: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297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200"/>
              <a:buFont typeface="Calibri"/>
              <a:buChar char="▪"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blocks, functions, interfaces, APIs, standard as technical concepts, common vocabulary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80"/>
          <p:cNvSpPr txBox="1"/>
          <p:nvPr>
            <p:ph idx="1" type="body"/>
          </p:nvPr>
        </p:nvSpPr>
        <p:spPr>
          <a:xfrm>
            <a:off x="111700" y="1138150"/>
            <a:ext cx="11521200" cy="4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Identify and define </a:t>
            </a:r>
            <a:r>
              <a:rPr b="1" lang="en-US">
                <a:solidFill>
                  <a:srgbClr val="6D9EEB"/>
                </a:solidFill>
              </a:rPr>
              <a:t>EOSC architecture building blocks</a:t>
            </a:r>
            <a:r>
              <a:rPr lang="en-US">
                <a:solidFill>
                  <a:srgbClr val="8CB3E3"/>
                </a:solidFill>
              </a:rPr>
              <a:t> </a:t>
            </a:r>
            <a:r>
              <a:rPr lang="en-US"/>
              <a:t>for Access Enabling and Federation, Common and Thematic services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/>
              <a:t>Common approach for all service categories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/>
              <a:t>Mapping the features to</a:t>
            </a:r>
            <a:r>
              <a:rPr b="1" lang="en-US" sz="2800">
                <a:solidFill>
                  <a:srgbClr val="6D9EEB"/>
                </a:solidFill>
              </a:rPr>
              <a:t> Technical Specifications</a:t>
            </a:r>
            <a:r>
              <a:rPr lang="en-US"/>
              <a:t> including High-level architecture &amp; Interoperability guidelines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Iterative approach to identify building blocks and improve the technical specification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/>
              <a:t>Start from the most relevant use cases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/>
              <a:t>Define the technical specification and get feedback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lang="en-US"/>
              <a:t>Involve external people with expertise in the area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</p:txBody>
      </p:sp>
      <p:sp>
        <p:nvSpPr>
          <p:cNvPr id="1030" name="Google Shape;1030;p8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1" name="Google Shape;1031;p80"/>
          <p:cNvSpPr txBox="1"/>
          <p:nvPr>
            <p:ph idx="2" type="body"/>
          </p:nvPr>
        </p:nvSpPr>
        <p:spPr>
          <a:xfrm>
            <a:off x="2888550" y="192850"/>
            <a:ext cx="90570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Define the Building Blocks of the EOSC architecture</a:t>
            </a:r>
            <a:endParaRPr/>
          </a:p>
        </p:txBody>
      </p:sp>
      <p:sp>
        <p:nvSpPr>
          <p:cNvPr id="1032" name="Google Shape;1032;p80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pic>
        <p:nvPicPr>
          <p:cNvPr id="1033" name="Google Shape;103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1652" y="4296077"/>
            <a:ext cx="2214275" cy="18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8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9" name="Google Shape;1039;p81"/>
          <p:cNvSpPr txBox="1"/>
          <p:nvPr>
            <p:ph idx="2" type="body"/>
          </p:nvPr>
        </p:nvSpPr>
        <p:spPr>
          <a:xfrm>
            <a:off x="3076575" y="192850"/>
            <a:ext cx="8856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Family of EOSC Compliant Services per Block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0" name="Google Shape;1040;p81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sp>
        <p:nvSpPr>
          <p:cNvPr id="1041" name="Google Shape;1041;p81"/>
          <p:cNvSpPr/>
          <p:nvPr/>
        </p:nvSpPr>
        <p:spPr>
          <a:xfrm>
            <a:off x="896500" y="1401053"/>
            <a:ext cx="10398900" cy="3819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Services in a Building Block</a:t>
            </a:r>
            <a:endParaRPr b="1" i="0" sz="2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b="1" i="0" lang="en-US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Follow the EOSC technical specification</a:t>
            </a:r>
            <a:endParaRPr b="1" i="0" sz="26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b="1" i="0" lang="en-US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b="1" lang="en-US" sz="26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interoperable</a:t>
            </a:r>
            <a:endParaRPr b="1" i="0" sz="26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b="1" i="0" sz="2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b="1" i="0" lang="en-US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AAI services compliant with the AARC Blueprint</a:t>
            </a:r>
            <a:endParaRPr b="1" i="0" sz="26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-"/>
            </a:pPr>
            <a:r>
              <a:rPr b="1" i="0" lang="en-US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Monitoring/Accounting systems able to exchange/share information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81"/>
          <p:cNvSpPr txBox="1"/>
          <p:nvPr/>
        </p:nvSpPr>
        <p:spPr>
          <a:xfrm>
            <a:off x="3757150" y="5376150"/>
            <a:ext cx="46776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Block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82"/>
          <p:cNvSpPr txBox="1"/>
          <p:nvPr>
            <p:ph idx="1" type="body"/>
          </p:nvPr>
        </p:nvSpPr>
        <p:spPr>
          <a:xfrm>
            <a:off x="182950" y="811575"/>
            <a:ext cx="11818500" cy="5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b="1" lang="en-US">
                <a:solidFill>
                  <a:srgbClr val="8CB3E3"/>
                </a:solidFill>
              </a:rPr>
              <a:t>Introduction</a:t>
            </a:r>
            <a:endParaRPr b="1">
              <a:solidFill>
                <a:srgbClr val="8CB3E3"/>
              </a:solidFill>
            </a:endParaRPr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i="1" lang="en-US"/>
              <a:t>Short description of the building block highlighting its main functions</a:t>
            </a:r>
            <a:endParaRPr i="1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>
                <a:solidFill>
                  <a:srgbClr val="8CB3E3"/>
                </a:solidFill>
              </a:rPr>
              <a:t>High-level Service Architecture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i="1" lang="en-US"/>
              <a:t>Reference architecture of the building block highlighting the interfaces towards the other building blocks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i="1" lang="en-US"/>
              <a:t>It does not refer to any specific service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>
                <a:solidFill>
                  <a:srgbClr val="8CB3E3"/>
                </a:solidFill>
              </a:rPr>
              <a:t>Adopted Standard</a:t>
            </a:r>
            <a:endParaRPr b="1">
              <a:solidFill>
                <a:srgbClr val="8CB3E3"/>
              </a:solidFill>
            </a:endParaRPr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i="1" lang="en-US"/>
              <a:t>List with references of the main adopted standards and protocols/API</a:t>
            </a:r>
            <a:endParaRPr i="1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>
                <a:solidFill>
                  <a:srgbClr val="8CB3E3"/>
                </a:solidFill>
              </a:rPr>
              <a:t>Interoperability guidelines</a:t>
            </a:r>
            <a:endParaRPr b="1">
              <a:solidFill>
                <a:srgbClr val="8CB3E3"/>
              </a:solidFill>
            </a:endParaRPr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i="1" lang="en-US"/>
              <a:t>Describe how similar services can be made interoperable with this macro-feature</a:t>
            </a:r>
            <a:endParaRPr i="1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>
                <a:solidFill>
                  <a:srgbClr val="8CB3E3"/>
                </a:solidFill>
              </a:rPr>
              <a:t>Examples of solutions implementing this specification</a:t>
            </a:r>
            <a:endParaRPr/>
          </a:p>
          <a:p>
            <a:pPr indent="-457200" lvl="1" marL="96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-"/>
            </a:pPr>
            <a:r>
              <a:rPr i="1" lang="en-US"/>
              <a:t>Services compliant with this specification</a:t>
            </a:r>
            <a:endParaRPr i="1"/>
          </a:p>
        </p:txBody>
      </p:sp>
      <p:sp>
        <p:nvSpPr>
          <p:cNvPr id="1049" name="Google Shape;1049;p82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0" name="Google Shape;1050;p82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Technical specification template per Block</a:t>
            </a:r>
            <a:endParaRPr/>
          </a:p>
        </p:txBody>
      </p:sp>
      <p:sp>
        <p:nvSpPr>
          <p:cNvPr id="1051" name="Google Shape;1051;p82"/>
          <p:cNvSpPr txBox="1"/>
          <p:nvPr>
            <p:ph idx="11" type="ftr"/>
          </p:nvPr>
        </p:nvSpPr>
        <p:spPr>
          <a:xfrm>
            <a:off x="3339547" y="6431023"/>
            <a:ext cx="5218043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83"/>
          <p:cNvSpPr/>
          <p:nvPr/>
        </p:nvSpPr>
        <p:spPr>
          <a:xfrm>
            <a:off x="1468920" y="2334118"/>
            <a:ext cx="8495100" cy="3003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8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9" name="Google Shape;1059;p83"/>
          <p:cNvSpPr txBox="1"/>
          <p:nvPr>
            <p:ph type="title"/>
          </p:nvPr>
        </p:nvSpPr>
        <p:spPr>
          <a:xfrm>
            <a:off x="3068575" y="188650"/>
            <a:ext cx="88956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 - Functional view</a:t>
            </a:r>
            <a:endParaRPr/>
          </a:p>
        </p:txBody>
      </p:sp>
      <p:sp>
        <p:nvSpPr>
          <p:cNvPr id="1060" name="Google Shape;1060;p83"/>
          <p:cNvSpPr/>
          <p:nvPr/>
        </p:nvSpPr>
        <p:spPr>
          <a:xfrm rot="5400000">
            <a:off x="8880300" y="3336858"/>
            <a:ext cx="4525500" cy="1089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83"/>
          <p:cNvSpPr/>
          <p:nvPr/>
        </p:nvSpPr>
        <p:spPr>
          <a:xfrm rot="5400000">
            <a:off x="10291243" y="2435021"/>
            <a:ext cx="1295100" cy="447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83"/>
          <p:cNvSpPr/>
          <p:nvPr/>
        </p:nvSpPr>
        <p:spPr>
          <a:xfrm rot="5400000">
            <a:off x="9709843" y="4436761"/>
            <a:ext cx="2457900" cy="447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83"/>
          <p:cNvSpPr/>
          <p:nvPr/>
        </p:nvSpPr>
        <p:spPr>
          <a:xfrm>
            <a:off x="1427275" y="5517303"/>
            <a:ext cx="8495100" cy="45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83"/>
          <p:cNvSpPr/>
          <p:nvPr/>
        </p:nvSpPr>
        <p:spPr>
          <a:xfrm rot="5400000">
            <a:off x="-1638707" y="3495322"/>
            <a:ext cx="4358100" cy="5895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83"/>
          <p:cNvSpPr/>
          <p:nvPr/>
        </p:nvSpPr>
        <p:spPr>
          <a:xfrm>
            <a:off x="1427275" y="1590826"/>
            <a:ext cx="8495100" cy="563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83"/>
          <p:cNvSpPr txBox="1"/>
          <p:nvPr/>
        </p:nvSpPr>
        <p:spPr>
          <a:xfrm>
            <a:off x="9666946" y="755800"/>
            <a:ext cx="931200" cy="457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7" name="Google Shape;1067;p83"/>
          <p:cNvCxnSpPr>
            <a:stCxn id="1066" idx="2"/>
            <a:endCxn id="1065" idx="0"/>
          </p:cNvCxnSpPr>
          <p:nvPr/>
        </p:nvCxnSpPr>
        <p:spPr>
          <a:xfrm rot="5400000">
            <a:off x="7714846" y="-827000"/>
            <a:ext cx="377700" cy="4457700"/>
          </a:xfrm>
          <a:prstGeom prst="bentConnector3">
            <a:avLst>
              <a:gd fmla="val 50006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8" name="Google Shape;1068;p83"/>
          <p:cNvCxnSpPr>
            <a:stCxn id="1060" idx="2"/>
            <a:endCxn id="1065" idx="3"/>
          </p:cNvCxnSpPr>
          <p:nvPr/>
        </p:nvCxnSpPr>
        <p:spPr>
          <a:xfrm rot="10800000">
            <a:off x="9922500" y="1872408"/>
            <a:ext cx="675600" cy="2009400"/>
          </a:xfrm>
          <a:prstGeom prst="bentConnector3">
            <a:avLst>
              <a:gd fmla="val 50009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9" name="Google Shape;1069;p83"/>
          <p:cNvCxnSpPr>
            <a:stCxn id="1064" idx="0"/>
          </p:cNvCxnSpPr>
          <p:nvPr/>
        </p:nvCxnSpPr>
        <p:spPr>
          <a:xfrm>
            <a:off x="835093" y="3790072"/>
            <a:ext cx="610800" cy="4185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0" name="Google Shape;1070;p83"/>
          <p:cNvCxnSpPr>
            <a:stCxn id="1064" idx="0"/>
            <a:endCxn id="1065" idx="1"/>
          </p:cNvCxnSpPr>
          <p:nvPr/>
        </p:nvCxnSpPr>
        <p:spPr>
          <a:xfrm flipH="1" rot="10800000">
            <a:off x="835093" y="1872472"/>
            <a:ext cx="592200" cy="19176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1" name="Google Shape;1071;p83"/>
          <p:cNvCxnSpPr>
            <a:stCxn id="1064" idx="0"/>
            <a:endCxn id="1063" idx="1"/>
          </p:cNvCxnSpPr>
          <p:nvPr/>
        </p:nvCxnSpPr>
        <p:spPr>
          <a:xfrm>
            <a:off x="835093" y="3790072"/>
            <a:ext cx="592200" cy="19557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2" name="Google Shape;1072;p83"/>
          <p:cNvCxnSpPr/>
          <p:nvPr/>
        </p:nvCxnSpPr>
        <p:spPr>
          <a:xfrm flipH="1">
            <a:off x="9944981" y="3914519"/>
            <a:ext cx="666600" cy="3405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3" name="Google Shape;1073;p83"/>
          <p:cNvCxnSpPr>
            <a:stCxn id="1065" idx="2"/>
          </p:cNvCxnSpPr>
          <p:nvPr/>
        </p:nvCxnSpPr>
        <p:spPr>
          <a:xfrm flipH="1">
            <a:off x="5673025" y="2153926"/>
            <a:ext cx="1800" cy="11346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4" name="Google Shape;1074;p83"/>
          <p:cNvCxnSpPr/>
          <p:nvPr/>
        </p:nvCxnSpPr>
        <p:spPr>
          <a:xfrm flipH="1">
            <a:off x="5673092" y="4421810"/>
            <a:ext cx="1800" cy="11346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5" name="Google Shape;1075;p83"/>
          <p:cNvCxnSpPr>
            <a:endCxn id="1076" idx="0"/>
          </p:cNvCxnSpPr>
          <p:nvPr/>
        </p:nvCxnSpPr>
        <p:spPr>
          <a:xfrm>
            <a:off x="10597785" y="984535"/>
            <a:ext cx="593700" cy="328800"/>
          </a:xfrm>
          <a:prstGeom prst="bentConnector2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77" name="Google Shape;1077;p83"/>
          <p:cNvGrpSpPr/>
          <p:nvPr/>
        </p:nvGrpSpPr>
        <p:grpSpPr>
          <a:xfrm>
            <a:off x="10853294" y="1313335"/>
            <a:ext cx="676382" cy="288216"/>
            <a:chOff x="8866028" y="352927"/>
            <a:chExt cx="495300" cy="274858"/>
          </a:xfrm>
        </p:grpSpPr>
        <p:sp>
          <p:nvSpPr>
            <p:cNvPr id="1078" name="Google Shape;1078;p83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3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9" name="Google Shape;1079;p83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1st EOSC-hub Review, Luxembourg 8-9 Oct 2019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84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5" name="Google Shape;1085;p84"/>
          <p:cNvSpPr txBox="1"/>
          <p:nvPr>
            <p:ph type="title"/>
          </p:nvPr>
        </p:nvSpPr>
        <p:spPr>
          <a:xfrm>
            <a:off x="2219113" y="2796668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Access Enabling and Federation Services</a:t>
            </a:r>
            <a:endParaRPr/>
          </a:p>
        </p:txBody>
      </p:sp>
      <p:sp>
        <p:nvSpPr>
          <p:cNvPr id="1086" name="Google Shape;1086;p84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1st EOSC-hub Review, Luxembourg 8-9 Oct 2019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85"/>
          <p:cNvSpPr txBox="1"/>
          <p:nvPr>
            <p:ph idx="1" type="body"/>
          </p:nvPr>
        </p:nvSpPr>
        <p:spPr>
          <a:xfrm>
            <a:off x="182948" y="1042186"/>
            <a:ext cx="11521200" cy="20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Building block as any key access-enabling and federation function needed to operate the EOSC.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Leveraged on experiences from large European e-infrastructure to identifies the needed services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Part of the EOSC Hub Portfolio</a:t>
            </a:r>
            <a:endParaRPr/>
          </a:p>
        </p:txBody>
      </p:sp>
      <p:sp>
        <p:nvSpPr>
          <p:cNvPr id="1092" name="Google Shape;1092;p85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3" name="Google Shape;1093;p85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Access Enabling and Federation services</a:t>
            </a:r>
            <a:endParaRPr/>
          </a:p>
        </p:txBody>
      </p:sp>
      <p:graphicFrame>
        <p:nvGraphicFramePr>
          <p:cNvPr id="1094" name="Google Shape;1094;p85"/>
          <p:cNvGraphicFramePr/>
          <p:nvPr/>
        </p:nvGraphicFramePr>
        <p:xfrm>
          <a:off x="1124443" y="34290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55225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Hub Portfolio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AAI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Helpdesk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Accounting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CMDB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Monitoring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Order Management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95" name="Google Shape;1095;p85"/>
          <p:cNvGraphicFramePr/>
          <p:nvPr/>
        </p:nvGraphicFramePr>
        <p:xfrm>
          <a:off x="6596374" y="34290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55225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Hub Portfolio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EOSC Portal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Operations portal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Service Portfolio Management 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Collaboration software &amp; platforms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Messaging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Security Monitoring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1096" name="Google Shape;1096;p85"/>
          <p:cNvGrpSpPr/>
          <p:nvPr/>
        </p:nvGrpSpPr>
        <p:grpSpPr>
          <a:xfrm>
            <a:off x="2464905" y="1122135"/>
            <a:ext cx="9461949" cy="2295201"/>
            <a:chOff x="2464905" y="1122135"/>
            <a:chExt cx="9461949" cy="2295201"/>
          </a:xfrm>
        </p:grpSpPr>
        <p:sp>
          <p:nvSpPr>
            <p:cNvPr id="1097" name="Google Shape;1097;p85"/>
            <p:cNvSpPr/>
            <p:nvPr/>
          </p:nvSpPr>
          <p:spPr>
            <a:xfrm>
              <a:off x="4905954" y="1122135"/>
              <a:ext cx="7020900" cy="1057500"/>
            </a:xfrm>
            <a:prstGeom prst="roundRect">
              <a:avLst>
                <a:gd fmla="val 16667" name="adj"/>
              </a:avLst>
            </a:prstGeom>
            <a:solidFill>
              <a:srgbClr val="C5D8F1"/>
            </a:solidFill>
            <a:ln cap="flat" cmpd="sng" w="25400">
              <a:solidFill>
                <a:srgbClr val="1318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Technical specifications for each of these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5"/>
            <p:cNvSpPr/>
            <p:nvPr/>
          </p:nvSpPr>
          <p:spPr>
            <a:xfrm>
              <a:off x="8224938" y="2179658"/>
              <a:ext cx="799800" cy="1237500"/>
            </a:xfrm>
            <a:prstGeom prst="downArrow">
              <a:avLst>
                <a:gd fmla="val 50000" name="adj1"/>
                <a:gd fmla="val 51988" name="adj2"/>
              </a:avLst>
            </a:prstGeom>
            <a:solidFill>
              <a:srgbClr val="F8AC98"/>
            </a:solidFill>
            <a:ln cap="flat" cmpd="sng" w="25400">
              <a:solidFill>
                <a:srgbClr val="1318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5"/>
            <p:cNvSpPr/>
            <p:nvPr/>
          </p:nvSpPr>
          <p:spPr>
            <a:xfrm flipH="1" rot="-5400000">
              <a:off x="2717205" y="1228536"/>
              <a:ext cx="1936500" cy="2441100"/>
            </a:xfrm>
            <a:prstGeom prst="bentArrow">
              <a:avLst>
                <a:gd fmla="val 19460" name="adj1"/>
                <a:gd fmla="val 29198" name="adj2"/>
                <a:gd fmla="val 25410" name="adj3"/>
                <a:gd fmla="val 43750" name="adj4"/>
              </a:avLst>
            </a:prstGeom>
            <a:solidFill>
              <a:srgbClr val="F8AC98"/>
            </a:solidFill>
            <a:ln cap="flat" cmpd="sng" w="25400">
              <a:solidFill>
                <a:srgbClr val="1318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p85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1st EOSC-hub Review, Luxembourg 8-9 Oct 2019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6" name="Google Shape;1106;p86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/>
              <a:t>Access Enabling and Federation services – Technical Specification</a:t>
            </a:r>
            <a:br>
              <a:rPr lang="en-US"/>
            </a:br>
            <a:r>
              <a:rPr lang="en-US"/>
              <a:t>An example: AAI</a:t>
            </a:r>
            <a:endParaRPr/>
          </a:p>
        </p:txBody>
      </p:sp>
      <p:pic>
        <p:nvPicPr>
          <p:cNvPr descr="https://lh3.googleusercontent.com/r44eo1qRIkQQIf3SxjjWnpEnVgF4fzSQTjFt-zUAd8quHRyVvNCX6cZl9_U1AQoUIvTw-RZT6ZB_J5WHnhIeD-HOHSbfECTxh2VTDerezWcyuLdtzuST4VNoj-MEINJLpWwAZlFS" id="1107" name="Google Shape;110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3925" y="1176550"/>
            <a:ext cx="5690500" cy="41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86"/>
          <p:cNvSpPr txBox="1"/>
          <p:nvPr/>
        </p:nvSpPr>
        <p:spPr>
          <a:xfrm>
            <a:off x="2289975" y="864442"/>
            <a:ext cx="1693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86"/>
          <p:cNvSpPr/>
          <p:nvPr/>
        </p:nvSpPr>
        <p:spPr>
          <a:xfrm>
            <a:off x="5408613" y="427376"/>
            <a:ext cx="1009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0" name="Google Shape;1110;p86"/>
          <p:cNvGraphicFramePr/>
          <p:nvPr/>
        </p:nvGraphicFramePr>
        <p:xfrm>
          <a:off x="335360" y="14334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1911700"/>
                <a:gridCol w="1911700"/>
                <a:gridCol w="1911700"/>
              </a:tblGrid>
              <a:tr h="18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description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References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rgbClr val="C5D8F1"/>
                    </a:solidFill>
                  </a:tcPr>
                </a:tc>
              </a:tr>
              <a:tr h="39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 Assertion Markup Language (SAML) 2.0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OASIS standard for exchanging authentication and authorisation data between parties.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https://www.oasis-open.org/standards#samlv2.0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OAuth 2.0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 for authorisation that enables delegated access to server resources on behalf of a resource owner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"The OAuth 2.0 Authorization Framework", RFC 6749, </a:t>
                      </a: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https://www.rfc-editor.org/info/rfc6749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77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OpenID Connect 1.0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Identity layer on top of the OAuth 2.0 protocol. It enables Clients to verify the …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“OpenID Connect Core 1.0”, </a:t>
                      </a: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https://openid.net/specs/openid-connect-core-1_0.html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99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X.509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ITU-T standard for a public key infrastructure (PKI), also known as PKIX (PKI X509)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https://www.rfc-editor.org/info/rfc5280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https://www.rfc-editor.org/info/rfc3820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Lightweight Directory Access Protocol (LDAP)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 access to distributed directory services that act in accordance with X.500 data and service models.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9"/>
                        </a:rPr>
                        <a:t>https://tools.ietf.org/html/rfc4511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111" name="Google Shape;1111;p86"/>
          <p:cNvSpPr txBox="1"/>
          <p:nvPr/>
        </p:nvSpPr>
        <p:spPr>
          <a:xfrm>
            <a:off x="6897100" y="5300094"/>
            <a:ext cx="436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High-level Service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86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sp>
        <p:nvSpPr>
          <p:cNvPr id="1113" name="Google Shape;1113;p86"/>
          <p:cNvSpPr txBox="1"/>
          <p:nvPr/>
        </p:nvSpPr>
        <p:spPr>
          <a:xfrm>
            <a:off x="6070450" y="5787313"/>
            <a:ext cx="62661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Interoperability Guidelines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86"/>
          <p:cNvSpPr/>
          <p:nvPr/>
        </p:nvSpPr>
        <p:spPr>
          <a:xfrm>
            <a:off x="335350" y="5218050"/>
            <a:ext cx="4694400" cy="1023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Technical specification ready for public comments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8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0" name="Google Shape;1120;p87"/>
          <p:cNvSpPr txBox="1"/>
          <p:nvPr>
            <p:ph type="title"/>
          </p:nvPr>
        </p:nvSpPr>
        <p:spPr>
          <a:xfrm>
            <a:off x="2219113" y="2796668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Common Services</a:t>
            </a:r>
            <a:endParaRPr/>
          </a:p>
        </p:txBody>
      </p:sp>
      <p:sp>
        <p:nvSpPr>
          <p:cNvPr id="1121" name="Google Shape;1121;p87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88"/>
          <p:cNvSpPr txBox="1"/>
          <p:nvPr>
            <p:ph idx="1" type="body"/>
          </p:nvPr>
        </p:nvSpPr>
        <p:spPr>
          <a:xfrm>
            <a:off x="271750" y="998422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In Common Services, a building block is a technical function that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>
                <a:solidFill>
                  <a:srgbClr val="8CB3E3"/>
                </a:solidFill>
              </a:rPr>
              <a:t>offer added value on top of the EOSC resources (computing, storage, etc.)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can be adopted by multiple thematic services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Examples of building blocks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IaaS VM/Container management, Cloud Orchestration, metadata management, making scientific artefacts FAIR, etc.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A macro-feature can be offered by one or more generic services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Number of relevant building blocks in Common Services can be huge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Different technical areas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Need to prioritise</a:t>
            </a:r>
            <a:endParaRPr/>
          </a:p>
          <a:p>
            <a:pPr indent="-350518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▪"/>
            </a:pPr>
            <a:r>
              <a:rPr lang="en-US"/>
              <a:t>Starting from the most relevant for users -&gt; use cases requirements</a:t>
            </a:r>
            <a:endParaRPr/>
          </a:p>
        </p:txBody>
      </p:sp>
      <p:sp>
        <p:nvSpPr>
          <p:cNvPr id="1127" name="Google Shape;1127;p8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8" name="Google Shape;1128;p88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Building Blocks in Common Services (1/2)</a:t>
            </a:r>
            <a:endParaRPr/>
          </a:p>
        </p:txBody>
      </p:sp>
      <p:sp>
        <p:nvSpPr>
          <p:cNvPr id="1129" name="Google Shape;1129;p88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1"/>
          <p:cNvSpPr txBox="1"/>
          <p:nvPr>
            <p:ph idx="1" type="body"/>
          </p:nvPr>
        </p:nvSpPr>
        <p:spPr>
          <a:xfrm>
            <a:off x="335360" y="1107400"/>
            <a:ext cx="11521280" cy="4863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Objectives: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AutoNum type="arabicPeriod"/>
            </a:pPr>
            <a:r>
              <a:rPr lang="en-US" sz="2400"/>
              <a:t>Define the technical roadmap, with external and internal input from user and service providers’ requirements, existing and planned services, technologies, standards, frameworks.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AutoNum type="arabicPeriod"/>
            </a:pPr>
            <a:r>
              <a:rPr lang="en-US" sz="2400"/>
              <a:t>Contribute to external standardisation bodies and relevant initiatives.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AutoNum type="arabicPeriod"/>
            </a:pPr>
            <a:r>
              <a:rPr lang="en-US" sz="2400"/>
              <a:t>Define the criteria for inclusion of new services into the catalogue and asses conformance.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AutoNum type="arabicPeriod"/>
            </a:pPr>
            <a:r>
              <a:rPr lang="en-US" sz="2400"/>
              <a:t>Identify solutions to community requirements and lead their integration into the service portfolio.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AutoNum type="arabicPeriod"/>
            </a:pPr>
            <a:r>
              <a:rPr lang="en-US" sz="2400"/>
              <a:t>Provide support</a:t>
            </a:r>
            <a:r>
              <a:rPr lang="en-US" sz="2400"/>
              <a:t> WP13 service operators/managers about technical solutions.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Number of Tasks: 4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Number of Participants: 10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Efforts planned RP1: 101 PMs</a:t>
            </a:r>
            <a:endParaRPr/>
          </a:p>
        </p:txBody>
      </p:sp>
      <p:sp>
        <p:nvSpPr>
          <p:cNvPr id="913" name="Google Shape;913;p7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4" name="Google Shape;914;p71"/>
          <p:cNvSpPr txBox="1"/>
          <p:nvPr>
            <p:ph type="title"/>
          </p:nvPr>
        </p:nvSpPr>
        <p:spPr>
          <a:xfrm>
            <a:off x="2974792" y="34979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WP10 Technical Coordination</a:t>
            </a:r>
            <a:endParaRPr sz="3240"/>
          </a:p>
        </p:txBody>
      </p:sp>
      <p:sp>
        <p:nvSpPr>
          <p:cNvPr id="915" name="Google Shape;915;p71"/>
          <p:cNvSpPr txBox="1"/>
          <p:nvPr>
            <p:ph idx="11" type="ftr"/>
          </p:nvPr>
        </p:nvSpPr>
        <p:spPr>
          <a:xfrm>
            <a:off x="3745347" y="6467956"/>
            <a:ext cx="5220855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89"/>
          <p:cNvSpPr txBox="1"/>
          <p:nvPr>
            <p:ph idx="1" type="body"/>
          </p:nvPr>
        </p:nvSpPr>
        <p:spPr>
          <a:xfrm>
            <a:off x="271750" y="998422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Split the work leveraging on technical areas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EOSC-hub technical areas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Other tech areas suggested by other initiatives</a:t>
            </a:r>
            <a:endParaRPr/>
          </a:p>
          <a:p>
            <a:pPr indent="-350518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▪"/>
            </a:pPr>
            <a:r>
              <a:rPr lang="en-US"/>
              <a:t>E.g. OpenAIRE suggested to add Scholarly Communication</a:t>
            </a:r>
            <a:endParaRPr/>
          </a:p>
        </p:txBody>
      </p:sp>
      <p:sp>
        <p:nvSpPr>
          <p:cNvPr id="1135" name="Google Shape;1135;p89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6" name="Google Shape;1136;p89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Building Blocks in Common Services (2/2)</a:t>
            </a:r>
            <a:endParaRPr/>
          </a:p>
        </p:txBody>
      </p:sp>
      <p:graphicFrame>
        <p:nvGraphicFramePr>
          <p:cNvPr id="1137" name="Google Shape;1137;p89"/>
          <p:cNvGraphicFramePr/>
          <p:nvPr/>
        </p:nvGraphicFramePr>
        <p:xfrm>
          <a:off x="1273614" y="21691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55225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Technical Areas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HTC/HPC Compute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Cloud Compute (inc Containerisation and orchestration)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PaaS Solutions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Workflow management and user interfaces and Data analytics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38" name="Google Shape;1138;p89"/>
          <p:cNvGraphicFramePr/>
          <p:nvPr/>
        </p:nvGraphicFramePr>
        <p:xfrm>
          <a:off x="6220651" y="21691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55225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Technical Areas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Data Platforms for Processing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Data Publishing and Open Data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Data Preservation/Curation/Provenance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Metadata Management and Data Discovery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39" name="Google Shape;1139;p89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90"/>
          <p:cNvSpPr/>
          <p:nvPr/>
        </p:nvSpPr>
        <p:spPr>
          <a:xfrm>
            <a:off x="1365875" y="2044675"/>
            <a:ext cx="8838000" cy="353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9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7" name="Google Shape;1147;p9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</a:t>
            </a:r>
            <a:endParaRPr/>
          </a:p>
        </p:txBody>
      </p:sp>
      <p:sp>
        <p:nvSpPr>
          <p:cNvPr id="1148" name="Google Shape;1148;p90"/>
          <p:cNvSpPr/>
          <p:nvPr/>
        </p:nvSpPr>
        <p:spPr>
          <a:xfrm rot="5400000">
            <a:off x="8769425" y="3297650"/>
            <a:ext cx="5321700" cy="113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90"/>
          <p:cNvSpPr/>
          <p:nvPr/>
        </p:nvSpPr>
        <p:spPr>
          <a:xfrm rot="5400000">
            <a:off x="10456325" y="2193800"/>
            <a:ext cx="1523100" cy="465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90"/>
          <p:cNvSpPr/>
          <p:nvPr/>
        </p:nvSpPr>
        <p:spPr>
          <a:xfrm rot="5400000">
            <a:off x="9772625" y="4547750"/>
            <a:ext cx="2890500" cy="465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90"/>
          <p:cNvSpPr/>
          <p:nvPr/>
        </p:nvSpPr>
        <p:spPr>
          <a:xfrm>
            <a:off x="1322550" y="5787947"/>
            <a:ext cx="8838000" cy="537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90"/>
          <p:cNvSpPr/>
          <p:nvPr/>
        </p:nvSpPr>
        <p:spPr>
          <a:xfrm rot="5400000">
            <a:off x="-2162575" y="3450200"/>
            <a:ext cx="5124900" cy="613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90"/>
          <p:cNvSpPr/>
          <p:nvPr/>
        </p:nvSpPr>
        <p:spPr>
          <a:xfrm>
            <a:off x="1322550" y="1170600"/>
            <a:ext cx="8838000" cy="66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90"/>
          <p:cNvSpPr txBox="1"/>
          <p:nvPr/>
        </p:nvSpPr>
        <p:spPr>
          <a:xfrm>
            <a:off x="9894675" y="188650"/>
            <a:ext cx="968700" cy="537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5" name="Google Shape;1155;p90"/>
          <p:cNvCxnSpPr>
            <a:stCxn id="1154" idx="2"/>
            <a:endCxn id="1153" idx="0"/>
          </p:cNvCxnSpPr>
          <p:nvPr/>
        </p:nvCxnSpPr>
        <p:spPr>
          <a:xfrm rot="5400000">
            <a:off x="7838175" y="-1370300"/>
            <a:ext cx="444300" cy="4637400"/>
          </a:xfrm>
          <a:prstGeom prst="bentConnector3">
            <a:avLst>
              <a:gd fmla="val 50006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6" name="Google Shape;1156;p90"/>
          <p:cNvCxnSpPr>
            <a:stCxn id="1148" idx="2"/>
            <a:endCxn id="1153" idx="3"/>
          </p:cNvCxnSpPr>
          <p:nvPr/>
        </p:nvCxnSpPr>
        <p:spPr>
          <a:xfrm rot="10800000">
            <a:off x="10160675" y="1501550"/>
            <a:ext cx="702600" cy="2363100"/>
          </a:xfrm>
          <a:prstGeom prst="bentConnector3">
            <a:avLst>
              <a:gd fmla="val 50009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7" name="Google Shape;1157;p90"/>
          <p:cNvCxnSpPr>
            <a:stCxn id="1152" idx="0"/>
          </p:cNvCxnSpPr>
          <p:nvPr/>
        </p:nvCxnSpPr>
        <p:spPr>
          <a:xfrm>
            <a:off x="706475" y="3756800"/>
            <a:ext cx="635400" cy="4923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8" name="Google Shape;1158;p90"/>
          <p:cNvCxnSpPr>
            <a:stCxn id="1152" idx="0"/>
            <a:endCxn id="1153" idx="1"/>
          </p:cNvCxnSpPr>
          <p:nvPr/>
        </p:nvCxnSpPr>
        <p:spPr>
          <a:xfrm flipH="1" rot="10800000">
            <a:off x="706475" y="1501700"/>
            <a:ext cx="616200" cy="22551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9" name="Google Shape;1159;p90"/>
          <p:cNvCxnSpPr>
            <a:stCxn id="1152" idx="0"/>
            <a:endCxn id="1151" idx="1"/>
          </p:cNvCxnSpPr>
          <p:nvPr/>
        </p:nvCxnSpPr>
        <p:spPr>
          <a:xfrm>
            <a:off x="706475" y="3756800"/>
            <a:ext cx="616200" cy="22998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0" name="Google Shape;1160;p90"/>
          <p:cNvSpPr/>
          <p:nvPr/>
        </p:nvSpPr>
        <p:spPr>
          <a:xfrm>
            <a:off x="6288975" y="3956175"/>
            <a:ext cx="3540900" cy="1523100"/>
          </a:xfrm>
          <a:prstGeom prst="ellipse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Management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90"/>
          <p:cNvSpPr/>
          <p:nvPr/>
        </p:nvSpPr>
        <p:spPr>
          <a:xfrm>
            <a:off x="1866875" y="4017050"/>
            <a:ext cx="3540900" cy="1523100"/>
          </a:xfrm>
          <a:prstGeom prst="ellipse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90"/>
          <p:cNvSpPr/>
          <p:nvPr/>
        </p:nvSpPr>
        <p:spPr>
          <a:xfrm>
            <a:off x="6289875" y="2124400"/>
            <a:ext cx="3540900" cy="1523100"/>
          </a:xfrm>
          <a:prstGeom prst="ellipse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Workflow Management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90"/>
          <p:cNvSpPr/>
          <p:nvPr/>
        </p:nvSpPr>
        <p:spPr>
          <a:xfrm>
            <a:off x="1905425" y="2163325"/>
            <a:ext cx="3540900" cy="1523100"/>
          </a:xfrm>
          <a:prstGeom prst="ellipse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Scholarly Communication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4" name="Google Shape;1164;p90"/>
          <p:cNvGrpSpPr/>
          <p:nvPr/>
        </p:nvGrpSpPr>
        <p:grpSpPr>
          <a:xfrm>
            <a:off x="8724075" y="2656725"/>
            <a:ext cx="1254600" cy="423900"/>
            <a:chOff x="3124925" y="736450"/>
            <a:chExt cx="1254600" cy="423900"/>
          </a:xfrm>
        </p:grpSpPr>
        <p:sp>
          <p:nvSpPr>
            <p:cNvPr id="1165" name="Google Shape;1165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8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90"/>
          <p:cNvGrpSpPr/>
          <p:nvPr/>
        </p:nvGrpSpPr>
        <p:grpSpPr>
          <a:xfrm>
            <a:off x="3668675" y="4914200"/>
            <a:ext cx="1254600" cy="423900"/>
            <a:chOff x="3124925" y="736450"/>
            <a:chExt cx="1254600" cy="423900"/>
          </a:xfrm>
        </p:grpSpPr>
        <p:sp>
          <p:nvSpPr>
            <p:cNvPr id="1168" name="Google Shape;1168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2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90"/>
          <p:cNvGrpSpPr/>
          <p:nvPr/>
        </p:nvGrpSpPr>
        <p:grpSpPr>
          <a:xfrm>
            <a:off x="8438125" y="4477700"/>
            <a:ext cx="1254600" cy="423900"/>
            <a:chOff x="3124925" y="736450"/>
            <a:chExt cx="1254600" cy="423900"/>
          </a:xfrm>
        </p:grpSpPr>
        <p:sp>
          <p:nvSpPr>
            <p:cNvPr id="1171" name="Google Shape;1171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3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90"/>
          <p:cNvGrpSpPr/>
          <p:nvPr/>
        </p:nvGrpSpPr>
        <p:grpSpPr>
          <a:xfrm>
            <a:off x="6401525" y="4394050"/>
            <a:ext cx="1254600" cy="423900"/>
            <a:chOff x="3124925" y="736450"/>
            <a:chExt cx="1254600" cy="423900"/>
          </a:xfrm>
        </p:grpSpPr>
        <p:sp>
          <p:nvSpPr>
            <p:cNvPr id="1174" name="Google Shape;1174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4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90"/>
          <p:cNvGrpSpPr/>
          <p:nvPr/>
        </p:nvGrpSpPr>
        <p:grpSpPr>
          <a:xfrm>
            <a:off x="1837400" y="2612000"/>
            <a:ext cx="1254600" cy="423900"/>
            <a:chOff x="3124925" y="736450"/>
            <a:chExt cx="1254600" cy="423900"/>
          </a:xfrm>
        </p:grpSpPr>
        <p:sp>
          <p:nvSpPr>
            <p:cNvPr id="1177" name="Google Shape;1177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5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90"/>
          <p:cNvGrpSpPr/>
          <p:nvPr/>
        </p:nvGrpSpPr>
        <p:grpSpPr>
          <a:xfrm>
            <a:off x="4202075" y="2681550"/>
            <a:ext cx="1254600" cy="423900"/>
            <a:chOff x="3124925" y="736450"/>
            <a:chExt cx="1254600" cy="423900"/>
          </a:xfrm>
        </p:grpSpPr>
        <p:sp>
          <p:nvSpPr>
            <p:cNvPr id="1180" name="Google Shape;1180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6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90"/>
          <p:cNvGrpSpPr/>
          <p:nvPr/>
        </p:nvGrpSpPr>
        <p:grpSpPr>
          <a:xfrm>
            <a:off x="6220663" y="2682488"/>
            <a:ext cx="1254600" cy="423900"/>
            <a:chOff x="3124925" y="736450"/>
            <a:chExt cx="1254600" cy="423900"/>
          </a:xfrm>
        </p:grpSpPr>
        <p:sp>
          <p:nvSpPr>
            <p:cNvPr id="1183" name="Google Shape;1183;p90"/>
            <p:cNvSpPr/>
            <p:nvPr/>
          </p:nvSpPr>
          <p:spPr>
            <a:xfrm>
              <a:off x="3174275" y="7912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0"/>
            <p:cNvSpPr txBox="1"/>
            <p:nvPr/>
          </p:nvSpPr>
          <p:spPr>
            <a:xfrm>
              <a:off x="3124925" y="73645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7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90"/>
          <p:cNvGrpSpPr/>
          <p:nvPr/>
        </p:nvGrpSpPr>
        <p:grpSpPr>
          <a:xfrm>
            <a:off x="2192325" y="4276175"/>
            <a:ext cx="1254600" cy="423900"/>
            <a:chOff x="2842975" y="-3593700"/>
            <a:chExt cx="1254600" cy="423900"/>
          </a:xfrm>
        </p:grpSpPr>
        <p:sp>
          <p:nvSpPr>
            <p:cNvPr id="1186" name="Google Shape;1186;p90"/>
            <p:cNvSpPr/>
            <p:nvPr/>
          </p:nvSpPr>
          <p:spPr>
            <a:xfrm>
              <a:off x="2903275" y="-3538925"/>
              <a:ext cx="1134000" cy="3144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0"/>
            <p:cNvSpPr txBox="1"/>
            <p:nvPr/>
          </p:nvSpPr>
          <p:spPr>
            <a:xfrm>
              <a:off x="2842975" y="-3593700"/>
              <a:ext cx="12546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Feature 1</a:t>
              </a:r>
              <a:endPara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90"/>
          <p:cNvGrpSpPr/>
          <p:nvPr/>
        </p:nvGrpSpPr>
        <p:grpSpPr>
          <a:xfrm>
            <a:off x="2335275" y="4017050"/>
            <a:ext cx="987600" cy="465900"/>
            <a:chOff x="2335275" y="757200"/>
            <a:chExt cx="987600" cy="465900"/>
          </a:xfrm>
        </p:grpSpPr>
        <p:sp>
          <p:nvSpPr>
            <p:cNvPr id="1189" name="Google Shape;1189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90"/>
          <p:cNvGrpSpPr/>
          <p:nvPr/>
        </p:nvGrpSpPr>
        <p:grpSpPr>
          <a:xfrm>
            <a:off x="3802175" y="4677850"/>
            <a:ext cx="987600" cy="465900"/>
            <a:chOff x="2335275" y="757200"/>
            <a:chExt cx="987600" cy="465900"/>
          </a:xfrm>
        </p:grpSpPr>
        <p:sp>
          <p:nvSpPr>
            <p:cNvPr id="1192" name="Google Shape;1192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90"/>
          <p:cNvGrpSpPr/>
          <p:nvPr/>
        </p:nvGrpSpPr>
        <p:grpSpPr>
          <a:xfrm>
            <a:off x="6523075" y="4123775"/>
            <a:ext cx="987600" cy="465900"/>
            <a:chOff x="2335275" y="757200"/>
            <a:chExt cx="987600" cy="465900"/>
          </a:xfrm>
        </p:grpSpPr>
        <p:sp>
          <p:nvSpPr>
            <p:cNvPr id="1195" name="Google Shape;1195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90"/>
          <p:cNvGrpSpPr/>
          <p:nvPr/>
        </p:nvGrpSpPr>
        <p:grpSpPr>
          <a:xfrm>
            <a:off x="8571625" y="4193225"/>
            <a:ext cx="987600" cy="465900"/>
            <a:chOff x="2335275" y="757200"/>
            <a:chExt cx="987600" cy="465900"/>
          </a:xfrm>
        </p:grpSpPr>
        <p:sp>
          <p:nvSpPr>
            <p:cNvPr id="1198" name="Google Shape;1198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90"/>
          <p:cNvGrpSpPr/>
          <p:nvPr/>
        </p:nvGrpSpPr>
        <p:grpSpPr>
          <a:xfrm>
            <a:off x="1970900" y="2364288"/>
            <a:ext cx="987600" cy="465900"/>
            <a:chOff x="2335275" y="757200"/>
            <a:chExt cx="987600" cy="465900"/>
          </a:xfrm>
        </p:grpSpPr>
        <p:sp>
          <p:nvSpPr>
            <p:cNvPr id="1201" name="Google Shape;1201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90"/>
          <p:cNvGrpSpPr/>
          <p:nvPr/>
        </p:nvGrpSpPr>
        <p:grpSpPr>
          <a:xfrm>
            <a:off x="4335575" y="2425675"/>
            <a:ext cx="987600" cy="465900"/>
            <a:chOff x="2335275" y="757200"/>
            <a:chExt cx="987600" cy="465900"/>
          </a:xfrm>
        </p:grpSpPr>
        <p:sp>
          <p:nvSpPr>
            <p:cNvPr id="1204" name="Google Shape;1204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90"/>
          <p:cNvGrpSpPr/>
          <p:nvPr/>
        </p:nvGrpSpPr>
        <p:grpSpPr>
          <a:xfrm>
            <a:off x="6354163" y="2452313"/>
            <a:ext cx="987600" cy="465900"/>
            <a:chOff x="2335275" y="757200"/>
            <a:chExt cx="987600" cy="465900"/>
          </a:xfrm>
        </p:grpSpPr>
        <p:sp>
          <p:nvSpPr>
            <p:cNvPr id="1207" name="Google Shape;1207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90"/>
          <p:cNvGrpSpPr/>
          <p:nvPr/>
        </p:nvGrpSpPr>
        <p:grpSpPr>
          <a:xfrm>
            <a:off x="8857575" y="2442525"/>
            <a:ext cx="987600" cy="465900"/>
            <a:chOff x="2335275" y="757200"/>
            <a:chExt cx="987600" cy="465900"/>
          </a:xfrm>
        </p:grpSpPr>
        <p:sp>
          <p:nvSpPr>
            <p:cNvPr id="1210" name="Google Shape;1210;p90"/>
            <p:cNvSpPr/>
            <p:nvPr/>
          </p:nvSpPr>
          <p:spPr>
            <a:xfrm>
              <a:off x="2335275" y="757200"/>
              <a:ext cx="968700" cy="3144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0"/>
            <p:cNvSpPr txBox="1"/>
            <p:nvPr/>
          </p:nvSpPr>
          <p:spPr>
            <a:xfrm>
              <a:off x="2354175" y="778800"/>
              <a:ext cx="968700" cy="4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Std interfaces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12" name="Google Shape;1212;p90"/>
          <p:cNvCxnSpPr/>
          <p:nvPr/>
        </p:nvCxnSpPr>
        <p:spPr>
          <a:xfrm flipH="1">
            <a:off x="10183825" y="3903150"/>
            <a:ext cx="693600" cy="4005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3" name="Google Shape;1213;p90"/>
          <p:cNvCxnSpPr>
            <a:stCxn id="1153" idx="2"/>
          </p:cNvCxnSpPr>
          <p:nvPr/>
        </p:nvCxnSpPr>
        <p:spPr>
          <a:xfrm flipH="1">
            <a:off x="5739750" y="1832700"/>
            <a:ext cx="1800" cy="13341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14" name="Google Shape;1214;p90"/>
          <p:cNvCxnSpPr/>
          <p:nvPr/>
        </p:nvCxnSpPr>
        <p:spPr>
          <a:xfrm flipH="1">
            <a:off x="5739750" y="4499700"/>
            <a:ext cx="1800" cy="13341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15" name="Google Shape;1215;p90"/>
          <p:cNvCxnSpPr>
            <a:endCxn id="1216" idx="0"/>
          </p:cNvCxnSpPr>
          <p:nvPr/>
        </p:nvCxnSpPr>
        <p:spPr>
          <a:xfrm>
            <a:off x="10863032" y="457583"/>
            <a:ext cx="617700" cy="386700"/>
          </a:xfrm>
          <a:prstGeom prst="bentConnector2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17" name="Google Shape;1217;p90"/>
          <p:cNvGrpSpPr/>
          <p:nvPr/>
        </p:nvGrpSpPr>
        <p:grpSpPr>
          <a:xfrm>
            <a:off x="11128896" y="844283"/>
            <a:ext cx="703673" cy="338927"/>
            <a:chOff x="8866028" y="352927"/>
            <a:chExt cx="495300" cy="274858"/>
          </a:xfrm>
        </p:grpSpPr>
        <p:sp>
          <p:nvSpPr>
            <p:cNvPr id="1218" name="Google Shape;1218;p90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90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9" name="Google Shape;1219;p90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9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5" name="Google Shape;1225;p91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/>
              <a:t>Common Services</a:t>
            </a:r>
            <a:br>
              <a:rPr lang="en-US" sz="2200"/>
            </a:br>
            <a:r>
              <a:rPr lang="en-US"/>
              <a:t>Building Blocks per technical area</a:t>
            </a:r>
            <a:endParaRPr/>
          </a:p>
        </p:txBody>
      </p:sp>
      <p:graphicFrame>
        <p:nvGraphicFramePr>
          <p:cNvPr id="1226" name="Google Shape;1226;p91"/>
          <p:cNvGraphicFramePr/>
          <p:nvPr/>
        </p:nvGraphicFramePr>
        <p:xfrm>
          <a:off x="355108" y="17052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55225"/>
                <a:gridCol w="7351550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Technical Area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Building Blocks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HTC/HPC Compute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Multitenant job submission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Multitenant container based job submission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HTC / HPC clusters on demand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Cloud Compute (inc Containerisation and orchestration)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IaaS: VM Management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IaaS: Orchestration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IaaS: Containers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PaaS Solutions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PaaS Solution for Cloud service automation and federation of hybrid Cloud resources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27" name="Google Shape;1227;p91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92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3" name="Google Shape;1233;p92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/>
              <a:t>Common Services</a:t>
            </a:r>
            <a:br>
              <a:rPr lang="en-US" sz="2200"/>
            </a:br>
            <a:r>
              <a:rPr lang="en-US"/>
              <a:t>Building Blocks per technical area</a:t>
            </a:r>
            <a:endParaRPr/>
          </a:p>
        </p:txBody>
      </p:sp>
      <p:graphicFrame>
        <p:nvGraphicFramePr>
          <p:cNvPr id="1234" name="Google Shape;1234;p92"/>
          <p:cNvGraphicFramePr/>
          <p:nvPr/>
        </p:nvGraphicFramePr>
        <p:xfrm>
          <a:off x="397566" y="11554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38000"/>
                <a:gridCol w="7321075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Technical Area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Building Blocks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Data Platforms for Processing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Transparent data processing using POSIX in distributed and hybrid cloud environment including Dockers and Kubernetes and Jupiter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Data Ingesting and movement for processing in hybrid cloud environment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Metadata Management in processing workflows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QoS based data access optimization and tight integration with preservation services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Authorization based on attributes from IdP</a:t>
                      </a:r>
                      <a:endParaRPr sz="17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Results sharing and experiment repeatability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Distribution of software for the processing tasks</a:t>
                      </a:r>
                      <a:endParaRPr sz="17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Data Publishing and Open Data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Data Repository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Data Preservation/Curation/Provenance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Data Preservation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Tracking of provenance metadata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Data Curation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Metadata Management and Data Discovery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Data Discovery and Access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Metadata cataloguing and indexing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Char char="•"/>
                      </a:pPr>
                      <a:r>
                        <a:rPr lang="en-US" sz="1700" u="none" cap="none" strike="noStrike"/>
                        <a:t>Annotation service</a:t>
                      </a:r>
                      <a:endParaRPr sz="17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35" name="Google Shape;1235;p92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9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1" name="Google Shape;1241;p93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/>
              <a:t>Common Services</a:t>
            </a:r>
            <a:br>
              <a:rPr lang="en-US" sz="2200"/>
            </a:br>
            <a:r>
              <a:rPr lang="en-US"/>
              <a:t>Building Blocks per technical area</a:t>
            </a:r>
            <a:endParaRPr/>
          </a:p>
        </p:txBody>
      </p:sp>
      <p:graphicFrame>
        <p:nvGraphicFramePr>
          <p:cNvPr id="1242" name="Google Shape;1242;p93"/>
          <p:cNvGraphicFramePr/>
          <p:nvPr/>
        </p:nvGraphicFramePr>
        <p:xfrm>
          <a:off x="349858" y="12953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4155225"/>
                <a:gridCol w="7351550"/>
              </a:tblGrid>
              <a:tr h="40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Technical Area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Building Blocks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Workflow management and user interfaces and Data analytics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Portals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Big data analytics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ML/DL analytics services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Cloud based IoT Platforms interoperability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0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Scholarly Communication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Data Management Plans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Digital Preservation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Overlay platforms: Peer-review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Anonymization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Aggregator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Broker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Entity Registry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Metadata validation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Annotation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Usage stats</a:t>
                      </a:r>
                      <a:endParaRPr sz="1400" u="none" cap="none" strike="noStrike"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/>
                        <a:t>VRE: RI Services for experiments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243" name="Google Shape;124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996" y="3912043"/>
            <a:ext cx="2578981" cy="920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93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94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0" name="Google Shape;1250;p94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200"/>
              <a:t>Common services – Technical Specification</a:t>
            </a:r>
            <a:br>
              <a:rPr lang="en-US"/>
            </a:br>
            <a:r>
              <a:rPr lang="en-US"/>
              <a:t>An example: Cloud IAAS VM Management</a:t>
            </a:r>
            <a:endParaRPr/>
          </a:p>
        </p:txBody>
      </p:sp>
      <p:sp>
        <p:nvSpPr>
          <p:cNvPr id="1251" name="Google Shape;1251;p94"/>
          <p:cNvSpPr txBox="1"/>
          <p:nvPr/>
        </p:nvSpPr>
        <p:spPr>
          <a:xfrm>
            <a:off x="1097280" y="975760"/>
            <a:ext cx="260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Standards &amp; API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52" name="Google Shape;1252;p94"/>
          <p:cNvGraphicFramePr/>
          <p:nvPr/>
        </p:nvGraphicFramePr>
        <p:xfrm>
          <a:off x="335360" y="1512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{213ED18F-4021-4D9E-9E5D-4A7408C5FF3C}</a:tableStyleId>
              </a:tblPr>
              <a:tblGrid>
                <a:gridCol w="1911700"/>
                <a:gridCol w="1911700"/>
                <a:gridCol w="1911700"/>
              </a:tblGrid>
              <a:tr h="18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Standard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 description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References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solidFill>
                      <a:srgbClr val="C5D8F1"/>
                    </a:solidFill>
                  </a:tcPr>
                </a:tc>
              </a:tr>
              <a:tr h="39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 Virtualization Format (OVF)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Packaging format for software solutions based on virtual systems (VM image format)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OVF 2.1.1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77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OpenStack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OpenStack is an Open Source cloud operating system that controls large pools of compute, storage, and networking resources throughout a datacenter…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OpenStack API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99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Amazon EC2/EBS/VPS &amp; </a:t>
                      </a:r>
                      <a:r>
                        <a:rPr b="0" i="0" lang="en-US" sz="1200" u="none" cap="none" strike="noStrike">
                          <a:solidFill>
                            <a:srgbClr val="4444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AWS VPN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management of Virtual Machines and associated block storage and network features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AWS EC2 API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Azure Virtual Machines/Disks/Vnet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IaaS VM management services from Microsoft Azure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Azure Virtual Machines API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Google Cloud Compute Engine 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IaaS VM management service from Google Cloud Platform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Google Cloud Compute Engine API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OGF OCCI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 community-lead specifications delivered through the OGF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/>
                        </a:rPr>
                        <a:t>OCCI Specification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DMTF CIMI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 and protocol for management interactions between a cloud Infrastructure as a Service (IaaS) provider and the consumers</a:t>
                      </a:r>
                      <a:endParaRPr sz="9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US" sz="11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9"/>
                        </a:rPr>
                        <a:t>CIMI 2.0.0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253" name="Google Shape;1253;p94"/>
          <p:cNvSpPr txBox="1"/>
          <p:nvPr/>
        </p:nvSpPr>
        <p:spPr>
          <a:xfrm>
            <a:off x="7328711" y="5109820"/>
            <a:ext cx="436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High-level Service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r_gi3rKHz6RI8ay9dhZSAb1mJOLfy06HSQvJ_jJoKuwUctsmQdjMoPCbj_7VmTy7N-RkmMsmqwd6wIuslGwta4HLwNqjfROKUl8ytCzGzztr8om3310HC03suEoLyQyd2jLbNzZ0" id="1254" name="Google Shape;1254;p9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70770" y="1115000"/>
            <a:ext cx="4036831" cy="38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94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sp>
        <p:nvSpPr>
          <p:cNvPr id="1256" name="Google Shape;1256;p94"/>
          <p:cNvSpPr txBox="1"/>
          <p:nvPr/>
        </p:nvSpPr>
        <p:spPr>
          <a:xfrm>
            <a:off x="6070450" y="5787313"/>
            <a:ext cx="62661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Interoperability Guidelines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94"/>
          <p:cNvSpPr/>
          <p:nvPr/>
        </p:nvSpPr>
        <p:spPr>
          <a:xfrm>
            <a:off x="335350" y="5218050"/>
            <a:ext cx="4694400" cy="1023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Technical specification ready for public comments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95"/>
          <p:cNvSpPr/>
          <p:nvPr/>
        </p:nvSpPr>
        <p:spPr>
          <a:xfrm>
            <a:off x="1322550" y="2013350"/>
            <a:ext cx="8838000" cy="353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95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95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</a:t>
            </a:r>
            <a:endParaRPr/>
          </a:p>
        </p:txBody>
      </p:sp>
      <p:sp>
        <p:nvSpPr>
          <p:cNvPr id="1266" name="Google Shape;1266;p95"/>
          <p:cNvSpPr txBox="1"/>
          <p:nvPr/>
        </p:nvSpPr>
        <p:spPr>
          <a:xfrm>
            <a:off x="10100375" y="5215950"/>
            <a:ext cx="1386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APIs and std interfaces</a:t>
            </a:r>
            <a:endParaRPr b="1" i="1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95"/>
          <p:cNvSpPr/>
          <p:nvPr/>
        </p:nvSpPr>
        <p:spPr>
          <a:xfrm rot="5400000">
            <a:off x="8872550" y="3194525"/>
            <a:ext cx="5115450" cy="113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95"/>
          <p:cNvSpPr/>
          <p:nvPr/>
        </p:nvSpPr>
        <p:spPr>
          <a:xfrm rot="5400000">
            <a:off x="10456325" y="2193800"/>
            <a:ext cx="1523100" cy="465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95"/>
          <p:cNvSpPr/>
          <p:nvPr/>
        </p:nvSpPr>
        <p:spPr>
          <a:xfrm rot="5400000">
            <a:off x="9772625" y="4547750"/>
            <a:ext cx="2890500" cy="465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95"/>
          <p:cNvSpPr/>
          <p:nvPr/>
        </p:nvSpPr>
        <p:spPr>
          <a:xfrm>
            <a:off x="1322550" y="5787947"/>
            <a:ext cx="8838000" cy="537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95"/>
          <p:cNvSpPr/>
          <p:nvPr/>
        </p:nvSpPr>
        <p:spPr>
          <a:xfrm rot="5400000">
            <a:off x="-2162575" y="3450200"/>
            <a:ext cx="5124900" cy="613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95"/>
          <p:cNvSpPr/>
          <p:nvPr/>
        </p:nvSpPr>
        <p:spPr>
          <a:xfrm>
            <a:off x="1322550" y="1170600"/>
            <a:ext cx="8838000" cy="66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95"/>
          <p:cNvSpPr txBox="1"/>
          <p:nvPr/>
        </p:nvSpPr>
        <p:spPr>
          <a:xfrm>
            <a:off x="9894675" y="188650"/>
            <a:ext cx="968700" cy="537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4" name="Google Shape;1274;p95"/>
          <p:cNvGrpSpPr/>
          <p:nvPr/>
        </p:nvGrpSpPr>
        <p:grpSpPr>
          <a:xfrm>
            <a:off x="1383151" y="4100184"/>
            <a:ext cx="1850751" cy="1361018"/>
            <a:chOff x="4529276" y="2503459"/>
            <a:chExt cx="1850751" cy="1361018"/>
          </a:xfrm>
        </p:grpSpPr>
        <p:grpSp>
          <p:nvGrpSpPr>
            <p:cNvPr id="1275" name="Google Shape;1275;p95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276" name="Google Shape;127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95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IaaS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8" name="Google Shape;127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79" name="Google Shape;127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1" name="Google Shape;128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82" name="Google Shape;128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4" name="Google Shape;1284;p95"/>
          <p:cNvGrpSpPr/>
          <p:nvPr/>
        </p:nvGrpSpPr>
        <p:grpSpPr>
          <a:xfrm>
            <a:off x="1383151" y="2285934"/>
            <a:ext cx="1850751" cy="1361018"/>
            <a:chOff x="4529276" y="2503459"/>
            <a:chExt cx="1850751" cy="1361018"/>
          </a:xfrm>
        </p:grpSpPr>
        <p:grpSp>
          <p:nvGrpSpPr>
            <p:cNvPr id="1285" name="Google Shape;1285;p95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86" name="Google Shape;128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95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Workflow Management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8" name="Google Shape;128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89" name="Google Shape;128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1" name="Google Shape;129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292" name="Google Shape;129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4" name="Google Shape;1294;p95"/>
          <p:cNvGrpSpPr/>
          <p:nvPr/>
        </p:nvGrpSpPr>
        <p:grpSpPr>
          <a:xfrm>
            <a:off x="3781776" y="4100184"/>
            <a:ext cx="1850751" cy="1361018"/>
            <a:chOff x="4529276" y="2503459"/>
            <a:chExt cx="1850751" cy="1361018"/>
          </a:xfrm>
        </p:grpSpPr>
        <p:grpSp>
          <p:nvGrpSpPr>
            <p:cNvPr id="1295" name="Google Shape;1295;p95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296" name="Google Shape;129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95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Orchestrator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299" name="Google Shape;129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1" name="Google Shape;130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02" name="Google Shape;130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4" name="Google Shape;1304;p95"/>
          <p:cNvGrpSpPr/>
          <p:nvPr/>
        </p:nvGrpSpPr>
        <p:grpSpPr>
          <a:xfrm>
            <a:off x="3781776" y="2285934"/>
            <a:ext cx="1850751" cy="1361018"/>
            <a:chOff x="4529276" y="2503459"/>
            <a:chExt cx="1850751" cy="1361018"/>
          </a:xfrm>
        </p:grpSpPr>
        <p:grpSp>
          <p:nvGrpSpPr>
            <p:cNvPr id="1305" name="Google Shape;1305;p95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06" name="Google Shape;130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95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Big Data Analityics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09" name="Google Shape;130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1" name="Google Shape;131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12" name="Google Shape;131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95"/>
          <p:cNvGrpSpPr/>
          <p:nvPr/>
        </p:nvGrpSpPr>
        <p:grpSpPr>
          <a:xfrm>
            <a:off x="6107839" y="4100184"/>
            <a:ext cx="1850751" cy="1361018"/>
            <a:chOff x="4529276" y="2503459"/>
            <a:chExt cx="1850751" cy="1361018"/>
          </a:xfrm>
        </p:grpSpPr>
        <p:grpSp>
          <p:nvGrpSpPr>
            <p:cNvPr id="1315" name="Google Shape;1315;p95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316" name="Google Shape;131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95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Discovery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19" name="Google Shape;131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22" name="Google Shape;132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4" name="Google Shape;1324;p95"/>
          <p:cNvGrpSpPr/>
          <p:nvPr/>
        </p:nvGrpSpPr>
        <p:grpSpPr>
          <a:xfrm>
            <a:off x="6107851" y="2285934"/>
            <a:ext cx="1850751" cy="1361018"/>
            <a:chOff x="4529276" y="2503459"/>
            <a:chExt cx="1850751" cy="1361018"/>
          </a:xfrm>
        </p:grpSpPr>
        <p:grpSp>
          <p:nvGrpSpPr>
            <p:cNvPr id="1325" name="Google Shape;1325;p95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26" name="Google Shape;132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95"/>
              <p:cNvSpPr txBox="1"/>
              <p:nvPr/>
            </p:nvSpPr>
            <p:spPr>
              <a:xfrm>
                <a:off x="744624" y="1864499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Annotation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29" name="Google Shape;132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32" name="Google Shape;133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95"/>
          <p:cNvGrpSpPr/>
          <p:nvPr/>
        </p:nvGrpSpPr>
        <p:grpSpPr>
          <a:xfrm>
            <a:off x="8233576" y="4100184"/>
            <a:ext cx="1850751" cy="1361018"/>
            <a:chOff x="4529276" y="2503459"/>
            <a:chExt cx="1850751" cy="1361018"/>
          </a:xfrm>
        </p:grpSpPr>
        <p:grpSp>
          <p:nvGrpSpPr>
            <p:cNvPr id="1335" name="Google Shape;1335;p95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36" name="Google Shape;133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95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Metadata management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8" name="Google Shape;133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39" name="Google Shape;133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1" name="Google Shape;134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42" name="Google Shape;134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4" name="Google Shape;1344;p95"/>
          <p:cNvGrpSpPr/>
          <p:nvPr/>
        </p:nvGrpSpPr>
        <p:grpSpPr>
          <a:xfrm>
            <a:off x="8233576" y="2285934"/>
            <a:ext cx="1850751" cy="1361018"/>
            <a:chOff x="4529276" y="2503459"/>
            <a:chExt cx="1850751" cy="1361018"/>
          </a:xfrm>
        </p:grpSpPr>
        <p:grpSp>
          <p:nvGrpSpPr>
            <p:cNvPr id="1345" name="Google Shape;1345;p95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46" name="Google Shape;1346;p95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95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Making science products FAIR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8" name="Google Shape;1348;p95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49" name="Google Shape;1349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1" name="Google Shape;1351;p95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52" name="Google Shape;1352;p95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95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354" name="Google Shape;1354;p95"/>
          <p:cNvCxnSpPr>
            <a:stCxn id="1273" idx="2"/>
            <a:endCxn id="1272" idx="0"/>
          </p:cNvCxnSpPr>
          <p:nvPr/>
        </p:nvCxnSpPr>
        <p:spPr>
          <a:xfrm rot="5400000">
            <a:off x="7838175" y="-1370300"/>
            <a:ext cx="444300" cy="4637400"/>
          </a:xfrm>
          <a:prstGeom prst="bentConnector3">
            <a:avLst>
              <a:gd fmla="val 50006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5" name="Google Shape;1355;p95"/>
          <p:cNvCxnSpPr>
            <a:stCxn id="1267" idx="2"/>
            <a:endCxn id="1272" idx="3"/>
          </p:cNvCxnSpPr>
          <p:nvPr/>
        </p:nvCxnSpPr>
        <p:spPr>
          <a:xfrm rot="10800000">
            <a:off x="10160675" y="1501625"/>
            <a:ext cx="702600" cy="2259900"/>
          </a:xfrm>
          <a:prstGeom prst="bentConnector5">
            <a:avLst>
              <a:gd fmla="val 32537" name="adj1"/>
              <a:gd fmla="val 55219" name="adj2"/>
              <a:gd fmla="val 67481" name="adj3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6" name="Google Shape;1356;p95"/>
          <p:cNvCxnSpPr>
            <a:stCxn id="1271" idx="0"/>
          </p:cNvCxnSpPr>
          <p:nvPr/>
        </p:nvCxnSpPr>
        <p:spPr>
          <a:xfrm>
            <a:off x="706475" y="3756800"/>
            <a:ext cx="635400" cy="4923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7" name="Google Shape;1357;p95"/>
          <p:cNvCxnSpPr>
            <a:stCxn id="1271" idx="0"/>
            <a:endCxn id="1272" idx="1"/>
          </p:cNvCxnSpPr>
          <p:nvPr/>
        </p:nvCxnSpPr>
        <p:spPr>
          <a:xfrm flipH="1" rot="10800000">
            <a:off x="706475" y="1501700"/>
            <a:ext cx="616200" cy="22551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8" name="Google Shape;1358;p95"/>
          <p:cNvCxnSpPr>
            <a:stCxn id="1271" idx="0"/>
            <a:endCxn id="1270" idx="1"/>
          </p:cNvCxnSpPr>
          <p:nvPr/>
        </p:nvCxnSpPr>
        <p:spPr>
          <a:xfrm>
            <a:off x="706475" y="3756800"/>
            <a:ext cx="616200" cy="22998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9" name="Google Shape;1359;p95"/>
          <p:cNvCxnSpPr/>
          <p:nvPr/>
        </p:nvCxnSpPr>
        <p:spPr>
          <a:xfrm flipH="1">
            <a:off x="10231225" y="3900750"/>
            <a:ext cx="655800" cy="4029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0" name="Google Shape;1360;p95"/>
          <p:cNvCxnSpPr/>
          <p:nvPr/>
        </p:nvCxnSpPr>
        <p:spPr>
          <a:xfrm flipH="1">
            <a:off x="5739750" y="1832700"/>
            <a:ext cx="1800" cy="13341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1" name="Google Shape;1361;p95"/>
          <p:cNvCxnSpPr/>
          <p:nvPr/>
        </p:nvCxnSpPr>
        <p:spPr>
          <a:xfrm flipH="1">
            <a:off x="5739750" y="4499700"/>
            <a:ext cx="1800" cy="13341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2" name="Google Shape;1362;p95"/>
          <p:cNvCxnSpPr>
            <a:endCxn id="1363" idx="0"/>
          </p:cNvCxnSpPr>
          <p:nvPr/>
        </p:nvCxnSpPr>
        <p:spPr>
          <a:xfrm>
            <a:off x="10863032" y="457583"/>
            <a:ext cx="617700" cy="386700"/>
          </a:xfrm>
          <a:prstGeom prst="bentConnector2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64" name="Google Shape;1364;p95"/>
          <p:cNvGrpSpPr/>
          <p:nvPr/>
        </p:nvGrpSpPr>
        <p:grpSpPr>
          <a:xfrm>
            <a:off x="11128896" y="844283"/>
            <a:ext cx="703673" cy="338927"/>
            <a:chOff x="8866028" y="352927"/>
            <a:chExt cx="495300" cy="274858"/>
          </a:xfrm>
        </p:grpSpPr>
        <p:sp>
          <p:nvSpPr>
            <p:cNvPr id="1365" name="Google Shape;1365;p95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95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6" name="Google Shape;1366;p95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96"/>
          <p:cNvSpPr/>
          <p:nvPr/>
        </p:nvSpPr>
        <p:spPr>
          <a:xfrm>
            <a:off x="1322550" y="2013350"/>
            <a:ext cx="8838000" cy="353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9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4" name="Google Shape;1374;p96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</a:t>
            </a:r>
            <a:endParaRPr/>
          </a:p>
        </p:txBody>
      </p:sp>
      <p:sp>
        <p:nvSpPr>
          <p:cNvPr id="1375" name="Google Shape;1375;p96"/>
          <p:cNvSpPr txBox="1"/>
          <p:nvPr/>
        </p:nvSpPr>
        <p:spPr>
          <a:xfrm>
            <a:off x="10100375" y="5215950"/>
            <a:ext cx="1386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APIs and std interfaces</a:t>
            </a:r>
            <a:endParaRPr b="1" i="1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96"/>
          <p:cNvSpPr/>
          <p:nvPr/>
        </p:nvSpPr>
        <p:spPr>
          <a:xfrm rot="5400000">
            <a:off x="8769425" y="3297650"/>
            <a:ext cx="5321700" cy="113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96"/>
          <p:cNvSpPr/>
          <p:nvPr/>
        </p:nvSpPr>
        <p:spPr>
          <a:xfrm rot="5400000">
            <a:off x="10456325" y="2193800"/>
            <a:ext cx="1523100" cy="465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96"/>
          <p:cNvSpPr/>
          <p:nvPr/>
        </p:nvSpPr>
        <p:spPr>
          <a:xfrm rot="5400000">
            <a:off x="9772625" y="4547750"/>
            <a:ext cx="2890500" cy="465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96"/>
          <p:cNvSpPr/>
          <p:nvPr/>
        </p:nvSpPr>
        <p:spPr>
          <a:xfrm>
            <a:off x="1322550" y="5787947"/>
            <a:ext cx="8838000" cy="537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96"/>
          <p:cNvSpPr/>
          <p:nvPr/>
        </p:nvSpPr>
        <p:spPr>
          <a:xfrm rot="5400000">
            <a:off x="-2162575" y="3450200"/>
            <a:ext cx="5124900" cy="613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96"/>
          <p:cNvSpPr/>
          <p:nvPr/>
        </p:nvSpPr>
        <p:spPr>
          <a:xfrm>
            <a:off x="1322550" y="1170600"/>
            <a:ext cx="8838000" cy="662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96"/>
          <p:cNvSpPr txBox="1"/>
          <p:nvPr/>
        </p:nvSpPr>
        <p:spPr>
          <a:xfrm>
            <a:off x="9894675" y="188650"/>
            <a:ext cx="968700" cy="537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3" name="Google Shape;1383;p96"/>
          <p:cNvGrpSpPr/>
          <p:nvPr/>
        </p:nvGrpSpPr>
        <p:grpSpPr>
          <a:xfrm>
            <a:off x="1383151" y="4100184"/>
            <a:ext cx="1850751" cy="1361018"/>
            <a:chOff x="4529276" y="2503459"/>
            <a:chExt cx="1850751" cy="1361018"/>
          </a:xfrm>
        </p:grpSpPr>
        <p:grpSp>
          <p:nvGrpSpPr>
            <p:cNvPr id="1384" name="Google Shape;1384;p96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385" name="Google Shape;138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96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IaaS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7" name="Google Shape;138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88" name="Google Shape;138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0" name="Google Shape;139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391" name="Google Shape;139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3" name="Google Shape;1393;p96"/>
          <p:cNvGrpSpPr/>
          <p:nvPr/>
        </p:nvGrpSpPr>
        <p:grpSpPr>
          <a:xfrm>
            <a:off x="1383151" y="2285934"/>
            <a:ext cx="1850751" cy="1361018"/>
            <a:chOff x="4529276" y="2503459"/>
            <a:chExt cx="1850751" cy="1361018"/>
          </a:xfrm>
        </p:grpSpPr>
        <p:grpSp>
          <p:nvGrpSpPr>
            <p:cNvPr id="1394" name="Google Shape;1394;p96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395" name="Google Shape;139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96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Workflow Management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7" name="Google Shape;139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398" name="Google Shape;139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0" name="Google Shape;140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01" name="Google Shape;140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03" name="Google Shape;1403;p96"/>
          <p:cNvGrpSpPr/>
          <p:nvPr/>
        </p:nvGrpSpPr>
        <p:grpSpPr>
          <a:xfrm>
            <a:off x="3781776" y="4100184"/>
            <a:ext cx="1850751" cy="1361018"/>
            <a:chOff x="4529276" y="2503459"/>
            <a:chExt cx="1850751" cy="1361018"/>
          </a:xfrm>
        </p:grpSpPr>
        <p:grpSp>
          <p:nvGrpSpPr>
            <p:cNvPr id="1404" name="Google Shape;1404;p96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405" name="Google Shape;140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96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Orchestrator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408" name="Google Shape;140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11" name="Google Shape;141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96"/>
          <p:cNvGrpSpPr/>
          <p:nvPr/>
        </p:nvGrpSpPr>
        <p:grpSpPr>
          <a:xfrm>
            <a:off x="3781776" y="2285934"/>
            <a:ext cx="1850751" cy="1361018"/>
            <a:chOff x="4529276" y="2503459"/>
            <a:chExt cx="1850751" cy="1361018"/>
          </a:xfrm>
        </p:grpSpPr>
        <p:grpSp>
          <p:nvGrpSpPr>
            <p:cNvPr id="1414" name="Google Shape;1414;p96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415" name="Google Shape;141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96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Big Data Analityics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418" name="Google Shape;141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21" name="Google Shape;142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3" name="Google Shape;1423;p96"/>
          <p:cNvGrpSpPr/>
          <p:nvPr/>
        </p:nvGrpSpPr>
        <p:grpSpPr>
          <a:xfrm>
            <a:off x="6107839" y="4100184"/>
            <a:ext cx="1850751" cy="1361018"/>
            <a:chOff x="4529276" y="2503459"/>
            <a:chExt cx="1850751" cy="1361018"/>
          </a:xfrm>
        </p:grpSpPr>
        <p:grpSp>
          <p:nvGrpSpPr>
            <p:cNvPr id="1424" name="Google Shape;1424;p96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425" name="Google Shape;142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96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Discovery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7" name="Google Shape;142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428" name="Google Shape;142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0" name="Google Shape;143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31" name="Google Shape;143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3" name="Google Shape;1433;p96"/>
          <p:cNvGrpSpPr/>
          <p:nvPr/>
        </p:nvGrpSpPr>
        <p:grpSpPr>
          <a:xfrm>
            <a:off x="6107851" y="2285934"/>
            <a:ext cx="1850751" cy="1361018"/>
            <a:chOff x="4529276" y="2503459"/>
            <a:chExt cx="1850751" cy="1361018"/>
          </a:xfrm>
        </p:grpSpPr>
        <p:grpSp>
          <p:nvGrpSpPr>
            <p:cNvPr id="1434" name="Google Shape;1434;p96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435" name="Google Shape;143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96"/>
              <p:cNvSpPr txBox="1"/>
              <p:nvPr/>
            </p:nvSpPr>
            <p:spPr>
              <a:xfrm>
                <a:off x="744624" y="1864499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Annotation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438" name="Google Shape;143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41" name="Google Shape;144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3" name="Google Shape;1443;p96"/>
          <p:cNvGrpSpPr/>
          <p:nvPr/>
        </p:nvGrpSpPr>
        <p:grpSpPr>
          <a:xfrm>
            <a:off x="8233576" y="4100184"/>
            <a:ext cx="1850751" cy="1361018"/>
            <a:chOff x="4529276" y="2503459"/>
            <a:chExt cx="1850751" cy="1361018"/>
          </a:xfrm>
        </p:grpSpPr>
        <p:grpSp>
          <p:nvGrpSpPr>
            <p:cNvPr id="1444" name="Google Shape;1444;p96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445" name="Google Shape;144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96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Metadata management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7" name="Google Shape;144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448" name="Google Shape;144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0" name="Google Shape;145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51" name="Google Shape;145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3" name="Google Shape;1453;p96"/>
          <p:cNvGrpSpPr/>
          <p:nvPr/>
        </p:nvGrpSpPr>
        <p:grpSpPr>
          <a:xfrm>
            <a:off x="8233576" y="2285934"/>
            <a:ext cx="1850751" cy="1361018"/>
            <a:chOff x="4529276" y="2503459"/>
            <a:chExt cx="1850751" cy="1361018"/>
          </a:xfrm>
        </p:grpSpPr>
        <p:grpSp>
          <p:nvGrpSpPr>
            <p:cNvPr id="1454" name="Google Shape;1454;p96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455" name="Google Shape;1455;p96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96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Making science products FAIR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96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458" name="Google Shape;1458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96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461" name="Google Shape;1461;p96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96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463" name="Google Shape;1463;p96"/>
          <p:cNvCxnSpPr>
            <a:stCxn id="1382" idx="2"/>
            <a:endCxn id="1381" idx="0"/>
          </p:cNvCxnSpPr>
          <p:nvPr/>
        </p:nvCxnSpPr>
        <p:spPr>
          <a:xfrm rot="5400000">
            <a:off x="7838175" y="-1370300"/>
            <a:ext cx="444300" cy="4637400"/>
          </a:xfrm>
          <a:prstGeom prst="bentConnector3">
            <a:avLst>
              <a:gd fmla="val 50006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4" name="Google Shape;1464;p96"/>
          <p:cNvCxnSpPr>
            <a:stCxn id="1376" idx="2"/>
            <a:endCxn id="1381" idx="3"/>
          </p:cNvCxnSpPr>
          <p:nvPr/>
        </p:nvCxnSpPr>
        <p:spPr>
          <a:xfrm rot="10800000">
            <a:off x="10160675" y="1501550"/>
            <a:ext cx="702600" cy="2363100"/>
          </a:xfrm>
          <a:prstGeom prst="bentConnector3">
            <a:avLst>
              <a:gd fmla="val 50009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5" name="Google Shape;1465;p96"/>
          <p:cNvCxnSpPr>
            <a:stCxn id="1380" idx="0"/>
          </p:cNvCxnSpPr>
          <p:nvPr/>
        </p:nvCxnSpPr>
        <p:spPr>
          <a:xfrm>
            <a:off x="706475" y="3756800"/>
            <a:ext cx="635400" cy="4923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6" name="Google Shape;1466;p96"/>
          <p:cNvCxnSpPr>
            <a:stCxn id="1380" idx="0"/>
            <a:endCxn id="1381" idx="1"/>
          </p:cNvCxnSpPr>
          <p:nvPr/>
        </p:nvCxnSpPr>
        <p:spPr>
          <a:xfrm flipH="1" rot="10800000">
            <a:off x="706475" y="1501700"/>
            <a:ext cx="616200" cy="22551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7" name="Google Shape;1467;p96"/>
          <p:cNvCxnSpPr>
            <a:stCxn id="1380" idx="0"/>
            <a:endCxn id="1379" idx="1"/>
          </p:cNvCxnSpPr>
          <p:nvPr/>
        </p:nvCxnSpPr>
        <p:spPr>
          <a:xfrm>
            <a:off x="706475" y="3756800"/>
            <a:ext cx="616200" cy="22998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8" name="Google Shape;1468;p96"/>
          <p:cNvCxnSpPr/>
          <p:nvPr/>
        </p:nvCxnSpPr>
        <p:spPr>
          <a:xfrm flipH="1">
            <a:off x="10231225" y="3900750"/>
            <a:ext cx="655800" cy="4029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9" name="Google Shape;1469;p96"/>
          <p:cNvCxnSpPr/>
          <p:nvPr/>
        </p:nvCxnSpPr>
        <p:spPr>
          <a:xfrm flipH="1">
            <a:off x="5739750" y="1832700"/>
            <a:ext cx="1800" cy="13341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0" name="Google Shape;1470;p96"/>
          <p:cNvCxnSpPr/>
          <p:nvPr/>
        </p:nvCxnSpPr>
        <p:spPr>
          <a:xfrm flipH="1">
            <a:off x="5739750" y="4499700"/>
            <a:ext cx="1800" cy="1334100"/>
          </a:xfrm>
          <a:prstGeom prst="straightConnector1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1" name="Google Shape;1471;p96"/>
          <p:cNvCxnSpPr>
            <a:endCxn id="1399" idx="0"/>
          </p:cNvCxnSpPr>
          <p:nvPr/>
        </p:nvCxnSpPr>
        <p:spPr>
          <a:xfrm flipH="1">
            <a:off x="2358539" y="1583934"/>
            <a:ext cx="1909200" cy="702000"/>
          </a:xfrm>
          <a:prstGeom prst="straightConnector1">
            <a:avLst/>
          </a:prstGeom>
          <a:noFill/>
          <a:ln cap="flat" cmpd="sng" w="114300">
            <a:solidFill>
              <a:srgbClr val="674E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2" name="Google Shape;1472;p96"/>
          <p:cNvCxnSpPr>
            <a:endCxn id="1389" idx="0"/>
          </p:cNvCxnSpPr>
          <p:nvPr/>
        </p:nvCxnSpPr>
        <p:spPr>
          <a:xfrm flipH="1">
            <a:off x="2358539" y="1621284"/>
            <a:ext cx="1927800" cy="2478900"/>
          </a:xfrm>
          <a:prstGeom prst="straightConnector1">
            <a:avLst/>
          </a:prstGeom>
          <a:noFill/>
          <a:ln cap="flat" cmpd="sng" w="114300">
            <a:solidFill>
              <a:srgbClr val="674E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3" name="Google Shape;1473;p96"/>
          <p:cNvCxnSpPr>
            <a:endCxn id="1449" idx="0"/>
          </p:cNvCxnSpPr>
          <p:nvPr/>
        </p:nvCxnSpPr>
        <p:spPr>
          <a:xfrm>
            <a:off x="8737664" y="1377384"/>
            <a:ext cx="471300" cy="2722800"/>
          </a:xfrm>
          <a:prstGeom prst="straightConnector1">
            <a:avLst/>
          </a:prstGeom>
          <a:noFill/>
          <a:ln cap="flat" cmpd="sng" w="114300">
            <a:solidFill>
              <a:srgbClr val="674E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4" name="Google Shape;1474;p96"/>
          <p:cNvCxnSpPr>
            <a:stCxn id="1402" idx="1"/>
            <a:endCxn id="1389" idx="0"/>
          </p:cNvCxnSpPr>
          <p:nvPr/>
        </p:nvCxnSpPr>
        <p:spPr>
          <a:xfrm>
            <a:off x="1647964" y="3414002"/>
            <a:ext cx="710700" cy="6861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5" name="Google Shape;1475;p96"/>
          <p:cNvCxnSpPr>
            <a:stCxn id="1412" idx="1"/>
            <a:endCxn id="1389" idx="3"/>
          </p:cNvCxnSpPr>
          <p:nvPr/>
        </p:nvCxnSpPr>
        <p:spPr>
          <a:xfrm rot="10800000">
            <a:off x="3051789" y="4333052"/>
            <a:ext cx="994800" cy="8952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6" name="Google Shape;1476;p96"/>
          <p:cNvCxnSpPr>
            <a:stCxn id="1452" idx="1"/>
            <a:endCxn id="1429" idx="3"/>
          </p:cNvCxnSpPr>
          <p:nvPr/>
        </p:nvCxnSpPr>
        <p:spPr>
          <a:xfrm rot="10800000">
            <a:off x="7776289" y="4333052"/>
            <a:ext cx="722100" cy="8952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7" name="Google Shape;1477;p96"/>
          <p:cNvCxnSpPr>
            <a:endCxn id="1429" idx="0"/>
          </p:cNvCxnSpPr>
          <p:nvPr/>
        </p:nvCxnSpPr>
        <p:spPr>
          <a:xfrm flipH="1">
            <a:off x="7083227" y="1377384"/>
            <a:ext cx="1624500" cy="2722800"/>
          </a:xfrm>
          <a:prstGeom prst="straightConnector1">
            <a:avLst/>
          </a:prstGeom>
          <a:noFill/>
          <a:ln cap="flat" cmpd="sng" w="114300">
            <a:solidFill>
              <a:srgbClr val="674E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8" name="Google Shape;1478;p96"/>
          <p:cNvCxnSpPr>
            <a:endCxn id="1479" idx="0"/>
          </p:cNvCxnSpPr>
          <p:nvPr/>
        </p:nvCxnSpPr>
        <p:spPr>
          <a:xfrm>
            <a:off x="10863032" y="457583"/>
            <a:ext cx="617700" cy="386700"/>
          </a:xfrm>
          <a:prstGeom prst="bentConnector2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80" name="Google Shape;1480;p96"/>
          <p:cNvGrpSpPr/>
          <p:nvPr/>
        </p:nvGrpSpPr>
        <p:grpSpPr>
          <a:xfrm>
            <a:off x="11128896" y="844283"/>
            <a:ext cx="703673" cy="338927"/>
            <a:chOff x="8866028" y="352927"/>
            <a:chExt cx="495300" cy="274858"/>
          </a:xfrm>
        </p:grpSpPr>
        <p:sp>
          <p:nvSpPr>
            <p:cNvPr id="1481" name="Google Shape;1481;p96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96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2" name="Google Shape;1482;p96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9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8" name="Google Shape;1488;p97"/>
          <p:cNvSpPr txBox="1"/>
          <p:nvPr>
            <p:ph type="title"/>
          </p:nvPr>
        </p:nvSpPr>
        <p:spPr>
          <a:xfrm>
            <a:off x="2219113" y="2796668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Thematic Services</a:t>
            </a:r>
            <a:endParaRPr/>
          </a:p>
        </p:txBody>
      </p:sp>
      <p:sp>
        <p:nvSpPr>
          <p:cNvPr id="1489" name="Google Shape;1489;p97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98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A building block in the Thematic Services is a </a:t>
            </a:r>
            <a:r>
              <a:rPr lang="en-US">
                <a:solidFill>
                  <a:srgbClr val="8CB3E3"/>
                </a:solidFill>
              </a:rPr>
              <a:t>technical function</a:t>
            </a:r>
            <a:r>
              <a:rPr lang="en-US"/>
              <a:t> that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is </a:t>
            </a:r>
            <a:r>
              <a:rPr lang="en-US">
                <a:solidFill>
                  <a:srgbClr val="8CB3E3"/>
                </a:solidFill>
              </a:rPr>
              <a:t>discipline oriented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can be re-used in multiple thematic services within one thematic domain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Discipline oriented building blocks need to be identified and specified by experts of disciplines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</a:pPr>
            <a:r>
              <a:rPr lang="en-US"/>
              <a:t>EOSC-hub will start this effort with communities participating to the project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Community oriented projects need to be involved (e.g. Cluster projects)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5" name="Google Shape;1495;p9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6" name="Google Shape;1496;p98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</a:pPr>
            <a:r>
              <a:rPr lang="en-US"/>
              <a:t>Thematic Services</a:t>
            </a:r>
            <a:endParaRPr/>
          </a:p>
        </p:txBody>
      </p:sp>
      <p:sp>
        <p:nvSpPr>
          <p:cNvPr id="1497" name="Google Shape;1497;p98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2"/>
          <p:cNvSpPr/>
          <p:nvPr/>
        </p:nvSpPr>
        <p:spPr>
          <a:xfrm>
            <a:off x="5693174" y="2276834"/>
            <a:ext cx="3910115" cy="3208736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5400000" scaled="0"/>
          </a:gradFill>
          <a:ln cap="flat" cmpd="sng" w="38100">
            <a:solidFill>
              <a:srgbClr val="75A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Providers: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services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72"/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16200000" scaled="0"/>
          </a:gradFill>
          <a:ln cap="flat" cmpd="sng" w="38100">
            <a:solidFill>
              <a:srgbClr val="75A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Enterprise: </a:t>
            </a: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Develop, expose and grow my services</a:t>
            </a:r>
            <a:endParaRPr b="1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72"/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16200000" scaled="0"/>
          </a:gradFill>
          <a:ln cap="flat" cmpd="sng" w="38100">
            <a:solidFill>
              <a:srgbClr val="75A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Researchers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communities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Empower my research</a:t>
            </a:r>
            <a:endParaRPr b="1" i="1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72"/>
          <p:cNvSpPr/>
          <p:nvPr/>
        </p:nvSpPr>
        <p:spPr>
          <a:xfrm>
            <a:off x="612819" y="2276834"/>
            <a:ext cx="4969527" cy="3218257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lin ang="8100000" scaled="0"/>
          </a:gradFill>
          <a:ln cap="flat" cmpd="sng" w="38100">
            <a:solidFill>
              <a:srgbClr val="75A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EOSC Hub Operators: </a:t>
            </a: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the EOSC landscape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72"/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>
            <a:gsLst>
              <a:gs pos="0">
                <a:srgbClr val="3E5E80"/>
              </a:gs>
              <a:gs pos="50000">
                <a:srgbClr val="5A89BA"/>
              </a:gs>
              <a:gs pos="100000">
                <a:srgbClr val="6DA4DF"/>
              </a:gs>
            </a:gsLst>
            <a:path path="circle">
              <a:fillToRect b="100%" l="100%"/>
            </a:path>
            <a:tileRect r="-100%" t="-100%"/>
          </a:gradFill>
          <a:ln cap="flat" cmpd="sng" w="38100">
            <a:solidFill>
              <a:srgbClr val="75A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Educate, inform and support my team and 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72"/>
          <p:cNvSpPr/>
          <p:nvPr/>
        </p:nvSpPr>
        <p:spPr>
          <a:xfrm>
            <a:off x="9911674" y="2780928"/>
            <a:ext cx="1492121" cy="2099386"/>
          </a:xfrm>
          <a:prstGeom prst="roundRect">
            <a:avLst>
              <a:gd fmla="val 16667" name="adj"/>
            </a:avLst>
          </a:prstGeom>
          <a:solidFill>
            <a:srgbClr val="EEEEFB"/>
          </a:soli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Training courses and materials</a:t>
            </a:r>
            <a:endParaRPr b="1" i="0" sz="1600" u="none" cap="none" strike="noStrike">
              <a:solidFill>
                <a:srgbClr val="1C30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6" name="Google Shape;926;p72"/>
          <p:cNvSpPr/>
          <p:nvPr/>
        </p:nvSpPr>
        <p:spPr>
          <a:xfrm>
            <a:off x="7824192" y="1136107"/>
            <a:ext cx="1681724" cy="495282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EOSC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Marketplace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72"/>
          <p:cNvSpPr/>
          <p:nvPr/>
        </p:nvSpPr>
        <p:spPr>
          <a:xfrm>
            <a:off x="4525255" y="1136107"/>
            <a:ext cx="3213626" cy="91434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Services in the EOSC Service Portfolio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2"/>
          <p:cNvSpPr/>
          <p:nvPr/>
        </p:nvSpPr>
        <p:spPr>
          <a:xfrm>
            <a:off x="858923" y="4869160"/>
            <a:ext cx="2793351" cy="1085355"/>
          </a:xfrm>
          <a:prstGeom prst="roundRect">
            <a:avLst>
              <a:gd fmla="val 16667" name="adj"/>
            </a:avLst>
          </a:prstGeom>
          <a:solidFill>
            <a:srgbClr val="EEEEFB"/>
          </a:soli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Digital Innovation Hub: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platform for industrial collaborations with EOSC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2"/>
          <p:cNvSpPr/>
          <p:nvPr/>
        </p:nvSpPr>
        <p:spPr>
          <a:xfrm>
            <a:off x="862031" y="2727601"/>
            <a:ext cx="2787135" cy="50152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Rules of Participation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72"/>
          <p:cNvSpPr/>
          <p:nvPr/>
        </p:nvSpPr>
        <p:spPr>
          <a:xfrm>
            <a:off x="862031" y="3342319"/>
            <a:ext cx="2787135" cy="639494"/>
          </a:xfrm>
          <a:prstGeom prst="roundRect">
            <a:avLst>
              <a:gd fmla="val 16667" name="adj"/>
            </a:avLst>
          </a:prstGeom>
          <a:solidFill>
            <a:srgbClr val="EEEEFB"/>
          </a:soli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Service Management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72"/>
          <p:cNvSpPr/>
          <p:nvPr/>
        </p:nvSpPr>
        <p:spPr>
          <a:xfrm>
            <a:off x="865139" y="4077072"/>
            <a:ext cx="2787135" cy="7089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Interoperability &amp; Integration Guidelines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72"/>
          <p:cNvSpPr/>
          <p:nvPr/>
        </p:nvSpPr>
        <p:spPr>
          <a:xfrm>
            <a:off x="3981487" y="3337258"/>
            <a:ext cx="3626681" cy="6394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842C"/>
              </a:gs>
              <a:gs pos="39000">
                <a:srgbClr val="CC842C"/>
              </a:gs>
              <a:gs pos="100000">
                <a:srgbClr val="F4EADD"/>
              </a:gs>
            </a:gsLst>
            <a:lin ang="2700000" scaled="0"/>
          </a:gra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Internal services in the Hub portfolio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72"/>
          <p:cNvSpPr/>
          <p:nvPr/>
        </p:nvSpPr>
        <p:spPr>
          <a:xfrm>
            <a:off x="3981487" y="4077072"/>
            <a:ext cx="3626681" cy="699357"/>
          </a:xfrm>
          <a:prstGeom prst="roundRect">
            <a:avLst>
              <a:gd fmla="val 16667" name="adj"/>
            </a:avLst>
          </a:prstGeom>
          <a:solidFill>
            <a:srgbClr val="EEEEFB"/>
          </a:solidFill>
          <a:ln cap="flat" cmpd="sng" w="38100">
            <a:solidFill>
              <a:srgbClr val="B589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C3046"/>
                </a:solidFill>
                <a:latin typeface="Open Sans"/>
                <a:ea typeface="Open Sans"/>
                <a:cs typeface="Open Sans"/>
                <a:sym typeface="Open Sans"/>
              </a:rPr>
              <a:t>Business and sustainability models for services and the Hub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Key Exploitable Results WP10</a:t>
            </a:r>
            <a:endParaRPr/>
          </a:p>
        </p:txBody>
      </p:sp>
      <p:sp>
        <p:nvSpPr>
          <p:cNvPr id="935" name="Google Shape;935;p72"/>
          <p:cNvSpPr txBox="1"/>
          <p:nvPr>
            <p:ph idx="11" type="ftr"/>
          </p:nvPr>
        </p:nvSpPr>
        <p:spPr>
          <a:xfrm>
            <a:off x="3377045" y="6433283"/>
            <a:ext cx="5205846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sp>
        <p:nvSpPr>
          <p:cNvPr id="936" name="Google Shape;936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99"/>
          <p:cNvSpPr/>
          <p:nvPr/>
        </p:nvSpPr>
        <p:spPr>
          <a:xfrm>
            <a:off x="1322550" y="3504513"/>
            <a:ext cx="8838000" cy="2040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Generic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99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5" name="Google Shape;1505;p99"/>
          <p:cNvSpPr txBox="1"/>
          <p:nvPr/>
        </p:nvSpPr>
        <p:spPr>
          <a:xfrm>
            <a:off x="10100375" y="5215950"/>
            <a:ext cx="1386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US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APIs and std interfaces</a:t>
            </a:r>
            <a:endParaRPr b="1" i="1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99"/>
          <p:cNvSpPr/>
          <p:nvPr/>
        </p:nvSpPr>
        <p:spPr>
          <a:xfrm rot="5400000">
            <a:off x="8769425" y="3297650"/>
            <a:ext cx="5321700" cy="113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Discovery and Brokerin,/supporting (Federated AAI)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99"/>
          <p:cNvSpPr/>
          <p:nvPr/>
        </p:nvSpPr>
        <p:spPr>
          <a:xfrm rot="5400000">
            <a:off x="10456325" y="2193800"/>
            <a:ext cx="1523100" cy="465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99"/>
          <p:cNvSpPr/>
          <p:nvPr/>
        </p:nvSpPr>
        <p:spPr>
          <a:xfrm rot="5400000">
            <a:off x="9772625" y="4547750"/>
            <a:ext cx="2890500" cy="4659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Portals and Marketplace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99"/>
          <p:cNvSpPr/>
          <p:nvPr/>
        </p:nvSpPr>
        <p:spPr>
          <a:xfrm>
            <a:off x="1322550" y="5787947"/>
            <a:ext cx="8838000" cy="537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Data/Compute/Storage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99"/>
          <p:cNvSpPr/>
          <p:nvPr/>
        </p:nvSpPr>
        <p:spPr>
          <a:xfrm rot="5400000">
            <a:off x="-2162575" y="3450200"/>
            <a:ext cx="5124900" cy="613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Federations tools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AAI, Accounting, monitoring, Helpdesk, etc.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99"/>
          <p:cNvSpPr/>
          <p:nvPr/>
        </p:nvSpPr>
        <p:spPr>
          <a:xfrm>
            <a:off x="1322550" y="1170600"/>
            <a:ext cx="8838000" cy="2164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FF"/>
              </a:gs>
              <a:gs pos="100000">
                <a:srgbClr val="FCC080"/>
              </a:gs>
            </a:gsLst>
            <a:lin ang="5400012" scaled="0"/>
          </a:gradFill>
          <a:ln cap="flat" cmpd="sng" w="12700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Thematic services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99"/>
          <p:cNvSpPr txBox="1"/>
          <p:nvPr/>
        </p:nvSpPr>
        <p:spPr>
          <a:xfrm>
            <a:off x="9894675" y="188650"/>
            <a:ext cx="968700" cy="537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3" name="Google Shape;1513;p99"/>
          <p:cNvGrpSpPr/>
          <p:nvPr/>
        </p:nvGrpSpPr>
        <p:grpSpPr>
          <a:xfrm>
            <a:off x="1383151" y="4100184"/>
            <a:ext cx="1850751" cy="1361018"/>
            <a:chOff x="4529276" y="2503459"/>
            <a:chExt cx="1850751" cy="1361018"/>
          </a:xfrm>
        </p:grpSpPr>
        <p:grpSp>
          <p:nvGrpSpPr>
            <p:cNvPr id="1514" name="Google Shape;1514;p99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515" name="Google Shape;1515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99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IaaS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18" name="Google Shape;1518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0" name="Google Shape;1520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21" name="Google Shape;1521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3" name="Google Shape;1523;p99"/>
          <p:cNvGrpSpPr/>
          <p:nvPr/>
        </p:nvGrpSpPr>
        <p:grpSpPr>
          <a:xfrm>
            <a:off x="3781776" y="4100184"/>
            <a:ext cx="1850751" cy="1361018"/>
            <a:chOff x="4529276" y="2503459"/>
            <a:chExt cx="1850751" cy="1361018"/>
          </a:xfrm>
        </p:grpSpPr>
        <p:grpSp>
          <p:nvGrpSpPr>
            <p:cNvPr id="1524" name="Google Shape;1524;p99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525" name="Google Shape;1525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99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Orchestrator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7" name="Google Shape;1527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28" name="Google Shape;1528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31" name="Google Shape;1531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3" name="Google Shape;1533;p99"/>
          <p:cNvGrpSpPr/>
          <p:nvPr/>
        </p:nvGrpSpPr>
        <p:grpSpPr>
          <a:xfrm>
            <a:off x="6107839" y="4100184"/>
            <a:ext cx="1850751" cy="1361018"/>
            <a:chOff x="4529276" y="2503459"/>
            <a:chExt cx="1850751" cy="1361018"/>
          </a:xfrm>
        </p:grpSpPr>
        <p:grpSp>
          <p:nvGrpSpPr>
            <p:cNvPr id="1534" name="Google Shape;1534;p99"/>
            <p:cNvGrpSpPr/>
            <p:nvPr/>
          </p:nvGrpSpPr>
          <p:grpSpPr>
            <a:xfrm>
              <a:off x="4529276" y="2829344"/>
              <a:ext cx="1850751" cy="574875"/>
              <a:chOff x="519000" y="1919500"/>
              <a:chExt cx="2600100" cy="631800"/>
            </a:xfrm>
          </p:grpSpPr>
          <p:sp>
            <p:nvSpPr>
              <p:cNvPr id="1535" name="Google Shape;1535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99"/>
              <p:cNvSpPr txBox="1"/>
              <p:nvPr/>
            </p:nvSpPr>
            <p:spPr>
              <a:xfrm>
                <a:off x="686145" y="1993030"/>
                <a:ext cx="21888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Discovery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7" name="Google Shape;1537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38" name="Google Shape;1538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0" name="Google Shape;1540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41" name="Google Shape;1541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3" name="Google Shape;1543;p99"/>
          <p:cNvGrpSpPr/>
          <p:nvPr/>
        </p:nvGrpSpPr>
        <p:grpSpPr>
          <a:xfrm>
            <a:off x="8233576" y="4100184"/>
            <a:ext cx="1850751" cy="1361018"/>
            <a:chOff x="4529276" y="2503459"/>
            <a:chExt cx="1850751" cy="1361018"/>
          </a:xfrm>
        </p:grpSpPr>
        <p:grpSp>
          <p:nvGrpSpPr>
            <p:cNvPr id="1544" name="Google Shape;1544;p99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545" name="Google Shape;1545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99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Metadata management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7" name="Google Shape;1547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48" name="Google Shape;1548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0" name="Google Shape;1550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51" name="Google Shape;1551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553" name="Google Shape;1553;p99"/>
          <p:cNvCxnSpPr>
            <a:stCxn id="1512" idx="2"/>
            <a:endCxn id="1511" idx="0"/>
          </p:cNvCxnSpPr>
          <p:nvPr/>
        </p:nvCxnSpPr>
        <p:spPr>
          <a:xfrm rot="5400000">
            <a:off x="7838175" y="-1370300"/>
            <a:ext cx="444300" cy="4637400"/>
          </a:xfrm>
          <a:prstGeom prst="bentConnector3">
            <a:avLst>
              <a:gd fmla="val 50006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4" name="Google Shape;1554;p99"/>
          <p:cNvCxnSpPr>
            <a:stCxn id="1512" idx="3"/>
            <a:endCxn id="1555" idx="0"/>
          </p:cNvCxnSpPr>
          <p:nvPr/>
        </p:nvCxnSpPr>
        <p:spPr>
          <a:xfrm>
            <a:off x="10863375" y="457450"/>
            <a:ext cx="617400" cy="386700"/>
          </a:xfrm>
          <a:prstGeom prst="bentConnector2">
            <a:avLst/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6" name="Google Shape;1556;p99"/>
          <p:cNvCxnSpPr>
            <a:stCxn id="1506" idx="2"/>
            <a:endCxn id="1511" idx="3"/>
          </p:cNvCxnSpPr>
          <p:nvPr/>
        </p:nvCxnSpPr>
        <p:spPr>
          <a:xfrm rot="10800000">
            <a:off x="10160675" y="2253050"/>
            <a:ext cx="702600" cy="1611600"/>
          </a:xfrm>
          <a:prstGeom prst="bentConnector3">
            <a:avLst>
              <a:gd fmla="val 50009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7" name="Google Shape;1557;p99"/>
          <p:cNvCxnSpPr>
            <a:stCxn id="1510" idx="0"/>
          </p:cNvCxnSpPr>
          <p:nvPr/>
        </p:nvCxnSpPr>
        <p:spPr>
          <a:xfrm>
            <a:off x="706475" y="3756800"/>
            <a:ext cx="635400" cy="4923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8" name="Google Shape;1558;p99"/>
          <p:cNvCxnSpPr>
            <a:stCxn id="1510" idx="0"/>
            <a:endCxn id="1511" idx="1"/>
          </p:cNvCxnSpPr>
          <p:nvPr/>
        </p:nvCxnSpPr>
        <p:spPr>
          <a:xfrm flipH="1" rot="10800000">
            <a:off x="706475" y="2252900"/>
            <a:ext cx="616200" cy="15039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9" name="Google Shape;1559;p99"/>
          <p:cNvCxnSpPr>
            <a:stCxn id="1510" idx="0"/>
            <a:endCxn id="1509" idx="1"/>
          </p:cNvCxnSpPr>
          <p:nvPr/>
        </p:nvCxnSpPr>
        <p:spPr>
          <a:xfrm>
            <a:off x="706475" y="3756800"/>
            <a:ext cx="616200" cy="2299800"/>
          </a:xfrm>
          <a:prstGeom prst="bentConnector3">
            <a:avLst>
              <a:gd fmla="val 4999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0" name="Google Shape;1560;p99"/>
          <p:cNvCxnSpPr/>
          <p:nvPr/>
        </p:nvCxnSpPr>
        <p:spPr>
          <a:xfrm flipH="1">
            <a:off x="10168567" y="3864650"/>
            <a:ext cx="681300" cy="438900"/>
          </a:xfrm>
          <a:prstGeom prst="bentConnector3">
            <a:avLst>
              <a:gd fmla="val 50000" name="adj1"/>
            </a:avLst>
          </a:prstGeom>
          <a:noFill/>
          <a:ln cap="flat" cmpd="sng" w="1143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61" name="Google Shape;1561;p99"/>
          <p:cNvGrpSpPr/>
          <p:nvPr/>
        </p:nvGrpSpPr>
        <p:grpSpPr>
          <a:xfrm>
            <a:off x="1658426" y="1732709"/>
            <a:ext cx="1850751" cy="1361018"/>
            <a:chOff x="4529276" y="2503459"/>
            <a:chExt cx="1850751" cy="1361018"/>
          </a:xfrm>
        </p:grpSpPr>
        <p:grpSp>
          <p:nvGrpSpPr>
            <p:cNvPr id="1562" name="Google Shape;1562;p99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563" name="Google Shape;1563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99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Discipline feature 1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66" name="Google Shape;1566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69" name="Google Shape;1569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1" name="Google Shape;1571;p99"/>
          <p:cNvGrpSpPr/>
          <p:nvPr/>
        </p:nvGrpSpPr>
        <p:grpSpPr>
          <a:xfrm>
            <a:off x="3781776" y="1724897"/>
            <a:ext cx="1850751" cy="1361018"/>
            <a:chOff x="4529276" y="2503459"/>
            <a:chExt cx="1850751" cy="1361018"/>
          </a:xfrm>
        </p:grpSpPr>
        <p:grpSp>
          <p:nvGrpSpPr>
            <p:cNvPr id="1572" name="Google Shape;1572;p99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573" name="Google Shape;1573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99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Discipline feature 2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5" name="Google Shape;1575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76" name="Google Shape;1576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8" name="Google Shape;1578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79" name="Google Shape;1579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1" name="Google Shape;1581;p99"/>
          <p:cNvGrpSpPr/>
          <p:nvPr/>
        </p:nvGrpSpPr>
        <p:grpSpPr>
          <a:xfrm>
            <a:off x="6107851" y="1732709"/>
            <a:ext cx="1850751" cy="1361018"/>
            <a:chOff x="4529276" y="2503459"/>
            <a:chExt cx="1850751" cy="1361018"/>
          </a:xfrm>
        </p:grpSpPr>
        <p:grpSp>
          <p:nvGrpSpPr>
            <p:cNvPr id="1582" name="Google Shape;1582;p99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583" name="Google Shape;1583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99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Discipline feature 3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5" name="Google Shape;1585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86" name="Google Shape;1586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8" name="Google Shape;1588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89" name="Google Shape;1589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91" name="Google Shape;1591;p99"/>
          <p:cNvGrpSpPr/>
          <p:nvPr/>
        </p:nvGrpSpPr>
        <p:grpSpPr>
          <a:xfrm>
            <a:off x="8188276" y="1732709"/>
            <a:ext cx="1850751" cy="1361018"/>
            <a:chOff x="4529276" y="2503459"/>
            <a:chExt cx="1850751" cy="1361018"/>
          </a:xfrm>
        </p:grpSpPr>
        <p:grpSp>
          <p:nvGrpSpPr>
            <p:cNvPr id="1592" name="Google Shape;1592;p99"/>
            <p:cNvGrpSpPr/>
            <p:nvPr/>
          </p:nvGrpSpPr>
          <p:grpSpPr>
            <a:xfrm>
              <a:off x="4529276" y="2779301"/>
              <a:ext cx="1850751" cy="624920"/>
              <a:chOff x="519000" y="1864499"/>
              <a:chExt cx="2600100" cy="686801"/>
            </a:xfrm>
          </p:grpSpPr>
          <p:sp>
            <p:nvSpPr>
              <p:cNvPr id="1593" name="Google Shape;1593;p99"/>
              <p:cNvSpPr/>
              <p:nvPr/>
            </p:nvSpPr>
            <p:spPr>
              <a:xfrm>
                <a:off x="519000" y="1919500"/>
                <a:ext cx="2600100" cy="631800"/>
              </a:xfrm>
              <a:prstGeom prst="roundRect">
                <a:avLst>
                  <a:gd fmla="val 16667" name="adj"/>
                </a:avLst>
              </a:prstGeom>
              <a:solidFill>
                <a:srgbClr val="FCE5CD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99"/>
              <p:cNvSpPr txBox="1"/>
              <p:nvPr/>
            </p:nvSpPr>
            <p:spPr>
              <a:xfrm>
                <a:off x="685818" y="1864499"/>
                <a:ext cx="22476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Discipline feature 4</a:t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5" name="Google Shape;1595;p99"/>
            <p:cNvGrpSpPr/>
            <p:nvPr/>
          </p:nvGrpSpPr>
          <p:grpSpPr>
            <a:xfrm>
              <a:off x="4792614" y="2503459"/>
              <a:ext cx="1405200" cy="465900"/>
              <a:chOff x="10718225" y="453125"/>
              <a:chExt cx="1405200" cy="465900"/>
            </a:xfrm>
          </p:grpSpPr>
          <p:sp>
            <p:nvSpPr>
              <p:cNvPr id="1596" name="Google Shape;1596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8" name="Google Shape;1598;p99"/>
            <p:cNvGrpSpPr/>
            <p:nvPr/>
          </p:nvGrpSpPr>
          <p:grpSpPr>
            <a:xfrm>
              <a:off x="4775189" y="3398577"/>
              <a:ext cx="1405200" cy="465900"/>
              <a:chOff x="10718225" y="453125"/>
              <a:chExt cx="1405200" cy="465900"/>
            </a:xfrm>
          </p:grpSpPr>
          <p:sp>
            <p:nvSpPr>
              <p:cNvPr id="1599" name="Google Shape;1599;p99"/>
              <p:cNvSpPr/>
              <p:nvPr/>
            </p:nvSpPr>
            <p:spPr>
              <a:xfrm>
                <a:off x="10718225" y="453125"/>
                <a:ext cx="1304100" cy="314400"/>
              </a:xfrm>
              <a:prstGeom prst="rect">
                <a:avLst/>
              </a:prstGeom>
              <a:solidFill>
                <a:srgbClr val="43434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99"/>
              <p:cNvSpPr txBox="1"/>
              <p:nvPr/>
            </p:nvSpPr>
            <p:spPr>
              <a:xfrm>
                <a:off x="10737125" y="453125"/>
                <a:ext cx="1386300" cy="46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en-US" sz="10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APIs and std interfaces</a:t>
                </a:r>
                <a:endParaRPr b="1" i="1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01" name="Google Shape;1601;p99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EOSC Technical Architecture</a:t>
            </a:r>
            <a:endParaRPr/>
          </a:p>
        </p:txBody>
      </p:sp>
      <p:grpSp>
        <p:nvGrpSpPr>
          <p:cNvPr id="1602" name="Google Shape;1602;p99"/>
          <p:cNvGrpSpPr/>
          <p:nvPr/>
        </p:nvGrpSpPr>
        <p:grpSpPr>
          <a:xfrm>
            <a:off x="11128896" y="844283"/>
            <a:ext cx="703673" cy="338927"/>
            <a:chOff x="8866028" y="352927"/>
            <a:chExt cx="495300" cy="274858"/>
          </a:xfrm>
        </p:grpSpPr>
        <p:sp>
          <p:nvSpPr>
            <p:cNvPr id="1603" name="Google Shape;1603;p99"/>
            <p:cNvSpPr/>
            <p:nvPr/>
          </p:nvSpPr>
          <p:spPr>
            <a:xfrm>
              <a:off x="8884003" y="389585"/>
              <a:ext cx="477300" cy="2382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99"/>
            <p:cNvSpPr txBox="1"/>
            <p:nvPr/>
          </p:nvSpPr>
          <p:spPr>
            <a:xfrm>
              <a:off x="8866028" y="352927"/>
              <a:ext cx="4953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1" lang="en-US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GUI/API</a:t>
              </a:r>
              <a:endParaRPr b="1" i="1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4" name="Google Shape;1604;p99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0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Built to facilitate the service composition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Adoption of standards and participation to standardisation bodies (RDA, OGF, etc.)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Develop new solutions as result of integration activities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Fostering the integration of thematic services with federation and common services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Enhance the EOSC-Hub access channels to improve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Discoverability, access and combined usage of services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See EOSC Portal in particular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Establish and further enhance collaborations with other EOSC projects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OpenAIRE Advance, GNT4-3, ESFRI Clusters, regional and national projects, implementation projects, etc. </a:t>
            </a:r>
            <a:endParaRPr/>
          </a:p>
        </p:txBody>
      </p:sp>
      <p:sp>
        <p:nvSpPr>
          <p:cNvPr id="1611" name="Google Shape;1611;p10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2" name="Google Shape;1612;p10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Technical Roadmap</a:t>
            </a:r>
            <a:endParaRPr/>
          </a:p>
        </p:txBody>
      </p:sp>
      <p:sp>
        <p:nvSpPr>
          <p:cNvPr id="1613" name="Google Shape;1613;p10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01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EOSC-hub Liaison with external bodies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101"/>
          <p:cNvSpPr txBox="1"/>
          <p:nvPr>
            <p:ph idx="3" type="body"/>
          </p:nvPr>
        </p:nvSpPr>
        <p:spPr>
          <a:xfrm>
            <a:off x="628650" y="2440524"/>
            <a:ext cx="7759800" cy="98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rPr lang="en-US" sz="2590"/>
              <a:t>Collaboration with RDA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rPr b="0" i="0" lang="en-US" sz="259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Other bodies</a:t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02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6" name="Google Shape;1626;p102"/>
          <p:cNvSpPr txBox="1"/>
          <p:nvPr>
            <p:ph idx="1" type="body"/>
          </p:nvPr>
        </p:nvSpPr>
        <p:spPr>
          <a:xfrm>
            <a:off x="335350" y="963975"/>
            <a:ext cx="11521200" cy="5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100"/>
              <a:buChar char="•"/>
            </a:pPr>
            <a:r>
              <a:rPr b="1" lang="en-US" sz="2100">
                <a:solidFill>
                  <a:srgbClr val="B5892D"/>
                </a:solidFill>
              </a:rPr>
              <a:t>FAIR Data Maturity Model WG</a:t>
            </a:r>
            <a:endParaRPr b="1" sz="2100">
              <a:solidFill>
                <a:srgbClr val="B5892D"/>
              </a:solidFill>
            </a:endParaRPr>
          </a:p>
          <a:p>
            <a:pPr indent="-33274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0"/>
              <a:buChar char="-"/>
            </a:pPr>
            <a:r>
              <a:rPr lang="en-US" sz="1900"/>
              <a:t>EOSC-hub regularly contributing to meetings providing expertise on the assessment criteria for FAIR data that the WG is developing, and their validation against known use cases.</a:t>
            </a:r>
            <a:endParaRPr sz="19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>
                <a:solidFill>
                  <a:srgbClr val="B5892D"/>
                </a:solidFill>
              </a:rPr>
              <a:t>Software Source Code Identification WG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2100"/>
              <a:t>Software code sharing through collaborative platforms like the Application Database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-US" sz="2100">
                <a:solidFill>
                  <a:srgbClr val="B5892D"/>
                </a:solidFill>
              </a:rPr>
              <a:t>Array Database Assessment WG</a:t>
            </a:r>
            <a:endParaRPr b="1"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Supported by Task T7.3 (ECAS, climate research)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100"/>
              <a:buChar char="•"/>
            </a:pPr>
            <a:r>
              <a:rPr b="1" lang="en-US" sz="2100">
                <a:solidFill>
                  <a:srgbClr val="B5892D"/>
                </a:solidFill>
              </a:rPr>
              <a:t>H</a:t>
            </a:r>
            <a:r>
              <a:rPr b="1" lang="en-US" sz="2100">
                <a:solidFill>
                  <a:srgbClr val="B5892D"/>
                </a:solidFill>
              </a:rPr>
              <a:t>ealth &amp; privacy IG/WGs</a:t>
            </a:r>
            <a:endParaRPr b="1" sz="2100">
              <a:solidFill>
                <a:srgbClr val="B5892D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Contributions from WP2.4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100"/>
              <a:buChar char="•"/>
            </a:pPr>
            <a:r>
              <a:rPr lang="en-US" sz="2100">
                <a:solidFill>
                  <a:srgbClr val="B5892D"/>
                </a:solidFill>
              </a:rPr>
              <a:t>Meeting and workshops </a:t>
            </a:r>
            <a:endParaRPr sz="2100">
              <a:solidFill>
                <a:srgbClr val="B5892D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RDA11th Plenary (at Berlin), EOSC-Hub, FREYA, and OpenAIRE-Advance projects together organized a </a:t>
            </a:r>
            <a:r>
              <a:rPr b="1" lang="en-US" sz="2100"/>
              <a:t>"EOSC-related European Projects getting Global: Engaging with the RDA - RDA 11th Plenary BoF meeting"</a:t>
            </a:r>
            <a:r>
              <a:rPr lang="en-US" sz="2100"/>
              <a:t> to: </a:t>
            </a:r>
            <a:endParaRPr sz="21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share interests in RDA activities for each of the three projects,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identify new activities relevant to the RDA context,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discuss RDA recommendations and outputs of interest,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liaise with interested RDA members from all regions.</a:t>
            </a:r>
            <a:endParaRPr sz="19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t/>
            </a:r>
            <a:endParaRPr b="1" sz="2100"/>
          </a:p>
        </p:txBody>
      </p:sp>
      <p:sp>
        <p:nvSpPr>
          <p:cNvPr id="1627" name="Google Shape;1627;p102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Collaboration with RDA</a:t>
            </a:r>
            <a:endParaRPr/>
          </a:p>
        </p:txBody>
      </p:sp>
      <p:sp>
        <p:nvSpPr>
          <p:cNvPr id="1628" name="Google Shape;1628;p10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0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5" name="Google Shape;1635;p103"/>
          <p:cNvSpPr txBox="1"/>
          <p:nvPr>
            <p:ph idx="1" type="body"/>
          </p:nvPr>
        </p:nvSpPr>
        <p:spPr>
          <a:xfrm>
            <a:off x="335350" y="963975"/>
            <a:ext cx="11521200" cy="5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“</a:t>
            </a:r>
            <a:r>
              <a:rPr b="1" lang="en-US"/>
              <a:t>Research Data Repository Interoperability</a:t>
            </a:r>
            <a:r>
              <a:rPr lang="en-US"/>
              <a:t>” WG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“</a:t>
            </a:r>
            <a:r>
              <a:rPr b="1" lang="en-US"/>
              <a:t>Metadata</a:t>
            </a:r>
            <a:r>
              <a:rPr lang="en-US"/>
              <a:t>” IGs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“</a:t>
            </a:r>
            <a:r>
              <a:rPr b="1" lang="en-US"/>
              <a:t>Sensitive Data in the Open Science</a:t>
            </a:r>
            <a:r>
              <a:rPr lang="en-US"/>
              <a:t>” WG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“</a:t>
            </a:r>
            <a:r>
              <a:rPr b="1" lang="en-US"/>
              <a:t>Data Usage Metrics</a:t>
            </a:r>
            <a:r>
              <a:rPr lang="en-US"/>
              <a:t>” WG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“</a:t>
            </a:r>
            <a:r>
              <a:rPr b="1" lang="en-US"/>
              <a:t>Data Management Plans </a:t>
            </a:r>
            <a:r>
              <a:rPr lang="en-US"/>
              <a:t>(DMP) Common Standards”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Together with OpenAIRE: RDA WG “Make Data Count”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Contribution to </a:t>
            </a:r>
            <a:r>
              <a:rPr b="1" lang="en-US"/>
              <a:t>TOSCA standard</a:t>
            </a:r>
            <a:r>
              <a:rPr lang="en-US"/>
              <a:t>: for the orchestration of Cloud services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b="1" lang="en-US"/>
              <a:t>OGC standard: </a:t>
            </a:r>
            <a:r>
              <a:rPr lang="en-US"/>
              <a:t>in the field of the Earth Observation cases, and the GLUE standard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/>
              <a:t>Strict correlation with </a:t>
            </a:r>
            <a:r>
              <a:rPr b="1" lang="en-US"/>
              <a:t>AARCH </a:t>
            </a:r>
            <a:r>
              <a:rPr lang="en-US"/>
              <a:t>for the AAI implementation</a:t>
            </a:r>
            <a:endParaRPr/>
          </a:p>
        </p:txBody>
      </p:sp>
      <p:sp>
        <p:nvSpPr>
          <p:cNvPr id="1636" name="Google Shape;1636;p103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Collaboration with RDA (cont) and other bodies</a:t>
            </a:r>
            <a:endParaRPr/>
          </a:p>
        </p:txBody>
      </p:sp>
      <p:sp>
        <p:nvSpPr>
          <p:cNvPr id="1637" name="Google Shape;1637;p10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04"/>
          <p:cNvSpPr txBox="1"/>
          <p:nvPr>
            <p:ph idx="1" type="body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1643" name="Google Shape;1643;p104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EOSC-hub Technical Support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104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rPr lang="en-US" sz="2590"/>
              <a:t>Users’ requirements gathering</a:t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05"/>
          <p:cNvSpPr txBox="1"/>
          <p:nvPr>
            <p:ph idx="12" type="sldNum"/>
          </p:nvPr>
        </p:nvSpPr>
        <p:spPr>
          <a:xfrm>
            <a:off x="8737600" y="6381328"/>
            <a:ext cx="3119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</a:pPr>
            <a:fld id="{00000000-1234-1234-1234-123412341234}" type="slidenum">
              <a:rPr b="0" i="0" lang="en-US" sz="9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105"/>
          <p:cNvSpPr txBox="1"/>
          <p:nvPr>
            <p:ph idx="2" type="body"/>
          </p:nvPr>
        </p:nvSpPr>
        <p:spPr>
          <a:xfrm>
            <a:off x="3550367" y="108100"/>
            <a:ext cx="8408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sz="3000"/>
              <a:t>Workflow for users’ requirements gathering (T10.3/T10.4 to be completed)</a:t>
            </a:r>
            <a:endParaRPr/>
          </a:p>
        </p:txBody>
      </p:sp>
      <p:sp>
        <p:nvSpPr>
          <p:cNvPr id="1651" name="Google Shape;1651;p105"/>
          <p:cNvSpPr/>
          <p:nvPr/>
        </p:nvSpPr>
        <p:spPr>
          <a:xfrm>
            <a:off x="335342" y="2384600"/>
            <a:ext cx="2490900" cy="64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 / CC / DIH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105"/>
          <p:cNvSpPr/>
          <p:nvPr/>
        </p:nvSpPr>
        <p:spPr>
          <a:xfrm>
            <a:off x="5213267" y="2742150"/>
            <a:ext cx="2490900" cy="6444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10.3,10.4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3" name="Google Shape;165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6732" y="3691725"/>
            <a:ext cx="1760700" cy="378903"/>
          </a:xfrm>
          <a:prstGeom prst="rect">
            <a:avLst/>
          </a:prstGeom>
          <a:noFill/>
          <a:ln>
            <a:noFill/>
          </a:ln>
        </p:spPr>
      </p:pic>
      <p:sp>
        <p:nvSpPr>
          <p:cNvPr id="1654" name="Google Shape;1654;p105"/>
          <p:cNvSpPr txBox="1"/>
          <p:nvPr/>
        </p:nvSpPr>
        <p:spPr>
          <a:xfrm>
            <a:off x="9466733" y="2537000"/>
            <a:ext cx="2347500" cy="1025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Community requirements DB</a:t>
            </a:r>
            <a:endParaRPr b="1" i="0" sz="1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105"/>
          <p:cNvSpPr/>
          <p:nvPr/>
        </p:nvSpPr>
        <p:spPr>
          <a:xfrm>
            <a:off x="5482867" y="5317950"/>
            <a:ext cx="1951500" cy="644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TCOM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05"/>
          <p:cNvSpPr/>
          <p:nvPr/>
        </p:nvSpPr>
        <p:spPr>
          <a:xfrm>
            <a:off x="860400" y="5181300"/>
            <a:ext cx="2347500" cy="917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Teams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WP5, WP6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105"/>
          <p:cNvSpPr/>
          <p:nvPr/>
        </p:nvSpPr>
        <p:spPr>
          <a:xfrm>
            <a:off x="9151005" y="5272775"/>
            <a:ext cx="2663100" cy="744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projects / tools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8" name="Google Shape;1658;p105"/>
          <p:cNvCxnSpPr/>
          <p:nvPr/>
        </p:nvCxnSpPr>
        <p:spPr>
          <a:xfrm>
            <a:off x="2895200" y="3064350"/>
            <a:ext cx="2150400" cy="11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59" name="Google Shape;1659;p105"/>
          <p:cNvSpPr txBox="1"/>
          <p:nvPr/>
        </p:nvSpPr>
        <p:spPr>
          <a:xfrm>
            <a:off x="3180167" y="3067700"/>
            <a:ext cx="19515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 analysis and feedback on them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105"/>
          <p:cNvSpPr txBox="1"/>
          <p:nvPr/>
        </p:nvSpPr>
        <p:spPr>
          <a:xfrm>
            <a:off x="7752167" y="3067700"/>
            <a:ext cx="13125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Compiles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1" name="Google Shape;1661;p105"/>
          <p:cNvCxnSpPr/>
          <p:nvPr/>
        </p:nvCxnSpPr>
        <p:spPr>
          <a:xfrm>
            <a:off x="7873600" y="3064350"/>
            <a:ext cx="1430400" cy="11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62" name="Google Shape;1662;p105"/>
          <p:cNvCxnSpPr/>
          <p:nvPr/>
        </p:nvCxnSpPr>
        <p:spPr>
          <a:xfrm>
            <a:off x="6421500" y="3562400"/>
            <a:ext cx="4800" cy="168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63" name="Google Shape;1663;p105"/>
          <p:cNvCxnSpPr>
            <a:endCxn id="1656" idx="3"/>
          </p:cNvCxnSpPr>
          <p:nvPr/>
        </p:nvCxnSpPr>
        <p:spPr>
          <a:xfrm rot="10800000">
            <a:off x="3207900" y="5640150"/>
            <a:ext cx="2120100" cy="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664" name="Google Shape;1664;p105"/>
          <p:cNvCxnSpPr/>
          <p:nvPr/>
        </p:nvCxnSpPr>
        <p:spPr>
          <a:xfrm flipH="1" rot="-5400000">
            <a:off x="8322200" y="4881875"/>
            <a:ext cx="3600" cy="152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65" name="Google Shape;1665;p105"/>
          <p:cNvSpPr txBox="1"/>
          <p:nvPr/>
        </p:nvSpPr>
        <p:spPr>
          <a:xfrm>
            <a:off x="3369633" y="5765100"/>
            <a:ext cx="19515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 with technical WPs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105"/>
          <p:cNvSpPr txBox="1"/>
          <p:nvPr/>
        </p:nvSpPr>
        <p:spPr>
          <a:xfrm>
            <a:off x="7491402" y="4850700"/>
            <a:ext cx="17268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Scouting on external projects/tools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105"/>
          <p:cNvSpPr/>
          <p:nvPr/>
        </p:nvSpPr>
        <p:spPr>
          <a:xfrm>
            <a:off x="335342" y="3234150"/>
            <a:ext cx="2490900" cy="64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Cases from EOSC Portal + eng. activities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8" name="Google Shape;1668;p105"/>
          <p:cNvCxnSpPr>
            <a:stCxn id="1652" idx="2"/>
            <a:endCxn id="1656" idx="3"/>
          </p:cNvCxnSpPr>
          <p:nvPr/>
        </p:nvCxnSpPr>
        <p:spPr>
          <a:xfrm flipH="1">
            <a:off x="3207917" y="3386550"/>
            <a:ext cx="3250800" cy="225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69" name="Google Shape;1669;p105"/>
          <p:cNvSpPr txBox="1"/>
          <p:nvPr/>
        </p:nvSpPr>
        <p:spPr>
          <a:xfrm>
            <a:off x="335250" y="1184100"/>
            <a:ext cx="115215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support is provided to all potential EOSC-hub users (internal and external) by T10.3 and T10.4 in collaboration with other technical work-packages (WP5, WP6, WP7)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0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10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7" name="Google Shape;1677;p106"/>
          <p:cNvSpPr txBox="1"/>
          <p:nvPr>
            <p:ph idx="1" type="body"/>
          </p:nvPr>
        </p:nvSpPr>
        <p:spPr>
          <a:xfrm>
            <a:off x="335360" y="1116364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22 Communities recorded in the Community Requirements DB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Thematic services, competence centers, business pilots, cases from EOSC Portal or engagement activities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Around 100 user stories and 120 use cases recorded and analysed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109 technical requirements for technical teams (WP5, WP6, WP7) recorded → new service releases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T10.3 is supporting the </a:t>
            </a:r>
            <a:r>
              <a:rPr lang="en-US">
                <a:solidFill>
                  <a:srgbClr val="B5892D"/>
                </a:solidFill>
              </a:rPr>
              <a:t>Early Adopter Programme</a:t>
            </a:r>
            <a:endParaRPr>
              <a:solidFill>
                <a:srgbClr val="B5892D"/>
              </a:solidFill>
            </a:endParaRPr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Technical reviews of proposals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Shepherding of shortlisted proposals</a:t>
            </a:r>
            <a:endParaRPr/>
          </a:p>
          <a:p>
            <a:pPr indent="-350519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▪"/>
            </a:pPr>
            <a:r>
              <a:rPr lang="en-US"/>
              <a:t>Identify service and resource providers</a:t>
            </a:r>
            <a:endParaRPr/>
          </a:p>
          <a:p>
            <a:pPr indent="-350519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▪"/>
            </a:pPr>
            <a:r>
              <a:rPr lang="en-US"/>
              <a:t>Define a technical plan for integration</a:t>
            </a:r>
            <a:endParaRPr/>
          </a:p>
        </p:txBody>
      </p:sp>
      <p:sp>
        <p:nvSpPr>
          <p:cNvPr id="1678" name="Google Shape;1678;p106"/>
          <p:cNvSpPr txBox="1"/>
          <p:nvPr>
            <p:ph idx="2" type="body"/>
          </p:nvPr>
        </p:nvSpPr>
        <p:spPr>
          <a:xfrm>
            <a:off x="3882236" y="260489"/>
            <a:ext cx="79743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Technical Support</a:t>
            </a:r>
            <a:endParaRPr/>
          </a:p>
        </p:txBody>
      </p:sp>
      <p:sp>
        <p:nvSpPr>
          <p:cNvPr id="1679" name="Google Shape;1679;p10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07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WP10 Effort Planned &amp; Used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" name="Google Shape;1689;p108"/>
          <p:cNvGraphicFramePr/>
          <p:nvPr/>
        </p:nvGraphicFramePr>
        <p:xfrm>
          <a:off x="335360" y="1435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{D9511621-A98C-409F-8E15-378B53D04336}</a:tableStyleId>
              </a:tblPr>
              <a:tblGrid>
                <a:gridCol w="1025450"/>
                <a:gridCol w="1094550"/>
                <a:gridCol w="5652250"/>
                <a:gridCol w="1271750"/>
                <a:gridCol w="1235850"/>
                <a:gridCol w="1025450"/>
              </a:tblGrid>
              <a:tr h="3989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No.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Name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P1 M1 - M18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5803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Planned PM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 PM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Used%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897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WP10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T10.01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Roadmap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62%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0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b="0" i="1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Unfunded efforts-- Technology Coordination</a:t>
                      </a:r>
                      <a:endParaRPr b="0" i="1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0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T10.02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 Catalogue Technical Evolution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12.9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0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T10.03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 Requirement Analysis and Technical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47.5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41.1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0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T10.04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Service Building Requirements and Gap Analysis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12.5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8.6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0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 b="0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8975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WP10 Total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101.5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75.6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90" name="Google Shape;1690;p10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1" name="Google Shape;1691;p10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WP10: M1-M18 Efforts Planned &amp; Used</a:t>
            </a:r>
            <a:endParaRPr sz="3240"/>
          </a:p>
        </p:txBody>
      </p:sp>
      <p:sp>
        <p:nvSpPr>
          <p:cNvPr id="1692" name="Google Shape;1692;p10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73"/>
          <p:cNvSpPr txBox="1"/>
          <p:nvPr>
            <p:ph idx="1" type="body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Landscape &amp; EOSC Architecture Working Group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End-to-end service composition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EOSC Interoperability Guidelines &amp; Interoperability Framework</a:t>
            </a:r>
            <a:endParaRPr sz="2000"/>
          </a:p>
        </p:txBody>
      </p:sp>
      <p:sp>
        <p:nvSpPr>
          <p:cNvPr id="942" name="Google Shape;942;p73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Landscape and Service Composability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73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rPr lang="en-US" sz="2590"/>
              <a:t>Overarching concepts</a:t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109"/>
          <p:cNvSpPr txBox="1"/>
          <p:nvPr>
            <p:ph idx="1" type="body"/>
          </p:nvPr>
        </p:nvSpPr>
        <p:spPr>
          <a:xfrm>
            <a:off x="335360" y="1268762"/>
            <a:ext cx="11521200" cy="5112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500"/>
              <a:t>Deliverable D10.1 “EOSC-Hub Technical Roadmap v1” was delayed (M21) to give priority to define a generic framework to work on EOSC interoperability and integration guidelines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sz="2400"/>
              <a:t>Technical Reference Architecture provided to the EOSC Architecture WG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sz="2400"/>
              <a:t>Framework described in D10.3/D10.4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t/>
            </a:r>
            <a:endParaRPr sz="2400"/>
          </a:p>
          <a:p>
            <a:pPr indent="0" lvl="0" marL="800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en-US" sz="2400"/>
              <a:t>Proposed changes for the future: </a:t>
            </a:r>
            <a:endParaRPr sz="24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500"/>
              <a:t>Deliverable D10.2 “EOSC-Hub Technical Roadmap v2” [M24]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sz="2400"/>
              <a:t>We will ask in the next Amendment to move this to [M32]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500"/>
              <a:t>Deliverable D10.6 “Requirements and gap analysis report v2” [M24]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sz="2400"/>
              <a:t>We will ask in the next Amendment to move this to [M35]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500"/>
              <a:t>Milestone MS39 “M10.2 Technical Roadmap v2 revision” [M30]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 sz="2400"/>
              <a:t>We will ask in the next Amendment to move this to [M34]</a:t>
            </a:r>
            <a:endParaRPr/>
          </a:p>
        </p:txBody>
      </p:sp>
      <p:sp>
        <p:nvSpPr>
          <p:cNvPr id="1699" name="Google Shape;1699;p109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0" name="Google Shape;1700;p109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WP10: Deviations</a:t>
            </a:r>
            <a:endParaRPr/>
          </a:p>
        </p:txBody>
      </p:sp>
      <p:sp>
        <p:nvSpPr>
          <p:cNvPr id="1701" name="Google Shape;1701;p10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10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WP10 Conclusions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11"/>
          <p:cNvSpPr txBox="1"/>
          <p:nvPr>
            <p:ph idx="1" type="body"/>
          </p:nvPr>
        </p:nvSpPr>
        <p:spPr>
          <a:xfrm>
            <a:off x="335350" y="854766"/>
            <a:ext cx="11521200" cy="55066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B5892D"/>
                </a:solidFill>
              </a:rPr>
              <a:t>First </a:t>
            </a:r>
            <a:r>
              <a:rPr lang="en-US" sz="2400">
                <a:solidFill>
                  <a:srgbClr val="B5892D"/>
                </a:solidFill>
              </a:rPr>
              <a:t>EOSC Technical Architecture</a:t>
            </a:r>
            <a:r>
              <a:rPr lang="en-US" sz="2400"/>
              <a:t> (proposal)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-"/>
            </a:pPr>
            <a:r>
              <a:rPr lang="en-US" sz="2200"/>
              <a:t>Input to the “EOSC Architecture WG” → EOSC Interoperability layer</a:t>
            </a:r>
            <a:endParaRPr sz="2200"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-"/>
            </a:pPr>
            <a:r>
              <a:rPr lang="en-US" sz="2200"/>
              <a:t>Feedback collection on-going → survey in the EOSC Secretariat platform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Cross-project </a:t>
            </a:r>
            <a:r>
              <a:rPr lang="en-US" sz="2200"/>
              <a:t>Workshop on technical architecture with OpenAIRE and GEANT </a:t>
            </a:r>
            <a:r>
              <a:rPr lang="en-US" sz="2200"/>
              <a:t>(June 2019)</a:t>
            </a:r>
            <a:endParaRPr sz="2200"/>
          </a:p>
          <a:p>
            <a:pPr indent="-3810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B5892D"/>
                </a:solidFill>
              </a:rPr>
              <a:t>Initial</a:t>
            </a:r>
            <a:r>
              <a:rPr lang="en-US" sz="2400">
                <a:solidFill>
                  <a:srgbClr val="B5892D"/>
                </a:solidFill>
              </a:rPr>
              <a:t> specifications</a:t>
            </a:r>
            <a:r>
              <a:rPr lang="en-US" sz="2400"/>
              <a:t> for a number of building blocks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200"/>
              <a:t>Federation services: AAI, Monitoring, Accounting, etc</a:t>
            </a:r>
            <a:endParaRPr sz="2200"/>
          </a:p>
          <a:p>
            <a:pPr indent="-3810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200"/>
              <a:t>Common Service: Cloud IaaS, Cloud Container, PaaS, Data Repository, etc</a:t>
            </a:r>
            <a:endParaRPr sz="2200"/>
          </a:p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Char char="•"/>
            </a:pPr>
            <a:r>
              <a:rPr lang="en-US" sz="2400"/>
              <a:t>First EOSC Hub </a:t>
            </a:r>
            <a:r>
              <a:rPr lang="en-US" sz="2400">
                <a:solidFill>
                  <a:srgbClr val="B5892D"/>
                </a:solidFill>
              </a:rPr>
              <a:t>Technical Roadmap</a:t>
            </a:r>
            <a:endParaRPr sz="2400">
              <a:solidFill>
                <a:srgbClr val="B5892D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Char char="•"/>
            </a:pPr>
            <a:r>
              <a:rPr lang="en-US" sz="2400"/>
              <a:t>Ongoing </a:t>
            </a:r>
            <a:r>
              <a:rPr lang="en-US" sz="2400"/>
              <a:t>collaborations</a:t>
            </a:r>
            <a:r>
              <a:rPr lang="en-US" sz="2400"/>
              <a:t> with RDA 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BF9003"/>
                </a:solidFill>
              </a:rPr>
              <a:t>22 internal &amp; external user communities</a:t>
            </a:r>
            <a:r>
              <a:rPr lang="en-US" sz="2400"/>
              <a:t> supported 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Arial"/>
              <a:buChar char="-"/>
            </a:pPr>
            <a:r>
              <a:rPr lang="en-US" sz="2200">
                <a:solidFill>
                  <a:srgbClr val="B5892D"/>
                </a:solidFill>
              </a:rPr>
              <a:t>&gt; </a:t>
            </a:r>
            <a:r>
              <a:rPr lang="en-US" sz="2200">
                <a:solidFill>
                  <a:srgbClr val="B5892D"/>
                </a:solidFill>
              </a:rPr>
              <a:t>100 user stories &amp; use cases</a:t>
            </a:r>
            <a:r>
              <a:rPr lang="en-US" sz="2200"/>
              <a:t> analysed</a:t>
            </a:r>
            <a:endParaRPr sz="2200"/>
          </a:p>
          <a:p>
            <a:pPr indent="-3810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-"/>
            </a:pPr>
            <a:r>
              <a:rPr lang="en-US" sz="2200">
                <a:solidFill>
                  <a:srgbClr val="B5892D"/>
                </a:solidFill>
              </a:rPr>
              <a:t>&gt; More than 100 technical requirements </a:t>
            </a:r>
            <a:r>
              <a:rPr lang="en-US" sz="2200"/>
              <a:t>defined for WP5/WP6,WP7</a:t>
            </a:r>
            <a:endParaRPr sz="2200"/>
          </a:p>
        </p:txBody>
      </p:sp>
      <p:sp>
        <p:nvSpPr>
          <p:cNvPr id="1713" name="Google Shape;1713;p1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4" name="Google Shape;1714;p111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600"/>
              <a:t>Highlights and main results</a:t>
            </a:r>
            <a:endParaRPr/>
          </a:p>
        </p:txBody>
      </p:sp>
      <p:sp>
        <p:nvSpPr>
          <p:cNvPr id="1715" name="Google Shape;1715;p11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112"/>
          <p:cNvSpPr txBox="1"/>
          <p:nvPr>
            <p:ph idx="1" type="body"/>
          </p:nvPr>
        </p:nvSpPr>
        <p:spPr>
          <a:xfrm>
            <a:off x="335100" y="1200149"/>
            <a:ext cx="11521800" cy="48030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Enhance the proposal for the EOSC Technical Architecture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Feedback from relevant stakeholders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Liaison with EOSC Architecture WG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Organise a Workshop to discuss an enhanced version of the EOSC Technical Architecture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Release the first set of EOSC Technical Specifications for external comments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Involve other key actors in the definition of the EOSC Technical Specifications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Updated Technical Roadmap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Continue the collaboration with RDA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Continue Technical Support activities</a:t>
            </a:r>
            <a:endParaRPr/>
          </a:p>
        </p:txBody>
      </p:sp>
      <p:sp>
        <p:nvSpPr>
          <p:cNvPr id="1722" name="Google Shape;1722;p112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3" name="Google Shape;1723;p112"/>
          <p:cNvSpPr txBox="1"/>
          <p:nvPr>
            <p:ph idx="2" type="body"/>
          </p:nvPr>
        </p:nvSpPr>
        <p:spPr>
          <a:xfrm>
            <a:off x="3221188" y="157232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Future plans</a:t>
            </a:r>
            <a:endParaRPr/>
          </a:p>
        </p:txBody>
      </p:sp>
      <p:sp>
        <p:nvSpPr>
          <p:cNvPr id="1724" name="Google Shape;1724;p11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13"/>
          <p:cNvSpPr txBox="1"/>
          <p:nvPr>
            <p:ph idx="1" type="body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donvito@infn.it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74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0" name="Google Shape;950;p74"/>
          <p:cNvSpPr txBox="1"/>
          <p:nvPr>
            <p:ph idx="1" type="body"/>
          </p:nvPr>
        </p:nvSpPr>
        <p:spPr>
          <a:xfrm>
            <a:off x="335360" y="11925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Analysis of </a:t>
            </a:r>
            <a:r>
              <a:rPr lang="en-US">
                <a:solidFill>
                  <a:srgbClr val="B5892D"/>
                </a:solidFill>
              </a:rPr>
              <a:t>EOSC Pilot recommendations</a:t>
            </a:r>
            <a:r>
              <a:rPr lang="en-US"/>
              <a:t> on Service Architecture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Commission </a:t>
            </a:r>
            <a:r>
              <a:rPr lang="en-US">
                <a:solidFill>
                  <a:srgbClr val="B5892D"/>
                </a:solidFill>
              </a:rPr>
              <a:t>Staff Working Document </a:t>
            </a:r>
            <a:r>
              <a:rPr lang="en-US"/>
              <a:t>on the implementation roadmap for the European Open Science Cloud 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‘Architecture’ Action Line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Char char="•"/>
            </a:pPr>
            <a:r>
              <a:rPr lang="en-US">
                <a:solidFill>
                  <a:srgbClr val="B5892D"/>
                </a:solidFill>
              </a:rPr>
              <a:t>EOSC Architecture WG</a:t>
            </a:r>
            <a:endParaRPr>
              <a:solidFill>
                <a:srgbClr val="B5892D"/>
              </a:solidFill>
            </a:endParaRPr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EOSC-hub representative contributing to the WG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The WG will propose the technical framework required to enable and sustain an evolving EOSC federation of systems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EOSC interoperability layer: </a:t>
            </a:r>
            <a:r>
              <a:rPr lang="en-US">
                <a:solidFill>
                  <a:srgbClr val="B5892D"/>
                </a:solidFill>
              </a:rPr>
              <a:t>standards</a:t>
            </a:r>
            <a:r>
              <a:rPr lang="en-US"/>
              <a:t>, </a:t>
            </a:r>
            <a:r>
              <a:rPr lang="en-US">
                <a:solidFill>
                  <a:srgbClr val="B5892D"/>
                </a:solidFill>
              </a:rPr>
              <a:t>APIs</a:t>
            </a:r>
            <a:r>
              <a:rPr lang="en-US"/>
              <a:t> and </a:t>
            </a:r>
            <a:r>
              <a:rPr lang="en-US">
                <a:solidFill>
                  <a:srgbClr val="B5892D"/>
                </a:solidFill>
              </a:rPr>
              <a:t>protocols</a:t>
            </a:r>
            <a:r>
              <a:rPr lang="en-US"/>
              <a:t> that will facilitate interoperable services</a:t>
            </a:r>
            <a:endParaRPr/>
          </a:p>
        </p:txBody>
      </p:sp>
      <p:sp>
        <p:nvSpPr>
          <p:cNvPr id="951" name="Google Shape;951;p74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Landscape</a:t>
            </a:r>
            <a:endParaRPr/>
          </a:p>
        </p:txBody>
      </p:sp>
      <p:sp>
        <p:nvSpPr>
          <p:cNvPr id="952" name="Google Shape;952;p7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75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335400" y="1001551"/>
            <a:ext cx="11521200" cy="5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Fostering service composability to create new added-value solutions for research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Promote the adoption of standards</a:t>
            </a:r>
            <a:endParaRPr sz="2800"/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Perform service integration activities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/>
              <a:t>Typical</a:t>
            </a:r>
            <a:r>
              <a:rPr lang="en-US">
                <a:solidFill>
                  <a:schemeClr val="dk1"/>
                </a:solidFill>
              </a:rPr>
              <a:t> service combinations</a:t>
            </a:r>
            <a:endParaRPr>
              <a:solidFill>
                <a:srgbClr val="000000"/>
              </a:solidFill>
            </a:endParaRPr>
          </a:p>
          <a:p>
            <a:pPr indent="-406400" lvl="1" marL="91440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</a:rPr>
              <a:t>Re-using federation services to implement basic features (e.g. AAI, monitoring, accounting)</a:t>
            </a: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</a:rPr>
              <a:t>Adopt common services to better exploit compute, storage and data resources (e.g. EGI Cloud Compute, EUDAT B2FIND, INDIGO Orchestrator)</a:t>
            </a: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</a:rPr>
              <a:t>Create new scientific workflows as combination of more services</a:t>
            </a:r>
            <a:endParaRPr sz="2800"/>
          </a:p>
        </p:txBody>
      </p:sp>
      <p:sp>
        <p:nvSpPr>
          <p:cNvPr id="960" name="Google Shape;960;p75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End-to-end Composition of Services</a:t>
            </a:r>
            <a:endParaRPr/>
          </a:p>
        </p:txBody>
      </p:sp>
      <p:sp>
        <p:nvSpPr>
          <p:cNvPr id="961" name="Google Shape;961;p7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8" name="Google Shape;968;p76"/>
          <p:cNvSpPr txBox="1"/>
          <p:nvPr>
            <p:ph idx="1" type="body"/>
          </p:nvPr>
        </p:nvSpPr>
        <p:spPr>
          <a:xfrm>
            <a:off x="106800" y="723550"/>
            <a:ext cx="11932800" cy="5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Technical Interoperability Guidelines in terms of suggested EOSC standards and interfaces/APIs</a:t>
            </a:r>
            <a:endParaRPr sz="2600"/>
          </a:p>
          <a:p>
            <a:pPr indent="-3644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/>
              <a:t>L</a:t>
            </a:r>
            <a:r>
              <a:rPr lang="en-US" sz="2400"/>
              <a:t>ower the barriers to allow services to interact and work together</a:t>
            </a:r>
            <a:endParaRPr sz="24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Benefits:</a:t>
            </a:r>
            <a:endParaRPr sz="2600"/>
          </a:p>
          <a:p>
            <a:pPr indent="-3644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/>
              <a:t>S</a:t>
            </a:r>
            <a:r>
              <a:rPr lang="en-US" sz="2400"/>
              <a:t>cientists can rely on e-Infrastructures and EOSC-compliant services for implementing the basic features</a:t>
            </a:r>
            <a:endParaRPr sz="2400"/>
          </a:p>
          <a:p>
            <a:pPr indent="-3644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/>
              <a:t>Federated and common services can interoperate (e.g. AAI or accounting services from different initiatives)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Interoperability guidelines as implementation of the EOSC interoperability layer (--&gt; EOSC Architecture WG)</a:t>
            </a:r>
            <a:endParaRPr sz="2600"/>
          </a:p>
          <a:p>
            <a:pPr indent="-3644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/>
              <a:t>B</a:t>
            </a:r>
            <a:r>
              <a:rPr lang="en-US" sz="2400"/>
              <a:t>ased on existing community practices, well-known standards and interfaces</a:t>
            </a:r>
            <a:endParaRPr sz="2400"/>
          </a:p>
          <a:p>
            <a:pPr indent="-3644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en-US" sz="2400"/>
              <a:t>Adoption should not be forced but as a natural consequence of the advantages for a service</a:t>
            </a:r>
            <a:endParaRPr sz="2400"/>
          </a:p>
        </p:txBody>
      </p:sp>
      <p:sp>
        <p:nvSpPr>
          <p:cNvPr id="969" name="Google Shape;969;p76"/>
          <p:cNvSpPr txBox="1"/>
          <p:nvPr>
            <p:ph idx="2" type="body"/>
          </p:nvPr>
        </p:nvSpPr>
        <p:spPr>
          <a:xfrm>
            <a:off x="3221038" y="404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EOSC Interoperability Guidelines</a:t>
            </a:r>
            <a:endParaRPr/>
          </a:p>
        </p:txBody>
      </p:sp>
      <p:sp>
        <p:nvSpPr>
          <p:cNvPr id="970" name="Google Shape;970;p7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1st EOSC-hub Review, Luxembourg 8-9 Oct 2019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6" name="Google Shape;976;p77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Service composability - Examples</a:t>
            </a:r>
            <a:endParaRPr/>
          </a:p>
        </p:txBody>
      </p:sp>
      <p:grpSp>
        <p:nvGrpSpPr>
          <p:cNvPr id="977" name="Google Shape;977;p77"/>
          <p:cNvGrpSpPr/>
          <p:nvPr/>
        </p:nvGrpSpPr>
        <p:grpSpPr>
          <a:xfrm>
            <a:off x="203930" y="1691085"/>
            <a:ext cx="4983271" cy="2861022"/>
            <a:chOff x="434275" y="1208550"/>
            <a:chExt cx="8142600" cy="4300995"/>
          </a:xfrm>
        </p:grpSpPr>
        <p:sp>
          <p:nvSpPr>
            <p:cNvPr id="978" name="Google Shape;978;p77"/>
            <p:cNvSpPr/>
            <p:nvPr/>
          </p:nvSpPr>
          <p:spPr>
            <a:xfrm>
              <a:off x="434275" y="1208550"/>
              <a:ext cx="8142600" cy="1881900"/>
            </a:xfrm>
            <a:prstGeom prst="roundRect">
              <a:avLst>
                <a:gd fmla="val 16667" name="adj"/>
              </a:avLst>
            </a:prstGeom>
            <a:solidFill>
              <a:srgbClr val="75A5D8"/>
            </a:solidFill>
            <a:ln cap="flat" cmpd="sng" w="1143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77"/>
            <p:cNvSpPr/>
            <p:nvPr/>
          </p:nvSpPr>
          <p:spPr>
            <a:xfrm>
              <a:off x="699000" y="1734900"/>
              <a:ext cx="2133600" cy="1060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EGI FedCloud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77"/>
            <p:cNvSpPr/>
            <p:nvPr/>
          </p:nvSpPr>
          <p:spPr>
            <a:xfrm>
              <a:off x="6124675" y="1775125"/>
              <a:ext cx="2133600" cy="946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EGI Check-in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77"/>
            <p:cNvSpPr/>
            <p:nvPr/>
          </p:nvSpPr>
          <p:spPr>
            <a:xfrm>
              <a:off x="3429000" y="1748575"/>
              <a:ext cx="2133600" cy="973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DODAS Analytics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77"/>
            <p:cNvSpPr/>
            <p:nvPr/>
          </p:nvSpPr>
          <p:spPr>
            <a:xfrm>
              <a:off x="2832600" y="3575875"/>
              <a:ext cx="832800" cy="772200"/>
            </a:xfrm>
            <a:prstGeom prst="smileyFace">
              <a:avLst>
                <a:gd fmla="val 4653" name="adj"/>
              </a:avLst>
            </a:prstGeom>
            <a:solidFill>
              <a:srgbClr val="EEEEEE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77"/>
            <p:cNvSpPr txBox="1"/>
            <p:nvPr/>
          </p:nvSpPr>
          <p:spPr>
            <a:xfrm>
              <a:off x="699000" y="3678624"/>
              <a:ext cx="2118300" cy="71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3C3C3C"/>
                  </a:solidFill>
                  <a:latin typeface="Calibri"/>
                  <a:ea typeface="Calibri"/>
                  <a:cs typeface="Calibri"/>
                  <a:sym typeface="Calibri"/>
                </a:rPr>
                <a:t>Developer</a:t>
              </a:r>
              <a:endParaRPr b="1" i="0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7"/>
            <p:cNvSpPr txBox="1"/>
            <p:nvPr/>
          </p:nvSpPr>
          <p:spPr>
            <a:xfrm>
              <a:off x="2426401" y="4737345"/>
              <a:ext cx="4439400" cy="7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DODAS thematic service</a:t>
              </a:r>
              <a:endPara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7"/>
            <p:cNvSpPr txBox="1"/>
            <p:nvPr/>
          </p:nvSpPr>
          <p:spPr>
            <a:xfrm>
              <a:off x="2908801" y="1988237"/>
              <a:ext cx="470400" cy="85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77"/>
            <p:cNvSpPr txBox="1"/>
            <p:nvPr/>
          </p:nvSpPr>
          <p:spPr>
            <a:xfrm>
              <a:off x="5646538" y="2017859"/>
              <a:ext cx="546600" cy="77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77"/>
            <p:cNvSpPr/>
            <p:nvPr/>
          </p:nvSpPr>
          <p:spPr>
            <a:xfrm>
              <a:off x="4035175" y="3078975"/>
              <a:ext cx="1140000" cy="16827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8" name="Google Shape;988;p77"/>
          <p:cNvSpPr txBox="1"/>
          <p:nvPr/>
        </p:nvSpPr>
        <p:spPr>
          <a:xfrm>
            <a:off x="2698070" y="873418"/>
            <a:ext cx="3520200" cy="950100"/>
          </a:xfrm>
          <a:prstGeom prst="rect">
            <a:avLst/>
          </a:prstGeom>
          <a:solidFill>
            <a:srgbClr val="F8AC98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EOSC Technical Support</a:t>
            </a: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enables integration working with the community</a:t>
            </a:r>
            <a:endParaRPr b="1" i="0" sz="1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9" name="Google Shape;989;p77"/>
          <p:cNvGrpSpPr/>
          <p:nvPr/>
        </p:nvGrpSpPr>
        <p:grpSpPr>
          <a:xfrm>
            <a:off x="6629383" y="3519849"/>
            <a:ext cx="5299204" cy="3033234"/>
            <a:chOff x="6629383" y="3428970"/>
            <a:chExt cx="5299204" cy="3033234"/>
          </a:xfrm>
        </p:grpSpPr>
        <p:grpSp>
          <p:nvGrpSpPr>
            <p:cNvPr id="990" name="Google Shape;990;p77"/>
            <p:cNvGrpSpPr/>
            <p:nvPr/>
          </p:nvGrpSpPr>
          <p:grpSpPr>
            <a:xfrm>
              <a:off x="6629383" y="3428970"/>
              <a:ext cx="5299204" cy="3033234"/>
              <a:chOff x="434275" y="1589550"/>
              <a:chExt cx="8142600" cy="4538731"/>
            </a:xfrm>
          </p:grpSpPr>
          <p:sp>
            <p:nvSpPr>
              <p:cNvPr id="991" name="Google Shape;991;p77"/>
              <p:cNvSpPr/>
              <p:nvPr/>
            </p:nvSpPr>
            <p:spPr>
              <a:xfrm>
                <a:off x="434275" y="1589550"/>
                <a:ext cx="8142600" cy="1881900"/>
              </a:xfrm>
              <a:prstGeom prst="roundRect">
                <a:avLst>
                  <a:gd fmla="val 16667" name="adj"/>
                </a:avLst>
              </a:prstGeom>
              <a:solidFill>
                <a:srgbClr val="75A5D8"/>
              </a:solidFill>
              <a:ln cap="flat" cmpd="sng" w="1143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77"/>
              <p:cNvSpPr/>
              <p:nvPr/>
            </p:nvSpPr>
            <p:spPr>
              <a:xfrm>
                <a:off x="699000" y="1887412"/>
                <a:ext cx="2133600" cy="9477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CREODIAS DATA HUB</a:t>
                </a:r>
                <a:r>
                  <a:rPr b="1" baseline="3000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77"/>
              <p:cNvSpPr/>
              <p:nvPr/>
            </p:nvSpPr>
            <p:spPr>
              <a:xfrm>
                <a:off x="6124675" y="1887412"/>
                <a:ext cx="2133600" cy="987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B2Access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77"/>
              <p:cNvSpPr/>
              <p:nvPr/>
            </p:nvSpPr>
            <p:spPr>
              <a:xfrm>
                <a:off x="3429000" y="1887412"/>
                <a:ext cx="2133600" cy="10143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Sentinel Hub</a:t>
                </a:r>
                <a:r>
                  <a:rPr b="1" baseline="3000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1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77"/>
              <p:cNvSpPr/>
              <p:nvPr/>
            </p:nvSpPr>
            <p:spPr>
              <a:xfrm>
                <a:off x="7281893" y="3956875"/>
                <a:ext cx="832800" cy="772200"/>
              </a:xfrm>
              <a:prstGeom prst="smileyFace">
                <a:avLst>
                  <a:gd fmla="val 4653" name="adj"/>
                </a:avLst>
              </a:prstGeom>
              <a:solidFill>
                <a:srgbClr val="EEEEEE"/>
              </a:solidFill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77"/>
              <p:cNvSpPr txBox="1"/>
              <p:nvPr/>
            </p:nvSpPr>
            <p:spPr>
              <a:xfrm>
                <a:off x="5468968" y="4059625"/>
                <a:ext cx="1797600" cy="71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3C3C3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Developer</a:t>
                </a:r>
                <a:endParaRPr b="1" i="0" sz="1800" u="none" cap="none" strike="noStrike">
                  <a:solidFill>
                    <a:srgbClr val="3C3C3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77"/>
              <p:cNvSpPr txBox="1"/>
              <p:nvPr/>
            </p:nvSpPr>
            <p:spPr>
              <a:xfrm>
                <a:off x="1918488" y="5356081"/>
                <a:ext cx="5644800" cy="77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New workflow for scientific analysis</a:t>
                </a:r>
                <a:endParaRPr b="1" i="0" sz="1800" u="none" cap="none" strike="noStrik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77"/>
              <p:cNvSpPr txBox="1"/>
              <p:nvPr/>
            </p:nvSpPr>
            <p:spPr>
              <a:xfrm>
                <a:off x="2908800" y="2087575"/>
                <a:ext cx="470400" cy="85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1" i="0" sz="1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77"/>
              <p:cNvSpPr txBox="1"/>
              <p:nvPr/>
            </p:nvSpPr>
            <p:spPr>
              <a:xfrm>
                <a:off x="5646538" y="2089350"/>
                <a:ext cx="546600" cy="77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77"/>
              <p:cNvSpPr/>
              <p:nvPr/>
            </p:nvSpPr>
            <p:spPr>
              <a:xfrm>
                <a:off x="4035176" y="3459975"/>
                <a:ext cx="1140000" cy="16641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77"/>
              <p:cNvSpPr txBox="1"/>
              <p:nvPr/>
            </p:nvSpPr>
            <p:spPr>
              <a:xfrm>
                <a:off x="949053" y="2880098"/>
                <a:ext cx="3002100" cy="71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US" sz="1400" u="none" cap="none" strike="noStrike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OGC WMS</a:t>
                </a:r>
                <a:endParaRPr b="1" i="0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77"/>
            <p:cNvSpPr txBox="1"/>
            <p:nvPr/>
          </p:nvSpPr>
          <p:spPr>
            <a:xfrm>
              <a:off x="8737991" y="4305269"/>
              <a:ext cx="19539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OGC WMS</a:t>
              </a:r>
              <a:endParaRPr b="1" i="0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77"/>
          <p:cNvSpPr txBox="1"/>
          <p:nvPr/>
        </p:nvSpPr>
        <p:spPr>
          <a:xfrm>
            <a:off x="5424850" y="4806049"/>
            <a:ext cx="3520200" cy="950100"/>
          </a:xfrm>
          <a:prstGeom prst="rect">
            <a:avLst/>
          </a:prstGeom>
          <a:solidFill>
            <a:srgbClr val="F8AC98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EOSC Technical Support</a:t>
            </a: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can support community for the integrated usage</a:t>
            </a:r>
            <a:endParaRPr b="1" i="0" sz="1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77"/>
          <p:cNvSpPr txBox="1"/>
          <p:nvPr/>
        </p:nvSpPr>
        <p:spPr>
          <a:xfrm>
            <a:off x="335343" y="4459744"/>
            <a:ext cx="2768700" cy="950100"/>
          </a:xfrm>
          <a:prstGeom prst="rect">
            <a:avLst/>
          </a:prstGeom>
          <a:solidFill>
            <a:srgbClr val="F8AC98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Solution of integrated services can be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reused</a:t>
            </a: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in similar use cases</a:t>
            </a:r>
            <a:endParaRPr b="1" i="0" sz="1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77"/>
          <p:cNvSpPr txBox="1"/>
          <p:nvPr>
            <p:ph idx="11" type="ftr"/>
          </p:nvPr>
        </p:nvSpPr>
        <p:spPr>
          <a:xfrm>
            <a:off x="3393835" y="6450901"/>
            <a:ext cx="5184515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1st EOSC-hub Review, Luxembourg 8-9 Oct 2019</a:t>
            </a:r>
            <a:endParaRPr/>
          </a:p>
        </p:txBody>
      </p:sp>
      <p:sp>
        <p:nvSpPr>
          <p:cNvPr id="1006" name="Google Shape;1006;p77"/>
          <p:cNvSpPr txBox="1"/>
          <p:nvPr/>
        </p:nvSpPr>
        <p:spPr>
          <a:xfrm>
            <a:off x="3472393" y="2801544"/>
            <a:ext cx="2768700" cy="950100"/>
          </a:xfrm>
          <a:prstGeom prst="rect">
            <a:avLst/>
          </a:prstGeom>
          <a:solidFill>
            <a:srgbClr val="F8AC98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Standard adoption</a:t>
            </a: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reduces the cost of the integration work</a:t>
            </a:r>
            <a:endParaRPr b="1" i="0" sz="1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77"/>
          <p:cNvSpPr txBox="1"/>
          <p:nvPr/>
        </p:nvSpPr>
        <p:spPr>
          <a:xfrm>
            <a:off x="8484575" y="2575852"/>
            <a:ext cx="3520200" cy="950100"/>
          </a:xfrm>
          <a:prstGeom prst="rect">
            <a:avLst/>
          </a:prstGeom>
          <a:solidFill>
            <a:srgbClr val="F8AC98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Service already interoperable thanks to the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adoption of a common standard</a:t>
            </a:r>
            <a:r>
              <a:rPr b="1" i="0" lang="en-US" sz="1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 (OGC WMS).</a:t>
            </a:r>
            <a:endParaRPr b="1" i="0" sz="18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78"/>
          <p:cNvSpPr txBox="1"/>
          <p:nvPr>
            <p:ph idx="1" type="body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Reference architecture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Define the EOSC Building Blocks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EOSC Technical Architecture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Access Enabling and Federation Tools Building Blocks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Common service Building Blocks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Thematic services Building Blocks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rPr lang="en-US" sz="2000"/>
              <a:t>Technical Roadmap</a:t>
            </a:r>
            <a:endParaRPr sz="2000"/>
          </a:p>
        </p:txBody>
      </p:sp>
      <p:sp>
        <p:nvSpPr>
          <p:cNvPr id="1013" name="Google Shape;1013;p78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EOSC Technical Architecture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78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rPr lang="en-US" sz="2590"/>
              <a:t>The approach</a:t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