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25"/>
  </p:notesMasterIdLst>
  <p:handoutMasterIdLst>
    <p:handoutMasterId r:id="rId26"/>
  </p:handoutMasterIdLst>
  <p:sldIdLst>
    <p:sldId id="425" r:id="rId2"/>
    <p:sldId id="423" r:id="rId3"/>
    <p:sldId id="258" r:id="rId4"/>
    <p:sldId id="275" r:id="rId5"/>
    <p:sldId id="414" r:id="rId6"/>
    <p:sldId id="284" r:id="rId7"/>
    <p:sldId id="413" r:id="rId8"/>
    <p:sldId id="287" r:id="rId9"/>
    <p:sldId id="421" r:id="rId10"/>
    <p:sldId id="420" r:id="rId11"/>
    <p:sldId id="283" r:id="rId12"/>
    <p:sldId id="288" r:id="rId13"/>
    <p:sldId id="289" r:id="rId14"/>
    <p:sldId id="290" r:id="rId15"/>
    <p:sldId id="415" r:id="rId16"/>
    <p:sldId id="286" r:id="rId17"/>
    <p:sldId id="416" r:id="rId18"/>
    <p:sldId id="293" r:id="rId19"/>
    <p:sldId id="419" r:id="rId20"/>
    <p:sldId id="417" r:id="rId21"/>
    <p:sldId id="424" r:id="rId22"/>
    <p:sldId id="291" r:id="rId23"/>
    <p:sldId id="28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3046"/>
    <a:srgbClr val="B5892D"/>
    <a:srgbClr val="75A5D8"/>
    <a:srgbClr val="E2E4EA"/>
    <a:srgbClr val="1D2F45"/>
    <a:srgbClr val="75A4D9"/>
    <a:srgbClr val="1670C9"/>
    <a:srgbClr val="2D4E77"/>
    <a:srgbClr val="575989"/>
    <a:srgbClr val="12A4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16" autoAdjust="0"/>
    <p:restoredTop sz="83433" autoAdjust="0"/>
  </p:normalViewPr>
  <p:slideViewPr>
    <p:cSldViewPr>
      <p:cViewPr varScale="1">
        <p:scale>
          <a:sx n="52" d="100"/>
          <a:sy n="52" d="100"/>
        </p:scale>
        <p:origin x="1290" y="33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288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0858CEE-81EB-44FD-96A5-EC8E9A3EECF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06C995-3150-46D5-8652-A3F1B7DFBFC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5DF400-AF8F-46F3-A516-4D72EE0ED80B}" type="datetimeFigureOut">
              <a:rPr lang="en-GB" smtClean="0"/>
              <a:t>07/10/2019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FC63A5-05B4-48B1-8024-437B84EDEFD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814F89-CD0B-4549-AE0A-5F2F1D3DA97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03B65D-61F5-4600-A226-9142CB3199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59637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016906-B6A1-4E52-BE69-9D249F819B11}" type="datetimeFigureOut">
              <a:rPr lang="it-IT" smtClean="0"/>
              <a:t>07/10/2019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8A20-7C99-4A4D-BF06-6E8ADEA4D03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4966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8A20-7C99-4A4D-BF06-6E8ADEA4D03E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55502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8A20-7C99-4A4D-BF06-6E8ADEA4D03E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21283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8A20-7C99-4A4D-BF06-6E8ADEA4D03E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78503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8A20-7C99-4A4D-BF06-6E8ADEA4D03E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33328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8A20-7C99-4A4D-BF06-6E8ADEA4D03E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76718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8A20-7C99-4A4D-BF06-6E8ADEA4D03E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29010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8A20-7C99-4A4D-BF06-6E8ADEA4D03E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16480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8A20-7C99-4A4D-BF06-6E8ADEA4D03E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13762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8A20-7C99-4A4D-BF06-6E8ADEA4D03E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86712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8A20-7C99-4A4D-BF06-6E8ADEA4D03E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9214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8A20-7C99-4A4D-BF06-6E8ADEA4D03E}" type="slidenum">
              <a:rPr lang="it-IT" smtClean="0"/>
              <a:t>20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628937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685" name="Google Shape;68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006644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8A20-7C99-4A4D-BF06-6E8ADEA4D03E}" type="slidenum">
              <a:rPr lang="it-IT" smtClean="0"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55342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8A20-7C99-4A4D-BF06-6E8ADEA4D03E}" type="slidenum">
              <a:rPr lang="it-IT" smtClean="0"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06601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8A20-7C99-4A4D-BF06-6E8ADEA4D03E}" type="slidenum">
              <a:rPr lang="it-IT" smtClean="0"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499414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8A20-7C99-4A4D-BF06-6E8ADEA4D03E}" type="slidenum">
              <a:rPr lang="it-IT" smtClean="0"/>
              <a:t>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281677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8A20-7C99-4A4D-BF06-6E8ADEA4D03E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86031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8A20-7C99-4A4D-BF06-6E8ADEA4D03E}" type="slidenum">
              <a:rPr lang="it-IT" smtClean="0"/>
              <a:t>6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704897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48A20-7C99-4A4D-BF06-6E8ADEA4D03E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48465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8A20-7C99-4A4D-BF06-6E8ADEA4D03E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7285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8A20-7C99-4A4D-BF06-6E8ADEA4D03E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72730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8A20-7C99-4A4D-BF06-6E8ADEA4D03E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3709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_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04E82C1C-60FB-2F41-A35A-E9EB5967457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500" y="4877732"/>
            <a:ext cx="636044" cy="578959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8C95AC5E-022A-794A-B33A-62921017880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857" y="5260744"/>
            <a:ext cx="667687" cy="633228"/>
          </a:xfrm>
          <a:prstGeom prst="rect">
            <a:avLst/>
          </a:prstGeom>
        </p:spPr>
      </p:pic>
      <p:sp>
        <p:nvSpPr>
          <p:cNvPr id="12" name="Rettangolo 11"/>
          <p:cNvSpPr/>
          <p:nvPr userDrawn="1"/>
        </p:nvSpPr>
        <p:spPr>
          <a:xfrm>
            <a:off x="1007436" y="6381328"/>
            <a:ext cx="1104122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noProof="0"/>
              <a:t>EOSC-hub receives funding from the European Union’s Horizon 2020 research and innovation programme under grant agreement No. 777536.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D3DC374C-3088-4AC9-9030-20959266C273}"/>
              </a:ext>
            </a:extLst>
          </p:cNvPr>
          <p:cNvSpPr txBox="1"/>
          <p:nvPr userDrawn="1"/>
        </p:nvSpPr>
        <p:spPr>
          <a:xfrm>
            <a:off x="1976601" y="4989075"/>
            <a:ext cx="15529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>
                <a:solidFill>
                  <a:srgbClr val="1C3046"/>
                </a:solidFill>
                <a:ea typeface="Source Sans Pro" charset="0"/>
                <a:cs typeface="Source Sans Pro" charset="0"/>
              </a:rPr>
              <a:t>eosc-hub.eu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D4785B6D-81EF-4C62-AB07-6BE079FA42A0}"/>
              </a:ext>
            </a:extLst>
          </p:cNvPr>
          <p:cNvSpPr txBox="1"/>
          <p:nvPr userDrawn="1"/>
        </p:nvSpPr>
        <p:spPr>
          <a:xfrm>
            <a:off x="1937698" y="5375344"/>
            <a:ext cx="16249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>
                <a:solidFill>
                  <a:srgbClr val="1C3046"/>
                </a:solidFill>
                <a:ea typeface="Source Sans Pro" charset="0"/>
                <a:cs typeface="Source Sans Pro" charset="0"/>
              </a:rPr>
              <a:t>@</a:t>
            </a:r>
            <a:r>
              <a:rPr lang="en-GB" sz="2000" err="1">
                <a:solidFill>
                  <a:srgbClr val="1C3046"/>
                </a:solidFill>
                <a:ea typeface="Source Sans Pro" charset="0"/>
                <a:cs typeface="Source Sans Pro" charset="0"/>
              </a:rPr>
              <a:t>EOSC_eu</a:t>
            </a:r>
            <a:endParaRPr lang="en-GB" sz="2000">
              <a:solidFill>
                <a:srgbClr val="1C3046"/>
              </a:solidFill>
              <a:ea typeface="Source Sans Pro" charset="0"/>
              <a:cs typeface="Source Sans Pro" charset="0"/>
            </a:endParaRPr>
          </a:p>
        </p:txBody>
      </p:sp>
      <p:cxnSp>
        <p:nvCxnSpPr>
          <p:cNvPr id="17" name="Connettore 1 13">
            <a:extLst>
              <a:ext uri="{FF2B5EF4-FFF2-40B4-BE49-F238E27FC236}">
                <a16:creationId xmlns:a16="http://schemas.microsoft.com/office/drawing/2014/main" id="{F69445E9-7340-45CD-BA5C-39E3176D3686}"/>
              </a:ext>
            </a:extLst>
          </p:cNvPr>
          <p:cNvCxnSpPr>
            <a:cxnSpLocks/>
          </p:cNvCxnSpPr>
          <p:nvPr userDrawn="1"/>
        </p:nvCxnSpPr>
        <p:spPr>
          <a:xfrm>
            <a:off x="1559496" y="4725144"/>
            <a:ext cx="1872208" cy="0"/>
          </a:xfrm>
          <a:prstGeom prst="line">
            <a:avLst/>
          </a:prstGeom>
          <a:ln>
            <a:solidFill>
              <a:srgbClr val="1C304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Immagine 17">
            <a:extLst>
              <a:ext uri="{FF2B5EF4-FFF2-40B4-BE49-F238E27FC236}">
                <a16:creationId xmlns:a16="http://schemas.microsoft.com/office/drawing/2014/main" id="{A50D8F3A-6062-4F89-B9DC-F39963F90FF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301" y="1520793"/>
            <a:ext cx="4916162" cy="1224125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C948B22F-CB4B-4782-A3F9-C6957124353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6371133"/>
            <a:ext cx="422176" cy="28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011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tangolo 22">
            <a:extLst>
              <a:ext uri="{FF2B5EF4-FFF2-40B4-BE49-F238E27FC236}">
                <a16:creationId xmlns:a16="http://schemas.microsoft.com/office/drawing/2014/main" id="{E3F0AEEC-E8E7-4D6D-82B6-D294E5B82108}"/>
              </a:ext>
            </a:extLst>
          </p:cNvPr>
          <p:cNvSpPr/>
          <p:nvPr userDrawn="1"/>
        </p:nvSpPr>
        <p:spPr>
          <a:xfrm>
            <a:off x="11414248" y="6376243"/>
            <a:ext cx="442392" cy="293117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5360" y="1268763"/>
            <a:ext cx="11521280" cy="485500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742950" indent="-285750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1143000" indent="-22860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3716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8288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endParaRPr lang="en-GB" noProof="0" dirty="0"/>
          </a:p>
          <a:p>
            <a:pPr lvl="4"/>
            <a:endParaRPr lang="en-GB" noProof="0" dirty="0"/>
          </a:p>
          <a:p>
            <a:pPr lvl="4"/>
            <a:endParaRPr lang="en-GB" noProof="0" dirty="0"/>
          </a:p>
          <a:p>
            <a:pPr lvl="4"/>
            <a:endParaRPr lang="en-GB" noProof="0" dirty="0"/>
          </a:p>
          <a:p>
            <a:pPr lvl="4"/>
            <a:endParaRPr lang="en-GB" noProof="0" dirty="0"/>
          </a:p>
          <a:p>
            <a:pPr lvl="4"/>
            <a:endParaRPr lang="en-GB" noProof="0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2D6204B7-1D0D-1E43-967C-261D932E2D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fld id="{073CB5ED-ED7C-41AA-A899-98926A9D966F}" type="datetime1">
              <a:rPr lang="en-GB" smtClean="0"/>
              <a:t>07/10/2019</a:t>
            </a:fld>
            <a:endParaRPr lang="en-US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E1E01ECC-58A4-0745-A3E0-F9FCCE41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endParaRPr lang="en-US"/>
          </a:p>
        </p:txBody>
      </p:sp>
      <p:cxnSp>
        <p:nvCxnSpPr>
          <p:cNvPr id="16" name="Connettore 1 15">
            <a:extLst>
              <a:ext uri="{FF2B5EF4-FFF2-40B4-BE49-F238E27FC236}">
                <a16:creationId xmlns:a16="http://schemas.microsoft.com/office/drawing/2014/main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5360" y="6376246"/>
            <a:ext cx="1152128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B526890D-A7E7-0848-AAB2-0716D2C40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</p:spPr>
        <p:txBody>
          <a:bodyPr/>
          <a:lstStyle>
            <a:lvl1pPr algn="r">
              <a:defRPr sz="1300" b="0" i="0">
                <a:solidFill>
                  <a:schemeClr val="tx1">
                    <a:lumMod val="7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ttangolo 14"/>
          <p:cNvSpPr>
            <a:spLocks/>
          </p:cNvSpPr>
          <p:nvPr userDrawn="1"/>
        </p:nvSpPr>
        <p:spPr>
          <a:xfrm>
            <a:off x="4152612" y="0"/>
            <a:ext cx="1511361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19" name="Rettangolo 18"/>
          <p:cNvSpPr>
            <a:spLocks/>
          </p:cNvSpPr>
          <p:nvPr userDrawn="1"/>
        </p:nvSpPr>
        <p:spPr>
          <a:xfrm>
            <a:off x="7920205" y="0"/>
            <a:ext cx="4223295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0" name="Rettangolo 19"/>
          <p:cNvSpPr>
            <a:spLocks/>
          </p:cNvSpPr>
          <p:nvPr userDrawn="1"/>
        </p:nvSpPr>
        <p:spPr>
          <a:xfrm>
            <a:off x="11202275" y="0"/>
            <a:ext cx="996844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5" name="Rettangolo 24"/>
          <p:cNvSpPr>
            <a:spLocks/>
          </p:cNvSpPr>
          <p:nvPr userDrawn="1"/>
        </p:nvSpPr>
        <p:spPr>
          <a:xfrm>
            <a:off x="2543607" y="0"/>
            <a:ext cx="1354740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6" name="Rettangolo 25"/>
          <p:cNvSpPr>
            <a:spLocks/>
          </p:cNvSpPr>
          <p:nvPr userDrawn="1"/>
        </p:nvSpPr>
        <p:spPr>
          <a:xfrm>
            <a:off x="9552385" y="0"/>
            <a:ext cx="1738195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6960098" y="0"/>
            <a:ext cx="1523817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8" name="Rettangolo 27"/>
          <p:cNvSpPr>
            <a:spLocks/>
          </p:cNvSpPr>
          <p:nvPr userDrawn="1"/>
        </p:nvSpPr>
        <p:spPr>
          <a:xfrm>
            <a:off x="1701959" y="-2"/>
            <a:ext cx="841647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9" name="Rettangolo 28"/>
          <p:cNvSpPr>
            <a:spLocks/>
          </p:cNvSpPr>
          <p:nvPr userDrawn="1"/>
        </p:nvSpPr>
        <p:spPr>
          <a:xfrm>
            <a:off x="857970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0" name="Rettangolo 29"/>
          <p:cNvSpPr>
            <a:spLocks/>
          </p:cNvSpPr>
          <p:nvPr userDrawn="1"/>
        </p:nvSpPr>
        <p:spPr>
          <a:xfrm>
            <a:off x="3454402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5663973" y="0"/>
            <a:ext cx="1403313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2" name="Rettangolo 31"/>
          <p:cNvSpPr>
            <a:spLocks/>
          </p:cNvSpPr>
          <p:nvPr userDrawn="1"/>
        </p:nvSpPr>
        <p:spPr>
          <a:xfrm>
            <a:off x="9810659" y="0"/>
            <a:ext cx="221780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-181" y="-2"/>
            <a:ext cx="858151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pic>
        <p:nvPicPr>
          <p:cNvPr id="35" name="Immagine 34">
            <a:extLst>
              <a:ext uri="{FF2B5EF4-FFF2-40B4-BE49-F238E27FC236}">
                <a16:creationId xmlns:a16="http://schemas.microsoft.com/office/drawing/2014/main" id="{2C34C010-9376-654D-A867-B52581D1056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0788"/>
            <a:ext cx="2808312" cy="754672"/>
          </a:xfrm>
          <a:prstGeom prst="rect">
            <a:avLst/>
          </a:prstGeom>
        </p:spPr>
      </p:pic>
      <p:sp>
        <p:nvSpPr>
          <p:cNvPr id="36" name="Titolo 1">
            <a:extLst>
              <a:ext uri="{FF2B5EF4-FFF2-40B4-BE49-F238E27FC236}">
                <a16:creationId xmlns:a16="http://schemas.microsoft.com/office/drawing/2014/main" id="{8EE9D5C5-08C8-6140-AB11-2D51ABF792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defRPr sz="3600" b="1" i="0">
                <a:solidFill>
                  <a:srgbClr val="1D2F45"/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GB" noProof="0" dirty="0"/>
              <a:t>Click here to add Title</a:t>
            </a:r>
          </a:p>
        </p:txBody>
      </p:sp>
      <p:pic>
        <p:nvPicPr>
          <p:cNvPr id="24" name="Immagine 23">
            <a:extLst>
              <a:ext uri="{FF2B5EF4-FFF2-40B4-BE49-F238E27FC236}">
                <a16:creationId xmlns:a16="http://schemas.microsoft.com/office/drawing/2014/main" id="{2AAEFF27-5769-49CA-8573-C39C406AF32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6826217"/>
            <a:ext cx="12192000" cy="3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638272"/>
      </p:ext>
    </p:extLst>
  </p:cSld>
  <p:clrMapOvr>
    <a:masterClrMapping/>
  </p:clrMapOvr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tangolo 22">
            <a:extLst>
              <a:ext uri="{FF2B5EF4-FFF2-40B4-BE49-F238E27FC236}">
                <a16:creationId xmlns:a16="http://schemas.microsoft.com/office/drawing/2014/main" id="{48E551BA-809B-467E-B7BF-CDFEA85965DB}"/>
              </a:ext>
            </a:extLst>
          </p:cNvPr>
          <p:cNvSpPr/>
          <p:nvPr userDrawn="1"/>
        </p:nvSpPr>
        <p:spPr>
          <a:xfrm>
            <a:off x="11414248" y="6376243"/>
            <a:ext cx="442392" cy="293117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8" name="Rettangolo 17"/>
          <p:cNvSpPr>
            <a:spLocks/>
          </p:cNvSpPr>
          <p:nvPr userDrawn="1"/>
        </p:nvSpPr>
        <p:spPr>
          <a:xfrm>
            <a:off x="4152612" y="0"/>
            <a:ext cx="1511361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2" name="Rettangolo 21"/>
          <p:cNvSpPr>
            <a:spLocks/>
          </p:cNvSpPr>
          <p:nvPr userDrawn="1"/>
        </p:nvSpPr>
        <p:spPr>
          <a:xfrm>
            <a:off x="7920205" y="0"/>
            <a:ext cx="4223295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4" name="Rettangolo 23"/>
          <p:cNvSpPr>
            <a:spLocks/>
          </p:cNvSpPr>
          <p:nvPr userDrawn="1"/>
        </p:nvSpPr>
        <p:spPr>
          <a:xfrm>
            <a:off x="11202275" y="0"/>
            <a:ext cx="996844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5" name="Rettangolo 24"/>
          <p:cNvSpPr>
            <a:spLocks/>
          </p:cNvSpPr>
          <p:nvPr userDrawn="1"/>
        </p:nvSpPr>
        <p:spPr>
          <a:xfrm>
            <a:off x="2543607" y="0"/>
            <a:ext cx="1354740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6" name="Rettangolo 25"/>
          <p:cNvSpPr>
            <a:spLocks/>
          </p:cNvSpPr>
          <p:nvPr userDrawn="1"/>
        </p:nvSpPr>
        <p:spPr>
          <a:xfrm>
            <a:off x="9552385" y="0"/>
            <a:ext cx="1738195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6960098" y="0"/>
            <a:ext cx="1523817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8" name="Rettangolo 27"/>
          <p:cNvSpPr>
            <a:spLocks/>
          </p:cNvSpPr>
          <p:nvPr userDrawn="1"/>
        </p:nvSpPr>
        <p:spPr>
          <a:xfrm>
            <a:off x="1701959" y="-2"/>
            <a:ext cx="841647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9" name="Rettangolo 28"/>
          <p:cNvSpPr>
            <a:spLocks/>
          </p:cNvSpPr>
          <p:nvPr userDrawn="1"/>
        </p:nvSpPr>
        <p:spPr>
          <a:xfrm>
            <a:off x="857970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0" name="Rettangolo 29"/>
          <p:cNvSpPr>
            <a:spLocks/>
          </p:cNvSpPr>
          <p:nvPr userDrawn="1"/>
        </p:nvSpPr>
        <p:spPr>
          <a:xfrm>
            <a:off x="3454402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5663973" y="0"/>
            <a:ext cx="1403313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2" name="Rettangolo 31"/>
          <p:cNvSpPr>
            <a:spLocks/>
          </p:cNvSpPr>
          <p:nvPr userDrawn="1"/>
        </p:nvSpPr>
        <p:spPr>
          <a:xfrm>
            <a:off x="9810659" y="0"/>
            <a:ext cx="221780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-181" y="-2"/>
            <a:ext cx="858151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6" name="Date Placeholder 3">
            <a:extLst>
              <a:ext uri="{FF2B5EF4-FFF2-40B4-BE49-F238E27FC236}">
                <a16:creationId xmlns:a16="http://schemas.microsoft.com/office/drawing/2014/main" id="{2D6204B7-1D0D-1E43-967C-261D932E2D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GB"/>
              <a:t>20/04/2018</a:t>
            </a:r>
            <a:endParaRPr lang="en-US"/>
          </a:p>
        </p:txBody>
      </p:sp>
      <p:sp>
        <p:nvSpPr>
          <p:cNvPr id="37" name="Footer Placeholder 4">
            <a:extLst>
              <a:ext uri="{FF2B5EF4-FFF2-40B4-BE49-F238E27FC236}">
                <a16:creationId xmlns:a16="http://schemas.microsoft.com/office/drawing/2014/main" id="{E1E01ECC-58A4-0745-A3E0-F9FCCE41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endParaRPr lang="en-US"/>
          </a:p>
        </p:txBody>
      </p:sp>
      <p:cxnSp>
        <p:nvCxnSpPr>
          <p:cNvPr id="38" name="Connettore 1 37">
            <a:extLst>
              <a:ext uri="{FF2B5EF4-FFF2-40B4-BE49-F238E27FC236}">
                <a16:creationId xmlns:a16="http://schemas.microsoft.com/office/drawing/2014/main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5360" y="6376246"/>
            <a:ext cx="1152128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Slide Number Placeholder 5">
            <a:extLst>
              <a:ext uri="{FF2B5EF4-FFF2-40B4-BE49-F238E27FC236}">
                <a16:creationId xmlns:a16="http://schemas.microsoft.com/office/drawing/2014/main" id="{B526890D-A7E7-0848-AAB2-0716D2C40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</p:spPr>
        <p:txBody>
          <a:bodyPr/>
          <a:lstStyle>
            <a:lvl1pPr algn="r">
              <a:defRPr sz="1300" b="0" i="0">
                <a:solidFill>
                  <a:schemeClr val="tx1">
                    <a:lumMod val="7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1" name="Immagine 40">
            <a:extLst>
              <a:ext uri="{FF2B5EF4-FFF2-40B4-BE49-F238E27FC236}">
                <a16:creationId xmlns:a16="http://schemas.microsoft.com/office/drawing/2014/main" id="{2C34C010-9376-654D-A867-B52581D105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0788"/>
            <a:ext cx="2808312" cy="754672"/>
          </a:xfrm>
          <a:prstGeom prst="rect">
            <a:avLst/>
          </a:prstGeom>
        </p:spPr>
      </p:pic>
      <p:pic>
        <p:nvPicPr>
          <p:cNvPr id="34" name="Immagine 33">
            <a:extLst>
              <a:ext uri="{FF2B5EF4-FFF2-40B4-BE49-F238E27FC236}">
                <a16:creationId xmlns:a16="http://schemas.microsoft.com/office/drawing/2014/main" id="{DC876967-883E-418D-B4C9-65119C6FA4A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826217"/>
            <a:ext cx="12192000" cy="31783"/>
          </a:xfrm>
          <a:prstGeom prst="rect">
            <a:avLst/>
          </a:prstGeom>
        </p:spPr>
      </p:pic>
      <p:sp>
        <p:nvSpPr>
          <p:cNvPr id="42" name="Titolo 1">
            <a:extLst>
              <a:ext uri="{FF2B5EF4-FFF2-40B4-BE49-F238E27FC236}">
                <a16:creationId xmlns:a16="http://schemas.microsoft.com/office/drawing/2014/main" id="{AE87A924-9A41-49C3-B3AA-B18C27B82E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defRPr sz="3600" b="1" i="0">
                <a:solidFill>
                  <a:srgbClr val="1D2F45"/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GB" noProof="0" dirty="0"/>
              <a:t>Click here to add Title</a:t>
            </a:r>
          </a:p>
        </p:txBody>
      </p:sp>
    </p:spTree>
    <p:extLst>
      <p:ext uri="{BB962C8B-B14F-4D97-AF65-F5344CB8AC3E}">
        <p14:creationId xmlns:p14="http://schemas.microsoft.com/office/powerpoint/2010/main" val="1809832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_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tangolo 22">
            <a:extLst>
              <a:ext uri="{FF2B5EF4-FFF2-40B4-BE49-F238E27FC236}">
                <a16:creationId xmlns:a16="http://schemas.microsoft.com/office/drawing/2014/main" id="{DE633CC4-435D-416E-AA98-4662B8A85FE2}"/>
              </a:ext>
            </a:extLst>
          </p:cNvPr>
          <p:cNvSpPr/>
          <p:nvPr userDrawn="1"/>
        </p:nvSpPr>
        <p:spPr>
          <a:xfrm>
            <a:off x="11414248" y="6376243"/>
            <a:ext cx="442392" cy="293117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B3F6A26B-5B89-2345-84B7-67F14B7446D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35360" y="1293223"/>
            <a:ext cx="5664629" cy="479499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742950" indent="-285750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1143000" indent="-22860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3716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8288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/>
              <a:t>Click here to add text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EA9C6E97-D6ED-C742-B3BF-F3C7F85504AE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192012" y="1293223"/>
            <a:ext cx="5664629" cy="47949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742950" indent="-285750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1143000" indent="-22860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3716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8288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/>
              <a:t>Click here to add text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endParaRPr lang="en-GB" noProof="0"/>
          </a:p>
          <a:p>
            <a:pPr lvl="4"/>
            <a:endParaRPr lang="en-GB" noProof="0"/>
          </a:p>
          <a:p>
            <a:pPr lvl="4"/>
            <a:endParaRPr lang="en-GB" noProof="0"/>
          </a:p>
          <a:p>
            <a:pPr lvl="4"/>
            <a:endParaRPr lang="en-GB" noProof="0"/>
          </a:p>
          <a:p>
            <a:pPr lvl="4"/>
            <a:endParaRPr lang="en-GB" noProof="0"/>
          </a:p>
          <a:p>
            <a:pPr lvl="4"/>
            <a:endParaRPr lang="en-GB" noProof="0"/>
          </a:p>
        </p:txBody>
      </p:sp>
      <p:sp>
        <p:nvSpPr>
          <p:cNvPr id="26" name="Rettangolo 25"/>
          <p:cNvSpPr>
            <a:spLocks/>
          </p:cNvSpPr>
          <p:nvPr userDrawn="1"/>
        </p:nvSpPr>
        <p:spPr>
          <a:xfrm>
            <a:off x="4152612" y="0"/>
            <a:ext cx="1511361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7920205" y="0"/>
            <a:ext cx="4223295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8" name="Rettangolo 27"/>
          <p:cNvSpPr>
            <a:spLocks/>
          </p:cNvSpPr>
          <p:nvPr userDrawn="1"/>
        </p:nvSpPr>
        <p:spPr>
          <a:xfrm>
            <a:off x="11202275" y="0"/>
            <a:ext cx="996844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9" name="Rettangolo 28"/>
          <p:cNvSpPr>
            <a:spLocks/>
          </p:cNvSpPr>
          <p:nvPr userDrawn="1"/>
        </p:nvSpPr>
        <p:spPr>
          <a:xfrm>
            <a:off x="2543607" y="0"/>
            <a:ext cx="1354740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0" name="Rettangolo 29"/>
          <p:cNvSpPr>
            <a:spLocks/>
          </p:cNvSpPr>
          <p:nvPr userDrawn="1"/>
        </p:nvSpPr>
        <p:spPr>
          <a:xfrm>
            <a:off x="9552385" y="0"/>
            <a:ext cx="1738195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6960098" y="0"/>
            <a:ext cx="1523817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2" name="Rettangolo 31"/>
          <p:cNvSpPr>
            <a:spLocks/>
          </p:cNvSpPr>
          <p:nvPr userDrawn="1"/>
        </p:nvSpPr>
        <p:spPr>
          <a:xfrm>
            <a:off x="1701959" y="-2"/>
            <a:ext cx="841647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857970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4" name="Rettangolo 33"/>
          <p:cNvSpPr>
            <a:spLocks/>
          </p:cNvSpPr>
          <p:nvPr userDrawn="1"/>
        </p:nvSpPr>
        <p:spPr>
          <a:xfrm>
            <a:off x="3454402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5" name="Rettangolo 34"/>
          <p:cNvSpPr>
            <a:spLocks/>
          </p:cNvSpPr>
          <p:nvPr userDrawn="1"/>
        </p:nvSpPr>
        <p:spPr>
          <a:xfrm>
            <a:off x="5663973" y="0"/>
            <a:ext cx="1403313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6" name="Rettangolo 35"/>
          <p:cNvSpPr>
            <a:spLocks/>
          </p:cNvSpPr>
          <p:nvPr userDrawn="1"/>
        </p:nvSpPr>
        <p:spPr>
          <a:xfrm>
            <a:off x="9810659" y="0"/>
            <a:ext cx="221780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7" name="Rettangolo 36"/>
          <p:cNvSpPr>
            <a:spLocks/>
          </p:cNvSpPr>
          <p:nvPr userDrawn="1"/>
        </p:nvSpPr>
        <p:spPr>
          <a:xfrm>
            <a:off x="-181" y="-2"/>
            <a:ext cx="858151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9" name="Date Placeholder 3">
            <a:extLst>
              <a:ext uri="{FF2B5EF4-FFF2-40B4-BE49-F238E27FC236}">
                <a16:creationId xmlns:a16="http://schemas.microsoft.com/office/drawing/2014/main" id="{2D6204B7-1D0D-1E43-967C-261D932E2D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fld id="{E28DAB20-03EB-4D39-A0F2-B73A96222495}" type="datetime1">
              <a:rPr lang="en-GB" smtClean="0"/>
              <a:t>07/10/2019</a:t>
            </a:fld>
            <a:endParaRPr lang="en-US"/>
          </a:p>
        </p:txBody>
      </p:sp>
      <p:sp>
        <p:nvSpPr>
          <p:cNvPr id="40" name="Footer Placeholder 4">
            <a:extLst>
              <a:ext uri="{FF2B5EF4-FFF2-40B4-BE49-F238E27FC236}">
                <a16:creationId xmlns:a16="http://schemas.microsoft.com/office/drawing/2014/main" id="{E1E01ECC-58A4-0745-A3E0-F9FCCE41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endParaRPr lang="en-US"/>
          </a:p>
        </p:txBody>
      </p:sp>
      <p:cxnSp>
        <p:nvCxnSpPr>
          <p:cNvPr id="41" name="Connettore 1 40">
            <a:extLst>
              <a:ext uri="{FF2B5EF4-FFF2-40B4-BE49-F238E27FC236}">
                <a16:creationId xmlns:a16="http://schemas.microsoft.com/office/drawing/2014/main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5360" y="6376246"/>
            <a:ext cx="1152128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Slide Number Placeholder 5">
            <a:extLst>
              <a:ext uri="{FF2B5EF4-FFF2-40B4-BE49-F238E27FC236}">
                <a16:creationId xmlns:a16="http://schemas.microsoft.com/office/drawing/2014/main" id="{B526890D-A7E7-0848-AAB2-0716D2C40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</p:spPr>
        <p:txBody>
          <a:bodyPr/>
          <a:lstStyle>
            <a:lvl1pPr algn="r">
              <a:defRPr sz="1300" b="0" i="0">
                <a:solidFill>
                  <a:schemeClr val="tx1">
                    <a:lumMod val="7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4" name="Immagine 43">
            <a:extLst>
              <a:ext uri="{FF2B5EF4-FFF2-40B4-BE49-F238E27FC236}">
                <a16:creationId xmlns:a16="http://schemas.microsoft.com/office/drawing/2014/main" id="{2C34C010-9376-654D-A867-B52581D1056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0788"/>
            <a:ext cx="2808312" cy="754672"/>
          </a:xfrm>
          <a:prstGeom prst="rect">
            <a:avLst/>
          </a:prstGeom>
        </p:spPr>
      </p:pic>
      <p:pic>
        <p:nvPicPr>
          <p:cNvPr id="24" name="Immagine 23">
            <a:extLst>
              <a:ext uri="{FF2B5EF4-FFF2-40B4-BE49-F238E27FC236}">
                <a16:creationId xmlns:a16="http://schemas.microsoft.com/office/drawing/2014/main" id="{194572B0-78DD-4243-9D5D-D9DAD50C2F7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6826217"/>
            <a:ext cx="12192000" cy="31783"/>
          </a:xfrm>
          <a:prstGeom prst="rect">
            <a:avLst/>
          </a:prstGeom>
        </p:spPr>
      </p:pic>
      <p:sp>
        <p:nvSpPr>
          <p:cNvPr id="25" name="Titolo 1">
            <a:extLst>
              <a:ext uri="{FF2B5EF4-FFF2-40B4-BE49-F238E27FC236}">
                <a16:creationId xmlns:a16="http://schemas.microsoft.com/office/drawing/2014/main" id="{8C81318F-A6E2-4E4E-AD26-649A915042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defRPr sz="3600" b="1" i="0">
                <a:solidFill>
                  <a:srgbClr val="1D2F45"/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GB" noProof="0" dirty="0"/>
              <a:t>Click here to add Title</a:t>
            </a:r>
          </a:p>
        </p:txBody>
      </p:sp>
    </p:spTree>
    <p:extLst>
      <p:ext uri="{BB962C8B-B14F-4D97-AF65-F5344CB8AC3E}">
        <p14:creationId xmlns:p14="http://schemas.microsoft.com/office/powerpoint/2010/main" val="1707022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mediate Slide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9783B677-330E-4253-B1BB-68B6A29BF2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2348" y="1449438"/>
            <a:ext cx="2645516" cy="655642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EF6C7B7-1597-4762-9541-39E64CD64D0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8650" y="3631913"/>
            <a:ext cx="7759774" cy="23173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Pct val="100000"/>
              <a:buFontTx/>
              <a:buNone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0287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003D9A9-DAB0-4043-9528-4822DD2D82EF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28650" y="2944594"/>
            <a:ext cx="5883079" cy="5057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Pct val="100000"/>
              <a:buFontTx/>
              <a:buNone/>
              <a:defRPr sz="2800" b="0" i="0">
                <a:solidFill>
                  <a:schemeClr val="accent5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0287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r>
              <a:rPr lang="en-GB" b="0" dirty="0">
                <a:solidFill>
                  <a:schemeClr val="accent5">
                    <a:lumMod val="75000"/>
                  </a:schemeClr>
                </a:solidFill>
              </a:rPr>
              <a:t>Click here to add subtitle</a:t>
            </a:r>
            <a:endParaRPr lang="it-IT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EE416F95-D136-4291-9DBD-6D01BD783D3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6826217"/>
            <a:ext cx="12192000" cy="31783"/>
          </a:xfrm>
          <a:prstGeom prst="rect">
            <a:avLst/>
          </a:prstGeom>
        </p:spPr>
      </p:pic>
      <p:sp>
        <p:nvSpPr>
          <p:cNvPr id="8" name="Titolo 1">
            <a:extLst>
              <a:ext uri="{FF2B5EF4-FFF2-40B4-BE49-F238E27FC236}">
                <a16:creationId xmlns:a16="http://schemas.microsoft.com/office/drawing/2014/main" id="{B4701CE1-45E5-49C0-9675-78EC85F6A4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2286670"/>
            <a:ext cx="5756582" cy="505729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defRPr sz="3600" b="1" i="0">
                <a:solidFill>
                  <a:srgbClr val="1D2F45"/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GB" noProof="0" dirty="0"/>
              <a:t>Click here to add title</a:t>
            </a:r>
          </a:p>
        </p:txBody>
      </p:sp>
    </p:spTree>
    <p:extLst>
      <p:ext uri="{BB962C8B-B14F-4D97-AF65-F5344CB8AC3E}">
        <p14:creationId xmlns:p14="http://schemas.microsoft.com/office/powerpoint/2010/main" val="1265362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AEF2F36-B244-4AAF-8FF9-09D26625E39C}"/>
              </a:ext>
            </a:extLst>
          </p:cNvPr>
          <p:cNvGrpSpPr/>
          <p:nvPr userDrawn="1"/>
        </p:nvGrpSpPr>
        <p:grpSpPr>
          <a:xfrm>
            <a:off x="4192277" y="4365104"/>
            <a:ext cx="3956040" cy="633228"/>
            <a:chOff x="4269008" y="5638956"/>
            <a:chExt cx="3956040" cy="633228"/>
          </a:xfrm>
        </p:grpSpPr>
        <p:pic>
          <p:nvPicPr>
            <p:cNvPr id="7" name="Immagine 6">
              <a:extLst>
                <a:ext uri="{FF2B5EF4-FFF2-40B4-BE49-F238E27FC236}">
                  <a16:creationId xmlns:a16="http://schemas.microsoft.com/office/drawing/2014/main" id="{4E9FBBCD-1A09-854C-AD37-ABFC23BF721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9008" y="5666091"/>
              <a:ext cx="630033" cy="578959"/>
            </a:xfrm>
            <a:prstGeom prst="rect">
              <a:avLst/>
            </a:prstGeom>
          </p:spPr>
        </p:pic>
        <p:pic>
          <p:nvPicPr>
            <p:cNvPr id="8" name="Immagine 7">
              <a:extLst>
                <a:ext uri="{FF2B5EF4-FFF2-40B4-BE49-F238E27FC236}">
                  <a16:creationId xmlns:a16="http://schemas.microsoft.com/office/drawing/2014/main" id="{AB059FA9-527F-3047-9752-90211709898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43505" y="5638956"/>
              <a:ext cx="658903" cy="633228"/>
            </a:xfrm>
            <a:prstGeom prst="rect">
              <a:avLst/>
            </a:prstGeom>
          </p:spPr>
        </p:pic>
        <p:sp>
          <p:nvSpPr>
            <p:cNvPr id="10" name="CasellaDiTesto 9">
              <a:extLst>
                <a:ext uri="{FF2B5EF4-FFF2-40B4-BE49-F238E27FC236}">
                  <a16:creationId xmlns:a16="http://schemas.microsoft.com/office/drawing/2014/main" id="{0C463FB9-8E58-4D7E-9AEC-9058EB62CFA0}"/>
                </a:ext>
              </a:extLst>
            </p:cNvPr>
            <p:cNvSpPr txBox="1"/>
            <p:nvPr userDrawn="1"/>
          </p:nvSpPr>
          <p:spPr>
            <a:xfrm>
              <a:off x="4759216" y="5755515"/>
              <a:ext cx="15529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GB" sz="2000">
                  <a:solidFill>
                    <a:srgbClr val="1C3046"/>
                  </a:solidFill>
                  <a:ea typeface="Source Sans Pro" charset="0"/>
                  <a:cs typeface="Source Sans Pro" charset="0"/>
                </a:rPr>
                <a:t>eosc-hub.eu</a:t>
              </a:r>
            </a:p>
          </p:txBody>
        </p:sp>
        <p:sp>
          <p:nvSpPr>
            <p:cNvPr id="11" name="CasellaDiTesto 10">
              <a:extLst>
                <a:ext uri="{FF2B5EF4-FFF2-40B4-BE49-F238E27FC236}">
                  <a16:creationId xmlns:a16="http://schemas.microsoft.com/office/drawing/2014/main" id="{7C1AC704-9BA4-4C9D-8727-21E0A6C216B1}"/>
                </a:ext>
              </a:extLst>
            </p:cNvPr>
            <p:cNvSpPr txBox="1"/>
            <p:nvPr userDrawn="1"/>
          </p:nvSpPr>
          <p:spPr>
            <a:xfrm>
              <a:off x="6600056" y="5755515"/>
              <a:ext cx="16249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GB" sz="2000">
                  <a:solidFill>
                    <a:srgbClr val="1C3046"/>
                  </a:solidFill>
                  <a:ea typeface="Source Sans Pro" charset="0"/>
                  <a:cs typeface="Source Sans Pro" charset="0"/>
                </a:rPr>
                <a:t>@</a:t>
              </a:r>
              <a:r>
                <a:rPr lang="en-GB" sz="2000" err="1">
                  <a:solidFill>
                    <a:srgbClr val="1C3046"/>
                  </a:solidFill>
                  <a:ea typeface="Source Sans Pro" charset="0"/>
                  <a:cs typeface="Source Sans Pro" charset="0"/>
                </a:rPr>
                <a:t>EOSC_eu</a:t>
              </a:r>
              <a:endParaRPr lang="en-GB" sz="2000">
                <a:solidFill>
                  <a:srgbClr val="1C3046"/>
                </a:solidFill>
                <a:ea typeface="Source Sans Pro" charset="0"/>
                <a:cs typeface="Source Sans Pro" charset="0"/>
              </a:endParaRPr>
            </a:p>
          </p:txBody>
        </p:sp>
      </p:grpSp>
      <p:pic>
        <p:nvPicPr>
          <p:cNvPr id="13" name="Immagine 12">
            <a:extLst>
              <a:ext uri="{FF2B5EF4-FFF2-40B4-BE49-F238E27FC236}">
                <a16:creationId xmlns:a16="http://schemas.microsoft.com/office/drawing/2014/main" id="{7AAF6B84-BF74-4F8E-B824-03711F26909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817" y="1643590"/>
            <a:ext cx="1784961" cy="2231201"/>
          </a:xfrm>
          <a:prstGeom prst="rect">
            <a:avLst/>
          </a:prstGeom>
        </p:spPr>
      </p:pic>
      <p:sp>
        <p:nvSpPr>
          <p:cNvPr id="14" name="CasellaDiTesto 1">
            <a:extLst>
              <a:ext uri="{FF2B5EF4-FFF2-40B4-BE49-F238E27FC236}">
                <a16:creationId xmlns:a16="http://schemas.microsoft.com/office/drawing/2014/main" id="{B9E0F5DF-28BF-4603-9413-29E52713A802}"/>
              </a:ext>
            </a:extLst>
          </p:cNvPr>
          <p:cNvSpPr txBox="1"/>
          <p:nvPr userDrawn="1"/>
        </p:nvSpPr>
        <p:spPr>
          <a:xfrm>
            <a:off x="1116252" y="1902602"/>
            <a:ext cx="41284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>
                <a:solidFill>
                  <a:srgbClr val="1D2F45"/>
                </a:solidFill>
                <a:ea typeface="Source Sans Pro" charset="0"/>
                <a:cs typeface="Source Sans Pro" charset="0"/>
              </a:rPr>
              <a:t>Thank you</a:t>
            </a:r>
          </a:p>
          <a:p>
            <a:r>
              <a:rPr lang="en-GB" sz="2800" b="1">
                <a:solidFill>
                  <a:srgbClr val="1D2F45"/>
                </a:solidFill>
                <a:ea typeface="Source Sans Pro" charset="0"/>
                <a:cs typeface="Source Sans Pro" charset="0"/>
              </a:rPr>
              <a:t>for your attention! </a:t>
            </a:r>
          </a:p>
        </p:txBody>
      </p:sp>
      <p:sp>
        <p:nvSpPr>
          <p:cNvPr id="15" name="CasellaDiTesto 2">
            <a:extLst>
              <a:ext uri="{FF2B5EF4-FFF2-40B4-BE49-F238E27FC236}">
                <a16:creationId xmlns:a16="http://schemas.microsoft.com/office/drawing/2014/main" id="{4D4D3755-ED45-4BF4-89D4-2BA41674BD19}"/>
              </a:ext>
            </a:extLst>
          </p:cNvPr>
          <p:cNvSpPr txBox="1"/>
          <p:nvPr userDrawn="1"/>
        </p:nvSpPr>
        <p:spPr>
          <a:xfrm>
            <a:off x="1103445" y="3145477"/>
            <a:ext cx="38884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i="1">
                <a:ea typeface="Source Sans Pro" panose="020B0503030403020204" pitchFamily="34" charset="0"/>
              </a:rPr>
              <a:t>Questions?</a:t>
            </a:r>
          </a:p>
        </p:txBody>
      </p:sp>
      <p:cxnSp>
        <p:nvCxnSpPr>
          <p:cNvPr id="17" name="Connettore 1 4">
            <a:extLst>
              <a:ext uri="{FF2B5EF4-FFF2-40B4-BE49-F238E27FC236}">
                <a16:creationId xmlns:a16="http://schemas.microsoft.com/office/drawing/2014/main" id="{8187ABF1-33F6-44C1-B88C-2672C628984B}"/>
              </a:ext>
            </a:extLst>
          </p:cNvPr>
          <p:cNvCxnSpPr/>
          <p:nvPr userDrawn="1"/>
        </p:nvCxnSpPr>
        <p:spPr>
          <a:xfrm>
            <a:off x="1199457" y="3084480"/>
            <a:ext cx="2112235" cy="0"/>
          </a:xfrm>
          <a:prstGeom prst="line">
            <a:avLst/>
          </a:prstGeom>
          <a:ln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57573BB-FFBE-4128-A867-CF98847BD44E}"/>
              </a:ext>
            </a:extLst>
          </p:cNvPr>
          <p:cNvGrpSpPr/>
          <p:nvPr userDrawn="1"/>
        </p:nvGrpSpPr>
        <p:grpSpPr>
          <a:xfrm>
            <a:off x="935074" y="5956688"/>
            <a:ext cx="10470446" cy="400110"/>
            <a:chOff x="899592" y="6271590"/>
            <a:chExt cx="7705726" cy="294461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8988A985-D8B4-4CF8-8BFF-2DFCB01A16C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899592" y="6271590"/>
              <a:ext cx="842697" cy="294461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8396475E-36DF-4F28-A93D-81A651F090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1813045" y="6349354"/>
              <a:ext cx="6792273" cy="2166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79941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2183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4" r:id="rId3"/>
    <p:sldLayoutId id="2147483709" r:id="rId4"/>
    <p:sldLayoutId id="2147483712" r:id="rId5"/>
    <p:sldLayoutId id="2147483711" r:id="rId6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ise-community.org/sci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>
            <a:extLst>
              <a:ext uri="{FF2B5EF4-FFF2-40B4-BE49-F238E27FC236}">
                <a16:creationId xmlns:a16="http://schemas.microsoft.com/office/drawing/2014/main" id="{E5888FF4-7091-F547-BED3-1E8B9F928902}"/>
              </a:ext>
            </a:extLst>
          </p:cNvPr>
          <p:cNvSpPr txBox="1">
            <a:spLocks/>
          </p:cNvSpPr>
          <p:nvPr/>
        </p:nvSpPr>
        <p:spPr>
          <a:xfrm>
            <a:off x="1342187" y="2924944"/>
            <a:ext cx="9793088" cy="576065"/>
          </a:xfrm>
          <a:prstGeom prst="rect">
            <a:avLst/>
          </a:prstGeom>
        </p:spPr>
        <p:txBody>
          <a:bodyPr vert="horz">
            <a:scene3d>
              <a:camera prst="orthographicFront"/>
              <a:lightRig rig="threePt" dir="t"/>
            </a:scene3d>
            <a:sp3d contourW="12700">
              <a:contourClr>
                <a:srgbClr val="1C3046"/>
              </a:contourClr>
            </a:sp3d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1" i="0" kern="1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pPr algn="l"/>
            <a:r>
              <a:rPr lang="en-US" dirty="0">
                <a:solidFill>
                  <a:srgbClr val="1C3046"/>
                </a:solidFill>
                <a:latin typeface="+mn-lt"/>
              </a:rPr>
              <a:t>Operations, Service Management and Rules of Participation</a:t>
            </a:r>
            <a:endParaRPr lang="en-GB" b="1" dirty="0">
              <a:solidFill>
                <a:srgbClr val="1C3046"/>
              </a:solidFill>
              <a:latin typeface="+mn-lt"/>
            </a:endParaRPr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DA40618A-E780-6B4C-9F22-53ADEAFB468E}"/>
              </a:ext>
            </a:extLst>
          </p:cNvPr>
          <p:cNvSpPr txBox="1">
            <a:spLocks/>
          </p:cNvSpPr>
          <p:nvPr/>
        </p:nvSpPr>
        <p:spPr>
          <a:xfrm>
            <a:off x="1342187" y="3933056"/>
            <a:ext cx="9793088" cy="576065"/>
          </a:xfrm>
          <a:prstGeom prst="rect">
            <a:avLst/>
          </a:prstGeom>
        </p:spPr>
        <p:txBody>
          <a:bodyPr vert="horz"/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1" i="0" kern="1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pPr algn="l"/>
            <a:r>
              <a:rPr lang="en-GB" sz="1800" dirty="0">
                <a:solidFill>
                  <a:srgbClr val="B5892D"/>
                </a:solidFill>
                <a:latin typeface="+mn-lt"/>
              </a:rPr>
              <a:t>Matthew Viljoen (EGI Foundation), WP4 Leader</a:t>
            </a:r>
          </a:p>
          <a:p>
            <a:pPr algn="l"/>
            <a:r>
              <a:rPr lang="en-GB" sz="1800" dirty="0">
                <a:solidFill>
                  <a:srgbClr val="B5892D"/>
                </a:solidFill>
                <a:latin typeface="+mn-lt"/>
              </a:rPr>
              <a:t>Luxembourg, 8-9 October 2019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7AD28B-C595-4505-A53C-4A8CA5E69B72}"/>
              </a:ext>
            </a:extLst>
          </p:cNvPr>
          <p:cNvSpPr txBox="1"/>
          <p:nvPr/>
        </p:nvSpPr>
        <p:spPr>
          <a:xfrm>
            <a:off x="9696400" y="6363744"/>
            <a:ext cx="23024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1200" dirty="0"/>
              <a:t>Dissemination level: Confidential</a:t>
            </a:r>
            <a:endParaRPr lang="en-GB" sz="1200" i="1" dirty="0"/>
          </a:p>
        </p:txBody>
      </p:sp>
    </p:spTree>
    <p:extLst>
      <p:ext uri="{BB962C8B-B14F-4D97-AF65-F5344CB8AC3E}">
        <p14:creationId xmlns:p14="http://schemas.microsoft.com/office/powerpoint/2010/main" val="438693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F6B77B-F8F7-3341-9BBE-E4C37D910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521652A-DB36-3D4D-924C-734203065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Service orders over time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A92E78FB-4392-4F4A-A2C2-3563EB8BE0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4" y="764704"/>
            <a:ext cx="12000656" cy="5425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C10CA190-280F-2E46-9E29-4B678F37C1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47161" y="6378145"/>
            <a:ext cx="5328592" cy="288032"/>
          </a:xfrm>
        </p:spPr>
        <p:txBody>
          <a:bodyPr/>
          <a:lstStyle/>
          <a:p>
            <a:pPr algn="ctr"/>
            <a:r>
              <a:rPr lang="en-GB" dirty="0"/>
              <a:t>1st EOSC-hub Review, Luxembourg 8-9 Oct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6311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17F6E0C-FA57-4FF6-859B-11AAE3DECA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28" y="1124744"/>
            <a:ext cx="7560840" cy="5256584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Achievements</a:t>
            </a:r>
          </a:p>
          <a:p>
            <a:pPr lvl="1"/>
            <a:r>
              <a:rPr lang="en-GB" sz="2800" dirty="0"/>
              <a:t>Deployment of a common EOSC-hub helpdesk system</a:t>
            </a:r>
          </a:p>
          <a:p>
            <a:pPr lvl="1"/>
            <a:r>
              <a:rPr lang="en-GB" sz="2800" dirty="0"/>
              <a:t>Creation of the 1</a:t>
            </a:r>
            <a:r>
              <a:rPr lang="en-GB" sz="2800" baseline="30000" dirty="0"/>
              <a:t>st</a:t>
            </a:r>
            <a:r>
              <a:rPr lang="en-GB" sz="2800" dirty="0"/>
              <a:t> line support team rota with documentation</a:t>
            </a:r>
          </a:p>
          <a:p>
            <a:r>
              <a:rPr lang="en-GB" dirty="0"/>
              <a:t>Plans</a:t>
            </a:r>
          </a:p>
          <a:p>
            <a:pPr lvl="1"/>
            <a:r>
              <a:rPr lang="en-GB" sz="2800" dirty="0"/>
              <a:t>Provide a fully managed Helpdesk as a Service </a:t>
            </a:r>
          </a:p>
          <a:p>
            <a:pPr lvl="1"/>
            <a:r>
              <a:rPr lang="en-GB" sz="2800" dirty="0"/>
              <a:t>Improved usability and better guidelines</a:t>
            </a:r>
          </a:p>
          <a:p>
            <a:pPr lvl="1"/>
            <a:r>
              <a:rPr lang="en-GB" sz="2800" dirty="0"/>
              <a:t>Improved user interface</a:t>
            </a:r>
          </a:p>
          <a:p>
            <a:r>
              <a:rPr lang="en-GB" dirty="0"/>
              <a:t>Challenges</a:t>
            </a:r>
          </a:p>
          <a:p>
            <a:pPr lvl="1"/>
            <a:r>
              <a:rPr lang="en-GB" sz="2800" dirty="0"/>
              <a:t>Integrating with existing solutions used by participating  e-Infrastructures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8737600" y="6381328"/>
            <a:ext cx="3119040" cy="288032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485FFF1-3E6E-48DC-A526-9B22CB1DF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0" dirty="0"/>
              <a:t>Front-end operations activities:</a:t>
            </a:r>
            <a:br>
              <a:rPr lang="en-GB" dirty="0"/>
            </a:br>
            <a:r>
              <a:rPr lang="en-GB" dirty="0"/>
              <a:t>Helpdesk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33A5DC7C-980C-6940-B45D-6666D71A0C8A}"/>
              </a:ext>
            </a:extLst>
          </p:cNvPr>
          <p:cNvSpPr/>
          <p:nvPr/>
        </p:nvSpPr>
        <p:spPr>
          <a:xfrm>
            <a:off x="9192344" y="1520457"/>
            <a:ext cx="914400" cy="91440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1C3046"/>
                </a:solidFill>
              </a:rPr>
              <a:t>User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2F18136-194B-224A-A5DE-3A24052D5006}"/>
              </a:ext>
            </a:extLst>
          </p:cNvPr>
          <p:cNvSpPr/>
          <p:nvPr/>
        </p:nvSpPr>
        <p:spPr>
          <a:xfrm>
            <a:off x="9192344" y="2982652"/>
            <a:ext cx="914400" cy="9144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1C3046"/>
                </a:solidFill>
              </a:rPr>
              <a:t>XGUS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F29224E-C5AE-6843-ABB9-A1CBD4FBFABE}"/>
              </a:ext>
            </a:extLst>
          </p:cNvPr>
          <p:cNvSpPr/>
          <p:nvPr/>
        </p:nvSpPr>
        <p:spPr>
          <a:xfrm>
            <a:off x="7248128" y="4323308"/>
            <a:ext cx="914400" cy="9144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1C3046"/>
                </a:solidFill>
              </a:rPr>
              <a:t>External service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76298D2-5089-9F48-81D7-CB8DD3A3C5C0}"/>
              </a:ext>
            </a:extLst>
          </p:cNvPr>
          <p:cNvSpPr/>
          <p:nvPr/>
        </p:nvSpPr>
        <p:spPr>
          <a:xfrm>
            <a:off x="8545264" y="4323308"/>
            <a:ext cx="914400" cy="9144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1C3046"/>
                </a:solidFill>
              </a:rPr>
              <a:t>EGI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E70F3A9-AC1B-024A-ACC5-6D517F0F9BAC}"/>
              </a:ext>
            </a:extLst>
          </p:cNvPr>
          <p:cNvSpPr/>
          <p:nvPr/>
        </p:nvSpPr>
        <p:spPr>
          <a:xfrm>
            <a:off x="9818901" y="4323308"/>
            <a:ext cx="914400" cy="9144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1C3046"/>
                </a:solidFill>
              </a:rPr>
              <a:t>EUDAT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41BFBE9-747B-CD47-B43C-D10CAE695075}"/>
              </a:ext>
            </a:extLst>
          </p:cNvPr>
          <p:cNvSpPr/>
          <p:nvPr/>
        </p:nvSpPr>
        <p:spPr>
          <a:xfrm>
            <a:off x="11092538" y="4323308"/>
            <a:ext cx="914400" cy="9144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1C3046"/>
                </a:solidFill>
              </a:rPr>
              <a:t>Thematic</a:t>
            </a:r>
          </a:p>
          <a:p>
            <a:pPr algn="ctr"/>
            <a:r>
              <a:rPr lang="en-US" sz="1400" dirty="0">
                <a:solidFill>
                  <a:srgbClr val="1C3046"/>
                </a:solidFill>
              </a:rPr>
              <a:t>Service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1B49983-0CE6-104C-B59B-850B64915DB8}"/>
              </a:ext>
            </a:extLst>
          </p:cNvPr>
          <p:cNvCxnSpPr>
            <a:stCxn id="8" idx="0"/>
            <a:endCxn id="2" idx="4"/>
          </p:cNvCxnSpPr>
          <p:nvPr/>
        </p:nvCxnSpPr>
        <p:spPr>
          <a:xfrm flipV="1">
            <a:off x="9649544" y="2434857"/>
            <a:ext cx="0" cy="547795"/>
          </a:xfrm>
          <a:prstGeom prst="line">
            <a:avLst/>
          </a:prstGeom>
          <a:ln>
            <a:headEnd type="triangle" w="sm" len="sm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D196140-731F-294D-AA8D-73BE8C3054ED}"/>
              </a:ext>
            </a:extLst>
          </p:cNvPr>
          <p:cNvCxnSpPr/>
          <p:nvPr/>
        </p:nvCxnSpPr>
        <p:spPr>
          <a:xfrm>
            <a:off x="7705328" y="4077072"/>
            <a:ext cx="384441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AB8197B-8173-E24A-B832-9187C26B2866}"/>
              </a:ext>
            </a:extLst>
          </p:cNvPr>
          <p:cNvCxnSpPr>
            <a:endCxn id="8" idx="2"/>
          </p:cNvCxnSpPr>
          <p:nvPr/>
        </p:nvCxnSpPr>
        <p:spPr>
          <a:xfrm flipV="1">
            <a:off x="9649544" y="3897052"/>
            <a:ext cx="0" cy="18002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A1A21C4-AC17-8149-9031-25377BBD3E97}"/>
              </a:ext>
            </a:extLst>
          </p:cNvPr>
          <p:cNvCxnSpPr>
            <a:endCxn id="9" idx="0"/>
          </p:cNvCxnSpPr>
          <p:nvPr/>
        </p:nvCxnSpPr>
        <p:spPr>
          <a:xfrm>
            <a:off x="7705328" y="4077072"/>
            <a:ext cx="0" cy="246236"/>
          </a:xfrm>
          <a:prstGeom prst="line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B7E3B75-3256-4B48-8F18-2DDE6FE0A1AF}"/>
              </a:ext>
            </a:extLst>
          </p:cNvPr>
          <p:cNvCxnSpPr>
            <a:endCxn id="12" idx="0"/>
          </p:cNvCxnSpPr>
          <p:nvPr/>
        </p:nvCxnSpPr>
        <p:spPr>
          <a:xfrm>
            <a:off x="11549738" y="4077072"/>
            <a:ext cx="0" cy="246236"/>
          </a:xfrm>
          <a:prstGeom prst="line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B779B0C-A5CD-D840-8509-802B8FD48F3C}"/>
              </a:ext>
            </a:extLst>
          </p:cNvPr>
          <p:cNvCxnSpPr>
            <a:endCxn id="10" idx="0"/>
          </p:cNvCxnSpPr>
          <p:nvPr/>
        </p:nvCxnSpPr>
        <p:spPr>
          <a:xfrm>
            <a:off x="9002464" y="4077072"/>
            <a:ext cx="0" cy="246236"/>
          </a:xfrm>
          <a:prstGeom prst="line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355883E-DBFF-004A-8CFF-7A931C288425}"/>
              </a:ext>
            </a:extLst>
          </p:cNvPr>
          <p:cNvCxnSpPr>
            <a:endCxn id="11" idx="0"/>
          </p:cNvCxnSpPr>
          <p:nvPr/>
        </p:nvCxnSpPr>
        <p:spPr>
          <a:xfrm flipH="1">
            <a:off x="10276101" y="4077072"/>
            <a:ext cx="21019" cy="246236"/>
          </a:xfrm>
          <a:prstGeom prst="line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Date Placeholder 2">
            <a:extLst>
              <a:ext uri="{FF2B5EF4-FFF2-40B4-BE49-F238E27FC236}">
                <a16:creationId xmlns:a16="http://schemas.microsoft.com/office/drawing/2014/main" id="{5A6761AD-C15B-F24E-B8C5-0CFB27E2E4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47161" y="6378145"/>
            <a:ext cx="5328592" cy="288032"/>
          </a:xfrm>
        </p:spPr>
        <p:txBody>
          <a:bodyPr/>
          <a:lstStyle/>
          <a:p>
            <a:pPr algn="ctr"/>
            <a:r>
              <a:rPr lang="en-GB" dirty="0"/>
              <a:t>1st EOSC-hub Review, Luxembourg 8-9 Oct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4688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17F6E0C-FA57-4FF6-859B-11AAE3DECA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844824"/>
            <a:ext cx="11521280" cy="4278946"/>
          </a:xfrm>
        </p:spPr>
        <p:txBody>
          <a:bodyPr/>
          <a:lstStyle/>
          <a:p>
            <a:r>
              <a:rPr lang="en-GB" dirty="0"/>
              <a:t>Achievements</a:t>
            </a:r>
          </a:p>
          <a:p>
            <a:pPr lvl="1"/>
            <a:r>
              <a:rPr lang="en-GB" dirty="0"/>
              <a:t>Process definitions which are being followed for Hub services </a:t>
            </a:r>
          </a:p>
          <a:p>
            <a:r>
              <a:rPr lang="en-GB" dirty="0"/>
              <a:t>Plans</a:t>
            </a:r>
          </a:p>
          <a:p>
            <a:pPr lvl="1"/>
            <a:r>
              <a:rPr lang="en-GB" dirty="0"/>
              <a:t>Completion of continuity/capacity plans for all Hub services </a:t>
            </a:r>
          </a:p>
          <a:p>
            <a:pPr lvl="1"/>
            <a:r>
              <a:rPr lang="en-GB" dirty="0"/>
              <a:t>Comprehensive monitoring of all Hub services</a:t>
            </a:r>
          </a:p>
          <a:p>
            <a:r>
              <a:rPr lang="en-GB" dirty="0"/>
              <a:t>Challenges</a:t>
            </a:r>
          </a:p>
          <a:p>
            <a:pPr lvl="1"/>
            <a:r>
              <a:rPr lang="en-GB" dirty="0"/>
              <a:t>Process integration problems due to services being run by different e-Infrastructures and needing to avoid overlaps with processes</a:t>
            </a:r>
          </a:p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485FFF1-3E6E-48DC-A526-9B22CB1DF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0" dirty="0"/>
              <a:t>Back-end operations activities:</a:t>
            </a:r>
            <a:br>
              <a:rPr lang="en-GB" b="0" dirty="0"/>
            </a:br>
            <a:r>
              <a:rPr lang="en-GB" dirty="0"/>
              <a:t>Consistent service delivery – Availability, Continuity and Capacity</a:t>
            </a:r>
          </a:p>
        </p:txBody>
      </p:sp>
      <p:sp>
        <p:nvSpPr>
          <p:cNvPr id="8" name="Date Placeholder 2">
            <a:extLst>
              <a:ext uri="{FF2B5EF4-FFF2-40B4-BE49-F238E27FC236}">
                <a16:creationId xmlns:a16="http://schemas.microsoft.com/office/drawing/2014/main" id="{11FF6593-CF3C-524E-9113-E9ADFAAB08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47161" y="6378145"/>
            <a:ext cx="5328592" cy="288032"/>
          </a:xfrm>
        </p:spPr>
        <p:txBody>
          <a:bodyPr/>
          <a:lstStyle/>
          <a:p>
            <a:pPr algn="ctr"/>
            <a:r>
              <a:rPr lang="en-GB" dirty="0"/>
              <a:t>1st EOSC-hub Review, Luxembourg 8-9 Oct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6334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17F6E0C-FA57-4FF6-859B-11AAE3DECA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68763"/>
            <a:ext cx="11856640" cy="4855007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Achievements</a:t>
            </a:r>
          </a:p>
          <a:p>
            <a:pPr lvl="1"/>
            <a:r>
              <a:rPr lang="en-GB" dirty="0"/>
              <a:t>Coordination of security incidents (IRTF) and handling software vulnerabilities (SVG)</a:t>
            </a:r>
          </a:p>
          <a:p>
            <a:pPr lvl="1"/>
            <a:r>
              <a:rPr lang="en-GB" dirty="0"/>
              <a:t>Streamlining IRTF procedures and leadership/participation of IGTF/</a:t>
            </a:r>
            <a:r>
              <a:rPr lang="en-GB" dirty="0" err="1"/>
              <a:t>EUGridPMA</a:t>
            </a:r>
            <a:endParaRPr lang="en-GB" dirty="0"/>
          </a:p>
          <a:p>
            <a:pPr lvl="1"/>
            <a:r>
              <a:rPr lang="en-GB" dirty="0"/>
              <a:t>Security risk management, training, SSC and security monitoring</a:t>
            </a:r>
          </a:p>
          <a:p>
            <a:pPr lvl="1"/>
            <a:r>
              <a:rPr lang="en-GB" dirty="0"/>
              <a:t>Creation and promotion of harmonized policies for EOSC (WISE* AUP, security policies)</a:t>
            </a:r>
          </a:p>
          <a:p>
            <a:r>
              <a:rPr lang="en-GB" dirty="0"/>
              <a:t>Plans</a:t>
            </a:r>
          </a:p>
          <a:p>
            <a:pPr lvl="1"/>
            <a:r>
              <a:rPr lang="en-GB" dirty="0"/>
              <a:t>Further alignment of policies, procedures and coordination</a:t>
            </a:r>
          </a:p>
          <a:p>
            <a:pPr lvl="1"/>
            <a:r>
              <a:rPr lang="en-GB" dirty="0"/>
              <a:t>Promotion of Information Security best practice to external providers</a:t>
            </a:r>
          </a:p>
          <a:p>
            <a:r>
              <a:rPr lang="en-GB" dirty="0"/>
              <a:t>Challenges</a:t>
            </a:r>
          </a:p>
          <a:p>
            <a:pPr lvl="1"/>
            <a:r>
              <a:rPr lang="en-GB" dirty="0"/>
              <a:t>Understanding the scope of EOSC-hub Information Security (assisted by Rules of Participation Task Force)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485FFF1-3E6E-48DC-A526-9B22CB1DF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0977" y="188640"/>
            <a:ext cx="8640960" cy="537716"/>
          </a:xfrm>
        </p:spPr>
        <p:txBody>
          <a:bodyPr>
            <a:normAutofit fontScale="90000"/>
          </a:bodyPr>
          <a:lstStyle/>
          <a:p>
            <a:r>
              <a:rPr lang="en-GB" b="0" dirty="0"/>
              <a:t>Back-end operations activities:</a:t>
            </a:r>
            <a:br>
              <a:rPr lang="en-GB" dirty="0"/>
            </a:br>
            <a:r>
              <a:rPr lang="en-GB" dirty="0"/>
              <a:t>Trust assurance – Information Security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1CD9D8F-AAFE-6A4B-9A26-C4E5E779006C}"/>
              </a:ext>
            </a:extLst>
          </p:cNvPr>
          <p:cNvSpPr txBox="1"/>
          <p:nvPr/>
        </p:nvSpPr>
        <p:spPr>
          <a:xfrm>
            <a:off x="7392144" y="5949280"/>
            <a:ext cx="394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* WISE </a:t>
            </a:r>
            <a:r>
              <a:rPr lang="en-GB">
                <a:hlinkClick r:id="rId3"/>
              </a:rPr>
              <a:t>https://wise-community.org/sci/</a:t>
            </a:r>
            <a:endParaRPr lang="en-US"/>
          </a:p>
        </p:txBody>
      </p:sp>
      <p:sp>
        <p:nvSpPr>
          <p:cNvPr id="8" name="Date Placeholder 2">
            <a:extLst>
              <a:ext uri="{FF2B5EF4-FFF2-40B4-BE49-F238E27FC236}">
                <a16:creationId xmlns:a16="http://schemas.microsoft.com/office/drawing/2014/main" id="{9EF980E8-9D12-8D45-B07F-B6A4D1394F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47161" y="6378145"/>
            <a:ext cx="5328592" cy="288032"/>
          </a:xfrm>
        </p:spPr>
        <p:txBody>
          <a:bodyPr/>
          <a:lstStyle/>
          <a:p>
            <a:pPr algn="ctr"/>
            <a:r>
              <a:rPr lang="en-GB" dirty="0"/>
              <a:t>1st EOSC-hub Review, Luxembourg 8-9 Oct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8100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17F6E0C-FA57-4FF6-859B-11AAE3DECA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268763"/>
            <a:ext cx="3744416" cy="4855007"/>
          </a:xfrm>
        </p:spPr>
        <p:txBody>
          <a:bodyPr>
            <a:normAutofit lnSpcReduction="10000"/>
          </a:bodyPr>
          <a:lstStyle/>
          <a:p>
            <a:r>
              <a:rPr lang="en-GB"/>
              <a:t>Achievements</a:t>
            </a:r>
          </a:p>
          <a:p>
            <a:pPr lvl="1"/>
            <a:r>
              <a:rPr lang="en-GB"/>
              <a:t>Process setup with interfaces defined</a:t>
            </a:r>
          </a:p>
          <a:p>
            <a:pPr lvl="1"/>
            <a:r>
              <a:rPr lang="en-GB"/>
              <a:t>Internal Audit program established</a:t>
            </a:r>
          </a:p>
          <a:p>
            <a:pPr marL="457200" lvl="1" indent="0" algn="r">
              <a:buNone/>
            </a:pPr>
            <a:r>
              <a:rPr lang="en-GB" sz="2000" i="1"/>
              <a:t>First audit 11-15 Mar ‘19</a:t>
            </a:r>
            <a:endParaRPr lang="en-GB" i="1"/>
          </a:p>
          <a:p>
            <a:r>
              <a:rPr lang="en-GB"/>
              <a:t>Plans</a:t>
            </a:r>
          </a:p>
          <a:p>
            <a:pPr lvl="1"/>
            <a:r>
              <a:rPr lang="en-GB"/>
              <a:t>Follow-up audit next year</a:t>
            </a:r>
          </a:p>
          <a:p>
            <a:pPr lvl="1"/>
            <a:r>
              <a:rPr lang="en-GB"/>
              <a:t>Evolution of operations processes via CI</a:t>
            </a:r>
          </a:p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485FFF1-3E6E-48DC-A526-9B22CB1DF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0977" y="188640"/>
            <a:ext cx="8640960" cy="537716"/>
          </a:xfrm>
        </p:spPr>
        <p:txBody>
          <a:bodyPr>
            <a:normAutofit fontScale="90000"/>
          </a:bodyPr>
          <a:lstStyle/>
          <a:p>
            <a:r>
              <a:rPr lang="en-GB" b="0" dirty="0"/>
              <a:t>Evolution of operations activities:</a:t>
            </a:r>
            <a:br>
              <a:rPr lang="en-GB" dirty="0"/>
            </a:br>
            <a:r>
              <a:rPr lang="en-GB" dirty="0"/>
              <a:t>Continuous Service Improvement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CB6652-C697-2E49-B272-58AA2DCA3D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776" y="1736813"/>
            <a:ext cx="7992704" cy="363640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112F922-C9C3-0845-91EC-EC231FB9987A}"/>
              </a:ext>
            </a:extLst>
          </p:cNvPr>
          <p:cNvSpPr txBox="1"/>
          <p:nvPr/>
        </p:nvSpPr>
        <p:spPr>
          <a:xfrm>
            <a:off x="8869925" y="5579948"/>
            <a:ext cx="2986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CI – Continuous Improvement</a:t>
            </a:r>
          </a:p>
        </p:txBody>
      </p:sp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2AA06B29-ACDF-384A-94AA-53878E6695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47161" y="6378145"/>
            <a:ext cx="5328592" cy="288032"/>
          </a:xfrm>
        </p:spPr>
        <p:txBody>
          <a:bodyPr/>
          <a:lstStyle/>
          <a:p>
            <a:pPr algn="ctr"/>
            <a:r>
              <a:rPr lang="en-GB" dirty="0"/>
              <a:t>1st EOSC-hub Review, Luxembourg 8-9 Oct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3527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CA08AA-9F53-334C-BAAB-4E6699C74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24F1439-9F7B-F645-8B5F-CE7E15CB1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440" y="1595140"/>
            <a:ext cx="9865096" cy="537716"/>
          </a:xfrm>
        </p:spPr>
        <p:txBody>
          <a:bodyPr>
            <a:noAutofit/>
          </a:bodyPr>
          <a:lstStyle/>
          <a:p>
            <a:pPr algn="ctr"/>
            <a:r>
              <a:rPr lang="en-US" sz="4000" dirty="0"/>
              <a:t>Rules of Participation (</a:t>
            </a:r>
            <a:r>
              <a:rPr lang="en-US" sz="4000" dirty="0" err="1"/>
              <a:t>RoP</a:t>
            </a:r>
            <a:r>
              <a:rPr lang="en-US" sz="4000" dirty="0"/>
              <a:t>)</a:t>
            </a:r>
            <a:br>
              <a:rPr lang="en-US" sz="4000" dirty="0"/>
            </a:br>
            <a:br>
              <a:rPr lang="en-US" sz="4000" dirty="0"/>
            </a:br>
            <a:r>
              <a:rPr lang="en-US" b="0" dirty="0"/>
              <a:t>Activities of Workgroup</a:t>
            </a:r>
            <a:br>
              <a:rPr lang="en-US" b="0" dirty="0"/>
            </a:br>
            <a:r>
              <a:rPr lang="en-GB" sz="4000" b="0" dirty="0"/>
              <a:t>(wp1-6, 9, 13)</a:t>
            </a:r>
            <a:endParaRPr lang="en-US" sz="4000" b="0" dirty="0"/>
          </a:p>
        </p:txBody>
      </p:sp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B9DAE6E7-0A80-474A-B74E-52CFA9ACBF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47161" y="6378145"/>
            <a:ext cx="5328592" cy="288032"/>
          </a:xfrm>
        </p:spPr>
        <p:txBody>
          <a:bodyPr/>
          <a:lstStyle/>
          <a:p>
            <a:pPr algn="ctr"/>
            <a:r>
              <a:rPr lang="en-GB" dirty="0"/>
              <a:t>1st EOSC-hub Review, Luxembourg 8-9 Oct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9715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C6E7E94-3B76-6B43-ABD9-6D3DD354984A}"/>
              </a:ext>
            </a:extLst>
          </p:cNvPr>
          <p:cNvSpPr/>
          <p:nvPr/>
        </p:nvSpPr>
        <p:spPr>
          <a:xfrm>
            <a:off x="6816080" y="903348"/>
            <a:ext cx="5184576" cy="497392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17F6E0C-FA57-4FF6-859B-11AAE3DECA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336" y="1124745"/>
            <a:ext cx="6549286" cy="4999026"/>
          </a:xfrm>
        </p:spPr>
        <p:txBody>
          <a:bodyPr>
            <a:normAutofit lnSpcReduction="10000"/>
          </a:bodyPr>
          <a:lstStyle/>
          <a:p>
            <a:r>
              <a:rPr lang="en-GB" dirty="0"/>
              <a:t>Cross-project taskforce (wp1-6,9,13) on criteria for participation</a:t>
            </a:r>
            <a:endParaRPr lang="en-GB" i="1" dirty="0"/>
          </a:p>
          <a:p>
            <a:r>
              <a:rPr lang="en-GB" dirty="0"/>
              <a:t>Areas of work</a:t>
            </a:r>
          </a:p>
          <a:p>
            <a:pPr lvl="1"/>
            <a:r>
              <a:rPr lang="en-GB" dirty="0"/>
              <a:t>Service maturity classification (including harmonization across e-Infrastructures)</a:t>
            </a:r>
          </a:p>
          <a:p>
            <a:pPr lvl="1"/>
            <a:r>
              <a:rPr lang="en-GB" dirty="0"/>
              <a:t>Service Description Template (SDT)</a:t>
            </a:r>
          </a:p>
          <a:p>
            <a:pPr lvl="1"/>
            <a:r>
              <a:rPr lang="en-GB" dirty="0"/>
              <a:t>Providing guidance for security policy work</a:t>
            </a:r>
          </a:p>
          <a:p>
            <a:pPr lvl="1"/>
            <a:r>
              <a:rPr lang="en-GB" dirty="0"/>
              <a:t>Classification, onboarding of services (next slides)</a:t>
            </a:r>
          </a:p>
          <a:p>
            <a:r>
              <a:rPr lang="en-GB" dirty="0"/>
              <a:t>Provides input to EOSC </a:t>
            </a:r>
            <a:r>
              <a:rPr lang="en-GB" dirty="0" err="1"/>
              <a:t>RoP</a:t>
            </a:r>
            <a:r>
              <a:rPr lang="en-GB" dirty="0"/>
              <a:t> WG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485FFF1-3E6E-48DC-A526-9B22CB1DF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Rules of Participation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F5999A-7CE4-C641-A5EF-1E63ABABB5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096" y="1016255"/>
            <a:ext cx="4893102" cy="4717000"/>
          </a:xfrm>
          <a:prstGeom prst="rect">
            <a:avLst/>
          </a:prstGeom>
        </p:spPr>
      </p:pic>
      <p:sp>
        <p:nvSpPr>
          <p:cNvPr id="8" name="Date Placeholder 2">
            <a:extLst>
              <a:ext uri="{FF2B5EF4-FFF2-40B4-BE49-F238E27FC236}">
                <a16:creationId xmlns:a16="http://schemas.microsoft.com/office/drawing/2014/main" id="{06F8BAEC-170A-F44B-8A18-49F038518D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47161" y="6378145"/>
            <a:ext cx="5328592" cy="288032"/>
          </a:xfrm>
        </p:spPr>
        <p:txBody>
          <a:bodyPr/>
          <a:lstStyle/>
          <a:p>
            <a:pPr algn="ctr"/>
            <a:r>
              <a:rPr lang="en-GB" dirty="0"/>
              <a:t>1st EOSC-hub Review, Luxembourg 8-9 Oct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870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485FFF1-3E6E-48DC-A526-9B22CB1DF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Onboarding procedure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F03D605-CF2C-2447-87DF-14A93E19DE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42" y="116632"/>
            <a:ext cx="11921995" cy="6243487"/>
          </a:xfrm>
          <a:prstGeom prst="rect">
            <a:avLst/>
          </a:prstGeom>
        </p:spPr>
      </p:pic>
      <p:sp>
        <p:nvSpPr>
          <p:cNvPr id="14" name="Title 5">
            <a:extLst>
              <a:ext uri="{FF2B5EF4-FFF2-40B4-BE49-F238E27FC236}">
                <a16:creationId xmlns:a16="http://schemas.microsoft.com/office/drawing/2014/main" id="{F2EC4E4A-67D6-EF4C-B954-CE1A57E4557C}"/>
              </a:ext>
            </a:extLst>
          </p:cNvPr>
          <p:cNvSpPr txBox="1">
            <a:spLocks/>
          </p:cNvSpPr>
          <p:nvPr/>
        </p:nvSpPr>
        <p:spPr>
          <a:xfrm>
            <a:off x="3373377" y="116632"/>
            <a:ext cx="8640960" cy="537716"/>
          </a:xfrm>
          <a:prstGeom prst="rect">
            <a:avLst/>
          </a:prstGeom>
        </p:spPr>
        <p:txBody>
          <a:bodyPr vert="horz">
            <a:normAutofit fontScale="90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rgbClr val="1D2F45"/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GB" dirty="0" err="1"/>
              <a:t>RoP</a:t>
            </a:r>
            <a:r>
              <a:rPr lang="en-GB" dirty="0"/>
              <a:t> – Onboarding within EOSC-hub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8997A99-B94E-094E-B8B0-2F2F6EDFB5BD}"/>
              </a:ext>
            </a:extLst>
          </p:cNvPr>
          <p:cNvSpPr/>
          <p:nvPr/>
        </p:nvSpPr>
        <p:spPr>
          <a:xfrm>
            <a:off x="1991544" y="726356"/>
            <a:ext cx="3672408" cy="162252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Date Placeholder 2">
            <a:extLst>
              <a:ext uri="{FF2B5EF4-FFF2-40B4-BE49-F238E27FC236}">
                <a16:creationId xmlns:a16="http://schemas.microsoft.com/office/drawing/2014/main" id="{BE7058B9-D7BA-E342-A980-3048411906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47161" y="6378145"/>
            <a:ext cx="5328592" cy="288032"/>
          </a:xfrm>
        </p:spPr>
        <p:txBody>
          <a:bodyPr/>
          <a:lstStyle/>
          <a:p>
            <a:pPr algn="ctr"/>
            <a:r>
              <a:rPr lang="en-GB" dirty="0"/>
              <a:t>1st EOSC-hub Review, Luxembourg 8-9 Oct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4067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810A6D21-64C5-4A25-89FD-C5EE6B87FB36}"/>
              </a:ext>
            </a:extLst>
          </p:cNvPr>
          <p:cNvSpPr/>
          <p:nvPr/>
        </p:nvSpPr>
        <p:spPr>
          <a:xfrm>
            <a:off x="7320136" y="836712"/>
            <a:ext cx="3119040" cy="309634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dirty="0"/>
              <a:t>EOSC Service Portfolio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BDBAD81-3F33-43FD-8344-4E02D47ED6F8}"/>
              </a:ext>
            </a:extLst>
          </p:cNvPr>
          <p:cNvSpPr/>
          <p:nvPr/>
        </p:nvSpPr>
        <p:spPr>
          <a:xfrm>
            <a:off x="7515580" y="2132856"/>
            <a:ext cx="2728315" cy="167067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GB" dirty="0"/>
              <a:t>Thematic</a:t>
            </a:r>
          </a:p>
          <a:p>
            <a:r>
              <a:rPr lang="en-GB" dirty="0"/>
              <a:t>Services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5FBEEC7-CF74-458A-948A-26477F0964C7}"/>
              </a:ext>
            </a:extLst>
          </p:cNvPr>
          <p:cNvSpPr/>
          <p:nvPr/>
        </p:nvSpPr>
        <p:spPr>
          <a:xfrm>
            <a:off x="8832304" y="1206300"/>
            <a:ext cx="3114617" cy="247238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GB" dirty="0"/>
              <a:t>Service Catalogue</a:t>
            </a:r>
          </a:p>
        </p:txBody>
      </p:sp>
      <p:sp>
        <p:nvSpPr>
          <p:cNvPr id="22" name="Arrow: Notched Right 21">
            <a:extLst>
              <a:ext uri="{FF2B5EF4-FFF2-40B4-BE49-F238E27FC236}">
                <a16:creationId xmlns:a16="http://schemas.microsoft.com/office/drawing/2014/main" id="{CB963AB1-EDE0-4643-A7AE-4617D3C56DE5}"/>
              </a:ext>
            </a:extLst>
          </p:cNvPr>
          <p:cNvSpPr/>
          <p:nvPr/>
        </p:nvSpPr>
        <p:spPr>
          <a:xfrm>
            <a:off x="695400" y="2690336"/>
            <a:ext cx="10657184" cy="738664"/>
          </a:xfrm>
          <a:prstGeom prst="notch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B09F63-B8DA-44A5-B65B-3C3391353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235009E-38F1-4512-A392-20CDE8507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/>
              <a:t>RoP</a:t>
            </a:r>
            <a:r>
              <a:rPr lang="en-GB" dirty="0"/>
              <a:t> – Onboarding Workflow</a:t>
            </a:r>
          </a:p>
        </p:txBody>
      </p:sp>
      <p:pic>
        <p:nvPicPr>
          <p:cNvPr id="6" name="Immagine 12">
            <a:extLst>
              <a:ext uri="{FF2B5EF4-FFF2-40B4-BE49-F238E27FC236}">
                <a16:creationId xmlns:a16="http://schemas.microsoft.com/office/drawing/2014/main" id="{F3995F9F-5117-4C70-8330-171C84FEAF7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9750" y="5158945"/>
            <a:ext cx="918094" cy="1147619"/>
          </a:xfrm>
          <a:prstGeom prst="rect">
            <a:avLst/>
          </a:prstGeom>
        </p:spPr>
      </p:pic>
      <p:pic>
        <p:nvPicPr>
          <p:cNvPr id="1026" name="Picture 2" descr="Image result for chemistry flask">
            <a:extLst>
              <a:ext uri="{FF2B5EF4-FFF2-40B4-BE49-F238E27FC236}">
                <a16:creationId xmlns:a16="http://schemas.microsoft.com/office/drawing/2014/main" id="{11D86380-3EB3-4FCC-B9D4-764422F1C5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1685" y="980728"/>
            <a:ext cx="670228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DF8FF0C-73CF-4B42-90EF-26801D25F135}"/>
              </a:ext>
            </a:extLst>
          </p:cNvPr>
          <p:cNvSpPr txBox="1"/>
          <p:nvPr/>
        </p:nvSpPr>
        <p:spPr>
          <a:xfrm>
            <a:off x="767408" y="1034152"/>
            <a:ext cx="106843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ACS:</a:t>
            </a:r>
          </a:p>
          <a:p>
            <a:r>
              <a:rPr lang="en-GB" sz="1400" dirty="0"/>
              <a:t>A Chemistry</a:t>
            </a:r>
          </a:p>
          <a:p>
            <a:r>
              <a:rPr lang="en-GB" sz="1400" dirty="0"/>
              <a:t>Service</a:t>
            </a:r>
          </a:p>
        </p:txBody>
      </p:sp>
      <p:pic>
        <p:nvPicPr>
          <p:cNvPr id="1028" name="Picture 4" descr="Home">
            <a:extLst>
              <a:ext uri="{FF2B5EF4-FFF2-40B4-BE49-F238E27FC236}">
                <a16:creationId xmlns:a16="http://schemas.microsoft.com/office/drawing/2014/main" id="{9E886BA0-A9EB-4E2C-A1B7-8DF087C397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01436" y="1727147"/>
            <a:ext cx="1425655" cy="53771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5B022D3-A45E-4E67-8FC8-AB94F4113745}"/>
              </a:ext>
            </a:extLst>
          </p:cNvPr>
          <p:cNvSpPr txBox="1"/>
          <p:nvPr/>
        </p:nvSpPr>
        <p:spPr>
          <a:xfrm>
            <a:off x="10503319" y="2267580"/>
            <a:ext cx="1281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EOSC Portal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3EB4D13-ABEB-4D38-BA6E-182289B17DC1}"/>
              </a:ext>
            </a:extLst>
          </p:cNvPr>
          <p:cNvSpPr/>
          <p:nvPr/>
        </p:nvSpPr>
        <p:spPr>
          <a:xfrm>
            <a:off x="899739" y="2771186"/>
            <a:ext cx="1368152" cy="5946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Request onboarding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EAC9EE3-3866-4732-A463-09666F1E1253}"/>
              </a:ext>
            </a:extLst>
          </p:cNvPr>
          <p:cNvSpPr/>
          <p:nvPr/>
        </p:nvSpPr>
        <p:spPr>
          <a:xfrm>
            <a:off x="2522841" y="2780928"/>
            <a:ext cx="1368152" cy="5946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Fill SDT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A0BBADD-3776-48DA-87BE-EE36E329FAD8}"/>
              </a:ext>
            </a:extLst>
          </p:cNvPr>
          <p:cNvSpPr/>
          <p:nvPr/>
        </p:nvSpPr>
        <p:spPr>
          <a:xfrm>
            <a:off x="4145943" y="2780928"/>
            <a:ext cx="1368152" cy="5946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Onboarding Shifter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EBAA76E-9AB9-4880-892E-13B937450FFE}"/>
              </a:ext>
            </a:extLst>
          </p:cNvPr>
          <p:cNvSpPr/>
          <p:nvPr/>
        </p:nvSpPr>
        <p:spPr>
          <a:xfrm>
            <a:off x="5769045" y="2780928"/>
            <a:ext cx="1368152" cy="5946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Service Validator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530743C-8F40-4B60-9A20-6D66F92F9A70}"/>
              </a:ext>
            </a:extLst>
          </p:cNvPr>
          <p:cNvSpPr/>
          <p:nvPr/>
        </p:nvSpPr>
        <p:spPr>
          <a:xfrm>
            <a:off x="7392145" y="2780928"/>
            <a:ext cx="1368152" cy="5946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Service in Portfolio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CCADB39-1977-456B-AA0D-C9EDAAE0EB71}"/>
              </a:ext>
            </a:extLst>
          </p:cNvPr>
          <p:cNvSpPr/>
          <p:nvPr/>
        </p:nvSpPr>
        <p:spPr>
          <a:xfrm>
            <a:off x="8878917" y="2780928"/>
            <a:ext cx="1368152" cy="5946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Published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977BF9F-48BD-47C9-BEA6-0D086306ADE7}"/>
              </a:ext>
            </a:extLst>
          </p:cNvPr>
          <p:cNvGrpSpPr/>
          <p:nvPr/>
        </p:nvGrpSpPr>
        <p:grpSpPr>
          <a:xfrm>
            <a:off x="1308846" y="3803535"/>
            <a:ext cx="2427990" cy="1055817"/>
            <a:chOff x="551384" y="327318"/>
            <a:chExt cx="13726675" cy="5969077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E829BE1F-DC1D-4A56-94C3-9EA6AE3010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51384" y="1575376"/>
              <a:ext cx="10297144" cy="472101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A6213FE5-0F7A-4684-BB3F-E4A24658EB5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999656" y="327318"/>
              <a:ext cx="11278403" cy="472101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08EADF2D-A4B2-460F-B318-768E35C10804}"/>
              </a:ext>
            </a:extLst>
          </p:cNvPr>
          <p:cNvGrpSpPr/>
          <p:nvPr/>
        </p:nvGrpSpPr>
        <p:grpSpPr>
          <a:xfrm>
            <a:off x="767408" y="1772816"/>
            <a:ext cx="1483196" cy="909765"/>
            <a:chOff x="767408" y="1772816"/>
            <a:chExt cx="1483196" cy="909765"/>
          </a:xfrm>
        </p:grpSpPr>
        <p:pic>
          <p:nvPicPr>
            <p:cNvPr id="35" name="Picture 4" descr="Home">
              <a:extLst>
                <a:ext uri="{FF2B5EF4-FFF2-40B4-BE49-F238E27FC236}">
                  <a16:creationId xmlns:a16="http://schemas.microsoft.com/office/drawing/2014/main" id="{761FC935-E774-4731-9366-E5CC127D6D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408" y="1772816"/>
              <a:ext cx="1425655" cy="537716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2D8CD54-338A-4770-B3A1-C97572CF7EA5}"/>
                </a:ext>
              </a:extLst>
            </p:cNvPr>
            <p:cNvSpPr txBox="1"/>
            <p:nvPr/>
          </p:nvSpPr>
          <p:spPr>
            <a:xfrm>
              <a:off x="969291" y="2313249"/>
              <a:ext cx="12813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EOSC Portal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7FF2EA87-D787-2A44-81E4-D01DF15A2C58}"/>
              </a:ext>
            </a:extLst>
          </p:cNvPr>
          <p:cNvSpPr txBox="1"/>
          <p:nvPr/>
        </p:nvSpPr>
        <p:spPr>
          <a:xfrm>
            <a:off x="4136326" y="3789040"/>
            <a:ext cx="13286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8 people in </a:t>
            </a:r>
          </a:p>
          <a:p>
            <a:pPr algn="ctr"/>
            <a:r>
              <a:rPr lang="en-US" dirty="0"/>
              <a:t>weekly </a:t>
            </a:r>
            <a:r>
              <a:rPr lang="en-US" dirty="0" err="1"/>
              <a:t>rota</a:t>
            </a:r>
            <a:endParaRPr lang="en-US" dirty="0"/>
          </a:p>
          <a:p>
            <a:pPr algn="ctr"/>
            <a:r>
              <a:rPr lang="en-US" dirty="0"/>
              <a:t>(T4.1)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08C1933-2EF5-E24B-BD02-94777944B962}"/>
              </a:ext>
            </a:extLst>
          </p:cNvPr>
          <p:cNvSpPr txBox="1"/>
          <p:nvPr/>
        </p:nvSpPr>
        <p:spPr>
          <a:xfrm>
            <a:off x="5752029" y="3781863"/>
            <a:ext cx="13093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5 people in</a:t>
            </a:r>
          </a:p>
          <a:p>
            <a:pPr algn="ctr"/>
            <a:r>
              <a:rPr lang="en-US" dirty="0"/>
              <a:t>weekly </a:t>
            </a:r>
            <a:r>
              <a:rPr lang="en-US" dirty="0" err="1"/>
              <a:t>rota</a:t>
            </a:r>
            <a:endParaRPr lang="en-US" dirty="0"/>
          </a:p>
          <a:p>
            <a:pPr algn="ctr"/>
            <a:r>
              <a:rPr lang="en-US" dirty="0"/>
              <a:t>(T2.2)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05F12FB-150A-AB4F-A978-39A7CB55AD72}"/>
              </a:ext>
            </a:extLst>
          </p:cNvPr>
          <p:cNvSpPr txBox="1"/>
          <p:nvPr/>
        </p:nvSpPr>
        <p:spPr>
          <a:xfrm>
            <a:off x="9090601" y="3945830"/>
            <a:ext cx="10543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1 person </a:t>
            </a:r>
          </a:p>
          <a:p>
            <a:pPr algn="ctr"/>
            <a:r>
              <a:rPr lang="en-US" dirty="0"/>
              <a:t>(WP</a:t>
            </a:r>
            <a:r>
              <a:rPr lang="en-US" i="1" dirty="0"/>
              <a:t>3</a:t>
            </a:r>
            <a:r>
              <a:rPr lang="en-US" dirty="0"/>
              <a:t>)</a:t>
            </a:r>
          </a:p>
        </p:txBody>
      </p:sp>
      <p:sp>
        <p:nvSpPr>
          <p:cNvPr id="32" name="Date Placeholder 2">
            <a:extLst>
              <a:ext uri="{FF2B5EF4-FFF2-40B4-BE49-F238E27FC236}">
                <a16:creationId xmlns:a16="http://schemas.microsoft.com/office/drawing/2014/main" id="{57285286-6CEA-8845-96E8-14A4C667C2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47161" y="6378145"/>
            <a:ext cx="5328592" cy="288032"/>
          </a:xfrm>
        </p:spPr>
        <p:txBody>
          <a:bodyPr/>
          <a:lstStyle/>
          <a:p>
            <a:pPr algn="ctr"/>
            <a:r>
              <a:rPr lang="en-GB" dirty="0"/>
              <a:t>1st EOSC-hub Review, Luxembourg 8-9 Oct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4056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C2D820-3AF9-894D-A08B-15EC3F229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AEDEA59-BF7A-534C-8987-AAF440CA9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RoP</a:t>
            </a:r>
            <a:r>
              <a:rPr lang="en-US" dirty="0"/>
              <a:t> – Onboarding activity and challenges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CD4A4DE-D0C4-FA44-B843-49BB67DD0F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16" y="1352853"/>
            <a:ext cx="6502379" cy="402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0713EA5A-B7A6-174C-ACEA-04D68F6998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47161" y="6378145"/>
            <a:ext cx="5328592" cy="288032"/>
          </a:xfrm>
        </p:spPr>
        <p:txBody>
          <a:bodyPr/>
          <a:lstStyle/>
          <a:p>
            <a:pPr algn="ctr"/>
            <a:r>
              <a:rPr lang="en-GB" dirty="0"/>
              <a:t>1st EOSC-hub Review, Luxembourg 8-9 Oct 2019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DE25950-6A02-4E45-967D-7108F4934C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6160" y="1051146"/>
            <a:ext cx="4101014" cy="51861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Challenges</a:t>
            </a:r>
          </a:p>
          <a:p>
            <a:pPr lvl="1"/>
            <a:r>
              <a:rPr lang="en-GB" dirty="0"/>
              <a:t>Manual process with little scope for software development</a:t>
            </a:r>
          </a:p>
          <a:p>
            <a:pPr lvl="1"/>
            <a:r>
              <a:rPr lang="en-GB" dirty="0"/>
              <a:t>Continuity of onboarding individual services across multiple people</a:t>
            </a:r>
          </a:p>
          <a:p>
            <a:pPr lvl="1"/>
            <a:r>
              <a:rPr lang="en-GB" dirty="0"/>
              <a:t>Acceptable types of services to onboard?</a:t>
            </a:r>
          </a:p>
          <a:p>
            <a:pPr marL="914400" lvl="2" indent="0">
              <a:buNone/>
            </a:pPr>
            <a:r>
              <a:rPr lang="en-GB" sz="2000" i="1" dirty="0"/>
              <a:t>only scientific? DBs/data?</a:t>
            </a:r>
          </a:p>
          <a:p>
            <a:pPr marL="914400" lvl="2" indent="0">
              <a:buNone/>
            </a:pPr>
            <a:r>
              <a:rPr lang="en-GB" sz="2000" i="1" dirty="0"/>
              <a:t>IaaS service providers?  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624949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CCE24A2-47D2-F441-9589-F7D5DB9428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Objectives</a:t>
            </a:r>
          </a:p>
          <a:p>
            <a:pPr lvl="1"/>
            <a:r>
              <a:rPr lang="en-US" dirty="0"/>
              <a:t>Implement ITSM best practice across the federation</a:t>
            </a:r>
          </a:p>
          <a:p>
            <a:pPr lvl="1"/>
            <a:r>
              <a:rPr lang="en-US" dirty="0"/>
              <a:t>Coordinate federated operations for the service providers in the project  to ensure QoS and security </a:t>
            </a:r>
          </a:p>
          <a:p>
            <a:pPr lvl="1"/>
            <a:r>
              <a:rPr lang="en-US" dirty="0"/>
              <a:t>Support the Service Providers joining the federation, enable new users to access the service and ensure the quality </a:t>
            </a:r>
          </a:p>
          <a:p>
            <a:pPr lvl="1"/>
            <a:r>
              <a:rPr lang="en-US" dirty="0"/>
              <a:t>Collect usage statistics </a:t>
            </a:r>
          </a:p>
          <a:p>
            <a:pPr lvl="1"/>
            <a:r>
              <a:rPr lang="en-US" dirty="0"/>
              <a:t>Collaborate with other initiatives, for example GÉANT, to exchange best practice, knowledge and mutually improve best practice</a:t>
            </a:r>
          </a:p>
          <a:p>
            <a:pPr marL="0" indent="0">
              <a:buNone/>
            </a:pPr>
            <a:r>
              <a:rPr lang="en-US" dirty="0"/>
              <a:t>Number of Tasks: 6</a:t>
            </a:r>
          </a:p>
          <a:p>
            <a:pPr marL="0" indent="0">
              <a:buNone/>
            </a:pPr>
            <a:r>
              <a:rPr lang="en-US" dirty="0"/>
              <a:t>Number of Participants: 15</a:t>
            </a:r>
          </a:p>
          <a:p>
            <a:pPr marL="0" indent="0">
              <a:buNone/>
            </a:pPr>
            <a:r>
              <a:rPr lang="en-US" dirty="0"/>
              <a:t>Effort planned RP1: 558 PMs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09913B-875F-7541-9EE6-61A11126E9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47161" y="6378145"/>
            <a:ext cx="5328592" cy="288032"/>
          </a:xfrm>
        </p:spPr>
        <p:txBody>
          <a:bodyPr/>
          <a:lstStyle/>
          <a:p>
            <a:pPr algn="ctr"/>
            <a:r>
              <a:rPr lang="en-GB" dirty="0"/>
              <a:t>1st EOSC-hub Review, Luxembourg 8-9 Oct 2019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06F0F8-1C0E-E541-BD3A-4C00367E8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648F4CB-BA6D-2146-AD1A-7B31E9617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WP4 Federated Service Management</a:t>
            </a:r>
          </a:p>
        </p:txBody>
      </p:sp>
    </p:spTree>
    <p:extLst>
      <p:ext uri="{BB962C8B-B14F-4D97-AF65-F5344CB8AC3E}">
        <p14:creationId xmlns:p14="http://schemas.microsoft.com/office/powerpoint/2010/main" val="20519503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3E237409-5014-0A4A-895F-DA48AEED282E}"/>
              </a:ext>
            </a:extLst>
          </p:cNvPr>
          <p:cNvSpPr/>
          <p:nvPr/>
        </p:nvSpPr>
        <p:spPr>
          <a:xfrm>
            <a:off x="6816080" y="5364505"/>
            <a:ext cx="2137540" cy="94481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§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2C364C5-84EC-5442-B85A-FB6BBA18BBC6}"/>
              </a:ext>
            </a:extLst>
          </p:cNvPr>
          <p:cNvSpPr txBox="1"/>
          <p:nvPr/>
        </p:nvSpPr>
        <p:spPr>
          <a:xfrm>
            <a:off x="6819462" y="5615210"/>
            <a:ext cx="2137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Completed OLA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Monitoring present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Capacity, continuity plans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2DFBE89-3DB7-A944-AD1C-593AC95F2F87}"/>
              </a:ext>
            </a:extLst>
          </p:cNvPr>
          <p:cNvSpPr txBox="1"/>
          <p:nvPr/>
        </p:nvSpPr>
        <p:spPr>
          <a:xfrm>
            <a:off x="7633998" y="5337848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SLA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01F8B86-F854-1F46-8022-F1D179D75ECB}"/>
              </a:ext>
            </a:extLst>
          </p:cNvPr>
          <p:cNvSpPr/>
          <p:nvPr/>
        </p:nvSpPr>
        <p:spPr>
          <a:xfrm>
            <a:off x="407368" y="3212976"/>
            <a:ext cx="5616620" cy="309634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17F6E0C-FA57-4FF6-859B-11AAE3DECA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336" y="980729"/>
            <a:ext cx="6480720" cy="1872207"/>
          </a:xfrm>
        </p:spPr>
        <p:txBody>
          <a:bodyPr>
            <a:normAutofit lnSpcReduction="10000"/>
          </a:bodyPr>
          <a:lstStyle/>
          <a:p>
            <a:r>
              <a:rPr lang="en-GB" sz="2400" b="1" i="1" dirty="0"/>
              <a:t>Original</a:t>
            </a:r>
            <a:r>
              <a:rPr lang="en-GB" sz="2400" b="1" dirty="0"/>
              <a:t> approach </a:t>
            </a:r>
            <a:r>
              <a:rPr lang="en-GB" sz="2400" dirty="0"/>
              <a:t>– 3 levels of integration</a:t>
            </a:r>
          </a:p>
          <a:p>
            <a:pPr lvl="1"/>
            <a:r>
              <a:rPr lang="en-GB" sz="2000" dirty="0"/>
              <a:t>Level of provider’s SMS maturity</a:t>
            </a:r>
          </a:p>
          <a:p>
            <a:pPr lvl="1"/>
            <a:r>
              <a:rPr lang="en-GB" sz="2000" dirty="0"/>
              <a:t>Based on which EOSC-hub SMS integration</a:t>
            </a:r>
          </a:p>
          <a:p>
            <a:pPr lvl="1"/>
            <a:r>
              <a:rPr lang="en-GB" sz="2000" dirty="0" err="1"/>
              <a:t>HIGH-level</a:t>
            </a:r>
            <a:r>
              <a:rPr lang="en-GB" sz="2000" dirty="0"/>
              <a:t> required following EOSC-hub SMS</a:t>
            </a:r>
          </a:p>
          <a:p>
            <a:pPr marL="0" indent="0">
              <a:buNone/>
            </a:pPr>
            <a:r>
              <a:rPr lang="en-GB" sz="2400" i="1" dirty="0"/>
              <a:t>Too course-grained and rigid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485FFF1-3E6E-48DC-A526-9B22CB1DF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sz="2400" dirty="0" err="1"/>
              <a:t>RoP</a:t>
            </a:r>
            <a:r>
              <a:rPr lang="en-GB" sz="2400" dirty="0"/>
              <a:t> – General approach for onboarding EOSC Portfolio services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89DF34-1FAA-8C46-A290-8BCAF560A0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825" y="3284984"/>
            <a:ext cx="5352985" cy="2880320"/>
          </a:xfrm>
          <a:prstGeom prst="rect">
            <a:avLst/>
          </a:prstGeom>
        </p:spPr>
      </p:pic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92EA23B5-BC1C-8548-A3EB-A8712D830667}"/>
              </a:ext>
            </a:extLst>
          </p:cNvPr>
          <p:cNvSpPr txBox="1">
            <a:spLocks/>
          </p:cNvSpPr>
          <p:nvPr/>
        </p:nvSpPr>
        <p:spPr>
          <a:xfrm>
            <a:off x="6600056" y="980727"/>
            <a:ext cx="5184576" cy="2952329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4"/>
              </a:buBlip>
              <a:defRPr sz="2800" b="0" i="0" kern="120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SzPct val="90000"/>
              <a:buFont typeface="Calibri" panose="020F0502020204030204" pitchFamily="34" charset="0"/>
              <a:buChar char="-"/>
              <a:defRPr sz="2600" b="0" i="0" kern="120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80000"/>
              <a:buFont typeface="Wingdings" panose="05000000000000000000" pitchFamily="2" charset="2"/>
              <a:buChar char="§"/>
              <a:defRPr sz="2400" b="0" i="0" kern="120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3716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Tx/>
              <a:buNone/>
              <a:tabLst/>
              <a:defRPr sz="2800" b="0" i="0" kern="120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8288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 kern="120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i="1" dirty="0"/>
              <a:t>New</a:t>
            </a:r>
            <a:r>
              <a:rPr lang="en-GB" b="1" dirty="0"/>
              <a:t> approach </a:t>
            </a:r>
            <a:r>
              <a:rPr lang="en-GB" dirty="0"/>
              <a:t>– package-based onboarding</a:t>
            </a:r>
          </a:p>
          <a:p>
            <a:pPr lvl="1"/>
            <a:r>
              <a:rPr lang="en-GB" dirty="0"/>
              <a:t>Package: AAI, helpdesk etc.</a:t>
            </a:r>
          </a:p>
          <a:p>
            <a:pPr lvl="1"/>
            <a:r>
              <a:rPr lang="en-GB" b="1" dirty="0"/>
              <a:t>Pragmatic</a:t>
            </a:r>
            <a:r>
              <a:rPr lang="en-GB" dirty="0"/>
              <a:t> – addresses provider needs from EOSC</a:t>
            </a:r>
          </a:p>
          <a:p>
            <a:pPr lvl="1"/>
            <a:r>
              <a:rPr lang="en-GB" dirty="0"/>
              <a:t>Under active development  </a:t>
            </a:r>
          </a:p>
          <a:p>
            <a:r>
              <a:rPr lang="en-GB" dirty="0"/>
              <a:t>Onboarding requirements based on package(s) chosen</a:t>
            </a:r>
          </a:p>
          <a:p>
            <a:r>
              <a:rPr lang="en-GB" dirty="0"/>
              <a:t>Details still under discussion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1B9BCBD-56BF-784B-AE3B-9607E3BBD072}"/>
              </a:ext>
            </a:extLst>
          </p:cNvPr>
          <p:cNvSpPr/>
          <p:nvPr/>
        </p:nvSpPr>
        <p:spPr>
          <a:xfrm>
            <a:off x="6888088" y="4221088"/>
            <a:ext cx="2304256" cy="831431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3BA3A50-1197-C748-91D9-AB4F92A6473F}"/>
              </a:ext>
            </a:extLst>
          </p:cNvPr>
          <p:cNvSpPr txBox="1"/>
          <p:nvPr/>
        </p:nvSpPr>
        <p:spPr>
          <a:xfrm>
            <a:off x="7680176" y="4211796"/>
            <a:ext cx="524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AAI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F977AF9-FA02-9D41-87A2-3563503FFAB7}"/>
              </a:ext>
            </a:extLst>
          </p:cNvPr>
          <p:cNvSpPr txBox="1"/>
          <p:nvPr/>
        </p:nvSpPr>
        <p:spPr>
          <a:xfrm>
            <a:off x="6982792" y="4467744"/>
            <a:ext cx="2137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Trusted </a:t>
            </a:r>
            <a:r>
              <a:rPr lang="en-US" sz="1400" dirty="0" err="1"/>
              <a:t>IdP</a:t>
            </a: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SIRFTI compliance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678340B-F10A-6544-8F57-2259925DF5B9}"/>
              </a:ext>
            </a:extLst>
          </p:cNvPr>
          <p:cNvSpPr/>
          <p:nvPr/>
        </p:nvSpPr>
        <p:spPr>
          <a:xfrm>
            <a:off x="9048328" y="4395737"/>
            <a:ext cx="2304256" cy="88326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DEC68C9-56FB-DF46-A798-2415E3747A2F}"/>
              </a:ext>
            </a:extLst>
          </p:cNvPr>
          <p:cNvSpPr txBox="1"/>
          <p:nvPr/>
        </p:nvSpPr>
        <p:spPr>
          <a:xfrm>
            <a:off x="9123640" y="4427820"/>
            <a:ext cx="2228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Helpdesk as a Service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D2E6363-33B2-CB44-935A-6D2ED45298A7}"/>
              </a:ext>
            </a:extLst>
          </p:cNvPr>
          <p:cNvSpPr txBox="1"/>
          <p:nvPr/>
        </p:nvSpPr>
        <p:spPr>
          <a:xfrm>
            <a:off x="9048328" y="4755776"/>
            <a:ext cx="2137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2</a:t>
            </a:r>
            <a:r>
              <a:rPr lang="en-US" sz="1400" baseline="30000" dirty="0"/>
              <a:t>nd</a:t>
            </a:r>
            <a:r>
              <a:rPr lang="en-US" sz="1400" dirty="0"/>
              <a:t> line support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SLAs defined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41DBB41-CCFF-3948-A005-A434CA3FE5B8}"/>
              </a:ext>
            </a:extLst>
          </p:cNvPr>
          <p:cNvSpPr txBox="1"/>
          <p:nvPr/>
        </p:nvSpPr>
        <p:spPr>
          <a:xfrm>
            <a:off x="6744072" y="3717032"/>
            <a:ext cx="5100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Possible packages &amp; onboarding requirements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C0CA81A-194B-634C-8905-D75D82CE9BB2}"/>
              </a:ext>
            </a:extLst>
          </p:cNvPr>
          <p:cNvCxnSpPr>
            <a:cxnSpLocks/>
          </p:cNvCxnSpPr>
          <p:nvPr/>
        </p:nvCxnSpPr>
        <p:spPr>
          <a:xfrm>
            <a:off x="6600056" y="836712"/>
            <a:ext cx="0" cy="5544616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">
            <a:extLst>
              <a:ext uri="{FF2B5EF4-FFF2-40B4-BE49-F238E27FC236}">
                <a16:creationId xmlns:a16="http://schemas.microsoft.com/office/drawing/2014/main" id="{C73ECB6E-9207-C84E-ABD7-8287E7BAC8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47161" y="6378145"/>
            <a:ext cx="5328592" cy="288032"/>
          </a:xfrm>
        </p:spPr>
        <p:txBody>
          <a:bodyPr/>
          <a:lstStyle/>
          <a:p>
            <a:pPr algn="ctr"/>
            <a:r>
              <a:rPr lang="en-GB" dirty="0"/>
              <a:t>1st EOSC-hub Review, Luxembourg 8-9 Oct 2019</a:t>
            </a: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BE55F82-9283-1046-9B8C-843FBAF67E9F}"/>
              </a:ext>
            </a:extLst>
          </p:cNvPr>
          <p:cNvSpPr/>
          <p:nvPr/>
        </p:nvSpPr>
        <p:spPr>
          <a:xfrm>
            <a:off x="9515231" y="5233846"/>
            <a:ext cx="2304256" cy="551673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9561900-9DB4-A24C-BAAE-6D61D7DD4AB8}"/>
              </a:ext>
            </a:extLst>
          </p:cNvPr>
          <p:cNvSpPr txBox="1"/>
          <p:nvPr/>
        </p:nvSpPr>
        <p:spPr>
          <a:xfrm>
            <a:off x="9587239" y="5445224"/>
            <a:ext cx="22694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Minimal SDT information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7A9074F-B9ED-114B-80ED-111BEC14BD4A}"/>
              </a:ext>
            </a:extLst>
          </p:cNvPr>
          <p:cNvSpPr txBox="1"/>
          <p:nvPr/>
        </p:nvSpPr>
        <p:spPr>
          <a:xfrm>
            <a:off x="9552384" y="5229200"/>
            <a:ext cx="21006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Marketplace for listing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C3F6796-E77A-7F45-B56B-921204F4FB83}"/>
              </a:ext>
            </a:extLst>
          </p:cNvPr>
          <p:cNvSpPr/>
          <p:nvPr/>
        </p:nvSpPr>
        <p:spPr>
          <a:xfrm>
            <a:off x="9120337" y="5713512"/>
            <a:ext cx="2304256" cy="667816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88413D9-1AFE-CC46-B20A-1BB067FE420C}"/>
              </a:ext>
            </a:extLst>
          </p:cNvPr>
          <p:cNvSpPr txBox="1"/>
          <p:nvPr/>
        </p:nvSpPr>
        <p:spPr>
          <a:xfrm>
            <a:off x="9260966" y="5949280"/>
            <a:ext cx="22694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Order management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9266E0D-26B4-0346-A939-E5D4E3E886F5}"/>
              </a:ext>
            </a:extLst>
          </p:cNvPr>
          <p:cNvSpPr txBox="1"/>
          <p:nvPr/>
        </p:nvSpPr>
        <p:spPr>
          <a:xfrm>
            <a:off x="9157490" y="5708866"/>
            <a:ext cx="23200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Marketplace for ordering</a:t>
            </a:r>
          </a:p>
        </p:txBody>
      </p:sp>
    </p:spTree>
    <p:extLst>
      <p:ext uri="{BB962C8B-B14F-4D97-AF65-F5344CB8AC3E}">
        <p14:creationId xmlns:p14="http://schemas.microsoft.com/office/powerpoint/2010/main" val="6460116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ED8771-0353-4A69-A849-9E3260256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524C84E-4D0A-4613-997B-48239F2CA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WP4: M1-M18 Efforts Planned &amp; Used</a:t>
            </a:r>
            <a:endParaRPr lang="en-NL"/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68D835DE-B00C-4CD3-9510-246D1D30384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95400" y="1164537"/>
          <a:ext cx="10501954" cy="4528925"/>
        </p:xfrm>
        <a:graphic>
          <a:graphicData uri="http://schemas.openxmlformats.org/drawingml/2006/table">
            <a:tbl>
              <a:tblPr/>
              <a:tblGrid>
                <a:gridCol w="799205">
                  <a:extLst>
                    <a:ext uri="{9D8B030D-6E8A-4147-A177-3AD203B41FA5}">
                      <a16:colId xmlns:a16="http://schemas.microsoft.com/office/drawing/2014/main" val="2107586174"/>
                    </a:ext>
                  </a:extLst>
                </a:gridCol>
                <a:gridCol w="1073003">
                  <a:extLst>
                    <a:ext uri="{9D8B030D-6E8A-4147-A177-3AD203B41FA5}">
                      <a16:colId xmlns:a16="http://schemas.microsoft.com/office/drawing/2014/main" val="158085181"/>
                    </a:ext>
                  </a:extLst>
                </a:gridCol>
                <a:gridCol w="5594163">
                  <a:extLst>
                    <a:ext uri="{9D8B030D-6E8A-4147-A177-3AD203B41FA5}">
                      <a16:colId xmlns:a16="http://schemas.microsoft.com/office/drawing/2014/main" val="3257645060"/>
                    </a:ext>
                  </a:extLst>
                </a:gridCol>
                <a:gridCol w="1091365">
                  <a:extLst>
                    <a:ext uri="{9D8B030D-6E8A-4147-A177-3AD203B41FA5}">
                      <a16:colId xmlns:a16="http://schemas.microsoft.com/office/drawing/2014/main" val="585273826"/>
                    </a:ext>
                  </a:extLst>
                </a:gridCol>
                <a:gridCol w="1145013">
                  <a:extLst>
                    <a:ext uri="{9D8B030D-6E8A-4147-A177-3AD203B41FA5}">
                      <a16:colId xmlns:a16="http://schemas.microsoft.com/office/drawing/2014/main" val="3378744160"/>
                    </a:ext>
                  </a:extLst>
                </a:gridCol>
                <a:gridCol w="799205">
                  <a:extLst>
                    <a:ext uri="{9D8B030D-6E8A-4147-A177-3AD203B41FA5}">
                      <a16:colId xmlns:a16="http://schemas.microsoft.com/office/drawing/2014/main" val="2960657259"/>
                    </a:ext>
                  </a:extLst>
                </a:gridCol>
              </a:tblGrid>
              <a:tr h="27958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WP</a:t>
                      </a:r>
                      <a:endParaRPr lang="en-N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Task No.</a:t>
                      </a:r>
                      <a:endParaRPr lang="en-N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Task Name</a:t>
                      </a:r>
                      <a:endParaRPr lang="en-N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P1 M1 - M18</a:t>
                      </a:r>
                      <a:endParaRPr lang="en-N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6227834"/>
                  </a:ext>
                </a:extLst>
              </a:tr>
              <a:tr h="406666">
                <a:tc vMerge="1">
                  <a:txBody>
                    <a:bodyPr/>
                    <a:lstStyle/>
                    <a:p>
                      <a:endParaRPr lang="en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Planned PM</a:t>
                      </a:r>
                      <a:endParaRPr lang="en-N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Used PM</a:t>
                      </a:r>
                      <a:endParaRPr lang="en-N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Used%</a:t>
                      </a:r>
                      <a:endParaRPr lang="en-N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264753"/>
                  </a:ext>
                </a:extLst>
              </a:tr>
              <a:tr h="279583">
                <a:tc rowSpan="13"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WP04</a:t>
                      </a:r>
                      <a:endParaRPr lang="en-N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T04.01</a:t>
                      </a:r>
                      <a:endParaRPr lang="en-N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Ops coordination</a:t>
                      </a:r>
                      <a:endParaRPr lang="en-N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50.1</a:t>
                      </a:r>
                      <a:endParaRPr lang="en-N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26.1</a:t>
                      </a:r>
                      <a:endParaRPr lang="en-N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52%</a:t>
                      </a:r>
                      <a:endParaRPr lang="en-N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6240042"/>
                  </a:ext>
                </a:extLst>
              </a:tr>
              <a:tr h="279583">
                <a:tc vMerge="1">
                  <a:txBody>
                    <a:bodyPr/>
                    <a:lstStyle/>
                    <a:p>
                      <a:endParaRPr lang="en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N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  <a:r>
                        <a:rPr lang="en-GB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EGI CA- 70% funded by EC</a:t>
                      </a:r>
                      <a:endParaRPr lang="en-NL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36.5</a:t>
                      </a:r>
                      <a:endParaRPr lang="en-N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39.9</a:t>
                      </a:r>
                      <a:endParaRPr lang="en-N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109%</a:t>
                      </a:r>
                      <a:endParaRPr lang="en-N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3684702"/>
                  </a:ext>
                </a:extLst>
              </a:tr>
              <a:tr h="279583">
                <a:tc vMerge="1">
                  <a:txBody>
                    <a:bodyPr/>
                    <a:lstStyle/>
                    <a:p>
                      <a:endParaRPr lang="en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N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  <a:r>
                        <a:rPr lang="en-GB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Unfunded efforts (planned in P2)</a:t>
                      </a:r>
                      <a:endParaRPr lang="en-NL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  <a:endParaRPr lang="en-N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N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  <a:endParaRPr lang="en-N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3350361"/>
                  </a:ext>
                </a:extLst>
              </a:tr>
              <a:tr h="279583">
                <a:tc vMerge="1">
                  <a:txBody>
                    <a:bodyPr/>
                    <a:lstStyle/>
                    <a:p>
                      <a:endParaRPr lang="en-N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T04.02</a:t>
                      </a:r>
                      <a:endParaRPr lang="en-N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Order and Customer Mgm</a:t>
                      </a:r>
                      <a:endParaRPr lang="en-N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  <a:endParaRPr lang="en-N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6.9</a:t>
                      </a:r>
                      <a:endParaRPr lang="en-N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77%</a:t>
                      </a:r>
                      <a:endParaRPr lang="en-N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1566887"/>
                  </a:ext>
                </a:extLst>
              </a:tr>
              <a:tr h="279583">
                <a:tc vMerge="1">
                  <a:txBody>
                    <a:bodyPr/>
                    <a:lstStyle/>
                    <a:p>
                      <a:endParaRPr lang="en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N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  <a:r>
                        <a:rPr lang="en-GB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EGI CA- 70% funded by EC</a:t>
                      </a:r>
                      <a:endParaRPr lang="en-NL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  <a:endParaRPr lang="en-N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</a:t>
                      </a:r>
                      <a:endParaRPr lang="en-N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21%</a:t>
                      </a:r>
                      <a:endParaRPr lang="en-N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9518178"/>
                  </a:ext>
                </a:extLst>
              </a:tr>
              <a:tr h="279583">
                <a:tc vMerge="1">
                  <a:txBody>
                    <a:bodyPr/>
                    <a:lstStyle/>
                    <a:p>
                      <a:endParaRPr lang="en-N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T04.03</a:t>
                      </a:r>
                      <a:endParaRPr lang="en-N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Availability, Continuity, Capacity</a:t>
                      </a:r>
                      <a:endParaRPr lang="en-N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</a:t>
                      </a:r>
                      <a:endParaRPr lang="en-N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</a:t>
                      </a:r>
                      <a:endParaRPr lang="en-N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78%</a:t>
                      </a:r>
                      <a:endParaRPr lang="en-N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0427915"/>
                  </a:ext>
                </a:extLst>
              </a:tr>
              <a:tr h="279583">
                <a:tc vMerge="1">
                  <a:txBody>
                    <a:bodyPr/>
                    <a:lstStyle/>
                    <a:p>
                      <a:endParaRPr lang="en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N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  <a:r>
                        <a:rPr lang="en-GB" sz="16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EGI CA- 70% funded by EC</a:t>
                      </a:r>
                      <a:endParaRPr lang="en-NL" sz="1600" b="0" i="1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N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N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  <a:endParaRPr lang="en-N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3841300"/>
                  </a:ext>
                </a:extLst>
              </a:tr>
              <a:tr h="279583">
                <a:tc vMerge="1">
                  <a:txBody>
                    <a:bodyPr/>
                    <a:lstStyle/>
                    <a:p>
                      <a:endParaRPr lang="en-N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T04.04</a:t>
                      </a:r>
                      <a:endParaRPr lang="en-N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Security</a:t>
                      </a:r>
                      <a:endParaRPr lang="en-N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</a:t>
                      </a:r>
                      <a:endParaRPr lang="en-N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</a:t>
                      </a:r>
                      <a:endParaRPr lang="en-N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33%</a:t>
                      </a:r>
                      <a:endParaRPr lang="en-N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4608798"/>
                  </a:ext>
                </a:extLst>
              </a:tr>
              <a:tr h="279583">
                <a:tc vMerge="1">
                  <a:txBody>
                    <a:bodyPr/>
                    <a:lstStyle/>
                    <a:p>
                      <a:endParaRPr lang="en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N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  <a:r>
                        <a:rPr lang="en-GB" sz="16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EGI CA- 70% funded by EC</a:t>
                      </a:r>
                      <a:endParaRPr lang="en-NL" sz="1600" b="0" i="1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  <a:endParaRPr lang="en-N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51.9</a:t>
                      </a:r>
                      <a:endParaRPr lang="en-N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102%</a:t>
                      </a:r>
                      <a:endParaRPr lang="en-N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8451879"/>
                  </a:ext>
                </a:extLst>
              </a:tr>
              <a:tr h="279583">
                <a:tc vMerge="1">
                  <a:txBody>
                    <a:bodyPr/>
                    <a:lstStyle/>
                    <a:p>
                      <a:endParaRPr lang="en-N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T04.05</a:t>
                      </a:r>
                      <a:endParaRPr lang="en-N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Incident problem and service req mgm</a:t>
                      </a:r>
                      <a:endParaRPr lang="en-N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  <a:endParaRPr lang="en-N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12.5</a:t>
                      </a:r>
                      <a:endParaRPr lang="en-N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105%</a:t>
                      </a:r>
                      <a:endParaRPr lang="en-N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3689127"/>
                  </a:ext>
                </a:extLst>
              </a:tr>
              <a:tr h="279583">
                <a:tc vMerge="1">
                  <a:txBody>
                    <a:bodyPr/>
                    <a:lstStyle/>
                    <a:p>
                      <a:endParaRPr lang="en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N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EGI CA- 70% funded by EC</a:t>
                      </a:r>
                      <a:endParaRPr lang="en-NL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  <a:endParaRPr lang="en-N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20.2</a:t>
                      </a:r>
                      <a:endParaRPr lang="en-N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56%</a:t>
                      </a:r>
                      <a:endParaRPr lang="en-N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1866143"/>
                  </a:ext>
                </a:extLst>
              </a:tr>
              <a:tr h="228470">
                <a:tc vMerge="1">
                  <a:txBody>
                    <a:bodyPr/>
                    <a:lstStyle/>
                    <a:p>
                      <a:endParaRPr lang="en-N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T04.06</a:t>
                      </a:r>
                      <a:endParaRPr lang="en-N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Configuration Change Release and Deployment mgm</a:t>
                      </a:r>
                      <a:endParaRPr lang="en-N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11.5</a:t>
                      </a:r>
                      <a:endParaRPr lang="en-N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21.1</a:t>
                      </a:r>
                      <a:endParaRPr lang="en-N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184%</a:t>
                      </a:r>
                      <a:endParaRPr lang="en-N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2873174"/>
                  </a:ext>
                </a:extLst>
              </a:tr>
              <a:tr h="200654">
                <a:tc vMerge="1">
                  <a:txBody>
                    <a:bodyPr/>
                    <a:lstStyle/>
                    <a:p>
                      <a:endParaRPr lang="en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N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  <a:r>
                        <a:rPr lang="en-GB" sz="16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EGI CA- 70% funded by EC</a:t>
                      </a:r>
                      <a:endParaRPr lang="en-NL" sz="1600" b="0" i="1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  <a:endParaRPr lang="en-N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52.1</a:t>
                      </a:r>
                      <a:endParaRPr lang="en-N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145%</a:t>
                      </a:r>
                      <a:endParaRPr lang="en-N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3138133"/>
                  </a:ext>
                </a:extLst>
              </a:tr>
              <a:tr h="279583">
                <a:tc gridSpan="3">
                  <a:txBody>
                    <a:bodyPr/>
                    <a:lstStyle/>
                    <a:p>
                      <a:pPr algn="just" fontAlgn="ctr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WP04 Total</a:t>
                      </a:r>
                      <a:endParaRPr lang="en-N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282.1</a:t>
                      </a:r>
                      <a:endParaRPr lang="en-N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239.3</a:t>
                      </a:r>
                      <a:endParaRPr lang="en-N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85%</a:t>
                      </a:r>
                      <a:endParaRPr lang="en-N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0212874"/>
                  </a:ext>
                </a:extLst>
              </a:tr>
            </a:tbl>
          </a:graphicData>
        </a:graphic>
      </p:graphicFrame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340905B2-ABAC-9B49-9523-BBD19D8538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47161" y="6378145"/>
            <a:ext cx="5328592" cy="288032"/>
          </a:xfrm>
        </p:spPr>
        <p:txBody>
          <a:bodyPr/>
          <a:lstStyle/>
          <a:p>
            <a:pPr algn="ctr"/>
            <a:r>
              <a:rPr lang="en-GB" dirty="0"/>
              <a:t>1st EOSC-hub Review, Luxembourg 8-9 Oct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1069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BC30D03-E44E-014C-AEAA-DC89872DF7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/>
              <a:t>Main results</a:t>
            </a:r>
          </a:p>
          <a:p>
            <a:r>
              <a:rPr lang="en-US" dirty="0"/>
              <a:t>EOSC-hub aiming to “lead by example” by:</a:t>
            </a:r>
          </a:p>
          <a:p>
            <a:pPr lvl="1"/>
            <a:r>
              <a:rPr lang="en-US" dirty="0"/>
              <a:t>Consistent approach to Service Management using common vocabulary and methodology (</a:t>
            </a:r>
            <a:r>
              <a:rPr lang="en-US" dirty="0" err="1"/>
              <a:t>FitSM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Development (from scratch) of EOSC Service Management System </a:t>
            </a:r>
          </a:p>
          <a:p>
            <a:pPr lvl="1"/>
            <a:r>
              <a:rPr lang="en-US" dirty="0"/>
              <a:t>Contributing to training (Security)</a:t>
            </a:r>
          </a:p>
          <a:p>
            <a:pPr lvl="1"/>
            <a:r>
              <a:rPr lang="en-US" dirty="0"/>
              <a:t>Providing generic </a:t>
            </a:r>
            <a:r>
              <a:rPr lang="en-US" i="1" dirty="0"/>
              <a:t>light-weight </a:t>
            </a:r>
            <a:r>
              <a:rPr lang="en-US" dirty="0"/>
              <a:t>policies suitable for all</a:t>
            </a:r>
          </a:p>
          <a:p>
            <a:r>
              <a:rPr lang="en-US" dirty="0"/>
              <a:t>Harmonized, efficient + quality service delivery - blueprint for EOSC sustainable into the future</a:t>
            </a:r>
          </a:p>
          <a:p>
            <a:pPr marL="0" indent="0">
              <a:buNone/>
            </a:pPr>
            <a:r>
              <a:rPr lang="en-US" b="1" dirty="0"/>
              <a:t>Common challenge</a:t>
            </a:r>
          </a:p>
          <a:p>
            <a:r>
              <a:rPr lang="en-US" dirty="0"/>
              <a:t>Achieving coordinated &amp; consistent high-quality service delivery across multiple organizations and research domains</a:t>
            </a:r>
          </a:p>
          <a:p>
            <a:pPr marL="0" indent="0">
              <a:buNone/>
            </a:pPr>
            <a:r>
              <a:rPr lang="en-US" b="1" dirty="0"/>
              <a:t>Future plans</a:t>
            </a:r>
            <a:r>
              <a:rPr lang="en-US" dirty="0"/>
              <a:t> </a:t>
            </a:r>
          </a:p>
          <a:p>
            <a:r>
              <a:rPr lang="en-US" dirty="0"/>
              <a:t>Complete remaining aspects of the EOSC Service Management System </a:t>
            </a:r>
          </a:p>
          <a:p>
            <a:r>
              <a:rPr lang="en-US" dirty="0"/>
              <a:t>Further alignment + streamlining of Operations </a:t>
            </a:r>
          </a:p>
          <a:p>
            <a:r>
              <a:rPr lang="en-US" dirty="0"/>
              <a:t>Promoting adoption of harmonized policies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47C19D-34C3-E145-B1EA-EF623155E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E2E57E0-3E37-374A-A9E2-16CF29400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Conclusions</a:t>
            </a:r>
          </a:p>
        </p:txBody>
      </p:sp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D4D39FAC-885A-4D40-B88B-723E5D174F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47161" y="6378145"/>
            <a:ext cx="5328592" cy="288032"/>
          </a:xfrm>
        </p:spPr>
        <p:txBody>
          <a:bodyPr/>
          <a:lstStyle/>
          <a:p>
            <a:pPr algn="ctr"/>
            <a:r>
              <a:rPr lang="en-GB" dirty="0"/>
              <a:t>1st EOSC-hub Review, Luxembourg 8-9 Oct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4314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1548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p56"/>
          <p:cNvSpPr/>
          <p:nvPr/>
        </p:nvSpPr>
        <p:spPr>
          <a:xfrm>
            <a:off x="5693174" y="2276834"/>
            <a:ext cx="3910115" cy="3208736"/>
          </a:xfrm>
          <a:prstGeom prst="rect">
            <a:avLst/>
          </a:prstGeom>
          <a:gradFill>
            <a:gsLst>
              <a:gs pos="0">
                <a:srgbClr val="3E5E80"/>
              </a:gs>
              <a:gs pos="50000">
                <a:srgbClr val="5A89BA"/>
              </a:gs>
              <a:gs pos="100000">
                <a:srgbClr val="6DA4DF"/>
              </a:gs>
            </a:gsLst>
            <a:lin ang="5400000" scaled="0"/>
          </a:gradFill>
          <a:ln w="38100" cap="flat" cmpd="sng">
            <a:solidFill>
              <a:srgbClr val="75A5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Service Providers: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432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Provide services for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432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Researchers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432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432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432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432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432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432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432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8" name="Google Shape;688;p56"/>
          <p:cNvSpPr/>
          <p:nvPr/>
        </p:nvSpPr>
        <p:spPr>
          <a:xfrm>
            <a:off x="612820" y="5589240"/>
            <a:ext cx="8990469" cy="772476"/>
          </a:xfrm>
          <a:prstGeom prst="rect">
            <a:avLst/>
          </a:prstGeom>
          <a:gradFill>
            <a:gsLst>
              <a:gs pos="0">
                <a:srgbClr val="3E5E80"/>
              </a:gs>
              <a:gs pos="50000">
                <a:srgbClr val="5A89BA"/>
              </a:gs>
              <a:gs pos="100000">
                <a:srgbClr val="6DA4DF"/>
              </a:gs>
            </a:gsLst>
            <a:lin ang="16200000" scaled="0"/>
          </a:gradFill>
          <a:ln w="38100" cap="flat" cmpd="sng">
            <a:solidFill>
              <a:srgbClr val="75A5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27432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Enterprise: </a:t>
            </a:r>
            <a:r>
              <a:rPr lang="en-US" sz="1600" b="1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Develop, expose and grow my services</a:t>
            </a:r>
            <a:endParaRPr sz="1600" b="1" i="1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9" name="Google Shape;689;p56"/>
          <p:cNvSpPr/>
          <p:nvPr/>
        </p:nvSpPr>
        <p:spPr>
          <a:xfrm>
            <a:off x="612820" y="1022917"/>
            <a:ext cx="8990469" cy="1140727"/>
          </a:xfrm>
          <a:prstGeom prst="rect">
            <a:avLst/>
          </a:prstGeom>
          <a:gradFill>
            <a:gsLst>
              <a:gs pos="0">
                <a:srgbClr val="3E5E80"/>
              </a:gs>
              <a:gs pos="50000">
                <a:srgbClr val="5A89BA"/>
              </a:gs>
              <a:gs pos="100000">
                <a:srgbClr val="6DA4DF"/>
              </a:gs>
            </a:gsLst>
            <a:lin ang="16200000" scaled="0"/>
          </a:gradFill>
          <a:ln w="38100" cap="flat" cmpd="sng">
            <a:solidFill>
              <a:srgbClr val="75A5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7432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Researchers and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432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research communities</a:t>
            </a:r>
            <a:r>
              <a:rPr lang="en-US"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432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Empower my research</a:t>
            </a:r>
            <a:endParaRPr sz="1600" b="1" i="1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0" name="Google Shape;690;p56"/>
          <p:cNvSpPr/>
          <p:nvPr/>
        </p:nvSpPr>
        <p:spPr>
          <a:xfrm>
            <a:off x="612819" y="2276834"/>
            <a:ext cx="4969527" cy="3218257"/>
          </a:xfrm>
          <a:prstGeom prst="rect">
            <a:avLst/>
          </a:prstGeom>
          <a:gradFill>
            <a:gsLst>
              <a:gs pos="0">
                <a:srgbClr val="3E5E80"/>
              </a:gs>
              <a:gs pos="50000">
                <a:srgbClr val="5A89BA"/>
              </a:gs>
              <a:gs pos="100000">
                <a:srgbClr val="6DA4DF"/>
              </a:gs>
            </a:gsLst>
            <a:lin ang="8100000" scaled="0"/>
          </a:gradFill>
          <a:ln w="38100" cap="flat" cmpd="sng">
            <a:solidFill>
              <a:srgbClr val="75A5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EOSC Hub Operators: </a:t>
            </a:r>
            <a:r>
              <a:rPr lang="en-US" sz="1600" b="1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Develop the EOSC landscape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432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432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432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432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432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432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432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1" name="Google Shape;691;p56"/>
          <p:cNvSpPr/>
          <p:nvPr/>
        </p:nvSpPr>
        <p:spPr>
          <a:xfrm>
            <a:off x="9800846" y="1022917"/>
            <a:ext cx="1767762" cy="5338799"/>
          </a:xfrm>
          <a:prstGeom prst="rect">
            <a:avLst/>
          </a:prstGeom>
          <a:gradFill>
            <a:gsLst>
              <a:gs pos="0">
                <a:srgbClr val="3E5E80"/>
              </a:gs>
              <a:gs pos="50000">
                <a:srgbClr val="5A89BA"/>
              </a:gs>
              <a:gs pos="100000">
                <a:srgbClr val="6DA4DF"/>
              </a:gs>
            </a:gsLst>
            <a:path path="circle">
              <a:fillToRect l="100000" b="100000"/>
            </a:path>
            <a:tileRect t="-100000" r="-100000"/>
          </a:gradFill>
          <a:ln w="38100" cap="flat" cmpd="sng">
            <a:solidFill>
              <a:srgbClr val="75A5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432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Educate, inform and support my team and community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432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2" name="Google Shape;692;p56"/>
          <p:cNvSpPr/>
          <p:nvPr/>
        </p:nvSpPr>
        <p:spPr>
          <a:xfrm>
            <a:off x="9911674" y="2780928"/>
            <a:ext cx="1492121" cy="2099386"/>
          </a:xfrm>
          <a:prstGeom prst="roundRect">
            <a:avLst>
              <a:gd name="adj" fmla="val 16667"/>
            </a:avLst>
          </a:prstGeom>
          <a:solidFill>
            <a:srgbClr val="EEEEFB"/>
          </a:solidFill>
          <a:ln w="38100" cap="flat" cmpd="sng">
            <a:solidFill>
              <a:srgbClr val="B5892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1C3046"/>
                </a:solidFill>
                <a:latin typeface="Open Sans"/>
                <a:ea typeface="Open Sans"/>
                <a:cs typeface="Open Sans"/>
                <a:sym typeface="Open Sans"/>
              </a:rPr>
              <a:t>Training courses and materials</a:t>
            </a:r>
            <a:endParaRPr sz="1600" b="1" i="0" u="none" strike="noStrike" cap="none">
              <a:solidFill>
                <a:srgbClr val="1C304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93" name="Google Shape;693;p56"/>
          <p:cNvSpPr/>
          <p:nvPr/>
        </p:nvSpPr>
        <p:spPr>
          <a:xfrm>
            <a:off x="7824192" y="1136107"/>
            <a:ext cx="1681724" cy="4952821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CC842C"/>
              </a:gs>
              <a:gs pos="39000">
                <a:srgbClr val="CC842C"/>
              </a:gs>
              <a:gs pos="100000">
                <a:srgbClr val="F4EADD"/>
              </a:gs>
            </a:gsLst>
            <a:lin ang="2700000" scaled="0"/>
          </a:gradFill>
          <a:ln w="38100" cap="flat" cmpd="sng">
            <a:solidFill>
              <a:srgbClr val="B5892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600"/>
            </a:pPr>
            <a:r>
              <a:rPr lang="en-US" sz="1600" b="1">
                <a:solidFill>
                  <a:srgbClr val="1C3046"/>
                </a:solidFill>
                <a:latin typeface="Open Sans"/>
                <a:ea typeface="Open Sans"/>
                <a:cs typeface="Open Sans"/>
                <a:sym typeface="Open Sans"/>
              </a:rPr>
              <a:t>EOSC Portal</a:t>
            </a:r>
            <a:endParaRPr sz="1600" b="1">
              <a:solidFill>
                <a:srgbClr val="1C3046"/>
              </a:solidFill>
              <a:latin typeface="Open Sans"/>
              <a:ea typeface="Open Sans"/>
              <a:cs typeface="Open Sans"/>
              <a:sym typeface="Arial"/>
            </a:endParaRPr>
          </a:p>
          <a:p>
            <a:pPr algn="ctr">
              <a:buClr>
                <a:srgbClr val="000000"/>
              </a:buClr>
              <a:buSzPts val="1600"/>
            </a:pPr>
            <a:r>
              <a:rPr lang="en-US" sz="1600" b="1">
                <a:solidFill>
                  <a:srgbClr val="1C3046"/>
                </a:solidFill>
                <a:latin typeface="Open Sans"/>
                <a:ea typeface="Open Sans"/>
                <a:cs typeface="Open Sans"/>
                <a:sym typeface="Open Sans"/>
              </a:rPr>
              <a:t>and </a:t>
            </a:r>
            <a:endParaRPr sz="1600" b="1">
              <a:solidFill>
                <a:srgbClr val="1C3046"/>
              </a:solidFill>
              <a:latin typeface="Open Sans"/>
              <a:ea typeface="Open Sans"/>
              <a:cs typeface="Open Sans"/>
              <a:sym typeface="Arial"/>
            </a:endParaRPr>
          </a:p>
          <a:p>
            <a:pPr algn="ctr">
              <a:buClr>
                <a:srgbClr val="000000"/>
              </a:buClr>
              <a:buSzPts val="1600"/>
            </a:pPr>
            <a:r>
              <a:rPr lang="en-US" sz="1600" b="1">
                <a:solidFill>
                  <a:srgbClr val="1C3046"/>
                </a:solidFill>
                <a:latin typeface="Open Sans"/>
                <a:ea typeface="Open Sans"/>
                <a:cs typeface="Open Sans"/>
                <a:sym typeface="Open Sans"/>
              </a:rPr>
              <a:t>Marketplace </a:t>
            </a:r>
            <a:endParaRPr sz="1600" b="1">
              <a:solidFill>
                <a:srgbClr val="1C3046"/>
              </a:solidFill>
              <a:latin typeface="Open Sans"/>
              <a:ea typeface="Open Sans"/>
              <a:cs typeface="Open Sans"/>
              <a:sym typeface="Arial"/>
            </a:endParaRPr>
          </a:p>
        </p:txBody>
      </p:sp>
      <p:sp>
        <p:nvSpPr>
          <p:cNvPr id="694" name="Google Shape;694;p56"/>
          <p:cNvSpPr/>
          <p:nvPr/>
        </p:nvSpPr>
        <p:spPr>
          <a:xfrm>
            <a:off x="4525255" y="1136107"/>
            <a:ext cx="3213626" cy="914345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CC842C"/>
              </a:gs>
              <a:gs pos="39000">
                <a:srgbClr val="CC842C"/>
              </a:gs>
              <a:gs pos="100000">
                <a:srgbClr val="F4EADD"/>
              </a:gs>
            </a:gsLst>
            <a:lin ang="2700000" scaled="0"/>
          </a:gradFill>
          <a:ln w="38100" cap="flat" cmpd="sng">
            <a:solidFill>
              <a:srgbClr val="B5892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600"/>
            </a:pPr>
            <a:r>
              <a:rPr lang="en-US" sz="1600" b="1" dirty="0">
                <a:solidFill>
                  <a:srgbClr val="1C3046"/>
                </a:solidFill>
                <a:latin typeface="Open Sans"/>
                <a:ea typeface="Open Sans"/>
                <a:cs typeface="Open Sans"/>
                <a:sym typeface="Open Sans"/>
              </a:rPr>
              <a:t>Services in the EOSC Service Portfolio</a:t>
            </a:r>
            <a:endParaRPr sz="1600" b="1" dirty="0">
              <a:solidFill>
                <a:srgbClr val="1C3046"/>
              </a:solidFill>
              <a:latin typeface="Open Sans"/>
              <a:ea typeface="Open Sans"/>
              <a:cs typeface="Open Sans"/>
              <a:sym typeface="Arial"/>
            </a:endParaRPr>
          </a:p>
        </p:txBody>
      </p:sp>
      <p:sp>
        <p:nvSpPr>
          <p:cNvPr id="695" name="Google Shape;695;p56"/>
          <p:cNvSpPr/>
          <p:nvPr/>
        </p:nvSpPr>
        <p:spPr>
          <a:xfrm>
            <a:off x="858923" y="4869160"/>
            <a:ext cx="2793351" cy="1085355"/>
          </a:xfrm>
          <a:prstGeom prst="roundRect">
            <a:avLst>
              <a:gd name="adj" fmla="val 16667"/>
            </a:avLst>
          </a:prstGeom>
          <a:solidFill>
            <a:srgbClr val="EEEEFB"/>
          </a:solidFill>
          <a:ln w="38100" cap="flat" cmpd="sng">
            <a:solidFill>
              <a:srgbClr val="B5892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1C3046"/>
                </a:solidFill>
                <a:latin typeface="Open Sans"/>
                <a:ea typeface="Open Sans"/>
                <a:cs typeface="Open Sans"/>
                <a:sym typeface="Open Sans"/>
              </a:rPr>
              <a:t>Digital Innovation Hub: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1C3046"/>
                </a:solidFill>
                <a:latin typeface="Open Sans"/>
                <a:ea typeface="Open Sans"/>
                <a:cs typeface="Open Sans"/>
                <a:sym typeface="Open Sans"/>
              </a:rPr>
              <a:t>platform for industrial collaborations with EOSC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6" name="Google Shape;696;p56"/>
          <p:cNvSpPr/>
          <p:nvPr/>
        </p:nvSpPr>
        <p:spPr>
          <a:xfrm>
            <a:off x="862031" y="2739633"/>
            <a:ext cx="2787135" cy="501527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CC842C"/>
              </a:gs>
              <a:gs pos="39000">
                <a:srgbClr val="CC842C"/>
              </a:gs>
              <a:gs pos="100000">
                <a:srgbClr val="F4EADD"/>
              </a:gs>
            </a:gsLst>
            <a:lin ang="2700000" scaled="0"/>
          </a:gradFill>
          <a:ln w="38100" cap="flat" cmpd="sng">
            <a:solidFill>
              <a:srgbClr val="B5892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 dirty="0">
                <a:solidFill>
                  <a:srgbClr val="1C3046"/>
                </a:solidFill>
                <a:latin typeface="Open Sans"/>
                <a:ea typeface="Open Sans"/>
                <a:cs typeface="Open Sans"/>
                <a:sym typeface="Open Sans"/>
              </a:rPr>
              <a:t>Rules of Participation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7" name="Google Shape;697;p56"/>
          <p:cNvSpPr/>
          <p:nvPr/>
        </p:nvSpPr>
        <p:spPr>
          <a:xfrm>
            <a:off x="862031" y="3342319"/>
            <a:ext cx="2787135" cy="639494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CC842C"/>
              </a:gs>
              <a:gs pos="39000">
                <a:srgbClr val="CC842C"/>
              </a:gs>
              <a:gs pos="100000">
                <a:srgbClr val="F4EADD"/>
              </a:gs>
            </a:gsLst>
            <a:lin ang="2700000" scaled="0"/>
          </a:gradFill>
          <a:ln w="38100" cap="flat" cmpd="sng">
            <a:solidFill>
              <a:srgbClr val="B5892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600"/>
            </a:pPr>
            <a:r>
              <a:rPr lang="en-US" sz="1600" b="1" dirty="0">
                <a:solidFill>
                  <a:srgbClr val="1C3046"/>
                </a:solidFill>
                <a:latin typeface="Open Sans"/>
                <a:ea typeface="Open Sans"/>
                <a:cs typeface="Open Sans"/>
                <a:sym typeface="Open Sans"/>
              </a:rPr>
              <a:t>Service Management System</a:t>
            </a:r>
            <a:endParaRPr sz="1600" b="1" dirty="0">
              <a:solidFill>
                <a:srgbClr val="1C3046"/>
              </a:solidFill>
              <a:latin typeface="Open Sans"/>
              <a:ea typeface="Open Sans"/>
              <a:cs typeface="Open Sans"/>
              <a:sym typeface="Arial"/>
            </a:endParaRPr>
          </a:p>
        </p:txBody>
      </p:sp>
      <p:sp>
        <p:nvSpPr>
          <p:cNvPr id="698" name="Google Shape;698;p56"/>
          <p:cNvSpPr/>
          <p:nvPr/>
        </p:nvSpPr>
        <p:spPr>
          <a:xfrm>
            <a:off x="865139" y="4077072"/>
            <a:ext cx="2787135" cy="708960"/>
          </a:xfrm>
          <a:prstGeom prst="roundRect">
            <a:avLst>
              <a:gd name="adj" fmla="val 16667"/>
            </a:avLst>
          </a:prstGeom>
          <a:solidFill>
            <a:srgbClr val="EEEEFB"/>
          </a:solidFill>
          <a:ln w="38100" cap="flat" cmpd="sng">
            <a:solidFill>
              <a:srgbClr val="B5892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600"/>
            </a:pPr>
            <a:r>
              <a:rPr lang="en-US" sz="1600" b="1" dirty="0">
                <a:solidFill>
                  <a:srgbClr val="1C3046"/>
                </a:solidFill>
                <a:latin typeface="Open Sans"/>
                <a:ea typeface="Open Sans"/>
                <a:cs typeface="Open Sans"/>
                <a:sym typeface="Open Sans"/>
              </a:rPr>
              <a:t>Interoperability &amp; Integration Guidelines</a:t>
            </a:r>
            <a:endParaRPr sz="1600" b="1" dirty="0">
              <a:solidFill>
                <a:srgbClr val="1C3046"/>
              </a:solidFill>
              <a:latin typeface="Open Sans"/>
              <a:ea typeface="Open Sans"/>
              <a:cs typeface="Open Sans"/>
              <a:sym typeface="Arial"/>
            </a:endParaRPr>
          </a:p>
        </p:txBody>
      </p:sp>
      <p:sp>
        <p:nvSpPr>
          <p:cNvPr id="699" name="Google Shape;699;p56"/>
          <p:cNvSpPr/>
          <p:nvPr/>
        </p:nvSpPr>
        <p:spPr>
          <a:xfrm>
            <a:off x="3981487" y="3337258"/>
            <a:ext cx="3626681" cy="639493"/>
          </a:xfrm>
          <a:prstGeom prst="roundRect">
            <a:avLst>
              <a:gd name="adj" fmla="val 16667"/>
            </a:avLst>
          </a:prstGeom>
          <a:solidFill>
            <a:srgbClr val="EEEEFB"/>
          </a:solidFill>
          <a:ln w="38100" cap="flat" cmpd="sng">
            <a:solidFill>
              <a:srgbClr val="B5892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600"/>
            </a:pPr>
            <a:r>
              <a:rPr lang="en-US" sz="1600" b="1">
                <a:solidFill>
                  <a:srgbClr val="1C3046"/>
                </a:solidFill>
                <a:latin typeface="Open Sans"/>
                <a:ea typeface="Open Sans"/>
                <a:cs typeface="Open Sans"/>
                <a:sym typeface="Open Sans"/>
              </a:rPr>
              <a:t>Internal services in the Hub portfolio</a:t>
            </a:r>
            <a:endParaRPr sz="1600" b="1">
              <a:solidFill>
                <a:srgbClr val="1C3046"/>
              </a:solidFill>
              <a:latin typeface="Open Sans"/>
              <a:ea typeface="Open Sans"/>
              <a:cs typeface="Open Sans"/>
              <a:sym typeface="Arial"/>
            </a:endParaRPr>
          </a:p>
        </p:txBody>
      </p:sp>
      <p:sp>
        <p:nvSpPr>
          <p:cNvPr id="700" name="Google Shape;700;p56"/>
          <p:cNvSpPr/>
          <p:nvPr/>
        </p:nvSpPr>
        <p:spPr>
          <a:xfrm>
            <a:off x="3981487" y="4077072"/>
            <a:ext cx="3626681" cy="699357"/>
          </a:xfrm>
          <a:prstGeom prst="roundRect">
            <a:avLst>
              <a:gd name="adj" fmla="val 16667"/>
            </a:avLst>
          </a:prstGeom>
          <a:solidFill>
            <a:srgbClr val="EEEEFB"/>
          </a:solidFill>
          <a:ln w="38100" cap="flat" cmpd="sng">
            <a:solidFill>
              <a:srgbClr val="B5892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 dirty="0">
                <a:solidFill>
                  <a:srgbClr val="1C3046"/>
                </a:solidFill>
                <a:latin typeface="Open Sans"/>
                <a:ea typeface="Open Sans"/>
                <a:cs typeface="Open Sans"/>
                <a:sym typeface="Open Sans"/>
              </a:rPr>
              <a:t>Business and sustainability models for services and the Hub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1" name="Google Shape;701;p56"/>
          <p:cNvSpPr txBox="1">
            <a:spLocks noGrp="1"/>
          </p:cNvSpPr>
          <p:nvPr>
            <p:ph type="title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240"/>
              <a:buFont typeface="Calibri"/>
              <a:buNone/>
            </a:pPr>
            <a:r>
              <a:rPr lang="en-US" sz="3240" dirty="0"/>
              <a:t>Key Exploitable Results WP4</a:t>
            </a:r>
            <a:endParaRPr dirty="0"/>
          </a:p>
        </p:txBody>
      </p:sp>
      <p:sp>
        <p:nvSpPr>
          <p:cNvPr id="17" name="Date Placeholder 2">
            <a:extLst>
              <a:ext uri="{FF2B5EF4-FFF2-40B4-BE49-F238E27FC236}">
                <a16:creationId xmlns:a16="http://schemas.microsoft.com/office/drawing/2014/main" id="{97048330-154E-F841-8B25-43AD589A46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47161" y="6378145"/>
            <a:ext cx="5328592" cy="288032"/>
          </a:xfrm>
        </p:spPr>
        <p:txBody>
          <a:bodyPr/>
          <a:lstStyle/>
          <a:p>
            <a:pPr algn="ctr"/>
            <a:r>
              <a:rPr lang="en-GB" dirty="0"/>
              <a:t>1st EOSC-hub Review, Luxembourg 8-9 Oct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938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17F6E0C-FA57-4FF6-859B-11AAE3DECA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268763"/>
            <a:ext cx="11521280" cy="4032445"/>
          </a:xfrm>
        </p:spPr>
        <p:txBody>
          <a:bodyPr/>
          <a:lstStyle/>
          <a:p>
            <a:r>
              <a:rPr lang="en-GB" b="1" dirty="0"/>
              <a:t>Operations activities </a:t>
            </a:r>
            <a:r>
              <a:rPr lang="en-GB" dirty="0"/>
              <a:t>(frontend and backend)</a:t>
            </a:r>
          </a:p>
          <a:p>
            <a:pPr lvl="1"/>
            <a:r>
              <a:rPr lang="en-GB" dirty="0"/>
              <a:t>Integration and production delivery of EOSC-hub partners and 3</a:t>
            </a:r>
            <a:r>
              <a:rPr lang="en-GB" baseline="30000" dirty="0"/>
              <a:t>rd</a:t>
            </a:r>
            <a:r>
              <a:rPr lang="en-GB" dirty="0"/>
              <a:t> parties</a:t>
            </a:r>
          </a:p>
          <a:p>
            <a:pPr lvl="1"/>
            <a:r>
              <a:rPr lang="en-GB" dirty="0"/>
              <a:t>Order Management, Helpdesk and Security</a:t>
            </a:r>
          </a:p>
          <a:p>
            <a:pPr lvl="1"/>
            <a:r>
              <a:rPr lang="en-GB" dirty="0"/>
              <a:t>Creation of 13 processes from scratch (*)</a:t>
            </a:r>
          </a:p>
          <a:p>
            <a:pPr lvl="1"/>
            <a:r>
              <a:rPr lang="en-GB" dirty="0"/>
              <a:t>Harmonized Policies for EOSC-hub</a:t>
            </a:r>
          </a:p>
          <a:p>
            <a:r>
              <a:rPr lang="en-GB" b="1" dirty="0"/>
              <a:t>Rules of participation</a:t>
            </a:r>
          </a:p>
          <a:p>
            <a:pPr lvl="1"/>
            <a:r>
              <a:rPr lang="en-GB" dirty="0"/>
              <a:t>Activities, onboarding operations and its approach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485FFF1-3E6E-48DC-A526-9B22CB1DF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Outline</a:t>
            </a:r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18C3AD6-E43A-894D-B362-A4BB7F7ECBB8}"/>
              </a:ext>
            </a:extLst>
          </p:cNvPr>
          <p:cNvSpPr txBox="1"/>
          <p:nvPr/>
        </p:nvSpPr>
        <p:spPr>
          <a:xfrm>
            <a:off x="3683310" y="5589240"/>
            <a:ext cx="80293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(*) </a:t>
            </a:r>
            <a:r>
              <a:rPr lang="en-GB" dirty="0"/>
              <a:t>(SPM,SFRM,SOCRM,SLM,SRC,SACM,CAPM,ISM,ISRM,PM,CONFM,CHM,RDM,CSI)</a:t>
            </a:r>
          </a:p>
          <a:p>
            <a:pPr algn="r"/>
            <a:r>
              <a:rPr lang="en-GB" dirty="0"/>
              <a:t>For explanation of acronyms please see https://</a:t>
            </a:r>
            <a:r>
              <a:rPr lang="en-GB" dirty="0" err="1"/>
              <a:t>www.fitsm.eu</a:t>
            </a:r>
            <a:endParaRPr lang="en-US" dirty="0"/>
          </a:p>
        </p:txBody>
      </p:sp>
      <p:sp>
        <p:nvSpPr>
          <p:cNvPr id="8" name="Date Placeholder 2">
            <a:extLst>
              <a:ext uri="{FF2B5EF4-FFF2-40B4-BE49-F238E27FC236}">
                <a16:creationId xmlns:a16="http://schemas.microsoft.com/office/drawing/2014/main" id="{6A636849-D7CD-994C-84AC-6B634AEDC1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47161" y="6378145"/>
            <a:ext cx="5328592" cy="288032"/>
          </a:xfrm>
        </p:spPr>
        <p:txBody>
          <a:bodyPr/>
          <a:lstStyle/>
          <a:p>
            <a:pPr algn="ctr"/>
            <a:r>
              <a:rPr lang="en-GB" dirty="0"/>
              <a:t>1st EOSC-hub Review, Luxembourg 8-9 Oct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1477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CA08AA-9F53-334C-BAAB-4E6699C74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24F1439-9F7B-F645-8B5F-CE7E15CB1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440" y="1595140"/>
            <a:ext cx="9865096" cy="537716"/>
          </a:xfrm>
        </p:spPr>
        <p:txBody>
          <a:bodyPr>
            <a:noAutofit/>
          </a:bodyPr>
          <a:lstStyle/>
          <a:p>
            <a:pPr algn="ctr"/>
            <a:r>
              <a:rPr lang="en-US" sz="4000" dirty="0"/>
              <a:t>Operations activities </a:t>
            </a:r>
            <a:br>
              <a:rPr lang="en-US" sz="4000" dirty="0"/>
            </a:br>
            <a:br>
              <a:rPr lang="en-US" sz="4000" dirty="0"/>
            </a:br>
            <a:r>
              <a:rPr lang="en-US" b="0" dirty="0"/>
              <a:t>Front-end and Back-end</a:t>
            </a:r>
            <a:endParaRPr lang="en-US" sz="4000" b="0" dirty="0"/>
          </a:p>
        </p:txBody>
      </p:sp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AD8BCA28-9B4A-474C-9521-6BA7025B00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47161" y="6378145"/>
            <a:ext cx="5328592" cy="288032"/>
          </a:xfrm>
        </p:spPr>
        <p:txBody>
          <a:bodyPr/>
          <a:lstStyle/>
          <a:p>
            <a:pPr algn="ctr"/>
            <a:r>
              <a:rPr lang="en-GB" dirty="0"/>
              <a:t>1st EOSC-hub Review, Luxembourg 8-9 Oct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7481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17F6E0C-FA57-4FF6-859B-11AAE3DECA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2400" dirty="0"/>
              <a:t>Achievements</a:t>
            </a:r>
          </a:p>
          <a:p>
            <a:pPr lvl="1"/>
            <a:r>
              <a:rPr lang="en-GB" sz="2400" dirty="0"/>
              <a:t>Day-to-day delivery of essential EGI and EUDAT service delivery and service management</a:t>
            </a:r>
          </a:p>
          <a:p>
            <a:pPr lvl="1"/>
            <a:r>
              <a:rPr lang="en-GB" sz="2400" dirty="0"/>
              <a:t>Contribution to the </a:t>
            </a:r>
            <a:r>
              <a:rPr lang="en-GB" sz="2400" b="1" i="1" dirty="0"/>
              <a:t>onboarding</a:t>
            </a:r>
            <a:r>
              <a:rPr lang="en-GB" sz="2400" dirty="0"/>
              <a:t> shifter rota</a:t>
            </a:r>
          </a:p>
          <a:p>
            <a:pPr lvl="1"/>
            <a:r>
              <a:rPr lang="en-GB" sz="2400" dirty="0"/>
              <a:t>Integration of new services and communities (provision of new resources, supporting new communities etc.)</a:t>
            </a:r>
          </a:p>
          <a:p>
            <a:pPr lvl="1"/>
            <a:r>
              <a:rPr lang="en-GB" sz="2400" dirty="0"/>
              <a:t>Setup a Service Provider Forum as a communication channel between the project and providers of services</a:t>
            </a:r>
          </a:p>
          <a:p>
            <a:r>
              <a:rPr lang="en-GB" sz="2400" dirty="0"/>
              <a:t>Plans</a:t>
            </a:r>
          </a:p>
          <a:p>
            <a:pPr lvl="1"/>
            <a:r>
              <a:rPr lang="en-GB" sz="2400" dirty="0"/>
              <a:t>Increasing alignment of service delivery, procedures and policies</a:t>
            </a:r>
          </a:p>
          <a:p>
            <a:pPr lvl="1"/>
            <a:r>
              <a:rPr lang="en-GB" sz="2400" dirty="0"/>
              <a:t>Closer future collaboration of operations tools and ensure complementary funding and development</a:t>
            </a:r>
          </a:p>
          <a:p>
            <a:endParaRPr lang="en-GB" sz="24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485FFF1-3E6E-48DC-A526-9B22CB1DF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0977" y="188640"/>
            <a:ext cx="8640960" cy="537716"/>
          </a:xfrm>
        </p:spPr>
        <p:txBody>
          <a:bodyPr>
            <a:normAutofit fontScale="90000"/>
          </a:bodyPr>
          <a:lstStyle/>
          <a:p>
            <a:r>
              <a:rPr lang="en-GB" b="0" dirty="0"/>
              <a:t>Front-end operations activities:</a:t>
            </a:r>
            <a:br>
              <a:rPr lang="en-GB" dirty="0"/>
            </a:br>
            <a:r>
              <a:rPr lang="en-GB" dirty="0"/>
              <a:t>Operations coordination + Integration activities</a:t>
            </a:r>
          </a:p>
        </p:txBody>
      </p:sp>
      <p:sp>
        <p:nvSpPr>
          <p:cNvPr id="8" name="Date Placeholder 2">
            <a:extLst>
              <a:ext uri="{FF2B5EF4-FFF2-40B4-BE49-F238E27FC236}">
                <a16:creationId xmlns:a16="http://schemas.microsoft.com/office/drawing/2014/main" id="{710EA72A-0C77-014C-8F5E-CA9A88A749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47161" y="6378145"/>
            <a:ext cx="5328592" cy="288032"/>
          </a:xfrm>
        </p:spPr>
        <p:txBody>
          <a:bodyPr/>
          <a:lstStyle/>
          <a:p>
            <a:pPr algn="ctr"/>
            <a:r>
              <a:rPr lang="en-GB" dirty="0"/>
              <a:t>1st EOSC-hub Review, Luxembourg 8-9 Oct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9581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10383" y="188640"/>
            <a:ext cx="8934289" cy="537716"/>
          </a:xfrm>
        </p:spPr>
        <p:txBody>
          <a:bodyPr>
            <a:noAutofit/>
          </a:bodyPr>
          <a:lstStyle/>
          <a:p>
            <a:r>
              <a:rPr lang="en-GB" sz="3200" b="0" dirty="0"/>
              <a:t>Front-end operations activities:</a:t>
            </a:r>
            <a:br>
              <a:rPr lang="en-US" sz="3200" dirty="0"/>
            </a:br>
            <a:r>
              <a:rPr lang="en-US" sz="3200" dirty="0"/>
              <a:t>Service Provider Forum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16" name="Rectangle 15"/>
          <p:cNvSpPr/>
          <p:nvPr/>
        </p:nvSpPr>
        <p:spPr>
          <a:xfrm>
            <a:off x="676772" y="1780942"/>
            <a:ext cx="4531748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SERVICE PROVIDER FORUM</a:t>
            </a:r>
          </a:p>
          <a:p>
            <a:r>
              <a:rPr lang="en-US" sz="2400" dirty="0"/>
              <a:t>Aims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i="1" dirty="0"/>
              <a:t>lightweight </a:t>
            </a:r>
            <a:r>
              <a:rPr lang="en-US" sz="2400" dirty="0"/>
              <a:t>communication (Mailing list)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Face to face communication (conferences)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requirements gathering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increasing awareness of services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i="1" dirty="0"/>
              <a:t>Indirect access to users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09AA285-66D4-614C-9641-2C6782233D1F}"/>
              </a:ext>
            </a:extLst>
          </p:cNvPr>
          <p:cNvSpPr/>
          <p:nvPr/>
        </p:nvSpPr>
        <p:spPr>
          <a:xfrm>
            <a:off x="5580252" y="2142148"/>
            <a:ext cx="2736304" cy="93610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Project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B2E1ED3-E303-7B40-AFD6-4DF34674F5D0}"/>
              </a:ext>
            </a:extLst>
          </p:cNvPr>
          <p:cNvSpPr/>
          <p:nvPr/>
        </p:nvSpPr>
        <p:spPr>
          <a:xfrm>
            <a:off x="9036636" y="2134830"/>
            <a:ext cx="2736304" cy="93413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Service Providers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FF67117-95EA-E84D-8228-503B9DD611FB}"/>
              </a:ext>
            </a:extLst>
          </p:cNvPr>
          <p:cNvCxnSpPr>
            <a:cxnSpLocks/>
            <a:stCxn id="4" idx="3"/>
          </p:cNvCxnSpPr>
          <p:nvPr/>
        </p:nvCxnSpPr>
        <p:spPr>
          <a:xfrm>
            <a:off x="8316556" y="2610200"/>
            <a:ext cx="720080" cy="987"/>
          </a:xfrm>
          <a:prstGeom prst="straightConnector1">
            <a:avLst/>
          </a:prstGeom>
          <a:ln w="66675"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AFE2485D-B5D1-E446-BE64-01D39149B7CF}"/>
              </a:ext>
            </a:extLst>
          </p:cNvPr>
          <p:cNvSpPr txBox="1"/>
          <p:nvPr/>
        </p:nvSpPr>
        <p:spPr>
          <a:xfrm>
            <a:off x="8976320" y="3556754"/>
            <a:ext cx="3079689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Requirements collection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General concerns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Feedback to project (SPs </a:t>
            </a:r>
            <a:br>
              <a:rPr lang="en-US" sz="2000" dirty="0"/>
            </a:br>
            <a:r>
              <a:rPr lang="en-US" sz="2000" i="1" dirty="0"/>
              <a:t>and users</a:t>
            </a:r>
            <a:r>
              <a:rPr lang="en-US" sz="2000" dirty="0"/>
              <a:t>)</a:t>
            </a:r>
          </a:p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40933C-9515-6C48-BFB9-B954A1843B80}"/>
              </a:ext>
            </a:extLst>
          </p:cNvPr>
          <p:cNvSpPr txBox="1"/>
          <p:nvPr/>
        </p:nvSpPr>
        <p:spPr>
          <a:xfrm>
            <a:off x="5436236" y="3501008"/>
            <a:ext cx="331236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News </a:t>
            </a:r>
          </a:p>
          <a:p>
            <a:pPr marL="742950" lvl="1" indent="-285750">
              <a:buFontTx/>
              <a:buChar char="-"/>
            </a:pPr>
            <a:r>
              <a:rPr lang="en-US" sz="2000" dirty="0"/>
              <a:t>project news</a:t>
            </a:r>
          </a:p>
          <a:p>
            <a:pPr marL="742950" lvl="1" indent="-285750">
              <a:buFontTx/>
              <a:buChar char="-"/>
            </a:pPr>
            <a:r>
              <a:rPr lang="en-US" sz="2000" dirty="0"/>
              <a:t>major operational news</a:t>
            </a:r>
          </a:p>
          <a:p>
            <a:pPr marL="742950" lvl="1" indent="-285750">
              <a:buFontTx/>
              <a:buChar char="-"/>
            </a:pPr>
            <a:r>
              <a:rPr lang="en-US" sz="2000" dirty="0"/>
              <a:t>security threats</a:t>
            </a:r>
          </a:p>
          <a:p>
            <a:pPr marL="742950" lvl="1" indent="-285750">
              <a:buFontTx/>
              <a:buChar char="-"/>
            </a:pPr>
            <a:r>
              <a:rPr lang="en-US" sz="2000" dirty="0"/>
              <a:t>upcoming events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Increasing awareness of Hub 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C67BC55-6210-0A47-B960-7C7240A1F2E7}"/>
              </a:ext>
            </a:extLst>
          </p:cNvPr>
          <p:cNvSpPr txBox="1"/>
          <p:nvPr/>
        </p:nvSpPr>
        <p:spPr>
          <a:xfrm>
            <a:off x="7320136" y="1700808"/>
            <a:ext cx="2319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Communication needs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8C51983-B228-104B-8A4D-ACEAAB2C7C9B}"/>
              </a:ext>
            </a:extLst>
          </p:cNvPr>
          <p:cNvSpPr/>
          <p:nvPr/>
        </p:nvSpPr>
        <p:spPr>
          <a:xfrm>
            <a:off x="5436236" y="1691516"/>
            <a:ext cx="6564420" cy="432977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Date Placeholder 2">
            <a:extLst>
              <a:ext uri="{FF2B5EF4-FFF2-40B4-BE49-F238E27FC236}">
                <a16:creationId xmlns:a16="http://schemas.microsoft.com/office/drawing/2014/main" id="{C71348F9-380C-E44E-AD9B-F1633D120B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47161" y="6378145"/>
            <a:ext cx="5328592" cy="288032"/>
          </a:xfrm>
        </p:spPr>
        <p:txBody>
          <a:bodyPr/>
          <a:lstStyle/>
          <a:p>
            <a:pPr algn="ctr"/>
            <a:r>
              <a:rPr lang="en-GB" dirty="0"/>
              <a:t>1st EOSC-hub Review, Luxembourg 8-9 Oct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6511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17F6E0C-FA57-4FF6-859B-11AAE3DECA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1" y="726356"/>
            <a:ext cx="10873207" cy="590146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i="1" dirty="0"/>
          </a:p>
          <a:p>
            <a:r>
              <a:rPr lang="en-GB" dirty="0"/>
              <a:t>Achievements</a:t>
            </a:r>
          </a:p>
          <a:p>
            <a:pPr lvl="1"/>
            <a:r>
              <a:rPr lang="en-GB" sz="2800" dirty="0"/>
              <a:t>Creation of the order management workflow, roles and shifter rota </a:t>
            </a:r>
          </a:p>
          <a:p>
            <a:r>
              <a:rPr lang="en-GB" dirty="0"/>
              <a:t>Plans</a:t>
            </a:r>
          </a:p>
          <a:p>
            <a:pPr lvl="1"/>
            <a:r>
              <a:rPr lang="en-GB" sz="2800" dirty="0"/>
              <a:t>Closer alignment with the Marketplace</a:t>
            </a:r>
          </a:p>
          <a:p>
            <a:pPr lvl="1"/>
            <a:r>
              <a:rPr lang="en-GB" sz="2800" dirty="0"/>
              <a:t>Further development of the Customer Relationship Management </a:t>
            </a:r>
          </a:p>
          <a:p>
            <a:r>
              <a:rPr lang="en-GB" dirty="0"/>
              <a:t>Challenges</a:t>
            </a:r>
          </a:p>
          <a:p>
            <a:pPr lvl="1"/>
            <a:r>
              <a:rPr lang="it-IT" sz="2800" dirty="0" err="1"/>
              <a:t>Harmonizing</a:t>
            </a:r>
            <a:r>
              <a:rPr lang="it-IT" sz="2800" dirty="0"/>
              <a:t> </a:t>
            </a:r>
            <a:r>
              <a:rPr lang="it-IT" sz="2800" dirty="0" err="1"/>
              <a:t>orders</a:t>
            </a:r>
            <a:r>
              <a:rPr lang="it-IT" sz="2800" dirty="0"/>
              <a:t> for </a:t>
            </a:r>
            <a:r>
              <a:rPr lang="it-IT" sz="2800" dirty="0" err="1"/>
              <a:t>different</a:t>
            </a:r>
            <a:r>
              <a:rPr lang="it-IT" sz="2800" dirty="0"/>
              <a:t> </a:t>
            </a:r>
            <a:r>
              <a:rPr lang="it-IT" sz="2800" dirty="0" err="1"/>
              <a:t>types</a:t>
            </a:r>
            <a:r>
              <a:rPr lang="it-IT" sz="2800" dirty="0"/>
              <a:t> of </a:t>
            </a:r>
            <a:r>
              <a:rPr lang="it-IT" sz="2800" dirty="0" err="1"/>
              <a:t>services</a:t>
            </a:r>
            <a:r>
              <a:rPr lang="it-IT" sz="2800" dirty="0"/>
              <a:t> (</a:t>
            </a:r>
            <a:r>
              <a:rPr lang="it-IT" sz="2800" dirty="0" err="1"/>
              <a:t>different</a:t>
            </a:r>
            <a:r>
              <a:rPr lang="it-IT" sz="2800" dirty="0"/>
              <a:t> </a:t>
            </a:r>
            <a:r>
              <a:rPr lang="it-IT" sz="2800" dirty="0" err="1"/>
              <a:t>access</a:t>
            </a:r>
            <a:r>
              <a:rPr lang="it-IT" sz="2800" dirty="0"/>
              <a:t> </a:t>
            </a:r>
            <a:r>
              <a:rPr lang="it-IT" sz="2800" dirty="0" err="1"/>
              <a:t>models</a:t>
            </a:r>
            <a:r>
              <a:rPr lang="it-IT" sz="2800" dirty="0"/>
              <a:t>)</a:t>
            </a:r>
          </a:p>
          <a:p>
            <a:pPr lvl="1"/>
            <a:r>
              <a:rPr lang="it-IT" sz="2800" dirty="0" err="1"/>
              <a:t>Ensuring</a:t>
            </a:r>
            <a:r>
              <a:rPr lang="it-IT" sz="2800" dirty="0"/>
              <a:t> </a:t>
            </a:r>
            <a:r>
              <a:rPr lang="it-IT" sz="2800" dirty="0" err="1"/>
              <a:t>scalability</a:t>
            </a:r>
            <a:endParaRPr lang="it-IT" sz="2800" dirty="0"/>
          </a:p>
          <a:p>
            <a:pPr lvl="1"/>
            <a:endParaRPr lang="en-GB" sz="2800" dirty="0"/>
          </a:p>
          <a:p>
            <a:pPr marL="457200" lvl="1" indent="0">
              <a:buNone/>
            </a:pPr>
            <a:endParaRPr lang="en-GB" sz="28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485FFF1-3E6E-48DC-A526-9B22CB1DF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0977" y="188640"/>
            <a:ext cx="8640960" cy="537716"/>
          </a:xfrm>
        </p:spPr>
        <p:txBody>
          <a:bodyPr>
            <a:normAutofit fontScale="90000"/>
          </a:bodyPr>
          <a:lstStyle/>
          <a:p>
            <a:r>
              <a:rPr lang="en-GB" b="0" dirty="0"/>
              <a:t>Front-end operations activities:</a:t>
            </a:r>
            <a:br>
              <a:rPr lang="en-GB" b="0" dirty="0"/>
            </a:br>
            <a:r>
              <a:rPr lang="en-GB" dirty="0"/>
              <a:t>Ordering Services</a:t>
            </a:r>
          </a:p>
        </p:txBody>
      </p:sp>
      <p:sp>
        <p:nvSpPr>
          <p:cNvPr id="8" name="Date Placeholder 2">
            <a:extLst>
              <a:ext uri="{FF2B5EF4-FFF2-40B4-BE49-F238E27FC236}">
                <a16:creationId xmlns:a16="http://schemas.microsoft.com/office/drawing/2014/main" id="{BE931EA1-CFCD-E445-AAA4-0EA882FC92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47161" y="6378145"/>
            <a:ext cx="5328592" cy="288032"/>
          </a:xfrm>
        </p:spPr>
        <p:txBody>
          <a:bodyPr/>
          <a:lstStyle/>
          <a:p>
            <a:pPr algn="ctr"/>
            <a:r>
              <a:rPr lang="en-GB" dirty="0"/>
              <a:t>1st EOSC-hub Review, Luxembourg 8-9 Oct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6816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17F5C2-12DC-8A4C-937A-0FDBBE9CD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A42DBEE-CE0E-1C4A-91B6-42F56963E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Service order workflow</a:t>
            </a:r>
          </a:p>
        </p:txBody>
      </p:sp>
      <p:grpSp>
        <p:nvGrpSpPr>
          <p:cNvPr id="7" name="Gruppo 5">
            <a:extLst>
              <a:ext uri="{FF2B5EF4-FFF2-40B4-BE49-F238E27FC236}">
                <a16:creationId xmlns:a16="http://schemas.microsoft.com/office/drawing/2014/main" id="{6420F6E0-895C-7742-9B6E-34C473B56C7E}"/>
              </a:ext>
            </a:extLst>
          </p:cNvPr>
          <p:cNvGrpSpPr/>
          <p:nvPr/>
        </p:nvGrpSpPr>
        <p:grpSpPr>
          <a:xfrm>
            <a:off x="335360" y="1124744"/>
            <a:ext cx="11185920" cy="4913374"/>
            <a:chOff x="-241032" y="296538"/>
            <a:chExt cx="12350581" cy="6347837"/>
          </a:xfrm>
        </p:grpSpPr>
        <p:sp>
          <p:nvSpPr>
            <p:cNvPr id="8" name="CasellaDiTesto 6">
              <a:extLst>
                <a:ext uri="{FF2B5EF4-FFF2-40B4-BE49-F238E27FC236}">
                  <a16:creationId xmlns:a16="http://schemas.microsoft.com/office/drawing/2014/main" id="{247B0973-C808-FE4E-80B4-F35A354C4624}"/>
                </a:ext>
              </a:extLst>
            </p:cNvPr>
            <p:cNvSpPr txBox="1"/>
            <p:nvPr/>
          </p:nvSpPr>
          <p:spPr>
            <a:xfrm>
              <a:off x="8417041" y="1882217"/>
              <a:ext cx="1129506" cy="423258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it-IT"/>
              </a:defPPr>
              <a:lvl1pPr algn="ctr">
                <a:defRPr sz="1000"/>
              </a:lvl1pPr>
            </a:lstStyle>
            <a:p>
              <a:r>
                <a:rPr lang="en-GB"/>
                <a:t>WP10 team</a:t>
              </a:r>
            </a:p>
          </p:txBody>
        </p:sp>
        <p:sp>
          <p:nvSpPr>
            <p:cNvPr id="9" name="Decisione 7">
              <a:extLst>
                <a:ext uri="{FF2B5EF4-FFF2-40B4-BE49-F238E27FC236}">
                  <a16:creationId xmlns:a16="http://schemas.microsoft.com/office/drawing/2014/main" id="{6A778F23-7AB1-A043-A5B8-9D8A7BCFD9CE}"/>
                </a:ext>
              </a:extLst>
            </p:cNvPr>
            <p:cNvSpPr/>
            <p:nvPr/>
          </p:nvSpPr>
          <p:spPr>
            <a:xfrm>
              <a:off x="992846" y="1805775"/>
              <a:ext cx="1967462" cy="942870"/>
            </a:xfrm>
            <a:prstGeom prst="flowChartDecision">
              <a:avLst/>
            </a:prstGeom>
            <a:ln w="127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000"/>
                <a:t>Is the service open access?</a:t>
              </a:r>
            </a:p>
          </p:txBody>
        </p:sp>
        <p:sp>
          <p:nvSpPr>
            <p:cNvPr id="10" name="Processo 8">
              <a:extLst>
                <a:ext uri="{FF2B5EF4-FFF2-40B4-BE49-F238E27FC236}">
                  <a16:creationId xmlns:a16="http://schemas.microsoft.com/office/drawing/2014/main" id="{E070ED96-1826-FD45-9598-1EB566185140}"/>
                </a:ext>
              </a:extLst>
            </p:cNvPr>
            <p:cNvSpPr/>
            <p:nvPr/>
          </p:nvSpPr>
          <p:spPr>
            <a:xfrm>
              <a:off x="5300987" y="502322"/>
              <a:ext cx="1198063" cy="664283"/>
            </a:xfrm>
            <a:prstGeom prst="flowChartProcess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000"/>
                <a:t>Assignee -&gt; shifter</a:t>
              </a:r>
            </a:p>
          </p:txBody>
        </p:sp>
        <p:sp>
          <p:nvSpPr>
            <p:cNvPr id="11" name="Processo 9">
              <a:extLst>
                <a:ext uri="{FF2B5EF4-FFF2-40B4-BE49-F238E27FC236}">
                  <a16:creationId xmlns:a16="http://schemas.microsoft.com/office/drawing/2014/main" id="{4025BF3D-4621-AF48-AB6E-2DA814860A17}"/>
                </a:ext>
              </a:extLst>
            </p:cNvPr>
            <p:cNvSpPr/>
            <p:nvPr/>
          </p:nvSpPr>
          <p:spPr>
            <a:xfrm>
              <a:off x="5213666" y="1790309"/>
              <a:ext cx="1969496" cy="708418"/>
            </a:xfrm>
            <a:prstGeom prst="flowChartProcess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000" dirty="0"/>
                <a:t>Discuss with user/provider on the order details if not clear</a:t>
              </a:r>
            </a:p>
          </p:txBody>
        </p:sp>
        <p:sp>
          <p:nvSpPr>
            <p:cNvPr id="12" name="Processo 10">
              <a:extLst>
                <a:ext uri="{FF2B5EF4-FFF2-40B4-BE49-F238E27FC236}">
                  <a16:creationId xmlns:a16="http://schemas.microsoft.com/office/drawing/2014/main" id="{771735D7-7C0E-B14D-BBFD-7DC756FDD840}"/>
                </a:ext>
              </a:extLst>
            </p:cNvPr>
            <p:cNvSpPr/>
            <p:nvPr/>
          </p:nvSpPr>
          <p:spPr>
            <a:xfrm>
              <a:off x="6670327" y="502322"/>
              <a:ext cx="1198063" cy="664283"/>
            </a:xfrm>
            <a:prstGeom prst="flowChartProcess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000"/>
                <a:t>Status -&gt;  In progress</a:t>
              </a:r>
            </a:p>
          </p:txBody>
        </p:sp>
        <p:sp>
          <p:nvSpPr>
            <p:cNvPr id="13" name="Decisione 11">
              <a:extLst>
                <a:ext uri="{FF2B5EF4-FFF2-40B4-BE49-F238E27FC236}">
                  <a16:creationId xmlns:a16="http://schemas.microsoft.com/office/drawing/2014/main" id="{B87975E4-F3C0-6047-8581-527321AAD68E}"/>
                </a:ext>
              </a:extLst>
            </p:cNvPr>
            <p:cNvSpPr/>
            <p:nvPr/>
          </p:nvSpPr>
          <p:spPr>
            <a:xfrm>
              <a:off x="2755743" y="296538"/>
              <a:ext cx="2323473" cy="1072023"/>
            </a:xfrm>
            <a:prstGeom prst="flowChartDecision">
              <a:avLst/>
            </a:prstGeom>
            <a:ln w="127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800" dirty="0"/>
                <a:t>Request for combined or integrated services from multiple providers?</a:t>
              </a:r>
            </a:p>
          </p:txBody>
        </p:sp>
        <p:sp>
          <p:nvSpPr>
            <p:cNvPr id="14" name="Processo 12">
              <a:extLst>
                <a:ext uri="{FF2B5EF4-FFF2-40B4-BE49-F238E27FC236}">
                  <a16:creationId xmlns:a16="http://schemas.microsoft.com/office/drawing/2014/main" id="{82A7C252-5925-9A48-92FC-1FA25608FD34}"/>
                </a:ext>
              </a:extLst>
            </p:cNvPr>
            <p:cNvSpPr/>
            <p:nvPr/>
          </p:nvSpPr>
          <p:spPr>
            <a:xfrm>
              <a:off x="1381012" y="3142278"/>
              <a:ext cx="1198063" cy="540788"/>
            </a:xfrm>
            <a:prstGeom prst="flowChartProcess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000"/>
                <a:t>Status -&gt; Approved</a:t>
              </a:r>
            </a:p>
          </p:txBody>
        </p:sp>
        <p:sp>
          <p:nvSpPr>
            <p:cNvPr id="15" name="Processo 13">
              <a:extLst>
                <a:ext uri="{FF2B5EF4-FFF2-40B4-BE49-F238E27FC236}">
                  <a16:creationId xmlns:a16="http://schemas.microsoft.com/office/drawing/2014/main" id="{73472D06-2F1E-4249-B449-AA83FFE759B7}"/>
                </a:ext>
              </a:extLst>
            </p:cNvPr>
            <p:cNvSpPr/>
            <p:nvPr/>
          </p:nvSpPr>
          <p:spPr>
            <a:xfrm>
              <a:off x="-241032" y="1967139"/>
              <a:ext cx="1096316" cy="622272"/>
            </a:xfrm>
            <a:prstGeom prst="flowChartProcess">
              <a:avLst/>
            </a:prstGeom>
            <a:ln w="12700" cap="rnd">
              <a:rou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000" dirty="0"/>
                <a:t>Order ticket created from MP</a:t>
              </a:r>
            </a:p>
          </p:txBody>
        </p:sp>
        <p:sp>
          <p:nvSpPr>
            <p:cNvPr id="16" name="Processo 14">
              <a:extLst>
                <a:ext uri="{FF2B5EF4-FFF2-40B4-BE49-F238E27FC236}">
                  <a16:creationId xmlns:a16="http://schemas.microsoft.com/office/drawing/2014/main" id="{6A9C727E-CFB7-D84E-A1C9-4DF1A1324F4E}"/>
                </a:ext>
              </a:extLst>
            </p:cNvPr>
            <p:cNvSpPr/>
            <p:nvPr/>
          </p:nvSpPr>
          <p:spPr>
            <a:xfrm>
              <a:off x="1377339" y="538351"/>
              <a:ext cx="1198063" cy="592226"/>
            </a:xfrm>
            <a:prstGeom prst="flowChartProcess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000"/>
                <a:t>Status -&gt; New</a:t>
              </a:r>
            </a:p>
          </p:txBody>
        </p:sp>
        <p:sp>
          <p:nvSpPr>
            <p:cNvPr id="17" name="Decisione 15">
              <a:extLst>
                <a:ext uri="{FF2B5EF4-FFF2-40B4-BE49-F238E27FC236}">
                  <a16:creationId xmlns:a16="http://schemas.microsoft.com/office/drawing/2014/main" id="{D0CA9250-629E-934F-8535-39156325DCE9}"/>
                </a:ext>
              </a:extLst>
            </p:cNvPr>
            <p:cNvSpPr/>
            <p:nvPr/>
          </p:nvSpPr>
          <p:spPr>
            <a:xfrm>
              <a:off x="7826018" y="2873264"/>
              <a:ext cx="2188969" cy="790588"/>
            </a:xfrm>
            <a:prstGeom prst="flowChartDecision">
              <a:avLst/>
            </a:prstGeom>
            <a:ln w="127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000"/>
                <a:t>Needs for development? </a:t>
              </a:r>
            </a:p>
          </p:txBody>
        </p:sp>
        <p:sp>
          <p:nvSpPr>
            <p:cNvPr id="18" name="Processo 16">
              <a:extLst>
                <a:ext uri="{FF2B5EF4-FFF2-40B4-BE49-F238E27FC236}">
                  <a16:creationId xmlns:a16="http://schemas.microsoft.com/office/drawing/2014/main" id="{EA34EDFB-BF2F-2547-8095-7E4C63B01D09}"/>
                </a:ext>
              </a:extLst>
            </p:cNvPr>
            <p:cNvSpPr/>
            <p:nvPr/>
          </p:nvSpPr>
          <p:spPr>
            <a:xfrm>
              <a:off x="5418004" y="5842426"/>
              <a:ext cx="1558691" cy="510627"/>
            </a:xfrm>
            <a:prstGeom prst="flowChartProcess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000"/>
                <a:t>Status -&gt; Rejected</a:t>
              </a:r>
            </a:p>
          </p:txBody>
        </p:sp>
        <p:cxnSp>
          <p:nvCxnSpPr>
            <p:cNvPr id="19" name="Connettore 2 17">
              <a:extLst>
                <a:ext uri="{FF2B5EF4-FFF2-40B4-BE49-F238E27FC236}">
                  <a16:creationId xmlns:a16="http://schemas.microsoft.com/office/drawing/2014/main" id="{437B0EB5-FBDC-344E-92CC-CE51F8767D84}"/>
                </a:ext>
              </a:extLst>
            </p:cNvPr>
            <p:cNvCxnSpPr>
              <a:cxnSpLocks/>
              <a:stCxn id="12" idx="2"/>
              <a:endCxn id="68" idx="0"/>
            </p:cNvCxnSpPr>
            <p:nvPr/>
          </p:nvCxnSpPr>
          <p:spPr>
            <a:xfrm>
              <a:off x="1976577" y="2748645"/>
              <a:ext cx="3467" cy="39363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CasellaDiTesto 18">
              <a:extLst>
                <a:ext uri="{FF2B5EF4-FFF2-40B4-BE49-F238E27FC236}">
                  <a16:creationId xmlns:a16="http://schemas.microsoft.com/office/drawing/2014/main" id="{D5A1DEF1-E06C-BC48-AC05-6E20AB3A7E09}"/>
                </a:ext>
              </a:extLst>
            </p:cNvPr>
            <p:cNvSpPr txBox="1"/>
            <p:nvPr/>
          </p:nvSpPr>
          <p:spPr>
            <a:xfrm>
              <a:off x="1918863" y="2740339"/>
              <a:ext cx="35618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/>
                <a:t>yes</a:t>
              </a:r>
            </a:p>
          </p:txBody>
        </p:sp>
        <p:cxnSp>
          <p:nvCxnSpPr>
            <p:cNvPr id="21" name="Connettore 2 19">
              <a:extLst>
                <a:ext uri="{FF2B5EF4-FFF2-40B4-BE49-F238E27FC236}">
                  <a16:creationId xmlns:a16="http://schemas.microsoft.com/office/drawing/2014/main" id="{5E003576-4ACA-1F45-A92F-42B1E1909281}"/>
                </a:ext>
              </a:extLst>
            </p:cNvPr>
            <p:cNvCxnSpPr>
              <a:cxnSpLocks/>
              <a:stCxn id="69" idx="3"/>
              <a:endCxn id="12" idx="1"/>
            </p:cNvCxnSpPr>
            <p:nvPr/>
          </p:nvCxnSpPr>
          <p:spPr>
            <a:xfrm flipV="1">
              <a:off x="855284" y="2277210"/>
              <a:ext cx="137562" cy="106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ttore 2 20">
              <a:extLst>
                <a:ext uri="{FF2B5EF4-FFF2-40B4-BE49-F238E27FC236}">
                  <a16:creationId xmlns:a16="http://schemas.microsoft.com/office/drawing/2014/main" id="{751FAB55-6FB2-2E48-85CB-B34C207FC6D3}"/>
                </a:ext>
              </a:extLst>
            </p:cNvPr>
            <p:cNvCxnSpPr>
              <a:cxnSpLocks/>
              <a:stCxn id="12" idx="0"/>
              <a:endCxn id="71" idx="2"/>
            </p:cNvCxnSpPr>
            <p:nvPr/>
          </p:nvCxnSpPr>
          <p:spPr>
            <a:xfrm flipH="1" flipV="1">
              <a:off x="1976371" y="1130577"/>
              <a:ext cx="206" cy="6751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CasellaDiTesto 21">
              <a:extLst>
                <a:ext uri="{FF2B5EF4-FFF2-40B4-BE49-F238E27FC236}">
                  <a16:creationId xmlns:a16="http://schemas.microsoft.com/office/drawing/2014/main" id="{B740FA8B-8FB6-5C45-A1AE-BC144D120E4C}"/>
                </a:ext>
              </a:extLst>
            </p:cNvPr>
            <p:cNvSpPr txBox="1"/>
            <p:nvPr/>
          </p:nvSpPr>
          <p:spPr>
            <a:xfrm>
              <a:off x="1932094" y="1452747"/>
              <a:ext cx="31931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/>
                <a:t>no</a:t>
              </a:r>
            </a:p>
          </p:txBody>
        </p:sp>
        <p:cxnSp>
          <p:nvCxnSpPr>
            <p:cNvPr id="24" name="Connettore 2 22">
              <a:extLst>
                <a:ext uri="{FF2B5EF4-FFF2-40B4-BE49-F238E27FC236}">
                  <a16:creationId xmlns:a16="http://schemas.microsoft.com/office/drawing/2014/main" id="{6B8371E0-4D82-0449-A1A7-02545696D4B4}"/>
                </a:ext>
              </a:extLst>
            </p:cNvPr>
            <p:cNvCxnSpPr>
              <a:stCxn id="66" idx="3"/>
              <a:endCxn id="60" idx="1"/>
            </p:cNvCxnSpPr>
            <p:nvPr/>
          </p:nvCxnSpPr>
          <p:spPr>
            <a:xfrm>
              <a:off x="5079216" y="832550"/>
              <a:ext cx="221771" cy="191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ttore 2 23">
              <a:extLst>
                <a:ext uri="{FF2B5EF4-FFF2-40B4-BE49-F238E27FC236}">
                  <a16:creationId xmlns:a16="http://schemas.microsoft.com/office/drawing/2014/main" id="{989B5C1B-3FAB-B441-B79A-A421A2CDA8E8}"/>
                </a:ext>
              </a:extLst>
            </p:cNvPr>
            <p:cNvCxnSpPr>
              <a:stCxn id="60" idx="3"/>
              <a:endCxn id="64" idx="1"/>
            </p:cNvCxnSpPr>
            <p:nvPr/>
          </p:nvCxnSpPr>
          <p:spPr>
            <a:xfrm>
              <a:off x="6499050" y="834464"/>
              <a:ext cx="17127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ttore 2 24">
              <a:extLst>
                <a:ext uri="{FF2B5EF4-FFF2-40B4-BE49-F238E27FC236}">
                  <a16:creationId xmlns:a16="http://schemas.microsoft.com/office/drawing/2014/main" id="{46B95AFC-8485-704E-B0D3-7BD308FE5F76}"/>
                </a:ext>
              </a:extLst>
            </p:cNvPr>
            <p:cNvCxnSpPr>
              <a:cxnSpLocks/>
              <a:stCxn id="74" idx="0"/>
            </p:cNvCxnSpPr>
            <p:nvPr/>
          </p:nvCxnSpPr>
          <p:spPr>
            <a:xfrm flipV="1">
              <a:off x="8920503" y="2305475"/>
              <a:ext cx="61291" cy="56778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Decisione 25">
              <a:extLst>
                <a:ext uri="{FF2B5EF4-FFF2-40B4-BE49-F238E27FC236}">
                  <a16:creationId xmlns:a16="http://schemas.microsoft.com/office/drawing/2014/main" id="{4214955D-ABC9-784B-B67A-B01428943ACD}"/>
                </a:ext>
              </a:extLst>
            </p:cNvPr>
            <p:cNvSpPr/>
            <p:nvPr/>
          </p:nvSpPr>
          <p:spPr>
            <a:xfrm>
              <a:off x="5138641" y="2621013"/>
              <a:ext cx="2117415" cy="1074177"/>
            </a:xfrm>
            <a:prstGeom prst="flowChartDecision">
              <a:avLst/>
            </a:prstGeom>
            <a:ln w="127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it-IT" sz="1000" dirty="0" err="1"/>
                <a:t>Clarification</a:t>
              </a:r>
              <a:r>
                <a:rPr lang="it-IT" sz="1000" dirty="0"/>
                <a:t> </a:t>
              </a:r>
              <a:r>
                <a:rPr lang="it-IT" sz="1000" dirty="0" err="1"/>
                <a:t>provided</a:t>
              </a:r>
              <a:r>
                <a:rPr lang="it-IT" sz="1000" dirty="0"/>
                <a:t> by </a:t>
              </a:r>
              <a:r>
                <a:rPr lang="it-IT" sz="1000" dirty="0" err="1"/>
                <a:t>user</a:t>
              </a:r>
              <a:r>
                <a:rPr lang="it-IT" sz="1000" dirty="0"/>
                <a:t>?</a:t>
              </a:r>
              <a:endParaRPr lang="en-GB" sz="1000" dirty="0"/>
            </a:p>
          </p:txBody>
        </p:sp>
        <p:sp>
          <p:nvSpPr>
            <p:cNvPr id="28" name="Processo 26">
              <a:extLst>
                <a:ext uri="{FF2B5EF4-FFF2-40B4-BE49-F238E27FC236}">
                  <a16:creationId xmlns:a16="http://schemas.microsoft.com/office/drawing/2014/main" id="{B21C050C-514B-2C46-9ED3-76C6D0F190D2}"/>
                </a:ext>
              </a:extLst>
            </p:cNvPr>
            <p:cNvSpPr/>
            <p:nvPr/>
          </p:nvSpPr>
          <p:spPr>
            <a:xfrm>
              <a:off x="5459555" y="3865812"/>
              <a:ext cx="1456484" cy="622178"/>
            </a:xfrm>
            <a:prstGeom prst="flowChartProcess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000" dirty="0"/>
                <a:t>Status -&gt;  Waiting for response</a:t>
              </a:r>
            </a:p>
          </p:txBody>
        </p:sp>
        <p:sp>
          <p:nvSpPr>
            <p:cNvPr id="29" name="Decisione 27">
              <a:extLst>
                <a:ext uri="{FF2B5EF4-FFF2-40B4-BE49-F238E27FC236}">
                  <a16:creationId xmlns:a16="http://schemas.microsoft.com/office/drawing/2014/main" id="{B7C9DCE5-3828-CF46-B385-0F332B0ABDFB}"/>
                </a:ext>
              </a:extLst>
            </p:cNvPr>
            <p:cNvSpPr/>
            <p:nvPr/>
          </p:nvSpPr>
          <p:spPr>
            <a:xfrm>
              <a:off x="5135888" y="4714949"/>
              <a:ext cx="2128268" cy="854811"/>
            </a:xfrm>
            <a:prstGeom prst="flowChartDecision">
              <a:avLst/>
            </a:prstGeom>
            <a:ln w="127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000"/>
                <a:t>How much time without response?</a:t>
              </a:r>
            </a:p>
          </p:txBody>
        </p:sp>
        <p:cxnSp>
          <p:nvCxnSpPr>
            <p:cNvPr id="30" name="Connettore 2 28">
              <a:extLst>
                <a:ext uri="{FF2B5EF4-FFF2-40B4-BE49-F238E27FC236}">
                  <a16:creationId xmlns:a16="http://schemas.microsoft.com/office/drawing/2014/main" id="{10E42812-22F8-204E-9BB3-FBD47CC843E8}"/>
                </a:ext>
              </a:extLst>
            </p:cNvPr>
            <p:cNvCxnSpPr/>
            <p:nvPr/>
          </p:nvCxnSpPr>
          <p:spPr>
            <a:xfrm>
              <a:off x="6187797" y="4487990"/>
              <a:ext cx="650" cy="22695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CasellaDiTesto 29">
              <a:extLst>
                <a:ext uri="{FF2B5EF4-FFF2-40B4-BE49-F238E27FC236}">
                  <a16:creationId xmlns:a16="http://schemas.microsoft.com/office/drawing/2014/main" id="{5BED9F4C-CBD4-6A48-8CBA-8DCD1287E12D}"/>
                </a:ext>
              </a:extLst>
            </p:cNvPr>
            <p:cNvSpPr txBox="1"/>
            <p:nvPr/>
          </p:nvSpPr>
          <p:spPr>
            <a:xfrm>
              <a:off x="6163910" y="5513257"/>
              <a:ext cx="69923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000"/>
                <a:t>&gt; 2 weeks</a:t>
              </a:r>
            </a:p>
          </p:txBody>
        </p:sp>
        <p:sp>
          <p:nvSpPr>
            <p:cNvPr id="32" name="CasellaDiTesto 30">
              <a:extLst>
                <a:ext uri="{FF2B5EF4-FFF2-40B4-BE49-F238E27FC236}">
                  <a16:creationId xmlns:a16="http://schemas.microsoft.com/office/drawing/2014/main" id="{A20EE101-9157-5940-8EF7-8ED12A488C98}"/>
                </a:ext>
              </a:extLst>
            </p:cNvPr>
            <p:cNvSpPr txBox="1"/>
            <p:nvPr/>
          </p:nvSpPr>
          <p:spPr>
            <a:xfrm>
              <a:off x="5077870" y="4547294"/>
              <a:ext cx="69923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000"/>
                <a:t>&lt; 2 weeks</a:t>
              </a:r>
            </a:p>
          </p:txBody>
        </p:sp>
        <p:cxnSp>
          <p:nvCxnSpPr>
            <p:cNvPr id="33" name="Connettore 2 31">
              <a:extLst>
                <a:ext uri="{FF2B5EF4-FFF2-40B4-BE49-F238E27FC236}">
                  <a16:creationId xmlns:a16="http://schemas.microsoft.com/office/drawing/2014/main" id="{1F72F94B-5921-8340-8C83-D58F7F79316C}"/>
                </a:ext>
              </a:extLst>
            </p:cNvPr>
            <p:cNvCxnSpPr>
              <a:stCxn id="64" idx="3"/>
              <a:endCxn id="77" idx="1"/>
            </p:cNvCxnSpPr>
            <p:nvPr/>
          </p:nvCxnSpPr>
          <p:spPr>
            <a:xfrm flipV="1">
              <a:off x="7868390" y="829468"/>
              <a:ext cx="272329" cy="499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ttore 2 32">
              <a:extLst>
                <a:ext uri="{FF2B5EF4-FFF2-40B4-BE49-F238E27FC236}">
                  <a16:creationId xmlns:a16="http://schemas.microsoft.com/office/drawing/2014/main" id="{285E1874-BF6B-6448-A02D-489E702621AF}"/>
                </a:ext>
              </a:extLst>
            </p:cNvPr>
            <p:cNvCxnSpPr>
              <a:stCxn id="71" idx="3"/>
            </p:cNvCxnSpPr>
            <p:nvPr/>
          </p:nvCxnSpPr>
          <p:spPr>
            <a:xfrm flipV="1">
              <a:off x="2575402" y="832550"/>
              <a:ext cx="168768" cy="191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ttore 2 33">
              <a:extLst>
                <a:ext uri="{FF2B5EF4-FFF2-40B4-BE49-F238E27FC236}">
                  <a16:creationId xmlns:a16="http://schemas.microsoft.com/office/drawing/2014/main" id="{EC95F1D6-EE46-9F46-8342-CFF7FB6EF457}"/>
                </a:ext>
              </a:extLst>
            </p:cNvPr>
            <p:cNvCxnSpPr>
              <a:cxnSpLocks/>
              <a:stCxn id="62" idx="2"/>
            </p:cNvCxnSpPr>
            <p:nvPr/>
          </p:nvCxnSpPr>
          <p:spPr>
            <a:xfrm flipH="1">
              <a:off x="6197349" y="2498727"/>
              <a:ext cx="1065" cy="12228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ttore 2 34">
              <a:extLst>
                <a:ext uri="{FF2B5EF4-FFF2-40B4-BE49-F238E27FC236}">
                  <a16:creationId xmlns:a16="http://schemas.microsoft.com/office/drawing/2014/main" id="{E88012D6-8C00-484A-9722-4F1D61B3905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187797" y="3695190"/>
              <a:ext cx="9552" cy="17062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ttore 2 35">
              <a:extLst>
                <a:ext uri="{FF2B5EF4-FFF2-40B4-BE49-F238E27FC236}">
                  <a16:creationId xmlns:a16="http://schemas.microsoft.com/office/drawing/2014/main" id="{5F96EA30-9BC5-B643-9FA6-3892AB209E59}"/>
                </a:ext>
              </a:extLst>
            </p:cNvPr>
            <p:cNvCxnSpPr>
              <a:cxnSpLocks/>
              <a:endCxn id="74" idx="1"/>
            </p:cNvCxnSpPr>
            <p:nvPr/>
          </p:nvCxnSpPr>
          <p:spPr>
            <a:xfrm>
              <a:off x="7256056" y="3158102"/>
              <a:ext cx="569962" cy="11045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CasellaDiTesto 36">
              <a:extLst>
                <a:ext uri="{FF2B5EF4-FFF2-40B4-BE49-F238E27FC236}">
                  <a16:creationId xmlns:a16="http://schemas.microsoft.com/office/drawing/2014/main" id="{FBFC595F-2975-A64C-9174-3FCB685DAC5B}"/>
                </a:ext>
              </a:extLst>
            </p:cNvPr>
            <p:cNvSpPr txBox="1"/>
            <p:nvPr/>
          </p:nvSpPr>
          <p:spPr>
            <a:xfrm flipH="1">
              <a:off x="8935730" y="2454547"/>
              <a:ext cx="78308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/>
                <a:t>yes</a:t>
              </a:r>
            </a:p>
          </p:txBody>
        </p:sp>
        <p:sp>
          <p:nvSpPr>
            <p:cNvPr id="39" name="CasellaDiTesto 37">
              <a:extLst>
                <a:ext uri="{FF2B5EF4-FFF2-40B4-BE49-F238E27FC236}">
                  <a16:creationId xmlns:a16="http://schemas.microsoft.com/office/drawing/2014/main" id="{D89B17F1-D0EC-FB49-964C-5945161C0176}"/>
                </a:ext>
              </a:extLst>
            </p:cNvPr>
            <p:cNvSpPr txBox="1"/>
            <p:nvPr/>
          </p:nvSpPr>
          <p:spPr>
            <a:xfrm>
              <a:off x="6236752" y="3593146"/>
              <a:ext cx="38047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/>
                <a:t>no</a:t>
              </a:r>
            </a:p>
          </p:txBody>
        </p:sp>
        <p:cxnSp>
          <p:nvCxnSpPr>
            <p:cNvPr id="40" name="Connettore 1 38">
              <a:extLst>
                <a:ext uri="{FF2B5EF4-FFF2-40B4-BE49-F238E27FC236}">
                  <a16:creationId xmlns:a16="http://schemas.microsoft.com/office/drawing/2014/main" id="{082B45F9-3B39-204A-B7DF-462DF06BB43F}"/>
                </a:ext>
              </a:extLst>
            </p:cNvPr>
            <p:cNvCxnSpPr/>
            <p:nvPr/>
          </p:nvCxnSpPr>
          <p:spPr>
            <a:xfrm flipV="1">
              <a:off x="5135888" y="4155312"/>
              <a:ext cx="0" cy="100569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ttore 2 39">
              <a:extLst>
                <a:ext uri="{FF2B5EF4-FFF2-40B4-BE49-F238E27FC236}">
                  <a16:creationId xmlns:a16="http://schemas.microsoft.com/office/drawing/2014/main" id="{BF278AC9-A934-8F4E-8CE2-3D1FA54F09F4}"/>
                </a:ext>
              </a:extLst>
            </p:cNvPr>
            <p:cNvCxnSpPr>
              <a:endCxn id="75" idx="0"/>
            </p:cNvCxnSpPr>
            <p:nvPr/>
          </p:nvCxnSpPr>
          <p:spPr>
            <a:xfrm>
              <a:off x="6188447" y="5569760"/>
              <a:ext cx="8903" cy="27266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CasellaDiTesto 40">
              <a:extLst>
                <a:ext uri="{FF2B5EF4-FFF2-40B4-BE49-F238E27FC236}">
                  <a16:creationId xmlns:a16="http://schemas.microsoft.com/office/drawing/2014/main" id="{7DA94452-3F22-314C-9D17-EFD726309D82}"/>
                </a:ext>
              </a:extLst>
            </p:cNvPr>
            <p:cNvSpPr txBox="1"/>
            <p:nvPr/>
          </p:nvSpPr>
          <p:spPr>
            <a:xfrm>
              <a:off x="7376865" y="2932455"/>
              <a:ext cx="38959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/>
                <a:t>yes</a:t>
              </a:r>
            </a:p>
          </p:txBody>
        </p:sp>
        <p:sp>
          <p:nvSpPr>
            <p:cNvPr id="43" name="CasellaDiTesto 41">
              <a:extLst>
                <a:ext uri="{FF2B5EF4-FFF2-40B4-BE49-F238E27FC236}">
                  <a16:creationId xmlns:a16="http://schemas.microsoft.com/office/drawing/2014/main" id="{B9939D3B-6E7F-2348-8CF6-C91F3986C36A}"/>
                </a:ext>
              </a:extLst>
            </p:cNvPr>
            <p:cNvSpPr txBox="1"/>
            <p:nvPr/>
          </p:nvSpPr>
          <p:spPr>
            <a:xfrm>
              <a:off x="5020176" y="482600"/>
              <a:ext cx="31931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dirty="0"/>
                <a:t>no</a:t>
              </a:r>
            </a:p>
          </p:txBody>
        </p:sp>
        <p:sp>
          <p:nvSpPr>
            <p:cNvPr id="44" name="Decisione 42">
              <a:extLst>
                <a:ext uri="{FF2B5EF4-FFF2-40B4-BE49-F238E27FC236}">
                  <a16:creationId xmlns:a16="http://schemas.microsoft.com/office/drawing/2014/main" id="{2785BF31-3DDB-9F45-B1D2-3EBFFCEADA78}"/>
                </a:ext>
              </a:extLst>
            </p:cNvPr>
            <p:cNvSpPr/>
            <p:nvPr/>
          </p:nvSpPr>
          <p:spPr>
            <a:xfrm>
              <a:off x="8140719" y="377885"/>
              <a:ext cx="1859709" cy="903165"/>
            </a:xfrm>
            <a:prstGeom prst="flowChartDecision">
              <a:avLst/>
            </a:prstGeom>
            <a:ln w="127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800" dirty="0"/>
                <a:t>Order contains all required information?</a:t>
              </a:r>
            </a:p>
          </p:txBody>
        </p:sp>
        <p:sp>
          <p:nvSpPr>
            <p:cNvPr id="45" name="CasellaDiTesto 43">
              <a:extLst>
                <a:ext uri="{FF2B5EF4-FFF2-40B4-BE49-F238E27FC236}">
                  <a16:creationId xmlns:a16="http://schemas.microsoft.com/office/drawing/2014/main" id="{9554A438-32A5-C540-9572-DD249C0336B9}"/>
                </a:ext>
              </a:extLst>
            </p:cNvPr>
            <p:cNvSpPr txBox="1"/>
            <p:nvPr/>
          </p:nvSpPr>
          <p:spPr>
            <a:xfrm>
              <a:off x="3426544" y="1674563"/>
              <a:ext cx="981869" cy="533897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it-IT"/>
              </a:defPPr>
              <a:lvl1pPr algn="ctr">
                <a:defRPr sz="1000"/>
              </a:lvl1pPr>
            </a:lstStyle>
            <a:p>
              <a:r>
                <a:rPr lang="en-GB"/>
                <a:t>WP10 Team</a:t>
              </a:r>
            </a:p>
          </p:txBody>
        </p:sp>
        <p:sp>
          <p:nvSpPr>
            <p:cNvPr id="46" name="CasellaDiTesto 44">
              <a:extLst>
                <a:ext uri="{FF2B5EF4-FFF2-40B4-BE49-F238E27FC236}">
                  <a16:creationId xmlns:a16="http://schemas.microsoft.com/office/drawing/2014/main" id="{7A4639C6-E86B-9842-85ED-725161C78464}"/>
                </a:ext>
              </a:extLst>
            </p:cNvPr>
            <p:cNvSpPr txBox="1"/>
            <p:nvPr/>
          </p:nvSpPr>
          <p:spPr>
            <a:xfrm>
              <a:off x="9962073" y="536617"/>
              <a:ext cx="443272" cy="318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/>
                <a:t>yes</a:t>
              </a:r>
            </a:p>
          </p:txBody>
        </p:sp>
        <p:sp>
          <p:nvSpPr>
            <p:cNvPr id="47" name="CasellaDiTesto 45">
              <a:extLst>
                <a:ext uri="{FF2B5EF4-FFF2-40B4-BE49-F238E27FC236}">
                  <a16:creationId xmlns:a16="http://schemas.microsoft.com/office/drawing/2014/main" id="{93CA8BC4-DAD7-984A-B5AE-038CF4380484}"/>
                </a:ext>
              </a:extLst>
            </p:cNvPr>
            <p:cNvSpPr txBox="1"/>
            <p:nvPr/>
          </p:nvSpPr>
          <p:spPr>
            <a:xfrm>
              <a:off x="8107031" y="1133815"/>
              <a:ext cx="31931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dirty="0"/>
                <a:t>no</a:t>
              </a:r>
            </a:p>
          </p:txBody>
        </p:sp>
        <p:cxnSp>
          <p:nvCxnSpPr>
            <p:cNvPr id="48" name="Connettore 2 46">
              <a:extLst>
                <a:ext uri="{FF2B5EF4-FFF2-40B4-BE49-F238E27FC236}">
                  <a16:creationId xmlns:a16="http://schemas.microsoft.com/office/drawing/2014/main" id="{32018550-23F2-0840-A08B-9A01F04471A1}"/>
                </a:ext>
              </a:extLst>
            </p:cNvPr>
            <p:cNvCxnSpPr>
              <a:cxnSpLocks/>
              <a:stCxn id="77" idx="2"/>
              <a:endCxn id="62" idx="0"/>
            </p:cNvCxnSpPr>
            <p:nvPr/>
          </p:nvCxnSpPr>
          <p:spPr>
            <a:xfrm flipH="1">
              <a:off x="6198414" y="1281050"/>
              <a:ext cx="2872160" cy="50925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CasellaDiTesto 47">
              <a:extLst>
                <a:ext uri="{FF2B5EF4-FFF2-40B4-BE49-F238E27FC236}">
                  <a16:creationId xmlns:a16="http://schemas.microsoft.com/office/drawing/2014/main" id="{6BCFD566-AB15-CE4C-859B-87947F6802EC}"/>
                </a:ext>
              </a:extLst>
            </p:cNvPr>
            <p:cNvSpPr txBox="1"/>
            <p:nvPr/>
          </p:nvSpPr>
          <p:spPr>
            <a:xfrm>
              <a:off x="10165500" y="2624541"/>
              <a:ext cx="38047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/>
                <a:t>no</a:t>
              </a:r>
            </a:p>
          </p:txBody>
        </p:sp>
        <p:cxnSp>
          <p:nvCxnSpPr>
            <p:cNvPr id="50" name="Connettore 2 48">
              <a:extLst>
                <a:ext uri="{FF2B5EF4-FFF2-40B4-BE49-F238E27FC236}">
                  <a16:creationId xmlns:a16="http://schemas.microsoft.com/office/drawing/2014/main" id="{B8ABE55C-2D12-6D43-A1F2-96E54D07C011}"/>
                </a:ext>
              </a:extLst>
            </p:cNvPr>
            <p:cNvCxnSpPr>
              <a:cxnSpLocks/>
              <a:stCxn id="66" idx="2"/>
            </p:cNvCxnSpPr>
            <p:nvPr/>
          </p:nvCxnSpPr>
          <p:spPr>
            <a:xfrm flipH="1">
              <a:off x="3917479" y="1368561"/>
              <a:ext cx="1" cy="30600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CasellaDiTesto 49">
              <a:extLst>
                <a:ext uri="{FF2B5EF4-FFF2-40B4-BE49-F238E27FC236}">
                  <a16:creationId xmlns:a16="http://schemas.microsoft.com/office/drawing/2014/main" id="{A2AFEFA9-EBDC-E748-B5D4-95B2887DDDD3}"/>
                </a:ext>
              </a:extLst>
            </p:cNvPr>
            <p:cNvSpPr txBox="1"/>
            <p:nvPr/>
          </p:nvSpPr>
          <p:spPr>
            <a:xfrm>
              <a:off x="3919598" y="1340947"/>
              <a:ext cx="488812" cy="318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/>
                <a:t>yes</a:t>
              </a:r>
            </a:p>
          </p:txBody>
        </p:sp>
        <p:sp>
          <p:nvSpPr>
            <p:cNvPr id="52" name="Processo 50">
              <a:extLst>
                <a:ext uri="{FF2B5EF4-FFF2-40B4-BE49-F238E27FC236}">
                  <a16:creationId xmlns:a16="http://schemas.microsoft.com/office/drawing/2014/main" id="{B8922178-C5AB-764F-B2ED-1D1C2D9B2109}"/>
                </a:ext>
              </a:extLst>
            </p:cNvPr>
            <p:cNvSpPr/>
            <p:nvPr/>
          </p:nvSpPr>
          <p:spPr>
            <a:xfrm>
              <a:off x="10423052" y="1835564"/>
              <a:ext cx="1361943" cy="522942"/>
            </a:xfrm>
            <a:prstGeom prst="flowChartProcess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100"/>
                <a:t>Status -&gt; Approved</a:t>
              </a:r>
            </a:p>
          </p:txBody>
        </p:sp>
        <p:sp>
          <p:nvSpPr>
            <p:cNvPr id="53" name="Processo 51">
              <a:extLst>
                <a:ext uri="{FF2B5EF4-FFF2-40B4-BE49-F238E27FC236}">
                  <a16:creationId xmlns:a16="http://schemas.microsoft.com/office/drawing/2014/main" id="{F9E63E46-286E-8740-B414-F22513384F2A}"/>
                </a:ext>
              </a:extLst>
            </p:cNvPr>
            <p:cNvSpPr/>
            <p:nvPr/>
          </p:nvSpPr>
          <p:spPr>
            <a:xfrm>
              <a:off x="10420980" y="521544"/>
              <a:ext cx="1443986" cy="615845"/>
            </a:xfrm>
            <a:prstGeom prst="flowChartProcess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100"/>
                <a:t>Assignee -&gt; service provider</a:t>
              </a:r>
            </a:p>
          </p:txBody>
        </p:sp>
        <p:sp>
          <p:nvSpPr>
            <p:cNvPr id="54" name="Decisione 52">
              <a:extLst>
                <a:ext uri="{FF2B5EF4-FFF2-40B4-BE49-F238E27FC236}">
                  <a16:creationId xmlns:a16="http://schemas.microsoft.com/office/drawing/2014/main" id="{498D9C61-9FAA-CE4A-9E3D-5ECCFA9EF889}"/>
                </a:ext>
              </a:extLst>
            </p:cNvPr>
            <p:cNvSpPr/>
            <p:nvPr/>
          </p:nvSpPr>
          <p:spPr>
            <a:xfrm>
              <a:off x="10196700" y="2932463"/>
              <a:ext cx="1907247" cy="817648"/>
            </a:xfrm>
            <a:prstGeom prst="flowChartDecision">
              <a:avLst/>
            </a:prstGeom>
            <a:ln w="127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100" dirty="0"/>
                <a:t>Service ready to be used? </a:t>
              </a:r>
            </a:p>
          </p:txBody>
        </p:sp>
        <p:sp>
          <p:nvSpPr>
            <p:cNvPr id="55" name="Processo 53">
              <a:extLst>
                <a:ext uri="{FF2B5EF4-FFF2-40B4-BE49-F238E27FC236}">
                  <a16:creationId xmlns:a16="http://schemas.microsoft.com/office/drawing/2014/main" id="{9977E642-2586-FA42-9AE2-A2F383964A39}"/>
                </a:ext>
              </a:extLst>
            </p:cNvPr>
            <p:cNvSpPr/>
            <p:nvPr/>
          </p:nvSpPr>
          <p:spPr>
            <a:xfrm>
              <a:off x="10294853" y="4112122"/>
              <a:ext cx="1710940" cy="546327"/>
            </a:xfrm>
            <a:prstGeom prst="flowChartProcess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100"/>
                <a:t>Status -&gt; Ready</a:t>
              </a:r>
            </a:p>
          </p:txBody>
        </p:sp>
        <p:cxnSp>
          <p:nvCxnSpPr>
            <p:cNvPr id="56" name="Connettore 2 54">
              <a:extLst>
                <a:ext uri="{FF2B5EF4-FFF2-40B4-BE49-F238E27FC236}">
                  <a16:creationId xmlns:a16="http://schemas.microsoft.com/office/drawing/2014/main" id="{F1565C8C-B98D-EF4D-9D64-F82CD8301258}"/>
                </a:ext>
              </a:extLst>
            </p:cNvPr>
            <p:cNvCxnSpPr>
              <a:cxnSpLocks/>
            </p:cNvCxnSpPr>
            <p:nvPr/>
          </p:nvCxnSpPr>
          <p:spPr>
            <a:xfrm>
              <a:off x="11142973" y="1137389"/>
              <a:ext cx="7351" cy="69817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nettore 2 55">
              <a:extLst>
                <a:ext uri="{FF2B5EF4-FFF2-40B4-BE49-F238E27FC236}">
                  <a16:creationId xmlns:a16="http://schemas.microsoft.com/office/drawing/2014/main" id="{2290CC9F-F34F-5746-9938-BC0D04D27278}"/>
                </a:ext>
              </a:extLst>
            </p:cNvPr>
            <p:cNvCxnSpPr>
              <a:cxnSpLocks/>
            </p:cNvCxnSpPr>
            <p:nvPr/>
          </p:nvCxnSpPr>
          <p:spPr>
            <a:xfrm>
              <a:off x="11150324" y="2358506"/>
              <a:ext cx="309" cy="60131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nettore 2 56">
              <a:extLst>
                <a:ext uri="{FF2B5EF4-FFF2-40B4-BE49-F238E27FC236}">
                  <a16:creationId xmlns:a16="http://schemas.microsoft.com/office/drawing/2014/main" id="{C9B5069A-F9DB-0743-A2AD-671CE527C2B0}"/>
                </a:ext>
              </a:extLst>
            </p:cNvPr>
            <p:cNvCxnSpPr/>
            <p:nvPr/>
          </p:nvCxnSpPr>
          <p:spPr>
            <a:xfrm>
              <a:off x="11150324" y="3750111"/>
              <a:ext cx="16826" cy="36145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Processo 57">
              <a:extLst>
                <a:ext uri="{FF2B5EF4-FFF2-40B4-BE49-F238E27FC236}">
                  <a16:creationId xmlns:a16="http://schemas.microsoft.com/office/drawing/2014/main" id="{B689CDB0-C4D3-3643-AF51-E563AFE7C817}"/>
                </a:ext>
              </a:extLst>
            </p:cNvPr>
            <p:cNvSpPr/>
            <p:nvPr/>
          </p:nvSpPr>
          <p:spPr>
            <a:xfrm>
              <a:off x="10636539" y="6062347"/>
              <a:ext cx="1038072" cy="582028"/>
            </a:xfrm>
            <a:prstGeom prst="flowChartProcess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100"/>
                <a:t>Status -&gt; Closed</a:t>
              </a:r>
            </a:p>
          </p:txBody>
        </p:sp>
        <p:sp>
          <p:nvSpPr>
            <p:cNvPr id="60" name="Decisione 58">
              <a:extLst>
                <a:ext uri="{FF2B5EF4-FFF2-40B4-BE49-F238E27FC236}">
                  <a16:creationId xmlns:a16="http://schemas.microsoft.com/office/drawing/2014/main" id="{D03A61DF-6867-4C42-8575-E7426ACB7080}"/>
                </a:ext>
              </a:extLst>
            </p:cNvPr>
            <p:cNvSpPr/>
            <p:nvPr/>
          </p:nvSpPr>
          <p:spPr>
            <a:xfrm>
              <a:off x="10181676" y="4834214"/>
              <a:ext cx="1927873" cy="1022074"/>
            </a:xfrm>
            <a:prstGeom prst="flowChartDecision">
              <a:avLst/>
            </a:prstGeom>
            <a:ln w="127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900" dirty="0"/>
                <a:t>Conditions or duration of provisioning completed?</a:t>
              </a:r>
            </a:p>
          </p:txBody>
        </p:sp>
        <p:cxnSp>
          <p:nvCxnSpPr>
            <p:cNvPr id="61" name="Connettore 2 59">
              <a:extLst>
                <a:ext uri="{FF2B5EF4-FFF2-40B4-BE49-F238E27FC236}">
                  <a16:creationId xmlns:a16="http://schemas.microsoft.com/office/drawing/2014/main" id="{4B827BEE-B06B-BF49-9DE5-9D7A75822E35}"/>
                </a:ext>
              </a:extLst>
            </p:cNvPr>
            <p:cNvCxnSpPr>
              <a:stCxn id="77" idx="3"/>
            </p:cNvCxnSpPr>
            <p:nvPr/>
          </p:nvCxnSpPr>
          <p:spPr>
            <a:xfrm flipV="1">
              <a:off x="10000428" y="829467"/>
              <a:ext cx="420552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nettore 2 60">
              <a:extLst>
                <a:ext uri="{FF2B5EF4-FFF2-40B4-BE49-F238E27FC236}">
                  <a16:creationId xmlns:a16="http://schemas.microsoft.com/office/drawing/2014/main" id="{51C7F0CB-BC70-A446-AB7B-705EC1700AC2}"/>
                </a:ext>
              </a:extLst>
            </p:cNvPr>
            <p:cNvCxnSpPr>
              <a:cxnSpLocks/>
              <a:endCxn id="77" idx="2"/>
            </p:cNvCxnSpPr>
            <p:nvPr/>
          </p:nvCxnSpPr>
          <p:spPr>
            <a:xfrm flipV="1">
              <a:off x="8981794" y="1281050"/>
              <a:ext cx="88780" cy="60116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CasellaDiTesto 61">
              <a:extLst>
                <a:ext uri="{FF2B5EF4-FFF2-40B4-BE49-F238E27FC236}">
                  <a16:creationId xmlns:a16="http://schemas.microsoft.com/office/drawing/2014/main" id="{DEE232F8-96B6-9141-89A1-CB47E8063A67}"/>
                </a:ext>
              </a:extLst>
            </p:cNvPr>
            <p:cNvSpPr txBox="1"/>
            <p:nvPr/>
          </p:nvSpPr>
          <p:spPr>
            <a:xfrm>
              <a:off x="11158736" y="3762871"/>
              <a:ext cx="499047" cy="318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/>
                <a:t>yes</a:t>
              </a:r>
            </a:p>
          </p:txBody>
        </p:sp>
        <p:grpSp>
          <p:nvGrpSpPr>
            <p:cNvPr id="64" name="Gruppo 62">
              <a:extLst>
                <a:ext uri="{FF2B5EF4-FFF2-40B4-BE49-F238E27FC236}">
                  <a16:creationId xmlns:a16="http://schemas.microsoft.com/office/drawing/2014/main" id="{4BDF87E1-E710-7D47-B31E-E21DB79AAC2B}"/>
                </a:ext>
              </a:extLst>
            </p:cNvPr>
            <p:cNvGrpSpPr/>
            <p:nvPr/>
          </p:nvGrpSpPr>
          <p:grpSpPr>
            <a:xfrm>
              <a:off x="10195626" y="2097035"/>
              <a:ext cx="227426" cy="1233570"/>
              <a:chOff x="10195626" y="2097035"/>
              <a:chExt cx="227426" cy="1233570"/>
            </a:xfrm>
          </p:grpSpPr>
          <p:cxnSp>
            <p:nvCxnSpPr>
              <p:cNvPr id="76" name="Connettore 2 74">
                <a:extLst>
                  <a:ext uri="{FF2B5EF4-FFF2-40B4-BE49-F238E27FC236}">
                    <a16:creationId xmlns:a16="http://schemas.microsoft.com/office/drawing/2014/main" id="{263D064E-8CF5-B44E-9176-9743CB6F58E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195626" y="2097035"/>
                <a:ext cx="227426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Connettore 1 75">
                <a:extLst>
                  <a:ext uri="{FF2B5EF4-FFF2-40B4-BE49-F238E27FC236}">
                    <a16:creationId xmlns:a16="http://schemas.microsoft.com/office/drawing/2014/main" id="{7015BD47-483E-3346-AE5E-50BF762D5137}"/>
                  </a:ext>
                </a:extLst>
              </p:cNvPr>
              <p:cNvCxnSpPr/>
              <p:nvPr/>
            </p:nvCxnSpPr>
            <p:spPr>
              <a:xfrm flipH="1" flipV="1">
                <a:off x="10195626" y="2097035"/>
                <a:ext cx="1074" cy="123357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5" name="Connettore 2 63">
              <a:extLst>
                <a:ext uri="{FF2B5EF4-FFF2-40B4-BE49-F238E27FC236}">
                  <a16:creationId xmlns:a16="http://schemas.microsoft.com/office/drawing/2014/main" id="{D3C4FED8-E45E-6446-B0E9-37F9052034CF}"/>
                </a:ext>
              </a:extLst>
            </p:cNvPr>
            <p:cNvCxnSpPr/>
            <p:nvPr/>
          </p:nvCxnSpPr>
          <p:spPr>
            <a:xfrm flipH="1">
              <a:off x="11145613" y="4658449"/>
              <a:ext cx="4710" cy="17576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nettore 2 64">
              <a:extLst>
                <a:ext uri="{FF2B5EF4-FFF2-40B4-BE49-F238E27FC236}">
                  <a16:creationId xmlns:a16="http://schemas.microsoft.com/office/drawing/2014/main" id="{4A101D5B-29A1-8E4B-85FD-A48101767B8B}"/>
                </a:ext>
              </a:extLst>
            </p:cNvPr>
            <p:cNvCxnSpPr/>
            <p:nvPr/>
          </p:nvCxnSpPr>
          <p:spPr>
            <a:xfrm>
              <a:off x="11145613" y="5856288"/>
              <a:ext cx="9962" cy="20605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nettore 2 65">
              <a:extLst>
                <a:ext uri="{FF2B5EF4-FFF2-40B4-BE49-F238E27FC236}">
                  <a16:creationId xmlns:a16="http://schemas.microsoft.com/office/drawing/2014/main" id="{D09C4DE3-0B69-264C-9634-EA9AE9BD615E}"/>
                </a:ext>
              </a:extLst>
            </p:cNvPr>
            <p:cNvCxnSpPr>
              <a:cxnSpLocks/>
              <a:stCxn id="74" idx="3"/>
              <a:endCxn id="77" idx="3"/>
            </p:cNvCxnSpPr>
            <p:nvPr/>
          </p:nvCxnSpPr>
          <p:spPr>
            <a:xfrm flipH="1" flipV="1">
              <a:off x="10000428" y="829468"/>
              <a:ext cx="14559" cy="243909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CasellaDiTesto 66">
              <a:extLst>
                <a:ext uri="{FF2B5EF4-FFF2-40B4-BE49-F238E27FC236}">
                  <a16:creationId xmlns:a16="http://schemas.microsoft.com/office/drawing/2014/main" id="{DE38D26A-DD97-6E46-B449-DBD67B732962}"/>
                </a:ext>
              </a:extLst>
            </p:cNvPr>
            <p:cNvSpPr txBox="1"/>
            <p:nvPr/>
          </p:nvSpPr>
          <p:spPr>
            <a:xfrm>
              <a:off x="9652874" y="1644369"/>
              <a:ext cx="38047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/>
                <a:t>no</a:t>
              </a:r>
            </a:p>
          </p:txBody>
        </p:sp>
        <p:cxnSp>
          <p:nvCxnSpPr>
            <p:cNvPr id="69" name="Connettore 2 67">
              <a:extLst>
                <a:ext uri="{FF2B5EF4-FFF2-40B4-BE49-F238E27FC236}">
                  <a16:creationId xmlns:a16="http://schemas.microsoft.com/office/drawing/2014/main" id="{6697F746-0D21-9947-8A0E-08BDEE6ABDEA}"/>
                </a:ext>
              </a:extLst>
            </p:cNvPr>
            <p:cNvCxnSpPr/>
            <p:nvPr/>
          </p:nvCxnSpPr>
          <p:spPr>
            <a:xfrm>
              <a:off x="5135888" y="4155312"/>
              <a:ext cx="32366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CasellaDiTesto 68">
              <a:extLst>
                <a:ext uri="{FF2B5EF4-FFF2-40B4-BE49-F238E27FC236}">
                  <a16:creationId xmlns:a16="http://schemas.microsoft.com/office/drawing/2014/main" id="{033D940D-3B78-744E-A825-9CEEC1DC75F3}"/>
                </a:ext>
              </a:extLst>
            </p:cNvPr>
            <p:cNvSpPr txBox="1"/>
            <p:nvPr/>
          </p:nvSpPr>
          <p:spPr>
            <a:xfrm>
              <a:off x="11158736" y="5810949"/>
              <a:ext cx="515874" cy="318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/>
                <a:t>yes</a:t>
              </a:r>
            </a:p>
          </p:txBody>
        </p:sp>
        <p:grpSp>
          <p:nvGrpSpPr>
            <p:cNvPr id="71" name="Gruppo 69">
              <a:extLst>
                <a:ext uri="{FF2B5EF4-FFF2-40B4-BE49-F238E27FC236}">
                  <a16:creationId xmlns:a16="http://schemas.microsoft.com/office/drawing/2014/main" id="{76F250CE-FC0D-0940-8ECF-7DE992E342A7}"/>
                </a:ext>
              </a:extLst>
            </p:cNvPr>
            <p:cNvGrpSpPr/>
            <p:nvPr/>
          </p:nvGrpSpPr>
          <p:grpSpPr>
            <a:xfrm>
              <a:off x="10012760" y="4367591"/>
              <a:ext cx="282093" cy="977660"/>
              <a:chOff x="10195626" y="2097035"/>
              <a:chExt cx="282093" cy="977660"/>
            </a:xfrm>
          </p:grpSpPr>
          <p:cxnSp>
            <p:nvCxnSpPr>
              <p:cNvPr id="74" name="Connettore 2 72">
                <a:extLst>
                  <a:ext uri="{FF2B5EF4-FFF2-40B4-BE49-F238E27FC236}">
                    <a16:creationId xmlns:a16="http://schemas.microsoft.com/office/drawing/2014/main" id="{C6B007CD-25FB-1F47-AD87-43558AD70EB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195626" y="2097035"/>
                <a:ext cx="282093" cy="1769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Connettore 1 73">
                <a:extLst>
                  <a:ext uri="{FF2B5EF4-FFF2-40B4-BE49-F238E27FC236}">
                    <a16:creationId xmlns:a16="http://schemas.microsoft.com/office/drawing/2014/main" id="{8A3CD109-A862-414A-952D-DE5AB419472D}"/>
                  </a:ext>
                </a:extLst>
              </p:cNvPr>
              <p:cNvCxnSpPr/>
              <p:nvPr/>
            </p:nvCxnSpPr>
            <p:spPr>
              <a:xfrm flipV="1">
                <a:off x="10195626" y="2097035"/>
                <a:ext cx="0" cy="97766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2" name="CasellaDiTesto 70">
              <a:extLst>
                <a:ext uri="{FF2B5EF4-FFF2-40B4-BE49-F238E27FC236}">
                  <a16:creationId xmlns:a16="http://schemas.microsoft.com/office/drawing/2014/main" id="{1FEB1ABE-0A47-F140-8D23-17708E412FEA}"/>
                </a:ext>
              </a:extLst>
            </p:cNvPr>
            <p:cNvSpPr txBox="1"/>
            <p:nvPr/>
          </p:nvSpPr>
          <p:spPr>
            <a:xfrm>
              <a:off x="10028024" y="4782609"/>
              <a:ext cx="38047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/>
                <a:t>no</a:t>
              </a:r>
            </a:p>
          </p:txBody>
        </p:sp>
        <p:cxnSp>
          <p:nvCxnSpPr>
            <p:cNvPr id="73" name="Connettore 1 71">
              <a:extLst>
                <a:ext uri="{FF2B5EF4-FFF2-40B4-BE49-F238E27FC236}">
                  <a16:creationId xmlns:a16="http://schemas.microsoft.com/office/drawing/2014/main" id="{035ED0F9-D434-3D4D-BA2A-50D98D6BC490}"/>
                </a:ext>
              </a:extLst>
            </p:cNvPr>
            <p:cNvCxnSpPr/>
            <p:nvPr/>
          </p:nvCxnSpPr>
          <p:spPr>
            <a:xfrm flipH="1">
              <a:off x="10014988" y="5345251"/>
              <a:ext cx="16668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Date Placeholder 2">
            <a:extLst>
              <a:ext uri="{FF2B5EF4-FFF2-40B4-BE49-F238E27FC236}">
                <a16:creationId xmlns:a16="http://schemas.microsoft.com/office/drawing/2014/main" id="{090BF994-0D7E-0445-B324-A80DDDFFCF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47161" y="6378145"/>
            <a:ext cx="5328592" cy="288032"/>
          </a:xfrm>
        </p:spPr>
        <p:txBody>
          <a:bodyPr/>
          <a:lstStyle/>
          <a:p>
            <a:pPr algn="ctr"/>
            <a:r>
              <a:rPr lang="en-GB" dirty="0"/>
              <a:t>1st EOSC-hub Review, Luxembourg 8-9 Oct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290354"/>
      </p:ext>
    </p:extLst>
  </p:cSld>
  <p:clrMapOvr>
    <a:masterClrMapping/>
  </p:clrMapOvr>
</p:sld>
</file>

<file path=ppt/theme/theme1.xml><?xml version="1.0" encoding="utf-8"?>
<a:theme xmlns:a="http://schemas.openxmlformats.org/drawingml/2006/main" name="slide_base">
  <a:themeElements>
    <a:clrScheme name="Eudat-Color">
      <a:dk1>
        <a:srgbClr val="515151"/>
      </a:dk1>
      <a:lt1>
        <a:sysClr val="window" lastClr="FFFFFF"/>
      </a:lt1>
      <a:dk2>
        <a:srgbClr val="1F497D"/>
      </a:dk2>
      <a:lt2>
        <a:srgbClr val="EEECE1"/>
      </a:lt2>
      <a:accent1>
        <a:srgbClr val="1B216E"/>
      </a:accent1>
      <a:accent2>
        <a:srgbClr val="B01813"/>
      </a:accent2>
      <a:accent3>
        <a:srgbClr val="DF3A10"/>
      </a:accent3>
      <a:accent4>
        <a:srgbClr val="F39605"/>
      </a:accent4>
      <a:accent5>
        <a:srgbClr val="FBBE09"/>
      </a:accent5>
      <a:accent6>
        <a:srgbClr val="FFF3E6"/>
      </a:accent6>
      <a:hlink>
        <a:srgbClr val="B11913"/>
      </a:hlink>
      <a:folHlink>
        <a:srgbClr val="DF3B13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OSC_HUB_16-9_ppt_template_v0.8" id="{8DB138ED-F999-4E5E-AFD0-12EA3FB52E1E}" vid="{C7DA8598-46A9-41FB-9598-1F55E7691436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slide_base</Template>
  <TotalTime>0</TotalTime>
  <Words>1598</Words>
  <Application>Microsoft Office PowerPoint</Application>
  <PresentationFormat>Widescreen</PresentationFormat>
  <Paragraphs>402</Paragraphs>
  <Slides>23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Open Sans</vt:lpstr>
      <vt:lpstr>Source Sans Pro</vt:lpstr>
      <vt:lpstr>Wingdings</vt:lpstr>
      <vt:lpstr>slide_base</vt:lpstr>
      <vt:lpstr>PowerPoint Presentation</vt:lpstr>
      <vt:lpstr>WP4 Federated Service Management</vt:lpstr>
      <vt:lpstr>Key Exploitable Results WP4</vt:lpstr>
      <vt:lpstr>Outline</vt:lpstr>
      <vt:lpstr>Operations activities   Front-end and Back-end</vt:lpstr>
      <vt:lpstr>Front-end operations activities: Operations coordination + Integration activities</vt:lpstr>
      <vt:lpstr>Front-end operations activities: Service Provider Forum </vt:lpstr>
      <vt:lpstr>Front-end operations activities: Ordering Services</vt:lpstr>
      <vt:lpstr>Service order workflow</vt:lpstr>
      <vt:lpstr>Service orders over time</vt:lpstr>
      <vt:lpstr>Front-end operations activities: Helpdesk</vt:lpstr>
      <vt:lpstr>Back-end operations activities: Consistent service delivery – Availability, Continuity and Capacity</vt:lpstr>
      <vt:lpstr>Back-end operations activities: Trust assurance – Information Security</vt:lpstr>
      <vt:lpstr>Evolution of operations activities: Continuous Service Improvement</vt:lpstr>
      <vt:lpstr>Rules of Participation (RoP)  Activities of Workgroup (wp1-6, 9, 13)</vt:lpstr>
      <vt:lpstr>Rules of Participation</vt:lpstr>
      <vt:lpstr>Onboarding procedure</vt:lpstr>
      <vt:lpstr>RoP – Onboarding Workflow</vt:lpstr>
      <vt:lpstr>RoP – Onboarding activity and challenges</vt:lpstr>
      <vt:lpstr>RoP – General approach for onboarding EOSC Portfolio services</vt:lpstr>
      <vt:lpstr>WP4: M1-M18 Efforts Planned &amp; Used</vt:lpstr>
      <vt:lpstr>Conclusions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Viljoen</dc:creator>
  <cp:lastModifiedBy>Iulia Popescu</cp:lastModifiedBy>
  <cp:revision>221</cp:revision>
  <cp:lastPrinted>2019-10-04T11:51:23Z</cp:lastPrinted>
  <dcterms:created xsi:type="dcterms:W3CDTF">2019-09-12T11:31:01Z</dcterms:created>
  <dcterms:modified xsi:type="dcterms:W3CDTF">2019-10-07T12:32:49Z</dcterms:modified>
</cp:coreProperties>
</file>