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6.xml" ContentType="application/vnd.openxmlformats-officedocument.presentationml.notes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Default Extension="rels" ContentType="application/vnd.openxmlformats-package.relationship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58" r:id="rId4"/>
    <p:sldMasterId id="2147483729" r:id="rId5"/>
  </p:sldMasterIdLst>
  <p:notesMasterIdLst>
    <p:notesMasterId r:id="rId23"/>
  </p:notesMasterIdLst>
  <p:handoutMasterIdLst>
    <p:handoutMasterId r:id="rId24"/>
  </p:handoutMasterIdLst>
  <p:sldIdLst>
    <p:sldId id="258" r:id="rId6"/>
    <p:sldId id="330" r:id="rId7"/>
    <p:sldId id="348" r:id="rId8"/>
    <p:sldId id="341" r:id="rId9"/>
    <p:sldId id="342" r:id="rId10"/>
    <p:sldId id="343" r:id="rId11"/>
    <p:sldId id="356" r:id="rId12"/>
    <p:sldId id="344" r:id="rId13"/>
    <p:sldId id="349" r:id="rId14"/>
    <p:sldId id="350" r:id="rId15"/>
    <p:sldId id="359" r:id="rId16"/>
    <p:sldId id="353" r:id="rId17"/>
    <p:sldId id="351" r:id="rId18"/>
    <p:sldId id="352" r:id="rId19"/>
    <p:sldId id="345" r:id="rId20"/>
    <p:sldId id="346" r:id="rId21"/>
    <p:sldId id="321" r:id="rId22"/>
  </p:sldIdLst>
  <p:sldSz cx="9144000" cy="6858000" type="screen4x3"/>
  <p:notesSz cx="6997700" cy="9283700"/>
  <p:defaultTextStyle>
    <a:defPPr>
      <a:defRPr lang="en-US"/>
    </a:defPPr>
    <a:lvl1pPr algn="ctr" rtl="0" fontAlgn="base">
      <a:spcBef>
        <a:spcPct val="0"/>
      </a:spcBef>
      <a:spcAft>
        <a:spcPct val="40000"/>
      </a:spcAft>
      <a:defRPr sz="2400" kern="1200">
        <a:solidFill>
          <a:srgbClr val="0095D3"/>
        </a:solidFill>
        <a:latin typeface="Arial" charset="0"/>
        <a:ea typeface="ＭＳ Ｐゴシック" pitchFamily="34" charset="-128"/>
        <a:cs typeface="+mn-cs"/>
      </a:defRPr>
    </a:lvl1pPr>
    <a:lvl2pPr marL="457200" algn="ctr" rtl="0" fontAlgn="base">
      <a:spcBef>
        <a:spcPct val="0"/>
      </a:spcBef>
      <a:spcAft>
        <a:spcPct val="40000"/>
      </a:spcAft>
      <a:defRPr sz="2400" kern="1200">
        <a:solidFill>
          <a:srgbClr val="0095D3"/>
        </a:solidFill>
        <a:latin typeface="Arial" charset="0"/>
        <a:ea typeface="ＭＳ Ｐゴシック" pitchFamily="34" charset="-128"/>
        <a:cs typeface="+mn-cs"/>
      </a:defRPr>
    </a:lvl2pPr>
    <a:lvl3pPr marL="914400" algn="ctr" rtl="0" fontAlgn="base">
      <a:spcBef>
        <a:spcPct val="0"/>
      </a:spcBef>
      <a:spcAft>
        <a:spcPct val="40000"/>
      </a:spcAft>
      <a:defRPr sz="2400" kern="1200">
        <a:solidFill>
          <a:srgbClr val="0095D3"/>
        </a:solidFill>
        <a:latin typeface="Arial" charset="0"/>
        <a:ea typeface="ＭＳ Ｐゴシック" pitchFamily="34" charset="-128"/>
        <a:cs typeface="+mn-cs"/>
      </a:defRPr>
    </a:lvl3pPr>
    <a:lvl4pPr marL="1371600" algn="ctr" rtl="0" fontAlgn="base">
      <a:spcBef>
        <a:spcPct val="0"/>
      </a:spcBef>
      <a:spcAft>
        <a:spcPct val="40000"/>
      </a:spcAft>
      <a:defRPr sz="2400" kern="1200">
        <a:solidFill>
          <a:srgbClr val="0095D3"/>
        </a:solidFill>
        <a:latin typeface="Arial" charset="0"/>
        <a:ea typeface="ＭＳ Ｐゴシック" pitchFamily="34" charset="-128"/>
        <a:cs typeface="+mn-cs"/>
      </a:defRPr>
    </a:lvl4pPr>
    <a:lvl5pPr marL="1828800" algn="ctr" rtl="0" fontAlgn="base">
      <a:spcBef>
        <a:spcPct val="0"/>
      </a:spcBef>
      <a:spcAft>
        <a:spcPct val="40000"/>
      </a:spcAft>
      <a:defRPr sz="2400" kern="1200">
        <a:solidFill>
          <a:srgbClr val="0095D3"/>
        </a:solidFill>
        <a:latin typeface="Arial" charset="0"/>
        <a:ea typeface="ＭＳ Ｐゴシック" pitchFamily="34" charset="-128"/>
        <a:cs typeface="+mn-cs"/>
      </a:defRPr>
    </a:lvl5pPr>
    <a:lvl6pPr marL="2286000" algn="l" defTabSz="914400" rtl="0" eaLnBrk="1" latinLnBrk="0" hangingPunct="1">
      <a:defRPr sz="2400" kern="1200">
        <a:solidFill>
          <a:srgbClr val="0095D3"/>
        </a:solidFill>
        <a:latin typeface="Arial" charset="0"/>
        <a:ea typeface="ＭＳ Ｐゴシック" pitchFamily="34" charset="-128"/>
        <a:cs typeface="+mn-cs"/>
      </a:defRPr>
    </a:lvl6pPr>
    <a:lvl7pPr marL="2743200" algn="l" defTabSz="914400" rtl="0" eaLnBrk="1" latinLnBrk="0" hangingPunct="1">
      <a:defRPr sz="2400" kern="1200">
        <a:solidFill>
          <a:srgbClr val="0095D3"/>
        </a:solidFill>
        <a:latin typeface="Arial" charset="0"/>
        <a:ea typeface="ＭＳ Ｐゴシック" pitchFamily="34" charset="-128"/>
        <a:cs typeface="+mn-cs"/>
      </a:defRPr>
    </a:lvl7pPr>
    <a:lvl8pPr marL="3200400" algn="l" defTabSz="914400" rtl="0" eaLnBrk="1" latinLnBrk="0" hangingPunct="1">
      <a:defRPr sz="2400" kern="1200">
        <a:solidFill>
          <a:srgbClr val="0095D3"/>
        </a:solidFill>
        <a:latin typeface="Arial" charset="0"/>
        <a:ea typeface="ＭＳ Ｐゴシック" pitchFamily="34" charset="-128"/>
        <a:cs typeface="+mn-cs"/>
      </a:defRPr>
    </a:lvl8pPr>
    <a:lvl9pPr marL="3657600" algn="l" defTabSz="914400" rtl="0" eaLnBrk="1" latinLnBrk="0" hangingPunct="1">
      <a:defRPr sz="2400" kern="1200">
        <a:solidFill>
          <a:srgbClr val="0095D3"/>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a:srgbClr val="52AEDC"/>
    <a:srgbClr val="ACE0F2"/>
    <a:srgbClr val="B3E3F3"/>
    <a:srgbClr val="61C0E0"/>
    <a:srgbClr val="59B1DD"/>
    <a:srgbClr val="68B9E0"/>
    <a:srgbClr val="808080"/>
    <a:srgbClr val="B9B8B9"/>
    <a:srgbClr val="1288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7821" autoAdjust="0"/>
    <p:restoredTop sz="78752" autoAdjust="0"/>
  </p:normalViewPr>
  <p:slideViewPr>
    <p:cSldViewPr snapToGrid="0">
      <p:cViewPr varScale="1">
        <p:scale>
          <a:sx n="132" d="100"/>
          <a:sy n="132" d="100"/>
        </p:scale>
        <p:origin x="-1776" y="-96"/>
      </p:cViewPr>
      <p:guideLst>
        <p:guide orient="horz" pos="4143"/>
        <p:guide orient="horz" pos="3243"/>
        <p:guide orient="horz" pos="1112"/>
        <p:guide pos="2880"/>
        <p:guide pos="1747"/>
        <p:guide pos="5526"/>
        <p:guide pos="4650"/>
        <p:guide pos="3871"/>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758" y="-96"/>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7171" name="Rectangle 3"/>
          <p:cNvSpPr>
            <a:spLocks noGrp="1" noChangeArrowheads="1"/>
          </p:cNvSpPr>
          <p:nvPr>
            <p:ph type="dt" sz="quarter" idx="1"/>
          </p:nvPr>
        </p:nvSpPr>
        <p:spPr bwMode="auto">
          <a:xfrm>
            <a:off x="396536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a:p>
        </p:txBody>
      </p:sp>
      <p:sp>
        <p:nvSpPr>
          <p:cNvPr id="7172" name="Rectangle 4"/>
          <p:cNvSpPr>
            <a:spLocks noGrp="1" noChangeArrowheads="1"/>
          </p:cNvSpPr>
          <p:nvPr>
            <p:ph type="ftr" sz="quarter" idx="2"/>
          </p:nvPr>
        </p:nvSpPr>
        <p:spPr bwMode="auto">
          <a:xfrm>
            <a:off x="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7173" name="Rectangle 5"/>
          <p:cNvSpPr>
            <a:spLocks noGrp="1" noChangeArrowheads="1"/>
          </p:cNvSpPr>
          <p:nvPr>
            <p:ph type="sldNum" sz="quarter" idx="3"/>
          </p:nvPr>
        </p:nvSpPr>
        <p:spPr bwMode="auto">
          <a:xfrm>
            <a:off x="396536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6273D68B-0CA8-4788-90D5-2D086E039DB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6536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3028" y="4409758"/>
            <a:ext cx="5131647" cy="417766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103" name="Rectangle 7"/>
          <p:cNvSpPr>
            <a:spLocks noGrp="1" noChangeArrowheads="1"/>
          </p:cNvSpPr>
          <p:nvPr>
            <p:ph type="sldNum" sz="quarter" idx="5"/>
          </p:nvPr>
        </p:nvSpPr>
        <p:spPr bwMode="auto">
          <a:xfrm>
            <a:off x="396536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30ED41AE-736E-48F5-8701-1355F6D9E9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6843EB8-94ED-4AA0-ACA2-1F68D0EE206C}" type="slidenum">
              <a:rPr lang="en-US" smtClean="0"/>
              <a:pPr/>
              <a:t>1</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 typeface="Arial" pitchFamily="34" charset="0"/>
              <a:buChar cha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Vmware’s</a:t>
            </a:r>
            <a:r>
              <a:rPr lang="en-US" dirty="0" smtClean="0"/>
              <a:t> success has</a:t>
            </a:r>
            <a:r>
              <a:rPr lang="en-US" baseline="0" dirty="0" smtClean="0"/>
              <a:t> really been predicated on providing tooling that hides this inherent complexity making management simple.</a:t>
            </a:r>
          </a:p>
          <a:p>
            <a:r>
              <a:rPr lang="en-US" baseline="0" dirty="0" smtClean="0"/>
              <a:t>Having decoupled the application from the physical server, c/o the hypervisor, you can now do lots of interesting things…</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Relationships add cost, complexity and risk</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has some interesting consequences….</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of course</a:t>
            </a:r>
            <a:r>
              <a:rPr lang="en-US" baseline="0" dirty="0" smtClean="0"/>
              <a:t> tooling in many ways drives choices around how to do multi-site and how to </a:t>
            </a:r>
          </a:p>
          <a:p>
            <a:r>
              <a:rPr lang="en-US" baseline="0" dirty="0" smtClean="0"/>
              <a:t>For operations to be </a:t>
            </a:r>
            <a:r>
              <a:rPr lang="en-US" baseline="0" dirty="0" err="1" smtClean="0"/>
              <a:t>efficiecnt</a:t>
            </a:r>
            <a:r>
              <a:rPr lang="en-US" baseline="0" dirty="0" smtClean="0"/>
              <a:t> and agile it’s not necessarily about having homogeneous technology to manage, it about having uniform processes and the perception a homogeneous environment, as presented by a management tool</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r>
              <a:rPr lang="en-US" sz="1200" kern="1200" dirty="0" smtClean="0">
                <a:solidFill>
                  <a:schemeClr val="tx1"/>
                </a:solidFill>
                <a:latin typeface="Arial" charset="0"/>
                <a:ea typeface="ＭＳ Ｐゴシック" pitchFamily="34" charset="-128"/>
                <a:cs typeface="+mn-cs"/>
              </a:rPr>
              <a:t>The emergence of highly optimized, scalable, distributed web based services that essentially equate to disaggregated business processes and enable economies of both scale and specialization by Cloud service providers.  Their </a:t>
            </a:r>
            <a:r>
              <a:rPr lang="en-US" sz="1200" kern="1200" dirty="0" err="1" smtClean="0">
                <a:solidFill>
                  <a:schemeClr val="tx1"/>
                </a:solidFill>
                <a:latin typeface="Arial" charset="0"/>
                <a:ea typeface="ＭＳ Ｐゴシック" pitchFamily="34" charset="-128"/>
                <a:cs typeface="+mn-cs"/>
              </a:rPr>
              <a:t>IaaS</a:t>
            </a:r>
            <a:r>
              <a:rPr lang="en-US" sz="1200" kern="1200" dirty="0" smtClean="0">
                <a:solidFill>
                  <a:schemeClr val="tx1"/>
                </a:solidFill>
                <a:latin typeface="Arial" charset="0"/>
                <a:ea typeface="ＭＳ Ｐゴシック" pitchFamily="34" charset="-128"/>
                <a:cs typeface="+mn-cs"/>
              </a:rPr>
              <a:t>, </a:t>
            </a:r>
            <a:r>
              <a:rPr lang="en-US" sz="1200" kern="1200" dirty="0" err="1" smtClean="0">
                <a:solidFill>
                  <a:schemeClr val="tx1"/>
                </a:solidFill>
                <a:latin typeface="Arial" charset="0"/>
                <a:ea typeface="ＭＳ Ｐゴシック" pitchFamily="34" charset="-128"/>
                <a:cs typeface="+mn-cs"/>
              </a:rPr>
              <a:t>PaaS</a:t>
            </a:r>
            <a:r>
              <a:rPr lang="en-US" sz="1200" kern="1200" dirty="0" smtClean="0">
                <a:solidFill>
                  <a:schemeClr val="tx1"/>
                </a:solidFill>
                <a:latin typeface="Arial" charset="0"/>
                <a:ea typeface="ＭＳ Ｐゴシック" pitchFamily="34" charset="-128"/>
                <a:cs typeface="+mn-cs"/>
              </a:rPr>
              <a:t> and </a:t>
            </a:r>
            <a:r>
              <a:rPr lang="en-US" sz="1200" kern="1200" dirty="0" err="1" smtClean="0">
                <a:solidFill>
                  <a:schemeClr val="tx1"/>
                </a:solidFill>
                <a:latin typeface="Arial" charset="0"/>
                <a:ea typeface="ＭＳ Ｐゴシック" pitchFamily="34" charset="-128"/>
                <a:cs typeface="+mn-cs"/>
              </a:rPr>
              <a:t>SaaS</a:t>
            </a:r>
            <a:r>
              <a:rPr lang="en-US" sz="1200" kern="1200" dirty="0" smtClean="0">
                <a:solidFill>
                  <a:schemeClr val="tx1"/>
                </a:solidFill>
                <a:latin typeface="Arial" charset="0"/>
                <a:ea typeface="ＭＳ Ｐゴシック" pitchFamily="34" charset="-128"/>
                <a:cs typeface="+mn-cs"/>
              </a:rPr>
              <a:t> offerings then enable enterprises to innovate and to focus solely on technology that truly differentiates them.</a:t>
            </a:r>
          </a:p>
          <a:p>
            <a:pPr lvl="0"/>
            <a:r>
              <a:rPr lang="en-US" sz="1200" kern="1200" dirty="0" smtClean="0">
                <a:solidFill>
                  <a:schemeClr val="tx1"/>
                </a:solidFill>
                <a:latin typeface="Arial" charset="0"/>
                <a:ea typeface="ＭＳ Ｐゴシック" pitchFamily="34" charset="-128"/>
                <a:cs typeface="+mn-cs"/>
              </a:rPr>
              <a:t>The maturing of a number of key infrastructure technologies, including, but not limited to server, network and storage virtualization and the beginnings of converged networking, which have transformed the datacenter into an extremely flexible, virtualized fabric of resources.  A combination of harsh economics and compelling functionality has driven adoption and trust in these technologies, which itself drives further adoption.  These technologies enable scaling, efficiency and agility.</a:t>
            </a:r>
          </a:p>
          <a:p>
            <a:pPr lvl="0"/>
            <a:r>
              <a:rPr lang="en-US" sz="1200" kern="1200" dirty="0" smtClean="0">
                <a:solidFill>
                  <a:schemeClr val="tx1"/>
                </a:solidFill>
                <a:latin typeface="Arial" charset="0"/>
                <a:ea typeface="ＭＳ Ｐゴシック" pitchFamily="34" charset="-128"/>
                <a:cs typeface="+mn-cs"/>
              </a:rPr>
              <a:t>The move towards a de-facto homogeneous, i.e. industry standard, virtualized resource fabric in the data center, which drives interoperability, flexibility, choice and lower cost.</a:t>
            </a:r>
          </a:p>
          <a:p>
            <a:pPr lvl="0"/>
            <a:r>
              <a:rPr lang="en-US" sz="1200" kern="1200" dirty="0" smtClean="0">
                <a:solidFill>
                  <a:schemeClr val="tx1"/>
                </a:solidFill>
                <a:latin typeface="Arial" charset="0"/>
                <a:ea typeface="ＭＳ Ｐゴシック" pitchFamily="34" charset="-128"/>
                <a:cs typeface="+mn-cs"/>
              </a:rPr>
              <a:t>The encapsulation of the application within the virtual machine, and the emergence of simple to use tooling which automates the management of those applications. This drives greater alignment with the business as the application or service becomes the focus of management, as well as agility and reliability.</a:t>
            </a:r>
          </a:p>
          <a:p>
            <a:pPr lvl="0"/>
            <a:r>
              <a:rPr lang="en-US" sz="1200" kern="1200" dirty="0" smtClean="0">
                <a:solidFill>
                  <a:schemeClr val="tx1"/>
                </a:solidFill>
                <a:latin typeface="Arial" charset="0"/>
                <a:ea typeface="ＭＳ Ｐゴシック" pitchFamily="34" charset="-128"/>
                <a:cs typeface="+mn-cs"/>
              </a:rPr>
              <a:t>The convergence of management of the various components of the fabric, driven by integrated management of virtual machines, which is blurring or removing the organizational and process silos within IT, thus driving efficiency and agility.</a:t>
            </a:r>
          </a:p>
          <a:p>
            <a:pPr lvl="0"/>
            <a:r>
              <a:rPr lang="en-US" sz="1200" kern="1200" dirty="0" smtClean="0">
                <a:solidFill>
                  <a:schemeClr val="tx1"/>
                </a:solidFill>
                <a:latin typeface="Arial" charset="0"/>
                <a:ea typeface="ＭＳ Ｐゴシック" pitchFamily="34" charset="-128"/>
                <a:cs typeface="+mn-cs"/>
              </a:rPr>
              <a:t>The impact of Cloud providers on the expectations of businesses, which has resulted in the fundamental changes with respect to how IT is being delivered within the enterprise.</a:t>
            </a:r>
          </a:p>
          <a:p>
            <a:r>
              <a:rPr lang="en-US" sz="1200" kern="1200" dirty="0" smtClean="0">
                <a:solidFill>
                  <a:schemeClr val="tx1"/>
                </a:solidFill>
                <a:latin typeface="Arial" charset="0"/>
                <a:ea typeface="ＭＳ Ｐゴシック" pitchFamily="34" charset="-128"/>
                <a:cs typeface="+mn-cs"/>
              </a:rPr>
              <a:t>Each of these in isolation delivers at least incremental value, and in some cases much more, but in combination they are a perfect storm – everything is changing!</a:t>
            </a:r>
          </a:p>
          <a:p>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endParaRPr lang="en-US" sz="1200" kern="1200" dirty="0">
              <a:solidFill>
                <a:schemeClr val="tx1"/>
              </a:solidFill>
              <a:latin typeface="Arial" charset="0"/>
              <a:ea typeface="ＭＳ Ｐゴシック" pitchFamily="34" charset="-128"/>
              <a:cs typeface="+mn-cs"/>
            </a:endParaRPr>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and good</a:t>
            </a:r>
            <a:r>
              <a:rPr lang="en-US" baseline="0" dirty="0" smtClean="0"/>
              <a:t> morning!</a:t>
            </a:r>
            <a:endParaRPr lang="en-US" dirty="0" smtClean="0"/>
          </a:p>
          <a:p>
            <a:r>
              <a:rPr lang="en-US" dirty="0" smtClean="0"/>
              <a:t>Firstly</a:t>
            </a:r>
            <a:r>
              <a:rPr lang="en-US" baseline="0" dirty="0" smtClean="0"/>
              <a:t> I’d like to thank Steven Newhouse for inviting me to come and talk today.</a:t>
            </a:r>
          </a:p>
          <a:p>
            <a:r>
              <a:rPr lang="en-US" baseline="0" dirty="0" smtClean="0"/>
              <a:t>For those of you who have seen me talk before, you may have noticed a change in the slide template!</a:t>
            </a:r>
          </a:p>
          <a:p>
            <a:r>
              <a:rPr lang="en-US" baseline="0" dirty="0" smtClean="0"/>
              <a:t>I think Steven felt that with my previous experience at eBay and my new role at </a:t>
            </a:r>
            <a:r>
              <a:rPr lang="en-US" baseline="0" dirty="0" err="1" smtClean="0"/>
              <a:t>Vmware</a:t>
            </a:r>
            <a:r>
              <a:rPr lang="en-US" baseline="0" dirty="0" smtClean="0"/>
              <a:t>, I might be able to provide an interesting perspective on the overall impact of Cloud, and perhaps more explicitly the impact of virtualization on the datacenter and on IT operations.</a:t>
            </a:r>
          </a:p>
          <a:p>
            <a:r>
              <a:rPr lang="en-US" baseline="0" dirty="0" smtClean="0"/>
              <a:t>Firstly I’m going to pull back and talk a little about how Clouds are changing the way we do things in the large.  Where it came from and how it is changing enterprises/organizations and how they operate.  This is important because it is shaping how organizations view their IT infrastructure and the expectations that they, the organizations, have around IT delivery.  I also happen to think it is extremely important because Clouds, and the technologies at the heart of it – i.e. virtualization and automation – are evolutionary, but the impact on enterprises and on the business of IT is disruptive or revolutionary.  Then we’ll address the impact on IT and IT operations more explicitly. We’ll drill down into what is happening, and why. </a:t>
            </a:r>
          </a:p>
          <a:p>
            <a:r>
              <a:rPr lang="en-US" baseline="0" dirty="0" smtClean="0"/>
              <a:t>Please note that I will not talk about products, per se.  I am sure that will please most of you!</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Firstly, let’s think about</a:t>
            </a:r>
            <a:r>
              <a:rPr lang="en-US" baseline="0" dirty="0" smtClean="0"/>
              <a:t> the evolution of the application</a:t>
            </a:r>
          </a:p>
          <a:p>
            <a:r>
              <a:rPr lang="en-US" baseline="0" dirty="0" smtClean="0"/>
              <a:t>This is absolutely critical to enabling the cloud model.  </a:t>
            </a:r>
          </a:p>
          <a:p>
            <a:r>
              <a:rPr lang="en-US" baseline="0" dirty="0" smtClean="0"/>
              <a:t>Cloud is a platform that has evolved in parallel with an application model. </a:t>
            </a:r>
          </a:p>
          <a:p>
            <a:r>
              <a:rPr lang="en-US" baseline="0" dirty="0" smtClean="0"/>
              <a:t>An application model that takes advantage of the platform but which also drives the evolution of the platform. </a:t>
            </a:r>
          </a:p>
          <a:p>
            <a:r>
              <a:rPr lang="en-US" baseline="0" dirty="0" smtClean="0"/>
              <a:t>It is however the application model itself that is more directly driving fundamental changes in the functioning or structure of enterprises</a:t>
            </a:r>
          </a:p>
          <a:p>
            <a:r>
              <a:rPr lang="en-US" baseline="0" dirty="0" smtClean="0"/>
              <a:t>Specifically apps have evolved from being monolithic programs to client server, to 3 tier and then multi-tier</a:t>
            </a:r>
          </a:p>
          <a:p>
            <a:r>
              <a:rPr lang="en-US" baseline="0" dirty="0" smtClean="0"/>
              <a:t>The trend is toward ever more fine grained functional decomposition of the application and then separate optimization, scaling, management of these tiers or components.</a:t>
            </a:r>
          </a:p>
          <a:p>
            <a:r>
              <a:rPr lang="en-US" baseline="0" dirty="0" smtClean="0"/>
              <a:t>If one considers that applications or services are effectively business processes realized through software, then one can reasonably assert that we are in fact disaggregating business processes themselves…</a:t>
            </a:r>
          </a:p>
          <a:p>
            <a:r>
              <a:rPr lang="en-US" baseline="0" dirty="0" smtClean="0"/>
              <a:t>We end up with business process fragments that can be re-factored or mashed up, perhaps in new and interesting ways.</a:t>
            </a:r>
          </a:p>
          <a:p>
            <a:r>
              <a:rPr lang="en-US" dirty="0" smtClean="0"/>
              <a:t>Once you do this,</a:t>
            </a:r>
            <a:r>
              <a:rPr lang="en-US" baseline="0" dirty="0" smtClean="0"/>
              <a:t> you have an enormous opportunity.</a:t>
            </a:r>
          </a:p>
          <a:p>
            <a:r>
              <a:rPr lang="en-US" baseline="0" dirty="0" smtClean="0"/>
              <a:t>Specifically you can focus on what you do best, what gives you competitive advantage, what differentiates you</a:t>
            </a:r>
          </a:p>
          <a:p>
            <a:r>
              <a:rPr lang="en-US" baseline="0" dirty="0" smtClean="0"/>
              <a:t>And get everything else,</a:t>
            </a:r>
          </a:p>
          <a:p>
            <a:r>
              <a:rPr lang="en-US" baseline="0" dirty="0" smtClean="0"/>
              <a:t>Ideally as a service from somewhere else, i.e. the Cloud.</a:t>
            </a:r>
          </a:p>
          <a:p>
            <a:r>
              <a:rPr lang="en-US" baseline="0" dirty="0" smtClean="0"/>
              <a:t>That includes infrastructure, platforms and software.</a:t>
            </a:r>
          </a:p>
          <a:p>
            <a:r>
              <a:rPr lang="en-US" baseline="0" dirty="0" smtClean="0"/>
              <a:t>As long as someone can deliver it at the right price, preferably via a pay per use model</a:t>
            </a:r>
          </a:p>
          <a:p>
            <a:r>
              <a:rPr lang="en-US" baseline="0" dirty="0" smtClean="0"/>
              <a:t>This was an enormous latent opportunity to fundamentally enable enterprises to completely restructure, to focus on their differentiating value or main mission, and to jettison everything else, after all what is that value in almost any business managing things like email systems? (Ignoring data control and security aspects for the time being).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from an</a:t>
            </a:r>
            <a:r>
              <a:rPr lang="en-US" baseline="0" dirty="0" smtClean="0"/>
              <a:t> innovation perspective this affords to ultimate</a:t>
            </a:r>
          </a:p>
          <a:p>
            <a:r>
              <a:rPr lang="en-US" baseline="0" dirty="0" smtClean="0"/>
              <a:t>All you need as an entrepreneur is an idea, the ability to codify it, connectivity to the Cloud and a credit card to start your business. </a:t>
            </a:r>
          </a:p>
          <a:p>
            <a:r>
              <a:rPr lang="en-US" baseline="0" dirty="0" smtClean="0"/>
              <a:t>Everything else, back office software, physical infrastructure, platform services, can all be rented </a:t>
            </a:r>
          </a:p>
          <a:p>
            <a:r>
              <a:rPr lang="en-US" baseline="0" dirty="0" smtClean="0"/>
              <a:t>No CAPEX  required.</a:t>
            </a:r>
          </a:p>
          <a:p>
            <a:r>
              <a:rPr lang="en-US" baseline="0" dirty="0" smtClean="0"/>
              <a:t>Minimal investment.</a:t>
            </a:r>
          </a:p>
          <a:p>
            <a:r>
              <a:rPr lang="en-US" baseline="0" dirty="0" smtClean="0"/>
              <a:t>Minimal risk.</a:t>
            </a:r>
          </a:p>
          <a:p>
            <a:r>
              <a:rPr lang="en-US" baseline="0" dirty="0" smtClean="0"/>
              <a:t>Maximum opportunity.</a:t>
            </a:r>
          </a:p>
          <a:p>
            <a:r>
              <a:rPr lang="en-US" baseline="0" dirty="0" smtClean="0"/>
              <a:t>Anyway, whether you are a traditional enterprise or organization, or an entrepreneur, Clouds fundamentally change everything….</a:t>
            </a:r>
          </a:p>
          <a:p>
            <a:r>
              <a:rPr lang="en-US" baseline="0" dirty="0" smtClean="0"/>
              <a:t>But all of this is predicated on Cloud Providers being able to offer services that can be provisioned instantly, scale up and down on demand and most importantly services that can be offered at the right price… </a:t>
            </a:r>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One of the things we as an industry have</a:t>
            </a:r>
            <a:r>
              <a:rPr lang="en-US" baseline="0" dirty="0" smtClean="0"/>
              <a:t> struggled with over the years is the cost model for IT.  </a:t>
            </a:r>
          </a:p>
          <a:p>
            <a:r>
              <a:rPr lang="en-US" baseline="0" dirty="0" smtClean="0"/>
              <a:t>In traditional environments, especially commercial ones, it has been dominated by people and software management costs, typically say 70%.</a:t>
            </a:r>
          </a:p>
          <a:p>
            <a:r>
              <a:rPr lang="en-US" baseline="0" dirty="0" smtClean="0"/>
              <a:t>We collectively as an industry have been incapable of delivering true economies of scale, beyond large orgs squeezing out some efficiencies through sharing of physical assets, i.e. servers, buildings and so forth.</a:t>
            </a:r>
          </a:p>
          <a:p>
            <a:r>
              <a:rPr lang="en-US" baseline="0" dirty="0" smtClean="0"/>
              <a:t>The real scaling factor, especially in large enterprises has been the breadth of the application portfolio (sometimes in thousands or tens of thousands) and the variety of types of things that need to be managed</a:t>
            </a:r>
          </a:p>
          <a:p>
            <a:r>
              <a:rPr lang="en-US" baseline="0" dirty="0" smtClean="0"/>
              <a:t>However the trend towards disaggregation of functionality has allowed providers to focus on specific parts and optimize and scale just them and to automate the management of them</a:t>
            </a:r>
          </a:p>
          <a:p>
            <a:r>
              <a:rPr lang="en-US" baseline="0" dirty="0" smtClean="0"/>
              <a:t>With a small portfolio of products you effectively get economies of specialization by managing a smaller number patterns or types of things and thus it becomes economical to offer highly scalable Cloud services.</a:t>
            </a:r>
          </a:p>
          <a:p>
            <a:r>
              <a:rPr lang="en-US" baseline="0" dirty="0" smtClean="0"/>
              <a:t>This also has the interesting side effect of flipping the traditional cost model on its head</a:t>
            </a:r>
          </a:p>
          <a:p>
            <a:r>
              <a:rPr lang="en-US" baseline="0" dirty="0" smtClean="0"/>
              <a:t>Hardware and thus power becomes the dominant cost.</a:t>
            </a:r>
          </a:p>
          <a:p>
            <a:r>
              <a:rPr lang="en-US" baseline="0" dirty="0" smtClean="0"/>
              <a:t>This is what Web2.0 companies like Google, Amazon, eBay, Yahoo et al are building super efficient data centers and investing in driving down the per unit power consumption and per unit cost of commodity hardware.</a:t>
            </a:r>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that we’ve got a handle on the overall Cloud</a:t>
            </a:r>
            <a:r>
              <a:rPr lang="en-US" baseline="0" dirty="0" smtClean="0"/>
              <a:t> world, we can start to look at IT and then the data center.</a:t>
            </a:r>
          </a:p>
          <a:p>
            <a:r>
              <a:rPr lang="en-US" baseline="0" dirty="0" smtClean="0"/>
              <a:t>The emergence of Cloud services has now put an enormous amount of pressure on IT.</a:t>
            </a:r>
          </a:p>
          <a:p>
            <a:r>
              <a:rPr lang="en-US" baseline="0" dirty="0" smtClean="0"/>
              <a:t>End users are now able to conveniently get some of what they think they want from Cloud.</a:t>
            </a:r>
          </a:p>
          <a:p>
            <a:r>
              <a:rPr lang="en-US" baseline="0" dirty="0" smtClean="0"/>
              <a:t>It’s convenient, very quick, fairly reliable, can cheap (at least from highly variable workloads or things you do infrequently) and you don’t have to deal with IT!</a:t>
            </a:r>
          </a:p>
          <a:p>
            <a:r>
              <a:rPr lang="en-US" baseline="0" dirty="0" smtClean="0"/>
              <a:t>This realization by </a:t>
            </a:r>
            <a:r>
              <a:rPr lang="en-US" baseline="0" dirty="0" err="1" smtClean="0"/>
              <a:t>IT’s</a:t>
            </a:r>
            <a:r>
              <a:rPr lang="en-US" baseline="0" dirty="0" smtClean="0"/>
              <a:t> customers that slow rates of change and massive capital investment were no longer required to get projects delivered has resulted in </a:t>
            </a:r>
            <a:r>
              <a:rPr lang="en-US" baseline="0" dirty="0" err="1" smtClean="0"/>
              <a:t>ther</a:t>
            </a:r>
            <a:r>
              <a:rPr lang="en-US" baseline="0" dirty="0" smtClean="0"/>
              <a:t> expectations being fundamentally reset.</a:t>
            </a:r>
          </a:p>
          <a:p>
            <a:r>
              <a:rPr lang="en-US" baseline="0" dirty="0" smtClean="0"/>
              <a:t>They no longer respect the status quo and are demanding the same attributes of their IT organizations as they see in the Cloud providers.</a:t>
            </a:r>
          </a:p>
          <a:p>
            <a:r>
              <a:rPr lang="en-US" baseline="0" dirty="0" smtClean="0"/>
              <a:t>Thus </a:t>
            </a:r>
          </a:p>
          <a:p>
            <a:r>
              <a:rPr lang="en-US" baseline="0" dirty="0" smtClean="0"/>
              <a:t>   Variable cost models</a:t>
            </a:r>
          </a:p>
          <a:p>
            <a:r>
              <a:rPr lang="en-US" baseline="0" dirty="0" smtClean="0"/>
              <a:t>   Convenient self service</a:t>
            </a:r>
          </a:p>
          <a:p>
            <a:r>
              <a:rPr lang="en-US" baseline="0" dirty="0" smtClean="0"/>
              <a:t>   Rapid </a:t>
            </a:r>
            <a:r>
              <a:rPr lang="en-US" baseline="0" dirty="0" err="1" smtClean="0"/>
              <a:t>fulfilment</a:t>
            </a:r>
            <a:endParaRPr lang="en-US" baseline="0" dirty="0" smtClean="0"/>
          </a:p>
          <a:p>
            <a:r>
              <a:rPr lang="en-US" baseline="0" dirty="0" smtClean="0"/>
              <a:t>And IT has to respond by accepting this and trying to deliver these same attributes internally.</a:t>
            </a:r>
          </a:p>
          <a:p>
            <a:r>
              <a:rPr lang="en-US" baseline="0" dirty="0" smtClean="0"/>
              <a:t>Many position themselves as delivering </a:t>
            </a:r>
            <a:r>
              <a:rPr lang="en-US" baseline="0" dirty="0" err="1" smtClean="0"/>
              <a:t>Infarstructure</a:t>
            </a:r>
            <a:r>
              <a:rPr lang="en-US" baseline="0" dirty="0" smtClean="0"/>
              <a:t> as a Service or Platform as a Service to the business.</a:t>
            </a:r>
          </a:p>
          <a:p>
            <a:r>
              <a:rPr lang="en-US" baseline="0" dirty="0" smtClean="0"/>
              <a:t>But they are at risk of doing themselves a disservice if they are not very careful.</a:t>
            </a:r>
          </a:p>
          <a:p>
            <a:r>
              <a:rPr lang="en-US" baseline="0" dirty="0" smtClean="0"/>
              <a:t>That disservice is that if they equate themselves to vanilla external providers, they might just find themselves </a:t>
            </a:r>
            <a:r>
              <a:rPr lang="en-US" baseline="0" dirty="0" err="1" smtClean="0"/>
              <a:t>replaved</a:t>
            </a:r>
            <a:r>
              <a:rPr lang="en-US" baseline="0" dirty="0" smtClean="0"/>
              <a:t> by them in due course.</a:t>
            </a:r>
          </a:p>
          <a:p>
            <a:r>
              <a:rPr lang="en-US" baseline="0" dirty="0" smtClean="0"/>
              <a:t>The true differentiating value of IT within an organization is its intimacy with that organization, what it does or produces, and how and why it does it.</a:t>
            </a:r>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The role of IT Ops is to map the business onto IT, whether those IT resources or services are inside or outside of the business</a:t>
            </a:r>
          </a:p>
          <a:p>
            <a:r>
              <a:rPr lang="en-US" baseline="0" dirty="0" smtClean="0"/>
              <a:t>IT has to map the business onto technology</a:t>
            </a:r>
          </a:p>
          <a:p>
            <a:r>
              <a:rPr lang="en-US" baseline="0" dirty="0" smtClean="0"/>
              <a:t>To deliver the </a:t>
            </a:r>
            <a:r>
              <a:rPr lang="en-US" baseline="0" dirty="0" err="1" smtClean="0"/>
              <a:t>QoS</a:t>
            </a:r>
            <a:r>
              <a:rPr lang="en-US" baseline="0" dirty="0" smtClean="0"/>
              <a:t> that maximizes value to the organization over time – could be revenue, could be time to result etc.</a:t>
            </a:r>
          </a:p>
          <a:p>
            <a:r>
              <a:rPr lang="en-US" baseline="0" dirty="0" smtClean="0"/>
              <a:t>To deliver agility so that the org can deliver new value quickly or respond to changing customer/owner demand</a:t>
            </a:r>
          </a:p>
          <a:p>
            <a:r>
              <a:rPr lang="en-US" baseline="0" dirty="0" smtClean="0"/>
              <a:t>To do this at the right price.</a:t>
            </a:r>
          </a:p>
          <a:p>
            <a:r>
              <a:rPr lang="en-US" baseline="0" dirty="0" smtClean="0"/>
              <a:t>These are the external driver of change for IT</a:t>
            </a:r>
          </a:p>
          <a:p>
            <a:r>
              <a:rPr lang="en-US" baseline="0" dirty="0" smtClean="0"/>
              <a:t>What’s happening within it?</a:t>
            </a:r>
          </a:p>
          <a:p>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 IT and the cloud, the one ingredient</a:t>
            </a:r>
            <a:r>
              <a:rPr lang="en-US" baseline="0" dirty="0" smtClean="0"/>
              <a:t> that has fundamentally changed everything is virtualization.</a:t>
            </a:r>
          </a:p>
          <a:p>
            <a:r>
              <a:rPr lang="en-US" baseline="0" dirty="0" smtClean="0"/>
              <a:t>And more specifically, server virtualization.</a:t>
            </a:r>
          </a:p>
          <a:p>
            <a:r>
              <a:rPr lang="en-US" baseline="0" dirty="0" smtClean="0"/>
              <a:t>Virtualization technologies and the tools that wrap around them are changing everything.</a:t>
            </a:r>
          </a:p>
          <a:p>
            <a:r>
              <a:rPr lang="en-US" baseline="0" dirty="0" smtClean="0"/>
              <a:t>Virtualization is.</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you get far more with server virtualization than one</a:t>
            </a:r>
            <a:r>
              <a:rPr lang="en-US" baseline="0" dirty="0" smtClean="0"/>
              <a:t> would initially think</a:t>
            </a:r>
          </a:p>
          <a:p>
            <a:r>
              <a:rPr lang="en-US" baseline="0" dirty="0" smtClean="0"/>
              <a:t>This potentially addresses a whole range problems…</a:t>
            </a:r>
          </a:p>
          <a:p>
            <a:r>
              <a:rPr lang="en-US" baseline="0" dirty="0" smtClean="0"/>
              <a:t>Combing this with….</a:t>
            </a:r>
          </a:p>
          <a:p>
            <a:r>
              <a:rPr lang="en-US" baseline="0" dirty="0" smtClean="0"/>
              <a:t>But you also get…</a:t>
            </a:r>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02336" y="330200"/>
            <a:ext cx="8436864"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
        <p:nvSpPr>
          <p:cNvPr id="7" name="Rectangle 4"/>
          <p:cNvSpPr txBox="1">
            <a:spLocks noChangeArrowheads="1"/>
          </p:cNvSpPr>
          <p:nvPr userDrawn="1"/>
        </p:nvSpPr>
        <p:spPr bwMode="white">
          <a:xfrm>
            <a:off x="224584" y="6393782"/>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spcAft>
                <a:spcPct val="0"/>
              </a:spcAft>
              <a:defRPr sz="1200" b="1">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Arial" charset="0"/>
                <a:ea typeface="ＭＳ Ｐゴシック" pitchFamily="34" charset="-128"/>
                <a:cs typeface="+mn-cs"/>
              </a:rPr>
              <a:t>Proprietary</a:t>
            </a:r>
            <a:endParaRPr kumimoji="0" lang="en-US" sz="1200" b="1"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2336" y="784226"/>
            <a:ext cx="7704582"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Clr>
                <a:schemeClr val="accent1">
                  <a:lumMod val="75000"/>
                </a:schemeClr>
              </a:buClr>
              <a:buFont typeface="Wingdings" pitchFamily="2" charset="2"/>
              <a:buChar cha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buClr>
                <a:schemeClr val="accent1">
                  <a:lumMod val="75000"/>
                </a:schemeClr>
              </a:buCl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Text Placeholder 6"/>
          <p:cNvSpPr>
            <a:spLocks noGrp="1"/>
          </p:cNvSpPr>
          <p:nvPr>
            <p:ph type="body" sz="quarter" idx="13"/>
          </p:nvPr>
        </p:nvSpPr>
        <p:spPr>
          <a:xfrm>
            <a:off x="352425" y="786384"/>
            <a:ext cx="8385048" cy="5010912"/>
          </a:xfrm>
        </p:spPr>
        <p:txBody>
          <a:bodyPr/>
          <a:lstStyle>
            <a:lvl1pPr marL="233363" indent="-233363">
              <a:buSzPct val="115000"/>
              <a:buFont typeface="Wingdings" pitchFamily="2" charset="2"/>
              <a:buChar char="§"/>
              <a:defRPr/>
            </a:lvl1pPr>
            <a:lvl2pPr>
              <a:buSzPct val="110000"/>
              <a:buFont typeface="Arial" pitchFamily="34" charset="0"/>
              <a:buChar char="•"/>
              <a:defRPr/>
            </a:lvl2pPr>
            <a:lvl3pPr>
              <a:buSzPct val="110000"/>
              <a:buFont typeface="Arial" pitchFamily="34" charset="0"/>
              <a:buChar char="•"/>
              <a:defRPr/>
            </a:lvl3pPr>
            <a:lvl4pPr>
              <a:buSzPct val="110000"/>
              <a:buFont typeface="Arial" pitchFamily="34" charset="0"/>
              <a:buChar char="•"/>
              <a:defRPr/>
            </a:lvl4pPr>
            <a:lvl5pPr>
              <a:buSzPct val="110000"/>
              <a:buFont typeface="Arial" pitchFamily="34" charset="0"/>
              <a:buChar char="•"/>
              <a:defRPr/>
            </a:lvl5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9808" y="784226"/>
            <a:ext cx="7722870"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727710" y="2210435"/>
            <a:ext cx="7592568" cy="3748405"/>
          </a:xfrm>
        </p:spPr>
        <p:txBody>
          <a:bodyPr/>
          <a:lstStyle>
            <a:lvl1pPr marL="18288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Font typeface="Wingdings" pitchFamily="2" charset="2"/>
              <a:buChar cha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393192" y="330200"/>
            <a:ext cx="8446008"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524625"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Text Placeholder 6"/>
          <p:cNvSpPr>
            <a:spLocks noGrp="1"/>
          </p:cNvSpPr>
          <p:nvPr>
            <p:ph type="body" sz="quarter" idx="13"/>
          </p:nvPr>
        </p:nvSpPr>
        <p:spPr>
          <a:xfrm>
            <a:off x="352425" y="786384"/>
            <a:ext cx="8385048" cy="5010912"/>
          </a:xfrm>
        </p:spPr>
        <p:txBody>
          <a:bodyPr/>
          <a:lstStyle>
            <a:lvl1pPr marL="233363" indent="-233363">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8"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616" y="171450"/>
            <a:ext cx="8492109"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userDrawn="1"/>
        </p:nvSpPr>
        <p:spPr bwMode="white">
          <a:xfrm>
            <a:off x="321673"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
        <p:nvSpPr>
          <p:cNvPr id="13" name="Date Placeholder 8"/>
          <p:cNvSpPr txBox="1">
            <a:spLocks/>
          </p:cNvSpPr>
          <p:nvPr userDrawn="1"/>
        </p:nvSpPr>
        <p:spPr bwMode="white">
          <a:xfrm>
            <a:off x="2971800" y="6325268"/>
            <a:ext cx="3200400" cy="365125"/>
          </a:xfrm>
          <a:prstGeom prst="rect">
            <a:avLst/>
          </a:prstGeom>
        </p:spPr>
        <p:txBody>
          <a:bodyPr vert="horz" lIns="91440" tIns="45720" rIns="91440" bIns="45720" rtlCol="0"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smtClean="0">
                <a:solidFill>
                  <a:srgbClr val="FFFFFF"/>
                </a:solidFill>
                <a:latin typeface="+mn-lt"/>
                <a:ea typeface="+mn-ea"/>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uLnTx/>
                <a:uFillTx/>
                <a:latin typeface="+mn-lt"/>
                <a:ea typeface="+mn-ea"/>
                <a:cs typeface="+mn-cs"/>
              </a:rPr>
              <a:t>Proprietary</a:t>
            </a:r>
            <a:endParaRPr kumimoji="0" lang="en-US" sz="1000" b="0" i="0" u="none" strike="noStrike" kern="1200" cap="none" spc="0" normalizeH="0" baseline="0" noProof="0" dirty="0">
              <a:ln>
                <a:noFill/>
              </a:ln>
              <a:solidFill>
                <a:srgbClr val="FFFFFF"/>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13" r:id="rId1"/>
    <p:sldLayoutId id="2147483728" r:id="rId2"/>
    <p:sldLayoutId id="2147483710" r:id="rId3"/>
    <p:sldLayoutId id="2147483726" r:id="rId4"/>
    <p:sldLayoutId id="2147483727" r:id="rId5"/>
    <p:sldLayoutId id="2147483712"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904" y="171450"/>
            <a:ext cx="8473821"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userDrawn="1"/>
        </p:nvSpPr>
        <p:spPr bwMode="white">
          <a:xfrm>
            <a:off x="454025" y="6446520"/>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p:txBody>
          <a:bodyPr/>
          <a:lstStyle/>
          <a:p>
            <a:pPr eaLnBrk="1" hangingPunct="1"/>
            <a:r>
              <a:rPr lang="en-US" dirty="0" smtClean="0"/>
              <a:t>Cloud (And Virtualization) Changes Everything!</a:t>
            </a:r>
            <a:endParaRPr lang="en-US" dirty="0" smtClean="0"/>
          </a:p>
        </p:txBody>
      </p:sp>
      <p:sp>
        <p:nvSpPr>
          <p:cNvPr id="3075" name="Rectangle 6"/>
          <p:cNvSpPr>
            <a:spLocks noGrp="1" noChangeArrowheads="1"/>
          </p:cNvSpPr>
          <p:nvPr>
            <p:ph type="subTitle" idx="1"/>
          </p:nvPr>
        </p:nvSpPr>
        <p:spPr>
          <a:xfrm>
            <a:off x="400050" y="1332869"/>
            <a:ext cx="8382000" cy="1057905"/>
          </a:xfrm>
        </p:spPr>
        <p:txBody>
          <a:bodyPr/>
          <a:lstStyle/>
          <a:p>
            <a:pPr marL="0" indent="0" eaLnBrk="1" hangingPunct="1"/>
            <a:r>
              <a:rPr lang="en-US" dirty="0" smtClean="0"/>
              <a:t>Paul Strong, </a:t>
            </a:r>
            <a:r>
              <a:rPr lang="en-US" dirty="0" smtClean="0"/>
              <a:t>CTO EMEA</a:t>
            </a:r>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Structure Of IT Operations</a:t>
            </a:r>
            <a:br>
              <a:rPr lang="en-US" dirty="0" smtClean="0"/>
            </a:br>
            <a:r>
              <a:rPr lang="en-US" dirty="0" smtClean="0"/>
              <a:t>Virtualization – More Opportunities</a:t>
            </a:r>
            <a:endParaRPr lang="en-US" dirty="0"/>
          </a:p>
        </p:txBody>
      </p:sp>
      <p:sp>
        <p:nvSpPr>
          <p:cNvPr id="3" name="Text Placeholder 2"/>
          <p:cNvSpPr>
            <a:spLocks noGrp="1"/>
          </p:cNvSpPr>
          <p:nvPr>
            <p:ph type="body" sz="quarter" idx="12"/>
          </p:nvPr>
        </p:nvSpPr>
        <p:spPr/>
        <p:txBody>
          <a:bodyPr/>
          <a:lstStyle/>
          <a:p>
            <a:r>
              <a:rPr lang="en-US" dirty="0" smtClean="0"/>
              <a:t>Dynamic movement of VM images</a:t>
            </a:r>
            <a:br>
              <a:rPr lang="en-US" dirty="0" smtClean="0"/>
            </a:br>
            <a:r>
              <a:rPr lang="en-US" sz="1600" dirty="0" smtClean="0"/>
              <a:t>(in effect application instances)</a:t>
            </a:r>
          </a:p>
          <a:p>
            <a:pPr lvl="1"/>
            <a:r>
              <a:rPr lang="en-US" dirty="0" smtClean="0"/>
              <a:t>Balancing workloads</a:t>
            </a:r>
          </a:p>
          <a:p>
            <a:pPr lvl="1"/>
            <a:r>
              <a:rPr lang="en-US" dirty="0" smtClean="0"/>
              <a:t>Seamless upgrades to bigger </a:t>
            </a:r>
            <a:r>
              <a:rPr lang="en-US" dirty="0" err="1" smtClean="0"/>
              <a:t>VMs</a:t>
            </a:r>
            <a:endParaRPr lang="en-US" dirty="0" smtClean="0"/>
          </a:p>
          <a:p>
            <a:pPr lvl="1"/>
            <a:r>
              <a:rPr lang="en-US" dirty="0" smtClean="0"/>
              <a:t>High availability</a:t>
            </a:r>
          </a:p>
          <a:p>
            <a:r>
              <a:rPr lang="en-US" dirty="0" smtClean="0"/>
              <a:t>Fault tolerance</a:t>
            </a:r>
          </a:p>
          <a:p>
            <a:r>
              <a:rPr lang="en-US" dirty="0" smtClean="0"/>
              <a:t>Disaster recovery</a:t>
            </a:r>
          </a:p>
          <a:p>
            <a:pPr>
              <a:buNone/>
            </a:pPr>
            <a:endParaRPr lang="en-US" dirty="0" smtClean="0"/>
          </a:p>
          <a:p>
            <a:pPr algn="ctr">
              <a:buNone/>
            </a:pPr>
            <a:r>
              <a:rPr lang="en-US" sz="3600" dirty="0" smtClean="0">
                <a:solidFill>
                  <a:srgbClr val="FF0000"/>
                </a:solidFill>
              </a:rPr>
              <a:t>However…</a:t>
            </a:r>
          </a:p>
          <a:p>
            <a:pPr>
              <a:buNone/>
            </a:pPr>
            <a:endParaRPr lang="en-US" dirty="0"/>
          </a:p>
        </p:txBody>
      </p:sp>
      <p:sp>
        <p:nvSpPr>
          <p:cNvPr id="4" name="Rectangle 3"/>
          <p:cNvSpPr/>
          <p:nvPr/>
        </p:nvSpPr>
        <p:spPr bwMode="auto">
          <a:xfrm>
            <a:off x="2107101" y="5051491"/>
            <a:ext cx="5224455" cy="991054"/>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Complexity</a:t>
            </a:r>
            <a:endParaRPr lang="en-US" dirty="0"/>
          </a:p>
        </p:txBody>
      </p:sp>
      <p:sp>
        <p:nvSpPr>
          <p:cNvPr id="6" name="Rounded Rectangle 5"/>
          <p:cNvSpPr/>
          <p:nvPr/>
        </p:nvSpPr>
        <p:spPr bwMode="auto">
          <a:xfrm>
            <a:off x="833943" y="5032246"/>
            <a:ext cx="7604082" cy="640591"/>
          </a:xfrm>
          <a:prstGeom prst="roundRect">
            <a:avLst/>
          </a:prstGeom>
          <a:gradFill>
            <a:gsLst>
              <a:gs pos="0">
                <a:srgbClr val="666666">
                  <a:alpha val="89000"/>
                </a:srgbClr>
              </a:gs>
              <a:gs pos="100000">
                <a:srgbClr val="ADADAD"/>
              </a:gs>
            </a:gsLst>
          </a:gradFill>
          <a:ln w="12700">
            <a:solidFill>
              <a:srgbClr val="A6A6A6"/>
            </a:solidFill>
            <a:headEnd type="none" w="med" len="med"/>
            <a:tailEnd type="none" w="med" len="med"/>
          </a:ln>
          <a:effectLst>
            <a:outerShdw blurRad="50800" dist="25400" dir="5400000" sx="99000" sy="99000" algn="t" rotWithShape="0">
              <a:prstClr val="black">
                <a:alpha val="40000"/>
              </a:prstClr>
            </a:outerShdw>
          </a:effectLst>
          <a:scene3d>
            <a:camera prst="orthographicFront"/>
            <a:lightRig rig="threePt" dir="t"/>
          </a:scene3d>
          <a:sp3d>
            <a:bevelT w="31750" h="1270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dirty="0">
              <a:solidFill>
                <a:srgbClr val="FFFFFF"/>
              </a:solidFill>
            </a:endParaRPr>
          </a:p>
        </p:txBody>
      </p:sp>
      <p:sp>
        <p:nvSpPr>
          <p:cNvPr id="10" name="Rounded Rectangle 9"/>
          <p:cNvSpPr/>
          <p:nvPr/>
        </p:nvSpPr>
        <p:spPr bwMode="auto">
          <a:xfrm>
            <a:off x="833943" y="2501690"/>
            <a:ext cx="7604082" cy="644447"/>
          </a:xfrm>
          <a:prstGeom prst="roundRect">
            <a:avLst/>
          </a:prstGeom>
          <a:gradFill flip="none" rotWithShape="1">
            <a:gsLst>
              <a:gs pos="99000">
                <a:srgbClr val="AAD26B"/>
              </a:gs>
              <a:gs pos="0">
                <a:srgbClr val="6C9E3B"/>
              </a:gs>
            </a:gsLst>
            <a:lin ang="16200000" scaled="0"/>
            <a:tileRect/>
          </a:gradFill>
          <a:ln w="12700">
            <a:solidFill>
              <a:srgbClr val="689739"/>
            </a:solidFill>
            <a:headEnd type="none" w="med" len="med"/>
            <a:tailEnd type="none" w="med" len="med"/>
          </a:ln>
          <a:effectLst>
            <a:outerShdw blurRad="50800" dist="25400" dir="5400000" sx="99000" sy="99000" algn="t" rotWithShape="0">
              <a:prstClr val="black">
                <a:alpha val="30000"/>
              </a:prstClr>
            </a:outerShdw>
          </a:effectLst>
          <a:scene3d>
            <a:camera prst="orthographicFront"/>
            <a:lightRig rig="threePt" dir="t"/>
          </a:scene3d>
          <a:sp3d>
            <a:bevelT w="31750" h="1270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dirty="0">
              <a:solidFill>
                <a:srgbClr val="FFFFFF"/>
              </a:solidFill>
            </a:endParaRPr>
          </a:p>
        </p:txBody>
      </p:sp>
      <p:sp>
        <p:nvSpPr>
          <p:cNvPr id="11" name="Rounded Rectangle 10"/>
          <p:cNvSpPr/>
          <p:nvPr/>
        </p:nvSpPr>
        <p:spPr bwMode="auto">
          <a:xfrm>
            <a:off x="833943" y="3752535"/>
            <a:ext cx="7604082" cy="637127"/>
          </a:xfrm>
          <a:prstGeom prst="roundRect">
            <a:avLst/>
          </a:prstGeom>
          <a:gradFill>
            <a:gsLst>
              <a:gs pos="0">
                <a:srgbClr val="61C0E0"/>
              </a:gs>
              <a:gs pos="100000">
                <a:srgbClr val="ACE0F2"/>
              </a:gs>
            </a:gsLst>
          </a:gradFill>
          <a:ln w="12700">
            <a:solidFill>
              <a:srgbClr val="39A5E5"/>
            </a:solidFill>
            <a:headEnd type="none" w="med" len="med"/>
            <a:tailEnd type="none" w="med" len="med"/>
          </a:ln>
          <a:effectLst>
            <a:outerShdw blurRad="50800" dist="25400" dir="5400000" sx="99000" sy="99000" algn="t" rotWithShape="0">
              <a:prstClr val="black">
                <a:alpha val="40000"/>
              </a:prstClr>
            </a:outerShdw>
          </a:effectLst>
          <a:scene3d>
            <a:camera prst="orthographicFront"/>
            <a:lightRig rig="threePt" dir="t"/>
          </a:scene3d>
          <a:sp3d>
            <a:bevelT w="31750" h="1270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dirty="0">
              <a:solidFill>
                <a:srgbClr val="FFFFFF"/>
              </a:solidFill>
            </a:endParaRPr>
          </a:p>
        </p:txBody>
      </p:sp>
      <p:sp>
        <p:nvSpPr>
          <p:cNvPr id="12" name="Line 43"/>
          <p:cNvSpPr>
            <a:spLocks noChangeShapeType="1"/>
          </p:cNvSpPr>
          <p:nvPr/>
        </p:nvSpPr>
        <p:spPr bwMode="auto">
          <a:xfrm flipV="1">
            <a:off x="2520823" y="1972486"/>
            <a:ext cx="1" cy="4243251"/>
          </a:xfrm>
          <a:prstGeom prst="line">
            <a:avLst/>
          </a:prstGeom>
          <a:noFill/>
          <a:ln w="19050">
            <a:solidFill>
              <a:schemeClr val="tx1"/>
            </a:solidFill>
            <a:round/>
            <a:headEnd/>
            <a:tailEnd/>
          </a:ln>
          <a:effectLst>
            <a:outerShdw blurRad="50800" dist="25400" dir="5400000">
              <a:srgbClr val="000000">
                <a:alpha val="30000"/>
              </a:srgbClr>
            </a:outerShdw>
          </a:effectLst>
        </p:spPr>
        <p:txBody>
          <a:bodyPr wrap="none" anchor="ctr">
            <a:prstTxWarp prst="textNoShape">
              <a:avLst/>
            </a:prstTxWarp>
          </a:bodyPr>
          <a:lstStyle/>
          <a:p>
            <a:endParaRPr lang="en-US"/>
          </a:p>
        </p:txBody>
      </p:sp>
      <p:sp>
        <p:nvSpPr>
          <p:cNvPr id="13" name="TextBox 12"/>
          <p:cNvSpPr txBox="1"/>
          <p:nvPr/>
        </p:nvSpPr>
        <p:spPr>
          <a:xfrm>
            <a:off x="952887" y="1943622"/>
            <a:ext cx="1431777" cy="536044"/>
          </a:xfrm>
          <a:prstGeom prst="rect">
            <a:avLst/>
          </a:prstGeom>
          <a:noFill/>
        </p:spPr>
        <p:txBody>
          <a:bodyPr wrap="none" rtlCol="0">
            <a:spAutoFit/>
          </a:bodyPr>
          <a:lstStyle/>
          <a:p>
            <a:pPr>
              <a:spcAft>
                <a:spcPts val="72"/>
              </a:spcAft>
            </a:pPr>
            <a:r>
              <a:rPr lang="en-US" sz="1400" dirty="0" smtClean="0">
                <a:solidFill>
                  <a:srgbClr val="333333"/>
                </a:solidFill>
              </a:rPr>
              <a:t>Biz Processes/-</a:t>
            </a:r>
          </a:p>
          <a:p>
            <a:pPr>
              <a:spcAft>
                <a:spcPts val="72"/>
              </a:spcAft>
            </a:pPr>
            <a:r>
              <a:rPr lang="en-US" sz="1400" dirty="0" smtClean="0">
                <a:solidFill>
                  <a:srgbClr val="333333"/>
                </a:solidFill>
              </a:rPr>
              <a:t>Services</a:t>
            </a:r>
          </a:p>
        </p:txBody>
      </p:sp>
      <p:sp>
        <p:nvSpPr>
          <p:cNvPr id="14" name="TextBox 13"/>
          <p:cNvSpPr txBox="1"/>
          <p:nvPr/>
        </p:nvSpPr>
        <p:spPr>
          <a:xfrm>
            <a:off x="1152535" y="2577115"/>
            <a:ext cx="1032492" cy="536044"/>
          </a:xfrm>
          <a:prstGeom prst="rect">
            <a:avLst/>
          </a:prstGeom>
          <a:noFill/>
        </p:spPr>
        <p:txBody>
          <a:bodyPr wrap="none" rtlCol="0">
            <a:spAutoFit/>
          </a:bodyPr>
          <a:lstStyle/>
          <a:p>
            <a:pPr>
              <a:spcAft>
                <a:spcPts val="72"/>
              </a:spcAft>
            </a:pPr>
            <a:r>
              <a:rPr lang="en-US" sz="1400" dirty="0" smtClean="0">
                <a:solidFill>
                  <a:srgbClr val="333333"/>
                </a:solidFill>
              </a:rPr>
              <a:t>Virtualized</a:t>
            </a:r>
          </a:p>
          <a:p>
            <a:pPr>
              <a:spcAft>
                <a:spcPts val="72"/>
              </a:spcAft>
            </a:pPr>
            <a:r>
              <a:rPr lang="en-US" sz="1400" dirty="0" smtClean="0">
                <a:solidFill>
                  <a:srgbClr val="333333"/>
                </a:solidFill>
              </a:rPr>
              <a:t>Platform</a:t>
            </a:r>
            <a:endParaRPr lang="en-US" sz="1400" dirty="0" smtClean="0">
              <a:solidFill>
                <a:srgbClr val="333333"/>
              </a:solidFill>
            </a:endParaRPr>
          </a:p>
        </p:txBody>
      </p:sp>
      <p:sp>
        <p:nvSpPr>
          <p:cNvPr id="15" name="TextBox 14"/>
          <p:cNvSpPr txBox="1"/>
          <p:nvPr/>
        </p:nvSpPr>
        <p:spPr>
          <a:xfrm>
            <a:off x="1242224" y="3306829"/>
            <a:ext cx="853106" cy="307777"/>
          </a:xfrm>
          <a:prstGeom prst="rect">
            <a:avLst/>
          </a:prstGeom>
          <a:noFill/>
        </p:spPr>
        <p:txBody>
          <a:bodyPr wrap="square" rtlCol="0">
            <a:spAutoFit/>
          </a:bodyPr>
          <a:lstStyle/>
          <a:p>
            <a:pPr>
              <a:spcAft>
                <a:spcPts val="72"/>
              </a:spcAft>
            </a:pPr>
            <a:r>
              <a:rPr lang="en-US" sz="1400" dirty="0" smtClean="0">
                <a:solidFill>
                  <a:srgbClr val="333333"/>
                </a:solidFill>
              </a:rPr>
              <a:t>Platform</a:t>
            </a:r>
            <a:endParaRPr lang="en-US" sz="1400" dirty="0" smtClean="0">
              <a:solidFill>
                <a:srgbClr val="333333"/>
              </a:solidFill>
            </a:endParaRPr>
          </a:p>
        </p:txBody>
      </p:sp>
      <p:sp>
        <p:nvSpPr>
          <p:cNvPr id="16" name="TextBox 15"/>
          <p:cNvSpPr txBox="1"/>
          <p:nvPr/>
        </p:nvSpPr>
        <p:spPr>
          <a:xfrm>
            <a:off x="1242181" y="5826213"/>
            <a:ext cx="853193" cy="307777"/>
          </a:xfrm>
          <a:prstGeom prst="rect">
            <a:avLst/>
          </a:prstGeom>
          <a:noFill/>
        </p:spPr>
        <p:txBody>
          <a:bodyPr wrap="none" rtlCol="0">
            <a:spAutoFit/>
          </a:bodyPr>
          <a:lstStyle/>
          <a:p>
            <a:pPr>
              <a:spcAft>
                <a:spcPts val="72"/>
              </a:spcAft>
            </a:pPr>
            <a:r>
              <a:rPr lang="en-US" sz="1400" dirty="0" smtClean="0">
                <a:solidFill>
                  <a:srgbClr val="333333"/>
                </a:solidFill>
              </a:rPr>
              <a:t>Physical</a:t>
            </a:r>
            <a:endParaRPr lang="en-US" sz="1400" dirty="0" smtClean="0">
              <a:solidFill>
                <a:srgbClr val="333333"/>
              </a:solidFill>
            </a:endParaRPr>
          </a:p>
        </p:txBody>
      </p:sp>
      <p:sp>
        <p:nvSpPr>
          <p:cNvPr id="17" name="TextBox 16"/>
          <p:cNvSpPr txBox="1"/>
          <p:nvPr/>
        </p:nvSpPr>
        <p:spPr>
          <a:xfrm>
            <a:off x="857995" y="3813689"/>
            <a:ext cx="1621570" cy="536044"/>
          </a:xfrm>
          <a:prstGeom prst="rect">
            <a:avLst/>
          </a:prstGeom>
          <a:noFill/>
        </p:spPr>
        <p:txBody>
          <a:bodyPr wrap="none" rtlCol="0">
            <a:spAutoFit/>
          </a:bodyPr>
          <a:lstStyle/>
          <a:p>
            <a:pPr>
              <a:spcAft>
                <a:spcPts val="72"/>
              </a:spcAft>
            </a:pPr>
            <a:r>
              <a:rPr lang="en-US" sz="1400" dirty="0" smtClean="0">
                <a:solidFill>
                  <a:srgbClr val="333333"/>
                </a:solidFill>
              </a:rPr>
              <a:t>Virtualized</a:t>
            </a:r>
          </a:p>
          <a:p>
            <a:pPr>
              <a:spcAft>
                <a:spcPts val="72"/>
              </a:spcAft>
            </a:pPr>
            <a:r>
              <a:rPr lang="en-US" sz="1400" dirty="0" smtClean="0">
                <a:solidFill>
                  <a:srgbClr val="333333"/>
                </a:solidFill>
              </a:rPr>
              <a:t>Operating System</a:t>
            </a:r>
            <a:endParaRPr lang="en-US" sz="1400" dirty="0" smtClean="0">
              <a:solidFill>
                <a:srgbClr val="333333"/>
              </a:solidFill>
            </a:endParaRPr>
          </a:p>
        </p:txBody>
      </p:sp>
      <p:sp>
        <p:nvSpPr>
          <p:cNvPr id="18" name="TextBox 17"/>
          <p:cNvSpPr txBox="1"/>
          <p:nvPr/>
        </p:nvSpPr>
        <p:spPr>
          <a:xfrm>
            <a:off x="1182218" y="4447182"/>
            <a:ext cx="973118" cy="536044"/>
          </a:xfrm>
          <a:prstGeom prst="rect">
            <a:avLst/>
          </a:prstGeom>
          <a:noFill/>
        </p:spPr>
        <p:txBody>
          <a:bodyPr wrap="none" rtlCol="0">
            <a:spAutoFit/>
          </a:bodyPr>
          <a:lstStyle/>
          <a:p>
            <a:pPr>
              <a:spcAft>
                <a:spcPts val="72"/>
              </a:spcAft>
            </a:pPr>
            <a:r>
              <a:rPr lang="en-US" sz="1400" dirty="0" smtClean="0">
                <a:solidFill>
                  <a:srgbClr val="333333"/>
                </a:solidFill>
              </a:rPr>
              <a:t>Operating</a:t>
            </a:r>
          </a:p>
          <a:p>
            <a:pPr>
              <a:spcAft>
                <a:spcPts val="72"/>
              </a:spcAft>
            </a:pPr>
            <a:r>
              <a:rPr lang="en-US" sz="1400" dirty="0" smtClean="0">
                <a:solidFill>
                  <a:srgbClr val="333333"/>
                </a:solidFill>
              </a:rPr>
              <a:t>System</a:t>
            </a:r>
          </a:p>
        </p:txBody>
      </p:sp>
      <p:sp>
        <p:nvSpPr>
          <p:cNvPr id="19" name="TextBox 18"/>
          <p:cNvSpPr txBox="1"/>
          <p:nvPr/>
        </p:nvSpPr>
        <p:spPr>
          <a:xfrm>
            <a:off x="1152532" y="5095952"/>
            <a:ext cx="1032492" cy="536044"/>
          </a:xfrm>
          <a:prstGeom prst="rect">
            <a:avLst/>
          </a:prstGeom>
          <a:noFill/>
        </p:spPr>
        <p:txBody>
          <a:bodyPr wrap="none" rtlCol="0">
            <a:spAutoFit/>
          </a:bodyPr>
          <a:lstStyle/>
          <a:p>
            <a:pPr>
              <a:spcAft>
                <a:spcPts val="72"/>
              </a:spcAft>
            </a:pPr>
            <a:r>
              <a:rPr lang="en-US" sz="1400" dirty="0" smtClean="0">
                <a:solidFill>
                  <a:srgbClr val="333333"/>
                </a:solidFill>
              </a:rPr>
              <a:t>Virtualized</a:t>
            </a:r>
          </a:p>
          <a:p>
            <a:pPr>
              <a:spcAft>
                <a:spcPts val="72"/>
              </a:spcAft>
            </a:pPr>
            <a:r>
              <a:rPr lang="en-US" sz="1400" dirty="0" smtClean="0">
                <a:solidFill>
                  <a:srgbClr val="333333"/>
                </a:solidFill>
              </a:rPr>
              <a:t>Physical</a:t>
            </a:r>
            <a:endParaRPr lang="en-US" sz="1400" dirty="0" smtClean="0">
              <a:solidFill>
                <a:srgbClr val="333333"/>
              </a:solidFill>
            </a:endParaRPr>
          </a:p>
        </p:txBody>
      </p:sp>
      <p:sp>
        <p:nvSpPr>
          <p:cNvPr id="20" name="Line 43"/>
          <p:cNvSpPr>
            <a:spLocks noChangeShapeType="1"/>
          </p:cNvSpPr>
          <p:nvPr/>
        </p:nvSpPr>
        <p:spPr bwMode="auto">
          <a:xfrm flipH="1" flipV="1">
            <a:off x="4281552" y="4118168"/>
            <a:ext cx="17699" cy="2095242"/>
          </a:xfrm>
          <a:prstGeom prst="line">
            <a:avLst/>
          </a:prstGeom>
          <a:noFill/>
          <a:ln w="19050" cap="flat" cmpd="sng" algn="ctr">
            <a:solidFill>
              <a:schemeClr val="tx1"/>
            </a:solidFill>
            <a:prstDash val="dash"/>
            <a:round/>
            <a:headEnd type="none" w="med" len="med"/>
            <a:tailEnd type="none" w="med" len="med"/>
          </a:ln>
          <a:effectLst>
            <a:outerShdw blurRad="50800" dist="25400" dir="5400000">
              <a:srgbClr val="000000">
                <a:alpha val="30000"/>
              </a:srgbClr>
            </a:outerShdw>
          </a:effectLst>
        </p:spPr>
        <p:txBody>
          <a:bodyPr wrap="none" anchor="ctr">
            <a:prstTxWarp prst="textNoShape">
              <a:avLst/>
            </a:prstTxWarp>
          </a:bodyPr>
          <a:lstStyle/>
          <a:p>
            <a:endParaRPr lang="en-US"/>
          </a:p>
        </p:txBody>
      </p:sp>
      <p:sp>
        <p:nvSpPr>
          <p:cNvPr id="21" name="Line 43"/>
          <p:cNvSpPr>
            <a:spLocks noChangeShapeType="1"/>
          </p:cNvSpPr>
          <p:nvPr/>
        </p:nvSpPr>
        <p:spPr bwMode="auto">
          <a:xfrm flipH="1" flipV="1">
            <a:off x="6504109" y="4080454"/>
            <a:ext cx="6533" cy="2132956"/>
          </a:xfrm>
          <a:prstGeom prst="line">
            <a:avLst/>
          </a:prstGeom>
          <a:noFill/>
          <a:ln w="19050" cap="flat" cmpd="sng" algn="ctr">
            <a:solidFill>
              <a:schemeClr val="tx1"/>
            </a:solidFill>
            <a:prstDash val="dash"/>
            <a:round/>
            <a:headEnd type="none" w="med" len="med"/>
            <a:tailEnd type="none" w="med" len="med"/>
          </a:ln>
          <a:effectLst>
            <a:outerShdw blurRad="50800" dist="25400" dir="5400000">
              <a:srgbClr val="000000">
                <a:alpha val="30000"/>
              </a:srgbClr>
            </a:outerShdw>
          </a:effectLst>
        </p:spPr>
        <p:txBody>
          <a:bodyPr wrap="none" anchor="ctr">
            <a:prstTxWarp prst="textNoShape">
              <a:avLst/>
            </a:prstTxWarp>
          </a:bodyPr>
          <a:lstStyle/>
          <a:p>
            <a:endParaRPr lang="en-US"/>
          </a:p>
        </p:txBody>
      </p:sp>
      <p:sp>
        <p:nvSpPr>
          <p:cNvPr id="22" name="TextBox 21"/>
          <p:cNvSpPr txBox="1"/>
          <p:nvPr/>
        </p:nvSpPr>
        <p:spPr>
          <a:xfrm>
            <a:off x="3001981" y="5997857"/>
            <a:ext cx="813481" cy="307777"/>
          </a:xfrm>
          <a:prstGeom prst="rect">
            <a:avLst/>
          </a:prstGeom>
          <a:noFill/>
        </p:spPr>
        <p:txBody>
          <a:bodyPr wrap="none" rtlCol="0">
            <a:spAutoFit/>
          </a:bodyPr>
          <a:lstStyle/>
          <a:p>
            <a:pPr>
              <a:spcAft>
                <a:spcPts val="72"/>
              </a:spcAft>
            </a:pPr>
            <a:r>
              <a:rPr lang="en-US" sz="1400" dirty="0" smtClean="0">
                <a:solidFill>
                  <a:srgbClr val="333333"/>
                </a:solidFill>
              </a:rPr>
              <a:t>Storage</a:t>
            </a:r>
            <a:endParaRPr lang="en-US" sz="1400" dirty="0" smtClean="0">
              <a:solidFill>
                <a:srgbClr val="333333"/>
              </a:solidFill>
            </a:endParaRPr>
          </a:p>
        </p:txBody>
      </p:sp>
      <p:sp>
        <p:nvSpPr>
          <p:cNvPr id="23" name="TextBox 22"/>
          <p:cNvSpPr txBox="1"/>
          <p:nvPr/>
        </p:nvSpPr>
        <p:spPr>
          <a:xfrm>
            <a:off x="5011136" y="5988235"/>
            <a:ext cx="913156" cy="307777"/>
          </a:xfrm>
          <a:prstGeom prst="rect">
            <a:avLst/>
          </a:prstGeom>
          <a:noFill/>
        </p:spPr>
        <p:txBody>
          <a:bodyPr wrap="none" rtlCol="0">
            <a:spAutoFit/>
          </a:bodyPr>
          <a:lstStyle/>
          <a:p>
            <a:pPr>
              <a:spcAft>
                <a:spcPts val="72"/>
              </a:spcAft>
            </a:pPr>
            <a:r>
              <a:rPr lang="en-US" sz="1400" dirty="0" smtClean="0">
                <a:solidFill>
                  <a:srgbClr val="333333"/>
                </a:solidFill>
              </a:rPr>
              <a:t>Compute</a:t>
            </a:r>
            <a:endParaRPr lang="en-US" sz="1400" dirty="0" smtClean="0">
              <a:solidFill>
                <a:srgbClr val="333333"/>
              </a:solidFill>
            </a:endParaRPr>
          </a:p>
        </p:txBody>
      </p:sp>
      <p:sp>
        <p:nvSpPr>
          <p:cNvPr id="24" name="TextBox 23"/>
          <p:cNvSpPr txBox="1"/>
          <p:nvPr/>
        </p:nvSpPr>
        <p:spPr>
          <a:xfrm>
            <a:off x="7081709" y="5997857"/>
            <a:ext cx="851515" cy="307777"/>
          </a:xfrm>
          <a:prstGeom prst="rect">
            <a:avLst/>
          </a:prstGeom>
          <a:noFill/>
        </p:spPr>
        <p:txBody>
          <a:bodyPr wrap="none" rtlCol="0">
            <a:spAutoFit/>
          </a:bodyPr>
          <a:lstStyle/>
          <a:p>
            <a:pPr>
              <a:spcAft>
                <a:spcPts val="72"/>
              </a:spcAft>
            </a:pPr>
            <a:r>
              <a:rPr lang="en-US" sz="1400" dirty="0" smtClean="0">
                <a:solidFill>
                  <a:srgbClr val="333333"/>
                </a:solidFill>
              </a:rPr>
              <a:t>Network</a:t>
            </a:r>
            <a:endParaRPr lang="en-US" sz="1400" dirty="0" smtClean="0">
              <a:solidFill>
                <a:srgbClr val="333333"/>
              </a:solidFill>
            </a:endParaRPr>
          </a:p>
        </p:txBody>
      </p:sp>
      <p:sp>
        <p:nvSpPr>
          <p:cNvPr id="25" name="TextBox 24"/>
          <p:cNvSpPr txBox="1"/>
          <p:nvPr/>
        </p:nvSpPr>
        <p:spPr>
          <a:xfrm>
            <a:off x="2813898" y="5688405"/>
            <a:ext cx="1225052" cy="412934"/>
          </a:xfrm>
          <a:prstGeom prst="rect">
            <a:avLst/>
          </a:prstGeom>
          <a:noFill/>
        </p:spPr>
        <p:txBody>
          <a:bodyPr wrap="none" rtlCol="0">
            <a:spAutoFit/>
          </a:bodyPr>
          <a:lstStyle/>
          <a:p>
            <a:pPr>
              <a:spcAft>
                <a:spcPts val="72"/>
              </a:spcAft>
            </a:pPr>
            <a:r>
              <a:rPr lang="en-US" sz="1000" dirty="0" smtClean="0">
                <a:solidFill>
                  <a:srgbClr val="333333"/>
                </a:solidFill>
              </a:rPr>
              <a:t>Disks, Controllers,</a:t>
            </a:r>
          </a:p>
          <a:p>
            <a:pPr>
              <a:spcAft>
                <a:spcPts val="72"/>
              </a:spcAft>
            </a:pPr>
            <a:r>
              <a:rPr lang="en-US" sz="1000" dirty="0" smtClean="0">
                <a:solidFill>
                  <a:srgbClr val="333333"/>
                </a:solidFill>
              </a:rPr>
              <a:t>SAN  Switches</a:t>
            </a:r>
            <a:endParaRPr lang="en-US" sz="1000" dirty="0" smtClean="0">
              <a:solidFill>
                <a:srgbClr val="333333"/>
              </a:solidFill>
            </a:endParaRPr>
          </a:p>
        </p:txBody>
      </p:sp>
      <p:sp>
        <p:nvSpPr>
          <p:cNvPr id="26" name="TextBox 25"/>
          <p:cNvSpPr txBox="1"/>
          <p:nvPr/>
        </p:nvSpPr>
        <p:spPr>
          <a:xfrm>
            <a:off x="4760058" y="5686854"/>
            <a:ext cx="1332191" cy="412934"/>
          </a:xfrm>
          <a:prstGeom prst="rect">
            <a:avLst/>
          </a:prstGeom>
          <a:noFill/>
        </p:spPr>
        <p:txBody>
          <a:bodyPr wrap="none" rtlCol="0">
            <a:spAutoFit/>
          </a:bodyPr>
          <a:lstStyle/>
          <a:p>
            <a:pPr>
              <a:spcAft>
                <a:spcPts val="72"/>
              </a:spcAft>
            </a:pPr>
            <a:r>
              <a:rPr lang="en-US" sz="1000" dirty="0" smtClean="0">
                <a:solidFill>
                  <a:srgbClr val="333333"/>
                </a:solidFill>
              </a:rPr>
              <a:t>Hardware Partitions</a:t>
            </a:r>
          </a:p>
          <a:p>
            <a:pPr>
              <a:spcAft>
                <a:spcPts val="72"/>
              </a:spcAft>
            </a:pPr>
            <a:r>
              <a:rPr lang="en-US" sz="1000" dirty="0" smtClean="0">
                <a:solidFill>
                  <a:srgbClr val="333333"/>
                </a:solidFill>
              </a:rPr>
              <a:t>Servers, Blades, etc</a:t>
            </a:r>
            <a:endParaRPr lang="en-US" sz="1000" dirty="0" smtClean="0">
              <a:solidFill>
                <a:srgbClr val="333333"/>
              </a:solidFill>
            </a:endParaRPr>
          </a:p>
        </p:txBody>
      </p:sp>
      <p:sp>
        <p:nvSpPr>
          <p:cNvPr id="27" name="TextBox 26"/>
          <p:cNvSpPr txBox="1"/>
          <p:nvPr/>
        </p:nvSpPr>
        <p:spPr>
          <a:xfrm>
            <a:off x="6783793" y="5792695"/>
            <a:ext cx="1460431" cy="246221"/>
          </a:xfrm>
          <a:prstGeom prst="rect">
            <a:avLst/>
          </a:prstGeom>
          <a:noFill/>
        </p:spPr>
        <p:txBody>
          <a:bodyPr wrap="none" rtlCol="0">
            <a:spAutoFit/>
          </a:bodyPr>
          <a:lstStyle/>
          <a:p>
            <a:pPr>
              <a:spcAft>
                <a:spcPts val="72"/>
              </a:spcAft>
            </a:pPr>
            <a:r>
              <a:rPr lang="en-US" sz="1000" dirty="0" smtClean="0">
                <a:solidFill>
                  <a:srgbClr val="333333"/>
                </a:solidFill>
              </a:rPr>
              <a:t>Switches, Routers, etc</a:t>
            </a:r>
            <a:endParaRPr lang="en-US" sz="1000" dirty="0" smtClean="0">
              <a:solidFill>
                <a:srgbClr val="333333"/>
              </a:solidFill>
            </a:endParaRPr>
          </a:p>
        </p:txBody>
      </p:sp>
      <p:sp>
        <p:nvSpPr>
          <p:cNvPr id="28" name="TextBox 27"/>
          <p:cNvSpPr txBox="1"/>
          <p:nvPr/>
        </p:nvSpPr>
        <p:spPr>
          <a:xfrm>
            <a:off x="3105863" y="5138407"/>
            <a:ext cx="676525" cy="412934"/>
          </a:xfrm>
          <a:prstGeom prst="rect">
            <a:avLst/>
          </a:prstGeom>
          <a:noFill/>
        </p:spPr>
        <p:txBody>
          <a:bodyPr wrap="none" rtlCol="0">
            <a:spAutoFit/>
          </a:bodyPr>
          <a:lstStyle/>
          <a:p>
            <a:pPr>
              <a:spcAft>
                <a:spcPts val="72"/>
              </a:spcAft>
            </a:pPr>
            <a:r>
              <a:rPr lang="en-US" sz="1000" dirty="0" err="1" smtClean="0">
                <a:solidFill>
                  <a:srgbClr val="333333"/>
                </a:solidFill>
              </a:rPr>
              <a:t>LUNs</a:t>
            </a:r>
            <a:endParaRPr lang="en-US" sz="1000" dirty="0" smtClean="0">
              <a:solidFill>
                <a:srgbClr val="333333"/>
              </a:solidFill>
            </a:endParaRPr>
          </a:p>
          <a:p>
            <a:pPr>
              <a:spcAft>
                <a:spcPts val="72"/>
              </a:spcAft>
            </a:pPr>
            <a:r>
              <a:rPr lang="en-US" sz="1000" dirty="0" smtClean="0">
                <a:solidFill>
                  <a:srgbClr val="333333"/>
                </a:solidFill>
              </a:rPr>
              <a:t>Volumes</a:t>
            </a:r>
            <a:endParaRPr lang="en-US" sz="1000" dirty="0" smtClean="0">
              <a:solidFill>
                <a:srgbClr val="333333"/>
              </a:solidFill>
            </a:endParaRPr>
          </a:p>
        </p:txBody>
      </p:sp>
      <p:sp>
        <p:nvSpPr>
          <p:cNvPr id="29" name="TextBox 28"/>
          <p:cNvSpPr txBox="1"/>
          <p:nvPr/>
        </p:nvSpPr>
        <p:spPr>
          <a:xfrm>
            <a:off x="4860994" y="5148030"/>
            <a:ext cx="1130312" cy="412934"/>
          </a:xfrm>
          <a:prstGeom prst="rect">
            <a:avLst/>
          </a:prstGeom>
          <a:noFill/>
        </p:spPr>
        <p:txBody>
          <a:bodyPr wrap="none" rtlCol="0">
            <a:spAutoFit/>
          </a:bodyPr>
          <a:lstStyle/>
          <a:p>
            <a:pPr>
              <a:spcAft>
                <a:spcPts val="72"/>
              </a:spcAft>
            </a:pPr>
            <a:r>
              <a:rPr lang="en-US" sz="1000" dirty="0" smtClean="0">
                <a:solidFill>
                  <a:srgbClr val="333333"/>
                </a:solidFill>
              </a:rPr>
              <a:t>Virtual Machines</a:t>
            </a:r>
          </a:p>
          <a:p>
            <a:pPr>
              <a:spcAft>
                <a:spcPts val="72"/>
              </a:spcAft>
            </a:pPr>
            <a:r>
              <a:rPr lang="en-US" sz="1000" dirty="0" smtClean="0">
                <a:solidFill>
                  <a:srgbClr val="333333"/>
                </a:solidFill>
              </a:rPr>
              <a:t>Hypervisors</a:t>
            </a:r>
            <a:endParaRPr lang="en-US" sz="1000" dirty="0" smtClean="0">
              <a:solidFill>
                <a:srgbClr val="333333"/>
              </a:solidFill>
            </a:endParaRPr>
          </a:p>
        </p:txBody>
      </p:sp>
      <p:sp>
        <p:nvSpPr>
          <p:cNvPr id="30" name="TextBox 29"/>
          <p:cNvSpPr txBox="1"/>
          <p:nvPr/>
        </p:nvSpPr>
        <p:spPr>
          <a:xfrm>
            <a:off x="6835909" y="5148030"/>
            <a:ext cx="1336950" cy="412934"/>
          </a:xfrm>
          <a:prstGeom prst="rect">
            <a:avLst/>
          </a:prstGeom>
          <a:noFill/>
        </p:spPr>
        <p:txBody>
          <a:bodyPr wrap="none" rtlCol="0">
            <a:spAutoFit/>
          </a:bodyPr>
          <a:lstStyle/>
          <a:p>
            <a:pPr>
              <a:spcAft>
                <a:spcPts val="72"/>
              </a:spcAft>
            </a:pPr>
            <a:r>
              <a:rPr lang="en-US" sz="1000" dirty="0" err="1" smtClean="0">
                <a:solidFill>
                  <a:srgbClr val="333333"/>
                </a:solidFill>
              </a:rPr>
              <a:t>VLANs</a:t>
            </a:r>
            <a:endParaRPr lang="en-US" sz="1000" dirty="0" smtClean="0">
              <a:solidFill>
                <a:srgbClr val="333333"/>
              </a:solidFill>
            </a:endParaRPr>
          </a:p>
          <a:p>
            <a:pPr>
              <a:spcAft>
                <a:spcPts val="72"/>
              </a:spcAft>
            </a:pPr>
            <a:r>
              <a:rPr lang="en-US" sz="1000" dirty="0" smtClean="0">
                <a:solidFill>
                  <a:srgbClr val="333333"/>
                </a:solidFill>
              </a:rPr>
              <a:t>Virtual Switches etc.</a:t>
            </a:r>
            <a:endParaRPr lang="en-US" sz="1000" dirty="0" smtClean="0">
              <a:solidFill>
                <a:srgbClr val="333333"/>
              </a:solidFill>
            </a:endParaRPr>
          </a:p>
        </p:txBody>
      </p:sp>
      <p:sp>
        <p:nvSpPr>
          <p:cNvPr id="31" name="TextBox 30"/>
          <p:cNvSpPr txBox="1"/>
          <p:nvPr/>
        </p:nvSpPr>
        <p:spPr>
          <a:xfrm>
            <a:off x="2946340" y="4609203"/>
            <a:ext cx="918603" cy="246221"/>
          </a:xfrm>
          <a:prstGeom prst="rect">
            <a:avLst/>
          </a:prstGeom>
          <a:noFill/>
        </p:spPr>
        <p:txBody>
          <a:bodyPr wrap="none" rtlCol="0">
            <a:spAutoFit/>
          </a:bodyPr>
          <a:lstStyle/>
          <a:p>
            <a:pPr>
              <a:spcAft>
                <a:spcPts val="72"/>
              </a:spcAft>
            </a:pPr>
            <a:r>
              <a:rPr lang="en-US" sz="1000" dirty="0" smtClean="0">
                <a:solidFill>
                  <a:srgbClr val="333333"/>
                </a:solidFill>
              </a:rPr>
              <a:t>File Systems</a:t>
            </a:r>
            <a:endParaRPr lang="en-US" sz="1000" dirty="0" smtClean="0">
              <a:solidFill>
                <a:srgbClr val="333333"/>
              </a:solidFill>
            </a:endParaRPr>
          </a:p>
        </p:txBody>
      </p:sp>
      <p:sp>
        <p:nvSpPr>
          <p:cNvPr id="32" name="TextBox 31"/>
          <p:cNvSpPr txBox="1"/>
          <p:nvPr/>
        </p:nvSpPr>
        <p:spPr>
          <a:xfrm>
            <a:off x="5100332" y="4512984"/>
            <a:ext cx="747846" cy="412934"/>
          </a:xfrm>
          <a:prstGeom prst="rect">
            <a:avLst/>
          </a:prstGeom>
          <a:noFill/>
        </p:spPr>
        <p:txBody>
          <a:bodyPr wrap="none" rtlCol="0">
            <a:spAutoFit/>
          </a:bodyPr>
          <a:lstStyle/>
          <a:p>
            <a:pPr>
              <a:spcAft>
                <a:spcPts val="72"/>
              </a:spcAft>
            </a:pPr>
            <a:r>
              <a:rPr lang="en-US" sz="1000" dirty="0" smtClean="0">
                <a:solidFill>
                  <a:srgbClr val="333333"/>
                </a:solidFill>
              </a:rPr>
              <a:t>Operating</a:t>
            </a:r>
          </a:p>
          <a:p>
            <a:pPr>
              <a:spcAft>
                <a:spcPts val="72"/>
              </a:spcAft>
            </a:pPr>
            <a:r>
              <a:rPr lang="en-US" sz="1000" dirty="0" smtClean="0">
                <a:solidFill>
                  <a:srgbClr val="333333"/>
                </a:solidFill>
              </a:rPr>
              <a:t>Systems</a:t>
            </a:r>
            <a:endParaRPr lang="en-US" sz="1000" dirty="0" smtClean="0">
              <a:solidFill>
                <a:srgbClr val="333333"/>
              </a:solidFill>
            </a:endParaRPr>
          </a:p>
        </p:txBody>
      </p:sp>
      <p:sp>
        <p:nvSpPr>
          <p:cNvPr id="33" name="TextBox 32"/>
          <p:cNvSpPr txBox="1"/>
          <p:nvPr/>
        </p:nvSpPr>
        <p:spPr>
          <a:xfrm>
            <a:off x="6914276" y="4589959"/>
            <a:ext cx="1180218" cy="246221"/>
          </a:xfrm>
          <a:prstGeom prst="rect">
            <a:avLst/>
          </a:prstGeom>
          <a:noFill/>
        </p:spPr>
        <p:txBody>
          <a:bodyPr wrap="none" rtlCol="0">
            <a:spAutoFit/>
          </a:bodyPr>
          <a:lstStyle/>
          <a:p>
            <a:pPr>
              <a:spcAft>
                <a:spcPts val="72"/>
              </a:spcAft>
            </a:pPr>
            <a:r>
              <a:rPr lang="en-US" sz="1000" dirty="0" smtClean="0">
                <a:solidFill>
                  <a:srgbClr val="333333"/>
                </a:solidFill>
              </a:rPr>
              <a:t>IP, TCP, UDP etc.</a:t>
            </a:r>
            <a:endParaRPr lang="en-US" sz="1000" dirty="0" smtClean="0">
              <a:solidFill>
                <a:srgbClr val="333333"/>
              </a:solidFill>
            </a:endParaRPr>
          </a:p>
        </p:txBody>
      </p:sp>
      <p:sp>
        <p:nvSpPr>
          <p:cNvPr id="34" name="TextBox 33"/>
          <p:cNvSpPr txBox="1"/>
          <p:nvPr/>
        </p:nvSpPr>
        <p:spPr>
          <a:xfrm>
            <a:off x="2984824" y="3877940"/>
            <a:ext cx="918603" cy="412934"/>
          </a:xfrm>
          <a:prstGeom prst="rect">
            <a:avLst/>
          </a:prstGeom>
          <a:noFill/>
        </p:spPr>
        <p:txBody>
          <a:bodyPr wrap="none" rtlCol="0">
            <a:spAutoFit/>
          </a:bodyPr>
          <a:lstStyle/>
          <a:p>
            <a:pPr>
              <a:spcAft>
                <a:spcPts val="72"/>
              </a:spcAft>
            </a:pPr>
            <a:r>
              <a:rPr lang="en-US" sz="1000" dirty="0" smtClean="0">
                <a:solidFill>
                  <a:srgbClr val="333333"/>
                </a:solidFill>
              </a:rPr>
              <a:t>Distributed</a:t>
            </a:r>
          </a:p>
          <a:p>
            <a:pPr>
              <a:spcAft>
                <a:spcPts val="72"/>
              </a:spcAft>
            </a:pPr>
            <a:r>
              <a:rPr lang="en-US" sz="1000" dirty="0" smtClean="0">
                <a:solidFill>
                  <a:srgbClr val="333333"/>
                </a:solidFill>
              </a:rPr>
              <a:t>File Systems</a:t>
            </a:r>
            <a:endParaRPr lang="en-US" sz="1000" dirty="0" smtClean="0">
              <a:solidFill>
                <a:srgbClr val="333333"/>
              </a:solidFill>
            </a:endParaRPr>
          </a:p>
        </p:txBody>
      </p:sp>
      <p:sp>
        <p:nvSpPr>
          <p:cNvPr id="35" name="TextBox 34"/>
          <p:cNvSpPr txBox="1"/>
          <p:nvPr/>
        </p:nvSpPr>
        <p:spPr>
          <a:xfrm>
            <a:off x="4848415" y="3868318"/>
            <a:ext cx="1232441" cy="412934"/>
          </a:xfrm>
          <a:prstGeom prst="rect">
            <a:avLst/>
          </a:prstGeom>
          <a:noFill/>
        </p:spPr>
        <p:txBody>
          <a:bodyPr wrap="none" rtlCol="0">
            <a:spAutoFit/>
          </a:bodyPr>
          <a:lstStyle/>
          <a:p>
            <a:pPr>
              <a:spcAft>
                <a:spcPts val="72"/>
              </a:spcAft>
            </a:pPr>
            <a:r>
              <a:rPr lang="en-US" sz="1000" dirty="0" smtClean="0">
                <a:solidFill>
                  <a:srgbClr val="333333"/>
                </a:solidFill>
              </a:rPr>
              <a:t>Solaris Containers</a:t>
            </a:r>
          </a:p>
          <a:p>
            <a:pPr>
              <a:spcAft>
                <a:spcPts val="72"/>
              </a:spcAft>
            </a:pPr>
            <a:r>
              <a:rPr lang="en-US" sz="1000" dirty="0" smtClean="0">
                <a:solidFill>
                  <a:srgbClr val="333333"/>
                </a:solidFill>
              </a:rPr>
              <a:t>BSD Jails etc</a:t>
            </a:r>
            <a:endParaRPr lang="en-US" sz="1000" dirty="0" smtClean="0">
              <a:solidFill>
                <a:srgbClr val="333333"/>
              </a:solidFill>
            </a:endParaRPr>
          </a:p>
        </p:txBody>
      </p:sp>
      <p:sp>
        <p:nvSpPr>
          <p:cNvPr id="36" name="TextBox 35"/>
          <p:cNvSpPr txBox="1"/>
          <p:nvPr/>
        </p:nvSpPr>
        <p:spPr>
          <a:xfrm>
            <a:off x="6833532" y="3868318"/>
            <a:ext cx="1341708" cy="412934"/>
          </a:xfrm>
          <a:prstGeom prst="rect">
            <a:avLst/>
          </a:prstGeom>
          <a:noFill/>
        </p:spPr>
        <p:txBody>
          <a:bodyPr wrap="none" rtlCol="0">
            <a:spAutoFit/>
          </a:bodyPr>
          <a:lstStyle/>
          <a:p>
            <a:pPr>
              <a:spcAft>
                <a:spcPts val="72"/>
              </a:spcAft>
            </a:pPr>
            <a:r>
              <a:rPr lang="en-US" sz="1000" dirty="0" smtClean="0">
                <a:solidFill>
                  <a:srgbClr val="333333"/>
                </a:solidFill>
              </a:rPr>
              <a:t>Virtual IP in Clusters</a:t>
            </a:r>
          </a:p>
          <a:p>
            <a:pPr>
              <a:spcAft>
                <a:spcPts val="72"/>
              </a:spcAft>
            </a:pPr>
            <a:r>
              <a:rPr lang="en-US" sz="1000" dirty="0" smtClean="0">
                <a:solidFill>
                  <a:srgbClr val="333333"/>
                </a:solidFill>
              </a:rPr>
              <a:t>&amp; Load Balancers</a:t>
            </a:r>
            <a:endParaRPr lang="en-US" sz="1000" dirty="0" smtClean="0">
              <a:solidFill>
                <a:srgbClr val="333333"/>
              </a:solidFill>
            </a:endParaRPr>
          </a:p>
        </p:txBody>
      </p:sp>
      <p:sp>
        <p:nvSpPr>
          <p:cNvPr id="37" name="TextBox 36"/>
          <p:cNvSpPr txBox="1"/>
          <p:nvPr/>
        </p:nvSpPr>
        <p:spPr>
          <a:xfrm>
            <a:off x="2710154" y="3241345"/>
            <a:ext cx="733632" cy="246221"/>
          </a:xfrm>
          <a:prstGeom prst="rect">
            <a:avLst/>
          </a:prstGeom>
          <a:noFill/>
        </p:spPr>
        <p:txBody>
          <a:bodyPr wrap="none" rtlCol="0">
            <a:spAutoFit/>
          </a:bodyPr>
          <a:lstStyle/>
          <a:p>
            <a:pPr>
              <a:spcAft>
                <a:spcPts val="72"/>
              </a:spcAft>
            </a:pPr>
            <a:r>
              <a:rPr lang="en-US" sz="1000" dirty="0" smtClean="0">
                <a:solidFill>
                  <a:srgbClr val="333333"/>
                </a:solidFill>
              </a:rPr>
              <a:t>Database</a:t>
            </a:r>
            <a:endParaRPr lang="en-US" sz="1000" dirty="0" smtClean="0">
              <a:solidFill>
                <a:srgbClr val="333333"/>
              </a:solidFill>
            </a:endParaRPr>
          </a:p>
        </p:txBody>
      </p:sp>
      <p:sp>
        <p:nvSpPr>
          <p:cNvPr id="38" name="TextBox 37"/>
          <p:cNvSpPr txBox="1"/>
          <p:nvPr/>
        </p:nvSpPr>
        <p:spPr>
          <a:xfrm>
            <a:off x="3828545" y="3453027"/>
            <a:ext cx="517352" cy="246221"/>
          </a:xfrm>
          <a:prstGeom prst="rect">
            <a:avLst/>
          </a:prstGeom>
          <a:noFill/>
        </p:spPr>
        <p:txBody>
          <a:bodyPr wrap="none" rtlCol="0">
            <a:spAutoFit/>
          </a:bodyPr>
          <a:lstStyle/>
          <a:p>
            <a:pPr>
              <a:spcAft>
                <a:spcPts val="72"/>
              </a:spcAft>
            </a:pPr>
            <a:r>
              <a:rPr lang="en-US" sz="1000" dirty="0" smtClean="0">
                <a:solidFill>
                  <a:srgbClr val="333333"/>
                </a:solidFill>
              </a:rPr>
              <a:t>LDAP</a:t>
            </a:r>
            <a:endParaRPr lang="en-US" sz="1000" dirty="0" smtClean="0">
              <a:solidFill>
                <a:srgbClr val="333333"/>
              </a:solidFill>
            </a:endParaRPr>
          </a:p>
        </p:txBody>
      </p:sp>
      <p:sp>
        <p:nvSpPr>
          <p:cNvPr id="39" name="TextBox 38"/>
          <p:cNvSpPr txBox="1"/>
          <p:nvPr/>
        </p:nvSpPr>
        <p:spPr>
          <a:xfrm>
            <a:off x="4725523" y="3250967"/>
            <a:ext cx="859367" cy="246221"/>
          </a:xfrm>
          <a:prstGeom prst="rect">
            <a:avLst/>
          </a:prstGeom>
          <a:noFill/>
        </p:spPr>
        <p:txBody>
          <a:bodyPr wrap="none" rtlCol="0">
            <a:spAutoFit/>
          </a:bodyPr>
          <a:lstStyle/>
          <a:p>
            <a:pPr>
              <a:spcAft>
                <a:spcPts val="72"/>
              </a:spcAft>
            </a:pPr>
            <a:r>
              <a:rPr lang="en-US" sz="1000" dirty="0" smtClean="0">
                <a:solidFill>
                  <a:srgbClr val="333333"/>
                </a:solidFill>
              </a:rPr>
              <a:t>Web Server</a:t>
            </a:r>
            <a:endParaRPr lang="en-US" sz="1000" dirty="0" smtClean="0">
              <a:solidFill>
                <a:srgbClr val="333333"/>
              </a:solidFill>
            </a:endParaRPr>
          </a:p>
        </p:txBody>
      </p:sp>
      <p:sp>
        <p:nvSpPr>
          <p:cNvPr id="40" name="TextBox 39"/>
          <p:cNvSpPr txBox="1"/>
          <p:nvPr/>
        </p:nvSpPr>
        <p:spPr>
          <a:xfrm>
            <a:off x="5716345" y="3433783"/>
            <a:ext cx="1225365" cy="246221"/>
          </a:xfrm>
          <a:prstGeom prst="rect">
            <a:avLst/>
          </a:prstGeom>
          <a:noFill/>
        </p:spPr>
        <p:txBody>
          <a:bodyPr wrap="none" rtlCol="0">
            <a:spAutoFit/>
          </a:bodyPr>
          <a:lstStyle/>
          <a:p>
            <a:pPr>
              <a:spcAft>
                <a:spcPts val="72"/>
              </a:spcAft>
            </a:pPr>
            <a:r>
              <a:rPr lang="en-US" sz="1000" dirty="0" smtClean="0">
                <a:solidFill>
                  <a:srgbClr val="333333"/>
                </a:solidFill>
              </a:rPr>
              <a:t>Application Server</a:t>
            </a:r>
            <a:endParaRPr lang="en-US" sz="1000" dirty="0" smtClean="0">
              <a:solidFill>
                <a:srgbClr val="333333"/>
              </a:solidFill>
            </a:endParaRPr>
          </a:p>
        </p:txBody>
      </p:sp>
      <p:sp>
        <p:nvSpPr>
          <p:cNvPr id="41" name="TextBox 40"/>
          <p:cNvSpPr txBox="1"/>
          <p:nvPr/>
        </p:nvSpPr>
        <p:spPr>
          <a:xfrm>
            <a:off x="2844857" y="2615923"/>
            <a:ext cx="733632" cy="412934"/>
          </a:xfrm>
          <a:prstGeom prst="rect">
            <a:avLst/>
          </a:prstGeom>
          <a:noFill/>
        </p:spPr>
        <p:txBody>
          <a:bodyPr wrap="none" rtlCol="0">
            <a:spAutoFit/>
          </a:bodyPr>
          <a:lstStyle/>
          <a:p>
            <a:pPr>
              <a:spcAft>
                <a:spcPts val="72"/>
              </a:spcAft>
            </a:pPr>
            <a:r>
              <a:rPr lang="en-US" sz="1000" dirty="0" smtClean="0">
                <a:solidFill>
                  <a:srgbClr val="333333"/>
                </a:solidFill>
              </a:rPr>
              <a:t>Database</a:t>
            </a:r>
          </a:p>
          <a:p>
            <a:pPr>
              <a:spcAft>
                <a:spcPts val="72"/>
              </a:spcAft>
            </a:pPr>
            <a:r>
              <a:rPr lang="en-US" sz="1000" dirty="0" smtClean="0">
                <a:solidFill>
                  <a:srgbClr val="333333"/>
                </a:solidFill>
              </a:rPr>
              <a:t>Clusters</a:t>
            </a:r>
            <a:endParaRPr lang="en-US" sz="1000" dirty="0" smtClean="0">
              <a:solidFill>
                <a:srgbClr val="333333"/>
              </a:solidFill>
            </a:endParaRPr>
          </a:p>
        </p:txBody>
      </p:sp>
      <p:sp>
        <p:nvSpPr>
          <p:cNvPr id="42" name="TextBox 41"/>
          <p:cNvSpPr txBox="1"/>
          <p:nvPr/>
        </p:nvSpPr>
        <p:spPr>
          <a:xfrm>
            <a:off x="5225837" y="2606300"/>
            <a:ext cx="859367" cy="412934"/>
          </a:xfrm>
          <a:prstGeom prst="rect">
            <a:avLst/>
          </a:prstGeom>
          <a:noFill/>
        </p:spPr>
        <p:txBody>
          <a:bodyPr wrap="none" rtlCol="0">
            <a:spAutoFit/>
          </a:bodyPr>
          <a:lstStyle/>
          <a:p>
            <a:pPr>
              <a:spcAft>
                <a:spcPts val="72"/>
              </a:spcAft>
            </a:pPr>
            <a:r>
              <a:rPr lang="en-US" sz="1000" dirty="0" smtClean="0">
                <a:solidFill>
                  <a:srgbClr val="333333"/>
                </a:solidFill>
              </a:rPr>
              <a:t>Web Server</a:t>
            </a:r>
          </a:p>
          <a:p>
            <a:pPr>
              <a:spcAft>
                <a:spcPts val="72"/>
              </a:spcAft>
            </a:pPr>
            <a:r>
              <a:rPr lang="en-US" sz="1000" dirty="0" smtClean="0">
                <a:solidFill>
                  <a:srgbClr val="333333"/>
                </a:solidFill>
              </a:rPr>
              <a:t>Farms</a:t>
            </a:r>
            <a:endParaRPr lang="en-US" sz="1000" dirty="0" smtClean="0">
              <a:solidFill>
                <a:srgbClr val="333333"/>
              </a:solidFill>
            </a:endParaRPr>
          </a:p>
        </p:txBody>
      </p:sp>
      <p:sp>
        <p:nvSpPr>
          <p:cNvPr id="43" name="TextBox 42"/>
          <p:cNvSpPr txBox="1"/>
          <p:nvPr/>
        </p:nvSpPr>
        <p:spPr>
          <a:xfrm>
            <a:off x="4011508" y="2731385"/>
            <a:ext cx="940394" cy="246221"/>
          </a:xfrm>
          <a:prstGeom prst="rect">
            <a:avLst/>
          </a:prstGeom>
          <a:noFill/>
        </p:spPr>
        <p:txBody>
          <a:bodyPr wrap="none" rtlCol="0">
            <a:spAutoFit/>
          </a:bodyPr>
          <a:lstStyle/>
          <a:p>
            <a:pPr>
              <a:spcAft>
                <a:spcPts val="72"/>
              </a:spcAft>
            </a:pPr>
            <a:r>
              <a:rPr lang="en-US" sz="1000" dirty="0" smtClean="0">
                <a:solidFill>
                  <a:srgbClr val="333333"/>
                </a:solidFill>
              </a:rPr>
              <a:t>Aggregations</a:t>
            </a:r>
            <a:endParaRPr lang="en-US" sz="1000" dirty="0" smtClean="0">
              <a:solidFill>
                <a:srgbClr val="333333"/>
              </a:solidFill>
            </a:endParaRPr>
          </a:p>
        </p:txBody>
      </p:sp>
      <p:sp>
        <p:nvSpPr>
          <p:cNvPr id="44" name="TextBox 43"/>
          <p:cNvSpPr txBox="1"/>
          <p:nvPr/>
        </p:nvSpPr>
        <p:spPr>
          <a:xfrm>
            <a:off x="6347907" y="2712141"/>
            <a:ext cx="654985" cy="246221"/>
          </a:xfrm>
          <a:prstGeom prst="rect">
            <a:avLst/>
          </a:prstGeom>
          <a:noFill/>
        </p:spPr>
        <p:txBody>
          <a:bodyPr wrap="none" rtlCol="0">
            <a:spAutoFit/>
          </a:bodyPr>
          <a:lstStyle/>
          <a:p>
            <a:pPr>
              <a:spcAft>
                <a:spcPts val="72"/>
              </a:spcAft>
            </a:pPr>
            <a:r>
              <a:rPr lang="en-US" sz="1000" dirty="0" smtClean="0">
                <a:solidFill>
                  <a:srgbClr val="333333"/>
                </a:solidFill>
              </a:rPr>
              <a:t>Clusters</a:t>
            </a:r>
            <a:endParaRPr lang="en-US" sz="1000" dirty="0" smtClean="0">
              <a:solidFill>
                <a:srgbClr val="333333"/>
              </a:solidFill>
            </a:endParaRPr>
          </a:p>
        </p:txBody>
      </p:sp>
      <p:sp>
        <p:nvSpPr>
          <p:cNvPr id="45" name="TextBox 44"/>
          <p:cNvSpPr txBox="1"/>
          <p:nvPr/>
        </p:nvSpPr>
        <p:spPr>
          <a:xfrm>
            <a:off x="7206611" y="2712141"/>
            <a:ext cx="861872" cy="246221"/>
          </a:xfrm>
          <a:prstGeom prst="rect">
            <a:avLst/>
          </a:prstGeom>
          <a:noFill/>
        </p:spPr>
        <p:txBody>
          <a:bodyPr wrap="none" rtlCol="0">
            <a:spAutoFit/>
          </a:bodyPr>
          <a:lstStyle/>
          <a:p>
            <a:pPr>
              <a:spcAft>
                <a:spcPts val="72"/>
              </a:spcAft>
            </a:pPr>
            <a:r>
              <a:rPr lang="en-US" sz="1000" dirty="0" smtClean="0">
                <a:solidFill>
                  <a:srgbClr val="333333"/>
                </a:solidFill>
              </a:rPr>
              <a:t>Federations</a:t>
            </a:r>
            <a:endParaRPr lang="en-US" sz="1000" dirty="0" smtClean="0">
              <a:solidFill>
                <a:srgbClr val="333333"/>
              </a:solidFill>
            </a:endParaRPr>
          </a:p>
        </p:txBody>
      </p:sp>
      <p:sp>
        <p:nvSpPr>
          <p:cNvPr id="46" name="TextBox 45"/>
          <p:cNvSpPr txBox="1"/>
          <p:nvPr/>
        </p:nvSpPr>
        <p:spPr>
          <a:xfrm>
            <a:off x="7070141" y="3250967"/>
            <a:ext cx="961621" cy="246221"/>
          </a:xfrm>
          <a:prstGeom prst="rect">
            <a:avLst/>
          </a:prstGeom>
          <a:noFill/>
        </p:spPr>
        <p:txBody>
          <a:bodyPr wrap="none" rtlCol="0">
            <a:spAutoFit/>
          </a:bodyPr>
          <a:lstStyle/>
          <a:p>
            <a:pPr>
              <a:spcAft>
                <a:spcPts val="72"/>
              </a:spcAft>
            </a:pPr>
            <a:r>
              <a:rPr lang="en-US" sz="1000" dirty="0" smtClean="0">
                <a:solidFill>
                  <a:srgbClr val="333333"/>
                </a:solidFill>
              </a:rPr>
              <a:t>Message Bus</a:t>
            </a:r>
            <a:endParaRPr lang="en-US" sz="1000" dirty="0" smtClean="0">
              <a:solidFill>
                <a:srgbClr val="333333"/>
              </a:solidFill>
            </a:endParaRPr>
          </a:p>
        </p:txBody>
      </p:sp>
      <p:sp>
        <p:nvSpPr>
          <p:cNvPr id="47" name="TextBox 46"/>
          <p:cNvSpPr txBox="1"/>
          <p:nvPr/>
        </p:nvSpPr>
        <p:spPr>
          <a:xfrm>
            <a:off x="2939829" y="2019365"/>
            <a:ext cx="697627" cy="412934"/>
          </a:xfrm>
          <a:prstGeom prst="rect">
            <a:avLst/>
          </a:prstGeom>
          <a:noFill/>
        </p:spPr>
        <p:txBody>
          <a:bodyPr wrap="none" rtlCol="0">
            <a:spAutoFit/>
          </a:bodyPr>
          <a:lstStyle/>
          <a:p>
            <a:pPr>
              <a:spcAft>
                <a:spcPts val="72"/>
              </a:spcAft>
            </a:pPr>
            <a:r>
              <a:rPr lang="en-US" sz="1000" dirty="0" smtClean="0">
                <a:solidFill>
                  <a:srgbClr val="333333"/>
                </a:solidFill>
              </a:rPr>
              <a:t>Payment</a:t>
            </a:r>
          </a:p>
          <a:p>
            <a:pPr>
              <a:spcAft>
                <a:spcPts val="72"/>
              </a:spcAft>
            </a:pPr>
            <a:r>
              <a:rPr lang="en-US" sz="1000" dirty="0" smtClean="0">
                <a:solidFill>
                  <a:srgbClr val="333333"/>
                </a:solidFill>
              </a:rPr>
              <a:t>Service</a:t>
            </a:r>
            <a:endParaRPr lang="en-US" sz="1000" dirty="0" smtClean="0">
              <a:solidFill>
                <a:srgbClr val="333333"/>
              </a:solidFill>
            </a:endParaRPr>
          </a:p>
        </p:txBody>
      </p:sp>
      <p:sp>
        <p:nvSpPr>
          <p:cNvPr id="48" name="TextBox 47"/>
          <p:cNvSpPr txBox="1"/>
          <p:nvPr/>
        </p:nvSpPr>
        <p:spPr>
          <a:xfrm>
            <a:off x="4145478" y="2019365"/>
            <a:ext cx="614722" cy="412934"/>
          </a:xfrm>
          <a:prstGeom prst="rect">
            <a:avLst/>
          </a:prstGeom>
          <a:noFill/>
        </p:spPr>
        <p:txBody>
          <a:bodyPr wrap="none" rtlCol="0">
            <a:spAutoFit/>
          </a:bodyPr>
          <a:lstStyle/>
          <a:p>
            <a:pPr>
              <a:spcAft>
                <a:spcPts val="72"/>
              </a:spcAft>
            </a:pPr>
            <a:r>
              <a:rPr lang="en-US" sz="1000" dirty="0" smtClean="0">
                <a:solidFill>
                  <a:srgbClr val="333333"/>
                </a:solidFill>
              </a:rPr>
              <a:t>Trading</a:t>
            </a:r>
          </a:p>
          <a:p>
            <a:pPr>
              <a:spcAft>
                <a:spcPts val="72"/>
              </a:spcAft>
            </a:pPr>
            <a:r>
              <a:rPr lang="en-US" sz="1000" dirty="0" smtClean="0">
                <a:solidFill>
                  <a:srgbClr val="333333"/>
                </a:solidFill>
              </a:rPr>
              <a:t>Service</a:t>
            </a:r>
            <a:endParaRPr lang="en-US" sz="1000" dirty="0" smtClean="0">
              <a:solidFill>
                <a:srgbClr val="333333"/>
              </a:solidFill>
            </a:endParaRPr>
          </a:p>
        </p:txBody>
      </p:sp>
      <p:sp>
        <p:nvSpPr>
          <p:cNvPr id="49" name="TextBox 48"/>
          <p:cNvSpPr txBox="1"/>
          <p:nvPr/>
        </p:nvSpPr>
        <p:spPr>
          <a:xfrm>
            <a:off x="5359005" y="2009745"/>
            <a:ext cx="612279" cy="412934"/>
          </a:xfrm>
          <a:prstGeom prst="rect">
            <a:avLst/>
          </a:prstGeom>
          <a:noFill/>
        </p:spPr>
        <p:txBody>
          <a:bodyPr wrap="none" rtlCol="0">
            <a:spAutoFit/>
          </a:bodyPr>
          <a:lstStyle/>
          <a:p>
            <a:pPr>
              <a:spcAft>
                <a:spcPts val="72"/>
              </a:spcAft>
            </a:pPr>
            <a:r>
              <a:rPr lang="en-US" sz="1000" dirty="0" smtClean="0">
                <a:solidFill>
                  <a:srgbClr val="333333"/>
                </a:solidFill>
              </a:rPr>
              <a:t>ERP</a:t>
            </a:r>
          </a:p>
          <a:p>
            <a:pPr>
              <a:spcAft>
                <a:spcPts val="72"/>
              </a:spcAft>
            </a:pPr>
            <a:r>
              <a:rPr lang="en-US" sz="1000" dirty="0" smtClean="0">
                <a:solidFill>
                  <a:srgbClr val="333333"/>
                </a:solidFill>
              </a:rPr>
              <a:t>Service</a:t>
            </a:r>
            <a:endParaRPr lang="en-US" sz="1000" dirty="0" smtClean="0">
              <a:solidFill>
                <a:srgbClr val="333333"/>
              </a:solidFill>
            </a:endParaRPr>
          </a:p>
        </p:txBody>
      </p:sp>
      <p:sp>
        <p:nvSpPr>
          <p:cNvPr id="50" name="TextBox 49"/>
          <p:cNvSpPr txBox="1"/>
          <p:nvPr/>
        </p:nvSpPr>
        <p:spPr>
          <a:xfrm>
            <a:off x="6850332" y="2009744"/>
            <a:ext cx="612279" cy="412934"/>
          </a:xfrm>
          <a:prstGeom prst="rect">
            <a:avLst/>
          </a:prstGeom>
          <a:noFill/>
        </p:spPr>
        <p:txBody>
          <a:bodyPr wrap="none" rtlCol="0">
            <a:spAutoFit/>
          </a:bodyPr>
          <a:lstStyle/>
          <a:p>
            <a:pPr>
              <a:spcAft>
                <a:spcPts val="72"/>
              </a:spcAft>
            </a:pPr>
            <a:r>
              <a:rPr lang="en-US" sz="1000" dirty="0" smtClean="0">
                <a:solidFill>
                  <a:srgbClr val="333333"/>
                </a:solidFill>
              </a:rPr>
              <a:t>Mail</a:t>
            </a:r>
          </a:p>
          <a:p>
            <a:pPr>
              <a:spcAft>
                <a:spcPts val="72"/>
              </a:spcAft>
            </a:pPr>
            <a:r>
              <a:rPr lang="en-US" sz="1000" dirty="0" smtClean="0">
                <a:solidFill>
                  <a:srgbClr val="333333"/>
                </a:solidFill>
              </a:rPr>
              <a:t>Service</a:t>
            </a:r>
            <a:endParaRPr lang="en-US" sz="1000" dirty="0" smtClean="0">
              <a:solidFill>
                <a:srgbClr val="333333"/>
              </a:solidFil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3696" name="Line 16"/>
          <p:cNvSpPr>
            <a:spLocks noChangeShapeType="1"/>
          </p:cNvSpPr>
          <p:nvPr/>
        </p:nvSpPr>
        <p:spPr bwMode="auto">
          <a:xfrm flipH="1">
            <a:off x="1136553" y="2415438"/>
            <a:ext cx="3011488" cy="1262062"/>
          </a:xfrm>
          <a:prstGeom prst="line">
            <a:avLst/>
          </a:prstGeom>
          <a:noFill/>
          <a:ln w="25400">
            <a:solidFill>
              <a:schemeClr val="tx1"/>
            </a:solidFill>
            <a:round/>
            <a:headEnd/>
            <a:tailEnd type="triangle" w="lg" len="lg"/>
          </a:ln>
          <a:effectLst/>
        </p:spPr>
        <p:txBody>
          <a:bodyPr wrap="none" anchor="ctr">
            <a:prstTxWarp prst="textNoShape">
              <a:avLst/>
            </a:prstTxWarp>
          </a:bodyPr>
          <a:lstStyle/>
          <a:p>
            <a:endParaRPr lang="en-US"/>
          </a:p>
        </p:txBody>
      </p:sp>
      <p:sp>
        <p:nvSpPr>
          <p:cNvPr id="1223697" name="Oval 17"/>
          <p:cNvSpPr>
            <a:spLocks noChangeArrowheads="1"/>
          </p:cNvSpPr>
          <p:nvPr/>
        </p:nvSpPr>
        <p:spPr bwMode="auto">
          <a:xfrm>
            <a:off x="2069863" y="2012138"/>
            <a:ext cx="4572000" cy="779462"/>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223682" name="Rectangle 2"/>
          <p:cNvSpPr>
            <a:spLocks noGrp="1" noChangeArrowheads="1"/>
          </p:cNvSpPr>
          <p:nvPr>
            <p:ph type="title"/>
          </p:nvPr>
        </p:nvSpPr>
        <p:spPr/>
        <p:txBody>
          <a:bodyPr/>
          <a:lstStyle/>
          <a:p>
            <a:r>
              <a:rPr lang="en-US" dirty="0"/>
              <a:t>The Big Problem </a:t>
            </a:r>
          </a:p>
        </p:txBody>
      </p:sp>
      <p:sp>
        <p:nvSpPr>
          <p:cNvPr id="1223685" name="Line 5"/>
          <p:cNvSpPr>
            <a:spLocks noChangeShapeType="1"/>
          </p:cNvSpPr>
          <p:nvPr/>
        </p:nvSpPr>
        <p:spPr bwMode="auto">
          <a:xfrm flipH="1" flipV="1">
            <a:off x="1058360" y="2059083"/>
            <a:ext cx="405" cy="3890128"/>
          </a:xfrm>
          <a:prstGeom prst="line">
            <a:avLst/>
          </a:prstGeom>
          <a:noFill/>
          <a:ln w="25400">
            <a:solidFill>
              <a:schemeClr val="tx1"/>
            </a:solidFill>
            <a:round/>
            <a:headEnd/>
            <a:tailEnd type="triangle" w="lg" len="med"/>
          </a:ln>
          <a:effectLst/>
        </p:spPr>
        <p:txBody>
          <a:bodyPr wrap="none" anchor="ctr">
            <a:prstTxWarp prst="textNoShape">
              <a:avLst/>
            </a:prstTxWarp>
          </a:bodyPr>
          <a:lstStyle/>
          <a:p>
            <a:endParaRPr lang="en-US"/>
          </a:p>
        </p:txBody>
      </p:sp>
      <p:sp>
        <p:nvSpPr>
          <p:cNvPr id="1223686" name="Line 6"/>
          <p:cNvSpPr>
            <a:spLocks noChangeShapeType="1"/>
          </p:cNvSpPr>
          <p:nvPr/>
        </p:nvSpPr>
        <p:spPr bwMode="auto">
          <a:xfrm flipV="1">
            <a:off x="1047653" y="5936513"/>
            <a:ext cx="6796088" cy="1587"/>
          </a:xfrm>
          <a:prstGeom prst="line">
            <a:avLst/>
          </a:prstGeom>
          <a:noFill/>
          <a:ln w="25400">
            <a:solidFill>
              <a:schemeClr val="tx1"/>
            </a:solidFill>
            <a:round/>
            <a:headEnd/>
            <a:tailEnd type="triangle" w="lg" len="med"/>
          </a:ln>
          <a:effectLst/>
        </p:spPr>
        <p:txBody>
          <a:bodyPr wrap="none" anchor="ctr">
            <a:prstTxWarp prst="textNoShape">
              <a:avLst/>
            </a:prstTxWarp>
          </a:bodyPr>
          <a:lstStyle/>
          <a:p>
            <a:endParaRPr lang="en-US"/>
          </a:p>
        </p:txBody>
      </p:sp>
      <p:sp>
        <p:nvSpPr>
          <p:cNvPr id="1223692" name="Freeform 12"/>
          <p:cNvSpPr>
            <a:spLocks/>
          </p:cNvSpPr>
          <p:nvPr/>
        </p:nvSpPr>
        <p:spPr bwMode="auto">
          <a:xfrm>
            <a:off x="1048741" y="2030217"/>
            <a:ext cx="6407896" cy="3906487"/>
          </a:xfrm>
          <a:custGeom>
            <a:avLst/>
            <a:gdLst/>
            <a:ahLst/>
            <a:cxnLst>
              <a:cxn ang="0">
                <a:pos x="0" y="2692"/>
              </a:cxn>
              <a:cxn ang="0">
                <a:pos x="479" y="2668"/>
              </a:cxn>
              <a:cxn ang="0">
                <a:pos x="989" y="2589"/>
              </a:cxn>
              <a:cxn ang="0">
                <a:pos x="1595" y="2456"/>
              </a:cxn>
              <a:cxn ang="0">
                <a:pos x="2244" y="2201"/>
              </a:cxn>
              <a:cxn ang="0">
                <a:pos x="2662" y="1952"/>
              </a:cxn>
              <a:cxn ang="0">
                <a:pos x="3068" y="1607"/>
              </a:cxn>
              <a:cxn ang="0">
                <a:pos x="3535" y="1061"/>
              </a:cxn>
              <a:cxn ang="0">
                <a:pos x="3796" y="612"/>
              </a:cxn>
              <a:cxn ang="0">
                <a:pos x="3996" y="194"/>
              </a:cxn>
              <a:cxn ang="0">
                <a:pos x="4063" y="0"/>
              </a:cxn>
            </a:cxnLst>
            <a:rect l="0" t="0" r="r" b="b"/>
            <a:pathLst>
              <a:path w="4063" h="2692">
                <a:moveTo>
                  <a:pt x="0" y="2692"/>
                </a:moveTo>
                <a:cubicBezTo>
                  <a:pt x="157" y="2688"/>
                  <a:pt x="314" y="2685"/>
                  <a:pt x="479" y="2668"/>
                </a:cubicBezTo>
                <a:cubicBezTo>
                  <a:pt x="644" y="2651"/>
                  <a:pt x="803" y="2624"/>
                  <a:pt x="989" y="2589"/>
                </a:cubicBezTo>
                <a:cubicBezTo>
                  <a:pt x="1175" y="2554"/>
                  <a:pt x="1386" y="2521"/>
                  <a:pt x="1595" y="2456"/>
                </a:cubicBezTo>
                <a:cubicBezTo>
                  <a:pt x="1804" y="2391"/>
                  <a:pt x="2066" y="2285"/>
                  <a:pt x="2244" y="2201"/>
                </a:cubicBezTo>
                <a:cubicBezTo>
                  <a:pt x="2422" y="2117"/>
                  <a:pt x="2525" y="2051"/>
                  <a:pt x="2662" y="1952"/>
                </a:cubicBezTo>
                <a:cubicBezTo>
                  <a:pt x="2799" y="1853"/>
                  <a:pt x="2923" y="1755"/>
                  <a:pt x="3068" y="1607"/>
                </a:cubicBezTo>
                <a:cubicBezTo>
                  <a:pt x="3213" y="1459"/>
                  <a:pt x="3414" y="1227"/>
                  <a:pt x="3535" y="1061"/>
                </a:cubicBezTo>
                <a:cubicBezTo>
                  <a:pt x="3656" y="895"/>
                  <a:pt x="3719" y="756"/>
                  <a:pt x="3796" y="612"/>
                </a:cubicBezTo>
                <a:cubicBezTo>
                  <a:pt x="3873" y="468"/>
                  <a:pt x="3952" y="296"/>
                  <a:pt x="3996" y="194"/>
                </a:cubicBezTo>
                <a:cubicBezTo>
                  <a:pt x="4040" y="92"/>
                  <a:pt x="4051" y="46"/>
                  <a:pt x="4063" y="0"/>
                </a:cubicBezTo>
              </a:path>
            </a:pathLst>
          </a:custGeom>
          <a:noFill/>
          <a:ln w="25400" cap="flat" cmpd="sng">
            <a:solidFill>
              <a:schemeClr val="hlink"/>
            </a:solidFill>
            <a:prstDash val="solid"/>
            <a:round/>
            <a:headEnd/>
            <a:tailEnd type="none" w="lg" len="med"/>
          </a:ln>
          <a:effectLst/>
        </p:spPr>
        <p:txBody>
          <a:bodyPr wrap="none" anchor="ctr">
            <a:prstTxWarp prst="textNoShape">
              <a:avLst/>
            </a:prstTxWarp>
          </a:bodyPr>
          <a:lstStyle/>
          <a:p>
            <a:endParaRPr lang="en-US"/>
          </a:p>
        </p:txBody>
      </p:sp>
      <p:sp>
        <p:nvSpPr>
          <p:cNvPr id="1223693" name="Text Box 13"/>
          <p:cNvSpPr txBox="1">
            <a:spLocks noChangeArrowheads="1"/>
          </p:cNvSpPr>
          <p:nvPr/>
        </p:nvSpPr>
        <p:spPr bwMode="auto">
          <a:xfrm>
            <a:off x="566641" y="3036150"/>
            <a:ext cx="441325" cy="1593850"/>
          </a:xfrm>
          <a:prstGeom prst="rect">
            <a:avLst/>
          </a:prstGeom>
          <a:noFill/>
          <a:ln w="9525">
            <a:noFill/>
            <a:miter lim="800000"/>
            <a:headEnd/>
            <a:tailEnd/>
          </a:ln>
          <a:effectLst/>
        </p:spPr>
        <p:txBody>
          <a:bodyPr vert="eaVert" wrap="none">
            <a:prstTxWarp prst="textNoShape">
              <a:avLst/>
            </a:prstTxWarp>
            <a:spAutoFit/>
          </a:bodyPr>
          <a:lstStyle/>
          <a:p>
            <a:pPr marL="457200" indent="-457200"/>
            <a:r>
              <a:rPr lang="en-US" sz="1600" b="1">
                <a:effectLst>
                  <a:outerShdw blurRad="38100" dist="38100" dir="2700000" algn="tl">
                    <a:srgbClr val="DDDDDD"/>
                  </a:outerShdw>
                </a:effectLst>
              </a:rPr>
              <a:t># Relationships</a:t>
            </a:r>
          </a:p>
        </p:txBody>
      </p:sp>
      <p:sp>
        <p:nvSpPr>
          <p:cNvPr id="1223694" name="Text Box 14"/>
          <p:cNvSpPr txBox="1">
            <a:spLocks noChangeArrowheads="1"/>
          </p:cNvSpPr>
          <p:nvPr/>
        </p:nvSpPr>
        <p:spPr bwMode="auto">
          <a:xfrm>
            <a:off x="3703541" y="5980963"/>
            <a:ext cx="1593850" cy="349250"/>
          </a:xfrm>
          <a:prstGeom prst="rect">
            <a:avLst/>
          </a:prstGeom>
          <a:noFill/>
          <a:ln w="9525">
            <a:noFill/>
            <a:miter lim="800000"/>
            <a:headEnd/>
            <a:tailEnd/>
          </a:ln>
          <a:effectLst/>
        </p:spPr>
        <p:txBody>
          <a:bodyPr wrap="none">
            <a:prstTxWarp prst="textNoShape">
              <a:avLst/>
            </a:prstTxWarp>
            <a:spAutoFit/>
          </a:bodyPr>
          <a:lstStyle/>
          <a:p>
            <a:pPr marL="457200" indent="-457200"/>
            <a:r>
              <a:rPr lang="en-US" sz="1600" b="1">
                <a:effectLst>
                  <a:outerShdw blurRad="38100" dist="38100" dir="2700000" algn="tl">
                    <a:srgbClr val="DDDDDD"/>
                  </a:outerShdw>
                </a:effectLst>
              </a:rPr>
              <a:t># Components</a:t>
            </a:r>
          </a:p>
        </p:txBody>
      </p:sp>
      <p:sp>
        <p:nvSpPr>
          <p:cNvPr id="1223695" name="Text Box 15"/>
          <p:cNvSpPr txBox="1">
            <a:spLocks noChangeArrowheads="1"/>
          </p:cNvSpPr>
          <p:nvPr/>
        </p:nvSpPr>
        <p:spPr bwMode="auto">
          <a:xfrm>
            <a:off x="2044366" y="2191137"/>
            <a:ext cx="4642551" cy="381000"/>
          </a:xfrm>
          <a:prstGeom prst="rect">
            <a:avLst/>
          </a:prstGeom>
          <a:noFill/>
          <a:ln w="9525">
            <a:noFill/>
            <a:miter lim="800000"/>
            <a:headEnd/>
            <a:tailEnd/>
          </a:ln>
          <a:effectLst/>
        </p:spPr>
        <p:txBody>
          <a:bodyPr wrap="square">
            <a:prstTxWarp prst="textNoShape">
              <a:avLst/>
            </a:prstTxWarp>
            <a:spAutoFit/>
          </a:bodyPr>
          <a:lstStyle/>
          <a:p>
            <a:pPr marL="457200" indent="-457200"/>
            <a:r>
              <a:rPr lang="en-US" sz="1800" b="1" dirty="0">
                <a:effectLst>
                  <a:outerShdw blurRad="38100" dist="38100" dir="2700000" algn="tl">
                    <a:srgbClr val="DDDDDD"/>
                  </a:outerShdw>
                </a:effectLst>
              </a:rPr>
              <a:t>Management complexity scales with this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Structure Of IT Operations</a:t>
            </a:r>
            <a:br>
              <a:rPr lang="en-US" dirty="0" smtClean="0"/>
            </a:br>
            <a:r>
              <a:rPr lang="en-US" dirty="0" smtClean="0"/>
              <a:t>Simple Management</a:t>
            </a:r>
            <a:endParaRPr lang="en-US" dirty="0"/>
          </a:p>
        </p:txBody>
      </p:sp>
      <p:sp>
        <p:nvSpPr>
          <p:cNvPr id="3" name="Text Placeholder 2"/>
          <p:cNvSpPr>
            <a:spLocks noGrp="1"/>
          </p:cNvSpPr>
          <p:nvPr>
            <p:ph type="body" sz="quarter" idx="12"/>
          </p:nvPr>
        </p:nvSpPr>
        <p:spPr/>
        <p:txBody>
          <a:bodyPr/>
          <a:lstStyle/>
          <a:p>
            <a:r>
              <a:rPr lang="en-US" dirty="0" smtClean="0"/>
              <a:t>Simplified management by hiding complexity</a:t>
            </a:r>
          </a:p>
          <a:p>
            <a:r>
              <a:rPr lang="en-US" dirty="0" smtClean="0"/>
              <a:t>Unintended consequences…</a:t>
            </a:r>
          </a:p>
          <a:p>
            <a:r>
              <a:rPr lang="en-US" dirty="0" smtClean="0"/>
              <a:t>Managing networking and storage</a:t>
            </a:r>
          </a:p>
          <a:p>
            <a:pPr lvl="1"/>
            <a:r>
              <a:rPr lang="en-US" dirty="0" smtClean="0"/>
              <a:t>First within the VM</a:t>
            </a:r>
          </a:p>
          <a:p>
            <a:pPr lvl="1"/>
            <a:r>
              <a:rPr lang="en-US" dirty="0" smtClean="0"/>
              <a:t>The between VM and outside</a:t>
            </a:r>
          </a:p>
          <a:p>
            <a:pPr lvl="1"/>
            <a:r>
              <a:rPr lang="en-US" dirty="0" smtClean="0"/>
              <a:t>Now heading outside… path of least resistance</a:t>
            </a:r>
          </a:p>
          <a:p>
            <a:r>
              <a:rPr lang="en-US" i="1" dirty="0" smtClean="0"/>
              <a:t>Major consequence</a:t>
            </a:r>
          </a:p>
          <a:p>
            <a:pPr lvl="1"/>
            <a:r>
              <a:rPr lang="en-US" dirty="0" smtClean="0"/>
              <a:t>Unified management leads to greater agility, </a:t>
            </a:r>
            <a:r>
              <a:rPr lang="en-US" dirty="0" smtClean="0"/>
              <a:t>efficiency, drives… </a:t>
            </a:r>
            <a:endParaRPr lang="en-US" dirty="0" smtClean="0"/>
          </a:p>
          <a:p>
            <a:pPr lvl="1"/>
            <a:r>
              <a:rPr lang="en-US" dirty="0" smtClean="0"/>
              <a:t>Blurring and eventual dissolution of traditional org silos in IT</a:t>
            </a:r>
          </a:p>
          <a:p>
            <a:pPr>
              <a:buNone/>
            </a:pPr>
            <a:endParaRPr lang="en-US" dirty="0"/>
          </a:p>
        </p:txBody>
      </p:sp>
      <p:sp>
        <p:nvSpPr>
          <p:cNvPr id="4" name="Rectangle 3"/>
          <p:cNvSpPr/>
          <p:nvPr/>
        </p:nvSpPr>
        <p:spPr bwMode="auto">
          <a:xfrm>
            <a:off x="683124" y="4628128"/>
            <a:ext cx="7533607" cy="1289333"/>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
        <p:nvSpPr>
          <p:cNvPr id="5" name="Rectangle 4"/>
          <p:cNvSpPr/>
          <p:nvPr/>
        </p:nvSpPr>
        <p:spPr bwMode="auto">
          <a:xfrm>
            <a:off x="702367" y="3088626"/>
            <a:ext cx="6234709" cy="1510636"/>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Structure Of IT Operations</a:t>
            </a:r>
            <a:endParaRPr lang="en-US" dirty="0"/>
          </a:p>
        </p:txBody>
      </p:sp>
      <p:sp>
        <p:nvSpPr>
          <p:cNvPr id="3" name="Text Placeholder 2"/>
          <p:cNvSpPr>
            <a:spLocks noGrp="1"/>
          </p:cNvSpPr>
          <p:nvPr>
            <p:ph type="body" sz="quarter" idx="12"/>
          </p:nvPr>
        </p:nvSpPr>
        <p:spPr/>
        <p:txBody>
          <a:bodyPr/>
          <a:lstStyle/>
          <a:p>
            <a:r>
              <a:rPr lang="en-US" dirty="0" smtClean="0"/>
              <a:t>Associated Tooling</a:t>
            </a:r>
          </a:p>
          <a:p>
            <a:pPr lvl="1"/>
            <a:r>
              <a:rPr lang="en-US" dirty="0" smtClean="0"/>
              <a:t>Shared virtualization and tooling inside the enterprise and out, i.e. private and public clouds = hybrid clouds</a:t>
            </a:r>
          </a:p>
          <a:p>
            <a:pPr lvl="1"/>
            <a:r>
              <a:rPr lang="en-US" dirty="0" smtClean="0"/>
              <a:t>Enables seamless movement of workload on and off premises</a:t>
            </a:r>
          </a:p>
          <a:p>
            <a:pPr lvl="2"/>
            <a:r>
              <a:rPr lang="en-US" dirty="0" smtClean="0"/>
              <a:t>To manage cost</a:t>
            </a:r>
          </a:p>
          <a:p>
            <a:pPr lvl="2"/>
            <a:r>
              <a:rPr lang="en-US" dirty="0" smtClean="0"/>
              <a:t>To cope with bursts</a:t>
            </a:r>
          </a:p>
          <a:p>
            <a:pPr lvl="2"/>
            <a:r>
              <a:rPr lang="en-US" dirty="0" smtClean="0"/>
              <a:t>To be near data or other services</a:t>
            </a:r>
          </a:p>
          <a:p>
            <a:pPr lvl="1"/>
            <a:r>
              <a:rPr lang="en-US" dirty="0" smtClean="0"/>
              <a:t>Same management tools = zero friction</a:t>
            </a:r>
          </a:p>
          <a:p>
            <a:pPr lvl="1"/>
            <a:r>
              <a:rPr lang="en-US" dirty="0" smtClean="0"/>
              <a:t>Ultimate choice for the enterprise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 Storm</a:t>
            </a:r>
            <a:endParaRPr lang="en-US" dirty="0"/>
          </a:p>
        </p:txBody>
      </p:sp>
      <p:sp>
        <p:nvSpPr>
          <p:cNvPr id="3" name="Text Placeholder 2"/>
          <p:cNvSpPr>
            <a:spLocks noGrp="1"/>
          </p:cNvSpPr>
          <p:nvPr>
            <p:ph type="body" sz="quarter" idx="12"/>
          </p:nvPr>
        </p:nvSpPr>
        <p:spPr/>
        <p:txBody>
          <a:bodyPr/>
          <a:lstStyle/>
          <a:p>
            <a:r>
              <a:rPr lang="en-US" dirty="0" smtClean="0"/>
              <a:t>Continued disaggregation of applications/biz processes</a:t>
            </a:r>
          </a:p>
          <a:p>
            <a:r>
              <a:rPr lang="en-US" dirty="0" smtClean="0"/>
              <a:t>Economies of scale and specialization</a:t>
            </a:r>
          </a:p>
          <a:p>
            <a:r>
              <a:rPr lang="en-US" dirty="0" smtClean="0"/>
              <a:t>Maturing and trusted virtualization technologies</a:t>
            </a:r>
          </a:p>
          <a:p>
            <a:r>
              <a:rPr lang="en-US" dirty="0" smtClean="0"/>
              <a:t>Infrastructure becoming de-facto homogeneous, flexible, virtualized resource fabric</a:t>
            </a:r>
          </a:p>
          <a:p>
            <a:r>
              <a:rPr lang="en-US" dirty="0" smtClean="0"/>
              <a:t>Compelling functionality and economics driving positive feedback loop</a:t>
            </a:r>
          </a:p>
          <a:p>
            <a:r>
              <a:rPr lang="en-US" dirty="0" smtClean="0"/>
              <a:t>Application encapsulation</a:t>
            </a:r>
          </a:p>
          <a:p>
            <a:r>
              <a:rPr lang="en-US" dirty="0" smtClean="0"/>
              <a:t>Converged management</a:t>
            </a:r>
          </a:p>
          <a:p>
            <a:r>
              <a:rPr lang="en-US" dirty="0" smtClean="0"/>
              <a:t>Impact of providers of biz expectations</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Path Forward</a:t>
            </a:r>
            <a:endParaRPr lang="en-US" dirty="0"/>
          </a:p>
        </p:txBody>
      </p:sp>
      <p:sp>
        <p:nvSpPr>
          <p:cNvPr id="3" name="Text Placeholder 2"/>
          <p:cNvSpPr>
            <a:spLocks noGrp="1"/>
          </p:cNvSpPr>
          <p:nvPr>
            <p:ph type="body" sz="quarter" idx="12"/>
          </p:nvPr>
        </p:nvSpPr>
        <p:spPr/>
        <p:txBody>
          <a:bodyPr/>
          <a:lstStyle/>
          <a:p>
            <a:r>
              <a:rPr lang="en-US" dirty="0" smtClean="0"/>
              <a:t>IT – Focus on its own differentiating value</a:t>
            </a:r>
          </a:p>
          <a:p>
            <a:pPr lvl="1"/>
            <a:r>
              <a:rPr lang="en-US" dirty="0" smtClean="0"/>
              <a:t>Its about mapping the business onto technology</a:t>
            </a:r>
          </a:p>
          <a:p>
            <a:pPr lvl="1"/>
            <a:r>
              <a:rPr lang="en-US" dirty="0" smtClean="0"/>
              <a:t>Don’t be afraid!</a:t>
            </a:r>
          </a:p>
          <a:p>
            <a:pPr lvl="1"/>
            <a:r>
              <a:rPr lang="en-US" dirty="0" smtClean="0"/>
              <a:t>Implementation may be internal, but might not be for some things</a:t>
            </a:r>
          </a:p>
          <a:p>
            <a:r>
              <a:rPr lang="en-US" dirty="0" smtClean="0"/>
              <a:t>Place virtualization at the heart of the datacenter</a:t>
            </a:r>
          </a:p>
          <a:p>
            <a:pPr lvl="1"/>
            <a:r>
              <a:rPr lang="en-US" dirty="0" smtClean="0"/>
              <a:t>Efficiency and set up for Agility</a:t>
            </a:r>
          </a:p>
          <a:p>
            <a:r>
              <a:rPr lang="en-US" dirty="0" smtClean="0"/>
              <a:t>Embrace integrated management/automation</a:t>
            </a:r>
          </a:p>
          <a:p>
            <a:pPr lvl="1"/>
            <a:r>
              <a:rPr lang="en-US" dirty="0" smtClean="0"/>
              <a:t>Change processes</a:t>
            </a:r>
          </a:p>
          <a:p>
            <a:pPr lvl="1"/>
            <a:r>
              <a:rPr lang="en-US" dirty="0" smtClean="0"/>
              <a:t>Adopt and use the tools</a:t>
            </a:r>
          </a:p>
          <a:p>
            <a:pPr lvl="1"/>
            <a:r>
              <a:rPr lang="en-US" dirty="0" smtClean="0"/>
              <a:t>Get agility, availability, etc…</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37260" y="1455616"/>
            <a:ext cx="7254240" cy="3790462"/>
          </a:xfrm>
        </p:spPr>
        <p:txBody>
          <a:bodyPr/>
          <a:lstStyle/>
          <a:p>
            <a:r>
              <a:rPr lang="en-US" sz="4800" dirty="0" smtClean="0"/>
              <a:t>Thank You!</a:t>
            </a:r>
            <a:r>
              <a:rPr lang="en-US" dirty="0" smtClean="0"/>
              <a:t/>
            </a:r>
            <a:br>
              <a:rPr lang="en-US" dirty="0" smtClean="0"/>
            </a:br>
            <a:r>
              <a:rPr lang="en-US" dirty="0" smtClean="0"/>
              <a:t/>
            </a:r>
            <a:br>
              <a:rPr lang="en-US" dirty="0" smtClean="0"/>
            </a:br>
            <a:r>
              <a:rPr lang="en-US" dirty="0" err="1" smtClean="0"/>
              <a:t>pstrong@vmware.com</a:t>
            </a:r>
            <a:r>
              <a:rPr lang="en-US" dirty="0" smtClean="0"/>
              <a:t/>
            </a:r>
            <a:br>
              <a:rPr lang="en-US" dirty="0" smtClean="0"/>
            </a:br>
            <a:r>
              <a:rPr lang="en-US" dirty="0" smtClean="0"/>
              <a:t/>
            </a:r>
            <a:br>
              <a:rPr lang="en-US" dirty="0" smtClean="0"/>
            </a:br>
            <a:r>
              <a:rPr lang="en-US" dirty="0" smtClean="0"/>
              <a:t>http://</a:t>
            </a:r>
            <a:r>
              <a:rPr lang="en-US" dirty="0" err="1" smtClean="0"/>
              <a:t>communities.vmware.com/community/cto/emea?view</a:t>
            </a:r>
            <a:r>
              <a:rPr lang="en-US" dirty="0" smtClean="0"/>
              <a:t>=overview</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Agenda</a:t>
            </a:r>
          </a:p>
        </p:txBody>
      </p:sp>
      <p:sp>
        <p:nvSpPr>
          <p:cNvPr id="5" name="Text Placeholder 4"/>
          <p:cNvSpPr>
            <a:spLocks noGrp="1"/>
          </p:cNvSpPr>
          <p:nvPr>
            <p:ph type="body" sz="quarter" idx="12"/>
          </p:nvPr>
        </p:nvSpPr>
        <p:spPr/>
        <p:txBody>
          <a:bodyPr/>
          <a:lstStyle/>
          <a:p>
            <a:r>
              <a:rPr lang="en-US" dirty="0" smtClean="0"/>
              <a:t>Changing The Business Of IT</a:t>
            </a:r>
          </a:p>
          <a:p>
            <a:r>
              <a:rPr lang="en-US" dirty="0" smtClean="0">
                <a:solidFill>
                  <a:schemeClr val="tx1"/>
                </a:solidFill>
              </a:rPr>
              <a:t>The Democratization Of Innovation</a:t>
            </a:r>
          </a:p>
          <a:p>
            <a:r>
              <a:rPr lang="en-US" dirty="0" smtClean="0">
                <a:solidFill>
                  <a:schemeClr val="tx1"/>
                </a:solidFill>
              </a:rPr>
              <a:t>Economies Of Specialization</a:t>
            </a:r>
          </a:p>
          <a:p>
            <a:r>
              <a:rPr lang="en-US" dirty="0" smtClean="0">
                <a:solidFill>
                  <a:schemeClr val="tx1"/>
                </a:solidFill>
              </a:rPr>
              <a:t>The Changing Role Of IT</a:t>
            </a:r>
          </a:p>
          <a:p>
            <a:r>
              <a:rPr lang="en-US" dirty="0" smtClean="0">
                <a:solidFill>
                  <a:schemeClr val="tx1"/>
                </a:solidFill>
              </a:rPr>
              <a:t>The Changing Structure Of IT Operations</a:t>
            </a:r>
          </a:p>
          <a:p>
            <a:r>
              <a:rPr lang="en-US" dirty="0" smtClean="0">
                <a:solidFill>
                  <a:schemeClr val="tx1"/>
                </a:solidFill>
              </a:rPr>
              <a:t>The Perfect Storm</a:t>
            </a:r>
          </a:p>
          <a:p>
            <a:r>
              <a:rPr lang="en-US" dirty="0" smtClean="0">
                <a:solidFill>
                  <a:schemeClr val="tx1"/>
                </a:solidFill>
              </a:rPr>
              <a:t>The Path Forward </a:t>
            </a:r>
            <a:endParaRPr lang="en-US" dirty="0" smtClean="0">
              <a:solidFill>
                <a:schemeClr val="tx1"/>
              </a:solidFill>
            </a:endParaRPr>
          </a:p>
          <a:p>
            <a:endParaRPr lang="en-US" dirty="0">
              <a:solidFill>
                <a:schemeClr val="tx1">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Business Of IT</a:t>
            </a:r>
            <a:br>
              <a:rPr lang="en-US" dirty="0" smtClean="0"/>
            </a:br>
            <a:r>
              <a:rPr lang="en-US" dirty="0" smtClean="0"/>
              <a:t>Evolution Of The Application</a:t>
            </a:r>
            <a:endParaRPr lang="en-US" dirty="0"/>
          </a:p>
        </p:txBody>
      </p:sp>
      <p:sp>
        <p:nvSpPr>
          <p:cNvPr id="3" name="Text Placeholder 2"/>
          <p:cNvSpPr>
            <a:spLocks noGrp="1"/>
          </p:cNvSpPr>
          <p:nvPr>
            <p:ph type="body" sz="quarter" idx="12"/>
          </p:nvPr>
        </p:nvSpPr>
        <p:spPr/>
        <p:txBody>
          <a:bodyPr/>
          <a:lstStyle/>
          <a:p>
            <a:r>
              <a:rPr lang="en-US" dirty="0" smtClean="0"/>
              <a:t>Fine grained functional disaggregation</a:t>
            </a:r>
          </a:p>
          <a:p>
            <a:r>
              <a:rPr lang="en-US" dirty="0" smtClean="0"/>
              <a:t>Separate optimization, deployment, scaling, management etc.</a:t>
            </a:r>
          </a:p>
          <a:p>
            <a:r>
              <a:rPr lang="en-US" dirty="0" smtClean="0"/>
              <a:t>Business focus on differentiating value/services</a:t>
            </a:r>
          </a:p>
          <a:p>
            <a:r>
              <a:rPr lang="en-US" dirty="0" smtClean="0"/>
              <a:t>Source others as a </a:t>
            </a:r>
            <a:r>
              <a:rPr lang="en-US" dirty="0" smtClean="0"/>
              <a:t>s</a:t>
            </a:r>
            <a:r>
              <a:rPr lang="en-US" dirty="0" smtClean="0"/>
              <a:t>ervice from somewhere </a:t>
            </a:r>
            <a:r>
              <a:rPr lang="en-US" dirty="0" smtClean="0"/>
              <a:t>e</a:t>
            </a:r>
            <a:r>
              <a:rPr lang="en-US" dirty="0" smtClean="0"/>
              <a:t>lse, i.e. the Cloud, pay per use</a:t>
            </a:r>
          </a:p>
          <a:p>
            <a:r>
              <a:rPr lang="en-US" dirty="0" smtClean="0"/>
              <a:t>Everything is </a:t>
            </a:r>
            <a:r>
              <a:rPr lang="en-US" dirty="0" smtClean="0"/>
              <a:t>s</a:t>
            </a:r>
            <a:r>
              <a:rPr lang="en-US" dirty="0" smtClean="0"/>
              <a:t>cale </a:t>
            </a:r>
            <a:r>
              <a:rPr lang="en-US" dirty="0" smtClean="0"/>
              <a:t>o</a:t>
            </a:r>
            <a:r>
              <a:rPr lang="en-US" dirty="0" smtClean="0"/>
              <a:t>ut:  HPC (Grid), Web </a:t>
            </a:r>
            <a:r>
              <a:rPr lang="en-US" dirty="0" smtClean="0"/>
              <a:t>T</a:t>
            </a:r>
            <a:r>
              <a:rPr lang="en-US" dirty="0" smtClean="0"/>
              <a:t>iers, App </a:t>
            </a:r>
            <a:r>
              <a:rPr lang="en-US" dirty="0" smtClean="0"/>
              <a:t>T</a:t>
            </a:r>
            <a:r>
              <a:rPr lang="en-US" dirty="0" smtClean="0"/>
              <a:t>iers, </a:t>
            </a:r>
            <a:r>
              <a:rPr lang="en-US" dirty="0" err="1" smtClean="0"/>
              <a:t>H</a:t>
            </a:r>
            <a:r>
              <a:rPr lang="en-US" dirty="0" err="1" smtClean="0"/>
              <a:t>adoop</a:t>
            </a:r>
            <a:r>
              <a:rPr lang="en-US" dirty="0" smtClean="0"/>
              <a:t>, Databases – Big </a:t>
            </a:r>
            <a:r>
              <a:rPr lang="en-US" dirty="0" smtClean="0"/>
              <a:t>T</a:t>
            </a:r>
            <a:r>
              <a:rPr lang="en-US" dirty="0" smtClean="0"/>
              <a:t>able, </a:t>
            </a:r>
            <a:r>
              <a:rPr lang="en-US" dirty="0" smtClean="0"/>
              <a:t>C</a:t>
            </a:r>
            <a:r>
              <a:rPr lang="en-US" dirty="0" smtClean="0"/>
              <a:t>assandra et al.</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Democratization Of Innovation</a:t>
            </a:r>
            <a:endParaRPr lang="en-US" dirty="0"/>
          </a:p>
        </p:txBody>
      </p:sp>
      <p:sp>
        <p:nvSpPr>
          <p:cNvPr id="3" name="Text Placeholder 2"/>
          <p:cNvSpPr>
            <a:spLocks noGrp="1"/>
          </p:cNvSpPr>
          <p:nvPr>
            <p:ph type="body" sz="quarter" idx="12"/>
          </p:nvPr>
        </p:nvSpPr>
        <p:spPr/>
        <p:txBody>
          <a:bodyPr/>
          <a:lstStyle/>
          <a:p>
            <a:r>
              <a:rPr lang="en-US" dirty="0" smtClean="0"/>
              <a:t>Idea</a:t>
            </a:r>
          </a:p>
          <a:p>
            <a:r>
              <a:rPr lang="en-US" dirty="0" smtClean="0"/>
              <a:t>Code</a:t>
            </a:r>
          </a:p>
          <a:p>
            <a:r>
              <a:rPr lang="en-US" dirty="0" smtClean="0"/>
              <a:t>Upload via Cell Phone</a:t>
            </a:r>
          </a:p>
          <a:p>
            <a:r>
              <a:rPr lang="en-US" dirty="0" smtClean="0"/>
              <a:t>Pay with Credit Card</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Of Specialization</a:t>
            </a:r>
            <a:endParaRPr lang="en-US" dirty="0"/>
          </a:p>
        </p:txBody>
      </p:sp>
      <p:sp>
        <p:nvSpPr>
          <p:cNvPr id="3" name="Text Placeholder 2"/>
          <p:cNvSpPr>
            <a:spLocks noGrp="1"/>
          </p:cNvSpPr>
          <p:nvPr>
            <p:ph type="body" sz="quarter" idx="12"/>
          </p:nvPr>
        </p:nvSpPr>
        <p:spPr>
          <a:xfrm>
            <a:off x="727710" y="1914755"/>
            <a:ext cx="7592568" cy="4044085"/>
          </a:xfrm>
        </p:spPr>
        <p:txBody>
          <a:bodyPr/>
          <a:lstStyle/>
          <a:p>
            <a:r>
              <a:rPr lang="en-US" dirty="0" smtClean="0"/>
              <a:t>Traditional </a:t>
            </a:r>
            <a:r>
              <a:rPr lang="en-US" dirty="0" smtClean="0"/>
              <a:t>c</a:t>
            </a:r>
            <a:r>
              <a:rPr lang="en-US" dirty="0" smtClean="0"/>
              <a:t>ost model dominated by people and apps, ~70%</a:t>
            </a:r>
          </a:p>
          <a:p>
            <a:r>
              <a:rPr lang="en-US" dirty="0" smtClean="0"/>
              <a:t>Inability to deliver true economies of scale</a:t>
            </a:r>
          </a:p>
          <a:p>
            <a:pPr lvl="1"/>
            <a:r>
              <a:rPr lang="en-US" dirty="0" smtClean="0"/>
              <a:t>Large application portfolios</a:t>
            </a:r>
          </a:p>
          <a:p>
            <a:pPr lvl="1"/>
            <a:r>
              <a:rPr lang="en-US" dirty="0" smtClean="0"/>
              <a:t>Too much variety – types of things, patterns etc.</a:t>
            </a:r>
          </a:p>
          <a:p>
            <a:r>
              <a:rPr lang="en-US" dirty="0" smtClean="0"/>
              <a:t>Economies of Specialization</a:t>
            </a:r>
          </a:p>
          <a:p>
            <a:pPr lvl="1"/>
            <a:r>
              <a:rPr lang="en-US" dirty="0" smtClean="0"/>
              <a:t>Small portfolio, extreme scale, shared, specialized automation</a:t>
            </a:r>
          </a:p>
          <a:p>
            <a:r>
              <a:rPr lang="en-US" dirty="0" smtClean="0"/>
              <a:t>Flips cost model on its head</a:t>
            </a:r>
          </a:p>
          <a:p>
            <a:pPr lvl="1"/>
            <a:r>
              <a:rPr lang="en-US" dirty="0" smtClean="0"/>
              <a:t>Dominated by hardware and power</a:t>
            </a:r>
          </a:p>
          <a:p>
            <a:pPr lvl="1"/>
            <a:r>
              <a:rPr lang="en-US" dirty="0" smtClean="0"/>
              <a:t>Web 2.0 companies driving lower per unit power consumption and cost hard </a:t>
            </a:r>
          </a:p>
          <a:p>
            <a:r>
              <a:rPr lang="en-US" dirty="0" smtClean="0"/>
              <a:t>Makes Cloud services economical</a:t>
            </a:r>
            <a:endParaRPr lang="en-US" dirty="0"/>
          </a:p>
        </p:txBody>
      </p:sp>
      <p:sp>
        <p:nvSpPr>
          <p:cNvPr id="4" name="Rectangle 3"/>
          <p:cNvSpPr/>
          <p:nvPr/>
        </p:nvSpPr>
        <p:spPr bwMode="auto">
          <a:xfrm>
            <a:off x="548424" y="4349093"/>
            <a:ext cx="8091652" cy="1857024"/>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
        <p:nvSpPr>
          <p:cNvPr id="5" name="Rectangle 4"/>
          <p:cNvSpPr/>
          <p:nvPr/>
        </p:nvSpPr>
        <p:spPr bwMode="auto">
          <a:xfrm>
            <a:off x="509938" y="3492745"/>
            <a:ext cx="7552850" cy="798617"/>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Role Of IT</a:t>
            </a:r>
            <a:endParaRPr lang="en-US" dirty="0"/>
          </a:p>
        </p:txBody>
      </p:sp>
      <p:sp>
        <p:nvSpPr>
          <p:cNvPr id="3" name="Text Placeholder 2"/>
          <p:cNvSpPr>
            <a:spLocks noGrp="1"/>
          </p:cNvSpPr>
          <p:nvPr>
            <p:ph type="body" sz="quarter" idx="12"/>
          </p:nvPr>
        </p:nvSpPr>
        <p:spPr/>
        <p:txBody>
          <a:bodyPr/>
          <a:lstStyle/>
          <a:p>
            <a:r>
              <a:rPr lang="en-US" dirty="0" smtClean="0"/>
              <a:t>External Cloud services changing the expectations of IT</a:t>
            </a:r>
          </a:p>
          <a:p>
            <a:pPr lvl="1"/>
            <a:r>
              <a:rPr lang="en-US" dirty="0" smtClean="0"/>
              <a:t>Variable Cost/Billing CAPEX -&gt; OPEX</a:t>
            </a:r>
          </a:p>
          <a:p>
            <a:pPr lvl="1"/>
            <a:r>
              <a:rPr lang="en-US" dirty="0" smtClean="0"/>
              <a:t>Flexibility/Agility</a:t>
            </a:r>
          </a:p>
          <a:p>
            <a:pPr lvl="1"/>
            <a:r>
              <a:rPr lang="en-US" dirty="0" smtClean="0"/>
              <a:t>Self Service</a:t>
            </a:r>
          </a:p>
          <a:p>
            <a:r>
              <a:rPr lang="en-US" dirty="0" smtClean="0"/>
              <a:t>Option to use external providers has destroyed the status quo between IT and the business</a:t>
            </a:r>
          </a:p>
          <a:p>
            <a:r>
              <a:rPr lang="en-US" dirty="0" smtClean="0"/>
              <a:t>True differentiation of IT organization is its intimacy with its own business and how to map it onto IT infrastructure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Role Of IT</a:t>
            </a:r>
            <a:endParaRPr lang="en-US" dirty="0"/>
          </a:p>
        </p:txBody>
      </p:sp>
      <p:sp>
        <p:nvSpPr>
          <p:cNvPr id="3" name="Text Placeholder 2"/>
          <p:cNvSpPr>
            <a:spLocks noGrp="1"/>
          </p:cNvSpPr>
          <p:nvPr>
            <p:ph type="body" sz="quarter" idx="12"/>
          </p:nvPr>
        </p:nvSpPr>
        <p:spPr/>
        <p:txBody>
          <a:bodyPr/>
          <a:lstStyle/>
          <a:p>
            <a:r>
              <a:rPr lang="en-US" dirty="0" smtClean="0"/>
              <a:t>It’s all about…</a:t>
            </a:r>
          </a:p>
          <a:p>
            <a:pPr lvl="1"/>
            <a:r>
              <a:rPr lang="en-US" dirty="0" smtClean="0"/>
              <a:t>Services</a:t>
            </a:r>
          </a:p>
          <a:p>
            <a:pPr lvl="1"/>
            <a:r>
              <a:rPr lang="en-US" dirty="0" err="1" smtClean="0"/>
              <a:t>QoS</a:t>
            </a:r>
            <a:endParaRPr lang="en-US" dirty="0" smtClean="0"/>
          </a:p>
          <a:p>
            <a:pPr lvl="1"/>
            <a:r>
              <a:rPr lang="en-US" dirty="0" smtClean="0"/>
              <a:t>Agility</a:t>
            </a:r>
          </a:p>
          <a:p>
            <a:pPr lvl="1"/>
            <a:r>
              <a:rPr lang="en-US" dirty="0" smtClean="0"/>
              <a:t>$</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Structure Of IT Operations</a:t>
            </a:r>
            <a:endParaRPr lang="en-US" dirty="0"/>
          </a:p>
        </p:txBody>
      </p:sp>
      <p:sp>
        <p:nvSpPr>
          <p:cNvPr id="3" name="Text Placeholder 2"/>
          <p:cNvSpPr>
            <a:spLocks noGrp="1"/>
          </p:cNvSpPr>
          <p:nvPr>
            <p:ph type="body" sz="quarter" idx="12"/>
          </p:nvPr>
        </p:nvSpPr>
        <p:spPr/>
        <p:txBody>
          <a:bodyPr/>
          <a:lstStyle/>
          <a:p>
            <a:r>
              <a:rPr lang="en-US" dirty="0" smtClean="0"/>
              <a:t>Virtualization + Tooling is reshaping operations</a:t>
            </a:r>
          </a:p>
          <a:p>
            <a:pPr>
              <a:buNone/>
            </a:pPr>
            <a:endParaRPr lang="en-US" dirty="0" smtClean="0"/>
          </a:p>
          <a:p>
            <a:r>
              <a:rPr lang="en-US" dirty="0" smtClean="0"/>
              <a:t>Virtualization provides</a:t>
            </a:r>
          </a:p>
          <a:p>
            <a:pPr lvl="1"/>
            <a:r>
              <a:rPr lang="en-US" dirty="0" smtClean="0"/>
              <a:t>Separation of interface from implementation</a:t>
            </a:r>
          </a:p>
          <a:p>
            <a:pPr lvl="1"/>
            <a:r>
              <a:rPr lang="en-US" dirty="0" smtClean="0"/>
              <a:t>Ability to partition or aggregate resources</a:t>
            </a:r>
          </a:p>
          <a:p>
            <a:pPr lvl="1"/>
            <a:r>
              <a:rPr lang="en-US" dirty="0" smtClean="0"/>
              <a:t>Flexibility to change underlying implementation</a:t>
            </a:r>
          </a:p>
        </p:txBody>
      </p:sp>
      <p:sp>
        <p:nvSpPr>
          <p:cNvPr id="4" name="Rectangle 3"/>
          <p:cNvSpPr/>
          <p:nvPr/>
        </p:nvSpPr>
        <p:spPr bwMode="auto">
          <a:xfrm>
            <a:off x="596531" y="2867322"/>
            <a:ext cx="7158370" cy="2703751"/>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Structure Of IT Operations </a:t>
            </a:r>
            <a:br>
              <a:rPr lang="en-US" dirty="0" smtClean="0"/>
            </a:br>
            <a:r>
              <a:rPr lang="en-US" dirty="0" smtClean="0"/>
              <a:t>Server Virtualization</a:t>
            </a:r>
            <a:endParaRPr lang="en-US" dirty="0"/>
          </a:p>
        </p:txBody>
      </p:sp>
      <p:sp>
        <p:nvSpPr>
          <p:cNvPr id="3" name="Text Placeholder 2"/>
          <p:cNvSpPr>
            <a:spLocks noGrp="1"/>
          </p:cNvSpPr>
          <p:nvPr>
            <p:ph type="body" sz="quarter" idx="12"/>
          </p:nvPr>
        </p:nvSpPr>
        <p:spPr>
          <a:xfrm>
            <a:off x="727710" y="2020597"/>
            <a:ext cx="7592568" cy="3938244"/>
          </a:xfrm>
        </p:spPr>
        <p:txBody>
          <a:bodyPr/>
          <a:lstStyle/>
          <a:p>
            <a:r>
              <a:rPr lang="en-US" dirty="0" smtClean="0"/>
              <a:t>Efficiency and flexibility </a:t>
            </a:r>
            <a:r>
              <a:rPr lang="en-US" b="1" i="1" dirty="0" smtClean="0"/>
              <a:t>plus</a:t>
            </a:r>
            <a:r>
              <a:rPr lang="en-US" dirty="0" smtClean="0"/>
              <a:t> encapsulation of application, with required OS version, patches, libraries etc.</a:t>
            </a:r>
          </a:p>
          <a:p>
            <a:r>
              <a:rPr lang="en-US" dirty="0" smtClean="0"/>
              <a:t>Fixes long term provisioning, life cycle management issue</a:t>
            </a:r>
          </a:p>
          <a:p>
            <a:r>
              <a:rPr lang="en-US" dirty="0" smtClean="0"/>
              <a:t>Drives service centricity and alignment with business or organizational goals</a:t>
            </a:r>
          </a:p>
          <a:p>
            <a:pPr>
              <a:buNone/>
            </a:pPr>
            <a:endParaRPr lang="en-US" dirty="0" smtClean="0"/>
          </a:p>
          <a:p>
            <a:pPr algn="ctr">
              <a:buNone/>
            </a:pPr>
            <a:r>
              <a:rPr lang="en-US" sz="2400" i="1" dirty="0" smtClean="0"/>
              <a:t>Server Virtualization + Industry </a:t>
            </a:r>
            <a:r>
              <a:rPr lang="en-US" sz="2400" i="1" dirty="0" smtClean="0"/>
              <a:t>S</a:t>
            </a:r>
            <a:r>
              <a:rPr lang="en-US" sz="2400" i="1" dirty="0" smtClean="0"/>
              <a:t>tandard Servers</a:t>
            </a:r>
          </a:p>
          <a:p>
            <a:pPr algn="ctr">
              <a:buNone/>
            </a:pPr>
            <a:r>
              <a:rPr lang="en-US" sz="2400" i="1" dirty="0" smtClean="0"/>
              <a:t>=</a:t>
            </a:r>
          </a:p>
          <a:p>
            <a:pPr algn="ctr">
              <a:buNone/>
            </a:pPr>
            <a:r>
              <a:rPr lang="en-US" sz="2400" i="1" dirty="0" smtClean="0"/>
              <a:t>Flexible and essentially uniform compute fabric in data center ,i.e. massive pools of flexibly assignable resources</a:t>
            </a:r>
          </a:p>
        </p:txBody>
      </p:sp>
      <p:sp>
        <p:nvSpPr>
          <p:cNvPr id="4" name="Rectangle 3"/>
          <p:cNvSpPr/>
          <p:nvPr/>
        </p:nvSpPr>
        <p:spPr bwMode="auto">
          <a:xfrm>
            <a:off x="635017" y="4243252"/>
            <a:ext cx="7822251" cy="1962865"/>
          </a:xfrm>
          <a:prstGeom prst="rect">
            <a:avLst/>
          </a:prstGeom>
          <a:solidFill>
            <a:schemeClr val="bg1"/>
          </a:solidFill>
          <a:ln w="19050">
            <a:noFill/>
            <a:round/>
            <a:headEnd/>
            <a:tailEnd/>
          </a:ln>
        </p:spPr>
        <p:txBody>
          <a:bodyPr wrap="none" lIns="0" tIns="0" rIns="0" bIns="0" rtlCol="0" anchor="ctr"/>
          <a:lstStyle/>
          <a:p>
            <a:pPr marL="0" marR="0" indent="0" algn="ctr" defTabSz="914400" eaLnBrk="1" latinLnBrk="0" hangingPunct="1">
              <a:lnSpc>
                <a:spcPct val="100000"/>
              </a:lnSpc>
              <a:buClrTx/>
              <a:buSzTx/>
              <a:buFontTx/>
              <a:buNone/>
              <a:tabLst/>
            </a:pPr>
            <a:endParaRPr lang="en-US" sz="1800" dirty="0" err="1" smtClean="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Mware Non-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B087F54830A443B7E794B987319BBC" ma:contentTypeVersion="0" ma:contentTypeDescription="Create a new document." ma:contentTypeScope="" ma:versionID="34ab54cae5f4ca11ef75d6b1af35486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DD3A1A2-B980-4E22-AE17-59173EF560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85F68AA-13A9-46B6-9476-5DB37518DC23}">
  <ds:schemaRefs>
    <ds:schemaRef ds:uri="http://schemas.microsoft.com/sharepoint/v3/contenttype/forms"/>
  </ds:schemaRefs>
</ds:datastoreItem>
</file>

<file path=customXml/itemProps3.xml><?xml version="1.0" encoding="utf-8"?>
<ds:datastoreItem xmlns:ds="http://schemas.openxmlformats.org/officeDocument/2006/customXml" ds:itemID="{B7B9A98A-E819-4F95-92E1-7CD90212FC4C}">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14433</TotalTime>
  <Words>2613</Words>
  <Application>Microsoft Macintosh PowerPoint</Application>
  <PresentationFormat>On-screen Show (4:3)</PresentationFormat>
  <Paragraphs>269</Paragraphs>
  <Slides>17</Slides>
  <Notes>16</Notes>
  <HiddenSlides>0</HiddenSlides>
  <MMClips>0</MMClips>
  <ScaleCrop>false</ScaleCrop>
  <HeadingPairs>
    <vt:vector size="4" baseType="variant">
      <vt:variant>
        <vt:lpstr>Design Template</vt:lpstr>
      </vt:variant>
      <vt:variant>
        <vt:i4>2</vt:i4>
      </vt:variant>
      <vt:variant>
        <vt:lpstr>Slide Titles</vt:lpstr>
      </vt:variant>
      <vt:variant>
        <vt:i4>17</vt:i4>
      </vt:variant>
    </vt:vector>
  </HeadingPairs>
  <TitlesOfParts>
    <vt:vector size="19" baseType="lpstr">
      <vt:lpstr>VMware Confidential</vt:lpstr>
      <vt:lpstr>VMware Non-Confidential</vt:lpstr>
      <vt:lpstr>Cloud (And Virtualization) Changes Everything!</vt:lpstr>
      <vt:lpstr>Agenda</vt:lpstr>
      <vt:lpstr>Changing The Business Of IT Evolution Of The Application</vt:lpstr>
      <vt:lpstr>The Democratization Of Innovation</vt:lpstr>
      <vt:lpstr>Economies Of Specialization</vt:lpstr>
      <vt:lpstr>The Changing Role Of IT</vt:lpstr>
      <vt:lpstr>The Changing Role Of IT</vt:lpstr>
      <vt:lpstr>The Changing Structure Of IT Operations</vt:lpstr>
      <vt:lpstr>The Changing Structure Of IT Operations  Server Virtualization</vt:lpstr>
      <vt:lpstr>The Changing Structure Of IT Operations Virtualization – More Opportunities</vt:lpstr>
      <vt:lpstr>Layers Of Complexity</vt:lpstr>
      <vt:lpstr>The Big Problem </vt:lpstr>
      <vt:lpstr>The Changing Structure Of IT Operations Simple Management</vt:lpstr>
      <vt:lpstr>The Changing Structure Of IT Operations</vt:lpstr>
      <vt:lpstr>The Perfect Storm</vt:lpstr>
      <vt:lpstr>The Path Forward</vt:lpstr>
      <vt:lpstr>Thank You!  pstrong@vmware.com  http://communities.vmware.com/community/cto/emea?view=overview</vt:lpstr>
    </vt:vector>
  </TitlesOfParts>
  <Compan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VMware presentation</dc:title>
  <dc:creator>—</dc:creator>
  <cp:lastModifiedBy>Paul Strong</cp:lastModifiedBy>
  <cp:revision>317</cp:revision>
  <dcterms:created xsi:type="dcterms:W3CDTF">2010-09-15T08:17:42Z</dcterms:created>
  <dcterms:modified xsi:type="dcterms:W3CDTF">2010-09-16T06:31:14Z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0x010100F0B087F54830A443B7E794B987319BBC</vt:lpwstr>
  </property>
</Properties>
</file>