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0" r:id="rId2"/>
    <p:sldMasterId id="2147483662" r:id="rId3"/>
    <p:sldMasterId id="2147483664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71" r:id="rId9"/>
    <p:sldId id="272" r:id="rId10"/>
    <p:sldId id="273" r:id="rId11"/>
    <p:sldId id="260" r:id="rId12"/>
    <p:sldId id="264" r:id="rId13"/>
    <p:sldId id="265" r:id="rId14"/>
    <p:sldId id="266" r:id="rId15"/>
    <p:sldId id="261" r:id="rId16"/>
    <p:sldId id="274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142" tIns="44071" rIns="88142" bIns="44071" anchor="b"/>
          <a:lstStyle/>
          <a:p>
            <a:pPr algn="r" defTabSz="882650"/>
            <a:fld id="{7AA98E7C-2BBB-40D9-9C0A-7E67109F6A19}" type="slidenum">
              <a:rPr lang="en-GB" sz="1100" smtClean="0">
                <a:solidFill>
                  <a:srgbClr val="000000"/>
                </a:solidFill>
                <a:latin typeface="Times New Roman" pitchFamily="18" charset="0"/>
              </a:rPr>
              <a:pPr algn="r" defTabSz="882650"/>
              <a:t>5</a:t>
            </a:fld>
            <a:endParaRPr lang="en-GB" sz="11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8142" tIns="44071" rIns="88142" bIns="44071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4A8DC-AAB9-4D2B-93EF-A7C356D4C809}" type="slidenum">
              <a:rPr lang="ja-JP" altLang="en-US" smtClean="0">
                <a:solidFill>
                  <a:srgbClr val="000000"/>
                </a:solidFill>
              </a:rPr>
              <a:pPr/>
              <a:t>6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07D5B-AD45-4E2A-B938-C5C5B2A8C2A5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D291799-164A-46C3-8D17-A29E0C9F8EFB}" type="slidenum">
              <a:rPr lang="en-US" altLang="ja-JP" sz="1200" smtClean="0">
                <a:solidFill>
                  <a:srgbClr val="000000"/>
                </a:solidFill>
                <a:latin typeface="Arial" charset="0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altLang="ja-JP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ja-JP" altLang="en-US" sz="24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2 Jun 10</a:t>
            </a: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0">
                <a:latin typeface="Arial" charset="0"/>
              </a:defRPr>
            </a:lvl1pPr>
          </a:lstStyle>
          <a:p>
            <a:pPr>
              <a:defRPr/>
            </a:pPr>
            <a:r>
              <a:rPr lang="en-GB" altLang="ja-JP"/>
              <a:t>Kelsey, TNC2010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www.eugridpma.org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8435" name="Picture 20" descr="eugridpma-02v03troz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OGF28 CAOPS/IGTF – Mar 2010 - </a:t>
              </a:r>
              <a:fld id="{E0C0F74A-543B-47D7-8045-7659FF40DC8B}" type="slidenum"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pPr algn="r" eaLnBrk="0" hangingPunct="0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t>‹#›</a:t>
              </a:fld>
              <a:endParaRPr lang="en-GB" sz="1200" dirty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200">
                  <a:solidFill>
                    <a:srgbClr val="8C8274"/>
                  </a:solidFill>
                  <a:latin typeface="Lucida Sans" pitchFamily="34" charset="0"/>
                </a:rPr>
                <a:t>David </a:t>
              </a:r>
              <a:r>
                <a:rPr lang="en-GB" sz="1200" dirty="0" err="1">
                  <a:solidFill>
                    <a:srgbClr val="8C8274"/>
                  </a:solidFill>
                  <a:latin typeface="Lucida Sans" pitchFamily="34" charset="0"/>
                </a:rPr>
                <a:t>Groep</a:t>
              </a:r>
              <a:r>
                <a:rPr lang="en-GB" sz="1200" dirty="0">
                  <a:solidFill>
                    <a:srgbClr val="8C8274"/>
                  </a:solidFill>
                  <a:latin typeface="Lucida Sans" pitchFamily="34" charset="0"/>
                </a:rPr>
                <a:t> – davidg@eugridpma.org</a:t>
              </a:r>
              <a:endParaRPr lang="en-GB" sz="1200" dirty="0">
                <a:solidFill>
                  <a:srgbClr val="048284"/>
                </a:solidFill>
                <a:latin typeface="Lucida Sans" pitchFamily="34" charset="0"/>
                <a:hlinkClick r:id="rId4"/>
              </a:endParaRPr>
            </a:p>
          </p:txBody>
        </p:sp>
      </p:grpSp>
      <p:sp>
        <p:nvSpPr>
          <p:cNvPr id="1843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8439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18440" name="Picture 21" descr="eugridpma-02v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274638"/>
            <a:ext cx="663575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Master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Master text styles</a:t>
            </a:r>
          </a:p>
          <a:p>
            <a:pPr lvl="1"/>
            <a:r>
              <a:rPr lang="en-GB" altLang="ja-JP" smtClean="0"/>
              <a:t>Second level</a:t>
            </a:r>
          </a:p>
          <a:p>
            <a:pPr lvl="2"/>
            <a:r>
              <a:rPr lang="en-GB" altLang="ja-JP" smtClean="0"/>
              <a:t>Third level</a:t>
            </a:r>
          </a:p>
          <a:p>
            <a:pPr lvl="3"/>
            <a:r>
              <a:rPr lang="en-GB" altLang="ja-JP" smtClean="0"/>
              <a:t>Fourth level</a:t>
            </a:r>
          </a:p>
          <a:p>
            <a:pPr lvl="4"/>
            <a:r>
              <a:rPr lang="en-GB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245225"/>
            <a:ext cx="34559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rgbClr val="000000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/>
              <a:t>2 Jun 10</a:t>
            </a:r>
            <a:endParaRPr lang="en-GB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3194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 algn="ctr">
              <a:defRPr/>
            </a:pPr>
            <a:r>
              <a:rPr lang="en-GB" altLang="ja-JP"/>
              <a:t>Kelsey, TNC2010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187450" y="1125538"/>
            <a:ext cx="6697663" cy="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331913" y="1196975"/>
            <a:ext cx="63373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1476375" y="1268413"/>
            <a:ext cx="60483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49" name="Picture 15" descr="IGTF-logo-30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0350"/>
            <a:ext cx="143986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5166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  <a:p>
            <a:pPr algn="r">
              <a:defRPr/>
            </a:pPr>
            <a:fld id="{E7A6BC62-8E98-4341-BEE4-3442B79E1D50}" type="slidenum">
              <a:rPr lang="en-GB" sz="1400" b="1">
                <a:solidFill>
                  <a:srgbClr val="000000"/>
                </a:solidFill>
                <a:latin typeface="Verdana" pitchFamily="34" charset="0"/>
                <a:ea typeface="ＭＳ Ｐゴシック" pitchFamily="50" charset="-128"/>
              </a:rPr>
              <a:pPr algn="r">
                <a:defRPr/>
              </a:pPr>
              <a:t>‹#›</a:t>
            </a:fld>
            <a:endParaRPr lang="en-GB" altLang="ja-JP" sz="1400" b="1">
              <a:solidFill>
                <a:srgbClr val="000000"/>
              </a:solidFill>
              <a:latin typeface="Verdana" pitchFamily="34" charset="0"/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08050"/>
            <a:ext cx="8496300" cy="547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692150"/>
            <a:ext cx="9144000" cy="73025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FFCC00">
                  <a:alpha val="79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 sz="2400">
              <a:solidFill>
                <a:srgbClr val="FFFFFF"/>
              </a:solidFill>
              <a:latin typeface="Arial" charset="0"/>
              <a:cs typeface="ＭＳ Ｐゴシック" charset="-128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-234950"/>
            <a:ext cx="7415213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6211888"/>
            <a:ext cx="2555875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47813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+mj-lt"/>
          <a:ea typeface="+mj-ea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  <a:cs typeface="ＭＳ Ｐゴシック" charset="-128"/>
        </a:defRPr>
      </a:lvl5pPr>
      <a:lvl6pPr marL="2514600" indent="-228600"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</a:defRPr>
      </a:lvl6pPr>
      <a:lvl7pPr marL="2971800" indent="-228600"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</a:defRPr>
      </a:lvl7pPr>
      <a:lvl8pPr marL="3429000" indent="-228600"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</a:defRPr>
      </a:lvl8pPr>
      <a:lvl9pPr marL="3886200" indent="-228600"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omic Sans MS" pitchFamily="66" charset="0"/>
          <a:ea typeface="ＭＳ Ｐゴシック" pitchFamily="50" charset="-128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tf.net/" TargetMode="External"/><Relationship Id="rId2" Type="http://schemas.openxmlformats.org/officeDocument/2006/relationships/hyperlink" Target="http://www.eugridpm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egi.eu/wiki/SPG" TargetMode="External"/><Relationship Id="rId4" Type="http://schemas.openxmlformats.org/officeDocument/2006/relationships/hyperlink" Target="http://refeds.teren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Policy Issues for </a:t>
            </a:r>
            <a:br>
              <a:rPr lang="en-GB" sz="3600" dirty="0" smtClean="0"/>
            </a:br>
            <a:r>
              <a:rPr lang="en-GB" sz="3600" dirty="0" smtClean="0"/>
              <a:t>Identity Management </a:t>
            </a:r>
            <a:br>
              <a:rPr lang="en-GB" sz="3600" dirty="0" smtClean="0"/>
            </a:br>
            <a:r>
              <a:rPr lang="en-GB" sz="3600" dirty="0" smtClean="0"/>
              <a:t>(and other attributes)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EGI Technical Forum (Sep 2010)</a:t>
            </a:r>
            <a:br>
              <a:rPr lang="en-GB" sz="2400" dirty="0" smtClean="0"/>
            </a:br>
            <a:r>
              <a:rPr lang="en-GB" sz="2400" dirty="0" smtClean="0"/>
              <a:t>NRENs </a:t>
            </a:r>
            <a:r>
              <a:rPr lang="en-GB" sz="2400" dirty="0" smtClean="0"/>
              <a:t>&amp; Grids workshop</a:t>
            </a:r>
          </a:p>
          <a:p>
            <a:r>
              <a:rPr lang="en-GB" sz="2400" dirty="0" smtClean="0"/>
              <a:t>David Kelsey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issues - federations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E.g. New TERENA </a:t>
            </a:r>
            <a:r>
              <a:rPr lang="en-GB" dirty="0" err="1" smtClean="0"/>
              <a:t>eScience</a:t>
            </a:r>
            <a:r>
              <a:rPr lang="en-GB" dirty="0" smtClean="0"/>
              <a:t> Personal Certificate Service</a:t>
            </a:r>
          </a:p>
          <a:p>
            <a:pPr lvl="1"/>
            <a:r>
              <a:rPr lang="en-GB" dirty="0" smtClean="0"/>
              <a:t>Issues Grid certificates on basis of membership of national federation</a:t>
            </a:r>
          </a:p>
          <a:p>
            <a:r>
              <a:rPr lang="en-GB" dirty="0" smtClean="0"/>
              <a:t>IGTF can no longer audit all identity vetting processes and RAs</a:t>
            </a:r>
          </a:p>
          <a:p>
            <a:r>
              <a:rPr lang="en-GB" dirty="0" smtClean="0"/>
              <a:t>We need to be sure that the “Level of Assurance” is as expected</a:t>
            </a:r>
          </a:p>
          <a:p>
            <a:pPr lvl="1"/>
            <a:r>
              <a:rPr lang="en-GB" dirty="0" smtClean="0"/>
              <a:t>Addressed by contract TERENA/NREN/Inst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attributes?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Identity best managed by Home Institute</a:t>
            </a:r>
          </a:p>
          <a:p>
            <a:r>
              <a:rPr lang="en-GB" dirty="0" smtClean="0"/>
              <a:t>Authorisation Attributes (VO groups, roles, rights ...) must be managed by the appropriate application community (VRC)</a:t>
            </a:r>
          </a:p>
          <a:p>
            <a:r>
              <a:rPr lang="en-GB" dirty="0" smtClean="0"/>
              <a:t>Attributes need to come from multiple authorities and then should be “merged”</a:t>
            </a:r>
          </a:p>
          <a:p>
            <a:r>
              <a:rPr lang="en-GB" dirty="0" smtClean="0"/>
              <a:t>All-round Trust is needed</a:t>
            </a:r>
          </a:p>
          <a:p>
            <a:r>
              <a:rPr lang="en-GB" dirty="0" smtClean="0"/>
              <a:t>Standards are needed for </a:t>
            </a:r>
            <a:r>
              <a:rPr lang="en-GB" dirty="0" err="1" smtClean="0"/>
              <a:t>AuthZ</a:t>
            </a:r>
            <a:r>
              <a:rPr lang="en-GB" dirty="0" smtClean="0"/>
              <a:t> attributes too (work started)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NRENs &amp; Grids?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i="1" dirty="0" smtClean="0"/>
              <a:t>Or “Academic Federations” and “Grids”</a:t>
            </a:r>
          </a:p>
          <a:p>
            <a:r>
              <a:rPr lang="en-GB" sz="2800" dirty="0" smtClean="0"/>
              <a:t>Some personal thoughts</a:t>
            </a:r>
          </a:p>
          <a:p>
            <a:r>
              <a:rPr lang="en-GB" sz="2800" dirty="0" smtClean="0"/>
              <a:t>We should encourage more Grid participation in the Federations activities (e.g.“REFEDS”)</a:t>
            </a:r>
          </a:p>
          <a:p>
            <a:pPr lvl="1"/>
            <a:r>
              <a:rPr lang="en-GB" sz="2400" dirty="0" smtClean="0"/>
              <a:t>Co-location of meetings in Prague May 2011</a:t>
            </a:r>
          </a:p>
          <a:p>
            <a:r>
              <a:rPr lang="en-GB" sz="2800" dirty="0" smtClean="0"/>
              <a:t>We could jointly work on best practices for Registration Authorities (identity management)</a:t>
            </a:r>
          </a:p>
          <a:p>
            <a:r>
              <a:rPr lang="en-GB" sz="2800" dirty="0" smtClean="0"/>
              <a:t>More work also required in:</a:t>
            </a:r>
          </a:p>
          <a:p>
            <a:pPr lvl="1"/>
            <a:r>
              <a:rPr lang="en-GB" sz="2400" dirty="0" err="1" smtClean="0"/>
              <a:t>LoA</a:t>
            </a:r>
            <a:r>
              <a:rPr lang="en-GB" sz="2400" dirty="0" smtClean="0"/>
              <a:t>: should IGTF align with NIST 800-63?</a:t>
            </a:r>
          </a:p>
          <a:p>
            <a:pPr lvl="1"/>
            <a:r>
              <a:rPr lang="en-GB" sz="2400" dirty="0" smtClean="0"/>
              <a:t> merging attributes, audit procedures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EUGridPMA </a:t>
            </a:r>
            <a:r>
              <a:rPr lang="en-GB" i="1" dirty="0" smtClean="0">
                <a:hlinkClick r:id="rId2"/>
              </a:rPr>
              <a:t>http://www.eugridpma.org/</a:t>
            </a:r>
            <a:endParaRPr lang="en-GB" i="1" dirty="0" smtClean="0"/>
          </a:p>
          <a:p>
            <a:r>
              <a:rPr lang="en-GB" dirty="0" smtClean="0"/>
              <a:t>IGTF  </a:t>
            </a:r>
            <a:r>
              <a:rPr lang="en-GB" i="1" dirty="0" smtClean="0">
                <a:hlinkClick r:id="rId3"/>
              </a:rPr>
              <a:t>http://www.igtf.net/</a:t>
            </a:r>
            <a:endParaRPr lang="en-GB" i="1" dirty="0" smtClean="0"/>
          </a:p>
          <a:p>
            <a:r>
              <a:rPr lang="en-GB" dirty="0" smtClean="0"/>
              <a:t>REFEDS  </a:t>
            </a:r>
            <a:r>
              <a:rPr lang="en-GB" i="1" dirty="0" smtClean="0">
                <a:hlinkClick r:id="rId4"/>
              </a:rPr>
              <a:t>http://refeds.terena.org/</a:t>
            </a:r>
            <a:endParaRPr lang="en-GB" i="1" dirty="0" smtClean="0"/>
          </a:p>
          <a:p>
            <a:r>
              <a:rPr lang="en-GB" dirty="0" smtClean="0"/>
              <a:t>EGI SPG </a:t>
            </a:r>
            <a:r>
              <a:rPr lang="en-GB" i="1" dirty="0" smtClean="0">
                <a:hlinkClick r:id="rId5"/>
              </a:rPr>
              <a:t>https://wiki.egi.eu/wiki/SPG 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i="1" dirty="0" smtClean="0"/>
              <a:t>Identity Management for Grids</a:t>
            </a:r>
          </a:p>
          <a:p>
            <a:r>
              <a:rPr lang="en-US" dirty="0" smtClean="0"/>
              <a:t>The Grid security model - history</a:t>
            </a:r>
          </a:p>
          <a:p>
            <a:r>
              <a:rPr lang="en-US" dirty="0" smtClean="0"/>
              <a:t>The PMA approach</a:t>
            </a:r>
          </a:p>
          <a:p>
            <a:r>
              <a:rPr lang="en-US" dirty="0" smtClean="0"/>
              <a:t>(Some) Lessons </a:t>
            </a:r>
            <a:r>
              <a:rPr lang="en-US" dirty="0" smtClean="0"/>
              <a:t>learned</a:t>
            </a:r>
          </a:p>
          <a:p>
            <a:r>
              <a:rPr lang="en-US" dirty="0" smtClean="0"/>
              <a:t>Recent </a:t>
            </a:r>
            <a:r>
              <a:rPr lang="en-US" dirty="0" smtClean="0"/>
              <a:t>developments</a:t>
            </a:r>
            <a:endParaRPr lang="en-US" dirty="0" smtClean="0"/>
          </a:p>
          <a:p>
            <a:r>
              <a:rPr lang="en-US" dirty="0" smtClean="0"/>
              <a:t>How can Grids and NRENs/Federations work together?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15 Sep 2010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Kelsey/Policy for Identity Management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Grid security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Started to build an X.509 PKI in 2001</a:t>
            </a:r>
          </a:p>
          <a:p>
            <a:pPr lvl="1"/>
            <a:r>
              <a:rPr lang="en-GB" sz="2400" dirty="0" smtClean="0"/>
              <a:t>The only feasible solution at the time</a:t>
            </a:r>
          </a:p>
          <a:p>
            <a:pPr lvl="1"/>
            <a:r>
              <a:rPr lang="en-GB" sz="2400" dirty="0" smtClean="0"/>
              <a:t>EU DataGrid, </a:t>
            </a:r>
            <a:r>
              <a:rPr lang="en-GB" sz="2400" dirty="0" err="1" smtClean="0"/>
              <a:t>CrossGrid</a:t>
            </a:r>
            <a:r>
              <a:rPr lang="en-GB" sz="2400" dirty="0" smtClean="0"/>
              <a:t>, LCG, EGEE, USA, Asia ...</a:t>
            </a:r>
          </a:p>
          <a:p>
            <a:r>
              <a:rPr lang="en-GB" sz="2800" dirty="0" smtClean="0"/>
              <a:t>Single electronic ID to be used everywhere</a:t>
            </a:r>
          </a:p>
          <a:p>
            <a:pPr lvl="1"/>
            <a:r>
              <a:rPr lang="en-GB" sz="2400" dirty="0" smtClean="0"/>
              <a:t>All Grids, All VOs (needs Trust)</a:t>
            </a:r>
          </a:p>
          <a:p>
            <a:r>
              <a:rPr lang="en-GB" sz="2800" dirty="0" smtClean="0"/>
              <a:t>Single registration at VO (</a:t>
            </a:r>
            <a:r>
              <a:rPr lang="en-GB" sz="2800" dirty="0" err="1" smtClean="0"/>
              <a:t>AuthN</a:t>
            </a:r>
            <a:r>
              <a:rPr lang="en-GB" sz="2800" dirty="0" smtClean="0"/>
              <a:t> independent)</a:t>
            </a:r>
          </a:p>
          <a:p>
            <a:r>
              <a:rPr lang="en-GB" sz="2800" dirty="0" smtClean="0"/>
              <a:t>Single Login (per session)</a:t>
            </a:r>
          </a:p>
          <a:p>
            <a:pPr lvl="1"/>
            <a:r>
              <a:rPr lang="en-GB" sz="2400" dirty="0" smtClean="0"/>
              <a:t>Require (identity) Delegation</a:t>
            </a:r>
          </a:p>
          <a:p>
            <a:r>
              <a:rPr lang="en-GB" sz="2800" dirty="0" err="1" smtClean="0"/>
              <a:t>AuthZ</a:t>
            </a:r>
            <a:r>
              <a:rPr lang="en-GB" sz="2800" dirty="0" smtClean="0"/>
              <a:t> attributes come from a VO authority</a:t>
            </a:r>
            <a:endParaRPr lang="en-GB" sz="2400" dirty="0"/>
          </a:p>
          <a:p>
            <a:r>
              <a:rPr lang="en-GB" sz="2800" dirty="0" smtClean="0"/>
              <a:t>Shared security policies (JSPG -&gt; EGI SPG)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PMA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Policy Management Authority</a:t>
            </a:r>
          </a:p>
          <a:p>
            <a:pPr lvl="1"/>
            <a:r>
              <a:rPr lang="en-GB" sz="2000" dirty="0" smtClean="0"/>
              <a:t>Started as “The CA Coordination Group”</a:t>
            </a:r>
          </a:p>
          <a:p>
            <a:pPr lvl="1"/>
            <a:r>
              <a:rPr lang="en-GB" sz="2000" dirty="0" smtClean="0"/>
              <a:t>2001-03 and already global in scope</a:t>
            </a:r>
          </a:p>
          <a:p>
            <a:r>
              <a:rPr lang="en-GB" sz="2400" dirty="0" smtClean="0"/>
              <a:t>EUGridPMA started in 2004</a:t>
            </a:r>
          </a:p>
          <a:p>
            <a:r>
              <a:rPr lang="en-GB" sz="2400" dirty="0" smtClean="0"/>
              <a:t>International Grid Trust Federation (IGTF) – Oct 2005</a:t>
            </a:r>
          </a:p>
          <a:p>
            <a:pPr lvl="1"/>
            <a:r>
              <a:rPr lang="en-GB" sz="2000" dirty="0" smtClean="0"/>
              <a:t>3 PMAs (EU, Asia and Americas)</a:t>
            </a:r>
          </a:p>
          <a:p>
            <a:r>
              <a:rPr lang="en-GB" sz="2400" dirty="0" smtClean="0"/>
              <a:t>Minimum standards for operating a CA</a:t>
            </a:r>
          </a:p>
          <a:p>
            <a:pPr lvl="1"/>
            <a:r>
              <a:rPr lang="en-GB" sz="2000" dirty="0" smtClean="0"/>
              <a:t>And the various Registration Authorities</a:t>
            </a:r>
          </a:p>
          <a:p>
            <a:r>
              <a:rPr lang="en-GB" sz="2400" dirty="0" smtClean="0"/>
              <a:t>Peer review (accreditation) by other CA operators</a:t>
            </a:r>
          </a:p>
          <a:p>
            <a:r>
              <a:rPr lang="en-GB" sz="2400" dirty="0" smtClean="0"/>
              <a:t>PMAs include Relying Parties (important aspect)</a:t>
            </a:r>
          </a:p>
          <a:p>
            <a:r>
              <a:rPr lang="en-GB" sz="2400" dirty="0" smtClean="0"/>
              <a:t>Regular self audit and peer review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Geographical coverage of the EUGridPMA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412750" y="987425"/>
            <a:ext cx="8424863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2000" smtClean="0">
                <a:solidFill>
                  <a:srgbClr val="008000"/>
                </a:solidFill>
                <a:latin typeface="Lucida Sans" pitchFamily="34" charset="0"/>
              </a:rPr>
              <a:t>25 of 27 EU member states (all except LU, MT)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2000" smtClean="0">
                <a:solidFill>
                  <a:srgbClr val="008000"/>
                </a:solidFill>
                <a:latin typeface="Lucida Sans" pitchFamily="34" charset="0"/>
              </a:rPr>
              <a:t>+	AM, CH, HR, IL, IR, IS, MA, ME, MK, NO, PK, RO, RS, RU, TR,</a:t>
            </a:r>
            <a:br>
              <a:rPr lang="en-US" sz="2000" smtClean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2000" smtClean="0">
                <a:solidFill>
                  <a:srgbClr val="008000"/>
                </a:solidFill>
                <a:latin typeface="Lucida Sans" pitchFamily="34" charset="0"/>
              </a:rPr>
              <a:t>	UA, </a:t>
            </a:r>
            <a:r>
              <a:rPr lang="en-US" sz="2000" i="1" smtClean="0">
                <a:solidFill>
                  <a:srgbClr val="008000"/>
                </a:solidFill>
                <a:latin typeface="Lucida Sans" pitchFamily="34" charset="0"/>
              </a:rPr>
              <a:t>SEE-GRID </a:t>
            </a:r>
            <a:r>
              <a:rPr lang="en-US" sz="2000" smtClean="0">
                <a:solidFill>
                  <a:srgbClr val="008000"/>
                </a:solidFill>
                <a:latin typeface="Lucida Sans" pitchFamily="34" charset="0"/>
              </a:rPr>
              <a:t> </a:t>
            </a:r>
            <a:r>
              <a:rPr lang="en-US" sz="2000" b="1" smtClean="0">
                <a:solidFill>
                  <a:srgbClr val="008000"/>
                </a:solidFill>
                <a:latin typeface="Lucida Sans" pitchFamily="34" charset="0"/>
              </a:rPr>
              <a:t>+</a:t>
            </a:r>
            <a:r>
              <a:rPr lang="en-US" sz="2000" smtClean="0">
                <a:solidFill>
                  <a:srgbClr val="008000"/>
                </a:solidFill>
                <a:latin typeface="Lucida Sans" pitchFamily="34" charset="0"/>
              </a:rPr>
              <a:t> CERN (int), DoEGrids(US)*</a:t>
            </a:r>
            <a:endParaRPr lang="en-US" sz="2000" smtClean="0">
              <a:solidFill>
                <a:srgbClr val="000066"/>
              </a:solidFill>
              <a:latin typeface="Lucida Sans" pitchFamily="34" charset="0"/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endParaRPr lang="en-US" sz="2000" smtClean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48132" name="Rectangle 7"/>
          <p:cNvSpPr>
            <a:spLocks noChangeArrowheads="1"/>
          </p:cNvSpPr>
          <p:nvPr/>
        </p:nvSpPr>
        <p:spPr bwMode="auto">
          <a:xfrm>
            <a:off x="5773738" y="5864225"/>
            <a:ext cx="3213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Symbol" pitchFamily="18" charset="2"/>
              <a:buNone/>
            </a:pPr>
            <a:r>
              <a:rPr lang="en-US" sz="2000" smtClean="0">
                <a:solidFill>
                  <a:srgbClr val="000066"/>
                </a:solidFill>
                <a:latin typeface="Lucida Sans" pitchFamily="34" charset="0"/>
              </a:rPr>
              <a:t>Pending or in progress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1600" smtClean="0">
                <a:solidFill>
                  <a:srgbClr val="000066"/>
                </a:solidFill>
                <a:latin typeface="Lucida Sans" pitchFamily="34" charset="0"/>
              </a:rPr>
              <a:t>SY, ZA, SN</a:t>
            </a:r>
          </a:p>
        </p:txBody>
      </p:sp>
      <p:pic>
        <p:nvPicPr>
          <p:cNvPr id="48133" name="Picture 1" descr="H:\Home\davidg\EUGridPMA\Presentations\images\map-pma-emea-afr-trans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588" y="2227263"/>
            <a:ext cx="7270750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>
                <a:solidFill>
                  <a:srgbClr val="FF0000"/>
                </a:solidFill>
              </a:rPr>
              <a:t>TAGPMA Membership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6963" y="1484313"/>
            <a:ext cx="5183187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008000"/>
                </a:solidFill>
              </a:rPr>
              <a:t>ANSP - Brazil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NRC – Canada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ESnet (DOEGrids) – USA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/>
              <a:t>EELA – International</a:t>
            </a:r>
            <a:endParaRPr lang="en-GB" sz="12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Fermi National Accelerator Laboratory -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/>
              <a:t>HEBCA/USHER/Dartmouth College –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FF6600"/>
                </a:solidFill>
              </a:rPr>
              <a:t>IBDS (ANSP) - Brazil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/>
              <a:t>WLCG – International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NCSA –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008000"/>
                </a:solidFill>
              </a:rPr>
              <a:t>NCSA CILogon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NERSC –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FF6600"/>
                </a:solidFill>
              </a:rPr>
              <a:t>NICS UT/ORNL–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FF6600"/>
                </a:solidFill>
              </a:rPr>
              <a:t>NIH Dorian -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/>
              <a:t>Open Science Grid – International</a:t>
            </a:r>
            <a:endParaRPr lang="en-GB" sz="12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FF6600"/>
                </a:solidFill>
              </a:rPr>
              <a:t>Purdue University – USA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REUNA – Chile</a:t>
            </a:r>
            <a:endParaRPr lang="en-GB" sz="1200" b="1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FF6600"/>
                </a:solidFill>
              </a:rPr>
              <a:t>San Diego Supercomputer </a:t>
            </a:r>
            <a:r>
              <a:rPr lang="en-US" sz="1200" b="1" smtClean="0">
                <a:solidFill>
                  <a:srgbClr val="FF6600"/>
                </a:solidFill>
              </a:rPr>
              <a:t>Center </a:t>
            </a:r>
            <a:r>
              <a:rPr lang="en-GB" sz="1200" b="1" smtClean="0">
                <a:solidFill>
                  <a:srgbClr val="FF6600"/>
                </a:solidFill>
              </a:rPr>
              <a:t>– USA </a:t>
            </a:r>
            <a:endParaRPr lang="en-US" sz="1200" b="1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008000"/>
                </a:solidFill>
              </a:rPr>
              <a:t>SENAMHI – Peru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TACC – USA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/>
              <a:t>TeraGrid (PSC) – USA</a:t>
            </a:r>
            <a:r>
              <a:rPr lang="en-GB" sz="1200" b="1" smtClean="0">
                <a:solidFill>
                  <a:srgbClr val="FF66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US" sz="1200" b="1" smtClean="0"/>
              <a:t>Texas High Energy Grid</a:t>
            </a:r>
            <a:r>
              <a:rPr lang="en-GB" sz="1200" b="1" smtClean="0">
                <a:solidFill>
                  <a:srgbClr val="008000"/>
                </a:solidFill>
              </a:rPr>
              <a:t> </a:t>
            </a:r>
            <a:r>
              <a:rPr lang="en-GB" sz="1200" b="1" smtClean="0"/>
              <a:t>– USA</a:t>
            </a:r>
            <a:endParaRPr lang="en-GB" sz="1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FF6600"/>
                </a:solidFill>
              </a:rPr>
              <a:t>University of Virginia – USA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UFF – Brazil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ULA – Venezuela</a:t>
            </a:r>
            <a:r>
              <a:rPr lang="en-GB" sz="1200" b="1" smtClean="0">
                <a:solidFill>
                  <a:srgbClr val="008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UNAM – Mexico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rgbClr val="008000"/>
                </a:solidFill>
              </a:rPr>
              <a:t>UNIANDES - Colombia  </a:t>
            </a:r>
          </a:p>
          <a:p>
            <a:pPr eaLnBrk="1" hangingPunct="1">
              <a:lnSpc>
                <a:spcPct val="80000"/>
              </a:lnSpc>
              <a:buSzPct val="67000"/>
              <a:buFontTx/>
              <a:buBlip>
                <a:blip r:embed="rId3"/>
              </a:buBlip>
            </a:pPr>
            <a:r>
              <a:rPr lang="en-GB" sz="1200" b="1" smtClean="0">
                <a:solidFill>
                  <a:schemeClr val="accent2"/>
                </a:solidFill>
              </a:rPr>
              <a:t>UNLP – Argentina</a:t>
            </a:r>
            <a:r>
              <a:rPr lang="en-GB" sz="1200" b="1" smtClean="0">
                <a:solidFill>
                  <a:srgbClr val="008000"/>
                </a:solidFill>
              </a:rPr>
              <a:t> </a:t>
            </a:r>
            <a:endParaRPr lang="pt-BR" sz="1200" b="1" smtClean="0">
              <a:solidFill>
                <a:srgbClr val="008000"/>
              </a:solidFill>
            </a:endParaRPr>
          </a:p>
        </p:txBody>
      </p:sp>
      <p:pic>
        <p:nvPicPr>
          <p:cNvPr id="49156" name="Picture 4" descr="The image “http://www.lib.utexas.edu/maps/americas/americas_pol96.jpg” cannot be displayed, because it contains error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341438"/>
            <a:ext cx="3429000" cy="51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967413" y="5905500"/>
            <a:ext cx="3176587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rgbClr val="333399"/>
                </a:solidFill>
                <a:latin typeface="Verdana" pitchFamily="34" charset="0"/>
              </a:rPr>
              <a:t>IGTF Accredited CA Operators</a:t>
            </a:r>
          </a:p>
          <a:p>
            <a:pPr>
              <a:defRPr/>
            </a:pPr>
            <a:r>
              <a:rPr lang="en-GB" sz="1400" b="1" dirty="0">
                <a:solidFill>
                  <a:srgbClr val="008000"/>
                </a:solidFill>
                <a:latin typeface="Verdana" pitchFamily="34" charset="0"/>
              </a:rPr>
              <a:t>CA Accreditation in progress</a:t>
            </a:r>
          </a:p>
          <a:p>
            <a:pPr>
              <a:defRPr/>
            </a:pPr>
            <a:r>
              <a:rPr lang="en-GB" sz="1400" b="1" dirty="0">
                <a:solidFill>
                  <a:srgbClr val="FF6600"/>
                </a:solidFill>
                <a:latin typeface="Verdana" pitchFamily="34" charset="0"/>
              </a:rPr>
              <a:t>Interested in accreditation</a:t>
            </a:r>
          </a:p>
          <a:p>
            <a:pPr>
              <a:defRPr/>
            </a:pPr>
            <a:r>
              <a:rPr lang="en-GB" sz="1400" b="1" dirty="0">
                <a:solidFill>
                  <a:srgbClr val="000000"/>
                </a:solidFill>
                <a:latin typeface="Verdana" pitchFamily="34" charset="0"/>
              </a:rPr>
              <a:t>Relying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619250" y="44450"/>
            <a:ext cx="7416800" cy="633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 smtClean="0">
                <a:solidFill>
                  <a:srgbClr val="000000"/>
                </a:solidFill>
                <a:latin typeface="Comic Sans MS" pitchFamily="66" charset="0"/>
              </a:rPr>
              <a:t>APGridPMA Members (15 + 1)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388" y="714375"/>
            <a:ext cx="4545012" cy="614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15 Accredited CAs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AIST (JP)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APAC (AU)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ASGC (TW)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CNIC (CN), SDG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IGCA (IN)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IHEP (CN)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KEK (JP)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KISTI (KR)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NAREGI (JP)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NCHC (TW)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NECTEC (TH)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NGO/</a:t>
            </a:r>
            <a:r>
              <a:rPr lang="en-US" altLang="zh-TW" sz="2000" dirty="0" err="1">
                <a:solidFill>
                  <a:srgbClr val="000000"/>
                </a:solidFill>
                <a:latin typeface="Comic Sans MS" pitchFamily="66" charset="0"/>
              </a:rPr>
              <a:t>Netrust</a:t>
            </a: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 (SG)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PRAGMA-UCSD (US)</a:t>
            </a:r>
          </a:p>
          <a:p>
            <a:pPr marL="741363" lvl="1" indent="-284163" defTabSz="457200"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TW" sz="2000" dirty="0">
                <a:solidFill>
                  <a:srgbClr val="000000"/>
                </a:solidFill>
                <a:latin typeface="Comic Sans MS" pitchFamily="66" charset="0"/>
              </a:rPr>
              <a:t>HKU (HK)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48200" y="838200"/>
            <a:ext cx="4495800" cy="556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741363" lvl="1" indent="-284163"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en-US" altLang="zh-TW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41313" indent="-341313"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altLang="zh-TW" sz="2400">
                <a:solidFill>
                  <a:srgbClr val="000000"/>
                </a:solidFill>
                <a:latin typeface="Comic Sans MS" pitchFamily="66" charset="0"/>
              </a:rPr>
              <a:t>Mongolia - under accreditation</a:t>
            </a:r>
          </a:p>
          <a:p>
            <a:pPr marL="341313" indent="-341313"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en-US" altLang="zh-TW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41313" indent="-341313"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3"/>
              </a:buBlip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altLang="zh-TW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Coverage by RAs</a:t>
            </a:r>
          </a:p>
          <a:p>
            <a:pPr marL="741363" lvl="1" indent="-284163" defTabSz="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Blip>
                <a:blip r:embed="rId4"/>
              </a:buBlip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en-US" altLang="zh-TW" sz="2400">
                <a:solidFill>
                  <a:srgbClr val="000000"/>
                </a:solidFill>
                <a:latin typeface="Comic Sans MS" pitchFamily="66" charset="0"/>
              </a:rPr>
              <a:t>Philippine, Vietnam, Malaysia, Indonesia, New Zealand &amp; Sri Lanka (soon)</a:t>
            </a:r>
          </a:p>
          <a:p>
            <a:pPr marL="341313" indent="-341313" defTabSz="457200"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en-US" altLang="zh-TW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4800600" y="5048250"/>
            <a:ext cx="2622550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zh-TW" sz="2400" smtClean="0">
                <a:solidFill>
                  <a:srgbClr val="FF0000"/>
                </a:solidFill>
                <a:latin typeface="Arial" charset="0"/>
              </a:rPr>
              <a:t>CA: 9 Countries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zh-TW" sz="2400" smtClean="0">
                <a:solidFill>
                  <a:srgbClr val="FF0000"/>
                </a:solidFill>
                <a:latin typeface="Arial" charset="0"/>
              </a:rPr>
              <a:t>RA: + 6 Countries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zh-TW" sz="2400" smtClean="0">
                <a:solidFill>
                  <a:srgbClr val="FF0000"/>
                </a:solidFill>
                <a:latin typeface="Arial" charset="0"/>
              </a:rPr>
              <a:t>New: +1 Country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(some) </a:t>
            </a:r>
            <a:r>
              <a:rPr lang="en-GB" dirty="0" smtClean="0"/>
              <a:t>Lessons </a:t>
            </a:r>
            <a:r>
              <a:rPr lang="en-GB" dirty="0" smtClean="0"/>
              <a:t>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Grids multi-national right from the start</a:t>
            </a:r>
          </a:p>
          <a:p>
            <a:pPr lvl="1"/>
            <a:r>
              <a:rPr lang="en-GB" sz="2400" dirty="0" smtClean="0"/>
              <a:t>And meeting needs of many communities</a:t>
            </a:r>
          </a:p>
          <a:p>
            <a:r>
              <a:rPr lang="en-GB" sz="2800" dirty="0" smtClean="0"/>
              <a:t>Impossible to agree to a single root CA</a:t>
            </a:r>
          </a:p>
          <a:p>
            <a:r>
              <a:rPr lang="en-GB" sz="2800" dirty="0" smtClean="0"/>
              <a:t>Which level of assurance should we aim for?</a:t>
            </a:r>
          </a:p>
          <a:p>
            <a:pPr lvl="1"/>
            <a:r>
              <a:rPr lang="en-GB" sz="2400" dirty="0" smtClean="0"/>
              <a:t>But had to satisfy e.g. Life Sciences</a:t>
            </a:r>
          </a:p>
          <a:p>
            <a:r>
              <a:rPr lang="en-GB" sz="2800" dirty="0" smtClean="0"/>
              <a:t>Decided on one level with face-to-face identity vetting with photo ID (like NIST 800-63 level 2)</a:t>
            </a:r>
          </a:p>
          <a:p>
            <a:r>
              <a:rPr lang="en-GB" sz="2800" dirty="0" smtClean="0"/>
              <a:t>No way we could use bilateral contracts between IDPs and relying parties</a:t>
            </a:r>
          </a:p>
          <a:p>
            <a:pPr lvl="1"/>
            <a:r>
              <a:rPr lang="en-GB" sz="2400" dirty="0" smtClean="0"/>
              <a:t>Trust must come from the IGTF &amp; Grid sec policies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Scale-up by building on other Identity Management systems</a:t>
            </a:r>
          </a:p>
          <a:p>
            <a:r>
              <a:rPr lang="en-GB" sz="2800" dirty="0" smtClean="0"/>
              <a:t>Does not make sense to duplicate work done by others</a:t>
            </a:r>
          </a:p>
          <a:p>
            <a:pPr lvl="1"/>
            <a:r>
              <a:rPr lang="en-GB" sz="2400" dirty="0" smtClean="0"/>
              <a:t>Identity is best managed by the home institute</a:t>
            </a:r>
          </a:p>
          <a:p>
            <a:r>
              <a:rPr lang="en-GB" sz="2800" dirty="0" smtClean="0"/>
              <a:t>“Member Integrated Credential Services” and “Short-Lived Credential Services” issue Grid certificates on the basis of other well-managed IDPs</a:t>
            </a:r>
          </a:p>
          <a:p>
            <a:pPr lvl="1"/>
            <a:r>
              <a:rPr lang="en-GB" sz="2400" dirty="0" smtClean="0"/>
              <a:t>Kerberos, Active Directory, Academic federations,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 Sep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Kelsey/Policy for Identity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eugridpma">
  <a:themeElements>
    <a:clrScheme name="3_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136</TotalTime>
  <Words>884</Words>
  <Application>Microsoft Office PowerPoint</Application>
  <PresentationFormat>On-screen Show (4:3)</PresentationFormat>
  <Paragraphs>170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EGI-InSPIRE-Slide-Template_v4</vt:lpstr>
      <vt:lpstr>3_eugridpma</vt:lpstr>
      <vt:lpstr>Default Design</vt:lpstr>
      <vt:lpstr>Office テーマ</vt:lpstr>
      <vt:lpstr>Policy Issues for  Identity Management  (and other attributes)</vt:lpstr>
      <vt:lpstr>Outline</vt:lpstr>
      <vt:lpstr>The Grid security model</vt:lpstr>
      <vt:lpstr>The PMA model</vt:lpstr>
      <vt:lpstr>Geographical coverage of the EUGridPMA</vt:lpstr>
      <vt:lpstr>TAGPMA Membership</vt:lpstr>
      <vt:lpstr>Slide 7</vt:lpstr>
      <vt:lpstr>(some) Lessons learned</vt:lpstr>
      <vt:lpstr>Recent work</vt:lpstr>
      <vt:lpstr>Policy issues - federations</vt:lpstr>
      <vt:lpstr>Other attributes?</vt:lpstr>
      <vt:lpstr>NRENs &amp; Grids?</vt:lpstr>
      <vt:lpstr>Questions?</vt:lpstr>
      <vt:lpstr>Links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Kelsey</dc:creator>
  <cp:lastModifiedBy>Kelsey</cp:lastModifiedBy>
  <cp:revision>26</cp:revision>
  <dcterms:created xsi:type="dcterms:W3CDTF">2010-09-13T13:40:42Z</dcterms:created>
  <dcterms:modified xsi:type="dcterms:W3CDTF">2010-09-15T07:57:46Z</dcterms:modified>
</cp:coreProperties>
</file>