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4"/>
  </p:notesMasterIdLst>
  <p:handoutMasterIdLst>
    <p:handoutMasterId r:id="rId15"/>
  </p:handoutMasterIdLst>
  <p:sldIdLst>
    <p:sldId id="256" r:id="rId2"/>
    <p:sldId id="311" r:id="rId3"/>
    <p:sldId id="313" r:id="rId4"/>
    <p:sldId id="316" r:id="rId5"/>
    <p:sldId id="314" r:id="rId6"/>
    <p:sldId id="315" r:id="rId7"/>
    <p:sldId id="298" r:id="rId8"/>
    <p:sldId id="317" r:id="rId9"/>
    <p:sldId id="275" r:id="rId10"/>
    <p:sldId id="276" r:id="rId11"/>
    <p:sldId id="297" r:id="rId12"/>
    <p:sldId id="263" r:id="rId1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SCAI" initials="A" lastIdx="0"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36417A"/>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autoAdjust="0"/>
    <p:restoredTop sz="81379" autoAdjust="0"/>
  </p:normalViewPr>
  <p:slideViewPr>
    <p:cSldViewPr>
      <p:cViewPr>
        <p:scale>
          <a:sx n="66" d="100"/>
          <a:sy n="66" d="100"/>
        </p:scale>
        <p:origin x="-1568" y="-19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D4A44324-034B-4E78-B980-961D0AFD3437}" type="datetimeFigureOut">
              <a:rPr lang="fi-FI"/>
              <a:pPr>
                <a:defRPr/>
              </a:pPr>
              <a:t>9/16/10</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98349D81-996D-4B6F-BE62-0C7FFC972C45}" type="slidenum">
              <a:rPr lang="fi-FI"/>
              <a:pPr>
                <a:defRPr/>
              </a:pPr>
              <a:t>‹#›</a:t>
            </a:fld>
            <a:endParaRPr lang="fi-FI"/>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5870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562A6C26-B4E1-4A91-B00B-1BA6E13FE0D1}"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811277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Monique:</a:t>
            </a:r>
            <a:r>
              <a:rPr lang="de-DE" baseline="0" dirty="0" smtClean="0"/>
              <a:t> </a:t>
            </a:r>
            <a:r>
              <a:rPr lang="de-DE" baseline="0" dirty="0" err="1" smtClean="0"/>
              <a:t>what</a:t>
            </a:r>
            <a:r>
              <a:rPr lang="de-DE" baseline="0" dirty="0" smtClean="0"/>
              <a:t> </a:t>
            </a:r>
            <a:r>
              <a:rPr lang="de-DE" baseline="0" dirty="0" err="1" smtClean="0"/>
              <a:t>we</a:t>
            </a:r>
            <a:r>
              <a:rPr lang="de-DE" baseline="0" dirty="0" smtClean="0"/>
              <a:t> </a:t>
            </a:r>
            <a:r>
              <a:rPr lang="de-DE" baseline="0" dirty="0" err="1" smtClean="0"/>
              <a:t>should</a:t>
            </a:r>
            <a:r>
              <a:rPr lang="de-DE" baseline="0" dirty="0" smtClean="0"/>
              <a:t> </a:t>
            </a:r>
            <a:r>
              <a:rPr lang="de-DE" baseline="0" dirty="0" err="1" smtClean="0"/>
              <a:t>say</a:t>
            </a:r>
            <a:r>
              <a:rPr lang="de-DE" baseline="0" dirty="0" smtClean="0"/>
              <a:t> </a:t>
            </a:r>
            <a:r>
              <a:rPr lang="de-DE" baseline="0" dirty="0" err="1" smtClean="0"/>
              <a:t>about</a:t>
            </a:r>
            <a:r>
              <a:rPr lang="de-DE" baseline="0" dirty="0" smtClean="0"/>
              <a:t> the 3 </a:t>
            </a:r>
            <a:r>
              <a:rPr lang="de-DE" baseline="0" dirty="0" err="1" smtClean="0"/>
              <a:t>persons</a:t>
            </a:r>
            <a:r>
              <a:rPr lang="de-DE" baseline="0" smtClean="0"/>
              <a:t> of IPSL</a:t>
            </a:r>
            <a:endParaRPr lang="de-DE"/>
          </a:p>
        </p:txBody>
      </p:sp>
      <p:sp>
        <p:nvSpPr>
          <p:cNvPr id="4" name="Foliennummernplatzhalter 3"/>
          <p:cNvSpPr>
            <a:spLocks noGrp="1"/>
          </p:cNvSpPr>
          <p:nvPr>
            <p:ph type="sldNum" sz="quarter" idx="10"/>
          </p:nvPr>
        </p:nvSpPr>
        <p:spPr/>
        <p:txBody>
          <a:bodyPr/>
          <a:lstStyle/>
          <a:p>
            <a:pPr>
              <a:defRPr/>
            </a:pPr>
            <a:fld id="{562A6C26-B4E1-4A91-B00B-1BA6E13FE0D1}" type="slidenum">
              <a:rPr lang="en-US" smtClean="0"/>
              <a:pPr>
                <a:defRPr/>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74613130"/>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29700" name="Foliennummernplatzhalter 3"/>
          <p:cNvSpPr>
            <a:spLocks noGrp="1"/>
          </p:cNvSpPr>
          <p:nvPr>
            <p:ph type="sldNum" sz="quarter" idx="5"/>
          </p:nvPr>
        </p:nvSpPr>
        <p:spPr>
          <a:noFill/>
        </p:spPr>
        <p:txBody>
          <a:bodyPr/>
          <a:lstStyle/>
          <a:p>
            <a:fld id="{FC8B008B-AD18-443C-A47F-C8215DF9E1F3}" type="slidenum">
              <a:rPr lang="en-GB" smtClean="0">
                <a:latin typeface="Arial" pitchFamily="34" charset="0"/>
              </a:rPr>
              <a:pPr/>
              <a:t>8</a:t>
            </a:fld>
            <a:endParaRPr lang="en-GB"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itelfolie">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600200" y="0"/>
            <a:ext cx="7543800" cy="609600"/>
          </a:xfrm>
          <a:prstGeom prst="rect">
            <a:avLst/>
          </a:prstGeom>
          <a:solidFill>
            <a:srgbClr val="36417A"/>
          </a:solidFill>
          <a:ln w="9525">
            <a:noFill/>
            <a:miter lim="800000"/>
            <a:headEnd/>
            <a:tailEnd/>
          </a:ln>
          <a:effectLst/>
        </p:spPr>
        <p:txBody>
          <a:bodyPr/>
          <a:lstStyle/>
          <a:p>
            <a:pPr algn="r">
              <a:spcBef>
                <a:spcPct val="50000"/>
              </a:spcBef>
              <a:defRPr/>
            </a:pPr>
            <a:r>
              <a:rPr lang="en-US" sz="3200" b="1" dirty="0">
                <a:solidFill>
                  <a:schemeClr val="bg1"/>
                </a:solidFill>
                <a:cs typeface="+mn-cs"/>
              </a:rPr>
              <a:t>EGI-</a:t>
            </a:r>
            <a:r>
              <a:rPr lang="en-US" sz="3200" b="1" dirty="0" err="1">
                <a:solidFill>
                  <a:schemeClr val="bg1"/>
                </a:solidFill>
                <a:cs typeface="+mn-cs"/>
              </a:rPr>
              <a:t>InSPIRE</a:t>
            </a:r>
            <a:endParaRPr lang="en-US" sz="3200" b="1" dirty="0">
              <a:solidFill>
                <a:schemeClr val="bg1"/>
              </a:solidFill>
              <a:cs typeface="+mn-cs"/>
            </a:endParaRPr>
          </a:p>
        </p:txBody>
      </p:sp>
      <p:sp>
        <p:nvSpPr>
          <p:cNvPr id="5" name="Text Box 7"/>
          <p:cNvSpPr txBox="1">
            <a:spLocks noChangeArrowheads="1"/>
          </p:cNvSpPr>
          <p:nvPr/>
        </p:nvSpPr>
        <p:spPr bwMode="auto">
          <a:xfrm>
            <a:off x="0" y="609600"/>
            <a:ext cx="9144000" cy="76200"/>
          </a:xfrm>
          <a:prstGeom prst="rect">
            <a:avLst/>
          </a:prstGeom>
          <a:solidFill>
            <a:srgbClr val="36417A"/>
          </a:solidFill>
          <a:ln w="9525">
            <a:noFill/>
            <a:miter lim="800000"/>
            <a:headEnd/>
            <a:tailEnd/>
          </a:ln>
          <a:effectLst/>
        </p:spPr>
        <p:txBody>
          <a:bodyPr/>
          <a:lstStyle/>
          <a:p>
            <a:pPr>
              <a:spcBef>
                <a:spcPct val="50000"/>
              </a:spcBef>
              <a:defRPr/>
            </a:pPr>
            <a:endParaRPr lang="fi-FI">
              <a:cs typeface="+mn-cs"/>
            </a:endParaRPr>
          </a:p>
        </p:txBody>
      </p:sp>
      <p:pic>
        <p:nvPicPr>
          <p:cNvPr id="6" name="Picture 16" descr="EGI-logo_small"/>
          <p:cNvPicPr>
            <a:picLocks noChangeAspect="1" noChangeArrowheads="1"/>
          </p:cNvPicPr>
          <p:nvPr/>
        </p:nvPicPr>
        <p:blipFill>
          <a:blip r:embed="rId2" cstate="print"/>
          <a:srcRect/>
          <a:stretch>
            <a:fillRect/>
          </a:stretch>
        </p:blipFill>
        <p:spPr bwMode="auto">
          <a:xfrm>
            <a:off x="152400" y="76200"/>
            <a:ext cx="990600" cy="438150"/>
          </a:xfrm>
          <a:prstGeom prst="rect">
            <a:avLst/>
          </a:prstGeom>
          <a:noFill/>
          <a:ln w="9525">
            <a:noFill/>
            <a:miter lim="800000"/>
            <a:headEnd/>
            <a:tailEnd/>
          </a:ln>
        </p:spPr>
      </p:pic>
      <p:pic>
        <p:nvPicPr>
          <p:cNvPr id="7" name="Picture 11" descr="karttakuva_cmyk_banner"/>
          <p:cNvPicPr>
            <a:picLocks noChangeAspect="1" noChangeArrowheads="1"/>
          </p:cNvPicPr>
          <p:nvPr/>
        </p:nvPicPr>
        <p:blipFill>
          <a:blip r:embed="rId3" cstate="print"/>
          <a:srcRect/>
          <a:stretch>
            <a:fillRect/>
          </a:stretch>
        </p:blipFill>
        <p:spPr bwMode="auto">
          <a:xfrm>
            <a:off x="0" y="685800"/>
            <a:ext cx="1447800" cy="5551488"/>
          </a:xfrm>
          <a:prstGeom prst="rect">
            <a:avLst/>
          </a:prstGeom>
          <a:noFill/>
          <a:ln w="9525">
            <a:noFill/>
            <a:miter lim="800000"/>
            <a:headEnd/>
            <a:tailEnd/>
          </a:ln>
        </p:spPr>
      </p:pic>
      <p:sp>
        <p:nvSpPr>
          <p:cNvPr id="8" name="Text Box 6"/>
          <p:cNvSpPr txBox="1">
            <a:spLocks noChangeArrowheads="1"/>
          </p:cNvSpPr>
          <p:nvPr/>
        </p:nvSpPr>
        <p:spPr bwMode="auto">
          <a:xfrm>
            <a:off x="0" y="6237288"/>
            <a:ext cx="9144000" cy="620712"/>
          </a:xfrm>
          <a:prstGeom prst="rect">
            <a:avLst/>
          </a:prstGeom>
          <a:solidFill>
            <a:srgbClr val="36417A"/>
          </a:solidFill>
          <a:ln w="9525">
            <a:noFill/>
            <a:miter lim="800000"/>
            <a:headEnd/>
            <a:tailEnd/>
          </a:ln>
          <a:effectLst/>
        </p:spPr>
        <p:txBody>
          <a:bodyPr/>
          <a:lstStyle/>
          <a:p>
            <a:pPr>
              <a:spcBef>
                <a:spcPct val="50000"/>
              </a:spcBef>
              <a:defRPr/>
            </a:pPr>
            <a:endParaRPr lang="fi-FI" dirty="0">
              <a:cs typeface="+mn-cs"/>
            </a:endParaRPr>
          </a:p>
        </p:txBody>
      </p:sp>
      <p:sp>
        <p:nvSpPr>
          <p:cNvPr id="9" name="Rectangle 21"/>
          <p:cNvSpPr/>
          <p:nvPr/>
        </p:nvSpPr>
        <p:spPr>
          <a:xfrm>
            <a:off x="0" y="6488113"/>
            <a:ext cx="2286000" cy="369887"/>
          </a:xfrm>
          <a:prstGeom prst="rect">
            <a:avLst/>
          </a:prstGeom>
        </p:spPr>
        <p:txBody>
          <a:bodyPr>
            <a:spAutoFit/>
          </a:bodyPr>
          <a:lstStyle/>
          <a:p>
            <a:pPr>
              <a:spcBef>
                <a:spcPct val="50000"/>
              </a:spcBef>
              <a:defRPr/>
            </a:pPr>
            <a:r>
              <a:rPr lang="en-US" sz="1400" b="1" dirty="0">
                <a:solidFill>
                  <a:schemeClr val="bg1"/>
                </a:solidFill>
                <a:cs typeface="+mn-cs"/>
              </a:rPr>
              <a:t>EGI-</a:t>
            </a:r>
            <a:r>
              <a:rPr lang="en-US" sz="1400" b="1" dirty="0" err="1">
                <a:solidFill>
                  <a:schemeClr val="bg1"/>
                </a:solidFill>
                <a:cs typeface="+mn-cs"/>
              </a:rPr>
              <a:t>InSPIRE</a:t>
            </a:r>
            <a:r>
              <a:rPr lang="en-US" b="1" dirty="0">
                <a:solidFill>
                  <a:schemeClr val="bg1"/>
                </a:solidFill>
                <a:cs typeface="+mn-cs"/>
              </a:rPr>
              <a:t> </a:t>
            </a:r>
            <a:r>
              <a:rPr lang="en-US" sz="1400" b="1" dirty="0">
                <a:solidFill>
                  <a:schemeClr val="bg1"/>
                </a:solidFill>
                <a:cs typeface="+mn-cs"/>
              </a:rPr>
              <a:t>RI-261323</a:t>
            </a:r>
          </a:p>
        </p:txBody>
      </p:sp>
      <p:sp>
        <p:nvSpPr>
          <p:cNvPr id="10" name="Rectangle 22"/>
          <p:cNvSpPr/>
          <p:nvPr/>
        </p:nvSpPr>
        <p:spPr>
          <a:xfrm>
            <a:off x="7391400" y="6550025"/>
            <a:ext cx="1752600" cy="307975"/>
          </a:xfrm>
          <a:prstGeom prst="rect">
            <a:avLst/>
          </a:prstGeom>
        </p:spPr>
        <p:txBody>
          <a:bodyPr>
            <a:spAutoFit/>
          </a:bodyPr>
          <a:lstStyle/>
          <a:p>
            <a:pPr>
              <a:spcBef>
                <a:spcPct val="50000"/>
              </a:spcBef>
              <a:defRPr/>
            </a:pPr>
            <a:r>
              <a:rPr lang="en-US" sz="1400" b="1" dirty="0">
                <a:solidFill>
                  <a:schemeClr val="bg1"/>
                </a:solidFill>
                <a:cs typeface="+mn-cs"/>
              </a:rPr>
              <a:t>www.egi.eu</a:t>
            </a:r>
          </a:p>
        </p:txBody>
      </p:sp>
      <p:pic>
        <p:nvPicPr>
          <p:cNvPr id="11" name="Picture 13" descr="eu-flag"/>
          <p:cNvPicPr>
            <a:picLocks noChangeAspect="1" noChangeArrowheads="1"/>
          </p:cNvPicPr>
          <p:nvPr/>
        </p:nvPicPr>
        <p:blipFill>
          <a:blip r:embed="rId4" cstate="print"/>
          <a:srcRect/>
          <a:stretch>
            <a:fillRect/>
          </a:stretch>
        </p:blipFill>
        <p:spPr bwMode="auto">
          <a:xfrm>
            <a:off x="8243888" y="5589588"/>
            <a:ext cx="781050" cy="523875"/>
          </a:xfrm>
          <a:prstGeom prst="rect">
            <a:avLst/>
          </a:prstGeom>
          <a:noFill/>
          <a:ln w="9525">
            <a:noFill/>
            <a:miter lim="800000"/>
            <a:headEnd/>
            <a:tailEnd/>
          </a:ln>
        </p:spPr>
      </p:pic>
      <p:pic>
        <p:nvPicPr>
          <p:cNvPr id="12" name="Picture 14" descr="e-infrastructure-logo"/>
          <p:cNvPicPr>
            <a:picLocks noChangeAspect="1" noChangeArrowheads="1"/>
          </p:cNvPicPr>
          <p:nvPr/>
        </p:nvPicPr>
        <p:blipFill>
          <a:blip r:embed="rId5" cstate="print"/>
          <a:srcRect/>
          <a:stretch>
            <a:fillRect/>
          </a:stretch>
        </p:blipFill>
        <p:spPr bwMode="auto">
          <a:xfrm>
            <a:off x="6516688" y="5516563"/>
            <a:ext cx="1447800" cy="588962"/>
          </a:xfrm>
          <a:prstGeom prst="rect">
            <a:avLst/>
          </a:prstGeom>
          <a:noFill/>
          <a:ln w="9525">
            <a:noFill/>
            <a:miter lim="800000"/>
            <a:headEnd/>
            <a:tailEnd/>
          </a:ln>
        </p:spPr>
      </p:pic>
      <p:pic>
        <p:nvPicPr>
          <p:cNvPr id="13" name="Picture 5" descr="curve"/>
          <p:cNvPicPr>
            <a:picLocks noChangeAspect="1" noChangeArrowheads="1"/>
          </p:cNvPicPr>
          <p:nvPr/>
        </p:nvPicPr>
        <p:blipFill>
          <a:blip r:embed="rId6" cstate="print"/>
          <a:srcRect/>
          <a:stretch>
            <a:fillRect/>
          </a:stretch>
        </p:blipFill>
        <p:spPr bwMode="auto">
          <a:xfrm>
            <a:off x="1295400" y="0"/>
            <a:ext cx="609600" cy="609600"/>
          </a:xfrm>
          <a:prstGeom prst="rect">
            <a:avLst/>
          </a:prstGeom>
          <a:noFill/>
          <a:ln w="9525">
            <a:noFill/>
            <a:miter lim="800000"/>
            <a:headEnd/>
            <a:tailEnd/>
          </a:ln>
        </p:spPr>
      </p:pic>
      <p:sp>
        <p:nvSpPr>
          <p:cNvPr id="2" name="Title 1"/>
          <p:cNvSpPr>
            <a:spLocks noGrp="1"/>
          </p:cNvSpPr>
          <p:nvPr>
            <p:ph type="ctrTitle"/>
          </p:nvPr>
        </p:nvSpPr>
        <p:spPr>
          <a:xfrm>
            <a:off x="1475656" y="1844824"/>
            <a:ext cx="7315200" cy="1374775"/>
          </a:xfrm>
        </p:spPr>
        <p:txBody>
          <a:bodyPr/>
          <a:lstStyle/>
          <a:p>
            <a:r>
              <a:rPr lang="de-DE" smtClean="0"/>
              <a:t>Titelmasterformat durch Klicken bearbeiten</a:t>
            </a:r>
            <a:endParaRPr lang="fi-FI" dirty="0"/>
          </a:p>
        </p:txBody>
      </p:sp>
      <p:sp>
        <p:nvSpPr>
          <p:cNvPr id="3" name="Subtitle 2"/>
          <p:cNvSpPr>
            <a:spLocks noGrp="1"/>
          </p:cNvSpPr>
          <p:nvPr>
            <p:ph type="subTitle" idx="1"/>
          </p:nvPr>
        </p:nvSpPr>
        <p:spPr>
          <a:xfrm>
            <a:off x="2555776" y="3645024"/>
            <a:ext cx="5105400" cy="990600"/>
          </a:xfrm>
          <a:prstGeom prst="rect">
            <a:avLst/>
          </a:prstGeom>
        </p:spPr>
        <p:txBody>
          <a:bodyPr/>
          <a:lstStyle>
            <a:lvl1pPr marL="0" indent="0" algn="ctr">
              <a:buNone/>
              <a:defRPr sz="2400" i="1"/>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en-US" dirty="0"/>
          </a:p>
        </p:txBody>
      </p:sp>
      <p:sp>
        <p:nvSpPr>
          <p:cNvPr id="14" name="Date Placeholder 13"/>
          <p:cNvSpPr>
            <a:spLocks noGrp="1"/>
          </p:cNvSpPr>
          <p:nvPr>
            <p:ph type="dt" sz="half" idx="10"/>
          </p:nvPr>
        </p:nvSpPr>
        <p:spPr/>
        <p:txBody>
          <a:bodyPr/>
          <a:lstStyle>
            <a:lvl1pPr>
              <a:defRPr smtClean="0"/>
            </a:lvl1pPr>
          </a:lstStyle>
          <a:p>
            <a:pPr>
              <a:defRPr/>
            </a:pPr>
            <a:fld id="{55C0DAF2-CC7C-44C7-A4F3-B237D5F725DB}" type="datetime1">
              <a:rPr lang="en-GB"/>
              <a:pPr>
                <a:defRPr/>
              </a:pPr>
              <a:t>9/16/10</a:t>
            </a:fld>
            <a:endParaRPr lang="en-US" dirty="0"/>
          </a:p>
        </p:txBody>
      </p:sp>
      <p:sp>
        <p:nvSpPr>
          <p:cNvPr id="15" name="Footer Placeholder 14"/>
          <p:cNvSpPr>
            <a:spLocks noGrp="1"/>
          </p:cNvSpPr>
          <p:nvPr>
            <p:ph type="ftr" sz="quarter" idx="11"/>
          </p:nvPr>
        </p:nvSpPr>
        <p:spPr/>
        <p:txBody>
          <a:bodyPr/>
          <a:lstStyle>
            <a:lvl1pPr>
              <a:defRPr/>
            </a:lvl1pPr>
          </a:lstStyle>
          <a:p>
            <a:pPr>
              <a:defRPr/>
            </a:pPr>
            <a:endParaRPr lang="en-US"/>
          </a:p>
        </p:txBody>
      </p:sp>
      <p:sp>
        <p:nvSpPr>
          <p:cNvPr id="16" name="Slide Number Placeholder 16"/>
          <p:cNvSpPr>
            <a:spLocks noGrp="1"/>
          </p:cNvSpPr>
          <p:nvPr>
            <p:ph type="sldNum" sz="quarter" idx="12"/>
          </p:nvPr>
        </p:nvSpPr>
        <p:spPr/>
        <p:txBody>
          <a:bodyPr/>
          <a:lstStyle>
            <a:lvl1pPr>
              <a:defRPr smtClean="0"/>
            </a:lvl1pPr>
          </a:lstStyle>
          <a:p>
            <a:pPr>
              <a:defRPr/>
            </a:pPr>
            <a:fld id="{4A88147D-FA75-4236-93A4-809ADF92B633}" type="slidenum">
              <a:rPr lang="fi-FI"/>
              <a:pPr>
                <a:defRPr/>
              </a:pPr>
              <a:t>‹#›</a:t>
            </a:fld>
            <a:endParaRPr lang="fi-FI"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496944" cy="4878288"/>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i-FI" dirty="0"/>
          </a:p>
        </p:txBody>
      </p:sp>
      <p:sp>
        <p:nvSpPr>
          <p:cNvPr id="11" name="Title 10"/>
          <p:cNvSpPr>
            <a:spLocks noGrp="1"/>
          </p:cNvSpPr>
          <p:nvPr>
            <p:ph type="title"/>
          </p:nvPr>
        </p:nvSpPr>
        <p:spPr>
          <a:xfrm>
            <a:off x="1907704" y="44624"/>
            <a:ext cx="7236296" cy="620688"/>
          </a:xfrm>
        </p:spPr>
        <p:txBody>
          <a:bodyPr/>
          <a:lstStyle>
            <a:lvl1pPr algn="r">
              <a:defRPr sz="3200" b="1">
                <a:solidFill>
                  <a:schemeClr val="bg1"/>
                </a:solidFill>
                <a:latin typeface="Arial" pitchFamily="34" charset="0"/>
                <a:cs typeface="Arial" pitchFamily="34" charset="0"/>
              </a:defRPr>
            </a:lvl1pPr>
          </a:lstStyle>
          <a:p>
            <a:r>
              <a:rPr lang="de-DE" smtClean="0"/>
              <a:t>Titelmasterformat durch Klicken bearbeiten</a:t>
            </a:r>
            <a:endParaRPr lang="fi-FI" dirty="0"/>
          </a:p>
        </p:txBody>
      </p:sp>
      <p:sp>
        <p:nvSpPr>
          <p:cNvPr id="4" name="Rectangle 4"/>
          <p:cNvSpPr>
            <a:spLocks noGrp="1" noChangeArrowheads="1"/>
          </p:cNvSpPr>
          <p:nvPr>
            <p:ph type="dt" sz="half" idx="10"/>
          </p:nvPr>
        </p:nvSpPr>
        <p:spPr>
          <a:ln/>
        </p:spPr>
        <p:txBody>
          <a:bodyPr/>
          <a:lstStyle>
            <a:lvl1pPr>
              <a:defRPr/>
            </a:lvl1pPr>
          </a:lstStyle>
          <a:p>
            <a:pPr>
              <a:defRPr/>
            </a:pPr>
            <a:fld id="{2FE05133-F573-4123-AA4F-5767B9871AA4}" type="datetime1">
              <a:rPr lang="en-GB"/>
              <a:pPr>
                <a:defRPr/>
              </a:pPr>
              <a:t>9/16/10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18"/>
          <p:cNvSpPr>
            <a:spLocks noGrp="1"/>
          </p:cNvSpPr>
          <p:nvPr>
            <p:ph type="sldNum" sz="quarter" idx="12"/>
          </p:nvPr>
        </p:nvSpPr>
        <p:spPr/>
        <p:txBody>
          <a:bodyPr/>
          <a:lstStyle>
            <a:lvl1pPr>
              <a:defRPr/>
            </a:lvl1pPr>
          </a:lstStyle>
          <a:p>
            <a:pPr>
              <a:defRPr/>
            </a:pPr>
            <a:fld id="{BC289974-6A58-4E07-849B-6A447D216AC8}" type="slidenum">
              <a:rPr lang="fi-FI"/>
              <a:pPr>
                <a:defRPr/>
              </a:pPr>
              <a:t>‹#›</a:t>
            </a:fld>
            <a:endParaRPr lang="fi-FI"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Zwei Inhalt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3528" y="836713"/>
            <a:ext cx="4172272" cy="5106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i-FI" dirty="0"/>
          </a:p>
        </p:txBody>
      </p:sp>
      <p:sp>
        <p:nvSpPr>
          <p:cNvPr id="4" name="Content Placeholder 3"/>
          <p:cNvSpPr>
            <a:spLocks noGrp="1"/>
          </p:cNvSpPr>
          <p:nvPr>
            <p:ph sz="half" idx="2"/>
          </p:nvPr>
        </p:nvSpPr>
        <p:spPr>
          <a:xfrm>
            <a:off x="4648200" y="836713"/>
            <a:ext cx="4172272" cy="5106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i-FI" dirty="0"/>
          </a:p>
        </p:txBody>
      </p:sp>
      <p:sp>
        <p:nvSpPr>
          <p:cNvPr id="9" name="Title 10"/>
          <p:cNvSpPr>
            <a:spLocks noGrp="1"/>
          </p:cNvSpPr>
          <p:nvPr>
            <p:ph type="title"/>
          </p:nvPr>
        </p:nvSpPr>
        <p:spPr>
          <a:xfrm>
            <a:off x="1907704" y="44624"/>
            <a:ext cx="7236296" cy="620688"/>
          </a:xfrm>
        </p:spPr>
        <p:txBody>
          <a:bodyPr/>
          <a:lstStyle>
            <a:lvl1pPr algn="r">
              <a:defRPr sz="3200" b="1">
                <a:solidFill>
                  <a:schemeClr val="bg1"/>
                </a:solidFill>
                <a:latin typeface="Arial" pitchFamily="34" charset="0"/>
                <a:cs typeface="Arial" pitchFamily="34" charset="0"/>
              </a:defRPr>
            </a:lvl1pPr>
          </a:lstStyle>
          <a:p>
            <a:r>
              <a:rPr lang="de-DE" smtClean="0"/>
              <a:t>Titelmasterformat durch Klicken bearbeiten</a:t>
            </a:r>
            <a:endParaRPr lang="fi-FI" dirty="0"/>
          </a:p>
        </p:txBody>
      </p:sp>
      <p:sp>
        <p:nvSpPr>
          <p:cNvPr id="5" name="Rectangle 4"/>
          <p:cNvSpPr>
            <a:spLocks noGrp="1" noChangeArrowheads="1"/>
          </p:cNvSpPr>
          <p:nvPr>
            <p:ph type="dt" sz="half" idx="10"/>
          </p:nvPr>
        </p:nvSpPr>
        <p:spPr>
          <a:ln/>
        </p:spPr>
        <p:txBody>
          <a:bodyPr/>
          <a:lstStyle>
            <a:lvl1pPr>
              <a:defRPr/>
            </a:lvl1pPr>
          </a:lstStyle>
          <a:p>
            <a:pPr>
              <a:defRPr/>
            </a:pPr>
            <a:fld id="{E2FCF3F6-1EEA-4A0D-A2DF-D4D24A5301AF}" type="datetime1">
              <a:rPr lang="en-GB"/>
              <a:pPr>
                <a:defRPr/>
              </a:pPr>
              <a:t>9/16/10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18"/>
          <p:cNvSpPr>
            <a:spLocks noGrp="1"/>
          </p:cNvSpPr>
          <p:nvPr>
            <p:ph type="sldNum" sz="quarter" idx="12"/>
          </p:nvPr>
        </p:nvSpPr>
        <p:spPr/>
        <p:txBody>
          <a:bodyPr/>
          <a:lstStyle>
            <a:lvl1pPr>
              <a:defRPr/>
            </a:lvl1pPr>
          </a:lstStyle>
          <a:p>
            <a:pPr>
              <a:defRPr/>
            </a:pPr>
            <a:fld id="{B2CA13B0-4669-4A33-B782-426386481359}" type="slidenum">
              <a:rPr lang="fi-FI"/>
              <a:pPr>
                <a:defRPr/>
              </a:pPr>
              <a:t>‹#›</a:t>
            </a:fld>
            <a:endParaRPr lang="fi-FI"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528" y="914400"/>
            <a:ext cx="4173860" cy="639762"/>
          </a:xfrm>
          <a:prstGeom prst="rect">
            <a:avLst/>
          </a:prstGeom>
        </p:spPr>
        <p:txBody>
          <a:bodyPr anchor="b"/>
          <a:lstStyle>
            <a:lvl1pPr marL="0" indent="0">
              <a:buNone/>
              <a:defRPr sz="2400" b="1" i="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Content Placeholder 3"/>
          <p:cNvSpPr>
            <a:spLocks noGrp="1"/>
          </p:cNvSpPr>
          <p:nvPr>
            <p:ph sz="half" idx="2"/>
          </p:nvPr>
        </p:nvSpPr>
        <p:spPr>
          <a:xfrm>
            <a:off x="323528" y="1752601"/>
            <a:ext cx="4173860" cy="4191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i-FI" dirty="0"/>
          </a:p>
        </p:txBody>
      </p:sp>
      <p:sp>
        <p:nvSpPr>
          <p:cNvPr id="5" name="Text Placeholder 4"/>
          <p:cNvSpPr>
            <a:spLocks noGrp="1"/>
          </p:cNvSpPr>
          <p:nvPr>
            <p:ph type="body" sz="quarter" idx="3"/>
          </p:nvPr>
        </p:nvSpPr>
        <p:spPr>
          <a:xfrm>
            <a:off x="4648200" y="914400"/>
            <a:ext cx="4175447" cy="639762"/>
          </a:xfrm>
          <a:prstGeom prst="rect">
            <a:avLst/>
          </a:prstGeo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Content Placeholder 5"/>
          <p:cNvSpPr>
            <a:spLocks noGrp="1"/>
          </p:cNvSpPr>
          <p:nvPr>
            <p:ph sz="quarter" idx="4"/>
          </p:nvPr>
        </p:nvSpPr>
        <p:spPr>
          <a:xfrm>
            <a:off x="4645025" y="1752601"/>
            <a:ext cx="4175447" cy="4191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i-FI" dirty="0"/>
          </a:p>
        </p:txBody>
      </p:sp>
      <p:sp>
        <p:nvSpPr>
          <p:cNvPr id="10" name="Title 10"/>
          <p:cNvSpPr>
            <a:spLocks noGrp="1"/>
          </p:cNvSpPr>
          <p:nvPr>
            <p:ph type="title"/>
          </p:nvPr>
        </p:nvSpPr>
        <p:spPr>
          <a:xfrm>
            <a:off x="1907704" y="44624"/>
            <a:ext cx="7236296" cy="620688"/>
          </a:xfrm>
        </p:spPr>
        <p:txBody>
          <a:bodyPr/>
          <a:lstStyle>
            <a:lvl1pPr algn="r">
              <a:defRPr sz="3200" b="1">
                <a:solidFill>
                  <a:schemeClr val="bg1"/>
                </a:solidFill>
                <a:latin typeface="Arial" pitchFamily="34" charset="0"/>
                <a:cs typeface="Arial" pitchFamily="34" charset="0"/>
              </a:defRPr>
            </a:lvl1pPr>
          </a:lstStyle>
          <a:p>
            <a:r>
              <a:rPr lang="de-DE" smtClean="0"/>
              <a:t>Titelmasterformat durch Klicken bearbeiten</a:t>
            </a:r>
            <a:endParaRPr lang="fi-FI" dirty="0"/>
          </a:p>
        </p:txBody>
      </p:sp>
      <p:sp>
        <p:nvSpPr>
          <p:cNvPr id="7" name="Rectangle 4"/>
          <p:cNvSpPr>
            <a:spLocks noGrp="1" noChangeArrowheads="1"/>
          </p:cNvSpPr>
          <p:nvPr>
            <p:ph type="dt" sz="half" idx="10"/>
          </p:nvPr>
        </p:nvSpPr>
        <p:spPr>
          <a:ln/>
        </p:spPr>
        <p:txBody>
          <a:bodyPr/>
          <a:lstStyle>
            <a:lvl1pPr>
              <a:defRPr/>
            </a:lvl1pPr>
          </a:lstStyle>
          <a:p>
            <a:pPr>
              <a:defRPr/>
            </a:pPr>
            <a:fld id="{3ECB5BF1-10DB-4389-BA27-B345AE0A0220}" type="datetime1">
              <a:rPr lang="en-GB"/>
              <a:pPr>
                <a:defRPr/>
              </a:pPr>
              <a:t>9/16/10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Slide Number Placeholder 18"/>
          <p:cNvSpPr>
            <a:spLocks noGrp="1"/>
          </p:cNvSpPr>
          <p:nvPr>
            <p:ph type="sldNum" sz="quarter" idx="12"/>
          </p:nvPr>
        </p:nvSpPr>
        <p:spPr/>
        <p:txBody>
          <a:bodyPr/>
          <a:lstStyle>
            <a:lvl1pPr>
              <a:defRPr/>
            </a:lvl1pPr>
          </a:lstStyle>
          <a:p>
            <a:pPr>
              <a:defRPr/>
            </a:pPr>
            <a:fld id="{EAEA6FB3-3CC9-485A-A3A9-037EC49CD868}" type="slidenum">
              <a:rPr lang="fi-FI"/>
              <a:pPr>
                <a:defRPr/>
              </a:pPr>
              <a:t>‹#›</a:t>
            </a:fld>
            <a:endParaRPr lang="fi-FI"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Inhalt mit Überschrift">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9872" y="908719"/>
            <a:ext cx="5400600" cy="503488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i-FI" dirty="0"/>
          </a:p>
        </p:txBody>
      </p:sp>
      <p:sp>
        <p:nvSpPr>
          <p:cNvPr id="4" name="Text Placeholder 3"/>
          <p:cNvSpPr>
            <a:spLocks noGrp="1"/>
          </p:cNvSpPr>
          <p:nvPr>
            <p:ph type="body" sz="half" idx="2"/>
          </p:nvPr>
        </p:nvSpPr>
        <p:spPr>
          <a:xfrm>
            <a:off x="323528" y="908720"/>
            <a:ext cx="3008313" cy="503488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9" name="Title 10"/>
          <p:cNvSpPr>
            <a:spLocks noGrp="1"/>
          </p:cNvSpPr>
          <p:nvPr>
            <p:ph type="title"/>
          </p:nvPr>
        </p:nvSpPr>
        <p:spPr>
          <a:xfrm>
            <a:off x="1907704" y="44624"/>
            <a:ext cx="7236296" cy="620688"/>
          </a:xfrm>
        </p:spPr>
        <p:txBody>
          <a:bodyPr/>
          <a:lstStyle>
            <a:lvl1pPr algn="r">
              <a:defRPr sz="3200" b="1">
                <a:solidFill>
                  <a:schemeClr val="bg1"/>
                </a:solidFill>
                <a:latin typeface="Arial" pitchFamily="34" charset="0"/>
                <a:cs typeface="Arial" pitchFamily="34" charset="0"/>
              </a:defRPr>
            </a:lvl1pPr>
          </a:lstStyle>
          <a:p>
            <a:r>
              <a:rPr lang="de-DE" smtClean="0"/>
              <a:t>Titelmasterformat durch Klicken bearbeiten</a:t>
            </a:r>
            <a:endParaRPr lang="fi-FI" dirty="0"/>
          </a:p>
        </p:txBody>
      </p:sp>
      <p:sp>
        <p:nvSpPr>
          <p:cNvPr id="5" name="Rectangle 4"/>
          <p:cNvSpPr>
            <a:spLocks noGrp="1" noChangeArrowheads="1"/>
          </p:cNvSpPr>
          <p:nvPr>
            <p:ph type="dt" sz="half" idx="10"/>
          </p:nvPr>
        </p:nvSpPr>
        <p:spPr>
          <a:ln/>
        </p:spPr>
        <p:txBody>
          <a:bodyPr/>
          <a:lstStyle>
            <a:lvl1pPr>
              <a:defRPr/>
            </a:lvl1pPr>
          </a:lstStyle>
          <a:p>
            <a:pPr>
              <a:defRPr/>
            </a:pPr>
            <a:fld id="{C4CFCE94-565B-45EB-8325-8BEE0840E8EC}" type="datetime1">
              <a:rPr lang="en-GB"/>
              <a:pPr>
                <a:defRPr/>
              </a:pPr>
              <a:t>9/16/10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18"/>
          <p:cNvSpPr>
            <a:spLocks noGrp="1"/>
          </p:cNvSpPr>
          <p:nvPr>
            <p:ph type="sldNum" sz="quarter" idx="12"/>
          </p:nvPr>
        </p:nvSpPr>
        <p:spPr/>
        <p:txBody>
          <a:bodyPr/>
          <a:lstStyle>
            <a:lvl1pPr>
              <a:defRPr/>
            </a:lvl1pPr>
          </a:lstStyle>
          <a:p>
            <a:pPr>
              <a:defRPr/>
            </a:pPr>
            <a:fld id="{4D06FF15-3EB0-4BBC-B05C-627559C0A086}" type="slidenum">
              <a:rPr lang="fi-FI"/>
              <a:pPr>
                <a:defRPr/>
              </a:pPr>
              <a:t>‹#›</a:t>
            </a:fld>
            <a:endParaRPr lang="fi-FI"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ild mit Überschrif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761999"/>
            <a:ext cx="5486400" cy="39624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fi-FI" noProof="0" smtClean="0"/>
          </a:p>
        </p:txBody>
      </p:sp>
      <p:sp>
        <p:nvSpPr>
          <p:cNvPr id="4" name="Text Placeholder 3"/>
          <p:cNvSpPr>
            <a:spLocks noGrp="1"/>
          </p:cNvSpPr>
          <p:nvPr>
            <p:ph type="body" sz="half" idx="2"/>
          </p:nvPr>
        </p:nvSpPr>
        <p:spPr>
          <a:xfrm>
            <a:off x="1792288" y="4800600"/>
            <a:ext cx="5486400" cy="1143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9" name="Title 10"/>
          <p:cNvSpPr>
            <a:spLocks noGrp="1"/>
          </p:cNvSpPr>
          <p:nvPr>
            <p:ph type="title"/>
          </p:nvPr>
        </p:nvSpPr>
        <p:spPr>
          <a:xfrm>
            <a:off x="1907704" y="44624"/>
            <a:ext cx="7236296" cy="620688"/>
          </a:xfrm>
        </p:spPr>
        <p:txBody>
          <a:bodyPr/>
          <a:lstStyle>
            <a:lvl1pPr algn="r">
              <a:defRPr sz="3200" b="1">
                <a:solidFill>
                  <a:schemeClr val="bg1"/>
                </a:solidFill>
                <a:latin typeface="Arial" pitchFamily="34" charset="0"/>
                <a:cs typeface="Arial" pitchFamily="34" charset="0"/>
              </a:defRPr>
            </a:lvl1pPr>
          </a:lstStyle>
          <a:p>
            <a:r>
              <a:rPr lang="de-DE" smtClean="0"/>
              <a:t>Titelmasterformat durch Klicken bearbeiten</a:t>
            </a:r>
            <a:endParaRPr lang="fi-FI" dirty="0"/>
          </a:p>
        </p:txBody>
      </p:sp>
      <p:sp>
        <p:nvSpPr>
          <p:cNvPr id="5" name="Rectangle 4"/>
          <p:cNvSpPr>
            <a:spLocks noGrp="1" noChangeArrowheads="1"/>
          </p:cNvSpPr>
          <p:nvPr>
            <p:ph type="dt" sz="half" idx="10"/>
          </p:nvPr>
        </p:nvSpPr>
        <p:spPr>
          <a:ln/>
        </p:spPr>
        <p:txBody>
          <a:bodyPr/>
          <a:lstStyle>
            <a:lvl1pPr>
              <a:defRPr/>
            </a:lvl1pPr>
          </a:lstStyle>
          <a:p>
            <a:pPr>
              <a:defRPr/>
            </a:pPr>
            <a:fld id="{771C5303-176E-477A-892B-91A6BB9C7196}" type="datetime1">
              <a:rPr lang="en-GB"/>
              <a:pPr>
                <a:defRPr/>
              </a:pPr>
              <a:t>9/16/10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18"/>
          <p:cNvSpPr>
            <a:spLocks noGrp="1"/>
          </p:cNvSpPr>
          <p:nvPr>
            <p:ph type="sldNum" sz="quarter" idx="12"/>
          </p:nvPr>
        </p:nvSpPr>
        <p:spPr/>
        <p:txBody>
          <a:bodyPr/>
          <a:lstStyle>
            <a:lvl1pPr>
              <a:defRPr/>
            </a:lvl1pPr>
          </a:lstStyle>
          <a:p>
            <a:pPr>
              <a:defRPr/>
            </a:pPr>
            <a:fld id="{63277F24-8A90-4D7D-A600-EB3EE07C33B6}" type="slidenum">
              <a:rPr lang="fi-FI"/>
              <a:pPr>
                <a:defRPr/>
              </a:pPr>
              <a:t>‹#›</a:t>
            </a:fld>
            <a:endParaRPr lang="fi-FI"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Nur Titel">
    <p:spTree>
      <p:nvGrpSpPr>
        <p:cNvPr id="1" name=""/>
        <p:cNvGrpSpPr/>
        <p:nvPr/>
      </p:nvGrpSpPr>
      <p:grpSpPr>
        <a:xfrm>
          <a:off x="0" y="0"/>
          <a:ext cx="0" cy="0"/>
          <a:chOff x="0" y="0"/>
          <a:chExt cx="0" cy="0"/>
        </a:xfrm>
      </p:grpSpPr>
      <p:sp>
        <p:nvSpPr>
          <p:cNvPr id="8" name="Title 10"/>
          <p:cNvSpPr>
            <a:spLocks noGrp="1"/>
          </p:cNvSpPr>
          <p:nvPr>
            <p:ph type="title"/>
          </p:nvPr>
        </p:nvSpPr>
        <p:spPr>
          <a:xfrm>
            <a:off x="1907704" y="44624"/>
            <a:ext cx="7236296" cy="620688"/>
          </a:xfrm>
        </p:spPr>
        <p:txBody>
          <a:bodyPr/>
          <a:lstStyle>
            <a:lvl1pPr algn="r">
              <a:defRPr sz="3200" b="1">
                <a:solidFill>
                  <a:schemeClr val="bg1"/>
                </a:solidFill>
                <a:latin typeface="Arial" pitchFamily="34" charset="0"/>
                <a:cs typeface="Arial" pitchFamily="34" charset="0"/>
              </a:defRPr>
            </a:lvl1pPr>
          </a:lstStyle>
          <a:p>
            <a:r>
              <a:rPr lang="de-DE" smtClean="0"/>
              <a:t>Titelmasterformat durch Klicken bearbeiten</a:t>
            </a:r>
            <a:endParaRPr lang="fi-FI" dirty="0"/>
          </a:p>
        </p:txBody>
      </p:sp>
      <p:sp>
        <p:nvSpPr>
          <p:cNvPr id="3" name="Rectangle 4"/>
          <p:cNvSpPr>
            <a:spLocks noGrp="1" noChangeArrowheads="1"/>
          </p:cNvSpPr>
          <p:nvPr>
            <p:ph type="dt" sz="half" idx="10"/>
          </p:nvPr>
        </p:nvSpPr>
        <p:spPr>
          <a:ln/>
        </p:spPr>
        <p:txBody>
          <a:bodyPr/>
          <a:lstStyle>
            <a:lvl1pPr>
              <a:defRPr/>
            </a:lvl1pPr>
          </a:lstStyle>
          <a:p>
            <a:pPr>
              <a:defRPr/>
            </a:pPr>
            <a:fld id="{9F823C1B-89DC-4A9C-B453-14DF382DE3C3}" type="datetime1">
              <a:rPr lang="en-GB"/>
              <a:pPr>
                <a:defRPr/>
              </a:pPr>
              <a:t>9/16/10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18"/>
          <p:cNvSpPr>
            <a:spLocks noGrp="1"/>
          </p:cNvSpPr>
          <p:nvPr>
            <p:ph type="sldNum" sz="quarter" idx="12"/>
          </p:nvPr>
        </p:nvSpPr>
        <p:spPr/>
        <p:txBody>
          <a:bodyPr/>
          <a:lstStyle>
            <a:lvl1pPr>
              <a:defRPr/>
            </a:lvl1pPr>
          </a:lstStyle>
          <a:p>
            <a:pPr>
              <a:defRPr/>
            </a:pPr>
            <a:fld id="{7938AABD-362A-4FBB-929D-EC96EC8CA699}" type="slidenum">
              <a:rPr lang="fi-FI"/>
              <a:pPr>
                <a:defRPr/>
              </a:pPr>
              <a:t>‹#›</a:t>
            </a:fld>
            <a:endParaRPr lang="fi-FI"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Abschnittsüberschrift">
    <p:spTree>
      <p:nvGrpSpPr>
        <p:cNvPr id="1" name=""/>
        <p:cNvGrpSpPr/>
        <p:nvPr/>
      </p:nvGrpSpPr>
      <p:grpSpPr>
        <a:xfrm>
          <a:off x="0" y="0"/>
          <a:ext cx="0" cy="0"/>
          <a:chOff x="0" y="0"/>
          <a:chExt cx="0" cy="0"/>
        </a:xfrm>
      </p:grpSpPr>
      <p:sp>
        <p:nvSpPr>
          <p:cNvPr id="7" name="Title 1"/>
          <p:cNvSpPr>
            <a:spLocks noGrp="1"/>
          </p:cNvSpPr>
          <p:nvPr>
            <p:ph type="ctrTitle"/>
          </p:nvPr>
        </p:nvSpPr>
        <p:spPr>
          <a:xfrm>
            <a:off x="683568" y="1844824"/>
            <a:ext cx="7776864" cy="1374775"/>
          </a:xfrm>
        </p:spPr>
        <p:txBody>
          <a:bodyPr/>
          <a:lstStyle/>
          <a:p>
            <a:r>
              <a:rPr lang="de-DE" smtClean="0"/>
              <a:t>Titelmasterformat durch Klicken bearbeiten</a:t>
            </a:r>
            <a:endParaRPr lang="fi-FI" dirty="0"/>
          </a:p>
        </p:txBody>
      </p:sp>
      <p:sp>
        <p:nvSpPr>
          <p:cNvPr id="8" name="Subtitle 2"/>
          <p:cNvSpPr>
            <a:spLocks noGrp="1"/>
          </p:cNvSpPr>
          <p:nvPr>
            <p:ph type="subTitle" idx="1"/>
          </p:nvPr>
        </p:nvSpPr>
        <p:spPr>
          <a:xfrm>
            <a:off x="1979712" y="3645024"/>
            <a:ext cx="5105400" cy="990600"/>
          </a:xfrm>
          <a:prstGeom prst="rect">
            <a:avLst/>
          </a:prstGeom>
        </p:spPr>
        <p:txBody>
          <a:bodyPr/>
          <a:lstStyle>
            <a:lvl1pPr marL="0" indent="0" algn="ctr">
              <a:buNone/>
              <a:defRPr sz="2400" i="1"/>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8BF2788D-12BC-47FF-A153-3F4B96E9314F}" type="datetime1">
              <a:rPr lang="en-GB"/>
              <a:pPr>
                <a:defRPr/>
              </a:pPr>
              <a:t>9/16/10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18"/>
          <p:cNvSpPr>
            <a:spLocks noGrp="1"/>
          </p:cNvSpPr>
          <p:nvPr>
            <p:ph type="sldNum" sz="quarter" idx="12"/>
          </p:nvPr>
        </p:nvSpPr>
        <p:spPr/>
        <p:txBody>
          <a:bodyPr/>
          <a:lstStyle>
            <a:lvl1pPr>
              <a:defRPr/>
            </a:lvl1pPr>
          </a:lstStyle>
          <a:p>
            <a:pPr>
              <a:defRPr/>
            </a:pPr>
            <a:fld id="{29C8623A-CA09-4791-9B40-F1916BEB1ED7}" type="slidenum">
              <a:rPr lang="fi-FI"/>
              <a:pPr>
                <a:defRPr/>
              </a:pPr>
              <a:t>‹#›</a:t>
            </a:fld>
            <a:endParaRPr lang="fi-FI"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1"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838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EGI-Inspire slide template</a:t>
            </a:r>
          </a:p>
        </p:txBody>
      </p:sp>
      <p:sp>
        <p:nvSpPr>
          <p:cNvPr id="7" name="Text Box 7"/>
          <p:cNvSpPr txBox="1">
            <a:spLocks noChangeArrowheads="1"/>
          </p:cNvSpPr>
          <p:nvPr/>
        </p:nvSpPr>
        <p:spPr bwMode="auto">
          <a:xfrm>
            <a:off x="0" y="609600"/>
            <a:ext cx="9144000" cy="76200"/>
          </a:xfrm>
          <a:prstGeom prst="rect">
            <a:avLst/>
          </a:prstGeom>
          <a:solidFill>
            <a:srgbClr val="36417A"/>
          </a:solidFill>
          <a:ln w="9525">
            <a:noFill/>
            <a:miter lim="800000"/>
            <a:headEnd/>
            <a:tailEnd/>
          </a:ln>
          <a:effectLst/>
        </p:spPr>
        <p:txBody>
          <a:bodyPr/>
          <a:lstStyle/>
          <a:p>
            <a:pPr>
              <a:spcBef>
                <a:spcPct val="50000"/>
              </a:spcBef>
              <a:defRPr/>
            </a:pPr>
            <a:endParaRPr lang="fi-FI">
              <a:cs typeface="+mn-cs"/>
            </a:endParaRPr>
          </a:p>
        </p:txBody>
      </p:sp>
      <p:sp>
        <p:nvSpPr>
          <p:cNvPr id="8" name="Text Box 4"/>
          <p:cNvSpPr txBox="1">
            <a:spLocks noChangeArrowheads="1"/>
          </p:cNvSpPr>
          <p:nvPr/>
        </p:nvSpPr>
        <p:spPr bwMode="auto">
          <a:xfrm>
            <a:off x="1600200" y="0"/>
            <a:ext cx="7543800" cy="609600"/>
          </a:xfrm>
          <a:prstGeom prst="rect">
            <a:avLst/>
          </a:prstGeom>
          <a:solidFill>
            <a:srgbClr val="36417A"/>
          </a:solidFill>
          <a:ln w="9525">
            <a:noFill/>
            <a:miter lim="800000"/>
            <a:headEnd/>
            <a:tailEnd/>
          </a:ln>
          <a:effectLst/>
        </p:spPr>
        <p:txBody>
          <a:bodyPr/>
          <a:lstStyle/>
          <a:p>
            <a:pPr algn="r">
              <a:spcBef>
                <a:spcPct val="50000"/>
              </a:spcBef>
              <a:defRPr/>
            </a:pPr>
            <a:endParaRPr lang="en-US" sz="3200" b="1" dirty="0">
              <a:solidFill>
                <a:schemeClr val="bg1"/>
              </a:solidFill>
              <a:cs typeface="+mn-cs"/>
            </a:endParaRPr>
          </a:p>
        </p:txBody>
      </p:sp>
      <p:pic>
        <p:nvPicPr>
          <p:cNvPr id="1029" name="Picture 5" descr="curve"/>
          <p:cNvPicPr>
            <a:picLocks noChangeAspect="1" noChangeArrowheads="1"/>
          </p:cNvPicPr>
          <p:nvPr/>
        </p:nvPicPr>
        <p:blipFill>
          <a:blip r:embed="rId10" cstate="print"/>
          <a:srcRect/>
          <a:stretch>
            <a:fillRect/>
          </a:stretch>
        </p:blipFill>
        <p:spPr bwMode="auto">
          <a:xfrm>
            <a:off x="1295400" y="0"/>
            <a:ext cx="609600" cy="609600"/>
          </a:xfrm>
          <a:prstGeom prst="rect">
            <a:avLst/>
          </a:prstGeom>
          <a:noFill/>
          <a:ln w="9525">
            <a:noFill/>
            <a:miter lim="800000"/>
            <a:headEnd/>
            <a:tailEnd/>
          </a:ln>
        </p:spPr>
      </p:pic>
      <p:pic>
        <p:nvPicPr>
          <p:cNvPr id="1030" name="Picture 8" descr="EGI-logo_small"/>
          <p:cNvPicPr>
            <a:picLocks noChangeAspect="1" noChangeArrowheads="1"/>
          </p:cNvPicPr>
          <p:nvPr/>
        </p:nvPicPr>
        <p:blipFill>
          <a:blip r:embed="rId11" cstate="print"/>
          <a:srcRect/>
          <a:stretch>
            <a:fillRect/>
          </a:stretch>
        </p:blipFill>
        <p:spPr bwMode="auto">
          <a:xfrm>
            <a:off x="152400" y="76200"/>
            <a:ext cx="990600" cy="438150"/>
          </a:xfrm>
          <a:prstGeom prst="rect">
            <a:avLst/>
          </a:prstGeom>
          <a:noFill/>
          <a:ln w="9525">
            <a:noFill/>
            <a:miter lim="800000"/>
            <a:headEnd/>
            <a:tailEnd/>
          </a:ln>
        </p:spPr>
      </p:pic>
      <p:sp>
        <p:nvSpPr>
          <p:cNvPr id="11" name="Text Box 6"/>
          <p:cNvSpPr txBox="1">
            <a:spLocks noChangeArrowheads="1"/>
          </p:cNvSpPr>
          <p:nvPr/>
        </p:nvSpPr>
        <p:spPr bwMode="auto">
          <a:xfrm>
            <a:off x="0" y="6237288"/>
            <a:ext cx="9144000" cy="620712"/>
          </a:xfrm>
          <a:prstGeom prst="rect">
            <a:avLst/>
          </a:prstGeom>
          <a:solidFill>
            <a:srgbClr val="36417A"/>
          </a:solidFill>
          <a:ln w="9525">
            <a:noFill/>
            <a:miter lim="800000"/>
            <a:headEnd/>
            <a:tailEnd/>
          </a:ln>
          <a:effectLst/>
        </p:spPr>
        <p:txBody>
          <a:bodyPr/>
          <a:lstStyle/>
          <a:p>
            <a:pPr>
              <a:spcBef>
                <a:spcPct val="50000"/>
              </a:spcBef>
              <a:defRPr/>
            </a:pPr>
            <a:endParaRPr lang="fi-FI" b="1" dirty="0">
              <a:solidFill>
                <a:schemeClr val="bg1"/>
              </a:solidFill>
              <a:cs typeface="+mn-cs"/>
            </a:endParaRPr>
          </a:p>
        </p:txBody>
      </p:sp>
      <p:sp>
        <p:nvSpPr>
          <p:cNvPr id="12" name="Rectangle 11"/>
          <p:cNvSpPr/>
          <p:nvPr/>
        </p:nvSpPr>
        <p:spPr>
          <a:xfrm>
            <a:off x="7380288" y="6550025"/>
            <a:ext cx="1447800" cy="307975"/>
          </a:xfrm>
          <a:prstGeom prst="rect">
            <a:avLst/>
          </a:prstGeom>
        </p:spPr>
        <p:txBody>
          <a:bodyPr>
            <a:spAutoFit/>
          </a:bodyPr>
          <a:lstStyle/>
          <a:p>
            <a:pPr>
              <a:spcBef>
                <a:spcPct val="50000"/>
              </a:spcBef>
              <a:defRPr/>
            </a:pPr>
            <a:r>
              <a:rPr lang="en-US" sz="1400" b="1" dirty="0">
                <a:solidFill>
                  <a:schemeClr val="bg1"/>
                </a:solidFill>
                <a:cs typeface="+mn-cs"/>
              </a:rPr>
              <a:t>www.egi.eu</a:t>
            </a:r>
          </a:p>
        </p:txBody>
      </p:sp>
      <p:sp>
        <p:nvSpPr>
          <p:cNvPr id="14" name="Rectangle 13"/>
          <p:cNvSpPr/>
          <p:nvPr/>
        </p:nvSpPr>
        <p:spPr>
          <a:xfrm>
            <a:off x="0" y="6488113"/>
            <a:ext cx="2286000" cy="369887"/>
          </a:xfrm>
          <a:prstGeom prst="rect">
            <a:avLst/>
          </a:prstGeom>
        </p:spPr>
        <p:txBody>
          <a:bodyPr>
            <a:spAutoFit/>
          </a:bodyPr>
          <a:lstStyle/>
          <a:p>
            <a:pPr>
              <a:spcBef>
                <a:spcPct val="50000"/>
              </a:spcBef>
              <a:defRPr/>
            </a:pPr>
            <a:r>
              <a:rPr lang="en-US" sz="1400" b="1" dirty="0">
                <a:solidFill>
                  <a:schemeClr val="bg1"/>
                </a:solidFill>
                <a:cs typeface="+mn-cs"/>
              </a:rPr>
              <a:t>EGI-</a:t>
            </a:r>
            <a:r>
              <a:rPr lang="en-US" sz="1400" b="1" dirty="0" err="1">
                <a:solidFill>
                  <a:schemeClr val="bg1"/>
                </a:solidFill>
                <a:cs typeface="+mn-cs"/>
              </a:rPr>
              <a:t>InSPIRE</a:t>
            </a:r>
            <a:r>
              <a:rPr lang="en-US" b="1" dirty="0">
                <a:solidFill>
                  <a:schemeClr val="bg1"/>
                </a:solidFill>
                <a:cs typeface="+mn-cs"/>
              </a:rPr>
              <a:t> </a:t>
            </a:r>
            <a:r>
              <a:rPr lang="en-US" sz="1400" b="1" dirty="0">
                <a:solidFill>
                  <a:schemeClr val="bg1"/>
                </a:solidFill>
                <a:cs typeface="+mn-cs"/>
              </a:rPr>
              <a:t>RI-261323</a:t>
            </a:r>
          </a:p>
        </p:txBody>
      </p:sp>
      <p:sp>
        <p:nvSpPr>
          <p:cNvPr id="16" name="Rectangle 4"/>
          <p:cNvSpPr>
            <a:spLocks noGrp="1" noChangeArrowheads="1"/>
          </p:cNvSpPr>
          <p:nvPr>
            <p:ph type="dt" sz="half" idx="2"/>
          </p:nvPr>
        </p:nvSpPr>
        <p:spPr bwMode="auto">
          <a:xfrm>
            <a:off x="0" y="6237288"/>
            <a:ext cx="2124075" cy="2873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smtClean="0">
                <a:solidFill>
                  <a:schemeClr val="bg1"/>
                </a:solidFill>
                <a:cs typeface="+mn-cs"/>
              </a:defRPr>
            </a:lvl1pPr>
          </a:lstStyle>
          <a:p>
            <a:pPr>
              <a:defRPr/>
            </a:pPr>
            <a:fld id="{8ED7FB04-7BD4-4A74-86C5-09CD12DAC38F}" type="datetime1">
              <a:rPr lang="en-GB"/>
              <a:pPr>
                <a:defRPr/>
              </a:pPr>
              <a:t>9/16/10</a:t>
            </a:fld>
            <a:endParaRPr lang="en-US"/>
          </a:p>
        </p:txBody>
      </p:sp>
      <p:sp>
        <p:nvSpPr>
          <p:cNvPr id="17" name="Rectangle 5"/>
          <p:cNvSpPr>
            <a:spLocks noGrp="1" noChangeArrowheads="1"/>
          </p:cNvSpPr>
          <p:nvPr>
            <p:ph type="ftr" sz="quarter" idx="3"/>
          </p:nvPr>
        </p:nvSpPr>
        <p:spPr bwMode="auto">
          <a:xfrm>
            <a:off x="2987675" y="6237288"/>
            <a:ext cx="2895600" cy="620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solidFill>
                  <a:schemeClr val="bg1"/>
                </a:solidFill>
                <a:cs typeface="+mn-cs"/>
              </a:defRPr>
            </a:lvl1pPr>
          </a:lstStyle>
          <a:p>
            <a:pPr>
              <a:defRPr/>
            </a:pPr>
            <a:endParaRPr lang="en-US"/>
          </a:p>
        </p:txBody>
      </p:sp>
      <p:sp>
        <p:nvSpPr>
          <p:cNvPr id="19" name="Slide Number Placeholder 18"/>
          <p:cNvSpPr>
            <a:spLocks noGrp="1"/>
          </p:cNvSpPr>
          <p:nvPr>
            <p:ph type="sldNum" sz="quarter" idx="4"/>
          </p:nvPr>
        </p:nvSpPr>
        <p:spPr>
          <a:xfrm>
            <a:off x="7010400" y="6237288"/>
            <a:ext cx="2133600" cy="365125"/>
          </a:xfrm>
          <a:prstGeom prst="rect">
            <a:avLst/>
          </a:prstGeom>
        </p:spPr>
        <p:txBody>
          <a:bodyPr vert="horz" lIns="91440" tIns="45720" rIns="91440" bIns="45720" rtlCol="0" anchor="ctr"/>
          <a:lstStyle>
            <a:lvl1pPr algn="r">
              <a:defRPr sz="1400" b="1" baseline="0" smtClean="0">
                <a:solidFill>
                  <a:schemeClr val="bg1"/>
                </a:solidFill>
                <a:cs typeface="+mn-cs"/>
              </a:defRPr>
            </a:lvl1pPr>
          </a:lstStyle>
          <a:p>
            <a:pPr>
              <a:defRPr/>
            </a:pPr>
            <a:fld id="{4135FC99-A554-408C-B305-78EE94E386F0}" type="slidenum">
              <a:rPr lang="fi-FI"/>
              <a:pPr>
                <a:defRPr/>
              </a:pPr>
              <a:t>‹#›</a:t>
            </a:fld>
            <a:endParaRPr lang="fi-FI" dirty="0"/>
          </a:p>
        </p:txBody>
      </p:sp>
    </p:spTree>
  </p:cSld>
  <p:clrMap bg1="lt1" tx1="dk1" bg2="lt2" tx2="dk2" accent1="accent1" accent2="accent2" accent3="accent3" accent4="accent4" accent5="accent5" accent6="accent6" hlink="hlink" folHlink="folHlink"/>
  <p:sldLayoutIdLst>
    <p:sldLayoutId id="2147483707" r:id="rId1"/>
    <p:sldLayoutId id="2147483700" r:id="rId2"/>
    <p:sldLayoutId id="2147483701" r:id="rId3"/>
    <p:sldLayoutId id="2147483702" r:id="rId4"/>
    <p:sldLayoutId id="2147483703" r:id="rId5"/>
    <p:sldLayoutId id="2147483704" r:id="rId6"/>
    <p:sldLayoutId id="2147483705" r:id="rId7"/>
    <p:sldLayoutId id="2147483706" r:id="rId8"/>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476375" y="1844675"/>
            <a:ext cx="7315200" cy="1374775"/>
          </a:xfrm>
        </p:spPr>
        <p:txBody>
          <a:bodyPr/>
          <a:lstStyle/>
          <a:p>
            <a:r>
              <a:rPr lang="de-DE" sz="4000" dirty="0" smtClean="0"/>
              <a:t>Services </a:t>
            </a:r>
            <a:r>
              <a:rPr lang="de-DE" sz="4000" dirty="0" err="1" smtClean="0"/>
              <a:t>for</a:t>
            </a:r>
            <a:r>
              <a:rPr lang="de-DE" sz="4000" dirty="0" smtClean="0"/>
              <a:t> Earth Sciences</a:t>
            </a:r>
          </a:p>
        </p:txBody>
      </p:sp>
      <p:sp>
        <p:nvSpPr>
          <p:cNvPr id="3075" name="Subtitle 2"/>
          <p:cNvSpPr>
            <a:spLocks noGrp="1"/>
          </p:cNvSpPr>
          <p:nvPr>
            <p:ph type="subTitle" idx="1"/>
          </p:nvPr>
        </p:nvSpPr>
        <p:spPr bwMode="auto">
          <a:xfrm>
            <a:off x="2555875" y="3644900"/>
            <a:ext cx="5105400" cy="990600"/>
          </a:xfrm>
          <a:noFill/>
          <a:ln>
            <a:miter lim="800000"/>
            <a:headEnd/>
            <a:tailEnd/>
          </a:ln>
        </p:spPr>
        <p:txBody>
          <a:bodyPr vert="horz" wrap="square" lIns="91440" tIns="45720" rIns="91440" bIns="45720" numCol="1" anchor="t" anchorCtr="0" compatLnSpc="1">
            <a:prstTxWarp prst="textNoShape">
              <a:avLst/>
            </a:prstTxWarp>
          </a:bodyPr>
          <a:lstStyle/>
          <a:p>
            <a:r>
              <a:rPr lang="en-US" b="1" dirty="0" smtClean="0"/>
              <a:t>Services for the EGI Heavy User Communities – EGITF 2010</a:t>
            </a:r>
            <a:endParaRPr lang="en-US" dirty="0" smtClean="0"/>
          </a:p>
          <a:p>
            <a:r>
              <a:rPr lang="en-US" dirty="0" smtClean="0"/>
              <a:t>Horst Schwichtenberg</a:t>
            </a:r>
            <a:endParaRPr lang="de-DE" dirty="0" smtClean="0"/>
          </a:p>
        </p:txBody>
      </p:sp>
      <p:sp>
        <p:nvSpPr>
          <p:cNvPr id="307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3C44477F-5F0E-463A-A325-29C71194F64C}" type="slidenum">
              <a:rPr lang="fi-FI"/>
              <a:pPr/>
              <a:t>1</a:t>
            </a:fld>
            <a:endParaRPr 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en-US" sz="1900" dirty="0" smtClean="0"/>
          </a:p>
          <a:p>
            <a:r>
              <a:rPr lang="en-US" sz="2000" dirty="0" smtClean="0"/>
              <a:t>Technical goals</a:t>
            </a:r>
          </a:p>
          <a:p>
            <a:pPr lvl="1"/>
            <a:r>
              <a:rPr lang="en-US" sz="1800" dirty="0" smtClean="0"/>
              <a:t>transparent access to data distributed in the Grid environment directly from the tools or services that are used by scientists in their everyday activities, e.g. realize the integration of existing geospatial e-infrastructures through exploiting the most widely used standards (e.g. </a:t>
            </a:r>
            <a:r>
              <a:rPr lang="en-US" sz="1800" dirty="0" err="1" smtClean="0"/>
              <a:t>OpenGIS</a:t>
            </a:r>
            <a:r>
              <a:rPr lang="en-US" sz="1800" dirty="0" smtClean="0"/>
              <a:t> Web Service Standards). </a:t>
            </a:r>
          </a:p>
          <a:p>
            <a:pPr lvl="1"/>
            <a:r>
              <a:rPr lang="en-US" sz="1800" dirty="0" smtClean="0"/>
              <a:t>HDF and OPeNDAP components for Grid</a:t>
            </a:r>
          </a:p>
          <a:p>
            <a:pPr lvl="1"/>
            <a:r>
              <a:rPr lang="en-US" sz="1800" dirty="0" smtClean="0"/>
              <a:t>Creation of Science Gateway components to transparently exploit Grid resources from Web Interfaces</a:t>
            </a:r>
          </a:p>
          <a:p>
            <a:pPr lvl="1"/>
            <a:r>
              <a:rPr lang="en-US" sz="1800" dirty="0" err="1" smtClean="0"/>
              <a:t>Maintainance</a:t>
            </a:r>
            <a:r>
              <a:rPr lang="en-US" sz="1800" dirty="0" smtClean="0"/>
              <a:t> of a central Science Gateway instance integrated with major online services, catalogues, and sample applications</a:t>
            </a:r>
          </a:p>
          <a:p>
            <a:endParaRPr lang="de-DE" dirty="0"/>
          </a:p>
        </p:txBody>
      </p:sp>
      <p:sp>
        <p:nvSpPr>
          <p:cNvPr id="7" name="Titel 6"/>
          <p:cNvSpPr>
            <a:spLocks noGrp="1"/>
          </p:cNvSpPr>
          <p:nvPr>
            <p:ph type="title"/>
          </p:nvPr>
        </p:nvSpPr>
        <p:spPr/>
        <p:txBody>
          <a:bodyPr/>
          <a:lstStyle/>
          <a:p>
            <a:r>
              <a:rPr lang="de-DE" dirty="0" smtClean="0"/>
              <a:t>Background</a:t>
            </a:r>
            <a:endParaRPr lang="de-DE" dirty="0"/>
          </a:p>
        </p:txBody>
      </p:sp>
      <p:sp>
        <p:nvSpPr>
          <p:cNvPr id="4" name="Foliennummernplatzhalter 3"/>
          <p:cNvSpPr>
            <a:spLocks noGrp="1"/>
          </p:cNvSpPr>
          <p:nvPr>
            <p:ph type="sldNum" sz="quarter" idx="12"/>
          </p:nvPr>
        </p:nvSpPr>
        <p:spPr/>
        <p:txBody>
          <a:bodyPr/>
          <a:lstStyle/>
          <a:p>
            <a:fld id="{BC289974-6A58-4E07-849B-6A447D216AC8}" type="slidenum">
              <a:rPr lang="fi-FI" smtClean="0"/>
              <a:pPr/>
              <a:t>10</a:t>
            </a:fld>
            <a:endParaRPr lang="fi-FI" dirty="0"/>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mp:transition xmlns:mp="http://schemas.microsoft.com/office/mac/powerpoint/2008/main" spd="slow"/>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en-US" sz="1900" dirty="0" smtClean="0"/>
          </a:p>
          <a:p>
            <a:r>
              <a:rPr lang="en-US" sz="2000" dirty="0" smtClean="0"/>
              <a:t>The Earth Science Grid Community engaged in</a:t>
            </a:r>
          </a:p>
          <a:p>
            <a:pPr lvl="1"/>
            <a:r>
              <a:rPr lang="en-US" sz="1800" dirty="0" smtClean="0"/>
              <a:t>Representation of user interests and </a:t>
            </a:r>
            <a:r>
              <a:rPr lang="de-DE" sz="1800" dirty="0" err="1" smtClean="0"/>
              <a:t>Requirements</a:t>
            </a:r>
            <a:endParaRPr lang="de-DE" sz="1800" dirty="0" smtClean="0"/>
          </a:p>
          <a:p>
            <a:pPr lvl="1"/>
            <a:r>
              <a:rPr lang="de-DE" sz="1800" dirty="0" err="1" smtClean="0"/>
              <a:t>Contact</a:t>
            </a:r>
            <a:r>
              <a:rPr lang="de-DE" sz="1800" dirty="0" smtClean="0"/>
              <a:t> </a:t>
            </a:r>
            <a:r>
              <a:rPr lang="de-DE" sz="1800" dirty="0" err="1" smtClean="0"/>
              <a:t>point</a:t>
            </a:r>
            <a:r>
              <a:rPr lang="de-DE" sz="1800" dirty="0" smtClean="0"/>
              <a:t> </a:t>
            </a:r>
            <a:r>
              <a:rPr lang="de-DE" sz="1800" dirty="0" err="1" smtClean="0"/>
              <a:t>and</a:t>
            </a:r>
            <a:r>
              <a:rPr lang="de-DE" sz="1800" dirty="0" smtClean="0"/>
              <a:t> </a:t>
            </a:r>
            <a:r>
              <a:rPr lang="de-DE" sz="1800" dirty="0" err="1" smtClean="0"/>
              <a:t>help</a:t>
            </a:r>
            <a:endParaRPr lang="de-DE" sz="1800" dirty="0" smtClean="0"/>
          </a:p>
          <a:p>
            <a:pPr lvl="1"/>
            <a:r>
              <a:rPr lang="de-DE" sz="1800" dirty="0" smtClean="0"/>
              <a:t>Dissemination </a:t>
            </a:r>
            <a:r>
              <a:rPr lang="de-DE" sz="1800" dirty="0" err="1" smtClean="0"/>
              <a:t>activities</a:t>
            </a:r>
            <a:endParaRPr lang="de-DE" sz="1800" dirty="0" smtClean="0"/>
          </a:p>
          <a:p>
            <a:pPr lvl="1"/>
            <a:r>
              <a:rPr lang="de-DE" sz="1800" dirty="0" smtClean="0"/>
              <a:t>Community </a:t>
            </a:r>
            <a:r>
              <a:rPr lang="de-DE" sz="1800" dirty="0" err="1" smtClean="0"/>
              <a:t>building</a:t>
            </a:r>
            <a:endParaRPr lang="de-DE" sz="1800" dirty="0" smtClean="0"/>
          </a:p>
          <a:p>
            <a:pPr lvl="1"/>
            <a:r>
              <a:rPr lang="de-DE" sz="1800" dirty="0" err="1" smtClean="0"/>
              <a:t>Maintaining</a:t>
            </a:r>
            <a:r>
              <a:rPr lang="de-DE" sz="1800" dirty="0" smtClean="0"/>
              <a:t> Relations </a:t>
            </a:r>
            <a:r>
              <a:rPr lang="de-DE" sz="1800" dirty="0" err="1" smtClean="0"/>
              <a:t>and</a:t>
            </a:r>
            <a:r>
              <a:rPr lang="de-DE" sz="1800" dirty="0" smtClean="0"/>
              <a:t> </a:t>
            </a:r>
            <a:r>
              <a:rPr lang="de-DE" sz="1800" dirty="0" err="1" smtClean="0"/>
              <a:t>Collaborations</a:t>
            </a:r>
            <a:r>
              <a:rPr lang="de-DE" sz="1800" dirty="0" smtClean="0"/>
              <a:t> </a:t>
            </a:r>
            <a:r>
              <a:rPr lang="de-DE" sz="1800" dirty="0" err="1" smtClean="0"/>
              <a:t>to</a:t>
            </a:r>
            <a:r>
              <a:rPr lang="de-DE" sz="1800" dirty="0" smtClean="0"/>
              <a:t> </a:t>
            </a:r>
            <a:r>
              <a:rPr lang="de-DE" sz="1800" dirty="0" err="1" smtClean="0"/>
              <a:t>third</a:t>
            </a:r>
            <a:r>
              <a:rPr lang="de-DE" sz="1800" dirty="0" smtClean="0"/>
              <a:t> </a:t>
            </a:r>
            <a:r>
              <a:rPr lang="de-DE" sz="1800" dirty="0" err="1" smtClean="0"/>
              <a:t>party</a:t>
            </a:r>
            <a:r>
              <a:rPr lang="de-DE" sz="1800" dirty="0" smtClean="0"/>
              <a:t> </a:t>
            </a:r>
            <a:r>
              <a:rPr lang="de-DE" sz="1800" dirty="0" err="1" smtClean="0"/>
              <a:t>effort</a:t>
            </a:r>
            <a:endParaRPr lang="de-DE" sz="1800" dirty="0" smtClean="0"/>
          </a:p>
          <a:p>
            <a:pPr lvl="1"/>
            <a:r>
              <a:rPr lang="de-DE" sz="1800" dirty="0" smtClean="0"/>
              <a:t>VO Management</a:t>
            </a:r>
          </a:p>
          <a:p>
            <a:pPr lvl="1"/>
            <a:r>
              <a:rPr lang="de-DE" sz="1800" dirty="0" err="1" smtClean="0"/>
              <a:t>Application</a:t>
            </a:r>
            <a:r>
              <a:rPr lang="de-DE" sz="1800" dirty="0" smtClean="0"/>
              <a:t> </a:t>
            </a:r>
            <a:r>
              <a:rPr lang="de-DE" sz="1800" dirty="0" err="1" smtClean="0"/>
              <a:t>porting</a:t>
            </a:r>
            <a:r>
              <a:rPr lang="de-DE" sz="1800" dirty="0" smtClean="0"/>
              <a:t> </a:t>
            </a:r>
            <a:r>
              <a:rPr lang="de-DE" sz="1800" dirty="0" err="1" smtClean="0"/>
              <a:t>and</a:t>
            </a:r>
            <a:r>
              <a:rPr lang="de-DE" sz="1800" dirty="0" smtClean="0"/>
              <a:t> </a:t>
            </a:r>
            <a:r>
              <a:rPr lang="de-DE" sz="1800" dirty="0" err="1" smtClean="0"/>
              <a:t>deployment</a:t>
            </a:r>
            <a:r>
              <a:rPr lang="de-DE" sz="1800" dirty="0" smtClean="0"/>
              <a:t> </a:t>
            </a:r>
            <a:r>
              <a:rPr lang="de-DE" sz="1800" dirty="0" err="1" smtClean="0"/>
              <a:t>support</a:t>
            </a:r>
            <a:endParaRPr lang="de-DE" sz="1800" dirty="0" smtClean="0"/>
          </a:p>
          <a:p>
            <a:pPr lvl="1"/>
            <a:r>
              <a:rPr lang="de-DE" sz="1800" dirty="0" smtClean="0"/>
              <a:t>Tool </a:t>
            </a:r>
            <a:r>
              <a:rPr lang="de-DE" sz="1800" dirty="0" err="1" smtClean="0"/>
              <a:t>development</a:t>
            </a:r>
            <a:endParaRPr lang="de-DE" sz="1800" dirty="0" smtClean="0"/>
          </a:p>
          <a:p>
            <a:pPr lvl="1"/>
            <a:r>
              <a:rPr lang="de-DE" sz="1800" dirty="0" smtClean="0"/>
              <a:t>Standardisation </a:t>
            </a:r>
            <a:r>
              <a:rPr lang="de-DE" sz="1800" dirty="0" err="1" smtClean="0"/>
              <a:t>efforts</a:t>
            </a:r>
            <a:endParaRPr lang="de-DE" sz="1800" dirty="0" smtClean="0"/>
          </a:p>
          <a:p>
            <a:pPr lvl="1"/>
            <a:r>
              <a:rPr lang="en-US" sz="1800" dirty="0" smtClean="0"/>
              <a:t>Documentation of tools, frameworks and common solutions</a:t>
            </a:r>
          </a:p>
          <a:p>
            <a:pPr lvl="1"/>
            <a:r>
              <a:rPr lang="en-US" sz="1800" dirty="0" smtClean="0"/>
              <a:t>Interoperability</a:t>
            </a:r>
          </a:p>
        </p:txBody>
      </p:sp>
      <p:sp>
        <p:nvSpPr>
          <p:cNvPr id="7" name="Titel 6"/>
          <p:cNvSpPr>
            <a:spLocks noGrp="1"/>
          </p:cNvSpPr>
          <p:nvPr>
            <p:ph type="title"/>
          </p:nvPr>
        </p:nvSpPr>
        <p:spPr/>
        <p:txBody>
          <a:bodyPr/>
          <a:lstStyle/>
          <a:p>
            <a:r>
              <a:rPr lang="de-DE" dirty="0" smtClean="0"/>
              <a:t>Background</a:t>
            </a:r>
            <a:endParaRPr lang="de-DE" dirty="0"/>
          </a:p>
        </p:txBody>
      </p:sp>
      <p:sp>
        <p:nvSpPr>
          <p:cNvPr id="4" name="Foliennummernplatzhalter 3"/>
          <p:cNvSpPr>
            <a:spLocks noGrp="1"/>
          </p:cNvSpPr>
          <p:nvPr>
            <p:ph type="sldNum" sz="quarter" idx="12"/>
          </p:nvPr>
        </p:nvSpPr>
        <p:spPr/>
        <p:txBody>
          <a:bodyPr/>
          <a:lstStyle/>
          <a:p>
            <a:fld id="{BC289974-6A58-4E07-849B-6A447D216AC8}" type="slidenum">
              <a:rPr lang="fi-FI" smtClean="0"/>
              <a:pPr/>
              <a:t>11</a:t>
            </a:fld>
            <a:endParaRPr lang="fi-FI" dirty="0"/>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mp:transition xmlns:mp="http://schemas.microsoft.com/office/mac/powerpoint/2008/main" spd="slow"/>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ctr"/>
          <a:lstStyle/>
          <a:p>
            <a:pPr algn="ctr">
              <a:buNone/>
            </a:pPr>
            <a:r>
              <a:rPr lang="de-DE" i="1" dirty="0" err="1" smtClean="0"/>
              <a:t>Thanks</a:t>
            </a:r>
            <a:r>
              <a:rPr lang="de-DE" i="1" dirty="0" smtClean="0"/>
              <a:t> </a:t>
            </a:r>
            <a:r>
              <a:rPr lang="de-DE" i="1" dirty="0" err="1" smtClean="0"/>
              <a:t>for</a:t>
            </a:r>
            <a:r>
              <a:rPr lang="de-DE" i="1" dirty="0" smtClean="0"/>
              <a:t> </a:t>
            </a:r>
            <a:r>
              <a:rPr lang="de-DE" i="1" dirty="0" err="1" smtClean="0"/>
              <a:t>your</a:t>
            </a:r>
            <a:r>
              <a:rPr lang="de-DE" i="1" dirty="0" smtClean="0"/>
              <a:t> </a:t>
            </a:r>
            <a:r>
              <a:rPr lang="de-DE" i="1" dirty="0" err="1" smtClean="0"/>
              <a:t>attention</a:t>
            </a:r>
            <a:r>
              <a:rPr lang="de-DE" i="1" dirty="0" smtClean="0"/>
              <a:t>!</a:t>
            </a:r>
            <a:endParaRPr lang="de-DE" i="1" dirty="0"/>
          </a:p>
        </p:txBody>
      </p:sp>
      <p:sp>
        <p:nvSpPr>
          <p:cNvPr id="3" name="Titel 2"/>
          <p:cNvSpPr>
            <a:spLocks noGrp="1"/>
          </p:cNvSpPr>
          <p:nvPr>
            <p:ph type="title"/>
          </p:nvPr>
        </p:nvSpPr>
        <p:spPr/>
        <p:txBody>
          <a:bodyPr/>
          <a:lstStyle/>
          <a:p>
            <a:endParaRPr lang="de-DE" dirty="0"/>
          </a:p>
        </p:txBody>
      </p:sp>
      <p:sp>
        <p:nvSpPr>
          <p:cNvPr id="4" name="Foliennummernplatzhalter 3"/>
          <p:cNvSpPr>
            <a:spLocks noGrp="1"/>
          </p:cNvSpPr>
          <p:nvPr>
            <p:ph type="sldNum" sz="quarter" idx="12"/>
          </p:nvPr>
        </p:nvSpPr>
        <p:spPr/>
        <p:txBody>
          <a:bodyPr/>
          <a:lstStyle/>
          <a:p>
            <a:pPr>
              <a:defRPr/>
            </a:pPr>
            <a:fld id="{BC289974-6A58-4E07-849B-6A447D216AC8}" type="slidenum">
              <a:rPr lang="fi-FI" smtClean="0"/>
              <a:pPr>
                <a:defRPr/>
              </a:pPr>
              <a:t>12</a:t>
            </a:fld>
            <a:endParaRPr lang="fi-FI"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23528" y="836712"/>
            <a:ext cx="8496944" cy="5184576"/>
          </a:xfrm>
        </p:spPr>
        <p:txBody>
          <a:bodyPr/>
          <a:lstStyle/>
          <a:p>
            <a:pPr>
              <a:buNone/>
            </a:pPr>
            <a:r>
              <a:rPr lang="de-DE" dirty="0" smtClean="0"/>
              <a:t>ES </a:t>
            </a:r>
            <a:r>
              <a:rPr lang="de-DE" dirty="0" err="1" smtClean="0"/>
              <a:t>has</a:t>
            </a:r>
            <a:r>
              <a:rPr lang="de-DE" dirty="0" smtClean="0"/>
              <a:t> </a:t>
            </a:r>
            <a:r>
              <a:rPr lang="de-DE" dirty="0" err="1" smtClean="0"/>
              <a:t>absolutely</a:t>
            </a:r>
            <a:r>
              <a:rPr lang="de-DE" dirty="0" smtClean="0"/>
              <a:t> limited </a:t>
            </a:r>
            <a:r>
              <a:rPr lang="de-DE" dirty="0" err="1" smtClean="0"/>
              <a:t>capacities</a:t>
            </a:r>
            <a:r>
              <a:rPr lang="de-DE" dirty="0" smtClean="0"/>
              <a:t> in SA3</a:t>
            </a:r>
          </a:p>
          <a:p>
            <a:r>
              <a:rPr lang="de-DE" dirty="0" err="1" smtClean="0"/>
              <a:t>interfaces</a:t>
            </a:r>
            <a:r>
              <a:rPr lang="de-DE" dirty="0" smtClean="0"/>
              <a:t> </a:t>
            </a:r>
            <a:r>
              <a:rPr lang="de-DE" dirty="0" err="1" smtClean="0"/>
              <a:t>to</a:t>
            </a:r>
            <a:r>
              <a:rPr lang="de-DE" dirty="0" smtClean="0"/>
              <a:t> </a:t>
            </a:r>
            <a:r>
              <a:rPr lang="de-DE" dirty="0" err="1" smtClean="0"/>
              <a:t>external</a:t>
            </a:r>
            <a:r>
              <a:rPr lang="de-DE" dirty="0" smtClean="0"/>
              <a:t> </a:t>
            </a:r>
            <a:r>
              <a:rPr lang="de-DE" dirty="0" err="1" smtClean="0"/>
              <a:t>data</a:t>
            </a:r>
            <a:r>
              <a:rPr lang="de-DE" dirty="0" smtClean="0"/>
              <a:t> </a:t>
            </a:r>
          </a:p>
          <a:p>
            <a:pPr lvl="1"/>
            <a:r>
              <a:rPr lang="de-DE" dirty="0" err="1" smtClean="0"/>
              <a:t>mainly</a:t>
            </a:r>
            <a:r>
              <a:rPr lang="de-DE" dirty="0" smtClean="0"/>
              <a:t> the </a:t>
            </a:r>
            <a:r>
              <a:rPr lang="de-DE" dirty="0" err="1" smtClean="0"/>
              <a:t>access</a:t>
            </a:r>
            <a:r>
              <a:rPr lang="de-DE" dirty="0" smtClean="0"/>
              <a:t> </a:t>
            </a:r>
            <a:r>
              <a:rPr lang="de-DE" dirty="0" err="1" smtClean="0"/>
              <a:t>to</a:t>
            </a:r>
            <a:r>
              <a:rPr lang="de-DE" dirty="0" smtClean="0"/>
              <a:t> GENESI-DR/DEC</a:t>
            </a:r>
          </a:p>
          <a:p>
            <a:pPr lvl="1"/>
            <a:r>
              <a:rPr lang="de-DE" dirty="0" err="1" smtClean="0"/>
              <a:t>Continuation</a:t>
            </a:r>
            <a:r>
              <a:rPr lang="de-DE" dirty="0" smtClean="0"/>
              <a:t> </a:t>
            </a:r>
            <a:r>
              <a:rPr lang="de-DE" dirty="0" err="1" smtClean="0"/>
              <a:t>of</a:t>
            </a:r>
            <a:r>
              <a:rPr lang="de-DE" dirty="0" smtClean="0"/>
              <a:t> EGEE </a:t>
            </a:r>
            <a:r>
              <a:rPr lang="de-DE" dirty="0" err="1" smtClean="0"/>
              <a:t>effort</a:t>
            </a:r>
            <a:endParaRPr lang="de-DE" dirty="0" smtClean="0"/>
          </a:p>
          <a:p>
            <a:pPr lvl="2"/>
            <a:r>
              <a:rPr lang="de-DE" dirty="0" smtClean="0"/>
              <a:t>Tool </a:t>
            </a:r>
            <a:r>
              <a:rPr lang="de-DE" dirty="0" err="1" smtClean="0"/>
              <a:t>to</a:t>
            </a:r>
            <a:r>
              <a:rPr lang="de-DE" dirty="0" smtClean="0"/>
              <a:t> </a:t>
            </a:r>
            <a:r>
              <a:rPr lang="de-DE" dirty="0" err="1" smtClean="0"/>
              <a:t>search</a:t>
            </a:r>
            <a:r>
              <a:rPr lang="de-DE" dirty="0" smtClean="0"/>
              <a:t> / </a:t>
            </a:r>
            <a:r>
              <a:rPr lang="de-DE" dirty="0" err="1" smtClean="0"/>
              <a:t>discover</a:t>
            </a:r>
            <a:r>
              <a:rPr lang="de-DE" dirty="0" smtClean="0"/>
              <a:t> </a:t>
            </a:r>
            <a:r>
              <a:rPr lang="de-DE" dirty="0" err="1" smtClean="0"/>
              <a:t>data</a:t>
            </a:r>
            <a:r>
              <a:rPr lang="de-DE" dirty="0" smtClean="0"/>
              <a:t> </a:t>
            </a:r>
            <a:r>
              <a:rPr lang="de-DE" dirty="0" err="1" smtClean="0"/>
              <a:t>from</a:t>
            </a:r>
            <a:r>
              <a:rPr lang="de-DE" dirty="0" smtClean="0"/>
              <a:t> </a:t>
            </a:r>
            <a:r>
              <a:rPr lang="de-DE" dirty="0" err="1" smtClean="0"/>
              <a:t>Genesi</a:t>
            </a:r>
            <a:r>
              <a:rPr lang="de-DE" dirty="0" smtClean="0"/>
              <a:t>-DR </a:t>
            </a:r>
            <a:r>
              <a:rPr lang="de-DE" dirty="0" err="1" smtClean="0"/>
              <a:t>developed</a:t>
            </a:r>
            <a:r>
              <a:rPr lang="de-DE" dirty="0" smtClean="0"/>
              <a:t> in EGEE-III</a:t>
            </a:r>
          </a:p>
          <a:p>
            <a:pPr lvl="2">
              <a:buNone/>
            </a:pPr>
            <a:r>
              <a:rPr lang="de-DE" dirty="0" smtClean="0"/>
              <a:t>   </a:t>
            </a:r>
            <a:r>
              <a:rPr lang="de-DE" dirty="0" err="1" smtClean="0"/>
              <a:t>Ozone</a:t>
            </a:r>
            <a:r>
              <a:rPr lang="de-DE" dirty="0" smtClean="0"/>
              <a:t> </a:t>
            </a:r>
            <a:r>
              <a:rPr lang="de-DE" dirty="0" err="1" smtClean="0"/>
              <a:t>and</a:t>
            </a:r>
            <a:r>
              <a:rPr lang="de-DE" dirty="0" smtClean="0"/>
              <a:t> </a:t>
            </a:r>
            <a:r>
              <a:rPr lang="de-DE" dirty="0" err="1" smtClean="0"/>
              <a:t>Lidar</a:t>
            </a:r>
            <a:r>
              <a:rPr lang="de-DE" dirty="0" smtClean="0"/>
              <a:t> </a:t>
            </a:r>
            <a:r>
              <a:rPr lang="de-DE" dirty="0" err="1" smtClean="0"/>
              <a:t>data</a:t>
            </a:r>
            <a:endParaRPr lang="de-DE" dirty="0" smtClean="0"/>
          </a:p>
          <a:p>
            <a:pPr lvl="2"/>
            <a:r>
              <a:rPr lang="de-DE" dirty="0" err="1" smtClean="0"/>
              <a:t>Example</a:t>
            </a:r>
            <a:r>
              <a:rPr lang="de-DE" dirty="0" smtClean="0"/>
              <a:t> </a:t>
            </a:r>
            <a:r>
              <a:rPr lang="de-DE" dirty="0" err="1" smtClean="0"/>
              <a:t>application</a:t>
            </a:r>
            <a:r>
              <a:rPr lang="de-DE" dirty="0" smtClean="0"/>
              <a:t> </a:t>
            </a:r>
            <a:r>
              <a:rPr lang="de-DE" dirty="0" err="1" smtClean="0"/>
              <a:t>accessing</a:t>
            </a:r>
            <a:r>
              <a:rPr lang="de-DE" dirty="0" smtClean="0"/>
              <a:t> EGEE </a:t>
            </a:r>
            <a:r>
              <a:rPr lang="de-DE" dirty="0" err="1" smtClean="0"/>
              <a:t>resources</a:t>
            </a:r>
            <a:r>
              <a:rPr lang="de-DE" dirty="0" smtClean="0"/>
              <a:t> </a:t>
            </a:r>
            <a:r>
              <a:rPr lang="de-DE" dirty="0" err="1" smtClean="0"/>
              <a:t>from</a:t>
            </a:r>
            <a:r>
              <a:rPr lang="de-DE" dirty="0" smtClean="0"/>
              <a:t> </a:t>
            </a:r>
            <a:r>
              <a:rPr lang="de-DE" dirty="0" err="1" smtClean="0"/>
              <a:t>Genesi</a:t>
            </a:r>
            <a:r>
              <a:rPr lang="de-DE" dirty="0" smtClean="0"/>
              <a:t>-DR</a:t>
            </a:r>
          </a:p>
          <a:p>
            <a:pPr lvl="2"/>
            <a:r>
              <a:rPr lang="de-DE" dirty="0" err="1" smtClean="0"/>
              <a:t>application</a:t>
            </a:r>
            <a:r>
              <a:rPr lang="de-DE" dirty="0" smtClean="0"/>
              <a:t> </a:t>
            </a:r>
            <a:r>
              <a:rPr lang="de-DE" dirty="0" err="1" smtClean="0"/>
              <a:t>integration</a:t>
            </a:r>
            <a:r>
              <a:rPr lang="de-DE" dirty="0" smtClean="0"/>
              <a:t> EGEE / G-POD </a:t>
            </a:r>
            <a:r>
              <a:rPr lang="de-DE" dirty="0" err="1" smtClean="0"/>
              <a:t>investigated</a:t>
            </a:r>
            <a:endParaRPr lang="de-DE" dirty="0" smtClean="0"/>
          </a:p>
          <a:p>
            <a:pPr lvl="2"/>
            <a:r>
              <a:rPr lang="de-DE" dirty="0" smtClean="0"/>
              <a:t>Access </a:t>
            </a:r>
            <a:r>
              <a:rPr lang="de-DE" dirty="0" err="1" smtClean="0"/>
              <a:t>to</a:t>
            </a:r>
            <a:r>
              <a:rPr lang="de-DE" dirty="0" smtClean="0"/>
              <a:t> EGEE </a:t>
            </a:r>
            <a:r>
              <a:rPr lang="de-DE" dirty="0" err="1" smtClean="0"/>
              <a:t>from</a:t>
            </a:r>
            <a:r>
              <a:rPr lang="de-DE" dirty="0" smtClean="0"/>
              <a:t> G-POD prototype</a:t>
            </a:r>
          </a:p>
        </p:txBody>
      </p:sp>
      <p:sp>
        <p:nvSpPr>
          <p:cNvPr id="3" name="Titel 2"/>
          <p:cNvSpPr>
            <a:spLocks noGrp="1"/>
          </p:cNvSpPr>
          <p:nvPr>
            <p:ph type="title"/>
          </p:nvPr>
        </p:nvSpPr>
        <p:spPr/>
        <p:txBody>
          <a:bodyPr/>
          <a:lstStyle/>
          <a:p>
            <a:r>
              <a:rPr lang="de-DE" dirty="0" smtClean="0"/>
              <a:t>Services </a:t>
            </a:r>
            <a:r>
              <a:rPr lang="de-DE" dirty="0" err="1" smtClean="0"/>
              <a:t>provided</a:t>
            </a:r>
            <a:r>
              <a:rPr lang="de-DE" dirty="0" smtClean="0"/>
              <a:t> </a:t>
            </a:r>
            <a:r>
              <a:rPr lang="de-DE" dirty="0" err="1" smtClean="0"/>
              <a:t>by</a:t>
            </a:r>
            <a:r>
              <a:rPr lang="de-DE" dirty="0" smtClean="0"/>
              <a:t> ES in SA3</a:t>
            </a:r>
            <a:endParaRPr lang="de-DE" dirty="0"/>
          </a:p>
        </p:txBody>
      </p:sp>
      <p:sp>
        <p:nvSpPr>
          <p:cNvPr id="4" name="Foliennummernplatzhalter 3"/>
          <p:cNvSpPr>
            <a:spLocks noGrp="1"/>
          </p:cNvSpPr>
          <p:nvPr>
            <p:ph type="sldNum" sz="quarter" idx="12"/>
          </p:nvPr>
        </p:nvSpPr>
        <p:spPr/>
        <p:txBody>
          <a:bodyPr/>
          <a:lstStyle/>
          <a:p>
            <a:pPr>
              <a:defRPr/>
            </a:pPr>
            <a:fld id="{BC289974-6A58-4E07-849B-6A447D216AC8}" type="slidenum">
              <a:rPr lang="fi-FI" smtClean="0"/>
              <a:pPr>
                <a:defRPr/>
              </a:pPr>
              <a:t>2</a:t>
            </a:fld>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26233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 </a:t>
            </a:r>
            <a:r>
              <a:rPr lang="en-US" dirty="0"/>
              <a:t>ongoing work with </a:t>
            </a:r>
            <a:r>
              <a:rPr lang="en-US" dirty="0" smtClean="0"/>
              <a:t>successor GENESI-DEC</a:t>
            </a:r>
            <a:endParaRPr lang="en-US" dirty="0"/>
          </a:p>
          <a:p>
            <a:pPr lvl="1"/>
            <a:r>
              <a:rPr lang="en-US" dirty="0" smtClean="0"/>
              <a:t>application </a:t>
            </a:r>
            <a:r>
              <a:rPr lang="en-US" dirty="0"/>
              <a:t>integration on </a:t>
            </a:r>
            <a:r>
              <a:rPr lang="en-US" dirty="0" smtClean="0"/>
              <a:t>EGI-platform</a:t>
            </a:r>
          </a:p>
          <a:p>
            <a:pPr lvl="1"/>
            <a:r>
              <a:rPr lang="en-US" dirty="0" smtClean="0"/>
              <a:t>upload of selection code </a:t>
            </a:r>
            <a:r>
              <a:rPr lang="en-US" dirty="0" err="1" smtClean="0"/>
              <a:t>Genesi</a:t>
            </a:r>
            <a:r>
              <a:rPr lang="en-US" dirty="0" smtClean="0"/>
              <a:t> to reduce data </a:t>
            </a:r>
            <a:endParaRPr lang="en-US" dirty="0"/>
          </a:p>
          <a:p>
            <a:pPr lvl="1"/>
            <a:r>
              <a:rPr lang="de-DE" dirty="0" err="1" smtClean="0"/>
              <a:t>unsolved</a:t>
            </a:r>
            <a:r>
              <a:rPr lang="de-DE" dirty="0" smtClean="0"/>
              <a:t> AA – Gateway </a:t>
            </a:r>
            <a:r>
              <a:rPr lang="de-DE" dirty="0" err="1" smtClean="0"/>
              <a:t>is</a:t>
            </a:r>
            <a:r>
              <a:rPr lang="de-DE" dirty="0" smtClean="0"/>
              <a:t> </a:t>
            </a:r>
            <a:r>
              <a:rPr lang="de-DE" dirty="0" err="1" smtClean="0"/>
              <a:t>build</a:t>
            </a:r>
            <a:r>
              <a:rPr lang="de-DE" dirty="0" smtClean="0"/>
              <a:t> </a:t>
            </a:r>
            <a:r>
              <a:rPr lang="de-DE" dirty="0" err="1" smtClean="0"/>
              <a:t>by</a:t>
            </a:r>
            <a:r>
              <a:rPr lang="de-DE" dirty="0" smtClean="0"/>
              <a:t> G-OWS</a:t>
            </a:r>
          </a:p>
          <a:p>
            <a:pPr lvl="1"/>
            <a:r>
              <a:rPr lang="de-DE" dirty="0" smtClean="0"/>
              <a:t>GENESI-DEC </a:t>
            </a:r>
            <a:r>
              <a:rPr lang="de-DE" dirty="0" err="1" smtClean="0"/>
              <a:t>itself</a:t>
            </a:r>
            <a:r>
              <a:rPr lang="de-DE" dirty="0" smtClean="0"/>
              <a:t> </a:t>
            </a:r>
            <a:r>
              <a:rPr lang="de-DE" dirty="0" err="1" smtClean="0"/>
              <a:t>broadens</a:t>
            </a:r>
            <a:r>
              <a:rPr lang="de-DE" dirty="0" smtClean="0"/>
              <a:t> </a:t>
            </a:r>
            <a:r>
              <a:rPr lang="de-DE" dirty="0" err="1" smtClean="0"/>
              <a:t>focus</a:t>
            </a:r>
            <a:endParaRPr lang="de-DE" dirty="0" smtClean="0"/>
          </a:p>
          <a:p>
            <a:pPr lvl="2"/>
            <a:r>
              <a:rPr lang="de-DE" dirty="0" err="1" smtClean="0"/>
              <a:t>Includes</a:t>
            </a:r>
            <a:r>
              <a:rPr lang="de-DE" dirty="0" smtClean="0"/>
              <a:t> </a:t>
            </a:r>
            <a:r>
              <a:rPr lang="de-DE" dirty="0" err="1" smtClean="0"/>
              <a:t>interoperation</a:t>
            </a:r>
            <a:r>
              <a:rPr lang="de-DE" dirty="0" smtClean="0"/>
              <a:t> </a:t>
            </a:r>
            <a:r>
              <a:rPr lang="de-DE" dirty="0" err="1" smtClean="0"/>
              <a:t>with</a:t>
            </a:r>
            <a:r>
              <a:rPr lang="de-DE" dirty="0" smtClean="0"/>
              <a:t> </a:t>
            </a:r>
            <a:r>
              <a:rPr lang="de-DE" dirty="0" err="1" smtClean="0"/>
              <a:t>other</a:t>
            </a:r>
            <a:r>
              <a:rPr lang="de-DE" dirty="0" smtClean="0"/>
              <a:t> </a:t>
            </a:r>
            <a:r>
              <a:rPr lang="de-DE" dirty="0" err="1" smtClean="0"/>
              <a:t>data</a:t>
            </a:r>
            <a:r>
              <a:rPr lang="de-DE" dirty="0" smtClean="0"/>
              <a:t> </a:t>
            </a:r>
            <a:r>
              <a:rPr lang="de-DE" dirty="0" err="1" smtClean="0"/>
              <a:t>infrastructures</a:t>
            </a:r>
            <a:r>
              <a:rPr lang="de-DE" dirty="0" smtClean="0"/>
              <a:t>, </a:t>
            </a:r>
            <a:r>
              <a:rPr lang="de-DE" dirty="0" err="1" smtClean="0"/>
              <a:t>includes</a:t>
            </a:r>
            <a:r>
              <a:rPr lang="de-DE" dirty="0" smtClean="0"/>
              <a:t> </a:t>
            </a:r>
            <a:r>
              <a:rPr lang="de-DE" dirty="0" err="1" smtClean="0"/>
              <a:t>more</a:t>
            </a:r>
            <a:r>
              <a:rPr lang="de-DE" dirty="0" smtClean="0"/>
              <a:t> </a:t>
            </a:r>
            <a:r>
              <a:rPr lang="de-DE" dirty="0" err="1" smtClean="0"/>
              <a:t>data</a:t>
            </a:r>
            <a:r>
              <a:rPr lang="de-DE" dirty="0" smtClean="0"/>
              <a:t> </a:t>
            </a:r>
            <a:r>
              <a:rPr lang="de-DE" dirty="0" err="1" smtClean="0"/>
              <a:t>of</a:t>
            </a:r>
            <a:r>
              <a:rPr lang="de-DE" dirty="0" smtClean="0"/>
              <a:t> different </a:t>
            </a:r>
            <a:r>
              <a:rPr lang="de-DE" dirty="0" err="1" smtClean="0"/>
              <a:t>communities</a:t>
            </a:r>
            <a:r>
              <a:rPr lang="de-DE" dirty="0" smtClean="0"/>
              <a:t> </a:t>
            </a:r>
          </a:p>
          <a:p>
            <a:pPr lvl="2"/>
            <a:r>
              <a:rPr lang="de-DE" dirty="0" err="1" smtClean="0"/>
              <a:t>Generalises</a:t>
            </a:r>
            <a:r>
              <a:rPr lang="de-DE" dirty="0" smtClean="0"/>
              <a:t> </a:t>
            </a:r>
            <a:r>
              <a:rPr lang="de-DE" dirty="0" err="1" smtClean="0"/>
              <a:t>access</a:t>
            </a:r>
            <a:r>
              <a:rPr lang="de-DE" dirty="0" smtClean="0"/>
              <a:t> </a:t>
            </a:r>
            <a:r>
              <a:rPr lang="de-DE" dirty="0" err="1" smtClean="0"/>
              <a:t>and</a:t>
            </a:r>
            <a:r>
              <a:rPr lang="de-DE" dirty="0" smtClean="0"/>
              <a:t> </a:t>
            </a:r>
            <a:r>
              <a:rPr lang="de-DE" dirty="0" err="1" smtClean="0"/>
              <a:t>processing</a:t>
            </a:r>
            <a:r>
              <a:rPr lang="de-DE" dirty="0" smtClean="0"/>
              <a:t> </a:t>
            </a:r>
            <a:r>
              <a:rPr lang="de-DE" dirty="0" err="1" smtClean="0"/>
              <a:t>services</a:t>
            </a:r>
            <a:endParaRPr lang="de-DE" dirty="0" smtClean="0"/>
          </a:p>
          <a:p>
            <a:pPr lvl="1"/>
            <a:r>
              <a:rPr lang="de-DE" dirty="0" smtClean="0"/>
              <a:t>Try </a:t>
            </a:r>
            <a:r>
              <a:rPr lang="de-DE" dirty="0" err="1" smtClean="0"/>
              <a:t>to</a:t>
            </a:r>
            <a:r>
              <a:rPr lang="de-DE" dirty="0" smtClean="0"/>
              <a:t> </a:t>
            </a:r>
            <a:r>
              <a:rPr lang="de-DE" dirty="0" err="1" smtClean="0"/>
              <a:t>let</a:t>
            </a:r>
            <a:r>
              <a:rPr lang="de-DE" dirty="0" smtClean="0"/>
              <a:t> EGI </a:t>
            </a:r>
            <a:r>
              <a:rPr lang="de-DE" dirty="0" err="1" smtClean="0"/>
              <a:t>users</a:t>
            </a:r>
            <a:r>
              <a:rPr lang="de-DE" dirty="0" smtClean="0"/>
              <a:t> </a:t>
            </a:r>
            <a:r>
              <a:rPr lang="de-DE" dirty="0" err="1" smtClean="0"/>
              <a:t>benefit</a:t>
            </a:r>
            <a:r>
              <a:rPr lang="de-DE" dirty="0" smtClean="0"/>
              <a:t> </a:t>
            </a:r>
            <a:r>
              <a:rPr lang="de-DE" dirty="0" err="1" smtClean="0"/>
              <a:t>from</a:t>
            </a:r>
            <a:r>
              <a:rPr lang="de-DE" dirty="0" smtClean="0"/>
              <a:t> </a:t>
            </a:r>
            <a:r>
              <a:rPr lang="de-DE" dirty="0" err="1" smtClean="0"/>
              <a:t>advances</a:t>
            </a:r>
            <a:endParaRPr lang="de-DE" dirty="0" smtClean="0"/>
          </a:p>
          <a:p>
            <a:pPr lvl="2"/>
            <a:endParaRPr lang="de-DE" dirty="0" smtClean="0"/>
          </a:p>
        </p:txBody>
      </p:sp>
      <p:sp>
        <p:nvSpPr>
          <p:cNvPr id="3" name="Titel 2"/>
          <p:cNvSpPr>
            <a:spLocks noGrp="1"/>
          </p:cNvSpPr>
          <p:nvPr>
            <p:ph type="title"/>
          </p:nvPr>
        </p:nvSpPr>
        <p:spPr/>
        <p:txBody>
          <a:bodyPr/>
          <a:lstStyle/>
          <a:p>
            <a:r>
              <a:rPr lang="de-DE" dirty="0" smtClean="0"/>
              <a:t>Services </a:t>
            </a:r>
            <a:r>
              <a:rPr lang="de-DE" dirty="0" err="1" smtClean="0"/>
              <a:t>provided</a:t>
            </a:r>
            <a:r>
              <a:rPr lang="de-DE" dirty="0" smtClean="0"/>
              <a:t> </a:t>
            </a:r>
            <a:r>
              <a:rPr lang="de-DE" dirty="0" err="1" smtClean="0"/>
              <a:t>by</a:t>
            </a:r>
            <a:r>
              <a:rPr lang="de-DE" dirty="0" smtClean="0"/>
              <a:t> ES in SA3</a:t>
            </a:r>
            <a:endParaRPr lang="de-DE" dirty="0"/>
          </a:p>
        </p:txBody>
      </p:sp>
      <p:sp>
        <p:nvSpPr>
          <p:cNvPr id="4" name="Foliennummernplatzhalter 3"/>
          <p:cNvSpPr>
            <a:spLocks noGrp="1"/>
          </p:cNvSpPr>
          <p:nvPr>
            <p:ph type="sldNum" sz="quarter" idx="12"/>
          </p:nvPr>
        </p:nvSpPr>
        <p:spPr/>
        <p:txBody>
          <a:bodyPr/>
          <a:lstStyle/>
          <a:p>
            <a:pPr>
              <a:defRPr/>
            </a:pPr>
            <a:fld id="{BC289974-6A58-4E07-849B-6A447D216AC8}" type="slidenum">
              <a:rPr lang="fi-FI" smtClean="0"/>
              <a:pPr>
                <a:defRPr/>
              </a:pPr>
              <a:t>3</a:t>
            </a:fld>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43735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1">
              <a:buNone/>
            </a:pPr>
            <a:endParaRPr lang="de-DE" dirty="0" smtClean="0"/>
          </a:p>
          <a:p>
            <a:r>
              <a:rPr lang="de-DE" dirty="0" err="1" smtClean="0"/>
              <a:t>Interfacing</a:t>
            </a:r>
            <a:r>
              <a:rPr lang="de-DE" dirty="0" smtClean="0"/>
              <a:t> </a:t>
            </a:r>
            <a:r>
              <a:rPr lang="de-DE" dirty="0" err="1" smtClean="0"/>
              <a:t>with</a:t>
            </a:r>
            <a:r>
              <a:rPr lang="de-DE" dirty="0" smtClean="0"/>
              <a:t> </a:t>
            </a:r>
            <a:r>
              <a:rPr lang="de-DE" dirty="0" err="1" smtClean="0"/>
              <a:t>OPeNDAP</a:t>
            </a:r>
            <a:r>
              <a:rPr lang="de-DE" dirty="0" smtClean="0"/>
              <a:t> </a:t>
            </a:r>
            <a:r>
              <a:rPr lang="de-DE" dirty="0" err="1" smtClean="0"/>
              <a:t>software</a:t>
            </a:r>
            <a:r>
              <a:rPr lang="de-DE" dirty="0" smtClean="0"/>
              <a:t> </a:t>
            </a:r>
            <a:r>
              <a:rPr lang="de-DE" dirty="0" err="1" smtClean="0"/>
              <a:t>is</a:t>
            </a:r>
            <a:r>
              <a:rPr lang="de-DE" dirty="0" smtClean="0"/>
              <a:t> </a:t>
            </a:r>
            <a:r>
              <a:rPr lang="de-DE" dirty="0" err="1" smtClean="0"/>
              <a:t>being</a:t>
            </a:r>
            <a:r>
              <a:rPr lang="de-DE" dirty="0" smtClean="0"/>
              <a:t> </a:t>
            </a:r>
            <a:r>
              <a:rPr lang="de-DE" dirty="0" err="1" smtClean="0"/>
              <a:t>investigated</a:t>
            </a:r>
            <a:endParaRPr lang="de-DE" dirty="0" smtClean="0"/>
          </a:p>
          <a:p>
            <a:pPr lvl="1"/>
            <a:r>
              <a:rPr lang="de-DE" dirty="0" err="1" smtClean="0"/>
              <a:t>augment</a:t>
            </a:r>
            <a:r>
              <a:rPr lang="de-DE" dirty="0" smtClean="0"/>
              <a:t> </a:t>
            </a:r>
            <a:r>
              <a:rPr lang="de-DE" dirty="0" err="1" smtClean="0"/>
              <a:t>grid</a:t>
            </a:r>
            <a:r>
              <a:rPr lang="de-DE" dirty="0" smtClean="0"/>
              <a:t> </a:t>
            </a:r>
            <a:r>
              <a:rPr lang="de-DE" dirty="0" err="1" smtClean="0"/>
              <a:t>data</a:t>
            </a:r>
            <a:r>
              <a:rPr lang="de-DE" dirty="0" smtClean="0"/>
              <a:t> </a:t>
            </a:r>
            <a:r>
              <a:rPr lang="de-DE" dirty="0" err="1" smtClean="0"/>
              <a:t>services</a:t>
            </a:r>
            <a:r>
              <a:rPr lang="de-DE" dirty="0" smtClean="0"/>
              <a:t> </a:t>
            </a:r>
            <a:r>
              <a:rPr lang="de-DE" dirty="0" err="1" smtClean="0"/>
              <a:t>to</a:t>
            </a:r>
            <a:r>
              <a:rPr lang="de-DE" dirty="0" smtClean="0"/>
              <a:t> </a:t>
            </a:r>
            <a:r>
              <a:rPr lang="de-DE" dirty="0" err="1" smtClean="0"/>
              <a:t>make</a:t>
            </a:r>
            <a:r>
              <a:rPr lang="de-DE" dirty="0" smtClean="0"/>
              <a:t> </a:t>
            </a:r>
            <a:r>
              <a:rPr lang="de-DE" dirty="0" err="1" smtClean="0"/>
              <a:t>data</a:t>
            </a:r>
            <a:r>
              <a:rPr lang="de-DE" dirty="0" smtClean="0"/>
              <a:t> on SEs </a:t>
            </a:r>
            <a:r>
              <a:rPr lang="de-DE" dirty="0" err="1" smtClean="0"/>
              <a:t>discoverable</a:t>
            </a:r>
            <a:r>
              <a:rPr lang="de-DE" dirty="0" smtClean="0"/>
              <a:t> </a:t>
            </a:r>
            <a:r>
              <a:rPr lang="de-DE" dirty="0" err="1" smtClean="0"/>
              <a:t>by</a:t>
            </a:r>
            <a:r>
              <a:rPr lang="de-DE" dirty="0" smtClean="0"/>
              <a:t> </a:t>
            </a:r>
            <a:r>
              <a:rPr lang="de-DE" dirty="0" err="1" smtClean="0"/>
              <a:t>catalogue</a:t>
            </a:r>
            <a:r>
              <a:rPr lang="de-DE" dirty="0" smtClean="0"/>
              <a:t> </a:t>
            </a:r>
            <a:r>
              <a:rPr lang="de-DE" dirty="0" err="1" smtClean="0"/>
              <a:t>and</a:t>
            </a:r>
            <a:r>
              <a:rPr lang="de-DE" dirty="0" smtClean="0"/>
              <a:t> </a:t>
            </a:r>
            <a:r>
              <a:rPr lang="de-DE" dirty="0" err="1" smtClean="0"/>
              <a:t>accessible</a:t>
            </a:r>
            <a:r>
              <a:rPr lang="de-DE" dirty="0" smtClean="0"/>
              <a:t> via </a:t>
            </a:r>
            <a:r>
              <a:rPr lang="de-DE" dirty="0" err="1" smtClean="0"/>
              <a:t>OPeNDAP</a:t>
            </a:r>
            <a:r>
              <a:rPr lang="de-DE" dirty="0" smtClean="0"/>
              <a:t> </a:t>
            </a:r>
            <a:r>
              <a:rPr lang="de-DE" dirty="0" err="1" smtClean="0"/>
              <a:t>server</a:t>
            </a:r>
            <a:endParaRPr lang="de-DE" dirty="0" smtClean="0"/>
          </a:p>
        </p:txBody>
      </p:sp>
      <p:sp>
        <p:nvSpPr>
          <p:cNvPr id="3" name="Titel 2"/>
          <p:cNvSpPr>
            <a:spLocks noGrp="1"/>
          </p:cNvSpPr>
          <p:nvPr>
            <p:ph type="title"/>
          </p:nvPr>
        </p:nvSpPr>
        <p:spPr/>
        <p:txBody>
          <a:bodyPr/>
          <a:lstStyle/>
          <a:p>
            <a:endParaRPr lang="de-DE"/>
          </a:p>
        </p:txBody>
      </p:sp>
      <p:sp>
        <p:nvSpPr>
          <p:cNvPr id="4" name="Foliennummernplatzhalter 3"/>
          <p:cNvSpPr>
            <a:spLocks noGrp="1"/>
          </p:cNvSpPr>
          <p:nvPr>
            <p:ph type="sldNum" sz="quarter" idx="12"/>
          </p:nvPr>
        </p:nvSpPr>
        <p:spPr/>
        <p:txBody>
          <a:bodyPr/>
          <a:lstStyle/>
          <a:p>
            <a:pPr>
              <a:defRPr/>
            </a:pPr>
            <a:fld id="{BC289974-6A58-4E07-849B-6A447D216AC8}" type="slidenum">
              <a:rPr lang="fi-FI" smtClean="0"/>
              <a:pPr>
                <a:defRPr/>
              </a:pPr>
              <a:t>4</a:t>
            </a:fld>
            <a:endParaRPr lang="fi-FI"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23528" y="836712"/>
            <a:ext cx="8568952" cy="4878288"/>
          </a:xfrm>
        </p:spPr>
        <p:txBody>
          <a:bodyPr/>
          <a:lstStyle/>
          <a:p>
            <a:endParaRPr lang="en-US" sz="1200" b="1" dirty="0" smtClean="0"/>
          </a:p>
          <a:p>
            <a:r>
              <a:rPr lang="en-US" sz="2400" b="1" dirty="0" smtClean="0"/>
              <a:t>ES Metadata Service: GRelC</a:t>
            </a:r>
            <a:br>
              <a:rPr lang="en-US" sz="2400" b="1" dirty="0" smtClean="0"/>
            </a:br>
            <a:r>
              <a:rPr lang="en-US" sz="2400" b="1" dirty="0" smtClean="0"/>
              <a:t>s</a:t>
            </a:r>
            <a:r>
              <a:rPr lang="en-US" sz="2400" dirty="0" smtClean="0"/>
              <a:t>upported by </a:t>
            </a:r>
            <a:r>
              <a:rPr lang="de-DE" sz="2400" b="1" dirty="0" smtClean="0"/>
              <a:t>TSA3.2.3 </a:t>
            </a:r>
            <a:r>
              <a:rPr lang="de-DE" sz="2400" b="1" dirty="0" err="1" smtClean="0"/>
              <a:t>Shared</a:t>
            </a:r>
            <a:r>
              <a:rPr lang="de-DE" sz="2400" b="1" dirty="0" smtClean="0"/>
              <a:t> Services &amp; Tools</a:t>
            </a:r>
            <a:r>
              <a:rPr lang="en-US" sz="2400" dirty="0" smtClean="0"/>
              <a:t> (CMCC)</a:t>
            </a:r>
            <a:endParaRPr lang="en-US" sz="2400" dirty="0"/>
          </a:p>
          <a:p>
            <a:r>
              <a:rPr lang="en-US" sz="2400" dirty="0"/>
              <a:t>ES is still running a </a:t>
            </a:r>
            <a:r>
              <a:rPr lang="en-US" sz="2400" dirty="0" err="1" smtClean="0"/>
              <a:t>GRelC</a:t>
            </a:r>
            <a:r>
              <a:rPr lang="en-US" sz="2400" dirty="0" smtClean="0"/>
              <a:t> </a:t>
            </a:r>
            <a:r>
              <a:rPr lang="en-US" sz="2400" dirty="0"/>
              <a:t>infrastructure </a:t>
            </a:r>
            <a:r>
              <a:rPr lang="en-US" sz="2400" dirty="0" smtClean="0"/>
              <a:t>(Climate-G)</a:t>
            </a:r>
          </a:p>
          <a:p>
            <a:endParaRPr lang="en-US" dirty="0"/>
          </a:p>
          <a:p>
            <a:endParaRPr lang="en-US" dirty="0" smtClean="0"/>
          </a:p>
          <a:p>
            <a:endParaRPr lang="en-US" dirty="0" smtClean="0"/>
          </a:p>
          <a:p>
            <a:pPr marL="0" lvl="2" indent="0">
              <a:buNone/>
            </a:pPr>
            <a:r>
              <a:rPr lang="en-US" sz="1100" dirty="0" err="1"/>
              <a:t>GRelC</a:t>
            </a:r>
            <a:r>
              <a:rPr lang="en-US" sz="1100" dirty="0"/>
              <a:t> (Grid Relational Catalog Project): </a:t>
            </a:r>
            <a:endParaRPr lang="en-US" sz="1100" dirty="0" smtClean="0"/>
          </a:p>
          <a:p>
            <a:pPr marL="0" lvl="2" indent="0">
              <a:buNone/>
            </a:pPr>
            <a:r>
              <a:rPr lang="en-US" sz="1100" dirty="0" smtClean="0"/>
              <a:t> a </a:t>
            </a:r>
            <a:r>
              <a:rPr lang="en-US" sz="1100" dirty="0"/>
              <a:t>set of advanced data grid services to transparently, </a:t>
            </a:r>
            <a:endParaRPr lang="en-US" sz="1100" dirty="0" smtClean="0"/>
          </a:p>
          <a:p>
            <a:pPr marL="0" lvl="2" indent="0">
              <a:buNone/>
            </a:pPr>
            <a:r>
              <a:rPr lang="en-US" sz="1100" dirty="0"/>
              <a:t> </a:t>
            </a:r>
            <a:r>
              <a:rPr lang="en-US" sz="1100" dirty="0" smtClean="0"/>
              <a:t>efficiently </a:t>
            </a:r>
            <a:r>
              <a:rPr lang="en-US" sz="1100" dirty="0"/>
              <a:t>and securely manage grid-databases</a:t>
            </a:r>
            <a:r>
              <a:rPr lang="en-US" sz="1100" dirty="0" smtClean="0"/>
              <a:t>…</a:t>
            </a:r>
          </a:p>
          <a:p>
            <a:pPr marL="0" lvl="2" indent="0">
              <a:buNone/>
            </a:pPr>
            <a:r>
              <a:rPr lang="en-US" sz="1100" dirty="0"/>
              <a:t> </a:t>
            </a:r>
            <a:r>
              <a:rPr lang="en-US" sz="1100" dirty="0" smtClean="0"/>
              <a:t>(see also; </a:t>
            </a:r>
            <a:r>
              <a:rPr lang="en-US" sz="1100" dirty="0"/>
              <a:t>OGSA-DAI, G-DSE and </a:t>
            </a:r>
            <a:r>
              <a:rPr lang="en-US" sz="1100" dirty="0" smtClean="0"/>
              <a:t>AMGA)</a:t>
            </a:r>
            <a:endParaRPr lang="en-US" sz="1100" dirty="0"/>
          </a:p>
          <a:p>
            <a:endParaRPr lang="en-US" dirty="0"/>
          </a:p>
        </p:txBody>
      </p:sp>
      <p:sp>
        <p:nvSpPr>
          <p:cNvPr id="3" name="Titel 2"/>
          <p:cNvSpPr>
            <a:spLocks noGrp="1"/>
          </p:cNvSpPr>
          <p:nvPr>
            <p:ph type="title"/>
          </p:nvPr>
        </p:nvSpPr>
        <p:spPr/>
        <p:txBody>
          <a:bodyPr/>
          <a:lstStyle/>
          <a:p>
            <a:r>
              <a:rPr lang="de-DE" dirty="0" err="1" smtClean="0"/>
              <a:t>GRelC</a:t>
            </a:r>
            <a:r>
              <a:rPr lang="de-DE" dirty="0" smtClean="0"/>
              <a:t> </a:t>
            </a:r>
            <a:r>
              <a:rPr lang="de-DE" dirty="0" err="1" smtClean="0"/>
              <a:t>and</a:t>
            </a:r>
            <a:r>
              <a:rPr lang="de-DE" dirty="0" smtClean="0"/>
              <a:t> ES</a:t>
            </a:r>
            <a:endParaRPr lang="de-DE" dirty="0"/>
          </a:p>
        </p:txBody>
      </p:sp>
      <p:sp>
        <p:nvSpPr>
          <p:cNvPr id="4" name="Foliennummernplatzhalter 3"/>
          <p:cNvSpPr>
            <a:spLocks noGrp="1"/>
          </p:cNvSpPr>
          <p:nvPr>
            <p:ph type="sldNum" sz="quarter" idx="12"/>
          </p:nvPr>
        </p:nvSpPr>
        <p:spPr/>
        <p:txBody>
          <a:bodyPr/>
          <a:lstStyle/>
          <a:p>
            <a:pPr>
              <a:defRPr/>
            </a:pPr>
            <a:fld id="{BC289974-6A58-4E07-849B-6A447D216AC8}" type="slidenum">
              <a:rPr lang="fi-FI" smtClean="0"/>
              <a:pPr>
                <a:defRPr/>
              </a:pPr>
              <a:t>5</a:t>
            </a:fld>
            <a:endParaRPr lang="fi-FI"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995936" y="2636912"/>
            <a:ext cx="4896544" cy="352463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23247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DE" dirty="0" smtClean="0"/>
          </a:p>
          <a:p>
            <a:r>
              <a:rPr lang="de-DE" dirty="0" err="1" smtClean="0"/>
              <a:t>Ongoing</a:t>
            </a:r>
            <a:r>
              <a:rPr lang="de-DE" dirty="0" smtClean="0"/>
              <a:t> </a:t>
            </a:r>
            <a:r>
              <a:rPr lang="de-DE" dirty="0" err="1" smtClean="0"/>
              <a:t>discussions</a:t>
            </a:r>
            <a:r>
              <a:rPr lang="de-DE" dirty="0" smtClean="0"/>
              <a:t> </a:t>
            </a:r>
            <a:r>
              <a:rPr lang="de-DE" dirty="0" err="1" smtClean="0"/>
              <a:t>with</a:t>
            </a:r>
            <a:r>
              <a:rPr lang="de-DE" dirty="0" smtClean="0"/>
              <a:t> </a:t>
            </a:r>
            <a:r>
              <a:rPr lang="de-DE" dirty="0" err="1" smtClean="0"/>
              <a:t>Seismology</a:t>
            </a:r>
            <a:r>
              <a:rPr lang="de-DE" dirty="0" smtClean="0"/>
              <a:t>, IPSL </a:t>
            </a:r>
            <a:r>
              <a:rPr lang="de-DE" dirty="0" err="1" smtClean="0"/>
              <a:t>for</a:t>
            </a:r>
            <a:r>
              <a:rPr lang="de-DE" dirty="0" smtClean="0"/>
              <a:t> </a:t>
            </a:r>
            <a:r>
              <a:rPr lang="de-DE" dirty="0" err="1" smtClean="0"/>
              <a:t>Seismology</a:t>
            </a:r>
            <a:r>
              <a:rPr lang="de-DE" dirty="0" smtClean="0"/>
              <a:t> </a:t>
            </a:r>
            <a:r>
              <a:rPr lang="de-DE" dirty="0" err="1" smtClean="0"/>
              <a:t>specific</a:t>
            </a:r>
            <a:r>
              <a:rPr lang="de-DE" dirty="0" smtClean="0"/>
              <a:t> </a:t>
            </a:r>
            <a:r>
              <a:rPr lang="de-DE" dirty="0" err="1" smtClean="0"/>
              <a:t>interfaces</a:t>
            </a:r>
            <a:r>
              <a:rPr lang="de-DE" dirty="0" smtClean="0"/>
              <a:t> </a:t>
            </a:r>
            <a:r>
              <a:rPr lang="de-DE" dirty="0" err="1" smtClean="0"/>
              <a:t>and</a:t>
            </a:r>
            <a:r>
              <a:rPr lang="de-DE" dirty="0" smtClean="0"/>
              <a:t> </a:t>
            </a:r>
            <a:r>
              <a:rPr lang="de-DE" dirty="0" err="1" smtClean="0"/>
              <a:t>data</a:t>
            </a:r>
            <a:r>
              <a:rPr lang="de-DE" dirty="0" smtClean="0"/>
              <a:t> </a:t>
            </a:r>
            <a:r>
              <a:rPr lang="de-DE" dirty="0" err="1" smtClean="0"/>
              <a:t>transfer</a:t>
            </a:r>
            <a:r>
              <a:rPr lang="de-DE" dirty="0" smtClean="0"/>
              <a:t> </a:t>
            </a:r>
            <a:r>
              <a:rPr lang="de-DE" dirty="0" err="1" smtClean="0"/>
              <a:t>protocols</a:t>
            </a:r>
            <a:r>
              <a:rPr lang="de-DE" dirty="0" smtClean="0"/>
              <a:t> – Realisation </a:t>
            </a:r>
            <a:r>
              <a:rPr lang="de-DE" dirty="0" err="1" smtClean="0"/>
              <a:t>by</a:t>
            </a:r>
            <a:r>
              <a:rPr lang="de-DE" dirty="0" smtClean="0"/>
              <a:t> IPSL/ French NGI</a:t>
            </a:r>
          </a:p>
          <a:p>
            <a:r>
              <a:rPr lang="de-DE" dirty="0" smtClean="0"/>
              <a:t>ES </a:t>
            </a:r>
            <a:r>
              <a:rPr lang="de-DE" dirty="0" err="1" smtClean="0"/>
              <a:t>application</a:t>
            </a:r>
            <a:r>
              <a:rPr lang="de-DE" dirty="0" smtClean="0"/>
              <a:t> </a:t>
            </a:r>
            <a:r>
              <a:rPr lang="de-DE" dirty="0" err="1" smtClean="0"/>
              <a:t>deployment</a:t>
            </a:r>
            <a:r>
              <a:rPr lang="de-DE" dirty="0" smtClean="0"/>
              <a:t> </a:t>
            </a:r>
            <a:r>
              <a:rPr lang="de-DE" dirty="0" err="1" smtClean="0"/>
              <a:t>support</a:t>
            </a:r>
            <a:r>
              <a:rPr lang="de-DE" dirty="0" smtClean="0"/>
              <a:t> </a:t>
            </a:r>
            <a:r>
              <a:rPr lang="de-DE" dirty="0" err="1" smtClean="0"/>
              <a:t>by</a:t>
            </a:r>
            <a:r>
              <a:rPr lang="de-DE" dirty="0" smtClean="0"/>
              <a:t> French NGI </a:t>
            </a:r>
          </a:p>
          <a:p>
            <a:endParaRPr lang="de-DE" dirty="0"/>
          </a:p>
        </p:txBody>
      </p:sp>
      <p:sp>
        <p:nvSpPr>
          <p:cNvPr id="3" name="Titel 2"/>
          <p:cNvSpPr>
            <a:spLocks noGrp="1"/>
          </p:cNvSpPr>
          <p:nvPr>
            <p:ph type="title"/>
          </p:nvPr>
        </p:nvSpPr>
        <p:spPr/>
        <p:txBody>
          <a:bodyPr/>
          <a:lstStyle/>
          <a:p>
            <a:r>
              <a:rPr lang="de-DE" smtClean="0"/>
              <a:t>Services</a:t>
            </a:r>
            <a:endParaRPr lang="de-DE" dirty="0"/>
          </a:p>
        </p:txBody>
      </p:sp>
      <p:sp>
        <p:nvSpPr>
          <p:cNvPr id="4" name="Foliennummernplatzhalter 3"/>
          <p:cNvSpPr>
            <a:spLocks noGrp="1"/>
          </p:cNvSpPr>
          <p:nvPr>
            <p:ph type="sldNum" sz="quarter" idx="12"/>
          </p:nvPr>
        </p:nvSpPr>
        <p:spPr/>
        <p:txBody>
          <a:bodyPr/>
          <a:lstStyle/>
          <a:p>
            <a:pPr>
              <a:defRPr/>
            </a:pPr>
            <a:fld id="{BC289974-6A58-4E07-849B-6A447D216AC8}" type="slidenum">
              <a:rPr lang="fi-FI" smtClean="0"/>
              <a:pPr>
                <a:defRPr/>
              </a:pPr>
              <a:t>6</a:t>
            </a:fld>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05608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en-US" sz="1900" dirty="0" smtClean="0"/>
          </a:p>
          <a:p>
            <a:r>
              <a:rPr lang="en-US" sz="1900" dirty="0" smtClean="0"/>
              <a:t>Some Numbers:</a:t>
            </a:r>
          </a:p>
          <a:p>
            <a:pPr lvl="1"/>
            <a:r>
              <a:rPr lang="de-DE" sz="1700" dirty="0" smtClean="0"/>
              <a:t>9 VOs </a:t>
            </a:r>
            <a:r>
              <a:rPr lang="de-DE" sz="1700" dirty="0" err="1" smtClean="0"/>
              <a:t>with</a:t>
            </a:r>
            <a:r>
              <a:rPr lang="de-DE" sz="1700" dirty="0" smtClean="0"/>
              <a:t> ES </a:t>
            </a:r>
            <a:r>
              <a:rPr lang="de-DE" sz="1700" dirty="0" err="1" smtClean="0"/>
              <a:t>applications</a:t>
            </a:r>
            <a:endParaRPr lang="de-DE" sz="1700" dirty="0" smtClean="0"/>
          </a:p>
          <a:p>
            <a:pPr lvl="1"/>
            <a:r>
              <a:rPr lang="en-US" sz="1700" dirty="0" smtClean="0"/>
              <a:t>ESR (Earth Science Research, directly supported), EGEODE (expanding </a:t>
            </a:r>
            <a:r>
              <a:rPr lang="de-DE" sz="1700" dirty="0" smtClean="0"/>
              <a:t> </a:t>
            </a:r>
            <a:r>
              <a:rPr lang="de-DE" sz="1700" dirty="0" err="1" smtClean="0"/>
              <a:t>Geosciences</a:t>
            </a:r>
            <a:r>
              <a:rPr lang="de-DE" sz="1700" dirty="0" smtClean="0"/>
              <a:t> on Demand), SEEGRID (3 VOs), </a:t>
            </a:r>
            <a:r>
              <a:rPr lang="de-DE" sz="1700" dirty="0" err="1" smtClean="0"/>
              <a:t>eEarth</a:t>
            </a:r>
            <a:r>
              <a:rPr lang="de-DE" sz="1700" dirty="0" smtClean="0"/>
              <a:t>, </a:t>
            </a:r>
            <a:r>
              <a:rPr lang="de-DE" sz="1700" dirty="0" err="1" smtClean="0"/>
              <a:t>Climate</a:t>
            </a:r>
            <a:r>
              <a:rPr lang="de-DE" sz="1700" dirty="0" smtClean="0"/>
              <a:t>-G, Marine, </a:t>
            </a:r>
            <a:r>
              <a:rPr lang="de-DE" sz="1700" dirty="0" err="1" smtClean="0"/>
              <a:t>TrGridC</a:t>
            </a:r>
            <a:endParaRPr lang="de-DE" sz="1700" dirty="0" smtClean="0"/>
          </a:p>
          <a:p>
            <a:pPr lvl="1"/>
            <a:r>
              <a:rPr lang="de-DE" sz="1700" dirty="0" smtClean="0"/>
              <a:t>260 registered </a:t>
            </a:r>
            <a:r>
              <a:rPr lang="de-DE" sz="1700" dirty="0" err="1" smtClean="0"/>
              <a:t>members</a:t>
            </a:r>
            <a:endParaRPr lang="de-DE" sz="1700" dirty="0" smtClean="0"/>
          </a:p>
          <a:p>
            <a:pPr lvl="1"/>
            <a:r>
              <a:rPr lang="en-US" sz="1700" dirty="0" smtClean="0"/>
              <a:t>25 European and Associated Countries + Taiwan</a:t>
            </a:r>
          </a:p>
          <a:p>
            <a:pPr lvl="1"/>
            <a:r>
              <a:rPr lang="it-IT" sz="1700" dirty="0" smtClean="0"/>
              <a:t>Albania, Armenia, </a:t>
            </a:r>
            <a:r>
              <a:rPr lang="it-IT" sz="1700" dirty="0" err="1" smtClean="0"/>
              <a:t>Belarus</a:t>
            </a:r>
            <a:r>
              <a:rPr lang="it-IT" sz="1700" dirty="0" smtClean="0"/>
              <a:t>, Bosnia, Bulgaria, France,   Georgia, </a:t>
            </a:r>
            <a:r>
              <a:rPr lang="en-US" sz="1700" dirty="0" smtClean="0"/>
              <a:t>Germany, Greece, Herzegovina, Hungary, Italy, Macedonia, </a:t>
            </a:r>
            <a:r>
              <a:rPr lang="de-DE" sz="1700" dirty="0" err="1" smtClean="0"/>
              <a:t>Moldavia</a:t>
            </a:r>
            <a:r>
              <a:rPr lang="de-DE" sz="1700" dirty="0" smtClean="0"/>
              <a:t>, </a:t>
            </a:r>
            <a:r>
              <a:rPr lang="de-DE" sz="1700" dirty="0" err="1" smtClean="0"/>
              <a:t>Netherlands</a:t>
            </a:r>
            <a:r>
              <a:rPr lang="de-DE" sz="1700" dirty="0" smtClean="0"/>
              <a:t>, Portugal, Romania, </a:t>
            </a:r>
            <a:r>
              <a:rPr lang="de-DE" sz="1700" dirty="0" err="1" smtClean="0"/>
              <a:t>Russia</a:t>
            </a:r>
            <a:r>
              <a:rPr lang="de-DE" sz="1700" dirty="0" smtClean="0"/>
              <a:t>, </a:t>
            </a:r>
            <a:r>
              <a:rPr lang="de-DE" sz="1700" dirty="0" err="1" smtClean="0"/>
              <a:t>Serbia</a:t>
            </a:r>
            <a:r>
              <a:rPr lang="de-DE" sz="1700" dirty="0" smtClean="0"/>
              <a:t>, </a:t>
            </a:r>
            <a:r>
              <a:rPr lang="de-DE" sz="1700" dirty="0" err="1" smtClean="0"/>
              <a:t>Slovakia</a:t>
            </a:r>
            <a:r>
              <a:rPr lang="de-DE" sz="1700" dirty="0" smtClean="0"/>
              <a:t>, Spain, </a:t>
            </a:r>
            <a:r>
              <a:rPr lang="de-DE" sz="1700" dirty="0" err="1" smtClean="0"/>
              <a:t>Switzerland</a:t>
            </a:r>
            <a:r>
              <a:rPr lang="de-DE" sz="1700" dirty="0" smtClean="0"/>
              <a:t>, Turkey, UK, </a:t>
            </a:r>
            <a:r>
              <a:rPr lang="de-DE" sz="1700" dirty="0" err="1" smtClean="0"/>
              <a:t>Ukrainia</a:t>
            </a:r>
            <a:r>
              <a:rPr lang="de-DE" sz="1700" dirty="0" smtClean="0"/>
              <a:t>, Taiwan (ASGC)</a:t>
            </a:r>
          </a:p>
          <a:p>
            <a:pPr lvl="1"/>
            <a:r>
              <a:rPr lang="de-DE" sz="1700" dirty="0" err="1" smtClean="0"/>
              <a:t>Collaboration</a:t>
            </a:r>
            <a:r>
              <a:rPr lang="de-DE" sz="1700" dirty="0" smtClean="0"/>
              <a:t> </a:t>
            </a:r>
            <a:r>
              <a:rPr lang="de-DE" sz="1700" dirty="0" err="1" smtClean="0"/>
              <a:t>with</a:t>
            </a:r>
            <a:r>
              <a:rPr lang="de-DE" sz="1700" dirty="0" smtClean="0"/>
              <a:t> GENESI-DR/-DEC, </a:t>
            </a:r>
            <a:r>
              <a:rPr lang="de-DE" sz="1700" dirty="0" err="1" smtClean="0"/>
              <a:t>Cyclops</a:t>
            </a:r>
            <a:r>
              <a:rPr lang="de-DE" sz="1700" dirty="0" smtClean="0"/>
              <a:t>, </a:t>
            </a:r>
            <a:r>
              <a:rPr lang="de-DE" sz="1700" dirty="0" err="1" smtClean="0"/>
              <a:t>Footprint</a:t>
            </a:r>
            <a:r>
              <a:rPr lang="de-DE" sz="1700" dirty="0" smtClean="0"/>
              <a:t>, EELA, IBERGRID….</a:t>
            </a:r>
          </a:p>
          <a:p>
            <a:pPr lvl="1"/>
            <a:r>
              <a:rPr lang="en-US" sz="1700" dirty="0" smtClean="0"/>
              <a:t>Collaboration outside Europe with EELA2 </a:t>
            </a:r>
            <a:r>
              <a:rPr lang="en-US" sz="1700" dirty="0" err="1" smtClean="0"/>
              <a:t>EUAsia</a:t>
            </a:r>
            <a:endParaRPr lang="en-US" sz="1700" dirty="0" smtClean="0"/>
          </a:p>
          <a:p>
            <a:endParaRPr lang="de-DE" dirty="0" smtClean="0"/>
          </a:p>
          <a:p>
            <a:endParaRPr lang="de-DE" dirty="0"/>
          </a:p>
        </p:txBody>
      </p:sp>
      <p:sp>
        <p:nvSpPr>
          <p:cNvPr id="7" name="Titel 6"/>
          <p:cNvSpPr>
            <a:spLocks noGrp="1"/>
          </p:cNvSpPr>
          <p:nvPr>
            <p:ph type="title"/>
          </p:nvPr>
        </p:nvSpPr>
        <p:spPr/>
        <p:txBody>
          <a:bodyPr/>
          <a:lstStyle/>
          <a:p>
            <a:r>
              <a:rPr lang="de-DE" dirty="0" smtClean="0"/>
              <a:t>Background</a:t>
            </a:r>
            <a:endParaRPr lang="de-DE" dirty="0"/>
          </a:p>
        </p:txBody>
      </p:sp>
      <p:sp>
        <p:nvSpPr>
          <p:cNvPr id="4" name="Foliennummernplatzhalter 3"/>
          <p:cNvSpPr>
            <a:spLocks noGrp="1"/>
          </p:cNvSpPr>
          <p:nvPr>
            <p:ph type="sldNum" sz="quarter" idx="12"/>
          </p:nvPr>
        </p:nvSpPr>
        <p:spPr/>
        <p:txBody>
          <a:bodyPr/>
          <a:lstStyle/>
          <a:p>
            <a:fld id="{BC289974-6A58-4E07-849B-6A447D216AC8}" type="slidenum">
              <a:rPr lang="fi-FI" smtClean="0"/>
              <a:pPr/>
              <a:t>7</a:t>
            </a:fld>
            <a:endParaRPr lang="fi-FI"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Fußzeilenplatzhalter 3"/>
          <p:cNvSpPr>
            <a:spLocks noGrp="1"/>
          </p:cNvSpPr>
          <p:nvPr>
            <p:ph type="ftr" sz="quarter" idx="10"/>
          </p:nvPr>
        </p:nvSpPr>
        <p:spPr>
          <a:noFill/>
        </p:spPr>
        <p:txBody>
          <a:bodyPr/>
          <a:lstStyle/>
          <a:p>
            <a:r>
              <a:rPr lang="en-GB" smtClean="0">
                <a:latin typeface="Arial" pitchFamily="34" charset="0"/>
              </a:rPr>
              <a:t>ES SSC</a:t>
            </a:r>
          </a:p>
        </p:txBody>
      </p:sp>
      <p:sp>
        <p:nvSpPr>
          <p:cNvPr id="12291" name="Foliennummernplatzhalter 4"/>
          <p:cNvSpPr>
            <a:spLocks noGrp="1"/>
          </p:cNvSpPr>
          <p:nvPr>
            <p:ph type="sldNum" sz="quarter" idx="11"/>
          </p:nvPr>
        </p:nvSpPr>
        <p:spPr>
          <a:noFill/>
        </p:spPr>
        <p:txBody>
          <a:bodyPr/>
          <a:lstStyle/>
          <a:p>
            <a:fld id="{F0ABEA00-69AE-404A-A8AB-74BF580641B3}" type="slidenum">
              <a:rPr lang="en-GB" smtClean="0">
                <a:latin typeface="Arial" pitchFamily="34" charset="0"/>
              </a:rPr>
              <a:pPr/>
              <a:t>8</a:t>
            </a:fld>
            <a:endParaRPr lang="en-GB" smtClean="0">
              <a:latin typeface="Arial" pitchFamily="34" charset="0"/>
            </a:endParaRPr>
          </a:p>
        </p:txBody>
      </p:sp>
      <p:sp>
        <p:nvSpPr>
          <p:cNvPr id="12292" name="Rectangle 2"/>
          <p:cNvSpPr>
            <a:spLocks noGrp="1" noChangeArrowheads="1"/>
          </p:cNvSpPr>
          <p:nvPr>
            <p:ph type="title"/>
          </p:nvPr>
        </p:nvSpPr>
        <p:spPr/>
        <p:txBody>
          <a:bodyPr/>
          <a:lstStyle/>
          <a:p>
            <a:pPr eaLnBrk="1" hangingPunct="1"/>
            <a:r>
              <a:rPr lang="fr-FR" smtClean="0">
                <a:solidFill>
                  <a:srgbClr val="FF0000"/>
                </a:solidFill>
              </a:rPr>
              <a:t>Other Contacts (TBC)</a:t>
            </a:r>
          </a:p>
        </p:txBody>
      </p:sp>
      <p:sp>
        <p:nvSpPr>
          <p:cNvPr id="12293" name="Rectangle 3"/>
          <p:cNvSpPr>
            <a:spLocks noGrp="1" noChangeArrowheads="1"/>
          </p:cNvSpPr>
          <p:nvPr>
            <p:ph type="body" idx="1"/>
          </p:nvPr>
        </p:nvSpPr>
        <p:spPr/>
        <p:txBody>
          <a:bodyPr/>
          <a:lstStyle/>
          <a:p>
            <a:pPr eaLnBrk="1" hangingPunct="1"/>
            <a:r>
              <a:rPr lang="fr-FR" sz="2000" dirty="0" smtClean="0"/>
              <a:t>IUGG : International Union of </a:t>
            </a:r>
            <a:r>
              <a:rPr lang="fr-FR" sz="2000" dirty="0" err="1" smtClean="0"/>
              <a:t>Geophysics</a:t>
            </a:r>
            <a:r>
              <a:rPr lang="fr-FR" sz="2000" dirty="0" smtClean="0"/>
              <a:t> and </a:t>
            </a:r>
            <a:r>
              <a:rPr lang="fr-FR" sz="2000" dirty="0" err="1" smtClean="0"/>
              <a:t>Geodesy</a:t>
            </a:r>
            <a:endParaRPr lang="fr-FR" sz="2000" dirty="0" smtClean="0"/>
          </a:p>
          <a:p>
            <a:pPr eaLnBrk="1" hangingPunct="1"/>
            <a:r>
              <a:rPr lang="fr-FR" sz="2000" dirty="0" smtClean="0"/>
              <a:t>EGU; </a:t>
            </a:r>
            <a:r>
              <a:rPr lang="fr-FR" sz="2000" dirty="0" err="1" smtClean="0"/>
              <a:t>European</a:t>
            </a:r>
            <a:r>
              <a:rPr lang="fr-FR" sz="2000" dirty="0" smtClean="0"/>
              <a:t> </a:t>
            </a:r>
            <a:r>
              <a:rPr lang="fr-FR" sz="2000" dirty="0" err="1" smtClean="0"/>
              <a:t>Geophysical</a:t>
            </a:r>
            <a:r>
              <a:rPr lang="fr-FR" sz="2000" dirty="0" smtClean="0"/>
              <a:t> Union- ESSI: CNR/IMAA, CRS4, IPSL, KNMI, SCAI, </a:t>
            </a:r>
            <a:r>
              <a:rPr lang="fr-FR" sz="2000" dirty="0" err="1" smtClean="0"/>
              <a:t>Univ</a:t>
            </a:r>
            <a:r>
              <a:rPr lang="fr-FR" sz="2000" dirty="0" smtClean="0"/>
              <a:t>. </a:t>
            </a:r>
            <a:r>
              <a:rPr lang="fr-FR" sz="2000" dirty="0" err="1" smtClean="0"/>
              <a:t>Cantabria</a:t>
            </a:r>
            <a:endParaRPr lang="fr-FR" sz="2000" dirty="0" smtClean="0"/>
          </a:p>
          <a:p>
            <a:pPr eaLnBrk="1" hangingPunct="1"/>
            <a:r>
              <a:rPr lang="fr-FR" sz="2000" dirty="0" smtClean="0"/>
              <a:t>e-IRG: data infrastructure – ESRIN</a:t>
            </a:r>
          </a:p>
          <a:p>
            <a:pPr eaLnBrk="1" hangingPunct="1"/>
            <a:r>
              <a:rPr lang="fr-FR" sz="2000" dirty="0" smtClean="0"/>
              <a:t>CODATA : GCRAS</a:t>
            </a:r>
          </a:p>
          <a:p>
            <a:pPr eaLnBrk="1" hangingPunct="1"/>
            <a:r>
              <a:rPr lang="fr-FR" sz="2000" dirty="0" smtClean="0"/>
              <a:t>ERCIM ( </a:t>
            </a:r>
            <a:r>
              <a:rPr lang="fr-FR" sz="2000" dirty="0" err="1" smtClean="0"/>
              <a:t>European</a:t>
            </a:r>
            <a:r>
              <a:rPr lang="fr-FR" sz="2000" dirty="0" smtClean="0"/>
              <a:t> Consortium  for </a:t>
            </a:r>
            <a:r>
              <a:rPr lang="fr-FR" sz="2000" dirty="0" err="1" smtClean="0"/>
              <a:t>Informatics</a:t>
            </a:r>
            <a:r>
              <a:rPr lang="fr-FR" sz="2000" dirty="0" smtClean="0"/>
              <a:t> and </a:t>
            </a:r>
            <a:r>
              <a:rPr lang="fr-FR" sz="2000" dirty="0" err="1" smtClean="0"/>
              <a:t>Mathematics</a:t>
            </a:r>
            <a:r>
              <a:rPr lang="fr-FR" sz="2000" dirty="0" smtClean="0"/>
              <a:t>), IISAS , SCAI (</a:t>
            </a:r>
            <a:r>
              <a:rPr lang="fr-FR" sz="2000" dirty="0" err="1" smtClean="0"/>
              <a:t>partner</a:t>
            </a:r>
            <a:r>
              <a:rPr lang="fr-FR" sz="2000" dirty="0" smtClean="0"/>
              <a:t>)</a:t>
            </a:r>
          </a:p>
          <a:p>
            <a:pPr eaLnBrk="1" hangingPunct="1"/>
            <a:r>
              <a:rPr lang="fr-FR" sz="2000" dirty="0" smtClean="0"/>
              <a:t>CORDEX: </a:t>
            </a:r>
            <a:r>
              <a:rPr lang="fr-FR" sz="2000" dirty="0" err="1" smtClean="0"/>
              <a:t>Univ</a:t>
            </a:r>
            <a:r>
              <a:rPr lang="fr-FR" sz="2000" dirty="0" smtClean="0"/>
              <a:t>. </a:t>
            </a:r>
            <a:r>
              <a:rPr lang="fr-FR" sz="2000" dirty="0" err="1" smtClean="0"/>
              <a:t>Cantabria</a:t>
            </a:r>
            <a:endParaRPr lang="fr-FR" sz="2000" dirty="0" smtClean="0"/>
          </a:p>
          <a:p>
            <a:pPr eaLnBrk="1" hangingPunct="1"/>
            <a:r>
              <a:rPr lang="fr-FR" sz="2000" dirty="0" smtClean="0"/>
              <a:t>PRACE (IPSL, CMCC ….</a:t>
            </a:r>
          </a:p>
          <a:p>
            <a:pPr eaLnBrk="1" hangingPunct="1"/>
            <a:r>
              <a:rPr lang="fr-FR" sz="2000" dirty="0" err="1" smtClean="0"/>
              <a:t>Geoss</a:t>
            </a:r>
            <a:r>
              <a:rPr lang="fr-FR" sz="2000" dirty="0" smtClean="0"/>
              <a:t> – CNR, SRI</a:t>
            </a:r>
          </a:p>
          <a:p>
            <a:pPr eaLnBrk="1" hangingPunct="1"/>
            <a:r>
              <a:rPr lang="fr-FR" sz="2000" dirty="0" smtClean="0"/>
              <a:t>INSPIRE, SEIS: CNR/IMAA</a:t>
            </a:r>
          </a:p>
          <a:p>
            <a:pPr eaLnBrk="1" hangingPunct="1"/>
            <a:r>
              <a:rPr lang="fr-FR" sz="2000" dirty="0" smtClean="0"/>
              <a:t>G-OWS: CNR/IMAA</a:t>
            </a:r>
          </a:p>
          <a:p>
            <a:pPr eaLnBrk="1" hangingPunct="1"/>
            <a:r>
              <a:rPr lang="fr-FR" sz="2000" dirty="0" smtClean="0"/>
              <a:t>OGF (SCAI </a:t>
            </a:r>
            <a:r>
              <a:rPr lang="fr-FR" sz="2000" dirty="0" err="1" smtClean="0"/>
              <a:t>working</a:t>
            </a:r>
            <a:r>
              <a:rPr lang="fr-FR" sz="2000" dirty="0" smtClean="0"/>
              <a:t> group leader, IMMA )	</a:t>
            </a:r>
          </a:p>
          <a:p>
            <a:pPr eaLnBrk="1" hangingPunct="1"/>
            <a:r>
              <a:rPr lang="fr-FR" sz="2000" dirty="0" smtClean="0"/>
              <a:t>OGC (IMAA)</a:t>
            </a:r>
          </a:p>
        </p:txBody>
      </p:sp>
    </p:spTree>
  </p:cSld>
  <p:clrMapOvr>
    <a:masterClrMapping/>
  </p:clrMapOvr>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en-US" sz="1900" dirty="0" smtClean="0"/>
          </a:p>
          <a:p>
            <a:r>
              <a:rPr lang="en-US" sz="2000" dirty="0" smtClean="0"/>
              <a:t>High level goals</a:t>
            </a:r>
          </a:p>
          <a:p>
            <a:pPr lvl="1"/>
            <a:r>
              <a:rPr lang="en-US" sz="1800" dirty="0" smtClean="0"/>
              <a:t>create sustainable structured consortia / interest groups for the communities</a:t>
            </a:r>
          </a:p>
          <a:p>
            <a:pPr lvl="1"/>
            <a:r>
              <a:rPr lang="en-US" sz="1800" dirty="0" smtClean="0"/>
              <a:t>give the communities a voice in the infrastructure consortia</a:t>
            </a:r>
          </a:p>
          <a:p>
            <a:pPr lvl="1"/>
            <a:r>
              <a:rPr lang="en-US" sz="1800" dirty="0" smtClean="0"/>
              <a:t>improve the utility of Grid computing for Earth Science users</a:t>
            </a:r>
          </a:p>
          <a:p>
            <a:pPr lvl="1"/>
            <a:r>
              <a:rPr lang="en-US" sz="1800" dirty="0" smtClean="0"/>
              <a:t>give prospective users a generic contact and support point</a:t>
            </a:r>
          </a:p>
          <a:p>
            <a:pPr lvl="1"/>
            <a:r>
              <a:rPr lang="en-US" sz="1800" dirty="0" err="1" smtClean="0"/>
              <a:t>organise</a:t>
            </a:r>
            <a:r>
              <a:rPr lang="en-US" sz="1800" dirty="0" smtClean="0"/>
              <a:t> effort in the community to be more efficient and avoid redundancy</a:t>
            </a:r>
          </a:p>
          <a:p>
            <a:pPr lvl="1"/>
            <a:r>
              <a:rPr lang="en-US" sz="1800" dirty="0" smtClean="0"/>
              <a:t>enable international collaboration, directly and through cooperation of research projects</a:t>
            </a:r>
          </a:p>
          <a:p>
            <a:pPr lvl="1"/>
            <a:r>
              <a:rPr lang="en-US" sz="1800" dirty="0" smtClean="0"/>
              <a:t>bring together industry, European International Research </a:t>
            </a:r>
            <a:r>
              <a:rPr lang="en-US" sz="1800" dirty="0" err="1" smtClean="0"/>
              <a:t>Organisations</a:t>
            </a:r>
            <a:r>
              <a:rPr lang="en-US" sz="1800" dirty="0" smtClean="0"/>
              <a:t> (EIROs), academia, etc. to act in concert</a:t>
            </a:r>
          </a:p>
        </p:txBody>
      </p:sp>
      <p:sp>
        <p:nvSpPr>
          <p:cNvPr id="10" name="Titel 9"/>
          <p:cNvSpPr>
            <a:spLocks noGrp="1"/>
          </p:cNvSpPr>
          <p:nvPr>
            <p:ph type="title"/>
          </p:nvPr>
        </p:nvSpPr>
        <p:spPr/>
        <p:txBody>
          <a:bodyPr/>
          <a:lstStyle/>
          <a:p>
            <a:r>
              <a:rPr lang="de-DE" dirty="0" smtClean="0"/>
              <a:t>Background</a:t>
            </a:r>
            <a:endParaRPr lang="de-DE" dirty="0"/>
          </a:p>
        </p:txBody>
      </p:sp>
      <p:sp>
        <p:nvSpPr>
          <p:cNvPr id="4" name="Foliennummernplatzhalter 3"/>
          <p:cNvSpPr>
            <a:spLocks noGrp="1"/>
          </p:cNvSpPr>
          <p:nvPr>
            <p:ph type="sldNum" sz="quarter" idx="12"/>
          </p:nvPr>
        </p:nvSpPr>
        <p:spPr/>
        <p:txBody>
          <a:bodyPr/>
          <a:lstStyle/>
          <a:p>
            <a:fld id="{BC289974-6A58-4E07-849B-6A447D216AC8}" type="slidenum">
              <a:rPr lang="fi-FI" smtClean="0"/>
              <a:pPr/>
              <a:t>9</a:t>
            </a:fld>
            <a:endParaRPr lang="fi-FI" dirty="0"/>
          </a:p>
        </p:txBody>
      </p:sp>
    </p:spTree>
  </p:cSld>
  <p:clrMapOvr>
    <a:masterClrMapping/>
  </p:clrMapOvr>
</p:sld>
</file>

<file path=ppt/theme/theme1.xml><?xml version="1.0" encoding="utf-8"?>
<a:theme xmlns:a="http://schemas.openxmlformats.org/drawingml/2006/main" name="AAI Needs of Earth Scienc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AAI Needs of Earth Science</Template>
  <TotalTime>0</TotalTime>
  <Words>786</Words>
  <Application>Microsoft Macintosh PowerPoint</Application>
  <PresentationFormat>On-screen Show (4:3)</PresentationFormat>
  <Paragraphs>111</Paragraphs>
  <Slides>12</Slides>
  <Notes>2</Notes>
  <HiddenSlides>2</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AAI Needs of Earth Science</vt:lpstr>
      <vt:lpstr>Services for Earth Sciences</vt:lpstr>
      <vt:lpstr>Services provided by ES in SA3</vt:lpstr>
      <vt:lpstr>Services provided by ES in SA3</vt:lpstr>
      <vt:lpstr>Slide 4</vt:lpstr>
      <vt:lpstr>GRelC and ES</vt:lpstr>
      <vt:lpstr>Services</vt:lpstr>
      <vt:lpstr>Background</vt:lpstr>
      <vt:lpstr>Other Contacts (TBC)</vt:lpstr>
      <vt:lpstr>Background</vt:lpstr>
      <vt:lpstr>Background</vt:lpstr>
      <vt:lpstr>Background</vt:lpstr>
      <vt:lpstr>Slide 12</vt:lpstr>
    </vt:vector>
  </TitlesOfParts>
  <Company>Fraunhofergesellschaft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AAI Needs of the Earth Science Grid Community</dc:title>
  <dc:creator>SCAI</dc:creator>
  <cp:lastModifiedBy>Jamie Shiers</cp:lastModifiedBy>
  <cp:revision>39</cp:revision>
  <dcterms:created xsi:type="dcterms:W3CDTF">2010-09-16T12:00:46Z</dcterms:created>
  <dcterms:modified xsi:type="dcterms:W3CDTF">2010-09-16T12:01:11Z</dcterms:modified>
</cp:coreProperties>
</file>