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Default Extension="rels" ContentType="application/vnd.openxmlformats-package.relationships+xml"/>
  <Override PartName="/ppt/slides/slide5.xml" ContentType="application/vnd.openxmlformats-officedocument.presentationml.slide+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ppt/slideMasters/slideMaster2.xml" ContentType="application/vnd.openxmlformats-officedocument.presentationml.slideMaster+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xml" ContentType="application/vnd.openxmlformats-officedocument.presentationml.slide+xml"/>
  <Override PartName="/ppt/slideMasters/slideMaster3.xml" ContentType="application/vnd.openxmlformats-officedocument.presentationml.slideMaster+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notesSlides/notesSlide6.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theme/theme4.xml" ContentType="application/vnd.openxmlformats-officedocument.them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s/slide4.xml" ContentType="application/vnd.openxmlformats-officedocument.presentationml.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50" r:id="rId1"/>
    <p:sldMasterId id="2147483661" r:id="rId2"/>
    <p:sldMasterId id="2147483663" r:id="rId3"/>
  </p:sldMasterIdLst>
  <p:notesMasterIdLst>
    <p:notesMasterId r:id="rId23"/>
  </p:notesMasterIdLst>
  <p:sldIdLst>
    <p:sldId id="256" r:id="rId4"/>
    <p:sldId id="266" r:id="rId5"/>
    <p:sldId id="270" r:id="rId6"/>
    <p:sldId id="268" r:id="rId7"/>
    <p:sldId id="269" r:id="rId8"/>
    <p:sldId id="271" r:id="rId9"/>
    <p:sldId id="272" r:id="rId10"/>
    <p:sldId id="279" r:id="rId11"/>
    <p:sldId id="273" r:id="rId12"/>
    <p:sldId id="274" r:id="rId13"/>
    <p:sldId id="275" r:id="rId14"/>
    <p:sldId id="276" r:id="rId15"/>
    <p:sldId id="277" r:id="rId16"/>
    <p:sldId id="278" r:id="rId17"/>
    <p:sldId id="280" r:id="rId18"/>
    <p:sldId id="282" r:id="rId19"/>
    <p:sldId id="265" r:id="rId20"/>
    <p:sldId id="267" r:id="rId21"/>
    <p:sldId id="257" r:id="rId2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FF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p:cViewPr>
        <p:scale>
          <a:sx n="94" d="100"/>
          <a:sy n="94" d="100"/>
        </p:scale>
        <p:origin x="-65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notesMaster" Target="notesMasters/notes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72A105D-3D27-4A51-A2A2-65FB6A3B9EE6}" type="datetimeFigureOut">
              <a:rPr lang="en-US"/>
              <a:pPr>
                <a:defRPr/>
              </a:pPr>
              <a:t>9/16/10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37501649-B9E3-4875-A626-A9100929597C}" type="slidenum">
              <a:rPr lang="en-US"/>
              <a:pPr>
                <a:defRPr/>
              </a:pPr>
              <a:t>‹#›</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33871376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lIns="80165" tIns="40083" rIns="80165" bIns="40083">
            <a:prstTxWarp prst="textNoShape">
              <a:avLst/>
            </a:prstTxWarp>
          </a:bodyPr>
          <a:lstStyle/>
          <a:p>
            <a:fld id="{DC4D0FCE-DC89-B142-9F34-A2BA08835C9E}" type="slidenum">
              <a:rPr lang="en-US" altLang="zh-TW">
                <a:solidFill>
                  <a:prstClr val="white"/>
                </a:solidFill>
              </a:rPr>
              <a:pPr/>
              <a:t>12</a:t>
            </a:fld>
            <a:endParaRPr lang="en-US" altLang="zh-TW">
              <a:solidFill>
                <a:prstClr val="white"/>
              </a:solidFill>
            </a:endParaRPr>
          </a:p>
        </p:txBody>
      </p:sp>
      <p:sp>
        <p:nvSpPr>
          <p:cNvPr id="87043" name="Text Box 1"/>
          <p:cNvSpPr txBox="1">
            <a:spLocks noChangeArrowheads="1"/>
          </p:cNvSpPr>
          <p:nvPr/>
        </p:nvSpPr>
        <p:spPr bwMode="auto">
          <a:xfrm>
            <a:off x="3883025" y="8686800"/>
            <a:ext cx="2973388" cy="455613"/>
          </a:xfrm>
          <a:prstGeom prst="rect">
            <a:avLst/>
          </a:prstGeom>
          <a:noFill/>
          <a:ln w="9525">
            <a:noFill/>
            <a:round/>
            <a:headEnd/>
            <a:tailEnd/>
          </a:ln>
        </p:spPr>
        <p:txBody>
          <a:bodyPr lIns="0" tIns="0" rIns="0" bIns="0" anchor="b">
            <a:prstTxWarp prst="textNoShape">
              <a:avLst/>
            </a:prstTxWarp>
          </a:bodyPr>
          <a:lstStyle/>
          <a:p>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fld id="{731DD81B-1590-6543-BD1E-C09C5F920809}" type="slidenum">
              <a:rPr lang="en-US" altLang="zh-TW" sz="1200">
                <a:solidFill>
                  <a:srgbClr val="000000"/>
                </a:solidFill>
                <a:latin typeface="Times New Roman" charset="0"/>
                <a:cs typeface="新細明體" charset="-120"/>
                <a:sym typeface="Arial" charset="0"/>
              </a:rPr>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t>12</a:t>
            </a:fld>
            <a:endParaRPr lang="en-US" altLang="zh-TW" sz="1200">
              <a:solidFill>
                <a:srgbClr val="000000"/>
              </a:solidFill>
              <a:latin typeface="Times New Roman" charset="0"/>
              <a:cs typeface="新細明體" charset="-120"/>
              <a:sym typeface="Arial" charset="0"/>
            </a:endParaRPr>
          </a:p>
        </p:txBody>
      </p:sp>
      <p:sp>
        <p:nvSpPr>
          <p:cNvPr id="87044" name="Rectangle 2"/>
          <p:cNvSpPr>
            <a:spLocks noGrp="1" noRot="1" noChangeAspect="1" noChangeArrowheads="1" noTextEdit="1"/>
          </p:cNvSpPr>
          <p:nvPr>
            <p:ph type="sldImg"/>
          </p:nvPr>
        </p:nvSpPr>
        <p:spPr>
          <a:xfrm>
            <a:off x="1143000" y="695325"/>
            <a:ext cx="4570413" cy="3427413"/>
          </a:xfrm>
          <a:solidFill>
            <a:srgbClr val="FFFFFF"/>
          </a:solidFill>
          <a:ln/>
        </p:spPr>
      </p:sp>
      <p:sp>
        <p:nvSpPr>
          <p:cNvPr id="87045" name="Rectangle 3"/>
          <p:cNvSpPr>
            <a:spLocks noGrp="1" noChangeArrowheads="1"/>
          </p:cNvSpPr>
          <p:nvPr>
            <p:ph type="body" idx="1"/>
          </p:nvPr>
        </p:nvSpPr>
        <p:spPr>
          <a:xfrm>
            <a:off x="685801" y="4343401"/>
            <a:ext cx="5486400" cy="4037013"/>
          </a:xfrm>
          <a:noFill/>
          <a:ln/>
        </p:spPr>
        <p:txBody>
          <a:bodyPr wrap="none" anchor="ctr"/>
          <a:lstStyle/>
          <a:p>
            <a:pPr marL="200025" indent="-200025">
              <a:spcBef>
                <a:spcPts val="400"/>
              </a:spcBef>
              <a:buFontTx/>
              <a:buAutoNum type="arabicPeriod"/>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endParaRPr lang="en-US" altLang="zh-TW" dirty="0">
              <a:latin typeface="Times New Roman" charset="0"/>
              <a:ea typeface="新細明體" charset="-120"/>
              <a:cs typeface="新細明體" charset="-12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8909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lIns="80165" tIns="40083" rIns="80165" bIns="40083">
            <a:prstTxWarp prst="textNoShape">
              <a:avLst/>
            </a:prstTxWarp>
          </a:bodyPr>
          <a:lstStyle/>
          <a:p>
            <a:fld id="{DB99050E-5668-0449-990E-A564FAE16BC1}" type="slidenum">
              <a:rPr lang="en-US" altLang="zh-TW">
                <a:solidFill>
                  <a:prstClr val="white"/>
                </a:solidFill>
              </a:rPr>
              <a:pPr/>
              <a:t>13</a:t>
            </a:fld>
            <a:endParaRPr lang="en-US" altLang="zh-TW">
              <a:solidFill>
                <a:prstClr val="white"/>
              </a:solidFill>
            </a:endParaRPr>
          </a:p>
        </p:txBody>
      </p:sp>
      <p:sp>
        <p:nvSpPr>
          <p:cNvPr id="89091" name="Text Box 1"/>
          <p:cNvSpPr txBox="1">
            <a:spLocks noChangeArrowheads="1"/>
          </p:cNvSpPr>
          <p:nvPr/>
        </p:nvSpPr>
        <p:spPr bwMode="auto">
          <a:xfrm>
            <a:off x="3883025" y="8686800"/>
            <a:ext cx="2973388" cy="455613"/>
          </a:xfrm>
          <a:prstGeom prst="rect">
            <a:avLst/>
          </a:prstGeom>
          <a:noFill/>
          <a:ln w="9525">
            <a:noFill/>
            <a:round/>
            <a:headEnd/>
            <a:tailEnd/>
          </a:ln>
        </p:spPr>
        <p:txBody>
          <a:bodyPr lIns="0" tIns="0" rIns="0" bIns="0" anchor="b">
            <a:prstTxWarp prst="textNoShape">
              <a:avLst/>
            </a:prstTxWarp>
          </a:bodyPr>
          <a:lstStyle/>
          <a:p>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fld id="{ACC0D8D5-60D4-DF4E-B0CC-B8BB3A38105A}" type="slidenum">
              <a:rPr lang="en-US" altLang="zh-TW" sz="1200">
                <a:solidFill>
                  <a:srgbClr val="000000"/>
                </a:solidFill>
                <a:latin typeface="Times New Roman" charset="0"/>
                <a:cs typeface="新細明體" charset="-120"/>
                <a:sym typeface="Arial" charset="0"/>
              </a:rPr>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t>13</a:t>
            </a:fld>
            <a:endParaRPr lang="en-US" altLang="zh-TW" sz="1200">
              <a:solidFill>
                <a:srgbClr val="000000"/>
              </a:solidFill>
              <a:latin typeface="Times New Roman" charset="0"/>
              <a:cs typeface="新細明體" charset="-120"/>
              <a:sym typeface="Arial" charset="0"/>
            </a:endParaRPr>
          </a:p>
        </p:txBody>
      </p:sp>
      <p:sp>
        <p:nvSpPr>
          <p:cNvPr id="89092" name="Rectangle 2"/>
          <p:cNvSpPr>
            <a:spLocks noGrp="1" noRot="1" noChangeAspect="1" noChangeArrowheads="1" noTextEdit="1"/>
          </p:cNvSpPr>
          <p:nvPr>
            <p:ph type="sldImg"/>
          </p:nvPr>
        </p:nvSpPr>
        <p:spPr>
          <a:xfrm>
            <a:off x="1143000" y="695325"/>
            <a:ext cx="4570413" cy="3427413"/>
          </a:xfrm>
          <a:solidFill>
            <a:srgbClr val="FFFFFF"/>
          </a:solidFill>
          <a:ln/>
        </p:spPr>
      </p:sp>
      <p:sp>
        <p:nvSpPr>
          <p:cNvPr id="89093" name="Rectangle 3"/>
          <p:cNvSpPr>
            <a:spLocks noGrp="1" noChangeArrowheads="1"/>
          </p:cNvSpPr>
          <p:nvPr>
            <p:ph type="body" idx="1"/>
          </p:nvPr>
        </p:nvSpPr>
        <p:spPr>
          <a:xfrm>
            <a:off x="685801" y="4343401"/>
            <a:ext cx="5486400" cy="4037013"/>
          </a:xfrm>
          <a:noFill/>
          <a:ln/>
        </p:spPr>
        <p:txBody>
          <a:bodyPr wrap="none" anchor="ctr"/>
          <a:lstStyle/>
          <a:p>
            <a:pPr marL="200025" indent="-200025">
              <a:spcBef>
                <a:spcPts val="400"/>
              </a:spcBef>
              <a:buFontTx/>
              <a:buAutoNum type="arabicPeriod"/>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r>
              <a:rPr lang="en-US" altLang="zh-TW" smtClean="0">
                <a:latin typeface="Times New Roman" charset="0"/>
                <a:ea typeface="新細明體" charset="-120"/>
                <a:cs typeface="新細明體" charset="-120"/>
              </a:rPr>
              <a:t>Isobaric contour is simulated for the path and also intensity of typhoon typically. Here you can have WRF Simulation result (left panel) compare with CWB(Central Weather Bureau) (right panel), The deviation of Central pressure is about 2.5%</a:t>
            </a:r>
          </a:p>
          <a:p>
            <a:pPr marL="200025" indent="-200025">
              <a:spcBef>
                <a:spcPts val="400"/>
              </a:spcBef>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endParaRPr lang="en-US" altLang="zh-TW">
              <a:latin typeface="Times New Roman" charset="0"/>
              <a:ea typeface="新細明體" charset="-120"/>
              <a:cs typeface="新細明體" charset="-12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1138"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lIns="80165" tIns="40083" rIns="80165" bIns="40083">
            <a:prstTxWarp prst="textNoShape">
              <a:avLst/>
            </a:prstTxWarp>
          </a:bodyPr>
          <a:lstStyle/>
          <a:p>
            <a:fld id="{0B013A9A-B254-D641-B4F8-16AD9F829BA5}" type="slidenum">
              <a:rPr lang="en-US" altLang="zh-TW">
                <a:solidFill>
                  <a:prstClr val="white"/>
                </a:solidFill>
              </a:rPr>
              <a:pPr/>
              <a:t>14</a:t>
            </a:fld>
            <a:endParaRPr lang="en-US" altLang="zh-TW">
              <a:solidFill>
                <a:prstClr val="white"/>
              </a:solidFill>
            </a:endParaRPr>
          </a:p>
        </p:txBody>
      </p:sp>
      <p:sp>
        <p:nvSpPr>
          <p:cNvPr id="91139" name="Text Box 1"/>
          <p:cNvSpPr txBox="1">
            <a:spLocks noChangeArrowheads="1"/>
          </p:cNvSpPr>
          <p:nvPr/>
        </p:nvSpPr>
        <p:spPr bwMode="auto">
          <a:xfrm>
            <a:off x="3883025" y="8686800"/>
            <a:ext cx="2973388" cy="455613"/>
          </a:xfrm>
          <a:prstGeom prst="rect">
            <a:avLst/>
          </a:prstGeom>
          <a:noFill/>
          <a:ln w="9525">
            <a:noFill/>
            <a:round/>
            <a:headEnd/>
            <a:tailEnd/>
          </a:ln>
        </p:spPr>
        <p:txBody>
          <a:bodyPr lIns="0" tIns="0" rIns="0" bIns="0" anchor="b">
            <a:prstTxWarp prst="textNoShape">
              <a:avLst/>
            </a:prstTxWarp>
          </a:bodyPr>
          <a:lstStyle/>
          <a:p>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fld id="{B78FF30B-4BCE-1042-978F-D78EF0F1776D}" type="slidenum">
              <a:rPr lang="en-US" altLang="zh-TW" sz="1200">
                <a:solidFill>
                  <a:srgbClr val="000000"/>
                </a:solidFill>
                <a:latin typeface="Times New Roman" charset="0"/>
                <a:cs typeface="新細明體" charset="-120"/>
                <a:sym typeface="Arial" charset="0"/>
              </a:rPr>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t>14</a:t>
            </a:fld>
            <a:endParaRPr lang="en-US" altLang="zh-TW" sz="1200">
              <a:solidFill>
                <a:srgbClr val="000000"/>
              </a:solidFill>
              <a:latin typeface="Times New Roman" charset="0"/>
              <a:cs typeface="新細明體" charset="-120"/>
              <a:sym typeface="Arial" charset="0"/>
            </a:endParaRPr>
          </a:p>
        </p:txBody>
      </p:sp>
      <p:sp>
        <p:nvSpPr>
          <p:cNvPr id="91140" name="Rectangle 2"/>
          <p:cNvSpPr>
            <a:spLocks noGrp="1" noRot="1" noChangeAspect="1" noChangeArrowheads="1" noTextEdit="1"/>
          </p:cNvSpPr>
          <p:nvPr>
            <p:ph type="sldImg"/>
          </p:nvPr>
        </p:nvSpPr>
        <p:spPr>
          <a:xfrm>
            <a:off x="1143000" y="695325"/>
            <a:ext cx="4570413" cy="3427413"/>
          </a:xfrm>
          <a:solidFill>
            <a:srgbClr val="FFFFFF"/>
          </a:solidFill>
          <a:ln/>
        </p:spPr>
      </p:sp>
      <p:sp>
        <p:nvSpPr>
          <p:cNvPr id="91141" name="Rectangle 3"/>
          <p:cNvSpPr>
            <a:spLocks noGrp="1" noChangeArrowheads="1"/>
          </p:cNvSpPr>
          <p:nvPr>
            <p:ph type="body" idx="1"/>
          </p:nvPr>
        </p:nvSpPr>
        <p:spPr>
          <a:xfrm>
            <a:off x="685801" y="4343401"/>
            <a:ext cx="5486400" cy="4037013"/>
          </a:xfrm>
          <a:noFill/>
          <a:ln/>
        </p:spPr>
        <p:txBody>
          <a:bodyPr wrap="none" anchor="ctr"/>
          <a:lstStyle/>
          <a:p>
            <a:pPr>
              <a:spcBef>
                <a:spcPts val="400"/>
              </a:spcBef>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endParaRPr lang="en-US" altLang="zh-TW">
              <a:latin typeface="Times New Roman" charset="0"/>
              <a:ea typeface="新細明體" charset="-120"/>
              <a:cs typeface="新細明體" charset="-12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lIns="80165" tIns="40083" rIns="80165" bIns="40083">
            <a:prstTxWarp prst="textNoShape">
              <a:avLst/>
            </a:prstTxWarp>
          </a:bodyPr>
          <a:lstStyle/>
          <a:p>
            <a:fld id="{5415C137-334B-934D-986D-9893104CFB69}" type="slidenum">
              <a:rPr lang="en-US" altLang="zh-TW"/>
              <a:pPr/>
              <a:t>15</a:t>
            </a:fld>
            <a:endParaRPr lang="en-US" altLang="zh-TW"/>
          </a:p>
        </p:txBody>
      </p:sp>
      <p:sp>
        <p:nvSpPr>
          <p:cNvPr id="95235" name="Text Box 1"/>
          <p:cNvSpPr txBox="1">
            <a:spLocks noChangeArrowheads="1"/>
          </p:cNvSpPr>
          <p:nvPr/>
        </p:nvSpPr>
        <p:spPr bwMode="auto">
          <a:xfrm>
            <a:off x="3883025" y="8686800"/>
            <a:ext cx="2973388" cy="455613"/>
          </a:xfrm>
          <a:prstGeom prst="rect">
            <a:avLst/>
          </a:prstGeom>
          <a:noFill/>
          <a:ln w="9525">
            <a:noFill/>
            <a:round/>
            <a:headEnd/>
            <a:tailEnd/>
          </a:ln>
        </p:spPr>
        <p:txBody>
          <a:bodyPr lIns="0" tIns="0" rIns="0" bIns="0" anchor="b">
            <a:prstTxWarp prst="textNoShape">
              <a:avLst/>
            </a:prstTxWarp>
          </a:bodyPr>
          <a:lstStyle/>
          <a:p>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fld id="{BAD462FD-8CBA-9B4F-BC32-2B7BA4427EF5}" type="slidenum">
              <a:rPr lang="en-US" altLang="zh-TW" sz="1200">
                <a:solidFill>
                  <a:srgbClr val="000000"/>
                </a:solidFill>
                <a:latin typeface="Times New Roman" charset="0"/>
                <a:cs typeface="新細明體" charset="-120"/>
                <a:sym typeface="Arial" charset="0"/>
              </a:rPr>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t>15</a:t>
            </a:fld>
            <a:endParaRPr lang="en-US" altLang="zh-TW" sz="1200">
              <a:solidFill>
                <a:srgbClr val="000000"/>
              </a:solidFill>
              <a:latin typeface="Times New Roman" charset="0"/>
              <a:cs typeface="新細明體" charset="-120"/>
              <a:sym typeface="Arial" charset="0"/>
            </a:endParaRPr>
          </a:p>
        </p:txBody>
      </p:sp>
      <p:sp>
        <p:nvSpPr>
          <p:cNvPr id="95236" name="Rectangle 2"/>
          <p:cNvSpPr>
            <a:spLocks noChangeArrowheads="1" noTextEdit="1"/>
          </p:cNvSpPr>
          <p:nvPr>
            <p:ph type="sldImg"/>
          </p:nvPr>
        </p:nvSpPr>
        <p:spPr>
          <a:xfrm>
            <a:off x="1143000" y="695325"/>
            <a:ext cx="4570413" cy="3427413"/>
          </a:xfrm>
          <a:solidFill>
            <a:srgbClr val="FFFFFF"/>
          </a:solidFill>
          <a:ln/>
        </p:spPr>
      </p:sp>
      <p:sp>
        <p:nvSpPr>
          <p:cNvPr id="95237" name="Rectangle 3"/>
          <p:cNvSpPr>
            <a:spLocks noChangeArrowheads="1"/>
          </p:cNvSpPr>
          <p:nvPr>
            <p:ph type="body" idx="1"/>
          </p:nvPr>
        </p:nvSpPr>
        <p:spPr>
          <a:xfrm>
            <a:off x="685800" y="4343400"/>
            <a:ext cx="5486400" cy="4037013"/>
          </a:xfrm>
          <a:noFill/>
          <a:ln/>
        </p:spPr>
        <p:txBody>
          <a:bodyPr wrap="none" anchor="ctr"/>
          <a:lstStyle/>
          <a:p>
            <a:pPr>
              <a:spcBef>
                <a:spcPts val="400"/>
              </a:spcBef>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endParaRPr lang="en-US" altLang="zh-TW" dirty="0" smtClean="0">
              <a:latin typeface="Times New Roman" charset="0"/>
              <a:ea typeface="新細明體" charset="-120"/>
              <a:cs typeface="新細明體" charset="-12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99330" name="Rectangle 7"/>
          <p:cNvSpPr>
            <a:spLocks noGrp="1" noChangeArrowheads="1"/>
          </p:cNvSpPr>
          <p:nvPr>
            <p:ph type="sldNum" sz="quarter" idx="4294967295"/>
          </p:nvPr>
        </p:nvSpPr>
        <p:spPr bwMode="auto">
          <a:xfrm>
            <a:off x="3884613" y="8685213"/>
            <a:ext cx="2971800" cy="457200"/>
          </a:xfrm>
          <a:prstGeom prst="rect">
            <a:avLst/>
          </a:prstGeom>
          <a:noFill/>
          <a:ln>
            <a:miter lim="800000"/>
            <a:headEnd/>
            <a:tailEnd/>
          </a:ln>
        </p:spPr>
        <p:txBody>
          <a:bodyPr lIns="80165" tIns="40083" rIns="80165" bIns="40083">
            <a:prstTxWarp prst="textNoShape">
              <a:avLst/>
            </a:prstTxWarp>
          </a:bodyPr>
          <a:lstStyle/>
          <a:p>
            <a:fld id="{EEA40380-696D-2E4D-9A72-33948B7423BE}" type="slidenum">
              <a:rPr lang="en-US" altLang="zh-TW"/>
              <a:pPr/>
              <a:t>16</a:t>
            </a:fld>
            <a:endParaRPr lang="en-US" altLang="zh-TW"/>
          </a:p>
        </p:txBody>
      </p:sp>
      <p:sp>
        <p:nvSpPr>
          <p:cNvPr id="99331" name="Text Box 1"/>
          <p:cNvSpPr txBox="1">
            <a:spLocks noChangeArrowheads="1"/>
          </p:cNvSpPr>
          <p:nvPr/>
        </p:nvSpPr>
        <p:spPr bwMode="auto">
          <a:xfrm>
            <a:off x="3883025" y="8686800"/>
            <a:ext cx="2973388" cy="455613"/>
          </a:xfrm>
          <a:prstGeom prst="rect">
            <a:avLst/>
          </a:prstGeom>
          <a:noFill/>
          <a:ln w="9525">
            <a:noFill/>
            <a:round/>
            <a:headEnd/>
            <a:tailEnd/>
          </a:ln>
        </p:spPr>
        <p:txBody>
          <a:bodyPr lIns="0" tIns="0" rIns="0" bIns="0" anchor="b">
            <a:prstTxWarp prst="textNoShape">
              <a:avLst/>
            </a:prstTxWarp>
          </a:bodyPr>
          <a:lstStyle/>
          <a:p>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fld id="{52BC968A-41B5-C242-8F18-D89E289F68D6}" type="slidenum">
              <a:rPr lang="en-US" altLang="zh-TW" sz="1200">
                <a:solidFill>
                  <a:srgbClr val="000000"/>
                </a:solidFill>
                <a:latin typeface="Times New Roman" charset="0"/>
                <a:cs typeface="新細明體" charset="-120"/>
                <a:sym typeface="Arial" charset="0"/>
              </a:rPr>
              <a:pPr algn="r">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t>16</a:t>
            </a:fld>
            <a:endParaRPr lang="en-US" altLang="zh-TW" sz="1200">
              <a:solidFill>
                <a:srgbClr val="000000"/>
              </a:solidFill>
              <a:latin typeface="Times New Roman" charset="0"/>
              <a:cs typeface="新細明體" charset="-120"/>
              <a:sym typeface="Arial" charset="0"/>
            </a:endParaRPr>
          </a:p>
        </p:txBody>
      </p:sp>
      <p:sp>
        <p:nvSpPr>
          <p:cNvPr id="99332" name="Rectangle 2"/>
          <p:cNvSpPr>
            <a:spLocks noChangeArrowheads="1" noTextEdit="1"/>
          </p:cNvSpPr>
          <p:nvPr>
            <p:ph type="sldImg"/>
          </p:nvPr>
        </p:nvSpPr>
        <p:spPr>
          <a:xfrm>
            <a:off x="1143000" y="695325"/>
            <a:ext cx="4570413" cy="3427413"/>
          </a:xfrm>
          <a:solidFill>
            <a:srgbClr val="FFFFFF"/>
          </a:solidFill>
          <a:ln/>
        </p:spPr>
      </p:sp>
      <p:sp>
        <p:nvSpPr>
          <p:cNvPr id="99333" name="Rectangle 3"/>
          <p:cNvSpPr>
            <a:spLocks noChangeArrowheads="1"/>
          </p:cNvSpPr>
          <p:nvPr>
            <p:ph type="body" idx="1"/>
          </p:nvPr>
        </p:nvSpPr>
        <p:spPr>
          <a:xfrm>
            <a:off x="685800" y="4343400"/>
            <a:ext cx="5481638" cy="4111625"/>
          </a:xfrm>
          <a:noFill/>
          <a:ln/>
        </p:spPr>
        <p:txBody>
          <a:bodyPr wrap="none" anchor="ctr"/>
          <a:lstStyle/>
          <a:p>
            <a:pPr>
              <a:spcBef>
                <a:spcPts val="400"/>
              </a:spcBef>
              <a:tabLst>
                <a:tab pos="0" algn="l"/>
                <a:tab pos="392113" algn="l"/>
                <a:tab pos="785813" algn="l"/>
                <a:tab pos="1179513" algn="l"/>
                <a:tab pos="1573213" algn="l"/>
                <a:tab pos="1966913" algn="l"/>
                <a:tab pos="2360613" algn="l"/>
                <a:tab pos="2754313" algn="l"/>
                <a:tab pos="3148013" algn="l"/>
                <a:tab pos="3543300" algn="l"/>
                <a:tab pos="3937000" algn="l"/>
                <a:tab pos="4330700" algn="l"/>
                <a:tab pos="4724400" algn="l"/>
                <a:tab pos="5118100" algn="l"/>
                <a:tab pos="5511800" algn="l"/>
                <a:tab pos="5905500" algn="l"/>
                <a:tab pos="6299200" algn="l"/>
                <a:tab pos="6692900" algn="l"/>
                <a:tab pos="7088188" algn="l"/>
                <a:tab pos="7481888" algn="l"/>
                <a:tab pos="7875588" algn="l"/>
              </a:tabLst>
            </a:pPr>
            <a:endParaRPr lang="en-US" altLang="zh-TW">
              <a:latin typeface="Times New Roman" charset="0"/>
              <a:ea typeface="新細明體" charset="-120"/>
              <a:cs typeface="新細明體" charset="-12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7501649-B9E3-4875-A626-A9100929597C}" type="slidenum">
              <a:rPr lang="en-US" smtClean="0"/>
              <a:pPr>
                <a:defRPr/>
              </a:pPr>
              <a:t>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4370" name="Rectangle 1"/>
          <p:cNvSpPr>
            <a:spLocks noGrp="1" noRot="1" noChangeAspect="1" noChangeArrowheads="1" noTextEdit="1"/>
          </p:cNvSpPr>
          <p:nvPr>
            <p:ph type="sldImg"/>
          </p:nvPr>
        </p:nvSpPr>
        <p:spPr>
          <a:solidFill>
            <a:srgbClr val="FFFFFF"/>
          </a:solidFill>
          <a:ln/>
        </p:spPr>
      </p:sp>
      <p:sp>
        <p:nvSpPr>
          <p:cNvPr id="314371" name="Rectangle 2"/>
          <p:cNvSpPr>
            <a:spLocks noGrp="1" noChangeArrowheads="1"/>
          </p:cNvSpPr>
          <p:nvPr>
            <p:ph type="body" idx="1"/>
          </p:nvPr>
        </p:nvSpPr>
        <p:spPr>
          <a:noFill/>
          <a:ln/>
        </p:spPr>
        <p:txBody>
          <a:bodyPr/>
          <a:lstStyle/>
          <a:p>
            <a:pPr eaLnBrk="1" hangingPunct="1">
              <a:spcBef>
                <a:spcPts val="1000"/>
              </a:spcBef>
            </a:pPr>
            <a:endParaRPr lang="en-US" altLang="zh-TW">
              <a:ea typeface="Arial" charset="0"/>
              <a:cs typeface="Arial" charset="0"/>
              <a:sym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Slide Image Placeholder 1"/>
          <p:cNvSpPr>
            <a:spLocks noGrp="1" noRot="1" noChangeAspect="1"/>
          </p:cNvSpPr>
          <p:nvPr>
            <p:ph type="sldImg"/>
          </p:nvPr>
        </p:nvSpPr>
        <p:spPr>
          <a:ln/>
        </p:spPr>
      </p:sp>
      <p:sp>
        <p:nvSpPr>
          <p:cNvPr id="62467" name="Notes Placeholder 2"/>
          <p:cNvSpPr>
            <a:spLocks noGrp="1"/>
          </p:cNvSpPr>
          <p:nvPr>
            <p:ph type="body" idx="1"/>
          </p:nvPr>
        </p:nvSpPr>
        <p:spPr>
          <a:noFill/>
          <a:ln/>
        </p:spPr>
        <p:txBody>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Rectangle 1"/>
          <p:cNvSpPr>
            <a:spLocks noChangeArrowheads="1"/>
          </p:cNvSpPr>
          <p:nvPr>
            <p:ph type="sldImg"/>
          </p:nvPr>
        </p:nvSpPr>
        <p:spPr>
          <a:solidFill>
            <a:srgbClr val="FFFFFF"/>
          </a:solidFill>
          <a:ln/>
        </p:spPr>
      </p:sp>
      <p:sp>
        <p:nvSpPr>
          <p:cNvPr id="68611" name="Rectangle 2"/>
          <p:cNvSpPr>
            <a:spLocks noChangeArrowheads="1"/>
          </p:cNvSpPr>
          <p:nvPr>
            <p:ph type="body" idx="1"/>
          </p:nvPr>
        </p:nvSpPr>
        <p:spPr>
          <a:noFill/>
          <a:ln/>
        </p:spPr>
        <p:txBody>
          <a:bodyPr/>
          <a:lstStyle/>
          <a:p>
            <a:pPr marL="422275" indent="-342900">
              <a:lnSpc>
                <a:spcPct val="80000"/>
              </a:lnSpc>
              <a:spcBef>
                <a:spcPts val="400"/>
              </a:spcBef>
              <a:buClr>
                <a:srgbClr val="224B50"/>
              </a:buClr>
              <a:buFontTx/>
              <a:buNone/>
            </a:pPr>
            <a:endParaRPr lang="en-US" sz="1400" b="1" dirty="0" smtClean="0">
              <a:solidFill>
                <a:srgbClr val="224B50"/>
              </a:solidFill>
              <a:ea typeface="Arial" charset="0"/>
              <a:cs typeface="Arial" charset="0"/>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Slide Image Placeholder 1"/>
          <p:cNvSpPr>
            <a:spLocks noGrp="1" noRot="1" noChangeAspect="1"/>
          </p:cNvSpPr>
          <p:nvPr>
            <p:ph type="sldImg"/>
          </p:nvPr>
        </p:nvSpPr>
        <p:spPr>
          <a:ln/>
        </p:spPr>
      </p:sp>
      <p:sp>
        <p:nvSpPr>
          <p:cNvPr id="72707" name="Notes Placeholder 2"/>
          <p:cNvSpPr>
            <a:spLocks noGrp="1"/>
          </p:cNvSpPr>
          <p:nvPr>
            <p:ph type="body" idx="1"/>
          </p:nvPr>
        </p:nvSpPr>
        <p:spPr>
          <a:noFill/>
          <a:ln/>
        </p:spPr>
        <p:txBody>
          <a:bodyPr/>
          <a:lstStyle/>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1"/>
          <p:cNvSpPr>
            <a:spLocks noGrp="1" noRot="1" noChangeAspect="1" noChangeArrowheads="1"/>
          </p:cNvSpPr>
          <p:nvPr>
            <p:ph type="sldImg"/>
          </p:nvPr>
        </p:nvSpPr>
        <p:spPr>
          <a:solidFill>
            <a:srgbClr val="FFFFFF"/>
          </a:solidFill>
          <a:ln/>
        </p:spPr>
      </p:sp>
      <p:sp>
        <p:nvSpPr>
          <p:cNvPr id="74755" name="Rectangle 2"/>
          <p:cNvSpPr>
            <a:spLocks noGrp="1" noChangeArrowheads="1"/>
          </p:cNvSpPr>
          <p:nvPr>
            <p:ph type="body" idx="1"/>
          </p:nvPr>
        </p:nvSpPr>
        <p:spPr>
          <a:noFill/>
          <a:ln/>
        </p:spPr>
        <p:txBody>
          <a:bodyPr/>
          <a:lstStyle/>
          <a:p>
            <a:pPr marL="79375">
              <a:spcBef>
                <a:spcPts val="413"/>
              </a:spcBef>
            </a:pPr>
            <a:endParaRPr lang="en-US" dirty="0" smtClean="0">
              <a:solidFill>
                <a:srgbClr val="000000"/>
              </a:solidFill>
              <a:latin typeface="Calibri" charset="0"/>
              <a:ea typeface="Calibri" charset="0"/>
              <a:cs typeface="Calibri" charset="0"/>
              <a:sym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Slide Image Placeholder 1"/>
          <p:cNvSpPr>
            <a:spLocks noGrp="1" noRot="1" noChangeAspect="1"/>
          </p:cNvSpPr>
          <p:nvPr>
            <p:ph type="sldImg"/>
          </p:nvPr>
        </p:nvSpPr>
        <p:spPr>
          <a:ln/>
        </p:spPr>
      </p:sp>
      <p:sp>
        <p:nvSpPr>
          <p:cNvPr id="78851" name="Notes Placeholder 2"/>
          <p:cNvSpPr>
            <a:spLocks noGrp="1"/>
          </p:cNvSpPr>
          <p:nvPr>
            <p:ph type="body" idx="1"/>
          </p:nvPr>
        </p:nvSpPr>
        <p:spPr>
          <a:noFill/>
          <a:ln/>
        </p:spPr>
        <p:txBody>
          <a:bodyPr/>
          <a:lstStyle/>
          <a:p>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685800"/>
            <a:ext cx="1447800" cy="57943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sp>
        <p:nvSpPr>
          <p:cNvPr id="5" name="Text Box 2"/>
          <p:cNvSpPr txBox="1">
            <a:spLocks noChangeArrowheads="1"/>
          </p:cNvSpPr>
          <p:nvPr userDrawn="1"/>
        </p:nvSpPr>
        <p:spPr bwMode="auto">
          <a:xfrm>
            <a:off x="0" y="6308725"/>
            <a:ext cx="9144000" cy="549275"/>
          </a:xfrm>
          <a:prstGeom prst="rect">
            <a:avLst/>
          </a:prstGeom>
          <a:solidFill>
            <a:srgbClr val="0067B1"/>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6" name="Group 21"/>
          <p:cNvGrpSpPr>
            <a:grpSpLocks/>
          </p:cNvGrpSpPr>
          <p:nvPr userDrawn="1"/>
        </p:nvGrpSpPr>
        <p:grpSpPr bwMode="auto">
          <a:xfrm>
            <a:off x="0" y="0"/>
            <a:ext cx="9215438" cy="1081088"/>
            <a:chOff x="-1" y="0"/>
            <a:chExt cx="9215439" cy="1081088"/>
          </a:xfrm>
        </p:grpSpPr>
        <p:sp>
          <p:nvSpPr>
            <p:cNvPr id="7"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fontAlgn="auto">
                <a:spcBef>
                  <a:spcPts val="0"/>
                </a:spcBef>
                <a:spcAft>
                  <a:spcPts val="0"/>
                </a:spcAft>
                <a:defRPr/>
              </a:pPr>
              <a:endParaRPr lang="en-US">
                <a:latin typeface="+mn-lt"/>
              </a:endParaRPr>
            </a:p>
          </p:txBody>
        </p:sp>
        <p:pic>
          <p:nvPicPr>
            <p:cNvPr id="8" name="Picture 5"/>
            <p:cNvPicPr>
              <a:picLocks noChangeAspect="1" noChangeArrowheads="1"/>
            </p:cNvPicPr>
            <p:nvPr userDrawn="1"/>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735138" cy="979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sp>
          <p:nvSpPr>
            <p:cNvPr id="9"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0"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Text Box 12"/>
            <p:cNvSpPr txBox="1">
              <a:spLocks noChangeArrowheads="1"/>
            </p:cNvSpPr>
            <p:nvPr userDrawn="1"/>
          </p:nvSpPr>
          <p:spPr bwMode="auto">
            <a:xfrm>
              <a:off x="6551613" y="503238"/>
              <a:ext cx="2663825" cy="577850"/>
            </a:xfrm>
            <a:prstGeom prst="rect">
              <a:avLst/>
            </a:prstGeom>
            <a:noFill/>
            <a:ln w="9525">
              <a:noFill/>
              <a:round/>
              <a:headEnd/>
              <a:tailEnd/>
            </a:ln>
            <a:effectLst/>
          </p:spPr>
          <p:txBody>
            <a:bodyPr lIns="90000" tIns="45000" rIns="90000" bIns="45000"/>
            <a:lstStyle/>
            <a:p>
              <a:pPr fontAlgn="auto">
                <a:spcBef>
                  <a:spcPts val="0"/>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sz="3200" b="1" dirty="0">
                  <a:solidFill>
                    <a:srgbClr val="FFFFFF"/>
                  </a:solidFill>
                  <a:ea typeface="SimSun" charset="0"/>
                  <a:cs typeface="Arial" pitchFamily="34" charset="0"/>
                </a:rPr>
                <a:t>EGI-</a:t>
              </a:r>
              <a:r>
                <a:rPr lang="en-GB" sz="3200" b="1" dirty="0" err="1">
                  <a:solidFill>
                    <a:srgbClr val="FFFFFF"/>
                  </a:solidFill>
                  <a:ea typeface="SimSun" charset="0"/>
                  <a:cs typeface="Arial" pitchFamily="34" charset="0"/>
                </a:rPr>
                <a:t>InSPIRE</a:t>
              </a:r>
              <a:endParaRPr lang="en-GB" sz="3200" b="1" dirty="0">
                <a:solidFill>
                  <a:srgbClr val="FFFFFF"/>
                </a:solidFill>
                <a:ea typeface="SimSun" charset="0"/>
                <a:cs typeface="Arial" pitchFamily="34" charset="0"/>
              </a:endParaRPr>
            </a:p>
          </p:txBody>
        </p:sp>
      </p:grpSp>
      <p:pic>
        <p:nvPicPr>
          <p:cNvPr id="12" name="Picture 3"/>
          <p:cNvPicPr>
            <a:picLocks noChangeAspect="1" noChangeArrowheads="1"/>
          </p:cNvPicPr>
          <p:nvPr userDrawn="1"/>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8243888" y="5713413"/>
            <a:ext cx="781050" cy="523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pic>
        <p:nvPicPr>
          <p:cNvPr id="13" name="Picture 4"/>
          <p:cNvPicPr>
            <a:picLocks noChangeAspect="1" noChangeArrowheads="1"/>
          </p:cNvPicPr>
          <p:nvPr userDrawn="1"/>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16688" y="5640388"/>
            <a:ext cx="1447800" cy="5889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sp>
        <p:nvSpPr>
          <p:cNvPr id="14" name="Rectangle 17"/>
          <p:cNvSpPr>
            <a:spLocks noChangeArrowheads="1"/>
          </p:cNvSpPr>
          <p:nvPr userDrawn="1"/>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fontAlgn="auto">
              <a:spcBef>
                <a:spcPts val="875"/>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ea typeface="SimSun" charset="0"/>
                <a:cs typeface="Arial" pitchFamily="34" charset="0"/>
              </a:rPr>
              <a:t>www.egi.eu</a:t>
            </a:r>
          </a:p>
        </p:txBody>
      </p:sp>
      <p:sp>
        <p:nvSpPr>
          <p:cNvPr id="15" name="Rectangle 18"/>
          <p:cNvSpPr>
            <a:spLocks noChangeArrowheads="1"/>
          </p:cNvSpPr>
          <p:nvPr userDrawn="1"/>
        </p:nvSpPr>
        <p:spPr bwMode="auto">
          <a:xfrm>
            <a:off x="53752" y="6605588"/>
            <a:ext cx="2286000" cy="279400"/>
          </a:xfrm>
          <a:prstGeom prst="rect">
            <a:avLst/>
          </a:prstGeom>
          <a:noFill/>
          <a:ln w="9525">
            <a:noFill/>
            <a:round/>
            <a:headEnd/>
            <a:tailEnd/>
          </a:ln>
          <a:effectLst/>
        </p:spPr>
        <p:txBody>
          <a:bodyPr lIns="90000" tIns="46800" rIns="90000" bIns="46800">
            <a:spAutoFit/>
          </a:bodyPr>
          <a:lstStyle/>
          <a:p>
            <a:pPr fontAlgn="auto">
              <a:spcBef>
                <a:spcPts val="875"/>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ea typeface="SimSun" charset="0"/>
                <a:cs typeface="Arial" pitchFamily="34" charset="0"/>
              </a:rPr>
              <a:t>EGI-</a:t>
            </a:r>
            <a:r>
              <a:rPr lang="en-US" sz="1200" dirty="0" err="1">
                <a:solidFill>
                  <a:srgbClr val="FFFFFF"/>
                </a:solidFill>
                <a:ea typeface="SimSun" charset="0"/>
                <a:cs typeface="Arial" pitchFamily="34" charset="0"/>
              </a:rPr>
              <a:t>InSPIRE</a:t>
            </a:r>
            <a:r>
              <a:rPr lang="en-US" sz="1200" dirty="0">
                <a:solidFill>
                  <a:srgbClr val="FFFFFF"/>
                </a:solidFill>
                <a:ea typeface="SimSun" charset="0"/>
                <a:cs typeface="Arial" pitchFamily="34" charset="0"/>
              </a:rPr>
              <a:t> RI-261323</a:t>
            </a:r>
          </a:p>
        </p:txBody>
      </p:sp>
      <p:sp>
        <p:nvSpPr>
          <p:cNvPr id="2" name="Title 1"/>
          <p:cNvSpPr>
            <a:spLocks noGrp="1"/>
          </p:cNvSpPr>
          <p:nvPr>
            <p:ph type="ctrTitle"/>
          </p:nvPr>
        </p:nvSpPr>
        <p:spPr>
          <a:xfrm>
            <a:off x="1619672" y="2130425"/>
            <a:ext cx="7200800" cy="1470025"/>
          </a:xfrm>
        </p:spPr>
        <p:txBody>
          <a:bodyPr/>
          <a:lstStyle>
            <a:lvl1pPr>
              <a:defRPr>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67744" y="3886200"/>
            <a:ext cx="5832648" cy="1343000"/>
          </a:xfrm>
        </p:spPr>
        <p:txBody>
          <a:bodyPr/>
          <a:lstStyle>
            <a:lvl1pPr marL="0" indent="0" algn="ctr">
              <a:buNone/>
              <a:defRPr>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Date Placeholder 3"/>
          <p:cNvSpPr>
            <a:spLocks noGrp="1"/>
          </p:cNvSpPr>
          <p:nvPr>
            <p:ph type="dt" sz="half" idx="10"/>
          </p:nvPr>
        </p:nvSpPr>
        <p:spPr>
          <a:xfrm>
            <a:off x="62136" y="6376670"/>
            <a:ext cx="2133600" cy="365125"/>
          </a:xfrm>
        </p:spPr>
        <p:txBody>
          <a:bodyPr/>
          <a:lstStyle>
            <a:lvl1pPr>
              <a:defRPr smtClean="0">
                <a:solidFill>
                  <a:schemeClr val="bg1"/>
                </a:solidFill>
                <a:latin typeface="Arial" pitchFamily="34" charset="0"/>
                <a:cs typeface="Arial" pitchFamily="34" charset="0"/>
              </a:defRPr>
            </a:lvl1pPr>
          </a:lstStyle>
          <a:p>
            <a:pPr>
              <a:defRPr/>
            </a:pPr>
            <a:fld id="{5D30BDEB-DAC9-4436-925D-F77FA7140691}" type="datetime1">
              <a:rPr lang="en-US"/>
              <a:pPr>
                <a:defRPr/>
              </a:pPr>
              <a:t>9/16/10</a:t>
            </a:fld>
            <a:endParaRPr lang="en-US" dirty="0"/>
          </a:p>
        </p:txBody>
      </p:sp>
      <p:sp>
        <p:nvSpPr>
          <p:cNvPr id="17" name="Footer Placeholder 4"/>
          <p:cNvSpPr>
            <a:spLocks noGrp="1"/>
          </p:cNvSpPr>
          <p:nvPr>
            <p:ph type="ftr" sz="quarter" idx="11"/>
          </p:nvPr>
        </p:nvSpPr>
        <p:spPr/>
        <p:txBody>
          <a:bodyPr/>
          <a:lstStyle>
            <a:lvl1pPr>
              <a:defRPr dirty="0" smtClean="0">
                <a:solidFill>
                  <a:schemeClr val="bg1"/>
                </a:solidFill>
                <a:latin typeface="Arial" pitchFamily="34" charset="0"/>
                <a:cs typeface="Arial" pitchFamily="34" charset="0"/>
              </a:defRPr>
            </a:lvl1pPr>
          </a:lstStyle>
          <a:p>
            <a:pPr>
              <a:defRPr/>
            </a:pPr>
            <a:endParaRPr lang="en-US"/>
          </a:p>
        </p:txBody>
      </p:sp>
      <p:sp>
        <p:nvSpPr>
          <p:cNvPr id="18" name="Slide Number Placeholder 5"/>
          <p:cNvSpPr>
            <a:spLocks noGrp="1"/>
          </p:cNvSpPr>
          <p:nvPr>
            <p:ph type="sldNum" sz="quarter" idx="12"/>
          </p:nvPr>
        </p:nvSpPr>
        <p:spPr>
          <a:xfrm>
            <a:off x="6975475" y="6356350"/>
            <a:ext cx="2133600" cy="365125"/>
          </a:xfrm>
        </p:spPr>
        <p:txBody>
          <a:bodyPr/>
          <a:lstStyle>
            <a:lvl1pPr>
              <a:defRPr smtClean="0">
                <a:solidFill>
                  <a:schemeClr val="bg1"/>
                </a:solidFill>
                <a:latin typeface="Arial" pitchFamily="34" charset="0"/>
                <a:cs typeface="Arial" pitchFamily="34" charset="0"/>
              </a:defRPr>
            </a:lvl1pPr>
          </a:lstStyle>
          <a:p>
            <a:pPr>
              <a:defRPr/>
            </a:pPr>
            <a:fld id="{A53E93C7-7FA6-4B67-89AC-03CBAB78CC39}" type="slidenum">
              <a:rPr lang="en-US"/>
              <a:pPr>
                <a:defRPr/>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96410777"/>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11188" y="1412776"/>
            <a:ext cx="8075612" cy="4525963"/>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25B2FC4C-5D6C-400B-9F4B-CC3D77DCDF10}" type="datetimeFigureOut">
              <a:rPr lang="en-US"/>
              <a:pPr>
                <a:defRPr/>
              </a:pPr>
              <a:t>9/16/10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0ADEF26-A65D-420E-806B-5DECF286FE21}" type="slidenum">
              <a:rPr lang="en-US"/>
              <a:pPr>
                <a:defRPr/>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38490110"/>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a:defRPr/>
            </a:pPr>
            <a:fld id="{5AB38687-8083-4359-80B4-230EE3DB5611}" type="datetimeFigureOut">
              <a:rPr lang="en-US" smtClean="0"/>
              <a:pPr>
                <a:defRPr/>
              </a:pPr>
              <a:t>9/16/10</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4511AA2-99FE-4BFE-B934-C050D2B58355}" type="slidenum">
              <a:rPr lang="en-US" smtClean="0"/>
              <a:pPr>
                <a:defRPr/>
              </a:pPr>
              <a:t>‹#›</a:t>
            </a:fld>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77632090"/>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solidFill>
                  <a:schemeClr val="bg1"/>
                </a:solidFill>
                <a:latin typeface="+mn-lt"/>
                <a:cs typeface="Comic Sans MS"/>
              </a:defRPr>
            </a:lvl1pPr>
          </a:lstStyle>
          <a:p>
            <a:r>
              <a:rPr lang="en-US" dirty="0" smtClean="0"/>
              <a:t>Click to edit Master title style</a:t>
            </a:r>
            <a:endParaRPr lang="en-US" dirty="0"/>
          </a:p>
        </p:txBody>
      </p:sp>
      <p:sp>
        <p:nvSpPr>
          <p:cNvPr id="5" name="Content Placeholder 2"/>
          <p:cNvSpPr>
            <a:spLocks noGrp="1"/>
          </p:cNvSpPr>
          <p:nvPr>
            <p:ph idx="1"/>
          </p:nvPr>
        </p:nvSpPr>
        <p:spPr>
          <a:xfrm>
            <a:off x="228600" y="1447800"/>
            <a:ext cx="8763000" cy="4876800"/>
          </a:xfrm>
          <a:prstGeom prst="rect">
            <a:avLst/>
          </a:prstGeom>
        </p:spPr>
        <p:txBody>
          <a:bodyPr/>
          <a:lstStyle>
            <a:lvl1pPr>
              <a:buFont typeface="Arial"/>
              <a:buChar char="•"/>
              <a:defRPr>
                <a:solidFill>
                  <a:srgbClr val="415D63"/>
                </a:solidFill>
                <a:latin typeface="+mn-lt"/>
              </a:defRPr>
            </a:lvl1pPr>
            <a:lvl2pPr>
              <a:buClr>
                <a:srgbClr val="FF0000"/>
              </a:buClr>
              <a:buFont typeface="Wingdings" charset="2"/>
              <a:buChar char="ü"/>
              <a:defRPr sz="2000" b="0">
                <a:solidFill>
                  <a:srgbClr val="000090"/>
                </a:solidFill>
                <a:latin typeface="+mn-lt"/>
              </a:defRPr>
            </a:lvl2pPr>
            <a:lvl3pPr>
              <a:buClr>
                <a:srgbClr val="FF0000"/>
              </a:buClr>
              <a:buFont typeface="Wingdings" charset="2"/>
              <a:buChar char="q"/>
              <a:defRPr sz="1800">
                <a:latin typeface="Comic Sans MS"/>
              </a:defRPr>
            </a:lvl3pPr>
            <a:lvl4pPr>
              <a:defRPr>
                <a:latin typeface="Comic Sans MS"/>
              </a:defRPr>
            </a:lvl4pPr>
            <a:lvl5pPr>
              <a:defRPr>
                <a:latin typeface="Comic Sans MS"/>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5CEB23-E91A-9140-BD68-555E5C348AF5}"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218516BF-AB57-3344-94F0-586A861B90E1}"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0732BC-DD1F-0243-9B9C-3A1584AC98B8}" type="slidenum">
              <a:rPr lang="en-US">
                <a:solidFill>
                  <a:srgbClr val="000000"/>
                </a:solidFill>
              </a:rPr>
              <a:pPr>
                <a:defRPr/>
              </a:pPr>
              <a:t>‹#›</a:t>
            </a:fld>
            <a:endParaRPr lang="en-US" dirty="0">
              <a:solidFill>
                <a:srgbClr val="000000"/>
              </a:solidFill>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theme" Target="../theme/theme2.xml"/><Relationship Id="rId3"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theme" Target="../theme/theme3.xml"/><Relationship Id="rId3"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14" name="Text Box 2"/>
          <p:cNvSpPr txBox="1">
            <a:spLocks noChangeArrowheads="1"/>
          </p:cNvSpPr>
          <p:nvPr/>
        </p:nvSpPr>
        <p:spPr bwMode="auto">
          <a:xfrm>
            <a:off x="0" y="6308725"/>
            <a:ext cx="9144000" cy="549275"/>
          </a:xfrm>
          <a:prstGeom prst="rect">
            <a:avLst/>
          </a:prstGeom>
          <a:solidFill>
            <a:srgbClr val="0067B1"/>
          </a:solidFill>
          <a:ln w="9525">
            <a:noFill/>
            <a:round/>
            <a:headEnd/>
            <a:tailEnd/>
          </a:ln>
          <a:effectLst/>
        </p:spPr>
        <p:txBody>
          <a:bodyPr wrap="none" anchor="ctr"/>
          <a:lstStyle/>
          <a:p>
            <a:pPr fontAlgn="auto">
              <a:spcBef>
                <a:spcPts val="0"/>
              </a:spcBef>
              <a:spcAft>
                <a:spcPts val="0"/>
              </a:spcAft>
              <a:defRPr/>
            </a:pPr>
            <a:endParaRPr lang="en-US">
              <a:latin typeface="+mn-lt"/>
            </a:endParaRPr>
          </a:p>
        </p:txBody>
      </p:sp>
      <p:grpSp>
        <p:nvGrpSpPr>
          <p:cNvPr id="1027" name="Group 12"/>
          <p:cNvGrpSpPr>
            <a:grpSpLocks/>
          </p:cNvGrpSpPr>
          <p:nvPr/>
        </p:nvGrpSpPr>
        <p:grpSpPr bwMode="auto">
          <a:xfrm>
            <a:off x="0" y="0"/>
            <a:ext cx="9144000" cy="1044575"/>
            <a:chOff x="-1" y="0"/>
            <a:chExt cx="9144001" cy="1044575"/>
          </a:xfrm>
        </p:grpSpPr>
        <p:sp>
          <p:nvSpPr>
            <p:cNvPr id="8" name="Rectangle 4"/>
            <p:cNvSpPr>
              <a:spLocks noChangeArrowheads="1"/>
            </p:cNvSpPr>
            <p:nvPr userDrawn="1"/>
          </p:nvSpPr>
          <p:spPr bwMode="auto">
            <a:xfrm>
              <a:off x="-1" y="0"/>
              <a:ext cx="9144001" cy="1044575"/>
            </a:xfrm>
            <a:prstGeom prst="rect">
              <a:avLst/>
            </a:prstGeom>
            <a:solidFill>
              <a:srgbClr val="0067B1"/>
            </a:solidFill>
            <a:ln w="9360">
              <a:solidFill>
                <a:srgbClr val="0067B1"/>
              </a:solidFill>
              <a:round/>
              <a:headEnd/>
              <a:tailEnd/>
            </a:ln>
            <a:effectLst/>
          </p:spPr>
          <p:txBody>
            <a:bodyPr wrap="none" anchor="ctr"/>
            <a:lstStyle/>
            <a:p>
              <a:pPr fontAlgn="auto">
                <a:spcBef>
                  <a:spcPts val="0"/>
                </a:spcBef>
                <a:spcAft>
                  <a:spcPts val="0"/>
                </a:spcAft>
                <a:defRPr/>
              </a:pPr>
              <a:endParaRPr lang="en-US">
                <a:latin typeface="+mn-lt"/>
              </a:endParaRPr>
            </a:p>
          </p:txBody>
        </p:sp>
        <p:pic>
          <p:nvPicPr>
            <p:cNvPr id="1036" name="Picture 5"/>
            <p:cNvPicPr>
              <a:picLocks noChangeAspect="1" noChangeArrowheads="1"/>
            </p:cNvPicPr>
            <p:nvPr userDrawn="1"/>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0" y="0"/>
              <a:ext cx="1735138" cy="9794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pic>
        <p:sp>
          <p:nvSpPr>
            <p:cNvPr id="10" name="Rectangle 6"/>
            <p:cNvSpPr>
              <a:spLocks noChangeArrowheads="1"/>
            </p:cNvSpPr>
            <p:nvPr/>
          </p:nvSpPr>
          <p:spPr bwMode="auto">
            <a:xfrm>
              <a:off x="1619249" y="0"/>
              <a:ext cx="1800225" cy="979488"/>
            </a:xfrm>
            <a:prstGeom prst="rect">
              <a:avLst/>
            </a:prstGeom>
            <a:solidFill>
              <a:srgbClr val="FFFFFF"/>
            </a:solidFill>
            <a:ln w="9360">
              <a:solidFill>
                <a:srgbClr val="FFFFFF"/>
              </a:solidFill>
              <a:round/>
              <a:headEnd/>
              <a:tailEnd/>
            </a:ln>
            <a:effectLst/>
          </p:spPr>
          <p:txBody>
            <a:bodyPr wrap="none" anchor="ctr"/>
            <a:lstStyle/>
            <a:p>
              <a:pPr fontAlgn="auto">
                <a:spcBef>
                  <a:spcPts val="0"/>
                </a:spcBef>
                <a:spcAft>
                  <a:spcPts val="0"/>
                </a:spcAft>
                <a:defRPr/>
              </a:pPr>
              <a:endParaRPr lang="en-US">
                <a:latin typeface="+mn-lt"/>
              </a:endParaRPr>
            </a:p>
          </p:txBody>
        </p:sp>
        <p:sp>
          <p:nvSpPr>
            <p:cNvPr id="11" name="Freeform 7"/>
            <p:cNvSpPr>
              <a:spLocks noChangeArrowheads="1"/>
            </p:cNvSpPr>
            <p:nvPr/>
          </p:nvSpPr>
          <p:spPr bwMode="auto">
            <a:xfrm>
              <a:off x="1619249" y="0"/>
              <a:ext cx="1800225" cy="979488"/>
            </a:xfrm>
            <a:custGeom>
              <a:avLst/>
              <a:gdLst/>
              <a:ahLst/>
              <a:cxnLst>
                <a:cxn ang="0">
                  <a:pos x="5000" y="0"/>
                </a:cxn>
                <a:cxn ang="0">
                  <a:pos x="5000" y="2720"/>
                </a:cxn>
                <a:cxn ang="0">
                  <a:pos x="0" y="2720"/>
                </a:cxn>
                <a:cxn ang="0">
                  <a:pos x="2000" y="0"/>
                </a:cxn>
                <a:cxn ang="0">
                  <a:pos x="5000" y="0"/>
                </a:cxn>
              </a:cxnLst>
              <a:rect l="0" t="0" r="r" b="b"/>
              <a:pathLst>
                <a:path w="5001" h="2721">
                  <a:moveTo>
                    <a:pt x="5000" y="0"/>
                  </a:moveTo>
                  <a:lnTo>
                    <a:pt x="5000" y="2720"/>
                  </a:lnTo>
                  <a:lnTo>
                    <a:pt x="0" y="2720"/>
                  </a:lnTo>
                  <a:cubicBezTo>
                    <a:pt x="2000" y="2720"/>
                    <a:pt x="0" y="0"/>
                    <a:pt x="2000" y="0"/>
                  </a:cubicBezTo>
                  <a:cubicBezTo>
                    <a:pt x="2667" y="0"/>
                    <a:pt x="4333" y="0"/>
                    <a:pt x="5000" y="0"/>
                  </a:cubicBezTo>
                </a:path>
              </a:pathLst>
            </a:custGeom>
            <a:solidFill>
              <a:srgbClr val="0067B1"/>
            </a:solidFill>
            <a:ln w="9360">
              <a:solidFill>
                <a:srgbClr val="0067B1"/>
              </a:solidFill>
              <a:round/>
              <a:headEnd/>
              <a:tailEnd/>
            </a:ln>
            <a:effectLst/>
          </p:spPr>
          <p:txBody>
            <a:bodyPr wrap="none" anchor="ctr"/>
            <a:lstStyle/>
            <a:p>
              <a:pPr fontAlgn="auto">
                <a:spcBef>
                  <a:spcPts val="0"/>
                </a:spcBef>
                <a:spcAft>
                  <a:spcPts val="0"/>
                </a:spcAft>
                <a:defRPr/>
              </a:pPr>
              <a:endParaRPr lang="en-US">
                <a:latin typeface="+mn-lt"/>
              </a:endParaRPr>
            </a:p>
          </p:txBody>
        </p:sp>
      </p:grpSp>
      <p:sp>
        <p:nvSpPr>
          <p:cNvPr id="1028" name="Title Placeholder 1"/>
          <p:cNvSpPr>
            <a:spLocks noGrp="1"/>
          </p:cNvSpPr>
          <p:nvPr>
            <p:ph type="title"/>
          </p:nvPr>
        </p:nvSpPr>
        <p:spPr bwMode="auto">
          <a:xfrm>
            <a:off x="2124075" y="115888"/>
            <a:ext cx="6840538" cy="86518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9" name="Text Placeholder 2"/>
          <p:cNvSpPr>
            <a:spLocks noGrp="1"/>
          </p:cNvSpPr>
          <p:nvPr>
            <p:ph type="body" idx="1"/>
          </p:nvPr>
        </p:nvSpPr>
        <p:spPr bwMode="auto">
          <a:xfrm>
            <a:off x="611188" y="1600200"/>
            <a:ext cx="8075612" cy="45259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1913" y="6376988"/>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bg1"/>
                </a:solidFill>
                <a:latin typeface="Arial" pitchFamily="34" charset="0"/>
                <a:cs typeface="Arial" pitchFamily="34" charset="0"/>
              </a:defRPr>
            </a:lvl1pPr>
          </a:lstStyle>
          <a:p>
            <a:pPr>
              <a:defRPr/>
            </a:pPr>
            <a:fld id="{5AB38687-8083-4359-80B4-230EE3DB5611}" type="datetimeFigureOut">
              <a:rPr lang="en-US"/>
              <a:pPr>
                <a:defRPr/>
              </a:pPr>
              <a:t>9/16/10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smtClean="0">
                <a:solidFill>
                  <a:schemeClr val="bg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7019925"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Arial" pitchFamily="34" charset="0"/>
                <a:cs typeface="Arial" pitchFamily="34" charset="0"/>
              </a:defRPr>
            </a:lvl1pPr>
          </a:lstStyle>
          <a:p>
            <a:pPr>
              <a:defRPr/>
            </a:pPr>
            <a:fld id="{B4511AA2-99FE-4BFE-B934-C050D2B58355}" type="slidenum">
              <a:rPr lang="en-US"/>
              <a:pPr>
                <a:defRPr/>
              </a:pPr>
              <a:t>‹#›</a:t>
            </a:fld>
            <a:endParaRPr lang="en-US" dirty="0"/>
          </a:p>
        </p:txBody>
      </p:sp>
      <p:sp>
        <p:nvSpPr>
          <p:cNvPr id="15" name="Rectangle 17"/>
          <p:cNvSpPr>
            <a:spLocks noChangeArrowheads="1"/>
          </p:cNvSpPr>
          <p:nvPr/>
        </p:nvSpPr>
        <p:spPr bwMode="auto">
          <a:xfrm>
            <a:off x="7667625" y="6586538"/>
            <a:ext cx="1447800" cy="279400"/>
          </a:xfrm>
          <a:prstGeom prst="rect">
            <a:avLst/>
          </a:prstGeom>
          <a:noFill/>
          <a:ln w="9525">
            <a:noFill/>
            <a:round/>
            <a:headEnd/>
            <a:tailEnd/>
          </a:ln>
          <a:effectLst/>
        </p:spPr>
        <p:txBody>
          <a:bodyPr lIns="90000" tIns="46800" rIns="90000" bIns="46800">
            <a:spAutoFit/>
          </a:bodyPr>
          <a:lstStyle/>
          <a:p>
            <a:pPr algn="r" fontAlgn="auto">
              <a:spcBef>
                <a:spcPts val="875"/>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ea typeface="SimSun" charset="0"/>
                <a:cs typeface="Arial" pitchFamily="34" charset="0"/>
              </a:rPr>
              <a:t>www.egi.eu</a:t>
            </a:r>
          </a:p>
        </p:txBody>
      </p:sp>
      <p:sp>
        <p:nvSpPr>
          <p:cNvPr id="16" name="Rectangle 18"/>
          <p:cNvSpPr>
            <a:spLocks noChangeArrowheads="1"/>
          </p:cNvSpPr>
          <p:nvPr/>
        </p:nvSpPr>
        <p:spPr bwMode="auto">
          <a:xfrm>
            <a:off x="53975" y="6605588"/>
            <a:ext cx="2286000" cy="279400"/>
          </a:xfrm>
          <a:prstGeom prst="rect">
            <a:avLst/>
          </a:prstGeom>
          <a:noFill/>
          <a:ln w="9525">
            <a:noFill/>
            <a:round/>
            <a:headEnd/>
            <a:tailEnd/>
          </a:ln>
          <a:effectLst/>
        </p:spPr>
        <p:txBody>
          <a:bodyPr lIns="90000" tIns="46800" rIns="90000" bIns="46800">
            <a:spAutoFit/>
          </a:bodyPr>
          <a:lstStyle/>
          <a:p>
            <a:pPr fontAlgn="auto">
              <a:spcBef>
                <a:spcPts val="875"/>
              </a:spcBef>
              <a:spcAft>
                <a:spcPts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200" dirty="0">
                <a:solidFill>
                  <a:srgbClr val="FFFFFF"/>
                </a:solidFill>
                <a:ea typeface="SimSun" charset="0"/>
                <a:cs typeface="Arial" pitchFamily="34" charset="0"/>
              </a:rPr>
              <a:t>EGI-</a:t>
            </a:r>
            <a:r>
              <a:rPr lang="en-US" sz="1200" dirty="0" err="1">
                <a:solidFill>
                  <a:srgbClr val="FFFFFF"/>
                </a:solidFill>
                <a:ea typeface="SimSun" charset="0"/>
                <a:cs typeface="Arial" pitchFamily="34" charset="0"/>
              </a:rPr>
              <a:t>InSPIRE</a:t>
            </a:r>
            <a:r>
              <a:rPr lang="en-US" sz="1200" dirty="0">
                <a:solidFill>
                  <a:srgbClr val="FFFFFF"/>
                </a:solidFill>
                <a:ea typeface="SimSun" charset="0"/>
                <a:cs typeface="Arial" pitchFamily="34" charset="0"/>
              </a:rPr>
              <a:t> RI-261323</a:t>
            </a:r>
          </a:p>
        </p:txBody>
      </p:sp>
    </p:spTree>
  </p:cSld>
  <p:clrMap bg1="lt1" tx1="dk1" bg2="lt2" tx2="dk2" accent1="accent1" accent2="accent2" accent3="accent3" accent4="accent4" accent5="accent5" accent6="accent6" hlink="hlink" folHlink="folHlink"/>
  <p:sldLayoutIdLst>
    <p:sldLayoutId id="2147483657" r:id="rId1"/>
    <p:sldLayoutId id="2147483656" r:id="rId2"/>
    <p:sldLayoutId id="2147483658" r:id="rId3"/>
    <p:sldLayoutId id="2147483659" r:id="rId4"/>
    <p:sldLayoutId id="2147483660" r:id="rId5"/>
  </p:sldLayoutIdLst>
  <p:txStyles>
    <p:titleStyle>
      <a:lvl1pPr algn="ctr" rtl="0" fontAlgn="base">
        <a:spcBef>
          <a:spcPct val="0"/>
        </a:spcBef>
        <a:spcAft>
          <a:spcPct val="0"/>
        </a:spcAft>
        <a:defRPr sz="4400" kern="1200">
          <a:solidFill>
            <a:schemeClr val="bg1"/>
          </a:solidFill>
          <a:latin typeface="Arial" pitchFamily="34" charset="0"/>
          <a:ea typeface="+mj-ea"/>
          <a:cs typeface="Arial" pitchFamily="34" charset="0"/>
        </a:defRPr>
      </a:lvl1pPr>
      <a:lvl2pPr algn="ctr" rtl="0" fontAlgn="base">
        <a:spcBef>
          <a:spcPct val="0"/>
        </a:spcBef>
        <a:spcAft>
          <a:spcPct val="0"/>
        </a:spcAft>
        <a:defRPr sz="4400">
          <a:solidFill>
            <a:schemeClr val="bg1"/>
          </a:solidFill>
          <a:latin typeface="Arial" pitchFamily="34" charset="0"/>
          <a:cs typeface="Arial" pitchFamily="34" charset="0"/>
        </a:defRPr>
      </a:lvl2pPr>
      <a:lvl3pPr algn="ctr" rtl="0" fontAlgn="base">
        <a:spcBef>
          <a:spcPct val="0"/>
        </a:spcBef>
        <a:spcAft>
          <a:spcPct val="0"/>
        </a:spcAft>
        <a:defRPr sz="4400">
          <a:solidFill>
            <a:schemeClr val="bg1"/>
          </a:solidFill>
          <a:latin typeface="Arial" pitchFamily="34" charset="0"/>
          <a:cs typeface="Arial" pitchFamily="34" charset="0"/>
        </a:defRPr>
      </a:lvl3pPr>
      <a:lvl4pPr algn="ctr" rtl="0" fontAlgn="base">
        <a:spcBef>
          <a:spcPct val="0"/>
        </a:spcBef>
        <a:spcAft>
          <a:spcPct val="0"/>
        </a:spcAft>
        <a:defRPr sz="4400">
          <a:solidFill>
            <a:schemeClr val="bg1"/>
          </a:solidFill>
          <a:latin typeface="Arial" pitchFamily="34" charset="0"/>
          <a:cs typeface="Arial" pitchFamily="34" charset="0"/>
        </a:defRPr>
      </a:lvl4pPr>
      <a:lvl5pPr algn="ctr" rtl="0" fontAlgn="base">
        <a:spcBef>
          <a:spcPct val="0"/>
        </a:spcBef>
        <a:spcAft>
          <a:spcPct val="0"/>
        </a:spcAft>
        <a:defRPr sz="4400">
          <a:solidFill>
            <a:schemeClr val="bg1"/>
          </a:solidFill>
          <a:latin typeface="Arial" pitchFamily="34" charset="0"/>
          <a:cs typeface="Arial" pitchFamily="34" charset="0"/>
        </a:defRPr>
      </a:lvl5pPr>
      <a:lvl6pPr marL="457200" algn="ctr" rtl="0" fontAlgn="base">
        <a:spcBef>
          <a:spcPct val="0"/>
        </a:spcBef>
        <a:spcAft>
          <a:spcPct val="0"/>
        </a:spcAft>
        <a:defRPr sz="4400">
          <a:solidFill>
            <a:schemeClr val="bg1"/>
          </a:solidFill>
          <a:latin typeface="Arial" pitchFamily="34" charset="0"/>
          <a:cs typeface="Arial" pitchFamily="34" charset="0"/>
        </a:defRPr>
      </a:lvl6pPr>
      <a:lvl7pPr marL="914400" algn="ctr" rtl="0" fontAlgn="base">
        <a:spcBef>
          <a:spcPct val="0"/>
        </a:spcBef>
        <a:spcAft>
          <a:spcPct val="0"/>
        </a:spcAft>
        <a:defRPr sz="4400">
          <a:solidFill>
            <a:schemeClr val="bg1"/>
          </a:solidFill>
          <a:latin typeface="Arial" pitchFamily="34" charset="0"/>
          <a:cs typeface="Arial" pitchFamily="34" charset="0"/>
        </a:defRPr>
      </a:lvl7pPr>
      <a:lvl8pPr marL="1371600" algn="ctr" rtl="0" fontAlgn="base">
        <a:spcBef>
          <a:spcPct val="0"/>
        </a:spcBef>
        <a:spcAft>
          <a:spcPct val="0"/>
        </a:spcAft>
        <a:defRPr sz="4400">
          <a:solidFill>
            <a:schemeClr val="bg1"/>
          </a:solidFill>
          <a:latin typeface="Arial" pitchFamily="34" charset="0"/>
          <a:cs typeface="Arial" pitchFamily="34" charset="0"/>
        </a:defRPr>
      </a:lvl8pPr>
      <a:lvl9pPr marL="1828800" algn="ctr" rtl="0" fontAlgn="base">
        <a:spcBef>
          <a:spcPct val="0"/>
        </a:spcBef>
        <a:spcAft>
          <a:spcPct val="0"/>
        </a:spcAft>
        <a:defRPr sz="4400">
          <a:solidFill>
            <a:schemeClr val="bg1"/>
          </a:solidFill>
          <a:latin typeface="Arial" pitchFamily="34" charset="0"/>
          <a:cs typeface="Arial"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1"/>
          <p:cNvSpPr>
            <a:spLocks noChangeArrowheads="1"/>
          </p:cNvSpPr>
          <p:nvPr>
            <p:ph type="title"/>
          </p:nvPr>
        </p:nvSpPr>
        <p:spPr bwMode="auto">
          <a:xfrm>
            <a:off x="685800" y="381000"/>
            <a:ext cx="7772400" cy="1600200"/>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ChangeArrowheads="1"/>
          </p:cNvSpPr>
          <p:nvPr>
            <p:ph type="body" idx="1"/>
          </p:nvPr>
        </p:nvSpPr>
        <p:spPr bwMode="auto">
          <a:xfrm>
            <a:off x="685800" y="1981200"/>
            <a:ext cx="7772400" cy="4876800"/>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8758238" y="6553200"/>
            <a:ext cx="312737" cy="304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a:defRPr sz="1400">
                <a:solidFill>
                  <a:schemeClr val="tx1"/>
                </a:solidFill>
                <a:ea typeface="Arial" charset="0"/>
                <a:cs typeface="Arial" charset="0"/>
              </a:defRPr>
            </a:lvl1pPr>
          </a:lstStyle>
          <a:p>
            <a:pPr>
              <a:defRPr/>
            </a:pPr>
            <a:fld id="{AAF2ECBB-88D2-DB40-9A29-7092429EA316}" type="slidenum">
              <a:rPr lang="en-US">
                <a:solidFill>
                  <a:srgbClr val="000000"/>
                </a:solidFill>
                <a:latin typeface="Arial" charset="0"/>
                <a:sym typeface="Arial" charset="0"/>
              </a:rPr>
              <a:pPr>
                <a:defRPr/>
              </a:pPr>
              <a:t>‹#›</a:t>
            </a:fld>
            <a:endParaRPr lang="en-US" dirty="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3662" r:id="rId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5pPr>
      <a:lvl6pPr marL="4968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6pPr>
      <a:lvl7pPr marL="9540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7pPr>
      <a:lvl8pPr marL="14112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8pPr>
      <a:lvl9pPr marL="18684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9pPr>
    </p:titleStyle>
    <p:bodyStyle>
      <a:lvl1pPr marL="382588" indent="-342900" algn="l" rtl="0" eaLnBrk="0" fontAlgn="base" hangingPunct="0">
        <a:spcBef>
          <a:spcPts val="600"/>
        </a:spcBef>
        <a:spcAft>
          <a:spcPct val="0"/>
        </a:spcAft>
        <a:buSzPct val="100000"/>
        <a:buFont typeface="Arial" charset="0"/>
        <a:buChar char="•"/>
        <a:defRPr sz="2400" b="1">
          <a:solidFill>
            <a:srgbClr val="224B50"/>
          </a:solidFill>
          <a:latin typeface="+mn-lt"/>
          <a:ea typeface="+mn-ea"/>
          <a:cs typeface="+mn-cs"/>
          <a:sym typeface="Arial" charset="0"/>
        </a:defRPr>
      </a:lvl1pPr>
      <a:lvl2pPr marL="731838" indent="-285750" algn="l" rtl="0" eaLnBrk="0" fontAlgn="base" hangingPunct="0">
        <a:spcBef>
          <a:spcPts val="500"/>
        </a:spcBef>
        <a:spcAft>
          <a:spcPct val="0"/>
        </a:spcAft>
        <a:buSzPct val="100000"/>
        <a:buFont typeface="Arial" charset="0"/>
        <a:buChar char="–"/>
        <a:defRPr sz="2300" b="1">
          <a:solidFill>
            <a:srgbClr val="222268"/>
          </a:solidFill>
          <a:latin typeface="+mn-lt"/>
          <a:ea typeface="+mj-ea"/>
          <a:cs typeface="+mj-cs"/>
          <a:sym typeface="Arial" charset="0"/>
        </a:defRPr>
      </a:lvl2pPr>
      <a:lvl3pPr marL="1131888" indent="-228600" algn="l" rtl="0" eaLnBrk="0" fontAlgn="base" hangingPunct="0">
        <a:spcBef>
          <a:spcPts val="500"/>
        </a:spcBef>
        <a:spcAft>
          <a:spcPct val="0"/>
        </a:spcAft>
        <a:buSzPct val="100000"/>
        <a:buFont typeface="Arial" charset="0"/>
        <a:buChar char="•"/>
        <a:defRPr sz="2200" b="1">
          <a:solidFill>
            <a:schemeClr val="tx1"/>
          </a:solidFill>
          <a:latin typeface="+mn-lt"/>
          <a:ea typeface="+mj-ea"/>
          <a:cs typeface="+mj-cs"/>
          <a:sym typeface="Arial" charset="0"/>
        </a:defRPr>
      </a:lvl3pPr>
      <a:lvl4pPr marL="1589088" indent="-228600" algn="l" rtl="0" eaLnBrk="0" fontAlgn="base" hangingPunct="0">
        <a:spcBef>
          <a:spcPts val="500"/>
        </a:spcBef>
        <a:spcAft>
          <a:spcPct val="0"/>
        </a:spcAft>
        <a:buSzPct val="100000"/>
        <a:buFont typeface="Arial" charset="0"/>
        <a:buChar char="–"/>
        <a:defRPr sz="2000" i="1">
          <a:solidFill>
            <a:srgbClr val="224B50"/>
          </a:solidFill>
          <a:latin typeface="+mn-lt"/>
          <a:ea typeface="+mj-ea"/>
          <a:cs typeface="+mj-cs"/>
          <a:sym typeface="Arial" charset="0"/>
        </a:defRPr>
      </a:lvl4pPr>
      <a:lvl5pPr marL="2046288" indent="-228600" algn="l" rtl="0" eaLnBrk="0" fontAlgn="base" hangingPunct="0">
        <a:spcBef>
          <a:spcPts val="500"/>
        </a:spcBef>
        <a:spcAft>
          <a:spcPct val="0"/>
        </a:spcAft>
        <a:buSzPct val="100000"/>
        <a:buFont typeface="Arial" charset="0"/>
        <a:buChar char="»"/>
        <a:defRPr sz="2000" i="1">
          <a:solidFill>
            <a:schemeClr val="tx1"/>
          </a:solidFill>
          <a:latin typeface="+mn-lt"/>
          <a:ea typeface="+mj-ea"/>
          <a:cs typeface="+mj-cs"/>
          <a:sym typeface="Arial" charset="0"/>
        </a:defRPr>
      </a:lvl5pPr>
      <a:lvl6pPr marL="25034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6pPr>
      <a:lvl7pPr marL="29606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7pPr>
      <a:lvl8pPr marL="34178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8pPr>
      <a:lvl9pPr marL="38750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1"/>
          <p:cNvSpPr>
            <a:spLocks noChangeArrowheads="1"/>
          </p:cNvSpPr>
          <p:nvPr>
            <p:ph type="title"/>
          </p:nvPr>
        </p:nvSpPr>
        <p:spPr bwMode="auto">
          <a:xfrm>
            <a:off x="685800" y="381000"/>
            <a:ext cx="7772400" cy="1600200"/>
          </a:xfrm>
          <a:prstGeom prst="rect">
            <a:avLst/>
          </a:prstGeom>
          <a:noFill/>
          <a:ln w="12700">
            <a:noFill/>
            <a:miter lim="800000"/>
            <a:headEnd/>
            <a:tailEnd/>
          </a:ln>
        </p:spPr>
        <p:txBody>
          <a:bodyPr vert="horz" wrap="square" lIns="50800" tIns="50800" rIns="91440" bIns="50800" numCol="1" anchor="ctr" anchorCtr="0" compatLnSpc="1">
            <a:prstTxWarp prst="textNoShape">
              <a:avLst/>
            </a:prstTxWarp>
          </a:bodyPr>
          <a:lstStyle/>
          <a:p>
            <a:pPr lvl="0"/>
            <a:r>
              <a:rPr lang="en-US">
                <a:sym typeface="Arial" charset="0"/>
              </a:rPr>
              <a:t>Click to edit Master title style</a:t>
            </a:r>
          </a:p>
        </p:txBody>
      </p:sp>
      <p:sp>
        <p:nvSpPr>
          <p:cNvPr id="1027" name="Rectangle 2"/>
          <p:cNvSpPr>
            <a:spLocks noChangeArrowheads="1"/>
          </p:cNvSpPr>
          <p:nvPr>
            <p:ph type="body" idx="1"/>
          </p:nvPr>
        </p:nvSpPr>
        <p:spPr bwMode="auto">
          <a:xfrm>
            <a:off x="685800" y="1981200"/>
            <a:ext cx="7772400" cy="4876800"/>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 name="Text Box 3"/>
          <p:cNvSpPr txBox="1">
            <a:spLocks noGrp="1" noChangeArrowheads="1"/>
          </p:cNvSpPr>
          <p:nvPr>
            <p:ph type="sldNum" sz="quarter" idx="4"/>
          </p:nvPr>
        </p:nvSpPr>
        <p:spPr bwMode="auto">
          <a:xfrm>
            <a:off x="8758238" y="6553200"/>
            <a:ext cx="312737" cy="304800"/>
          </a:xfrm>
          <a:prstGeom prst="rect">
            <a:avLst/>
          </a:prstGeom>
          <a:noFill/>
          <a:ln w="12700">
            <a:noFill/>
            <a:miter lim="800000"/>
            <a:headEnd/>
            <a:tailEnd/>
          </a:ln>
          <a:effectLst/>
        </p:spPr>
        <p:txBody>
          <a:bodyPr vert="horz" wrap="none" lIns="91440" tIns="45720" rIns="91440" bIns="45720" numCol="1" anchor="t" anchorCtr="0" compatLnSpc="1">
            <a:prstTxWarp prst="textNoShape">
              <a:avLst/>
            </a:prstTxWarp>
          </a:bodyPr>
          <a:lstStyle>
            <a:lvl1pPr algn="ctr">
              <a:defRPr sz="1400">
                <a:solidFill>
                  <a:schemeClr val="tx1"/>
                </a:solidFill>
                <a:ea typeface="Arial" charset="0"/>
                <a:cs typeface="Arial" charset="0"/>
              </a:defRPr>
            </a:lvl1pPr>
          </a:lstStyle>
          <a:p>
            <a:pPr>
              <a:defRPr/>
            </a:pPr>
            <a:fld id="{AAF2ECBB-88D2-DB40-9A29-7092429EA316}" type="slidenum">
              <a:rPr lang="en-US">
                <a:solidFill>
                  <a:srgbClr val="000000"/>
                </a:solidFill>
                <a:latin typeface="Arial" charset="0"/>
                <a:sym typeface="Arial" charset="0"/>
              </a:rPr>
              <a:pPr>
                <a:defRPr/>
              </a:pPr>
              <a:t>‹#›</a:t>
            </a:fld>
            <a:endParaRPr lang="en-US" dirty="0">
              <a:solidFill>
                <a:srgbClr val="000000"/>
              </a:solidFill>
              <a:latin typeface="Arial" charset="0"/>
              <a:sym typeface="Arial" charset="0"/>
            </a:endParaRPr>
          </a:p>
        </p:txBody>
      </p:sp>
    </p:spTree>
  </p:cSld>
  <p:clrMap bg1="lt1" tx1="dk1" bg2="lt2" tx2="dk2" accent1="accent1" accent2="accent2" accent3="accent3" accent4="accent4" accent5="accent5" accent6="accent6" hlink="hlink" folHlink="folHlink"/>
  <p:sldLayoutIdLst>
    <p:sldLayoutId id="2147483664" r:id="rId1"/>
  </p:sldLayoutIdLst>
  <p:transition/>
  <p:hf hdr="0" ftr="0" dt="0"/>
  <p:txStyles>
    <p:titleStyle>
      <a:lvl1pPr marL="39688" indent="-39688" algn="ctr" rtl="0" eaLnBrk="0" fontAlgn="base" hangingPunct="0">
        <a:spcBef>
          <a:spcPct val="0"/>
        </a:spcBef>
        <a:spcAft>
          <a:spcPct val="0"/>
        </a:spcAft>
        <a:defRPr sz="4400">
          <a:solidFill>
            <a:schemeClr val="tx1"/>
          </a:solidFill>
          <a:latin typeface="+mj-lt"/>
          <a:ea typeface="+mj-ea"/>
          <a:cs typeface="+mj-cs"/>
          <a:sym typeface="Arial" charset="0"/>
        </a:defRPr>
      </a:lvl1pPr>
      <a:lvl2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2pPr>
      <a:lvl3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3pPr>
      <a:lvl4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4pPr>
      <a:lvl5pPr marL="39688" indent="-39688" algn="ctr" rtl="0" eaLnBrk="0" fontAlgn="base" hangingPunct="0">
        <a:spcBef>
          <a:spcPct val="0"/>
        </a:spcBef>
        <a:spcAft>
          <a:spcPct val="0"/>
        </a:spcAft>
        <a:defRPr sz="4400">
          <a:solidFill>
            <a:schemeClr val="tx1"/>
          </a:solidFill>
          <a:latin typeface="Arial" charset="0"/>
          <a:ea typeface="Heiti TC Light" charset="-120"/>
          <a:cs typeface="Heiti TC Light" charset="-120"/>
          <a:sym typeface="Arial" charset="0"/>
        </a:defRPr>
      </a:lvl5pPr>
      <a:lvl6pPr marL="4968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6pPr>
      <a:lvl7pPr marL="9540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7pPr>
      <a:lvl8pPr marL="14112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8pPr>
      <a:lvl9pPr marL="1868488" algn="ctr" rtl="0" fontAlgn="base">
        <a:spcBef>
          <a:spcPct val="0"/>
        </a:spcBef>
        <a:spcAft>
          <a:spcPct val="0"/>
        </a:spcAft>
        <a:defRPr sz="4400">
          <a:solidFill>
            <a:schemeClr val="tx1"/>
          </a:solidFill>
          <a:latin typeface="Arial" charset="0"/>
          <a:ea typeface="Heiti TC Light" charset="-120"/>
          <a:cs typeface="Heiti TC Light" charset="-120"/>
          <a:sym typeface="Arial" charset="0"/>
        </a:defRPr>
      </a:lvl9pPr>
    </p:titleStyle>
    <p:bodyStyle>
      <a:lvl1pPr marL="382588" indent="-342900" algn="l" rtl="0" eaLnBrk="0" fontAlgn="base" hangingPunct="0">
        <a:spcBef>
          <a:spcPts val="600"/>
        </a:spcBef>
        <a:spcAft>
          <a:spcPct val="0"/>
        </a:spcAft>
        <a:buSzPct val="100000"/>
        <a:buFont typeface="Arial" charset="0"/>
        <a:buChar char="•"/>
        <a:defRPr sz="2400" b="1">
          <a:solidFill>
            <a:srgbClr val="224B50"/>
          </a:solidFill>
          <a:latin typeface="+mn-lt"/>
          <a:ea typeface="+mn-ea"/>
          <a:cs typeface="+mn-cs"/>
          <a:sym typeface="Arial" charset="0"/>
        </a:defRPr>
      </a:lvl1pPr>
      <a:lvl2pPr marL="731838" indent="-285750" algn="l" rtl="0" eaLnBrk="0" fontAlgn="base" hangingPunct="0">
        <a:spcBef>
          <a:spcPts val="500"/>
        </a:spcBef>
        <a:spcAft>
          <a:spcPct val="0"/>
        </a:spcAft>
        <a:buSzPct val="100000"/>
        <a:buFont typeface="Arial" charset="0"/>
        <a:buChar char="–"/>
        <a:defRPr sz="2300" b="1">
          <a:solidFill>
            <a:srgbClr val="222268"/>
          </a:solidFill>
          <a:latin typeface="+mn-lt"/>
          <a:ea typeface="+mj-ea"/>
          <a:cs typeface="+mj-cs"/>
          <a:sym typeface="Arial" charset="0"/>
        </a:defRPr>
      </a:lvl2pPr>
      <a:lvl3pPr marL="1131888" indent="-228600" algn="l" rtl="0" eaLnBrk="0" fontAlgn="base" hangingPunct="0">
        <a:spcBef>
          <a:spcPts val="500"/>
        </a:spcBef>
        <a:spcAft>
          <a:spcPct val="0"/>
        </a:spcAft>
        <a:buSzPct val="100000"/>
        <a:buFont typeface="Arial" charset="0"/>
        <a:buChar char="•"/>
        <a:defRPr sz="2200" b="1">
          <a:solidFill>
            <a:schemeClr val="tx1"/>
          </a:solidFill>
          <a:latin typeface="+mn-lt"/>
          <a:ea typeface="+mj-ea"/>
          <a:cs typeface="+mj-cs"/>
          <a:sym typeface="Arial" charset="0"/>
        </a:defRPr>
      </a:lvl3pPr>
      <a:lvl4pPr marL="1589088" indent="-228600" algn="l" rtl="0" eaLnBrk="0" fontAlgn="base" hangingPunct="0">
        <a:spcBef>
          <a:spcPts val="500"/>
        </a:spcBef>
        <a:spcAft>
          <a:spcPct val="0"/>
        </a:spcAft>
        <a:buSzPct val="100000"/>
        <a:buFont typeface="Arial" charset="0"/>
        <a:buChar char="–"/>
        <a:defRPr sz="2000" i="1">
          <a:solidFill>
            <a:srgbClr val="224B50"/>
          </a:solidFill>
          <a:latin typeface="+mn-lt"/>
          <a:ea typeface="+mj-ea"/>
          <a:cs typeface="+mj-cs"/>
          <a:sym typeface="Arial" charset="0"/>
        </a:defRPr>
      </a:lvl4pPr>
      <a:lvl5pPr marL="2046288" indent="-228600" algn="l" rtl="0" eaLnBrk="0" fontAlgn="base" hangingPunct="0">
        <a:spcBef>
          <a:spcPts val="500"/>
        </a:spcBef>
        <a:spcAft>
          <a:spcPct val="0"/>
        </a:spcAft>
        <a:buSzPct val="100000"/>
        <a:buFont typeface="Arial" charset="0"/>
        <a:buChar char="»"/>
        <a:defRPr sz="2000" i="1">
          <a:solidFill>
            <a:schemeClr val="tx1"/>
          </a:solidFill>
          <a:latin typeface="+mn-lt"/>
          <a:ea typeface="+mj-ea"/>
          <a:cs typeface="+mj-cs"/>
          <a:sym typeface="Arial" charset="0"/>
        </a:defRPr>
      </a:lvl5pPr>
      <a:lvl6pPr marL="25034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6pPr>
      <a:lvl7pPr marL="29606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7pPr>
      <a:lvl8pPr marL="34178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8pPr>
      <a:lvl9pPr marL="3875088" indent="-228600" algn="l" rtl="0" fontAlgn="base">
        <a:spcBef>
          <a:spcPts val="500"/>
        </a:spcBef>
        <a:spcAft>
          <a:spcPct val="0"/>
        </a:spcAft>
        <a:buSzPct val="100000"/>
        <a:buFont typeface="Arial" charset="0"/>
        <a:buChar char="»"/>
        <a:defRPr sz="2000" i="1">
          <a:solidFill>
            <a:schemeClr val="tx1"/>
          </a:solidFill>
          <a:latin typeface="+mn-lt"/>
          <a:ea typeface="+mj-ea"/>
          <a:cs typeface="+mj-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13.gif"/><Relationship Id="rId5" Type="http://schemas.openxmlformats.org/officeDocument/2006/relationships/image" Target="../media/image14.gif"/><Relationship Id="rId6" Type="http://schemas.openxmlformats.org/officeDocument/2006/relationships/image" Target="../media/image15.png"/><Relationship Id="rId1" Type="http://schemas.openxmlformats.org/officeDocument/2006/relationships/video" Target="file://localhost/Users/mac/Eric/Disaster%20Mitigation/TWEarthquakeSampleMoview.asf" TargetMode="Externa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GB" dirty="0" smtClean="0"/>
              <a:t>Application and User Support in Asia</a:t>
            </a:r>
            <a:endParaRPr lang="en-GB" dirty="0"/>
          </a:p>
        </p:txBody>
      </p:sp>
      <p:sp>
        <p:nvSpPr>
          <p:cNvPr id="5" name="Subtitle 4"/>
          <p:cNvSpPr>
            <a:spLocks noGrp="1"/>
          </p:cNvSpPr>
          <p:nvPr>
            <p:ph type="subTitle" idx="1"/>
          </p:nvPr>
        </p:nvSpPr>
        <p:spPr/>
        <p:txBody>
          <a:bodyPr/>
          <a:lstStyle/>
          <a:p>
            <a:r>
              <a:rPr lang="en-GB" dirty="0" smtClean="0"/>
              <a:t>Eric Yen</a:t>
            </a:r>
          </a:p>
          <a:p>
            <a:r>
              <a:rPr lang="en-GB" dirty="0" smtClean="0"/>
              <a:t>ASGC, Taiwan</a:t>
            </a:r>
            <a:endParaRPr lang="en-GB" dirty="0"/>
          </a:p>
        </p:txBody>
      </p:sp>
      <p:sp>
        <p:nvSpPr>
          <p:cNvPr id="3076" name="Date Placeholder 3"/>
          <p:cNvSpPr>
            <a:spLocks noGrp="1"/>
          </p:cNvSpPr>
          <p:nvPr>
            <p:ph type="dt" sz="half" idx="10"/>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1887163-61FB-4675-9153-F0293FEAB010}" type="datetime1">
              <a:rPr lang="en-US">
                <a:solidFill>
                  <a:schemeClr val="bg1"/>
                </a:solidFill>
                <a:latin typeface="Arial" pitchFamily="34" charset="0"/>
              </a:rPr>
              <a:pPr fontAlgn="base">
                <a:spcBef>
                  <a:spcPct val="0"/>
                </a:spcBef>
                <a:spcAft>
                  <a:spcPct val="0"/>
                </a:spcAft>
              </a:pPr>
              <a:t>9/16/10</a:t>
            </a:fld>
            <a:endParaRPr lang="en-US" dirty="0">
              <a:solidFill>
                <a:schemeClr val="bg1"/>
              </a:solidFill>
              <a:latin typeface="Arial" pitchFamily="34" charset="0"/>
            </a:endParaRPr>
          </a:p>
        </p:txBody>
      </p:sp>
      <p:sp>
        <p:nvSpPr>
          <p:cNvPr id="3077" name="Footer Placeholder 5"/>
          <p:cNvSpPr>
            <a:spLocks noGrp="1"/>
          </p:cNvSpPr>
          <p:nvPr>
            <p:ph type="ftr" sz="quarter" idx="1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solidFill>
                <a:schemeClr val="bg1"/>
              </a:solidFill>
              <a:latin typeface="Arial" pitchFamily="34" charset="0"/>
            </a:endParaRPr>
          </a:p>
        </p:txBody>
      </p:sp>
      <p:sp>
        <p:nvSpPr>
          <p:cNvPr id="3078" name="Slide Number Placeholder 4"/>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8CF096EC-15E1-45F9-B167-FBE36F0982FF}" type="slidenum">
              <a:rPr lang="en-US">
                <a:solidFill>
                  <a:schemeClr val="bg1"/>
                </a:solidFill>
                <a:latin typeface="Arial" pitchFamily="34" charset="0"/>
              </a:rPr>
              <a:pPr fontAlgn="base">
                <a:spcBef>
                  <a:spcPct val="0"/>
                </a:spcBef>
                <a:spcAft>
                  <a:spcPct val="0"/>
                </a:spcAft>
              </a:pPr>
              <a:t>1</a:t>
            </a:fld>
            <a:endParaRPr lang="en-US">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1981200" y="152400"/>
            <a:ext cx="6934200" cy="762000"/>
          </a:xfrm>
        </p:spPr>
        <p:txBody>
          <a:bodyPr rIns="81279"/>
          <a:lstStyle/>
          <a:p>
            <a:r>
              <a:rPr lang="en-US" sz="3200" dirty="0" smtClean="0">
                <a:solidFill>
                  <a:srgbClr val="FFFFFF"/>
                </a:solidFill>
              </a:rPr>
              <a:t>Building Strain Green’s Tensor Database</a:t>
            </a:r>
          </a:p>
        </p:txBody>
      </p:sp>
      <p:sp>
        <p:nvSpPr>
          <p:cNvPr id="73731" name="Rectangle 6"/>
          <p:cNvSpPr txBox="1">
            <a:spLocks noChangeArrowheads="1"/>
          </p:cNvSpPr>
          <p:nvPr/>
        </p:nvSpPr>
        <p:spPr bwMode="auto">
          <a:xfrm>
            <a:off x="4114800" y="1066800"/>
            <a:ext cx="4953000" cy="5334000"/>
          </a:xfrm>
          <a:prstGeom prst="rect">
            <a:avLst/>
          </a:prstGeom>
          <a:noFill/>
          <a:ln w="9525">
            <a:noFill/>
            <a:miter lim="800000"/>
            <a:headEnd/>
            <a:tailEnd/>
          </a:ln>
        </p:spPr>
        <p:txBody>
          <a:bodyPr>
            <a:prstTxWarp prst="textNoShape">
              <a:avLst/>
            </a:prstTxWarp>
          </a:bodyPr>
          <a:lstStyle/>
          <a:p>
            <a:pPr marL="342900" indent="-342900">
              <a:lnSpc>
                <a:spcPct val="90000"/>
              </a:lnSpc>
              <a:spcBef>
                <a:spcPct val="20000"/>
              </a:spcBef>
              <a:buFontTx/>
              <a:buChar char="•"/>
            </a:pPr>
            <a:r>
              <a:rPr kumimoji="1" lang="en-US" altLang="zh-TW" sz="2400" dirty="0">
                <a:solidFill>
                  <a:srgbClr val="000000"/>
                </a:solidFill>
                <a:latin typeface="Arial" charset="0"/>
                <a:sym typeface="Arial" charset="0"/>
              </a:rPr>
              <a:t>50 stations are chosen for SGT calculation, based on Taiwan 3D velocity model of Taiwan</a:t>
            </a:r>
          </a:p>
          <a:p>
            <a:pPr marL="342900" indent="-342900">
              <a:lnSpc>
                <a:spcPct val="90000"/>
              </a:lnSpc>
              <a:spcBef>
                <a:spcPct val="20000"/>
              </a:spcBef>
              <a:buFontTx/>
              <a:buChar char="•"/>
            </a:pPr>
            <a:r>
              <a:rPr kumimoji="1" lang="en-US" altLang="zh-TW" sz="2400" dirty="0">
                <a:solidFill>
                  <a:srgbClr val="000000"/>
                </a:solidFill>
                <a:latin typeface="Arial" charset="0"/>
                <a:sym typeface="Arial" charset="0"/>
              </a:rPr>
              <a:t>The simulation scope covers the main Taiwan island only</a:t>
            </a:r>
          </a:p>
          <a:p>
            <a:pPr marL="742950" lvl="1" indent="-285750">
              <a:lnSpc>
                <a:spcPct val="90000"/>
              </a:lnSpc>
              <a:spcBef>
                <a:spcPct val="20000"/>
              </a:spcBef>
              <a:buFontTx/>
              <a:buChar char="–"/>
            </a:pPr>
            <a:r>
              <a:rPr kumimoji="1" lang="en-US" altLang="zh-TW" sz="2000" dirty="0">
                <a:solidFill>
                  <a:srgbClr val="000000"/>
                </a:solidFill>
                <a:latin typeface="Arial" charset="0"/>
                <a:sym typeface="Arial" charset="0"/>
              </a:rPr>
              <a:t>230 </a:t>
            </a:r>
            <a:r>
              <a:rPr kumimoji="1" lang="en-US" altLang="zh-TW" sz="2000" dirty="0" err="1">
                <a:solidFill>
                  <a:srgbClr val="000000"/>
                </a:solidFill>
                <a:latin typeface="Arial" charset="0"/>
                <a:sym typeface="Arial" charset="0"/>
              </a:rPr>
              <a:t>x</a:t>
            </a:r>
            <a:r>
              <a:rPr kumimoji="1" lang="en-US" altLang="zh-TW" sz="2000" dirty="0">
                <a:solidFill>
                  <a:srgbClr val="000000"/>
                </a:solidFill>
                <a:latin typeface="Arial" charset="0"/>
                <a:sym typeface="Arial" charset="0"/>
              </a:rPr>
              <a:t> 390 </a:t>
            </a:r>
            <a:r>
              <a:rPr kumimoji="1" lang="en-US" altLang="zh-TW" sz="2000" dirty="0" err="1">
                <a:solidFill>
                  <a:srgbClr val="000000"/>
                </a:solidFill>
                <a:latin typeface="Arial" charset="0"/>
                <a:sym typeface="Arial" charset="0"/>
              </a:rPr>
              <a:t>x</a:t>
            </a:r>
            <a:r>
              <a:rPr kumimoji="1" lang="en-US" altLang="zh-TW" sz="2000" dirty="0">
                <a:solidFill>
                  <a:srgbClr val="000000"/>
                </a:solidFill>
                <a:latin typeface="Arial" charset="0"/>
                <a:sym typeface="Arial" charset="0"/>
              </a:rPr>
              <a:t> 80 km</a:t>
            </a:r>
            <a:r>
              <a:rPr kumimoji="1" lang="en-US" altLang="zh-TW" sz="2000" baseline="30000" dirty="0">
                <a:solidFill>
                  <a:srgbClr val="000000"/>
                </a:solidFill>
                <a:latin typeface="Arial" charset="0"/>
                <a:sym typeface="Arial" charset="0"/>
              </a:rPr>
              <a:t>3</a:t>
            </a:r>
            <a:endParaRPr kumimoji="1" lang="en-US" altLang="zh-TW" sz="2000" dirty="0">
              <a:solidFill>
                <a:srgbClr val="000000"/>
              </a:solidFill>
              <a:latin typeface="Arial" charset="0"/>
              <a:sym typeface="Arial" charset="0"/>
            </a:endParaRPr>
          </a:p>
          <a:p>
            <a:pPr marL="742950" lvl="1" indent="-285750">
              <a:lnSpc>
                <a:spcPct val="90000"/>
              </a:lnSpc>
              <a:spcBef>
                <a:spcPct val="20000"/>
              </a:spcBef>
              <a:buFontTx/>
              <a:buChar char="–"/>
            </a:pPr>
            <a:r>
              <a:rPr kumimoji="1" lang="en-US" altLang="zh-TW" sz="2000" dirty="0">
                <a:solidFill>
                  <a:srgbClr val="000000"/>
                </a:solidFill>
                <a:latin typeface="Arial" charset="0"/>
                <a:sym typeface="Arial" charset="0"/>
              </a:rPr>
              <a:t>The side length of a grid is 200 </a:t>
            </a:r>
            <a:r>
              <a:rPr kumimoji="1" lang="en-US" altLang="zh-TW" sz="2000" dirty="0" err="1">
                <a:solidFill>
                  <a:srgbClr val="000000"/>
                </a:solidFill>
                <a:latin typeface="Arial" charset="0"/>
                <a:sym typeface="Arial" charset="0"/>
              </a:rPr>
              <a:t>m</a:t>
            </a:r>
            <a:endParaRPr kumimoji="1" lang="en-US" altLang="zh-TW" sz="2000" dirty="0">
              <a:solidFill>
                <a:srgbClr val="000000"/>
              </a:solidFill>
              <a:latin typeface="Arial" charset="0"/>
              <a:sym typeface="Arial" charset="0"/>
            </a:endParaRPr>
          </a:p>
          <a:p>
            <a:pPr marL="742950" lvl="1" indent="-285750">
              <a:lnSpc>
                <a:spcPct val="90000"/>
              </a:lnSpc>
              <a:spcBef>
                <a:spcPct val="20000"/>
              </a:spcBef>
              <a:buFontTx/>
              <a:buChar char="–"/>
            </a:pPr>
            <a:r>
              <a:rPr kumimoji="1" lang="en-US" altLang="zh-TW" sz="2000" dirty="0">
                <a:solidFill>
                  <a:srgbClr val="000000"/>
                </a:solidFill>
                <a:latin typeface="Arial" charset="0"/>
                <a:sym typeface="Arial" charset="0"/>
              </a:rPr>
              <a:t>About 9 </a:t>
            </a:r>
            <a:r>
              <a:rPr kumimoji="1" lang="en-US" altLang="zh-TW" sz="2000" dirty="0" err="1">
                <a:solidFill>
                  <a:srgbClr val="000000"/>
                </a:solidFill>
                <a:latin typeface="Arial" charset="0"/>
                <a:sym typeface="Arial" charset="0"/>
              </a:rPr>
              <a:t>x</a:t>
            </a:r>
            <a:r>
              <a:rPr kumimoji="1" lang="en-US" altLang="zh-TW" sz="2000" dirty="0">
                <a:solidFill>
                  <a:srgbClr val="000000"/>
                </a:solidFill>
                <a:latin typeface="Arial" charset="0"/>
                <a:sym typeface="Arial" charset="0"/>
              </a:rPr>
              <a:t> 10</a:t>
            </a:r>
            <a:r>
              <a:rPr kumimoji="1" lang="en-US" altLang="zh-TW" sz="2000" baseline="30000" dirty="0">
                <a:solidFill>
                  <a:srgbClr val="000000"/>
                </a:solidFill>
                <a:latin typeface="Arial" charset="0"/>
                <a:sym typeface="Arial" charset="0"/>
              </a:rPr>
              <a:t>8 </a:t>
            </a:r>
            <a:r>
              <a:rPr kumimoji="1" lang="en-US" altLang="zh-TW" sz="2000" dirty="0">
                <a:solidFill>
                  <a:srgbClr val="000000"/>
                </a:solidFill>
                <a:latin typeface="Arial" charset="0"/>
                <a:sym typeface="Arial" charset="0"/>
              </a:rPr>
              <a:t>grids</a:t>
            </a:r>
          </a:p>
          <a:p>
            <a:pPr marL="342900" indent="-342900">
              <a:lnSpc>
                <a:spcPct val="90000"/>
              </a:lnSpc>
              <a:spcBef>
                <a:spcPct val="20000"/>
              </a:spcBef>
              <a:buFont typeface="Arial" charset="0"/>
              <a:buChar char="•"/>
            </a:pPr>
            <a:r>
              <a:rPr lang="en-US" altLang="zh-TW" sz="2000" dirty="0">
                <a:solidFill>
                  <a:srgbClr val="000000"/>
                </a:solidFill>
                <a:latin typeface="Arial" charset="0"/>
                <a:ea typeface="Heiti TC Light" charset="-120"/>
                <a:cs typeface="Heiti TC Light" charset="-120"/>
                <a:sym typeface="Arial" charset="0"/>
              </a:rPr>
              <a:t>Challenges (for one-minute propagation running by a 64-thread MPI job)</a:t>
            </a:r>
          </a:p>
          <a:p>
            <a:pPr marL="742950" lvl="1" indent="-285750">
              <a:lnSpc>
                <a:spcPct val="90000"/>
              </a:lnSpc>
              <a:spcBef>
                <a:spcPct val="20000"/>
              </a:spcBef>
              <a:buFont typeface="Arial" charset="0"/>
              <a:buChar char="•"/>
            </a:pPr>
            <a:r>
              <a:rPr lang="en-US" altLang="zh-TW" dirty="0">
                <a:solidFill>
                  <a:srgbClr val="000000"/>
                </a:solidFill>
                <a:latin typeface="Arial" charset="0"/>
                <a:ea typeface="Heiti TC Light" charset="-120"/>
                <a:cs typeface="Heiti TC Light" charset="-120"/>
                <a:sym typeface="Arial" charset="0"/>
              </a:rPr>
              <a:t>Total time: 50 (sites) </a:t>
            </a:r>
            <a:r>
              <a:rPr lang="en-US" altLang="zh-TW" dirty="0" err="1">
                <a:solidFill>
                  <a:srgbClr val="000000"/>
                </a:solidFill>
                <a:latin typeface="Arial" charset="0"/>
                <a:ea typeface="Heiti TC Light" charset="-120"/>
                <a:cs typeface="Heiti TC Light" charset="-120"/>
                <a:sym typeface="Arial" charset="0"/>
              </a:rPr>
              <a:t>x</a:t>
            </a:r>
            <a:r>
              <a:rPr lang="en-US" altLang="zh-TW" dirty="0">
                <a:solidFill>
                  <a:srgbClr val="000000"/>
                </a:solidFill>
                <a:latin typeface="Arial" charset="0"/>
                <a:ea typeface="Heiti TC Light" charset="-120"/>
                <a:cs typeface="Heiti TC Light" charset="-120"/>
                <a:sym typeface="Arial" charset="0"/>
              </a:rPr>
              <a:t> 3 (phases) </a:t>
            </a:r>
            <a:r>
              <a:rPr lang="en-US" altLang="zh-TW" dirty="0" err="1">
                <a:solidFill>
                  <a:srgbClr val="000000"/>
                </a:solidFill>
                <a:latin typeface="Arial" charset="0"/>
                <a:ea typeface="Heiti TC Light" charset="-120"/>
                <a:cs typeface="Heiti TC Light" charset="-120"/>
                <a:sym typeface="Arial" charset="0"/>
              </a:rPr>
              <a:t>x</a:t>
            </a:r>
            <a:r>
              <a:rPr lang="en-US" altLang="zh-TW" dirty="0">
                <a:solidFill>
                  <a:srgbClr val="000000"/>
                </a:solidFill>
                <a:latin typeface="Arial" charset="0"/>
                <a:ea typeface="Heiti TC Light" charset="-120"/>
                <a:cs typeface="Heiti TC Light" charset="-120"/>
                <a:sym typeface="Arial" charset="0"/>
              </a:rPr>
              <a:t> 1 (day) = 150 days</a:t>
            </a:r>
          </a:p>
          <a:p>
            <a:pPr marL="742950" lvl="1" indent="-285750">
              <a:lnSpc>
                <a:spcPct val="90000"/>
              </a:lnSpc>
              <a:spcBef>
                <a:spcPct val="20000"/>
              </a:spcBef>
              <a:buFont typeface="Arial" charset="0"/>
              <a:buChar char="•"/>
            </a:pPr>
            <a:r>
              <a:rPr lang="en-US" altLang="zh-TW" dirty="0">
                <a:solidFill>
                  <a:srgbClr val="000000"/>
                </a:solidFill>
                <a:latin typeface="Arial" charset="0"/>
                <a:ea typeface="Heiti TC Light" charset="-120"/>
                <a:cs typeface="Heiti TC Light" charset="-120"/>
                <a:sym typeface="Arial" charset="0"/>
              </a:rPr>
              <a:t>CPU Time: 150 * 64 * 24 hours= 230,400 CPU Hours</a:t>
            </a:r>
          </a:p>
          <a:p>
            <a:pPr marL="742950" lvl="1" indent="-285750">
              <a:lnSpc>
                <a:spcPct val="90000"/>
              </a:lnSpc>
              <a:spcBef>
                <a:spcPct val="20000"/>
              </a:spcBef>
              <a:buFont typeface="Arial" charset="0"/>
              <a:buChar char="•"/>
            </a:pPr>
            <a:r>
              <a:rPr lang="en-US" altLang="zh-TW" dirty="0">
                <a:solidFill>
                  <a:srgbClr val="000000"/>
                </a:solidFill>
                <a:latin typeface="Arial" charset="0"/>
                <a:ea typeface="Heiti TC Light" charset="-120"/>
                <a:cs typeface="Heiti TC Light" charset="-120"/>
                <a:sym typeface="Arial" charset="0"/>
              </a:rPr>
              <a:t>Total space: 50 </a:t>
            </a:r>
            <a:r>
              <a:rPr lang="en-US" altLang="zh-TW" dirty="0" err="1">
                <a:solidFill>
                  <a:srgbClr val="000000"/>
                </a:solidFill>
                <a:latin typeface="Arial" charset="0"/>
                <a:ea typeface="Heiti TC Light" charset="-120"/>
                <a:cs typeface="Heiti TC Light" charset="-120"/>
                <a:sym typeface="Arial" charset="0"/>
              </a:rPr>
              <a:t>x</a:t>
            </a:r>
            <a:r>
              <a:rPr lang="en-US" altLang="zh-TW" dirty="0">
                <a:solidFill>
                  <a:srgbClr val="000000"/>
                </a:solidFill>
                <a:latin typeface="Arial" charset="0"/>
                <a:ea typeface="Heiti TC Light" charset="-120"/>
                <a:cs typeface="Heiti TC Light" charset="-120"/>
                <a:sym typeface="Arial" charset="0"/>
              </a:rPr>
              <a:t> 3 </a:t>
            </a:r>
            <a:r>
              <a:rPr lang="en-US" altLang="zh-TW" dirty="0" err="1">
                <a:solidFill>
                  <a:srgbClr val="000000"/>
                </a:solidFill>
                <a:latin typeface="Arial" charset="0"/>
                <a:ea typeface="Heiti TC Light" charset="-120"/>
                <a:cs typeface="Heiti TC Light" charset="-120"/>
                <a:sym typeface="Arial" charset="0"/>
              </a:rPr>
              <a:t>x</a:t>
            </a:r>
            <a:r>
              <a:rPr lang="en-US" altLang="zh-TW" dirty="0">
                <a:solidFill>
                  <a:srgbClr val="000000"/>
                </a:solidFill>
                <a:latin typeface="Arial" charset="0"/>
                <a:ea typeface="Heiti TC Light" charset="-120"/>
                <a:cs typeface="Heiti TC Light" charset="-120"/>
                <a:sym typeface="Arial" charset="0"/>
              </a:rPr>
              <a:t> 15 = 2250 GB (about 2 TB)</a:t>
            </a:r>
            <a:endParaRPr lang="en-US" dirty="0">
              <a:solidFill>
                <a:srgbClr val="000000"/>
              </a:solidFill>
              <a:latin typeface="Arial" charset="0"/>
              <a:ea typeface="Heiti TC Light" charset="-120"/>
              <a:cs typeface="Heiti TC Light" charset="-120"/>
              <a:sym typeface="Arial" charset="0"/>
            </a:endParaRPr>
          </a:p>
          <a:p>
            <a:pPr marL="342900" indent="-342900">
              <a:lnSpc>
                <a:spcPct val="90000"/>
              </a:lnSpc>
              <a:spcBef>
                <a:spcPct val="20000"/>
              </a:spcBef>
            </a:pPr>
            <a:endParaRPr kumimoji="1" lang="en-US" altLang="zh-TW" sz="2000" dirty="0">
              <a:solidFill>
                <a:srgbClr val="000000"/>
              </a:solidFill>
              <a:latin typeface="Arial" charset="0"/>
              <a:ea typeface="Heiti TC Light" charset="-120"/>
              <a:cs typeface="Heiti TC Light" charset="-120"/>
              <a:sym typeface="Arial" charset="0"/>
            </a:endParaRPr>
          </a:p>
          <a:p>
            <a:pPr marL="342900" indent="-342900">
              <a:lnSpc>
                <a:spcPct val="90000"/>
              </a:lnSpc>
              <a:spcBef>
                <a:spcPct val="20000"/>
              </a:spcBef>
              <a:buFontTx/>
              <a:buChar char="–"/>
            </a:pPr>
            <a:endParaRPr kumimoji="1" lang="en-US" altLang="zh-TW" sz="2000" baseline="30000" dirty="0">
              <a:solidFill>
                <a:srgbClr val="000000"/>
              </a:solidFill>
              <a:latin typeface="Arial" charset="0"/>
              <a:sym typeface="Arial" charset="0"/>
            </a:endParaRPr>
          </a:p>
          <a:p>
            <a:pPr marL="342900" indent="-342900">
              <a:lnSpc>
                <a:spcPct val="90000"/>
              </a:lnSpc>
              <a:spcBef>
                <a:spcPct val="20000"/>
              </a:spcBef>
              <a:buFontTx/>
              <a:buChar char="•"/>
            </a:pPr>
            <a:endParaRPr kumimoji="1" lang="en-US" altLang="zh-TW" sz="2400" dirty="0">
              <a:solidFill>
                <a:srgbClr val="000000"/>
              </a:solidFill>
              <a:latin typeface="Arial" charset="0"/>
              <a:sym typeface="Arial" charset="0"/>
            </a:endParaRPr>
          </a:p>
        </p:txBody>
      </p:sp>
      <p:pic>
        <p:nvPicPr>
          <p:cNvPr id="73732" name="Picture 7"/>
          <p:cNvPicPr>
            <a:picLocks noChangeAspect="1" noChangeArrowheads="1"/>
          </p:cNvPicPr>
          <p:nvPr/>
        </p:nvPicPr>
        <p:blipFill>
          <a:blip r:embed="rId3"/>
          <a:srcRect/>
          <a:stretch>
            <a:fillRect/>
          </a:stretch>
        </p:blipFill>
        <p:spPr bwMode="auto">
          <a:xfrm>
            <a:off x="152400" y="1752600"/>
            <a:ext cx="3949700" cy="4525963"/>
          </a:xfrm>
          <a:prstGeom prst="rect">
            <a:avLst/>
          </a:prstGeom>
          <a:noFill/>
          <a:ln w="9525">
            <a:noFill/>
            <a:miter lim="800000"/>
            <a:headEnd/>
            <a:tailEnd/>
          </a:ln>
        </p:spPr>
      </p:pic>
    </p:spTree>
  </p:cSld>
  <p:clrMapOvr>
    <a:masterClrMapping/>
  </p:clrMapOvr>
  <mc:AlternateContent>
    <mc:Choice xmlns:mp="http://schemas.microsoft.com/office/mac/powerpoint/2008/main" Requires="mp">
      <mc:AlternateContent>
        <mc:Choice Requires="mp">
          <mp:transition spd="med">
            <mp:cube/>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p:transition>
        </mc:Fallback>
      </mc:AlternateContent>
    </mc:Choice>
    <mc:Fallback>
      <mc:AlternateContent>
        <mc:Choice Requires="mp">
          <p:transition spd="med">
            <p:cove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p:transition>
        </mc:Fallback>
      </mc:AlternateContent>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Rectangle 2"/>
          <p:cNvSpPr>
            <a:spLocks/>
          </p:cNvSpPr>
          <p:nvPr/>
        </p:nvSpPr>
        <p:spPr bwMode="auto">
          <a:xfrm>
            <a:off x="2133600" y="152400"/>
            <a:ext cx="7010400" cy="762000"/>
          </a:xfrm>
          <a:prstGeom prst="rect">
            <a:avLst/>
          </a:prstGeom>
          <a:noFill/>
          <a:ln w="12700">
            <a:noFill/>
            <a:miter lim="800000"/>
            <a:headEnd/>
            <a:tailEnd/>
          </a:ln>
        </p:spPr>
        <p:txBody>
          <a:bodyPr lIns="0" tIns="0" rIns="40639" bIns="0" anchor="ctr">
            <a:prstTxWarp prst="textNoShape">
              <a:avLst/>
            </a:prstTxWarp>
          </a:bodyPr>
          <a:lstStyle/>
          <a:p>
            <a:pPr marL="39688" algn="ctr"/>
            <a:r>
              <a:rPr lang="en-US" sz="3600" dirty="0">
                <a:solidFill>
                  <a:srgbClr val="FFFFFF"/>
                </a:solidFill>
                <a:latin typeface="Arial" charset="0"/>
                <a:ea typeface="Arial" charset="0"/>
                <a:cs typeface="Arial" charset="0"/>
                <a:sym typeface="Arial" charset="0"/>
              </a:rPr>
              <a:t>Future Works – Hazard Maps</a:t>
            </a:r>
          </a:p>
        </p:txBody>
      </p:sp>
      <p:pic>
        <p:nvPicPr>
          <p:cNvPr id="77827" name="Picture 2"/>
          <p:cNvPicPr>
            <a:picLocks noChangeAspect="1" noChangeArrowheads="1"/>
          </p:cNvPicPr>
          <p:nvPr/>
        </p:nvPicPr>
        <p:blipFill>
          <a:blip r:embed="rId3"/>
          <a:srcRect/>
          <a:stretch>
            <a:fillRect/>
          </a:stretch>
        </p:blipFill>
        <p:spPr bwMode="auto">
          <a:xfrm>
            <a:off x="4681538" y="1555750"/>
            <a:ext cx="4170362" cy="4794250"/>
          </a:xfrm>
          <a:prstGeom prst="rect">
            <a:avLst/>
          </a:prstGeom>
          <a:noFill/>
          <a:ln w="9525">
            <a:noFill/>
            <a:round/>
            <a:headEnd/>
            <a:tailEnd/>
          </a:ln>
        </p:spPr>
      </p:pic>
      <p:sp>
        <p:nvSpPr>
          <p:cNvPr id="77828" name="AutoShape 3"/>
          <p:cNvSpPr>
            <a:spLocks/>
          </p:cNvSpPr>
          <p:nvPr/>
        </p:nvSpPr>
        <p:spPr bwMode="auto">
          <a:xfrm>
            <a:off x="4495800" y="1447800"/>
            <a:ext cx="1600200" cy="2209800"/>
          </a:xfrm>
          <a:prstGeom prst="roundRect">
            <a:avLst>
              <a:gd name="adj" fmla="val 8620"/>
            </a:avLst>
          </a:prstGeom>
          <a:noFill/>
          <a:ln w="25400">
            <a:solidFill>
              <a:srgbClr val="FF0000"/>
            </a:solidFill>
            <a:round/>
            <a:headEnd/>
            <a:tailEn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77829" name="AutoShape 5"/>
          <p:cNvSpPr>
            <a:spLocks/>
          </p:cNvSpPr>
          <p:nvPr/>
        </p:nvSpPr>
        <p:spPr bwMode="auto">
          <a:xfrm>
            <a:off x="6248400" y="1447800"/>
            <a:ext cx="2819400" cy="2754313"/>
          </a:xfrm>
          <a:prstGeom prst="roundRect">
            <a:avLst>
              <a:gd name="adj" fmla="val 5065"/>
            </a:avLst>
          </a:prstGeom>
          <a:noFill/>
          <a:ln w="25400">
            <a:solidFill>
              <a:srgbClr val="FF0000"/>
            </a:solidFill>
            <a:round/>
            <a:headEnd/>
            <a:tailEn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77830" name="Rectangle 4"/>
          <p:cNvSpPr>
            <a:spLocks/>
          </p:cNvSpPr>
          <p:nvPr/>
        </p:nvSpPr>
        <p:spPr bwMode="auto">
          <a:xfrm>
            <a:off x="4572000" y="3276600"/>
            <a:ext cx="1358900" cy="342900"/>
          </a:xfrm>
          <a:prstGeom prst="rect">
            <a:avLst/>
          </a:prstGeom>
          <a:noFill/>
          <a:ln w="12700">
            <a:noFill/>
            <a:miter lim="800000"/>
            <a:headEnd/>
            <a:tailEnd/>
          </a:ln>
        </p:spPr>
        <p:txBody>
          <a:bodyPr lIns="0" tIns="0" rIns="40639" bIns="0">
            <a:prstTxWarp prst="textNoShape">
              <a:avLst/>
            </a:prstTxWarp>
          </a:bodyPr>
          <a:lstStyle/>
          <a:p>
            <a:pPr marL="39688"/>
            <a:r>
              <a:rPr lang="en-US">
                <a:solidFill>
                  <a:srgbClr val="800000"/>
                </a:solidFill>
                <a:latin typeface="Times New Roman" charset="0"/>
                <a:ea typeface="Times New Roman" charset="0"/>
                <a:cs typeface="Times New Roman" charset="0"/>
                <a:sym typeface="Times New Roman" charset="0"/>
              </a:rPr>
              <a:t>Seismologist</a:t>
            </a:r>
          </a:p>
        </p:txBody>
      </p:sp>
      <p:sp>
        <p:nvSpPr>
          <p:cNvPr id="77831" name="Rectangle 4"/>
          <p:cNvSpPr>
            <a:spLocks/>
          </p:cNvSpPr>
          <p:nvPr/>
        </p:nvSpPr>
        <p:spPr bwMode="auto">
          <a:xfrm>
            <a:off x="7696200" y="3238500"/>
            <a:ext cx="1282700" cy="342900"/>
          </a:xfrm>
          <a:prstGeom prst="rect">
            <a:avLst/>
          </a:prstGeom>
          <a:noFill/>
          <a:ln w="12700">
            <a:noFill/>
            <a:miter lim="800000"/>
            <a:headEnd/>
            <a:tailEnd/>
          </a:ln>
        </p:spPr>
        <p:txBody>
          <a:bodyPr lIns="0" tIns="0" rIns="40639" bIns="0">
            <a:prstTxWarp prst="textNoShape">
              <a:avLst/>
            </a:prstTxWarp>
          </a:bodyPr>
          <a:lstStyle/>
          <a:p>
            <a:pPr marL="39688"/>
            <a:r>
              <a:rPr lang="en-US">
                <a:solidFill>
                  <a:srgbClr val="800000"/>
                </a:solidFill>
                <a:latin typeface="Times New Roman" charset="0"/>
                <a:ea typeface="Times New Roman" charset="0"/>
                <a:cs typeface="Times New Roman" charset="0"/>
                <a:sym typeface="Times New Roman" charset="0"/>
              </a:rPr>
              <a:t>EUAsiaGrid</a:t>
            </a:r>
          </a:p>
        </p:txBody>
      </p:sp>
      <p:sp>
        <p:nvSpPr>
          <p:cNvPr id="10" name="Rectangle 3"/>
          <p:cNvSpPr txBox="1">
            <a:spLocks noChangeArrowheads="1"/>
          </p:cNvSpPr>
          <p:nvPr/>
        </p:nvSpPr>
        <p:spPr bwMode="auto">
          <a:xfrm>
            <a:off x="76200" y="1143000"/>
            <a:ext cx="4495800" cy="5029200"/>
          </a:xfrm>
          <a:prstGeom prst="rect">
            <a:avLst/>
          </a:prstGeom>
          <a:noFill/>
          <a:ln w="12700">
            <a:noFill/>
            <a:miter lim="800000"/>
            <a:headEnd/>
            <a:tailEnd/>
          </a:ln>
        </p:spPr>
        <p:txBody>
          <a:bodyPr lIns="50800" tIns="50800" rIns="81279" bIns="50800">
            <a:prstTxWarp prst="textNoShape">
              <a:avLst/>
            </a:prstTxWarp>
          </a:bodyPr>
          <a:lstStyle/>
          <a:p>
            <a:pPr marL="382588" indent="-342900" eaLnBrk="0" hangingPunct="0">
              <a:spcBef>
                <a:spcPts val="600"/>
              </a:spcBef>
              <a:buSzPct val="100000"/>
              <a:buFont typeface="Arial" charset="0"/>
              <a:buChar char="•"/>
              <a:defRPr/>
            </a:pPr>
            <a:r>
              <a:rPr lang="en-US" altLang="zh-TW" sz="2000" kern="0" dirty="0">
                <a:solidFill>
                  <a:srgbClr val="224B50"/>
                </a:solidFill>
                <a:latin typeface="Arial"/>
                <a:sym typeface="Arial" charset="0"/>
              </a:rPr>
              <a:t>Achieving full process of quantitative seismic hazard assessment</a:t>
            </a:r>
          </a:p>
          <a:p>
            <a:pPr marL="839788" lvl="1" indent="-342900" eaLnBrk="0" hangingPunct="0">
              <a:spcBef>
                <a:spcPts val="600"/>
              </a:spcBef>
              <a:buSzPct val="100000"/>
              <a:buFont typeface="Arial" charset="0"/>
              <a:buChar char="•"/>
              <a:defRPr/>
            </a:pPr>
            <a:r>
              <a:rPr lang="en-US" altLang="zh-TW" kern="0" dirty="0">
                <a:solidFill>
                  <a:srgbClr val="224B50"/>
                </a:solidFill>
                <a:latin typeface="Arial"/>
                <a:sym typeface="Arial" charset="0"/>
              </a:rPr>
              <a:t>Collecting and analyzing event data</a:t>
            </a:r>
          </a:p>
          <a:p>
            <a:pPr marL="839788" lvl="1" indent="-342900" eaLnBrk="0" hangingPunct="0">
              <a:spcBef>
                <a:spcPts val="600"/>
              </a:spcBef>
              <a:buSzPct val="100000"/>
              <a:buFont typeface="Arial" charset="0"/>
              <a:buChar char="•"/>
              <a:defRPr/>
            </a:pPr>
            <a:r>
              <a:rPr lang="en-US" altLang="zh-TW" kern="0" dirty="0">
                <a:solidFill>
                  <a:srgbClr val="224B50"/>
                </a:solidFill>
                <a:latin typeface="Arial"/>
                <a:sym typeface="Arial" charset="0"/>
              </a:rPr>
              <a:t>Understanding fault characteristics in details</a:t>
            </a:r>
          </a:p>
          <a:p>
            <a:pPr marL="839788" lvl="1" indent="-342900" eaLnBrk="0" hangingPunct="0">
              <a:spcBef>
                <a:spcPts val="600"/>
              </a:spcBef>
              <a:buSzPct val="100000"/>
              <a:buFont typeface="Arial" charset="0"/>
              <a:buChar char="•"/>
              <a:defRPr/>
            </a:pPr>
            <a:r>
              <a:rPr lang="en-US" altLang="zh-TW" kern="0" dirty="0">
                <a:solidFill>
                  <a:srgbClr val="224B50"/>
                </a:solidFill>
                <a:latin typeface="Arial"/>
                <a:sym typeface="Arial" charset="0"/>
              </a:rPr>
              <a:t>Facilitating accurate simulation on seismic waves</a:t>
            </a:r>
          </a:p>
          <a:p>
            <a:pPr marL="839788" lvl="1" indent="-342900" eaLnBrk="0" hangingPunct="0">
              <a:spcBef>
                <a:spcPts val="600"/>
              </a:spcBef>
              <a:buSzPct val="100000"/>
              <a:buFont typeface="Arial" charset="0"/>
              <a:buChar char="•"/>
              <a:defRPr/>
            </a:pPr>
            <a:r>
              <a:rPr lang="en-US" altLang="zh-TW" kern="0" dirty="0">
                <a:solidFill>
                  <a:srgbClr val="224B50"/>
                </a:solidFill>
                <a:latin typeface="Arial"/>
                <a:sym typeface="Arial" charset="0"/>
              </a:rPr>
              <a:t>Assessing anticipated earthquake and potential damages by the correct seismic and engineering models</a:t>
            </a:r>
          </a:p>
          <a:p>
            <a:pPr marL="382588" indent="-342900" eaLnBrk="0" hangingPunct="0">
              <a:spcBef>
                <a:spcPts val="600"/>
              </a:spcBef>
              <a:buSzPct val="100000"/>
              <a:buFont typeface="Arial" charset="0"/>
              <a:buChar char="•"/>
              <a:defRPr/>
            </a:pPr>
            <a:r>
              <a:rPr lang="en-US" altLang="zh-TW" sz="2000" kern="0" dirty="0">
                <a:solidFill>
                  <a:srgbClr val="224B50"/>
                </a:solidFill>
                <a:latin typeface="Arial"/>
                <a:sym typeface="Arial" charset="0"/>
              </a:rPr>
              <a:t>Maps of disaster coverage, risk and also evacuation are pragmatic to better preparedness</a:t>
            </a:r>
          </a:p>
          <a:p>
            <a:pPr marL="839788" lvl="1" indent="-342900" eaLnBrk="0" hangingPunct="0">
              <a:spcBef>
                <a:spcPts val="600"/>
              </a:spcBef>
              <a:buSzPct val="100000"/>
              <a:buFont typeface="Arial" charset="0"/>
              <a:buChar char="•"/>
              <a:defRPr/>
            </a:pPr>
            <a:endParaRPr lang="en-US" altLang="zh-TW" sz="2000" kern="0" dirty="0">
              <a:solidFill>
                <a:srgbClr val="224B50"/>
              </a:solidFill>
              <a:latin typeface="Arial"/>
              <a:sym typeface="Arial" charset="0"/>
            </a:endParaRPr>
          </a:p>
        </p:txBody>
      </p:sp>
    </p:spTree>
  </p:cSld>
  <p:clrMapOvr>
    <a:masterClrMapping/>
  </p:clrMapOvr>
  <mc:AlternateContent>
    <mc:Choice xmlns:mp="http://schemas.microsoft.com/office/mac/powerpoint/2008/main" Requires="mp">
      <mc:AlternateContent>
        <mc:Choice Requires="mp">
          <mp:transition spd="med">
            <mp:cube/>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p:transition>
        </mc:Fallback>
      </mc:AlternateContent>
    </mc:Choice>
    <mc:Fallback>
      <mc:AlternateContent>
        <mc:Choice Requires="mp">
          <p:transition spd="med">
            <p:cove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p:transition>
        </mc:Fallback>
      </mc:AlternateContent>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ext Box 1"/>
          <p:cNvSpPr txBox="1">
            <a:spLocks noChangeArrowheads="1"/>
          </p:cNvSpPr>
          <p:nvPr/>
        </p:nvSpPr>
        <p:spPr bwMode="auto">
          <a:xfrm>
            <a:off x="8610600" y="6553200"/>
            <a:ext cx="454025" cy="230188"/>
          </a:xfrm>
          <a:prstGeom prst="rect">
            <a:avLst/>
          </a:prstGeom>
          <a:noFill/>
          <a:ln w="9525">
            <a:noFill/>
            <a:round/>
            <a:headEnd/>
            <a:tailEnd/>
          </a:ln>
        </p:spPr>
        <p:txBody>
          <a:bodyPr lIns="0" tIns="0" rIns="0" bIns="0">
            <a:prstTxWarp prst="textNoShape">
              <a:avLst/>
            </a:prstTxWarp>
          </a:bodyPr>
          <a:lstStyle/>
          <a:p>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fld id="{45F78410-55A6-8A4D-9010-57278DF9B2BB}" type="slidenum">
              <a:rPr lang="en-US" altLang="zh-TW" sz="1300">
                <a:solidFill>
                  <a:srgbClr val="000000"/>
                </a:solidFill>
                <a:latin typeface="Times New Roman" charset="0"/>
                <a:ea typeface="新細明體" charset="-120"/>
                <a:cs typeface="新細明體" charset="-120"/>
                <a:sym typeface="Arial" charset="0"/>
              </a:rPr>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t>12</a:t>
            </a:fld>
            <a:endParaRPr lang="en-US" altLang="zh-TW" sz="1300">
              <a:solidFill>
                <a:srgbClr val="000000"/>
              </a:solidFill>
              <a:latin typeface="Times New Roman" charset="0"/>
              <a:ea typeface="新細明體" charset="-120"/>
              <a:cs typeface="新細明體" charset="-120"/>
              <a:sym typeface="Arial" charset="0"/>
            </a:endParaRPr>
          </a:p>
        </p:txBody>
      </p:sp>
      <p:sp>
        <p:nvSpPr>
          <p:cNvPr id="86019" name="Text Box 2"/>
          <p:cNvSpPr txBox="1">
            <a:spLocks noChangeArrowheads="1"/>
          </p:cNvSpPr>
          <p:nvPr/>
        </p:nvSpPr>
        <p:spPr bwMode="auto">
          <a:xfrm>
            <a:off x="152400" y="1143000"/>
            <a:ext cx="4800600" cy="1981200"/>
          </a:xfrm>
          <a:prstGeom prst="rect">
            <a:avLst/>
          </a:prstGeom>
          <a:noFill/>
          <a:ln w="9525">
            <a:noFill/>
            <a:round/>
            <a:headEnd/>
            <a:tailEnd/>
          </a:ln>
        </p:spPr>
        <p:txBody>
          <a:bodyPr lIns="0" tIns="8164" rIns="0" bIns="0">
            <a:prstTxWarp prst="textNoShape">
              <a:avLst/>
            </a:prstTxWarp>
          </a:bodyPr>
          <a:lstStyle/>
          <a:p>
            <a:pPr marL="390525" indent="-292100">
              <a:lnSpc>
                <a:spcPct val="98000"/>
              </a:lnSpc>
              <a:spcAft>
                <a:spcPts val="1288"/>
              </a:spcAft>
              <a:buSzPct val="45000"/>
              <a:tabLst>
                <a:tab pos="390525" algn="l"/>
                <a:tab pos="485775" algn="l"/>
                <a:tab pos="893763" algn="l"/>
                <a:tab pos="1301750" algn="l"/>
                <a:tab pos="1708150" algn="l"/>
                <a:tab pos="2116138" algn="l"/>
                <a:tab pos="2524125" algn="l"/>
                <a:tab pos="2930525" algn="l"/>
                <a:tab pos="3338513" algn="l"/>
                <a:tab pos="3746500" algn="l"/>
                <a:tab pos="4152900" algn="l"/>
                <a:tab pos="4560888" algn="l"/>
                <a:tab pos="4968875" algn="l"/>
                <a:tab pos="5376863" algn="l"/>
                <a:tab pos="5783263" algn="l"/>
                <a:tab pos="6191250" algn="l"/>
                <a:tab pos="6599238" algn="l"/>
                <a:tab pos="7005638" algn="l"/>
                <a:tab pos="7413625" algn="l"/>
                <a:tab pos="7821613" algn="l"/>
                <a:tab pos="8229600" algn="l"/>
              </a:tabLst>
            </a:pPr>
            <a:r>
              <a:rPr lang="en-US" altLang="zh-TW" u="sng" dirty="0">
                <a:solidFill>
                  <a:srgbClr val="000000"/>
                </a:solidFill>
                <a:latin typeface="Times New Roman" charset="0"/>
                <a:ea typeface="新細明體" charset="-120"/>
                <a:cs typeface="新細明體" charset="-120"/>
                <a:sym typeface="Arial" charset="0"/>
              </a:rPr>
              <a:t>Highest winds</a:t>
            </a:r>
            <a:r>
              <a:rPr lang="en-US" altLang="zh-TW" dirty="0">
                <a:solidFill>
                  <a:srgbClr val="000000"/>
                </a:solidFill>
                <a:latin typeface="Times New Roman" charset="0"/>
                <a:ea typeface="新細明體" charset="-120"/>
                <a:cs typeface="新細明體" charset="-120"/>
                <a:sym typeface="Arial" charset="0"/>
              </a:rPr>
              <a:t>: 140 km/h (10-minute sustained)</a:t>
            </a:r>
          </a:p>
          <a:p>
            <a:pPr marL="390525" indent="-292100">
              <a:lnSpc>
                <a:spcPct val="98000"/>
              </a:lnSpc>
              <a:spcAft>
                <a:spcPts val="1288"/>
              </a:spcAft>
              <a:buSzPct val="45000"/>
              <a:tabLst>
                <a:tab pos="390525" algn="l"/>
                <a:tab pos="485775" algn="l"/>
                <a:tab pos="893763" algn="l"/>
                <a:tab pos="1301750" algn="l"/>
                <a:tab pos="1708150" algn="l"/>
                <a:tab pos="2116138" algn="l"/>
                <a:tab pos="2524125" algn="l"/>
                <a:tab pos="2930525" algn="l"/>
                <a:tab pos="3338513" algn="l"/>
                <a:tab pos="3746500" algn="l"/>
                <a:tab pos="4152900" algn="l"/>
                <a:tab pos="4560888" algn="l"/>
                <a:tab pos="4968875" algn="l"/>
                <a:tab pos="5376863" algn="l"/>
                <a:tab pos="5783263" algn="l"/>
                <a:tab pos="6191250" algn="l"/>
                <a:tab pos="6599238" algn="l"/>
                <a:tab pos="7005638" algn="l"/>
                <a:tab pos="7413625" algn="l"/>
                <a:tab pos="7821613" algn="l"/>
                <a:tab pos="8229600" algn="l"/>
              </a:tabLst>
            </a:pPr>
            <a:r>
              <a:rPr lang="en-US" altLang="zh-TW" u="sng" dirty="0">
                <a:solidFill>
                  <a:srgbClr val="000000"/>
                </a:solidFill>
                <a:latin typeface="Times New Roman" charset="0"/>
                <a:ea typeface="新細明體" charset="-120"/>
                <a:cs typeface="新細明體" charset="-120"/>
                <a:sym typeface="Arial" charset="0"/>
              </a:rPr>
              <a:t>Fatalities</a:t>
            </a:r>
            <a:r>
              <a:rPr lang="en-US" altLang="zh-TW" dirty="0">
                <a:solidFill>
                  <a:srgbClr val="000000"/>
                </a:solidFill>
                <a:latin typeface="Times New Roman" charset="0"/>
                <a:ea typeface="新細明體" charset="-120"/>
                <a:cs typeface="新細明體" charset="-120"/>
                <a:sym typeface="Arial" charset="0"/>
              </a:rPr>
              <a:t>	  : 789 total</a:t>
            </a:r>
          </a:p>
          <a:p>
            <a:pPr marL="390525" indent="-292100">
              <a:lnSpc>
                <a:spcPct val="98000"/>
              </a:lnSpc>
              <a:spcAft>
                <a:spcPts val="1288"/>
              </a:spcAft>
              <a:buSzPct val="45000"/>
              <a:tabLst>
                <a:tab pos="390525" algn="l"/>
                <a:tab pos="485775" algn="l"/>
                <a:tab pos="893763" algn="l"/>
                <a:tab pos="1301750" algn="l"/>
                <a:tab pos="1708150" algn="l"/>
                <a:tab pos="2116138" algn="l"/>
                <a:tab pos="2524125" algn="l"/>
                <a:tab pos="2930525" algn="l"/>
                <a:tab pos="3338513" algn="l"/>
                <a:tab pos="3746500" algn="l"/>
                <a:tab pos="4152900" algn="l"/>
                <a:tab pos="4560888" algn="l"/>
                <a:tab pos="4968875" algn="l"/>
                <a:tab pos="5376863" algn="l"/>
                <a:tab pos="5783263" algn="l"/>
                <a:tab pos="6191250" algn="l"/>
                <a:tab pos="6599238" algn="l"/>
                <a:tab pos="7005638" algn="l"/>
                <a:tab pos="7413625" algn="l"/>
                <a:tab pos="7821613" algn="l"/>
                <a:tab pos="8229600" algn="l"/>
              </a:tabLst>
            </a:pPr>
            <a:r>
              <a:rPr lang="en-US" altLang="zh-TW" u="sng" dirty="0">
                <a:solidFill>
                  <a:srgbClr val="000000"/>
                </a:solidFill>
                <a:latin typeface="Times New Roman" charset="0"/>
                <a:ea typeface="新細明體" charset="-120"/>
                <a:cs typeface="新細明體" charset="-120"/>
                <a:sym typeface="Arial" charset="0"/>
              </a:rPr>
              <a:t>Rainfall</a:t>
            </a:r>
            <a:r>
              <a:rPr lang="en-US" altLang="zh-TW" dirty="0">
                <a:solidFill>
                  <a:srgbClr val="000000"/>
                </a:solidFill>
                <a:latin typeface="Times New Roman" charset="0"/>
                <a:ea typeface="新細明體" charset="-120"/>
                <a:cs typeface="新細明體" charset="-120"/>
                <a:sym typeface="Arial" charset="0"/>
              </a:rPr>
              <a:t>          : </a:t>
            </a:r>
            <a:r>
              <a:rPr lang="en-US" altLang="zh-TW" dirty="0">
                <a:solidFill>
                  <a:srgbClr val="FF0000"/>
                </a:solidFill>
                <a:latin typeface="Times New Roman" charset="0"/>
                <a:ea typeface="新細明體" charset="-120"/>
                <a:cs typeface="新細明體" charset="-120"/>
                <a:sym typeface="Arial" charset="0"/>
              </a:rPr>
              <a:t>2777 mm (total)</a:t>
            </a:r>
          </a:p>
          <a:p>
            <a:pPr marL="390525" indent="-292100">
              <a:lnSpc>
                <a:spcPct val="98000"/>
              </a:lnSpc>
              <a:spcAft>
                <a:spcPts val="1288"/>
              </a:spcAft>
              <a:buSzPct val="45000"/>
              <a:tabLst>
                <a:tab pos="390525" algn="l"/>
                <a:tab pos="485775" algn="l"/>
                <a:tab pos="893763" algn="l"/>
                <a:tab pos="1301750" algn="l"/>
                <a:tab pos="1708150" algn="l"/>
                <a:tab pos="2116138" algn="l"/>
                <a:tab pos="2524125" algn="l"/>
                <a:tab pos="2930525" algn="l"/>
                <a:tab pos="3338513" algn="l"/>
                <a:tab pos="3746500" algn="l"/>
                <a:tab pos="4152900" algn="l"/>
                <a:tab pos="4560888" algn="l"/>
                <a:tab pos="4968875" algn="l"/>
                <a:tab pos="5376863" algn="l"/>
                <a:tab pos="5783263" algn="l"/>
                <a:tab pos="6191250" algn="l"/>
                <a:tab pos="6599238" algn="l"/>
                <a:tab pos="7005638" algn="l"/>
                <a:tab pos="7413625" algn="l"/>
                <a:tab pos="7821613" algn="l"/>
                <a:tab pos="8229600" algn="l"/>
              </a:tabLst>
            </a:pPr>
            <a:r>
              <a:rPr lang="en-US" altLang="zh-TW" u="sng" dirty="0">
                <a:solidFill>
                  <a:srgbClr val="000000"/>
                </a:solidFill>
                <a:latin typeface="Times New Roman" charset="0"/>
                <a:ea typeface="新細明體" charset="-120"/>
                <a:cs typeface="新細明體" charset="-120"/>
                <a:sym typeface="Arial" charset="0"/>
              </a:rPr>
              <a:t>Damage</a:t>
            </a:r>
            <a:r>
              <a:rPr lang="en-US" altLang="zh-TW" dirty="0">
                <a:solidFill>
                  <a:srgbClr val="000000"/>
                </a:solidFill>
                <a:latin typeface="Times New Roman" charset="0"/>
                <a:ea typeface="新細明體" charset="-120"/>
                <a:cs typeface="新細明體" charset="-120"/>
                <a:sym typeface="Arial" charset="0"/>
              </a:rPr>
              <a:t>	         : $6.2 billion (2009 USD)</a:t>
            </a:r>
          </a:p>
        </p:txBody>
      </p:sp>
      <p:sp>
        <p:nvSpPr>
          <p:cNvPr id="86020" name="Text Box 3"/>
          <p:cNvSpPr txBox="1">
            <a:spLocks noChangeArrowheads="1"/>
          </p:cNvSpPr>
          <p:nvPr/>
        </p:nvSpPr>
        <p:spPr bwMode="auto">
          <a:xfrm>
            <a:off x="2057400" y="152400"/>
            <a:ext cx="6934200" cy="762000"/>
          </a:xfrm>
          <a:prstGeom prst="rect">
            <a:avLst/>
          </a:prstGeom>
          <a:noFill/>
          <a:ln w="9525">
            <a:noFill/>
            <a:round/>
            <a:headEnd/>
            <a:tailEnd/>
          </a:ln>
        </p:spPr>
        <p:txBody>
          <a:bodyPr lIns="0" tIns="8164" rIns="0" bIns="0" anchor="ctr">
            <a:prstTxWarp prst="textNoShape">
              <a:avLst/>
            </a:prstTxWarp>
          </a:bodyPr>
          <a:lstStyle/>
          <a:p>
            <a:pPr marL="388938" indent="-293688" algn="ctr">
              <a:lnSpc>
                <a:spcPct val="98000"/>
              </a:lnSpc>
              <a:spcAft>
                <a:spcPts val="1288"/>
              </a:spcAft>
              <a:tabLst>
                <a:tab pos="388938" algn="l"/>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US" altLang="zh-TW" sz="3200" dirty="0">
                <a:solidFill>
                  <a:srgbClr val="FFFFFF"/>
                </a:solidFill>
                <a:latin typeface="DejaVu Serif" pitchFamily="16" charset="0"/>
                <a:ea typeface="新細明體" charset="-120"/>
                <a:cs typeface="新細明體" charset="-120"/>
                <a:sym typeface="Arial" charset="0"/>
              </a:rPr>
              <a:t>Typhoon </a:t>
            </a:r>
            <a:r>
              <a:rPr lang="en-US" altLang="zh-TW" sz="3200" dirty="0" err="1">
                <a:solidFill>
                  <a:srgbClr val="FFFFFF"/>
                </a:solidFill>
                <a:latin typeface="DejaVu Serif" pitchFamily="16" charset="0"/>
                <a:ea typeface="新細明體" charset="-120"/>
                <a:cs typeface="新細明體" charset="-120"/>
                <a:sym typeface="Arial" charset="0"/>
              </a:rPr>
              <a:t>Morakot</a:t>
            </a:r>
            <a:r>
              <a:rPr lang="en-US" altLang="zh-TW" sz="3200" dirty="0">
                <a:solidFill>
                  <a:srgbClr val="FFFFFF"/>
                </a:solidFill>
                <a:latin typeface="DejaVu Serif" pitchFamily="16" charset="0"/>
                <a:ea typeface="新細明體" charset="-120"/>
                <a:cs typeface="新細明體" charset="-120"/>
                <a:sym typeface="Arial" charset="0"/>
              </a:rPr>
              <a:t> (2-11 August, 2009)</a:t>
            </a:r>
          </a:p>
        </p:txBody>
      </p:sp>
      <p:pic>
        <p:nvPicPr>
          <p:cNvPr id="86021" name="Picture 5"/>
          <p:cNvPicPr>
            <a:picLocks noChangeAspect="1" noChangeArrowheads="1"/>
          </p:cNvPicPr>
          <p:nvPr/>
        </p:nvPicPr>
        <p:blipFill>
          <a:blip r:embed="rId3"/>
          <a:srcRect/>
          <a:stretch>
            <a:fillRect/>
          </a:stretch>
        </p:blipFill>
        <p:spPr bwMode="auto">
          <a:xfrm>
            <a:off x="5375275" y="1066800"/>
            <a:ext cx="3463925" cy="5219700"/>
          </a:xfrm>
          <a:prstGeom prst="rect">
            <a:avLst/>
          </a:prstGeom>
          <a:noFill/>
          <a:ln w="9525">
            <a:noFill/>
            <a:round/>
            <a:headEnd/>
            <a:tailEnd/>
          </a:ln>
        </p:spPr>
      </p:pic>
      <p:sp>
        <p:nvSpPr>
          <p:cNvPr id="86022" name="Text Box 6"/>
          <p:cNvSpPr txBox="1">
            <a:spLocks noChangeArrowheads="1"/>
          </p:cNvSpPr>
          <p:nvPr/>
        </p:nvSpPr>
        <p:spPr bwMode="auto">
          <a:xfrm>
            <a:off x="5276850" y="6210300"/>
            <a:ext cx="3462338" cy="423863"/>
          </a:xfrm>
          <a:prstGeom prst="rect">
            <a:avLst/>
          </a:prstGeom>
          <a:noFill/>
          <a:ln w="9525">
            <a:noFill/>
            <a:round/>
            <a:headEnd/>
            <a:tailEnd/>
          </a:ln>
        </p:spPr>
        <p:txBody>
          <a:bodyPr lIns="81639" tIns="42452" rIns="81639" bIns="42452">
            <a:prstTxWarp prst="textNoShape">
              <a:avLst/>
            </a:prstTxWarp>
            <a:spAutoFit/>
          </a:bodyPr>
          <a:lstStyle/>
          <a:p>
            <a:pPr>
              <a:spcBef>
                <a:spcPts val="1363"/>
              </a:spcBef>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a:solidFill>
                  <a:srgbClr val="000000"/>
                </a:solidFill>
                <a:latin typeface="Times New Roman" charset="0"/>
                <a:ea typeface="新細明體" charset="-120"/>
                <a:cs typeface="新細明體" charset="-120"/>
                <a:sym typeface="Arial" charset="0"/>
              </a:rPr>
              <a:t>Xiaolin village (</a:t>
            </a:r>
            <a:r>
              <a:rPr lang="en-US">
                <a:solidFill>
                  <a:srgbClr val="000000"/>
                </a:solidFill>
                <a:latin typeface="Times New Roman" charset="0"/>
                <a:ea typeface="新細明體" charset="-120"/>
                <a:cs typeface="新細明體" charset="-120"/>
                <a:sym typeface="Arial" charset="0"/>
              </a:rPr>
              <a:t>小林村</a:t>
            </a:r>
            <a:r>
              <a:rPr lang="en-US" altLang="zh-TW">
                <a:solidFill>
                  <a:srgbClr val="000000"/>
                </a:solidFill>
                <a:latin typeface="Times New Roman" charset="0"/>
                <a:ea typeface="新細明體" charset="-120"/>
                <a:cs typeface="新細明體" charset="-120"/>
                <a:sym typeface="Arial" charset="0"/>
              </a:rPr>
              <a:t>), Taiwan</a:t>
            </a:r>
            <a:r>
              <a:rPr lang="en-US" altLang="zh-TW" sz="2200">
                <a:solidFill>
                  <a:srgbClr val="000000"/>
                </a:solidFill>
                <a:latin typeface="Times New Roman" charset="0"/>
                <a:ea typeface="新細明體" charset="-120"/>
                <a:cs typeface="新細明體" charset="-120"/>
                <a:sym typeface="Arial" charset="0"/>
              </a:rPr>
              <a:t> </a:t>
            </a:r>
          </a:p>
        </p:txBody>
      </p:sp>
      <p:sp>
        <p:nvSpPr>
          <p:cNvPr id="86023" name="Text Box 7"/>
          <p:cNvSpPr txBox="1">
            <a:spLocks noChangeArrowheads="1"/>
          </p:cNvSpPr>
          <p:nvPr/>
        </p:nvSpPr>
        <p:spPr bwMode="auto">
          <a:xfrm>
            <a:off x="228600" y="2895600"/>
            <a:ext cx="4833938" cy="455612"/>
          </a:xfrm>
          <a:prstGeom prst="rect">
            <a:avLst/>
          </a:prstGeom>
          <a:noFill/>
          <a:ln w="9525">
            <a:noFill/>
            <a:round/>
            <a:headEnd/>
            <a:tailEnd/>
          </a:ln>
        </p:spPr>
        <p:txBody>
          <a:bodyPr lIns="81639" tIns="42452" rIns="81639" bIns="42452">
            <a:prstTxWarp prst="textNoShape">
              <a:avLst/>
            </a:prstTxWarp>
            <a:spAutoFit/>
          </a:bodyPr>
          <a:lstStyle/>
          <a:p>
            <a:pPr>
              <a:spcBef>
                <a:spcPts val="1138"/>
              </a:spcBef>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dirty="0" err="1">
                <a:solidFill>
                  <a:srgbClr val="000000"/>
                </a:solidFill>
                <a:latin typeface="Times New Roman" charset="0"/>
                <a:ea typeface="新細明體" charset="-120"/>
                <a:cs typeface="新細明體" charset="-120"/>
                <a:sym typeface="Arial" charset="0"/>
              </a:rPr>
              <a:t>Jhiben</a:t>
            </a:r>
            <a:r>
              <a:rPr lang="en-US" altLang="zh-TW" dirty="0">
                <a:solidFill>
                  <a:srgbClr val="000000"/>
                </a:solidFill>
                <a:latin typeface="Times New Roman" charset="0"/>
                <a:ea typeface="新細明體" charset="-120"/>
                <a:cs typeface="新細明體" charset="-120"/>
                <a:sym typeface="Arial" charset="0"/>
              </a:rPr>
              <a:t> (</a:t>
            </a:r>
            <a:r>
              <a:rPr lang="en-US" dirty="0">
                <a:solidFill>
                  <a:srgbClr val="000000"/>
                </a:solidFill>
                <a:latin typeface="Times New Roman" charset="0"/>
                <a:ea typeface="新細明體" charset="-120"/>
                <a:cs typeface="新細明體" charset="-120"/>
                <a:sym typeface="Arial" charset="0"/>
              </a:rPr>
              <a:t>知本</a:t>
            </a:r>
            <a:r>
              <a:rPr lang="en-US" altLang="zh-TW" dirty="0">
                <a:solidFill>
                  <a:srgbClr val="000000"/>
                </a:solidFill>
                <a:latin typeface="Times New Roman" charset="0"/>
                <a:ea typeface="新細明體" charset="-120"/>
                <a:cs typeface="新細明體" charset="-120"/>
                <a:sym typeface="Arial" charset="0"/>
              </a:rPr>
              <a:t>), </a:t>
            </a:r>
            <a:r>
              <a:rPr lang="en-US" altLang="zh-TW" dirty="0" err="1">
                <a:solidFill>
                  <a:srgbClr val="000000"/>
                </a:solidFill>
                <a:latin typeface="Times New Roman" charset="0"/>
                <a:ea typeface="新細明體" charset="-120"/>
                <a:cs typeface="新細明體" charset="-120"/>
                <a:sym typeface="Arial" charset="0"/>
              </a:rPr>
              <a:t>Taitung</a:t>
            </a:r>
            <a:r>
              <a:rPr lang="en-US" altLang="zh-TW" dirty="0">
                <a:solidFill>
                  <a:srgbClr val="000000"/>
                </a:solidFill>
                <a:latin typeface="Times New Roman" charset="0"/>
                <a:ea typeface="新細明體" charset="-120"/>
                <a:cs typeface="新細明體" charset="-120"/>
                <a:sym typeface="Arial" charset="0"/>
              </a:rPr>
              <a:t>,</a:t>
            </a:r>
            <a:r>
              <a:rPr lang="en-US" altLang="zh-TW" sz="2400" dirty="0">
                <a:solidFill>
                  <a:srgbClr val="000000"/>
                </a:solidFill>
                <a:latin typeface="Arial" charset="0"/>
                <a:ea typeface="新細明體" charset="-120"/>
                <a:cs typeface="新細明體" charset="-120"/>
                <a:sym typeface="Arial" charset="0"/>
              </a:rPr>
              <a:t> </a:t>
            </a:r>
            <a:r>
              <a:rPr lang="en-US" altLang="zh-TW" dirty="0">
                <a:solidFill>
                  <a:srgbClr val="000000"/>
                </a:solidFill>
                <a:latin typeface="Times New Roman" charset="0"/>
                <a:ea typeface="新細明體" charset="-120"/>
                <a:cs typeface="新細明體" charset="-120"/>
                <a:sym typeface="Arial" charset="0"/>
              </a:rPr>
              <a:t>Taiwan </a:t>
            </a:r>
          </a:p>
        </p:txBody>
      </p:sp>
      <p:pic>
        <p:nvPicPr>
          <p:cNvPr id="86024" name="Picture 5"/>
          <p:cNvPicPr>
            <a:picLocks noChangeAspect="1" noChangeArrowheads="1"/>
          </p:cNvPicPr>
          <p:nvPr/>
        </p:nvPicPr>
        <p:blipFill>
          <a:blip r:embed="rId4"/>
          <a:srcRect/>
          <a:stretch>
            <a:fillRect/>
          </a:stretch>
        </p:blipFill>
        <p:spPr bwMode="auto">
          <a:xfrm>
            <a:off x="762000" y="3352800"/>
            <a:ext cx="3657600" cy="29622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457200" y="1604963"/>
            <a:ext cx="8228013" cy="4525962"/>
          </a:xfrm>
          <a:prstGeom prst="rect">
            <a:avLst/>
          </a:prstGeom>
          <a:noFill/>
          <a:ln w="9525">
            <a:noFill/>
            <a:round/>
            <a:headEnd/>
            <a:tailEnd/>
          </a:ln>
        </p:spPr>
        <p:txBody>
          <a:bodyPr wrap="none" lIns="82945" tIns="41473" rIns="82945" bIns="41473" anchor="ctr">
            <a:prstTxWarp prst="textNoShape">
              <a:avLst/>
            </a:prstTxWarp>
          </a:bodyPr>
          <a:lstStyle/>
          <a:p>
            <a:endParaRPr lang="zh-TW" altLang="en-US" sz="2400">
              <a:solidFill>
                <a:srgbClr val="000000"/>
              </a:solidFill>
              <a:latin typeface="Arial" charset="0"/>
              <a:ea typeface="新細明體" charset="-120"/>
              <a:cs typeface="新細明體" charset="-120"/>
              <a:sym typeface="Arial" charset="0"/>
            </a:endParaRPr>
          </a:p>
        </p:txBody>
      </p:sp>
      <p:sp>
        <p:nvSpPr>
          <p:cNvPr id="88067" name="Text Box 3"/>
          <p:cNvSpPr txBox="1">
            <a:spLocks noChangeArrowheads="1"/>
          </p:cNvSpPr>
          <p:nvPr/>
        </p:nvSpPr>
        <p:spPr bwMode="auto">
          <a:xfrm>
            <a:off x="2209800" y="0"/>
            <a:ext cx="6553200" cy="968375"/>
          </a:xfrm>
          <a:prstGeom prst="rect">
            <a:avLst/>
          </a:prstGeom>
          <a:noFill/>
          <a:ln w="9525">
            <a:noFill/>
            <a:round/>
            <a:headEnd/>
            <a:tailEnd/>
          </a:ln>
        </p:spPr>
        <p:txBody>
          <a:bodyPr lIns="0" tIns="8164" rIns="0" bIns="0" anchor="ctr">
            <a:prstTxWarp prst="textNoShape">
              <a:avLst/>
            </a:prstTxWarp>
          </a:bodyPr>
          <a:lstStyle/>
          <a:p>
            <a:pPr marL="388938" indent="-293688" algn="ctr">
              <a:lnSpc>
                <a:spcPct val="98000"/>
              </a:lnSpc>
              <a:spcAft>
                <a:spcPts val="1288"/>
              </a:spcAft>
              <a:tabLst>
                <a:tab pos="388938" algn="l"/>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US" altLang="zh-TW" sz="2800" dirty="0">
                <a:solidFill>
                  <a:schemeClr val="bg1"/>
                </a:solidFill>
                <a:latin typeface="DejaVu Serif" pitchFamily="16" charset="0"/>
                <a:ea typeface="新細明體" charset="-120"/>
                <a:cs typeface="新細明體" charset="-120"/>
                <a:sym typeface="Arial" charset="0"/>
              </a:rPr>
              <a:t>Isobaric Contour (</a:t>
            </a:r>
            <a:r>
              <a:rPr lang="en-US" altLang="zh-TW" sz="2800" b="1" dirty="0" err="1">
                <a:solidFill>
                  <a:schemeClr val="bg1"/>
                </a:solidFill>
                <a:latin typeface="DejaVu Serif" pitchFamily="16" charset="0"/>
                <a:ea typeface="新細明體" charset="-120"/>
                <a:cs typeface="新細明體" charset="-120"/>
                <a:sym typeface="Arial" charset="0"/>
              </a:rPr>
              <a:t>Morakot</a:t>
            </a:r>
            <a:r>
              <a:rPr lang="en-US" altLang="zh-TW" sz="2800" dirty="0">
                <a:solidFill>
                  <a:schemeClr val="bg1"/>
                </a:solidFill>
                <a:latin typeface="DejaVu Serif" pitchFamily="16" charset="0"/>
                <a:ea typeface="新細明體" charset="-120"/>
                <a:cs typeface="新細明體" charset="-120"/>
                <a:sym typeface="Arial" charset="0"/>
              </a:rPr>
              <a:t>)</a:t>
            </a:r>
          </a:p>
          <a:p>
            <a:pPr marL="388938" indent="-293688" algn="ctr">
              <a:lnSpc>
                <a:spcPct val="97000"/>
              </a:lnSpc>
              <a:spcAft>
                <a:spcPts val="1288"/>
              </a:spcAft>
              <a:tabLst>
                <a:tab pos="388938" algn="l"/>
                <a:tab pos="795338" algn="l"/>
                <a:tab pos="1203325" algn="l"/>
                <a:tab pos="1611313" algn="l"/>
                <a:tab pos="2017713" algn="l"/>
                <a:tab pos="2425700" algn="l"/>
                <a:tab pos="2833688" algn="l"/>
                <a:tab pos="3240088" algn="l"/>
                <a:tab pos="3648075" algn="l"/>
                <a:tab pos="4056063" algn="l"/>
                <a:tab pos="4464050" algn="l"/>
                <a:tab pos="4870450" algn="l"/>
                <a:tab pos="5278438" algn="l"/>
                <a:tab pos="5686425" algn="l"/>
                <a:tab pos="6092825" algn="l"/>
                <a:tab pos="6500813" algn="l"/>
                <a:tab pos="6908800" algn="l"/>
                <a:tab pos="7315200" algn="l"/>
                <a:tab pos="7723188" algn="l"/>
                <a:tab pos="8131175" algn="l"/>
                <a:tab pos="8539163" algn="l"/>
              </a:tabLst>
            </a:pPr>
            <a:r>
              <a:rPr lang="en-US" altLang="zh-TW" sz="2000" dirty="0">
                <a:solidFill>
                  <a:schemeClr val="bg1"/>
                </a:solidFill>
                <a:latin typeface="DejaVu Serif" pitchFamily="16" charset="0"/>
                <a:ea typeface="新細明體" charset="-120"/>
                <a:cs typeface="新細明體" charset="-120"/>
                <a:sym typeface="Arial" charset="0"/>
              </a:rPr>
              <a:t>Simulation during (</a:t>
            </a:r>
            <a:r>
              <a:rPr lang="en-US" altLang="zh-TW" sz="2000" dirty="0">
                <a:solidFill>
                  <a:schemeClr val="bg1"/>
                </a:solidFill>
                <a:latin typeface="Bitstream Charter" pitchFamily="16" charset="0"/>
                <a:ea typeface="新細明體" charset="-120"/>
                <a:cs typeface="新細明體" charset="-120"/>
                <a:sym typeface="Arial" charset="0"/>
              </a:rPr>
              <a:t>2009-08-05-12</a:t>
            </a:r>
            <a:r>
              <a:rPr lang="en-US" altLang="zh-TW" sz="2000" dirty="0">
                <a:solidFill>
                  <a:schemeClr val="bg1"/>
                </a:solidFill>
                <a:latin typeface="DejaVu Serif" pitchFamily="16" charset="0"/>
                <a:ea typeface="新細明體" charset="-120"/>
                <a:cs typeface="新細明體" charset="-120"/>
                <a:sym typeface="Arial" charset="0"/>
              </a:rPr>
              <a:t> ~</a:t>
            </a:r>
            <a:r>
              <a:rPr lang="en-US" altLang="zh-TW" sz="2000" dirty="0">
                <a:solidFill>
                  <a:schemeClr val="bg1"/>
                </a:solidFill>
                <a:latin typeface="Bitstream Charter" pitchFamily="16" charset="0"/>
                <a:ea typeface="新細明體" charset="-120"/>
                <a:cs typeface="新細明體" charset="-120"/>
                <a:sym typeface="Arial" charset="0"/>
              </a:rPr>
              <a:t>2009-08-07-12</a:t>
            </a:r>
            <a:r>
              <a:rPr lang="en-US" altLang="zh-TW" sz="2000" dirty="0">
                <a:solidFill>
                  <a:schemeClr val="bg1"/>
                </a:solidFill>
                <a:latin typeface="DejaVu Serif" pitchFamily="16" charset="0"/>
                <a:ea typeface="新細明體" charset="-120"/>
                <a:cs typeface="新細明體" charset="-120"/>
                <a:sym typeface="Arial" charset="0"/>
              </a:rPr>
              <a:t>)</a:t>
            </a:r>
          </a:p>
        </p:txBody>
      </p:sp>
      <p:pic>
        <p:nvPicPr>
          <p:cNvPr id="88068" name="Picture 4"/>
          <p:cNvPicPr>
            <a:picLocks noChangeAspect="1" noChangeArrowheads="1"/>
          </p:cNvPicPr>
          <p:nvPr/>
        </p:nvPicPr>
        <p:blipFill>
          <a:blip r:embed="rId3"/>
          <a:srcRect/>
          <a:stretch>
            <a:fillRect/>
          </a:stretch>
        </p:blipFill>
        <p:spPr bwMode="auto">
          <a:xfrm>
            <a:off x="327025" y="1306513"/>
            <a:ext cx="4624388" cy="3930650"/>
          </a:xfrm>
          <a:prstGeom prst="rect">
            <a:avLst/>
          </a:prstGeom>
          <a:noFill/>
          <a:ln w="9525">
            <a:noFill/>
            <a:round/>
            <a:headEnd/>
            <a:tailEnd/>
          </a:ln>
        </p:spPr>
      </p:pic>
      <p:pic>
        <p:nvPicPr>
          <p:cNvPr id="88069" name="Picture 5"/>
          <p:cNvPicPr>
            <a:picLocks noChangeAspect="1" noChangeArrowheads="1"/>
          </p:cNvPicPr>
          <p:nvPr/>
        </p:nvPicPr>
        <p:blipFill>
          <a:blip r:embed="rId4"/>
          <a:srcRect/>
          <a:stretch>
            <a:fillRect/>
          </a:stretch>
        </p:blipFill>
        <p:spPr bwMode="auto">
          <a:xfrm>
            <a:off x="4592638" y="2894013"/>
            <a:ext cx="4125912" cy="3355975"/>
          </a:xfrm>
          <a:prstGeom prst="rect">
            <a:avLst/>
          </a:prstGeom>
          <a:noFill/>
          <a:ln w="9525">
            <a:noFill/>
            <a:round/>
            <a:headEnd/>
            <a:tailEnd/>
          </a:ln>
        </p:spPr>
      </p:pic>
      <p:sp>
        <p:nvSpPr>
          <p:cNvPr id="88070" name="Text Box 6"/>
          <p:cNvSpPr txBox="1">
            <a:spLocks noChangeArrowheads="1"/>
          </p:cNvSpPr>
          <p:nvPr/>
        </p:nvSpPr>
        <p:spPr bwMode="auto">
          <a:xfrm>
            <a:off x="5618163" y="1927225"/>
            <a:ext cx="2159000" cy="327025"/>
          </a:xfrm>
          <a:prstGeom prst="rect">
            <a:avLst/>
          </a:prstGeom>
          <a:noFill/>
          <a:ln w="9360">
            <a:solidFill>
              <a:srgbClr val="000000"/>
            </a:solid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a:solidFill>
                  <a:srgbClr val="000000"/>
                </a:solidFill>
                <a:latin typeface="Times New Roman" charset="0"/>
                <a:ea typeface="新細明體" charset="-120"/>
                <a:cs typeface="新細明體" charset="-120"/>
                <a:sym typeface="Arial" charset="0"/>
              </a:rPr>
              <a:t>2009-08-06-06:00:00</a:t>
            </a:r>
          </a:p>
        </p:txBody>
      </p:sp>
      <p:sp>
        <p:nvSpPr>
          <p:cNvPr id="88071" name="Text Box 7"/>
          <p:cNvSpPr txBox="1">
            <a:spLocks noChangeArrowheads="1"/>
          </p:cNvSpPr>
          <p:nvPr/>
        </p:nvSpPr>
        <p:spPr bwMode="auto">
          <a:xfrm>
            <a:off x="654050" y="5322888"/>
            <a:ext cx="3429000" cy="719137"/>
          </a:xfrm>
          <a:prstGeom prst="rect">
            <a:avLst/>
          </a:prstGeom>
          <a:noFill/>
          <a:ln w="9525">
            <a:no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a:solidFill>
                  <a:srgbClr val="000000"/>
                </a:solidFill>
                <a:latin typeface="Times New Roman" charset="0"/>
                <a:ea typeface="新細明體" charset="-120"/>
                <a:cs typeface="新細明體" charset="-120"/>
                <a:sym typeface="Arial" charset="0"/>
              </a:rPr>
              <a:t>Central presure</a:t>
            </a:r>
          </a:p>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a:solidFill>
                  <a:srgbClr val="000000"/>
                </a:solidFill>
                <a:latin typeface="Times New Roman" charset="0"/>
                <a:ea typeface="新細明體" charset="-120"/>
                <a:cs typeface="新細明體" charset="-120"/>
                <a:sym typeface="Arial" charset="0"/>
              </a:rPr>
              <a:t>deviation</a:t>
            </a:r>
            <a:r>
              <a:rPr lang="en-US" altLang="zh-TW">
                <a:solidFill>
                  <a:srgbClr val="000000"/>
                </a:solidFill>
                <a:latin typeface="Times New Roman" charset="0"/>
                <a:ea typeface="Arial" charset="0"/>
                <a:cs typeface="Arial" charset="0"/>
                <a:sym typeface="Arial" charset="0"/>
              </a:rPr>
              <a:t>≈</a:t>
            </a:r>
            <a:r>
              <a:rPr lang="en-US" altLang="zh-TW">
                <a:solidFill>
                  <a:srgbClr val="000000"/>
                </a:solidFill>
                <a:latin typeface="Times New Roman" charset="0"/>
                <a:ea typeface="新細明體" charset="-120"/>
                <a:cs typeface="新細明體" charset="-120"/>
                <a:sym typeface="Arial" charset="0"/>
              </a:rPr>
              <a:t>(980-956)/980=2.5%</a:t>
            </a:r>
          </a:p>
        </p:txBody>
      </p:sp>
      <p:sp>
        <p:nvSpPr>
          <p:cNvPr id="88072" name="Text Box 8"/>
          <p:cNvSpPr txBox="1">
            <a:spLocks noChangeArrowheads="1"/>
          </p:cNvSpPr>
          <p:nvPr/>
        </p:nvSpPr>
        <p:spPr bwMode="auto">
          <a:xfrm>
            <a:off x="22225" y="4899025"/>
            <a:ext cx="4235450" cy="414338"/>
          </a:xfrm>
          <a:prstGeom prst="rect">
            <a:avLst/>
          </a:prstGeom>
          <a:solidFill>
            <a:srgbClr val="FFFFFF"/>
          </a:solidFill>
          <a:ln w="9525">
            <a:no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a:solidFill>
                  <a:srgbClr val="000000"/>
                </a:solidFill>
                <a:latin typeface="Times New Roman" charset="0"/>
                <a:ea typeface="新細明體" charset="-120"/>
                <a:cs typeface="新細明體" charset="-120"/>
                <a:sym typeface="Arial" charset="0"/>
              </a:rPr>
              <a:t>WRF Simulation (at 0.25 km)</a:t>
            </a:r>
          </a:p>
        </p:txBody>
      </p:sp>
      <p:sp>
        <p:nvSpPr>
          <p:cNvPr id="88073" name="Text Box 9"/>
          <p:cNvSpPr txBox="1">
            <a:spLocks noChangeArrowheads="1"/>
          </p:cNvSpPr>
          <p:nvPr/>
        </p:nvSpPr>
        <p:spPr bwMode="auto">
          <a:xfrm>
            <a:off x="6107113" y="2600325"/>
            <a:ext cx="3003550" cy="314325"/>
          </a:xfrm>
          <a:prstGeom prst="rect">
            <a:avLst/>
          </a:prstGeom>
          <a:noFill/>
          <a:ln w="9525">
            <a:no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a:solidFill>
                  <a:srgbClr val="000000"/>
                </a:solidFill>
                <a:latin typeface="Times New Roman" charset="0"/>
                <a:ea typeface="新細明體" charset="-120"/>
                <a:cs typeface="新細明體" charset="-120"/>
                <a:sym typeface="Arial" charset="0"/>
              </a:rPr>
              <a:t>CWB surface analysis</a:t>
            </a:r>
          </a:p>
        </p:txBody>
      </p:sp>
      <p:sp>
        <p:nvSpPr>
          <p:cNvPr id="88074" name="Text Box 3"/>
          <p:cNvSpPr>
            <a:spLocks noGrp="1" noChangeArrowheads="1"/>
          </p:cNvSpPr>
          <p:nvPr>
            <p:ph type="sldNum" sz="quarter" idx="10"/>
          </p:nvPr>
        </p:nvSpPr>
        <p:spPr>
          <a:noFill/>
        </p:spPr>
        <p:txBody>
          <a:bodyPr/>
          <a:lstStyle/>
          <a:p>
            <a:fld id="{1A1AF26E-5D83-FB42-AFF7-9C7306C6F25D}" type="slidenum">
              <a:rPr lang="en-US">
                <a:solidFill>
                  <a:srgbClr val="000000"/>
                </a:solidFill>
              </a:rPr>
              <a:pPr/>
              <a:t>13</a:t>
            </a:fld>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6554788" y="6246813"/>
            <a:ext cx="2128837" cy="471487"/>
          </a:xfrm>
          <a:prstGeom prst="rect">
            <a:avLst/>
          </a:prstGeom>
          <a:noFill/>
          <a:ln w="9525">
            <a:noFill/>
            <a:round/>
            <a:headEnd/>
            <a:tailEnd/>
          </a:ln>
        </p:spPr>
        <p:txBody>
          <a:bodyPr lIns="0" tIns="0" rIns="0" bIns="0">
            <a:prstTxWarp prst="textNoShape">
              <a:avLst/>
            </a:prstTxWarp>
          </a:bodyPr>
          <a:lstStyle/>
          <a:p>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fld id="{C26D1CE8-035E-144F-88AC-3E3BE3DD8D0F}" type="slidenum">
              <a:rPr lang="en-US" altLang="zh-TW" sz="1300">
                <a:solidFill>
                  <a:srgbClr val="000000"/>
                </a:solidFill>
                <a:latin typeface="Times New Roman" charset="0"/>
                <a:ea typeface="新細明體" charset="-120"/>
                <a:cs typeface="新細明體" charset="-120"/>
                <a:sym typeface="Arial" charset="0"/>
              </a:rPr>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t>14</a:t>
            </a:fld>
            <a:endParaRPr lang="en-US" altLang="zh-TW" sz="1300">
              <a:solidFill>
                <a:srgbClr val="000000"/>
              </a:solidFill>
              <a:latin typeface="Times New Roman" charset="0"/>
              <a:ea typeface="新細明體" charset="-120"/>
              <a:cs typeface="新細明體" charset="-120"/>
              <a:sym typeface="Arial" charset="0"/>
            </a:endParaRPr>
          </a:p>
        </p:txBody>
      </p:sp>
      <p:pic>
        <p:nvPicPr>
          <p:cNvPr id="90115" name="Picture 2"/>
          <p:cNvPicPr>
            <a:picLocks noChangeAspect="1" noChangeArrowheads="1"/>
          </p:cNvPicPr>
          <p:nvPr/>
        </p:nvPicPr>
        <p:blipFill>
          <a:blip r:embed="rId3"/>
          <a:srcRect/>
          <a:stretch>
            <a:fillRect/>
          </a:stretch>
        </p:blipFill>
        <p:spPr bwMode="auto">
          <a:xfrm>
            <a:off x="4735513" y="0"/>
            <a:ext cx="4406900" cy="3756025"/>
          </a:xfrm>
          <a:prstGeom prst="rect">
            <a:avLst/>
          </a:prstGeom>
          <a:noFill/>
          <a:ln w="9525">
            <a:noFill/>
            <a:round/>
            <a:headEnd/>
            <a:tailEnd/>
          </a:ln>
        </p:spPr>
      </p:pic>
      <p:pic>
        <p:nvPicPr>
          <p:cNvPr id="90116" name="Picture 3"/>
          <p:cNvPicPr>
            <a:picLocks noChangeAspect="1" noChangeArrowheads="1"/>
          </p:cNvPicPr>
          <p:nvPr/>
        </p:nvPicPr>
        <p:blipFill>
          <a:blip r:embed="rId4"/>
          <a:srcRect/>
          <a:stretch>
            <a:fillRect/>
          </a:stretch>
        </p:blipFill>
        <p:spPr bwMode="auto">
          <a:xfrm>
            <a:off x="4735513" y="2613025"/>
            <a:ext cx="4406900" cy="4244975"/>
          </a:xfrm>
          <a:prstGeom prst="rect">
            <a:avLst/>
          </a:prstGeom>
          <a:noFill/>
          <a:ln w="9525">
            <a:noFill/>
            <a:round/>
            <a:headEnd/>
            <a:tailEnd/>
          </a:ln>
        </p:spPr>
      </p:pic>
      <p:sp>
        <p:nvSpPr>
          <p:cNvPr id="90117" name="Text Box 4"/>
          <p:cNvSpPr txBox="1">
            <a:spLocks noChangeArrowheads="1"/>
          </p:cNvSpPr>
          <p:nvPr/>
        </p:nvSpPr>
        <p:spPr bwMode="auto">
          <a:xfrm>
            <a:off x="457200" y="1604963"/>
            <a:ext cx="8228013" cy="4525962"/>
          </a:xfrm>
          <a:prstGeom prst="rect">
            <a:avLst/>
          </a:prstGeom>
          <a:noFill/>
          <a:ln w="9525">
            <a:noFill/>
            <a:round/>
            <a:headEnd/>
            <a:tailEnd/>
          </a:ln>
        </p:spPr>
        <p:txBody>
          <a:bodyPr wrap="none" lIns="82945" tIns="41473" rIns="82945" bIns="41473" anchor="ctr">
            <a:prstTxWarp prst="textNoShape">
              <a:avLst/>
            </a:prstTxWarp>
          </a:bodyPr>
          <a:lstStyle/>
          <a:p>
            <a:endParaRPr lang="zh-TW" altLang="en-US" sz="2400">
              <a:solidFill>
                <a:srgbClr val="000000"/>
              </a:solidFill>
              <a:latin typeface="Arial" charset="0"/>
              <a:ea typeface="新細明體" charset="-120"/>
              <a:cs typeface="新細明體" charset="-120"/>
              <a:sym typeface="Arial" charset="0"/>
            </a:endParaRPr>
          </a:p>
        </p:txBody>
      </p:sp>
      <p:sp>
        <p:nvSpPr>
          <p:cNvPr id="90118" name="Text Box 5"/>
          <p:cNvSpPr txBox="1">
            <a:spLocks noChangeArrowheads="1"/>
          </p:cNvSpPr>
          <p:nvPr/>
        </p:nvSpPr>
        <p:spPr bwMode="auto">
          <a:xfrm>
            <a:off x="152400" y="0"/>
            <a:ext cx="8228013" cy="706438"/>
          </a:xfrm>
          <a:prstGeom prst="rect">
            <a:avLst/>
          </a:prstGeom>
          <a:noFill/>
          <a:ln w="9525">
            <a:noFill/>
            <a:round/>
            <a:headEnd/>
            <a:tailEnd/>
          </a:ln>
        </p:spPr>
        <p:txBody>
          <a:bodyPr lIns="0" tIns="8164" rIns="0" bIns="0" anchor="ctr">
            <a:prstTxWarp prst="textNoShape">
              <a:avLst/>
            </a:prstTxWarp>
          </a:bodyPr>
          <a:lstStyle/>
          <a:p>
            <a:pPr marL="309563" indent="-309563">
              <a:lnSpc>
                <a:spcPct val="98000"/>
              </a:lnSpc>
              <a:buSzPct val="45000"/>
              <a:tabLst>
                <a:tab pos="309563" algn="l"/>
                <a:tab pos="714375" algn="l"/>
                <a:tab pos="1122363" algn="l"/>
                <a:tab pos="1530350" algn="l"/>
                <a:tab pos="1936750" algn="l"/>
                <a:tab pos="2344738" algn="l"/>
                <a:tab pos="2752725" algn="l"/>
                <a:tab pos="3160713" algn="l"/>
                <a:tab pos="3567113" algn="l"/>
                <a:tab pos="3975100" algn="l"/>
                <a:tab pos="4383088" algn="l"/>
                <a:tab pos="4789488" algn="l"/>
                <a:tab pos="5197475" algn="l"/>
                <a:tab pos="5605463" algn="l"/>
                <a:tab pos="6013450" algn="l"/>
                <a:tab pos="6419850" algn="l"/>
                <a:tab pos="6827838" algn="l"/>
                <a:tab pos="7235825" algn="l"/>
                <a:tab pos="7642225" algn="l"/>
                <a:tab pos="8050213" algn="l"/>
                <a:tab pos="8458200" algn="l"/>
              </a:tabLst>
            </a:pPr>
            <a:r>
              <a:rPr lang="en-US" altLang="zh-TW" sz="2200">
                <a:solidFill>
                  <a:srgbClr val="000000"/>
                </a:solidFill>
                <a:latin typeface="DejaVu Serif" pitchFamily="16" charset="0"/>
                <a:ea typeface="新細明體" charset="-120"/>
                <a:cs typeface="新細明體" charset="-120"/>
                <a:sym typeface="Arial" charset="0"/>
              </a:rPr>
              <a:t>Precipitation (</a:t>
            </a:r>
            <a:r>
              <a:rPr lang="en-US" altLang="zh-TW" sz="2200" b="1">
                <a:solidFill>
                  <a:srgbClr val="000000"/>
                </a:solidFill>
                <a:latin typeface="DejaVu Serif" pitchFamily="16" charset="0"/>
                <a:ea typeface="新細明體" charset="-120"/>
                <a:cs typeface="新細明體" charset="-120"/>
                <a:sym typeface="Arial" charset="0"/>
              </a:rPr>
              <a:t>Morakot</a:t>
            </a:r>
            <a:r>
              <a:rPr lang="en-US" altLang="zh-TW" sz="2200">
                <a:solidFill>
                  <a:srgbClr val="000000"/>
                </a:solidFill>
                <a:latin typeface="DejaVu Serif" pitchFamily="16" charset="0"/>
                <a:ea typeface="新細明體" charset="-120"/>
                <a:cs typeface="新細明體" charset="-120"/>
                <a:sym typeface="Arial" charset="0"/>
              </a:rPr>
              <a:t>)</a:t>
            </a:r>
            <a:br>
              <a:rPr lang="en-US" altLang="zh-TW" sz="2200">
                <a:solidFill>
                  <a:srgbClr val="000000"/>
                </a:solidFill>
                <a:latin typeface="DejaVu Serif" pitchFamily="16" charset="0"/>
                <a:ea typeface="新細明體" charset="-120"/>
                <a:cs typeface="新細明體" charset="-120"/>
                <a:sym typeface="Arial" charset="0"/>
              </a:rPr>
            </a:br>
            <a:r>
              <a:rPr lang="en-US" altLang="zh-TW" sz="2000">
                <a:solidFill>
                  <a:srgbClr val="000000"/>
                </a:solidFill>
                <a:latin typeface="DejaVu Serif" pitchFamily="16" charset="0"/>
                <a:ea typeface="新細明體" charset="-120"/>
                <a:cs typeface="新細明體" charset="-120"/>
                <a:sym typeface="Arial" charset="0"/>
              </a:rPr>
              <a:t>Simulation (</a:t>
            </a:r>
            <a:r>
              <a:rPr lang="en-US" altLang="zh-TW" sz="2000">
                <a:solidFill>
                  <a:srgbClr val="224B50"/>
                </a:solidFill>
                <a:latin typeface="Bitstream Charter" pitchFamily="16" charset="0"/>
                <a:ea typeface="新細明體" charset="-120"/>
                <a:cs typeface="新細明體" charset="-120"/>
                <a:sym typeface="Arial" charset="0"/>
              </a:rPr>
              <a:t>2009-08-06-00:00</a:t>
            </a:r>
            <a:r>
              <a:rPr lang="en-US" altLang="zh-TW" sz="2000">
                <a:solidFill>
                  <a:srgbClr val="000000"/>
                </a:solidFill>
                <a:latin typeface="DejaVu Serif" pitchFamily="16" charset="0"/>
                <a:ea typeface="新細明體" charset="-120"/>
                <a:cs typeface="新細明體" charset="-120"/>
                <a:sym typeface="Arial" charset="0"/>
              </a:rPr>
              <a:t>~</a:t>
            </a:r>
            <a:r>
              <a:rPr lang="en-US" altLang="zh-TW" sz="2000">
                <a:solidFill>
                  <a:srgbClr val="224B50"/>
                </a:solidFill>
                <a:latin typeface="Bitstream Charter" pitchFamily="16" charset="0"/>
                <a:ea typeface="新細明體" charset="-120"/>
                <a:cs typeface="新細明體" charset="-120"/>
                <a:sym typeface="Arial" charset="0"/>
              </a:rPr>
              <a:t>2009-08-07-12:00</a:t>
            </a:r>
            <a:r>
              <a:rPr lang="en-US" altLang="zh-TW" sz="2200">
                <a:solidFill>
                  <a:srgbClr val="000000"/>
                </a:solidFill>
                <a:latin typeface="DejaVu Serif" pitchFamily="16" charset="0"/>
                <a:ea typeface="新細明體" charset="-120"/>
                <a:cs typeface="新細明體" charset="-120"/>
                <a:sym typeface="Arial" charset="0"/>
              </a:rPr>
              <a:t>)</a:t>
            </a:r>
          </a:p>
        </p:txBody>
      </p:sp>
      <p:pic>
        <p:nvPicPr>
          <p:cNvPr id="90119" name="Picture 6"/>
          <p:cNvPicPr>
            <a:picLocks noChangeAspect="1" noChangeArrowheads="1"/>
          </p:cNvPicPr>
          <p:nvPr/>
        </p:nvPicPr>
        <p:blipFill>
          <a:blip r:embed="rId5"/>
          <a:srcRect/>
          <a:stretch>
            <a:fillRect/>
          </a:stretch>
        </p:blipFill>
        <p:spPr bwMode="auto">
          <a:xfrm>
            <a:off x="0" y="1250950"/>
            <a:ext cx="5046663" cy="5607050"/>
          </a:xfrm>
          <a:prstGeom prst="rect">
            <a:avLst/>
          </a:prstGeom>
          <a:noFill/>
          <a:ln w="9525">
            <a:noFill/>
            <a:round/>
            <a:headEnd/>
            <a:tailEnd/>
          </a:ln>
        </p:spPr>
      </p:pic>
      <p:sp>
        <p:nvSpPr>
          <p:cNvPr id="90120" name="Line 7"/>
          <p:cNvSpPr>
            <a:spLocks noChangeShapeType="1"/>
          </p:cNvSpPr>
          <p:nvPr/>
        </p:nvSpPr>
        <p:spPr bwMode="auto">
          <a:xfrm flipV="1">
            <a:off x="4648200" y="1630363"/>
            <a:ext cx="3678238" cy="4922837"/>
          </a:xfrm>
          <a:prstGeom prst="line">
            <a:avLst/>
          </a:prstGeom>
          <a:noFill/>
          <a:ln w="9360">
            <a:solidFill>
              <a:srgbClr val="000000"/>
            </a:solidFill>
            <a:miter lim="800000"/>
            <a:headEnd/>
            <a:tailEnd type="triangle" w="med" len="med"/>
          </a:ln>
        </p:spPr>
        <p:txBody>
          <a:bodyPr lIns="82945" tIns="41473" rIns="82945" bIns="41473">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90121" name="Line 8"/>
          <p:cNvSpPr>
            <a:spLocks noChangeShapeType="1"/>
          </p:cNvSpPr>
          <p:nvPr/>
        </p:nvSpPr>
        <p:spPr bwMode="auto">
          <a:xfrm flipV="1">
            <a:off x="4648200" y="3916363"/>
            <a:ext cx="3678238" cy="2636837"/>
          </a:xfrm>
          <a:prstGeom prst="line">
            <a:avLst/>
          </a:prstGeom>
          <a:noFill/>
          <a:ln w="9360">
            <a:solidFill>
              <a:srgbClr val="000000"/>
            </a:solidFill>
            <a:miter lim="800000"/>
            <a:headEnd/>
            <a:tailEnd type="triangle" w="med" len="med"/>
          </a:ln>
        </p:spPr>
        <p:txBody>
          <a:bodyPr lIns="82945" tIns="41473" rIns="82945" bIns="41473">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90122" name="Text Box 9"/>
          <p:cNvSpPr txBox="1">
            <a:spLocks noChangeArrowheads="1"/>
          </p:cNvSpPr>
          <p:nvPr/>
        </p:nvSpPr>
        <p:spPr bwMode="auto">
          <a:xfrm>
            <a:off x="6596063" y="6172200"/>
            <a:ext cx="2025650" cy="314325"/>
          </a:xfrm>
          <a:prstGeom prst="rect">
            <a:avLst/>
          </a:prstGeom>
          <a:solidFill>
            <a:srgbClr val="FFFFFF"/>
          </a:solidFill>
          <a:ln w="9525">
            <a:no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b="1">
                <a:solidFill>
                  <a:srgbClr val="000000"/>
                </a:solidFill>
                <a:latin typeface="Times New Roman" charset="0"/>
                <a:ea typeface="新細明體" charset="-120"/>
                <a:cs typeface="新細明體" charset="-120"/>
                <a:sym typeface="Arial" charset="0"/>
              </a:rPr>
              <a:t>CWB history data</a:t>
            </a:r>
          </a:p>
        </p:txBody>
      </p:sp>
      <p:sp>
        <p:nvSpPr>
          <p:cNvPr id="90123" name="Text Box 10"/>
          <p:cNvSpPr txBox="1">
            <a:spLocks noChangeArrowheads="1"/>
          </p:cNvSpPr>
          <p:nvPr/>
        </p:nvSpPr>
        <p:spPr bwMode="auto">
          <a:xfrm>
            <a:off x="2024063" y="946150"/>
            <a:ext cx="1895475" cy="358775"/>
          </a:xfrm>
          <a:prstGeom prst="rect">
            <a:avLst/>
          </a:prstGeom>
          <a:solidFill>
            <a:srgbClr val="FFFFFF"/>
          </a:solidFill>
          <a:ln w="9525">
            <a:no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b="1">
                <a:solidFill>
                  <a:srgbClr val="000000"/>
                </a:solidFill>
                <a:latin typeface="Times New Roman" charset="0"/>
                <a:ea typeface="新細明體" charset="-120"/>
                <a:cs typeface="新細明體" charset="-120"/>
                <a:sym typeface="Arial" charset="0"/>
              </a:rPr>
              <a:t>WRF Simulation </a:t>
            </a:r>
          </a:p>
        </p:txBody>
      </p:sp>
      <p:sp>
        <p:nvSpPr>
          <p:cNvPr id="90124" name="Text Box 3"/>
          <p:cNvSpPr>
            <a:spLocks noGrp="1" noChangeArrowheads="1"/>
          </p:cNvSpPr>
          <p:nvPr>
            <p:ph type="sldNum" sz="quarter" idx="10"/>
          </p:nvPr>
        </p:nvSpPr>
        <p:spPr>
          <a:noFill/>
        </p:spPr>
        <p:txBody>
          <a:bodyPr/>
          <a:lstStyle/>
          <a:p>
            <a:fld id="{BF9ECF33-F731-BB4B-BD5B-0EAACEA20436}" type="slidenum">
              <a:rPr lang="en-US">
                <a:solidFill>
                  <a:srgbClr val="000000"/>
                </a:solidFill>
              </a:rPr>
              <a:pPr/>
              <a:t>14</a:t>
            </a:fld>
            <a:endParaRPr lang="en-US">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8686800" y="6627813"/>
            <a:ext cx="377825" cy="230187"/>
          </a:xfrm>
          <a:prstGeom prst="rect">
            <a:avLst/>
          </a:prstGeom>
          <a:noFill/>
          <a:ln w="9525">
            <a:noFill/>
            <a:round/>
            <a:headEnd/>
            <a:tailEnd/>
          </a:ln>
        </p:spPr>
        <p:txBody>
          <a:bodyPr lIns="0" tIns="0" rIns="0" bIns="0">
            <a:prstTxWarp prst="textNoShape">
              <a:avLst/>
            </a:prstTxWarp>
          </a:bodyPr>
          <a:lstStyle/>
          <a:p>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fld id="{A4339D2C-0502-A040-9954-A59DC730B70E}" type="slidenum">
              <a:rPr lang="en-US" altLang="zh-TW" sz="1300">
                <a:solidFill>
                  <a:srgbClr val="000000"/>
                </a:solidFill>
                <a:latin typeface="Times New Roman" charset="0"/>
                <a:ea typeface="新細明體" charset="-120"/>
                <a:cs typeface="新細明體" charset="-120"/>
                <a:sym typeface="Arial" charset="0"/>
              </a:rPr>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t>15</a:t>
            </a:fld>
            <a:endParaRPr lang="en-US" altLang="zh-TW" sz="1300">
              <a:solidFill>
                <a:srgbClr val="000000"/>
              </a:solidFill>
              <a:latin typeface="Times New Roman" charset="0"/>
              <a:ea typeface="新細明體" charset="-120"/>
              <a:cs typeface="新細明體" charset="-120"/>
              <a:sym typeface="Arial" charset="0"/>
            </a:endParaRPr>
          </a:p>
        </p:txBody>
      </p:sp>
      <p:sp>
        <p:nvSpPr>
          <p:cNvPr id="94211" name="Text Box 2"/>
          <p:cNvSpPr txBox="1">
            <a:spLocks noChangeArrowheads="1"/>
          </p:cNvSpPr>
          <p:nvPr/>
        </p:nvSpPr>
        <p:spPr bwMode="auto">
          <a:xfrm>
            <a:off x="152400" y="1600200"/>
            <a:ext cx="5181600" cy="1600200"/>
          </a:xfrm>
          <a:prstGeom prst="rect">
            <a:avLst/>
          </a:prstGeom>
          <a:noFill/>
          <a:ln w="9525">
            <a:noFill/>
            <a:round/>
            <a:headEnd/>
            <a:tailEnd/>
          </a:ln>
        </p:spPr>
        <p:txBody>
          <a:bodyPr lIns="0" tIns="8164" rIns="0" bIns="0">
            <a:prstTxWarp prst="textNoShape">
              <a:avLst/>
            </a:prstTxWarp>
          </a:bodyPr>
          <a:lstStyle/>
          <a:p>
            <a:pPr>
              <a:buFont typeface="Arial" charset="0"/>
              <a:buChar char="•"/>
              <a:tabLst>
                <a:tab pos="0" algn="l"/>
                <a:tab pos="93663" algn="l"/>
                <a:tab pos="501650" algn="l"/>
                <a:tab pos="909638" algn="l"/>
                <a:tab pos="1316038" algn="l"/>
                <a:tab pos="1724025" algn="l"/>
                <a:tab pos="2132013" algn="l"/>
                <a:tab pos="2540000" algn="l"/>
                <a:tab pos="2946400" algn="l"/>
                <a:tab pos="3354388" algn="l"/>
                <a:tab pos="3762375" algn="l"/>
                <a:tab pos="4168775" algn="l"/>
                <a:tab pos="4576763" algn="l"/>
                <a:tab pos="4984750" algn="l"/>
                <a:tab pos="5392738" algn="l"/>
                <a:tab pos="5799138" algn="l"/>
                <a:tab pos="6207125" algn="l"/>
                <a:tab pos="6615113" algn="l"/>
                <a:tab pos="7021513" algn="l"/>
                <a:tab pos="7429500" algn="l"/>
                <a:tab pos="7837488" algn="l"/>
                <a:tab pos="7878763" algn="l"/>
              </a:tabLst>
            </a:pPr>
            <a:r>
              <a:rPr lang="en-US" altLang="zh-TW" b="1" smtClean="0">
                <a:solidFill>
                  <a:srgbClr val="000000"/>
                </a:solidFill>
                <a:latin typeface="Times New Roman" charset="0"/>
                <a:ea typeface="Times New Roman" charset="0"/>
                <a:cs typeface="Times New Roman" charset="0"/>
                <a:sym typeface="Arial" charset="0"/>
              </a:rPr>
              <a:t> Highest winds: </a:t>
            </a:r>
            <a:r>
              <a:rPr lang="en-US" altLang="zh-TW" smtClean="0">
                <a:solidFill>
                  <a:srgbClr val="000000"/>
                </a:solidFill>
                <a:latin typeface="Times New Roman" charset="0"/>
                <a:ea typeface="Times New Roman" charset="0"/>
                <a:cs typeface="Times New Roman" charset="0"/>
                <a:sym typeface="Arial" charset="0"/>
              </a:rPr>
              <a:t>195 km/h(10-minute sustained</a:t>
            </a:r>
          </a:p>
          <a:p>
            <a:pPr>
              <a:buFont typeface="Arial" charset="0"/>
              <a:buChar char="•"/>
              <a:tabLst>
                <a:tab pos="0" algn="l"/>
                <a:tab pos="93663" algn="l"/>
                <a:tab pos="501650" algn="l"/>
                <a:tab pos="909638" algn="l"/>
                <a:tab pos="1316038" algn="l"/>
                <a:tab pos="1724025" algn="l"/>
                <a:tab pos="2132013" algn="l"/>
                <a:tab pos="2540000" algn="l"/>
                <a:tab pos="2946400" algn="l"/>
                <a:tab pos="3354388" algn="l"/>
                <a:tab pos="3762375" algn="l"/>
                <a:tab pos="4168775" algn="l"/>
                <a:tab pos="4576763" algn="l"/>
                <a:tab pos="4984750" algn="l"/>
                <a:tab pos="5392738" algn="l"/>
                <a:tab pos="5799138" algn="l"/>
                <a:tab pos="6207125" algn="l"/>
                <a:tab pos="6615113" algn="l"/>
                <a:tab pos="7021513" algn="l"/>
                <a:tab pos="7429500" algn="l"/>
                <a:tab pos="7837488" algn="l"/>
                <a:tab pos="7878763" algn="l"/>
              </a:tabLst>
            </a:pPr>
            <a:r>
              <a:rPr lang="en-US" altLang="zh-TW" b="1" smtClean="0">
                <a:solidFill>
                  <a:srgbClr val="000000"/>
                </a:solidFill>
                <a:latin typeface="Times New Roman" charset="0"/>
                <a:ea typeface="Times New Roman" charset="0"/>
                <a:cs typeface="Times New Roman" charset="0"/>
                <a:sym typeface="Arial" charset="0"/>
              </a:rPr>
              <a:t> Fatalities: </a:t>
            </a:r>
            <a:r>
              <a:rPr lang="en-US" altLang="zh-TW" smtClean="0">
                <a:solidFill>
                  <a:srgbClr val="000000"/>
                </a:solidFill>
                <a:latin typeface="Times New Roman" charset="0"/>
                <a:ea typeface="Times New Roman" charset="0"/>
                <a:cs typeface="Times New Roman" charset="0"/>
                <a:sym typeface="Arial" charset="0"/>
              </a:rPr>
              <a:t>500 total</a:t>
            </a:r>
          </a:p>
          <a:p>
            <a:pPr>
              <a:buFont typeface="Arial" charset="0"/>
              <a:buChar char="•"/>
              <a:tabLst>
                <a:tab pos="0" algn="l"/>
                <a:tab pos="93663" algn="l"/>
                <a:tab pos="501650" algn="l"/>
                <a:tab pos="909638" algn="l"/>
                <a:tab pos="1316038" algn="l"/>
                <a:tab pos="1724025" algn="l"/>
                <a:tab pos="2132013" algn="l"/>
                <a:tab pos="2540000" algn="l"/>
                <a:tab pos="2946400" algn="l"/>
                <a:tab pos="3354388" algn="l"/>
                <a:tab pos="3762375" algn="l"/>
                <a:tab pos="4168775" algn="l"/>
                <a:tab pos="4576763" algn="l"/>
                <a:tab pos="4984750" algn="l"/>
                <a:tab pos="5392738" algn="l"/>
                <a:tab pos="5799138" algn="l"/>
                <a:tab pos="6207125" algn="l"/>
                <a:tab pos="6615113" algn="l"/>
                <a:tab pos="7021513" algn="l"/>
                <a:tab pos="7429500" algn="l"/>
                <a:tab pos="7837488" algn="l"/>
                <a:tab pos="7878763" algn="l"/>
              </a:tabLst>
            </a:pPr>
            <a:r>
              <a:rPr lang="en-US" altLang="zh-TW" b="1" smtClean="0">
                <a:solidFill>
                  <a:srgbClr val="000000"/>
                </a:solidFill>
                <a:latin typeface="Times New Roman" charset="0"/>
                <a:ea typeface="Times New Roman" charset="0"/>
                <a:cs typeface="Times New Roman" charset="0"/>
                <a:sym typeface="Arial" charset="0"/>
              </a:rPr>
              <a:t> Damage: </a:t>
            </a:r>
            <a:r>
              <a:rPr lang="en-US" altLang="zh-TW" smtClean="0">
                <a:solidFill>
                  <a:srgbClr val="000000"/>
                </a:solidFill>
                <a:latin typeface="Times New Roman" charset="0"/>
                <a:ea typeface="Times New Roman" charset="0"/>
                <a:cs typeface="Times New Roman" charset="0"/>
                <a:sym typeface="Arial" charset="0"/>
              </a:rPr>
              <a:t>$617 million</a:t>
            </a:r>
          </a:p>
          <a:p>
            <a:pPr>
              <a:buFont typeface="Arial" charset="0"/>
              <a:buChar char="•"/>
              <a:tabLst>
                <a:tab pos="0" algn="l"/>
                <a:tab pos="93663" algn="l"/>
                <a:tab pos="501650" algn="l"/>
                <a:tab pos="909638" algn="l"/>
                <a:tab pos="1316038" algn="l"/>
                <a:tab pos="1724025" algn="l"/>
                <a:tab pos="2132013" algn="l"/>
                <a:tab pos="2540000" algn="l"/>
                <a:tab pos="2946400" algn="l"/>
                <a:tab pos="3354388" algn="l"/>
                <a:tab pos="3762375" algn="l"/>
                <a:tab pos="4168775" algn="l"/>
                <a:tab pos="4576763" algn="l"/>
                <a:tab pos="4984750" algn="l"/>
                <a:tab pos="5392738" algn="l"/>
                <a:tab pos="5799138" algn="l"/>
                <a:tab pos="6207125" algn="l"/>
                <a:tab pos="6615113" algn="l"/>
                <a:tab pos="7021513" algn="l"/>
                <a:tab pos="7429500" algn="l"/>
                <a:tab pos="7837488" algn="l"/>
                <a:tab pos="7878763" algn="l"/>
              </a:tabLst>
            </a:pPr>
            <a:r>
              <a:rPr lang="en-US" altLang="zh-TW" b="1" smtClean="0">
                <a:solidFill>
                  <a:srgbClr val="000000"/>
                </a:solidFill>
                <a:latin typeface="Times New Roman" charset="0"/>
                <a:ea typeface="Times New Roman" charset="0"/>
                <a:cs typeface="Times New Roman" charset="0"/>
                <a:sym typeface="Arial" charset="0"/>
              </a:rPr>
              <a:t> </a:t>
            </a:r>
            <a:r>
              <a:rPr lang="en-US" altLang="zh-TW" b="1" smtClean="0">
                <a:solidFill>
                  <a:srgbClr val="000000"/>
                </a:solidFill>
                <a:latin typeface="Arial" charset="0"/>
                <a:ea typeface="Times New Roman" charset="0"/>
                <a:cs typeface="Times New Roman" charset="0"/>
                <a:sym typeface="Arial" charset="0"/>
              </a:rPr>
              <a:t>Areas affected</a:t>
            </a:r>
            <a:r>
              <a:rPr lang="en-US" altLang="zh-TW" smtClean="0">
                <a:solidFill>
                  <a:srgbClr val="000000"/>
                </a:solidFill>
                <a:latin typeface="Arial" charset="0"/>
                <a:ea typeface="Times New Roman" charset="0"/>
                <a:cs typeface="Times New Roman" charset="0"/>
                <a:sym typeface="Arial" charset="0"/>
              </a:rPr>
              <a:t>: Caroline Islands, Philippines, Taiwan, China and Vietnam</a:t>
            </a:r>
            <a:endParaRPr lang="en-US" altLang="zh-TW" smtClean="0">
              <a:solidFill>
                <a:srgbClr val="000000"/>
              </a:solidFill>
              <a:latin typeface="Times New Roman" charset="0"/>
              <a:ea typeface="Times New Roman" charset="0"/>
              <a:cs typeface="Times New Roman" charset="0"/>
              <a:sym typeface="Arial" charset="0"/>
            </a:endParaRPr>
          </a:p>
        </p:txBody>
      </p:sp>
      <p:sp>
        <p:nvSpPr>
          <p:cNvPr id="94212" name="Text Box 7"/>
          <p:cNvSpPr txBox="1">
            <a:spLocks noChangeArrowheads="1"/>
          </p:cNvSpPr>
          <p:nvPr/>
        </p:nvSpPr>
        <p:spPr bwMode="auto">
          <a:xfrm>
            <a:off x="2362200" y="5181600"/>
            <a:ext cx="2057400" cy="823913"/>
          </a:xfrm>
          <a:prstGeom prst="rect">
            <a:avLst/>
          </a:prstGeom>
          <a:noFill/>
          <a:ln w="9525">
            <a:noFill/>
            <a:round/>
            <a:headEnd/>
            <a:tailEnd/>
          </a:ln>
        </p:spPr>
        <p:txBody>
          <a:bodyPr lIns="81639" tIns="42452" rIns="81639" bIns="42452">
            <a:prstTxWarp prst="textNoShape">
              <a:avLst/>
            </a:prstTxWarp>
            <a:spAutoFit/>
          </a:bodyPr>
          <a:lstStyle/>
          <a:p>
            <a:pPr>
              <a:spcBef>
                <a:spcPts val="1138"/>
              </a:spcBef>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sz="1600">
                <a:solidFill>
                  <a:srgbClr val="000000"/>
                </a:solidFill>
                <a:latin typeface="Arial" charset="0"/>
                <a:ea typeface="新細明體" charset="-120"/>
                <a:cs typeface="新細明體" charset="-120"/>
                <a:sym typeface="Arial" charset="0"/>
              </a:rPr>
              <a:t> landslides triggered by typhoon Parma (Pepeng)</a:t>
            </a:r>
            <a:endParaRPr lang="en-US" altLang="zh-TW" sz="1600">
              <a:solidFill>
                <a:srgbClr val="000000"/>
              </a:solidFill>
              <a:latin typeface="Times New Roman" charset="0"/>
              <a:ea typeface="新細明體" charset="-120"/>
              <a:cs typeface="新細明體" charset="-120"/>
              <a:sym typeface="Arial" charset="0"/>
            </a:endParaRPr>
          </a:p>
        </p:txBody>
      </p:sp>
      <p:pic>
        <p:nvPicPr>
          <p:cNvPr id="94213" name="Picture 2"/>
          <p:cNvPicPr>
            <a:picLocks noChangeAspect="1" noChangeArrowheads="1"/>
          </p:cNvPicPr>
          <p:nvPr/>
        </p:nvPicPr>
        <p:blipFill>
          <a:blip r:embed="rId3"/>
          <a:srcRect/>
          <a:stretch>
            <a:fillRect/>
          </a:stretch>
        </p:blipFill>
        <p:spPr bwMode="auto">
          <a:xfrm>
            <a:off x="4495800" y="3427413"/>
            <a:ext cx="4344988" cy="3263900"/>
          </a:xfrm>
          <a:prstGeom prst="rect">
            <a:avLst/>
          </a:prstGeom>
          <a:noFill/>
          <a:ln w="3175">
            <a:solidFill>
              <a:schemeClr val="tx1"/>
            </a:solidFill>
            <a:prstDash val="lgDash"/>
            <a:miter lim="800000"/>
            <a:headEnd/>
            <a:tailEnd/>
          </a:ln>
        </p:spPr>
      </p:pic>
      <p:sp>
        <p:nvSpPr>
          <p:cNvPr id="94214" name="Text Box 1"/>
          <p:cNvSpPr txBox="1">
            <a:spLocks noChangeArrowheads="1"/>
          </p:cNvSpPr>
          <p:nvPr/>
        </p:nvSpPr>
        <p:spPr bwMode="auto">
          <a:xfrm>
            <a:off x="2057400" y="6172200"/>
            <a:ext cx="2439988" cy="471488"/>
          </a:xfrm>
          <a:prstGeom prst="rect">
            <a:avLst/>
          </a:prstGeom>
          <a:noFill/>
          <a:ln w="9525">
            <a:noFill/>
            <a:round/>
            <a:headEnd/>
            <a:tailEnd/>
          </a:ln>
        </p:spPr>
        <p:txBody>
          <a:bodyPr lIns="0" tIns="0" rIns="0" bIns="0">
            <a:prstTxWarp prst="textNoShape">
              <a:avLst/>
            </a:prstTxWarp>
          </a:bodyPr>
          <a:lstStyle/>
          <a:p>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sz="1100">
                <a:solidFill>
                  <a:srgbClr val="000000"/>
                </a:solidFill>
                <a:latin typeface="Times New Roman" charset="0"/>
                <a:ea typeface="新細明體" charset="-120"/>
                <a:cs typeface="新細明體" charset="-120"/>
                <a:sym typeface="Arial" charset="0"/>
              </a:rPr>
              <a:t>Ref. DAVE’S LANDSLIDE BLOG</a:t>
            </a:r>
          </a:p>
          <a:p>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sz="1100">
                <a:solidFill>
                  <a:srgbClr val="000000"/>
                </a:solidFill>
                <a:latin typeface="Times New Roman" charset="0"/>
                <a:ea typeface="新細明體" charset="-120"/>
                <a:cs typeface="新細明體" charset="-120"/>
                <a:sym typeface="Arial" charset="0"/>
              </a:rPr>
              <a:t>(http://daveslandslideblog.blogspot.com/)</a:t>
            </a:r>
          </a:p>
        </p:txBody>
      </p:sp>
      <p:sp>
        <p:nvSpPr>
          <p:cNvPr id="8" name="Rectangle 2"/>
          <p:cNvSpPr txBox="1">
            <a:spLocks noChangeArrowheads="1"/>
          </p:cNvSpPr>
          <p:nvPr/>
        </p:nvSpPr>
        <p:spPr bwMode="auto">
          <a:xfrm>
            <a:off x="0" y="457200"/>
            <a:ext cx="6096000" cy="1066800"/>
          </a:xfrm>
          <a:prstGeom prst="rect">
            <a:avLst/>
          </a:prstGeom>
          <a:noFill/>
          <a:ln w="12700">
            <a:noFill/>
            <a:miter lim="800000"/>
            <a:headEnd/>
            <a:tailEnd/>
          </a:ln>
        </p:spPr>
        <p:txBody>
          <a:bodyPr lIns="50800" tIns="50800" rIns="81279" bIns="50800" anchor="ctr">
            <a:prstTxWarp prst="textNoShape">
              <a:avLst/>
            </a:prstTxWarp>
          </a:bodyPr>
          <a:lstStyle/>
          <a:p>
            <a:pPr marL="39688" indent="-39688" eaLnBrk="0" hangingPunct="0">
              <a:defRPr/>
            </a:pPr>
            <a:r>
              <a:rPr lang="en-US" sz="3200" kern="0" dirty="0">
                <a:solidFill>
                  <a:srgbClr val="FFFFFF"/>
                </a:solidFill>
                <a:latin typeface="Arial"/>
                <a:ea typeface="Heiti TC Light"/>
                <a:cs typeface="Heiti TC Light"/>
                <a:sym typeface="Arial" charset="0"/>
              </a:rPr>
              <a:t>Typhoon Parma </a:t>
            </a:r>
            <a:r>
              <a:rPr lang="en-US" kern="0" dirty="0">
                <a:solidFill>
                  <a:srgbClr val="FFFFFF"/>
                </a:solidFill>
                <a:latin typeface="Arial"/>
                <a:ea typeface="Heiti TC Light"/>
                <a:cs typeface="Heiti TC Light"/>
                <a:sym typeface="Arial" charset="0"/>
              </a:rPr>
              <a:t>(27 Sep.’09-14 Oct.’09)</a:t>
            </a:r>
          </a:p>
        </p:txBody>
      </p:sp>
      <p:pic>
        <p:nvPicPr>
          <p:cNvPr id="94216" name="Picture 2"/>
          <p:cNvPicPr>
            <a:picLocks noChangeAspect="1" noChangeArrowheads="1"/>
          </p:cNvPicPr>
          <p:nvPr/>
        </p:nvPicPr>
        <p:blipFill>
          <a:blip r:embed="rId4"/>
          <a:srcRect/>
          <a:stretch>
            <a:fillRect/>
          </a:stretch>
        </p:blipFill>
        <p:spPr bwMode="auto">
          <a:xfrm>
            <a:off x="304800" y="3505200"/>
            <a:ext cx="1981200" cy="3211513"/>
          </a:xfrm>
          <a:prstGeom prst="rect">
            <a:avLst/>
          </a:prstGeom>
          <a:noFill/>
          <a:ln w="9525">
            <a:noFill/>
            <a:miter lim="800000"/>
            <a:headEnd/>
            <a:tailEnd/>
          </a:ln>
        </p:spPr>
      </p:pic>
      <p:pic>
        <p:nvPicPr>
          <p:cNvPr id="94217" name="Picture 3"/>
          <p:cNvPicPr>
            <a:picLocks noChangeAspect="1" noChangeArrowheads="1"/>
          </p:cNvPicPr>
          <p:nvPr/>
        </p:nvPicPr>
        <p:blipFill>
          <a:blip r:embed="rId5"/>
          <a:srcRect/>
          <a:stretch>
            <a:fillRect/>
          </a:stretch>
        </p:blipFill>
        <p:spPr bwMode="auto">
          <a:xfrm>
            <a:off x="5465763" y="381000"/>
            <a:ext cx="3678237" cy="2943225"/>
          </a:xfrm>
          <a:prstGeom prst="rect">
            <a:avLst/>
          </a:prstGeom>
          <a:noFill/>
          <a:ln w="9525">
            <a:noFill/>
            <a:miter lim="800000"/>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ext Box 1"/>
          <p:cNvSpPr txBox="1">
            <a:spLocks noChangeArrowheads="1"/>
          </p:cNvSpPr>
          <p:nvPr/>
        </p:nvSpPr>
        <p:spPr bwMode="auto">
          <a:xfrm>
            <a:off x="6554788" y="6246813"/>
            <a:ext cx="2128837" cy="471487"/>
          </a:xfrm>
          <a:prstGeom prst="rect">
            <a:avLst/>
          </a:prstGeom>
          <a:noFill/>
          <a:ln w="9525">
            <a:noFill/>
            <a:round/>
            <a:headEnd/>
            <a:tailEnd/>
          </a:ln>
        </p:spPr>
        <p:txBody>
          <a:bodyPr lIns="0" tIns="0" rIns="0" bIns="0">
            <a:prstTxWarp prst="textNoShape">
              <a:avLst/>
            </a:prstTxWarp>
          </a:bodyPr>
          <a:lstStyle/>
          <a:p>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fld id="{ACCEBBFB-24D8-C745-B5A3-3615BCC000EE}" type="slidenum">
              <a:rPr lang="en-US" altLang="zh-TW" sz="1300">
                <a:solidFill>
                  <a:srgbClr val="000000"/>
                </a:solidFill>
                <a:latin typeface="Times New Roman" charset="0"/>
                <a:ea typeface="新細明體" charset="-120"/>
                <a:cs typeface="新細明體" charset="-120"/>
                <a:sym typeface="Arial" charset="0"/>
              </a:rPr>
              <a:pPr algn="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t>16</a:t>
            </a:fld>
            <a:endParaRPr lang="en-US" altLang="zh-TW" sz="1300">
              <a:solidFill>
                <a:srgbClr val="000000"/>
              </a:solidFill>
              <a:latin typeface="Times New Roman" charset="0"/>
              <a:ea typeface="新細明體" charset="-120"/>
              <a:cs typeface="新細明體" charset="-120"/>
              <a:sym typeface="Arial" charset="0"/>
            </a:endParaRPr>
          </a:p>
        </p:txBody>
      </p:sp>
      <p:sp>
        <p:nvSpPr>
          <p:cNvPr id="98307" name="Text Box 2"/>
          <p:cNvSpPr txBox="1">
            <a:spLocks noChangeArrowheads="1"/>
          </p:cNvSpPr>
          <p:nvPr/>
        </p:nvSpPr>
        <p:spPr bwMode="auto">
          <a:xfrm>
            <a:off x="457200" y="1604963"/>
            <a:ext cx="8228013" cy="4603750"/>
          </a:xfrm>
          <a:prstGeom prst="rect">
            <a:avLst/>
          </a:prstGeom>
          <a:noFill/>
          <a:ln w="9525">
            <a:noFill/>
            <a:round/>
            <a:headEnd/>
            <a:tailEnd/>
          </a:ln>
        </p:spPr>
        <p:txBody>
          <a:bodyPr wrap="none" lIns="82945" tIns="41473" rIns="82945" bIns="41473" anchor="ctr">
            <a:prstTxWarp prst="textNoShape">
              <a:avLst/>
            </a:prstTxWarp>
          </a:bodyPr>
          <a:lstStyle/>
          <a:p>
            <a:endParaRPr lang="zh-TW" altLang="en-US" sz="2400">
              <a:solidFill>
                <a:srgbClr val="000000"/>
              </a:solidFill>
              <a:latin typeface="Arial" charset="0"/>
              <a:ea typeface="新細明體" charset="-120"/>
              <a:cs typeface="新細明體" charset="-120"/>
              <a:sym typeface="Arial" charset="0"/>
            </a:endParaRPr>
          </a:p>
        </p:txBody>
      </p:sp>
      <p:sp>
        <p:nvSpPr>
          <p:cNvPr id="98308" name="Text Box 6"/>
          <p:cNvSpPr txBox="1">
            <a:spLocks noChangeArrowheads="1"/>
          </p:cNvSpPr>
          <p:nvPr/>
        </p:nvSpPr>
        <p:spPr bwMode="auto">
          <a:xfrm>
            <a:off x="0" y="0"/>
            <a:ext cx="8228013" cy="358775"/>
          </a:xfrm>
          <a:prstGeom prst="rect">
            <a:avLst/>
          </a:prstGeom>
          <a:noFill/>
          <a:ln w="9525">
            <a:noFill/>
            <a:round/>
            <a:headEnd/>
            <a:tailEnd/>
          </a:ln>
        </p:spPr>
        <p:txBody>
          <a:bodyPr lIns="0" tIns="8164" rIns="0" bIns="0">
            <a:prstTxWarp prst="textNoShape">
              <a:avLst/>
            </a:prstTxWarp>
          </a:bodyPr>
          <a:lstStyle/>
          <a:p>
            <a:pPr marL="385763" indent="-290513">
              <a:lnSpc>
                <a:spcPct val="98000"/>
              </a:lnSpc>
              <a:spcAft>
                <a:spcPts val="1288"/>
              </a:spcAft>
              <a:tabLst>
                <a:tab pos="385763" algn="l"/>
                <a:tab pos="790575" algn="l"/>
                <a:tab pos="1198563" algn="l"/>
                <a:tab pos="1606550" algn="l"/>
                <a:tab pos="2014538" algn="l"/>
                <a:tab pos="2420938" algn="l"/>
                <a:tab pos="2828925" algn="l"/>
                <a:tab pos="3236913" algn="l"/>
                <a:tab pos="3643313" algn="l"/>
                <a:tab pos="4051300" algn="l"/>
                <a:tab pos="4459288" algn="l"/>
                <a:tab pos="4865688" algn="l"/>
                <a:tab pos="5273675" algn="l"/>
                <a:tab pos="5681663" algn="l"/>
                <a:tab pos="6089650" algn="l"/>
                <a:tab pos="6496050" algn="l"/>
                <a:tab pos="6904038" algn="l"/>
                <a:tab pos="7312025" algn="l"/>
                <a:tab pos="7718425" algn="l"/>
                <a:tab pos="8126413" algn="l"/>
                <a:tab pos="8534400" algn="l"/>
              </a:tabLst>
            </a:pPr>
            <a:r>
              <a:rPr lang="en-US" altLang="zh-TW" sz="2200">
                <a:solidFill>
                  <a:srgbClr val="000000"/>
                </a:solidFill>
                <a:latin typeface="DejaVu Serif" charset="0"/>
                <a:ea typeface="新細明體" charset="-120"/>
                <a:cs typeface="新細明體" charset="-120"/>
                <a:sym typeface="Arial" charset="0"/>
              </a:rPr>
              <a:t>Precipitation (Typhoon </a:t>
            </a:r>
            <a:r>
              <a:rPr lang="en-US" altLang="zh-TW" sz="2200" b="1">
                <a:solidFill>
                  <a:srgbClr val="000000"/>
                </a:solidFill>
                <a:latin typeface="DejaVu Serif" charset="0"/>
                <a:ea typeface="新細明體" charset="-120"/>
                <a:cs typeface="新細明體" charset="-120"/>
                <a:sym typeface="Arial" charset="0"/>
              </a:rPr>
              <a:t>Parma</a:t>
            </a:r>
            <a:r>
              <a:rPr lang="en-US" altLang="zh-TW" sz="2200">
                <a:solidFill>
                  <a:srgbClr val="000000"/>
                </a:solidFill>
                <a:latin typeface="DejaVu Serif" charset="0"/>
                <a:ea typeface="新細明體" charset="-120"/>
                <a:cs typeface="新細明體" charset="-120"/>
                <a:sym typeface="Arial" charset="0"/>
              </a:rPr>
              <a:t>)</a:t>
            </a:r>
          </a:p>
        </p:txBody>
      </p:sp>
      <p:pic>
        <p:nvPicPr>
          <p:cNvPr id="98309" name="圖片 13" descr="PARMA_NASA - 複製.png"/>
          <p:cNvPicPr>
            <a:picLocks noChangeAspect="1"/>
          </p:cNvPicPr>
          <p:nvPr/>
        </p:nvPicPr>
        <p:blipFill>
          <a:blip r:embed="rId3"/>
          <a:srcRect/>
          <a:stretch>
            <a:fillRect/>
          </a:stretch>
        </p:blipFill>
        <p:spPr bwMode="auto">
          <a:xfrm>
            <a:off x="3852863" y="1208088"/>
            <a:ext cx="5291137" cy="5422900"/>
          </a:xfrm>
          <a:prstGeom prst="rect">
            <a:avLst/>
          </a:prstGeom>
          <a:noFill/>
          <a:ln w="9525">
            <a:noFill/>
            <a:miter lim="800000"/>
            <a:headEnd/>
            <a:tailEnd/>
          </a:ln>
        </p:spPr>
      </p:pic>
      <p:pic>
        <p:nvPicPr>
          <p:cNvPr id="98310" name="Picture 2"/>
          <p:cNvPicPr>
            <a:picLocks noChangeAspect="1" noChangeArrowheads="1"/>
          </p:cNvPicPr>
          <p:nvPr/>
        </p:nvPicPr>
        <p:blipFill>
          <a:blip r:embed="rId4"/>
          <a:srcRect/>
          <a:stretch>
            <a:fillRect/>
          </a:stretch>
        </p:blipFill>
        <p:spPr bwMode="auto">
          <a:xfrm>
            <a:off x="0" y="1216025"/>
            <a:ext cx="5291138" cy="5610225"/>
          </a:xfrm>
          <a:prstGeom prst="rect">
            <a:avLst/>
          </a:prstGeom>
          <a:noFill/>
          <a:ln w="9525">
            <a:noFill/>
            <a:miter lim="800000"/>
            <a:headEnd/>
            <a:tailEnd/>
          </a:ln>
        </p:spPr>
      </p:pic>
      <p:sp>
        <p:nvSpPr>
          <p:cNvPr id="98311" name="Text Box 8"/>
          <p:cNvSpPr txBox="1">
            <a:spLocks noChangeArrowheads="1"/>
          </p:cNvSpPr>
          <p:nvPr/>
        </p:nvSpPr>
        <p:spPr bwMode="auto">
          <a:xfrm>
            <a:off x="1960563" y="750888"/>
            <a:ext cx="3003550" cy="379412"/>
          </a:xfrm>
          <a:prstGeom prst="rect">
            <a:avLst/>
          </a:prstGeom>
          <a:solidFill>
            <a:srgbClr val="FFFFFF"/>
          </a:solidFill>
          <a:ln w="0">
            <a:solidFill>
              <a:schemeClr val="tx1"/>
            </a:solid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b="1">
                <a:solidFill>
                  <a:srgbClr val="000000"/>
                </a:solidFill>
                <a:latin typeface="Times New Roman" charset="0"/>
                <a:ea typeface="新細明體" charset="-120"/>
                <a:cs typeface="新細明體" charset="-120"/>
                <a:sym typeface="Arial" charset="0"/>
              </a:rPr>
              <a:t>WRF simulation (</a:t>
            </a:r>
            <a:r>
              <a:rPr lang="en-US" altLang="zh-TW" b="1">
                <a:solidFill>
                  <a:srgbClr val="FF0000"/>
                </a:solidFill>
                <a:latin typeface="Times New Roman" charset="0"/>
                <a:ea typeface="新細明體" charset="-120"/>
                <a:cs typeface="新細明體" charset="-120"/>
                <a:sym typeface="Arial" charset="0"/>
              </a:rPr>
              <a:t>Oct. 1 ~ 5</a:t>
            </a:r>
            <a:r>
              <a:rPr lang="en-US" altLang="zh-TW" b="1">
                <a:solidFill>
                  <a:srgbClr val="000000"/>
                </a:solidFill>
                <a:latin typeface="Times New Roman" charset="0"/>
                <a:ea typeface="新細明體" charset="-120"/>
                <a:cs typeface="新細明體" charset="-120"/>
                <a:sym typeface="Arial" charset="0"/>
              </a:rPr>
              <a:t>)</a:t>
            </a:r>
          </a:p>
        </p:txBody>
      </p:sp>
      <p:sp>
        <p:nvSpPr>
          <p:cNvPr id="98312" name="Text Box 8"/>
          <p:cNvSpPr txBox="1">
            <a:spLocks noChangeArrowheads="1"/>
          </p:cNvSpPr>
          <p:nvPr/>
        </p:nvSpPr>
        <p:spPr bwMode="auto">
          <a:xfrm>
            <a:off x="5486400" y="750888"/>
            <a:ext cx="3200400" cy="390525"/>
          </a:xfrm>
          <a:prstGeom prst="rect">
            <a:avLst/>
          </a:prstGeom>
          <a:solidFill>
            <a:srgbClr val="FFFFFF"/>
          </a:solidFill>
          <a:ln w="0">
            <a:solidFill>
              <a:schemeClr val="tx1"/>
            </a:solidFill>
            <a:round/>
            <a:headEnd/>
            <a:tailEnd/>
          </a:ln>
        </p:spPr>
        <p:txBody>
          <a:bodyPr lIns="81639" tIns="55188" rIns="81639" bIns="40820">
            <a:prstTxWarp prst="textNoShape">
              <a:avLst/>
            </a:prstTxWarp>
          </a:bodyPr>
          <a:lstStyle/>
          <a:p>
            <a:pPr>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pPr>
            <a:r>
              <a:rPr lang="en-US" altLang="zh-TW" b="1">
                <a:solidFill>
                  <a:srgbClr val="000000"/>
                </a:solidFill>
                <a:latin typeface="Times New Roman" charset="0"/>
                <a:ea typeface="新細明體" charset="-120"/>
                <a:cs typeface="新細明體" charset="-120"/>
                <a:sym typeface="Arial" charset="0"/>
              </a:rPr>
              <a:t>NASA history data (</a:t>
            </a:r>
            <a:r>
              <a:rPr lang="en-US" altLang="zh-TW" b="1">
                <a:solidFill>
                  <a:srgbClr val="FF0000"/>
                </a:solidFill>
                <a:latin typeface="Times New Roman" charset="0"/>
                <a:ea typeface="新細明體" charset="-120"/>
                <a:cs typeface="新細明體" charset="-120"/>
                <a:sym typeface="Arial" charset="0"/>
              </a:rPr>
              <a:t>Oct. 2 ~ 8</a:t>
            </a:r>
            <a:r>
              <a:rPr lang="en-US" altLang="zh-TW" b="1">
                <a:solidFill>
                  <a:srgbClr val="000000"/>
                </a:solidFill>
                <a:latin typeface="Times New Roman" charset="0"/>
                <a:ea typeface="新細明體" charset="-120"/>
                <a:cs typeface="新細明體" charset="-120"/>
                <a:sym typeface="Arial" charset="0"/>
              </a:rPr>
              <a:t>)</a:t>
            </a:r>
          </a:p>
        </p:txBody>
      </p:sp>
      <p:sp>
        <p:nvSpPr>
          <p:cNvPr id="98313" name="橢圓 15"/>
          <p:cNvSpPr>
            <a:spLocks noChangeArrowheads="1"/>
          </p:cNvSpPr>
          <p:nvPr/>
        </p:nvSpPr>
        <p:spPr bwMode="auto">
          <a:xfrm>
            <a:off x="979488" y="1535113"/>
            <a:ext cx="1895475" cy="1828800"/>
          </a:xfrm>
          <a:prstGeom prst="ellipse">
            <a:avLst/>
          </a:prstGeom>
          <a:solidFill>
            <a:srgbClr val="00B8FF">
              <a:alpha val="0"/>
            </a:srgbClr>
          </a:solidFill>
          <a:ln w="9525">
            <a:solidFill>
              <a:srgbClr val="FF0000"/>
            </a:solidFill>
            <a:prstDash val="lgDash"/>
            <a:round/>
            <a:headEnd/>
            <a:tailEnd/>
          </a:ln>
        </p:spPr>
        <p:txBody>
          <a:bodyPr lIns="82945" tIns="41473" rIns="82945" bIns="41473">
            <a:prstTxWarp prst="textNoShape">
              <a:avLst/>
            </a:prstTxWarp>
          </a:bodyPr>
          <a:lstStyle/>
          <a:p>
            <a:endParaRPr lang="zh-TW" altLang="en-US" sz="2400">
              <a:solidFill>
                <a:srgbClr val="000000"/>
              </a:solidFill>
              <a:latin typeface="Arial" charset="0"/>
              <a:ea typeface="新細明體" charset="-120"/>
              <a:cs typeface="新細明體" charset="-120"/>
              <a:sym typeface="Arial" charset="0"/>
            </a:endParaRPr>
          </a:p>
        </p:txBody>
      </p:sp>
      <p:sp>
        <p:nvSpPr>
          <p:cNvPr id="98314" name="橢圓 16"/>
          <p:cNvSpPr>
            <a:spLocks noChangeArrowheads="1"/>
          </p:cNvSpPr>
          <p:nvPr/>
        </p:nvSpPr>
        <p:spPr bwMode="auto">
          <a:xfrm>
            <a:off x="5226050" y="2514600"/>
            <a:ext cx="3722688" cy="3527425"/>
          </a:xfrm>
          <a:prstGeom prst="ellipse">
            <a:avLst/>
          </a:prstGeom>
          <a:solidFill>
            <a:srgbClr val="00B8FF">
              <a:alpha val="0"/>
            </a:srgbClr>
          </a:solidFill>
          <a:ln w="9525">
            <a:solidFill>
              <a:srgbClr val="FF0000"/>
            </a:solidFill>
            <a:prstDash val="lgDash"/>
            <a:round/>
            <a:headEnd/>
            <a:tailEnd/>
          </a:ln>
        </p:spPr>
        <p:txBody>
          <a:bodyPr lIns="82945" tIns="41473" rIns="82945" bIns="41473">
            <a:prstTxWarp prst="textNoShape">
              <a:avLst/>
            </a:prstTxWarp>
          </a:bodyPr>
          <a:lstStyle/>
          <a:p>
            <a:endParaRPr lang="zh-TW" altLang="en-US" sz="2400">
              <a:solidFill>
                <a:srgbClr val="000000"/>
              </a:solidFill>
              <a:latin typeface="Arial" charset="0"/>
              <a:ea typeface="新細明體" charset="-120"/>
              <a:cs typeface="新細明體" charset="-120"/>
              <a:sym typeface="Arial" charset="0"/>
            </a:endParaRPr>
          </a:p>
        </p:txBody>
      </p:sp>
      <p:cxnSp>
        <p:nvCxnSpPr>
          <p:cNvPr id="98315" name="直線單箭頭接點 22"/>
          <p:cNvCxnSpPr>
            <a:cxnSpLocks noChangeShapeType="1"/>
            <a:stCxn id="98313" idx="6"/>
          </p:cNvCxnSpPr>
          <p:nvPr/>
        </p:nvCxnSpPr>
        <p:spPr bwMode="auto">
          <a:xfrm>
            <a:off x="2874963" y="2449513"/>
            <a:ext cx="2416175" cy="1566862"/>
          </a:xfrm>
          <a:prstGeom prst="straightConnector1">
            <a:avLst/>
          </a:prstGeom>
          <a:noFill/>
          <a:ln w="9525">
            <a:solidFill>
              <a:srgbClr val="FF0000"/>
            </a:solidFill>
            <a:round/>
            <a:headEnd type="arrow" w="med" len="med"/>
            <a:tailEnd type="arrow" w="med" len="med"/>
          </a:ln>
        </p:spPr>
      </p:cxn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in General</a:t>
            </a:r>
            <a:endParaRPr lang="en-US" dirty="0"/>
          </a:p>
        </p:txBody>
      </p:sp>
      <p:sp>
        <p:nvSpPr>
          <p:cNvPr id="3" name="Content Placeholder 2"/>
          <p:cNvSpPr>
            <a:spLocks noGrp="1"/>
          </p:cNvSpPr>
          <p:nvPr>
            <p:ph idx="1"/>
          </p:nvPr>
        </p:nvSpPr>
        <p:spPr>
          <a:xfrm>
            <a:off x="228600" y="1219200"/>
            <a:ext cx="8686800" cy="4953000"/>
          </a:xfrm>
        </p:spPr>
        <p:txBody>
          <a:bodyPr>
            <a:normAutofit fontScale="85000" lnSpcReduction="20000"/>
          </a:bodyPr>
          <a:lstStyle/>
          <a:p>
            <a:r>
              <a:rPr lang="en-US" dirty="0" smtClean="0"/>
              <a:t>Value of </a:t>
            </a:r>
            <a:r>
              <a:rPr lang="en-US" dirty="0" err="1" smtClean="0"/>
              <a:t>e</a:t>
            </a:r>
            <a:r>
              <a:rPr lang="en-US" dirty="0" smtClean="0"/>
              <a:t>-Science is to share methodology, tools across domains/boundaries</a:t>
            </a:r>
          </a:p>
          <a:p>
            <a:r>
              <a:rPr lang="en-US" dirty="0" smtClean="0"/>
              <a:t>Three Dimensional: User, Application Developer, and Infrastructure Operator</a:t>
            </a:r>
          </a:p>
          <a:p>
            <a:r>
              <a:rPr lang="en-US" dirty="0" smtClean="0"/>
              <a:t>Different metrics should be defined for variant stakeholder in terms of </a:t>
            </a:r>
          </a:p>
          <a:p>
            <a:pPr lvl="1"/>
            <a:r>
              <a:rPr lang="en-US" dirty="0" smtClean="0"/>
              <a:t>Reliability</a:t>
            </a:r>
          </a:p>
          <a:p>
            <a:pPr lvl="1"/>
            <a:r>
              <a:rPr lang="en-US" dirty="0" smtClean="0"/>
              <a:t>Sustainability: identify the critical mass</a:t>
            </a:r>
          </a:p>
          <a:p>
            <a:pPr lvl="1"/>
            <a:r>
              <a:rPr lang="en-US" dirty="0" smtClean="0"/>
              <a:t>Accountability</a:t>
            </a:r>
          </a:p>
          <a:p>
            <a:r>
              <a:rPr lang="en-US" dirty="0" smtClean="0"/>
              <a:t>Making requirements drive the evolution path of infrastructure and technology</a:t>
            </a:r>
          </a:p>
          <a:p>
            <a:pPr lvl="1"/>
            <a:r>
              <a:rPr lang="en-US" dirty="0" smtClean="0"/>
              <a:t>Single out the gaps, optimize the whole organization and track the long term changes</a:t>
            </a:r>
          </a:p>
          <a:p>
            <a:pPr lvl="1"/>
            <a:endParaRPr lang="en-US" dirty="0" smtClean="0"/>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Tentative Metrics</a:t>
            </a:r>
            <a:endParaRPr lang="en-US" dirty="0"/>
          </a:p>
        </p:txBody>
      </p:sp>
      <p:graphicFrame>
        <p:nvGraphicFramePr>
          <p:cNvPr id="4" name="Content Placeholder 3"/>
          <p:cNvGraphicFramePr>
            <a:graphicFrameLocks noGrp="1"/>
          </p:cNvGraphicFramePr>
          <p:nvPr>
            <p:ph idx="1"/>
          </p:nvPr>
        </p:nvGraphicFramePr>
        <p:xfrm>
          <a:off x="76199" y="1066800"/>
          <a:ext cx="8915400" cy="5791200"/>
        </p:xfrm>
        <a:graphic>
          <a:graphicData uri="http://schemas.openxmlformats.org/drawingml/2006/table">
            <a:tbl>
              <a:tblPr firstRow="1" bandRow="1">
                <a:tableStyleId>{16D9F66E-5EB9-4882-86FB-DCBF35E3C3E4}</a:tableStyleId>
              </a:tblPr>
              <a:tblGrid>
                <a:gridCol w="1731147"/>
                <a:gridCol w="1817702"/>
                <a:gridCol w="1904260"/>
                <a:gridCol w="1904260"/>
                <a:gridCol w="1558031"/>
              </a:tblGrid>
              <a:tr h="740838">
                <a:tc>
                  <a:txBody>
                    <a:bodyPr/>
                    <a:lstStyle/>
                    <a:p>
                      <a:pPr algn="ctr"/>
                      <a:r>
                        <a:rPr lang="en-US" dirty="0" smtClean="0"/>
                        <a:t>Community/Metrics</a:t>
                      </a:r>
                      <a:endParaRPr lang="en-US" dirty="0"/>
                    </a:p>
                  </a:txBody>
                  <a:tcPr anchor="ctr"/>
                </a:tc>
                <a:tc>
                  <a:txBody>
                    <a:bodyPr/>
                    <a:lstStyle/>
                    <a:p>
                      <a:pPr algn="ctr"/>
                      <a:r>
                        <a:rPr lang="en-US" dirty="0" smtClean="0"/>
                        <a:t>Reliability</a:t>
                      </a:r>
                      <a:endParaRPr lang="en-US" dirty="0"/>
                    </a:p>
                  </a:txBody>
                  <a:tcPr anchor="ctr"/>
                </a:tc>
                <a:tc>
                  <a:txBody>
                    <a:bodyPr/>
                    <a:lstStyle/>
                    <a:p>
                      <a:pPr algn="ctr"/>
                      <a:r>
                        <a:rPr lang="en-US" dirty="0" smtClean="0"/>
                        <a:t>Sustainability</a:t>
                      </a:r>
                      <a:endParaRPr lang="en-US" dirty="0"/>
                    </a:p>
                  </a:txBody>
                  <a:tcPr anchor="ctr"/>
                </a:tc>
                <a:tc>
                  <a:txBody>
                    <a:bodyPr/>
                    <a:lstStyle/>
                    <a:p>
                      <a:pPr algn="ctr"/>
                      <a:r>
                        <a:rPr lang="en-US" dirty="0" smtClean="0"/>
                        <a:t>Accountability</a:t>
                      </a:r>
                      <a:endParaRPr lang="en-US" dirty="0"/>
                    </a:p>
                  </a:txBody>
                  <a:tcPr anchor="ctr"/>
                </a:tc>
                <a:tc>
                  <a:txBody>
                    <a:bodyPr/>
                    <a:lstStyle/>
                    <a:p>
                      <a:pPr algn="ctr"/>
                      <a:r>
                        <a:rPr lang="en-US" dirty="0" smtClean="0"/>
                        <a:t>Tools</a:t>
                      </a:r>
                      <a:endParaRPr lang="en-US" dirty="0"/>
                    </a:p>
                  </a:txBody>
                  <a:tcPr anchor="ctr"/>
                </a:tc>
              </a:tr>
              <a:tr h="1845539">
                <a:tc>
                  <a:txBody>
                    <a:bodyPr/>
                    <a:lstStyle/>
                    <a:p>
                      <a:pPr algn="ctr"/>
                      <a:r>
                        <a:rPr lang="en-US" dirty="0" smtClean="0"/>
                        <a:t>User</a:t>
                      </a:r>
                      <a:endParaRPr lang="en-US" dirty="0"/>
                    </a:p>
                  </a:txBody>
                  <a:tcPr anchor="ctr"/>
                </a:tc>
                <a:tc>
                  <a:txBody>
                    <a:bodyPr/>
                    <a:lstStyle/>
                    <a:p>
                      <a:r>
                        <a:rPr lang="en-US" dirty="0" smtClean="0"/>
                        <a:t>Failure rate, barriers to access Grid and Services, data access quality</a:t>
                      </a:r>
                      <a:endParaRPr lang="en-US" dirty="0"/>
                    </a:p>
                  </a:txBody>
                  <a:tcPr/>
                </a:tc>
                <a:tc>
                  <a:txBody>
                    <a:bodyPr/>
                    <a:lstStyle/>
                    <a:p>
                      <a:r>
                        <a:rPr lang="en-US" dirty="0" smtClean="0"/>
                        <a:t>#user, #VO, Job types, Res</a:t>
                      </a:r>
                      <a:r>
                        <a:rPr lang="en-US" baseline="0" dirty="0" smtClean="0"/>
                        <a:t> Utilization, #publication/Impact, New findings</a:t>
                      </a:r>
                      <a:endParaRPr lang="en-US" dirty="0"/>
                    </a:p>
                  </a:txBody>
                  <a:tcPr/>
                </a:tc>
                <a:tc>
                  <a:txBody>
                    <a:bodyPr/>
                    <a:lstStyle/>
                    <a:p>
                      <a:r>
                        <a:rPr lang="en-US" dirty="0" smtClean="0"/>
                        <a:t>Community/VO, data archive &amp; sharing</a:t>
                      </a:r>
                      <a:r>
                        <a:rPr lang="en-US" baseline="0" dirty="0" smtClean="0"/>
                        <a:t> model, </a:t>
                      </a:r>
                      <a:endParaRPr lang="en-US" dirty="0"/>
                    </a:p>
                  </a:txBody>
                  <a:tcPr/>
                </a:tc>
                <a:tc>
                  <a:txBody>
                    <a:bodyPr/>
                    <a:lstStyle/>
                    <a:p>
                      <a:r>
                        <a:rPr lang="en-US" dirty="0" smtClean="0"/>
                        <a:t>Portal, CLI,</a:t>
                      </a:r>
                      <a:r>
                        <a:rPr lang="en-US" baseline="0" dirty="0" smtClean="0"/>
                        <a:t> GUI, </a:t>
                      </a:r>
                      <a:endParaRPr lang="en-US" dirty="0"/>
                    </a:p>
                  </a:txBody>
                  <a:tcPr/>
                </a:tc>
              </a:tr>
              <a:tr h="1244238">
                <a:tc>
                  <a:txBody>
                    <a:bodyPr/>
                    <a:lstStyle/>
                    <a:p>
                      <a:pPr algn="ctr"/>
                      <a:r>
                        <a:rPr lang="en-US" dirty="0" smtClean="0"/>
                        <a:t>Application Developer</a:t>
                      </a:r>
                      <a:endParaRPr lang="en-US" dirty="0"/>
                    </a:p>
                  </a:txBody>
                  <a:tcPr anchor="ctr"/>
                </a:tc>
                <a:tc>
                  <a:txBody>
                    <a:bodyPr/>
                    <a:lstStyle/>
                    <a:p>
                      <a:r>
                        <a:rPr lang="en-US" dirty="0" smtClean="0"/>
                        <a:t>Bugs reported, performance metrics, user expectation</a:t>
                      </a:r>
                      <a:endParaRPr lang="en-US" dirty="0"/>
                    </a:p>
                  </a:txBody>
                  <a:tcPr/>
                </a:tc>
                <a:tc>
                  <a:txBody>
                    <a:bodyPr/>
                    <a:lstStyle/>
                    <a:p>
                      <a:r>
                        <a:rPr lang="en-US" dirty="0" smtClean="0"/>
                        <a:t>#user,</a:t>
                      </a:r>
                      <a:r>
                        <a:rPr lang="en-US" baseline="0" dirty="0" smtClean="0"/>
                        <a:t> #VO, roadmap, interoperability, funding scheme</a:t>
                      </a:r>
                      <a:endParaRPr lang="en-US" dirty="0"/>
                    </a:p>
                  </a:txBody>
                  <a:tcPr/>
                </a:tc>
                <a:tc>
                  <a:txBody>
                    <a:bodyPr/>
                    <a:lstStyle/>
                    <a:p>
                      <a:r>
                        <a:rPr lang="en-US" dirty="0" smtClean="0"/>
                        <a:t>Helpdesk, VO management</a:t>
                      </a:r>
                      <a:endParaRPr lang="en-US" dirty="0"/>
                    </a:p>
                  </a:txBody>
                  <a:tcPr/>
                </a:tc>
                <a:tc>
                  <a:txBody>
                    <a:bodyPr/>
                    <a:lstStyle/>
                    <a:p>
                      <a:r>
                        <a:rPr lang="en-US" dirty="0" smtClean="0"/>
                        <a:t>Framework, API, </a:t>
                      </a:r>
                      <a:r>
                        <a:rPr lang="en-US" dirty="0" err="1" smtClean="0"/>
                        <a:t>Ganga</a:t>
                      </a:r>
                      <a:r>
                        <a:rPr lang="en-US" dirty="0" smtClean="0"/>
                        <a:t>,</a:t>
                      </a:r>
                      <a:r>
                        <a:rPr lang="en-US" baseline="0" dirty="0" smtClean="0"/>
                        <a:t> Diane, AMGA, etc</a:t>
                      </a:r>
                      <a:endParaRPr lang="en-US" dirty="0"/>
                    </a:p>
                  </a:txBody>
                  <a:tcPr/>
                </a:tc>
              </a:tr>
              <a:tr h="1531369">
                <a:tc>
                  <a:txBody>
                    <a:bodyPr/>
                    <a:lstStyle/>
                    <a:p>
                      <a:pPr algn="ctr"/>
                      <a:r>
                        <a:rPr lang="en-US" dirty="0" smtClean="0"/>
                        <a:t>Infrastructure Operator</a:t>
                      </a:r>
                      <a:endParaRPr lang="en-US" dirty="0"/>
                    </a:p>
                  </a:txBody>
                  <a:tcPr anchor="ctr"/>
                </a:tc>
                <a:tc>
                  <a:txBody>
                    <a:bodyPr/>
                    <a:lstStyle/>
                    <a:p>
                      <a:r>
                        <a:rPr lang="en-US" dirty="0" smtClean="0"/>
                        <a:t>Availability, res utilization, waiting time, security &amp; privacy, op auto</a:t>
                      </a:r>
                      <a:endParaRPr lang="en-US" dirty="0"/>
                    </a:p>
                  </a:txBody>
                  <a:tcPr/>
                </a:tc>
                <a:tc>
                  <a:txBody>
                    <a:bodyPr/>
                    <a:lstStyle/>
                    <a:p>
                      <a:r>
                        <a:rPr lang="en-US" dirty="0" smtClean="0"/>
                        <a:t>Roadmap/capacity planning, funding scheme, </a:t>
                      </a:r>
                      <a:endParaRPr lang="en-US" dirty="0"/>
                    </a:p>
                  </a:txBody>
                  <a:tcPr/>
                </a:tc>
                <a:tc>
                  <a:txBody>
                    <a:bodyPr/>
                    <a:lstStyle/>
                    <a:p>
                      <a:r>
                        <a:rPr lang="en-US" dirty="0" smtClean="0"/>
                        <a:t>NGI, accounting system, </a:t>
                      </a:r>
                      <a:endParaRPr lang="en-US" dirty="0"/>
                    </a:p>
                  </a:txBody>
                  <a:tcPr/>
                </a:tc>
                <a:tc>
                  <a:txBody>
                    <a:bodyPr/>
                    <a:lstStyle/>
                    <a:p>
                      <a:endParaRPr lang="en-US"/>
                    </a:p>
                  </a:txBody>
                  <a:tcPr/>
                </a:tc>
              </a:tr>
              <a:tr h="429216">
                <a:tc>
                  <a:txBody>
                    <a:bodyPr/>
                    <a:lstStyle/>
                    <a:p>
                      <a:pPr algn="ctr"/>
                      <a:r>
                        <a:rPr lang="en-US" dirty="0" smtClean="0"/>
                        <a:t>Tools</a:t>
                      </a:r>
                      <a:endParaRPr lang="en-US" dirty="0"/>
                    </a:p>
                  </a:txBody>
                  <a:tcPr anchor="ct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8" name="Title 10"/>
          <p:cNvSpPr>
            <a:spLocks noGrp="1"/>
          </p:cNvSpPr>
          <p:nvPr>
            <p:ph type="title"/>
          </p:nvPr>
        </p:nvSpPr>
        <p:spPr/>
        <p:txBody>
          <a:bodyPr/>
          <a:lstStyle/>
          <a:p>
            <a:r>
              <a:rPr lang="en-US" dirty="0" smtClean="0"/>
              <a:t>Summary</a:t>
            </a:r>
            <a:endParaRPr lang="en-US" dirty="0" smtClean="0"/>
          </a:p>
        </p:txBody>
      </p:sp>
      <p:sp>
        <p:nvSpPr>
          <p:cNvPr id="4099" name="Content Placeholder 13"/>
          <p:cNvSpPr>
            <a:spLocks noGrp="1"/>
          </p:cNvSpPr>
          <p:nvPr>
            <p:ph idx="1"/>
          </p:nvPr>
        </p:nvSpPr>
        <p:spPr>
          <a:xfrm>
            <a:off x="304800" y="1219200"/>
            <a:ext cx="8610600" cy="4876800"/>
          </a:xfrm>
        </p:spPr>
        <p:txBody>
          <a:bodyPr>
            <a:normAutofit lnSpcReduction="10000"/>
          </a:bodyPr>
          <a:lstStyle/>
          <a:p>
            <a:r>
              <a:rPr lang="en-US" dirty="0" smtClean="0"/>
              <a:t>Indispensable stakeholders: User Community, Application Developer and Infrastructure Operator</a:t>
            </a:r>
          </a:p>
          <a:p>
            <a:r>
              <a:rPr lang="en-US" dirty="0" smtClean="0"/>
              <a:t>Target of application and user support is to minimize the barriers of users </a:t>
            </a:r>
          </a:p>
          <a:p>
            <a:pPr lvl="1"/>
            <a:r>
              <a:rPr lang="en-US" dirty="0" smtClean="0"/>
              <a:t>Application drive + Technology push</a:t>
            </a:r>
          </a:p>
          <a:p>
            <a:pPr lvl="1"/>
            <a:r>
              <a:rPr lang="en-US" dirty="0" smtClean="0"/>
              <a:t>Users Need: get results quickly, utilize all the available resources, wherever they are</a:t>
            </a:r>
          </a:p>
          <a:p>
            <a:r>
              <a:rPr lang="en-US" dirty="0" smtClean="0"/>
              <a:t>It’s a long term activity to be evolved with user community</a:t>
            </a:r>
            <a:endParaRPr lang="en-US" dirty="0" smtClean="0"/>
          </a:p>
          <a:p>
            <a:endParaRPr lang="en-US" dirty="0" smtClean="0"/>
          </a:p>
        </p:txBody>
      </p:sp>
      <p:sp>
        <p:nvSpPr>
          <p:cNvPr id="4100" name="Date Placeholder 3"/>
          <p:cNvSpPr>
            <a:spLocks noGrp="1"/>
          </p:cNvSpPr>
          <p:nvPr>
            <p:ph type="dt" sz="quarter" idx="10"/>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BA44E401-527D-4353-91A3-F0375D3D15B5}" type="datetime1">
              <a:rPr lang="en-US">
                <a:solidFill>
                  <a:schemeClr val="bg1"/>
                </a:solidFill>
                <a:latin typeface="Arial" pitchFamily="34" charset="0"/>
              </a:rPr>
              <a:pPr fontAlgn="base">
                <a:spcBef>
                  <a:spcPct val="0"/>
                </a:spcBef>
                <a:spcAft>
                  <a:spcPct val="0"/>
                </a:spcAft>
              </a:pPr>
              <a:t>9/16/10</a:t>
            </a:fld>
            <a:endParaRPr lang="en-US" dirty="0">
              <a:solidFill>
                <a:schemeClr val="bg1"/>
              </a:solidFill>
              <a:latin typeface="Arial" pitchFamily="34" charset="0"/>
            </a:endParaRPr>
          </a:p>
        </p:txBody>
      </p:sp>
      <p:sp>
        <p:nvSpPr>
          <p:cNvPr id="4101" name="Footer Placeholder 4"/>
          <p:cNvSpPr>
            <a:spLocks noGrp="1"/>
          </p:cNvSpPr>
          <p:nvPr>
            <p:ph type="ftr" sz="quarter" idx="11"/>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endParaRPr lang="en-US">
              <a:solidFill>
                <a:schemeClr val="bg1"/>
              </a:solidFill>
              <a:latin typeface="Arial" pitchFamily="34" charset="0"/>
            </a:endParaRPr>
          </a:p>
        </p:txBody>
      </p:sp>
      <p:sp>
        <p:nvSpPr>
          <p:cNvPr id="4102" name="Slide Number Placeholder 5"/>
          <p:cNvSpPr>
            <a:spLocks noGrp="1"/>
          </p:cNvSpPr>
          <p:nvPr>
            <p:ph type="sldNum" sz="quarter" idx="12"/>
          </p:nvPr>
        </p:nvSpPr>
        <p:spPr bwMode="auto">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2D699550-6D3C-45EC-A577-9F42B86B9FBE}" type="slidenum">
              <a:rPr lang="en-US">
                <a:solidFill>
                  <a:schemeClr val="bg1"/>
                </a:solidFill>
                <a:latin typeface="Arial" pitchFamily="34" charset="0"/>
              </a:rPr>
              <a:pPr fontAlgn="base">
                <a:spcBef>
                  <a:spcPct val="0"/>
                </a:spcBef>
                <a:spcAft>
                  <a:spcPct val="0"/>
                </a:spcAft>
              </a:pPr>
              <a:t>19</a:t>
            </a:fld>
            <a:endParaRPr lang="en-US">
              <a:solidFill>
                <a:schemeClr val="bg1"/>
              </a:solidFill>
              <a:latin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76200"/>
            <a:ext cx="7086600" cy="990600"/>
          </a:xfrm>
        </p:spPr>
        <p:txBody>
          <a:bodyPr>
            <a:normAutofit fontScale="90000"/>
          </a:bodyPr>
          <a:lstStyle/>
          <a:p>
            <a:r>
              <a:rPr lang="en-US" dirty="0" smtClean="0"/>
              <a:t>e</a:t>
            </a:r>
            <a:r>
              <a:rPr lang="en-US" dirty="0" smtClean="0"/>
              <a:t>-Science Collaborations in Asia</a:t>
            </a:r>
            <a:endParaRPr lang="en-US" dirty="0"/>
          </a:p>
        </p:txBody>
      </p:sp>
      <p:sp>
        <p:nvSpPr>
          <p:cNvPr id="4" name="Slide Number Placeholder 3"/>
          <p:cNvSpPr>
            <a:spLocks noGrp="1"/>
          </p:cNvSpPr>
          <p:nvPr>
            <p:ph type="sldNum" sz="quarter" idx="10"/>
          </p:nvPr>
        </p:nvSpPr>
        <p:spPr/>
        <p:txBody>
          <a:bodyPr/>
          <a:lstStyle/>
          <a:p>
            <a:pPr>
              <a:defRPr/>
            </a:pPr>
            <a:fld id="{7AF9A279-05FB-844E-8D4A-15FDC833314C}" type="slidenum">
              <a:rPr lang="en-US" smtClean="0"/>
              <a:pPr>
                <a:defRPr/>
              </a:pPr>
              <a:t>2</a:t>
            </a:fld>
            <a:endParaRPr lang="en-US"/>
          </a:p>
        </p:txBody>
      </p:sp>
      <p:graphicFrame>
        <p:nvGraphicFramePr>
          <p:cNvPr id="5" name="Content Placeholder 4"/>
          <p:cNvGraphicFramePr>
            <a:graphicFrameLocks noGrp="1"/>
          </p:cNvGraphicFramePr>
          <p:nvPr>
            <p:ph idx="1"/>
          </p:nvPr>
        </p:nvGraphicFramePr>
        <p:xfrm>
          <a:off x="152400" y="1143000"/>
          <a:ext cx="8839200" cy="5262879"/>
        </p:xfrm>
        <a:graphic>
          <a:graphicData uri="http://schemas.openxmlformats.org/drawingml/2006/table">
            <a:tbl>
              <a:tblPr firstRow="1" bandRow="1">
                <a:tableStyleId>{5C22544A-7EE6-4342-B048-85BDC9FD1C3A}</a:tableStyleId>
              </a:tblPr>
              <a:tblGrid>
                <a:gridCol w="1524000"/>
                <a:gridCol w="3733800"/>
                <a:gridCol w="2286000"/>
                <a:gridCol w="1295400"/>
              </a:tblGrid>
              <a:tr h="370840">
                <a:tc>
                  <a:txBody>
                    <a:bodyPr/>
                    <a:lstStyle/>
                    <a:p>
                      <a:pPr algn="ctr"/>
                      <a:r>
                        <a:rPr lang="en-US" dirty="0" smtClean="0"/>
                        <a:t>Discipline</a:t>
                      </a:r>
                      <a:endParaRPr lang="en-US" dirty="0"/>
                    </a:p>
                  </a:txBody>
                  <a:tcPr anchor="ctr"/>
                </a:tc>
                <a:tc>
                  <a:txBody>
                    <a:bodyPr/>
                    <a:lstStyle/>
                    <a:p>
                      <a:pPr algn="ctr"/>
                      <a:r>
                        <a:rPr lang="en-US" dirty="0" smtClean="0"/>
                        <a:t>Applications</a:t>
                      </a:r>
                      <a:endParaRPr lang="en-US" dirty="0"/>
                    </a:p>
                  </a:txBody>
                  <a:tcPr anchor="ctr"/>
                </a:tc>
                <a:tc>
                  <a:txBody>
                    <a:bodyPr/>
                    <a:lstStyle/>
                    <a:p>
                      <a:pPr algn="ctr"/>
                      <a:r>
                        <a:rPr lang="en-US" dirty="0" smtClean="0"/>
                        <a:t>Partners</a:t>
                      </a:r>
                      <a:endParaRPr lang="en-US" dirty="0"/>
                    </a:p>
                  </a:txBody>
                  <a:tcPr anchor="ctr"/>
                </a:tc>
                <a:tc>
                  <a:txBody>
                    <a:bodyPr/>
                    <a:lstStyle/>
                    <a:p>
                      <a:pPr algn="ctr"/>
                      <a:r>
                        <a:rPr lang="en-US" dirty="0" smtClean="0"/>
                        <a:t>Going DG</a:t>
                      </a:r>
                      <a:endParaRPr lang="en-US" dirty="0"/>
                    </a:p>
                  </a:txBody>
                  <a:tcPr anchor="ctr"/>
                </a:tc>
              </a:tr>
              <a:tr h="370840">
                <a:tc>
                  <a:txBody>
                    <a:bodyPr/>
                    <a:lstStyle/>
                    <a:p>
                      <a:r>
                        <a:rPr lang="en-US" sz="1400" dirty="0" smtClean="0"/>
                        <a:t>HEP</a:t>
                      </a:r>
                      <a:endParaRPr lang="en-US" sz="1400" dirty="0"/>
                    </a:p>
                  </a:txBody>
                  <a:tcPr/>
                </a:tc>
                <a:tc>
                  <a:txBody>
                    <a:bodyPr/>
                    <a:lstStyle/>
                    <a:p>
                      <a:r>
                        <a:rPr lang="en-US" sz="1400" dirty="0" smtClean="0"/>
                        <a:t>ATLAS, CMS, </a:t>
                      </a:r>
                      <a:r>
                        <a:rPr lang="en-US" sz="1400" dirty="0" smtClean="0"/>
                        <a:t>ALICE, BELLE,</a:t>
                      </a:r>
                      <a:r>
                        <a:rPr lang="en-US" sz="1400" baseline="0" dirty="0" smtClean="0"/>
                        <a:t> CDF, GEANT4</a:t>
                      </a:r>
                      <a:endParaRPr lang="en-US" sz="1400" dirty="0"/>
                    </a:p>
                  </a:txBody>
                  <a:tcPr/>
                </a:tc>
                <a:tc>
                  <a:txBody>
                    <a:bodyPr/>
                    <a:lstStyle/>
                    <a:p>
                      <a:r>
                        <a:rPr lang="en-US" sz="1400" dirty="0" smtClean="0"/>
                        <a:t>TH, TW, CESNET, INFN</a:t>
                      </a:r>
                      <a:endParaRPr lang="en-US" sz="1400" dirty="0"/>
                    </a:p>
                  </a:txBody>
                  <a:tcPr/>
                </a:tc>
                <a:tc>
                  <a:txBody>
                    <a:bodyPr/>
                    <a:lstStyle/>
                    <a:p>
                      <a:pPr algn="ctr"/>
                      <a:r>
                        <a:rPr lang="en-US" sz="1400" dirty="0" smtClean="0"/>
                        <a:t>X</a:t>
                      </a:r>
                      <a:endParaRPr lang="en-US" sz="1400" dirty="0"/>
                    </a:p>
                  </a:txBody>
                  <a:tcPr anchor="ctr"/>
                </a:tc>
              </a:tr>
              <a:tr h="370840">
                <a:tc>
                  <a:txBody>
                    <a:bodyPr/>
                    <a:lstStyle/>
                    <a:p>
                      <a:r>
                        <a:rPr lang="en-US" sz="1400" dirty="0" smtClean="0"/>
                        <a:t>BioMedical</a:t>
                      </a:r>
                      <a:endParaRPr lang="en-US" sz="1400" dirty="0"/>
                    </a:p>
                  </a:txBody>
                  <a:tcPr/>
                </a:tc>
                <a:tc>
                  <a:txBody>
                    <a:bodyPr/>
                    <a:lstStyle/>
                    <a:p>
                      <a:r>
                        <a:rPr lang="en-US" sz="1400" dirty="0" smtClean="0"/>
                        <a:t>Virtual</a:t>
                      </a:r>
                      <a:r>
                        <a:rPr lang="en-US" sz="1400" baseline="0" dirty="0" smtClean="0"/>
                        <a:t> Screening for Drug Discovery – Avian Flu, Dengue Fever</a:t>
                      </a:r>
                      <a:endParaRPr lang="en-US" sz="1400" dirty="0"/>
                    </a:p>
                  </a:txBody>
                  <a:tcPr/>
                </a:tc>
                <a:tc>
                  <a:txBody>
                    <a:bodyPr/>
                    <a:lstStyle/>
                    <a:p>
                      <a:r>
                        <a:rPr lang="en-US" sz="1400" dirty="0" smtClean="0"/>
                        <a:t>MY, TW, VN, CESNET, INFN</a:t>
                      </a:r>
                      <a:endParaRPr lang="en-US" sz="1400" dirty="0"/>
                    </a:p>
                  </a:txBody>
                  <a:tcPr/>
                </a:tc>
                <a:tc>
                  <a:txBody>
                    <a:bodyPr/>
                    <a:lstStyle/>
                    <a:p>
                      <a:pPr algn="ctr"/>
                      <a:r>
                        <a:rPr lang="en-US" sz="1400" dirty="0" smtClean="0"/>
                        <a:t>X</a:t>
                      </a:r>
                      <a:endParaRPr lang="en-US" sz="1400" dirty="0"/>
                    </a:p>
                  </a:txBody>
                  <a:tcPr anchor="ctr"/>
                </a:tc>
              </a:tr>
              <a:tr h="370840">
                <a:tc>
                  <a:txBody>
                    <a:bodyPr/>
                    <a:lstStyle/>
                    <a:p>
                      <a:endParaRPr lang="en-US" sz="1400" dirty="0"/>
                    </a:p>
                  </a:txBody>
                  <a:tcPr/>
                </a:tc>
                <a:tc>
                  <a:txBody>
                    <a:bodyPr/>
                    <a:lstStyle/>
                    <a:p>
                      <a:r>
                        <a:rPr lang="en-US" sz="1400" dirty="0" smtClean="0"/>
                        <a:t>Pandemic disease analysis</a:t>
                      </a:r>
                      <a:endParaRPr lang="en-US" sz="1400" dirty="0"/>
                    </a:p>
                  </a:txBody>
                  <a:tcPr/>
                </a:tc>
                <a:tc>
                  <a:txBody>
                    <a:bodyPr/>
                    <a:lstStyle/>
                    <a:p>
                      <a:r>
                        <a:rPr lang="en-US" sz="1400" dirty="0" smtClean="0"/>
                        <a:t>VN, FR</a:t>
                      </a:r>
                      <a:endParaRPr lang="en-US" sz="1400" dirty="0"/>
                    </a:p>
                  </a:txBody>
                  <a:tcPr/>
                </a:tc>
                <a:tc>
                  <a:txBody>
                    <a:bodyPr/>
                    <a:lstStyle/>
                    <a:p>
                      <a:pPr algn="ctr"/>
                      <a:endParaRPr lang="en-US" sz="1400" dirty="0"/>
                    </a:p>
                  </a:txBody>
                  <a:tcPr anchor="ctr"/>
                </a:tc>
              </a:tr>
              <a:tr h="370840">
                <a:tc>
                  <a:txBody>
                    <a:bodyPr/>
                    <a:lstStyle/>
                    <a:p>
                      <a:r>
                        <a:rPr lang="en-US" sz="1400" dirty="0" smtClean="0"/>
                        <a:t>Bioinformatics</a:t>
                      </a:r>
                      <a:endParaRPr lang="en-US" sz="1400" dirty="0"/>
                    </a:p>
                  </a:txBody>
                  <a:tcPr/>
                </a:tc>
                <a:tc>
                  <a:txBody>
                    <a:bodyPr/>
                    <a:lstStyle/>
                    <a:p>
                      <a:r>
                        <a:rPr lang="en-US" sz="1400" dirty="0" smtClean="0"/>
                        <a:t>Grid enabling phylogenetic inference</a:t>
                      </a:r>
                      <a:endParaRPr lang="en-US" sz="1400" dirty="0"/>
                    </a:p>
                  </a:txBody>
                  <a:tcPr/>
                </a:tc>
                <a:tc rowSpan="5">
                  <a:txBody>
                    <a:bodyPr/>
                    <a:lstStyle/>
                    <a:p>
                      <a:r>
                        <a:rPr lang="en-US" sz="1400" dirty="0" smtClean="0"/>
                        <a:t>SG,</a:t>
                      </a:r>
                      <a:r>
                        <a:rPr lang="en-US" sz="1400" baseline="0" dirty="0" smtClean="0"/>
                        <a:t> TW, VN, CESNET, INFN</a:t>
                      </a:r>
                      <a:endParaRPr lang="en-US" sz="1400" dirty="0"/>
                    </a:p>
                  </a:txBody>
                  <a:tcPr anchor="ctr"/>
                </a:tc>
                <a:tc>
                  <a:txBody>
                    <a:bodyPr/>
                    <a:lstStyle/>
                    <a:p>
                      <a:pPr algn="ctr"/>
                      <a:endParaRPr lang="en-US" sz="1400" dirty="0"/>
                    </a:p>
                  </a:txBody>
                  <a:tcPr anchor="ctr"/>
                </a:tc>
              </a:tr>
              <a:tr h="370840">
                <a:tc>
                  <a:txBody>
                    <a:bodyPr/>
                    <a:lstStyle/>
                    <a:p>
                      <a:endParaRPr lang="en-US" sz="1400" dirty="0"/>
                    </a:p>
                  </a:txBody>
                  <a:tcPr/>
                </a:tc>
                <a:tc>
                  <a:txBody>
                    <a:bodyPr/>
                    <a:lstStyle/>
                    <a:p>
                      <a:r>
                        <a:rPr lang="en-US" sz="1400" dirty="0" smtClean="0"/>
                        <a:t>SVM</a:t>
                      </a:r>
                      <a:r>
                        <a:rPr lang="en-US" sz="1400" baseline="0" dirty="0" smtClean="0"/>
                        <a:t> </a:t>
                      </a:r>
                      <a:r>
                        <a:rPr lang="en-US" sz="1400" dirty="0" smtClean="0"/>
                        <a:t>Parameter optimization for prediction of Caspases </a:t>
                      </a:r>
                      <a:endParaRPr lang="en-US" sz="1400" dirty="0"/>
                    </a:p>
                  </a:txBody>
                  <a:tcPr/>
                </a:tc>
                <a:tc vMerge="1">
                  <a:txBody>
                    <a:bodyPr/>
                    <a:lstStyle/>
                    <a:p>
                      <a:endParaRPr lang="en-US" sz="1400" dirty="0"/>
                    </a:p>
                  </a:txBody>
                  <a:tcPr/>
                </a:tc>
                <a:tc>
                  <a:txBody>
                    <a:bodyPr/>
                    <a:lstStyle/>
                    <a:p>
                      <a:pPr algn="ctr"/>
                      <a:endParaRPr lang="en-US" sz="1400" dirty="0"/>
                    </a:p>
                  </a:txBody>
                  <a:tcPr anchor="ctr"/>
                </a:tc>
              </a:tr>
              <a:tr h="370840">
                <a:tc>
                  <a:txBody>
                    <a:bodyPr/>
                    <a:lstStyle/>
                    <a:p>
                      <a:endParaRPr lang="en-US" sz="1400" dirty="0"/>
                    </a:p>
                  </a:txBody>
                  <a:tcPr/>
                </a:tc>
                <a:tc>
                  <a:txBody>
                    <a:bodyPr/>
                    <a:lstStyle/>
                    <a:p>
                      <a:r>
                        <a:rPr lang="en-US" sz="1400" dirty="0" smtClean="0"/>
                        <a:t>Genome search to identify T3SS effect</a:t>
                      </a:r>
                      <a:endParaRPr lang="en-US" sz="1400" dirty="0"/>
                    </a:p>
                  </a:txBody>
                  <a:tcPr/>
                </a:tc>
                <a:tc vMerge="1">
                  <a:txBody>
                    <a:bodyPr/>
                    <a:lstStyle/>
                    <a:p>
                      <a:endParaRPr lang="en-US" sz="1400" dirty="0"/>
                    </a:p>
                  </a:txBody>
                  <a:tcPr/>
                </a:tc>
                <a:tc>
                  <a:txBody>
                    <a:bodyPr/>
                    <a:lstStyle/>
                    <a:p>
                      <a:pPr algn="ctr"/>
                      <a:r>
                        <a:rPr lang="en-US" sz="1400" dirty="0" smtClean="0"/>
                        <a:t>X</a:t>
                      </a:r>
                      <a:endParaRPr lang="en-US" sz="1400" dirty="0"/>
                    </a:p>
                  </a:txBody>
                  <a:tcPr anchor="ctr"/>
                </a:tc>
              </a:tr>
              <a:tr h="370840">
                <a:tc>
                  <a:txBody>
                    <a:bodyPr/>
                    <a:lstStyle/>
                    <a:p>
                      <a:endParaRPr lang="en-US" sz="1400" dirty="0"/>
                    </a:p>
                  </a:txBody>
                  <a:tcPr/>
                </a:tc>
                <a:tc>
                  <a:txBody>
                    <a:bodyPr/>
                    <a:lstStyle/>
                    <a:p>
                      <a:r>
                        <a:rPr lang="en-US" sz="1400" dirty="0" smtClean="0"/>
                        <a:t>Autodock ligand-receptor docking</a:t>
                      </a:r>
                      <a:endParaRPr lang="en-US" sz="1400" dirty="0"/>
                    </a:p>
                  </a:txBody>
                  <a:tcPr/>
                </a:tc>
                <a:tc vMerge="1">
                  <a:txBody>
                    <a:bodyPr/>
                    <a:lstStyle/>
                    <a:p>
                      <a:endParaRPr lang="en-US" sz="1400" dirty="0"/>
                    </a:p>
                  </a:txBody>
                  <a:tcPr/>
                </a:tc>
                <a:tc>
                  <a:txBody>
                    <a:bodyPr/>
                    <a:lstStyle/>
                    <a:p>
                      <a:pPr algn="ctr"/>
                      <a:r>
                        <a:rPr lang="en-US" sz="1400" dirty="0" smtClean="0"/>
                        <a:t>X</a:t>
                      </a:r>
                      <a:endParaRPr lang="en-US" sz="1400" dirty="0"/>
                    </a:p>
                  </a:txBody>
                  <a:tcPr anchor="ctr"/>
                </a:tc>
              </a:tr>
              <a:tr h="370840">
                <a:tc>
                  <a:txBody>
                    <a:bodyPr/>
                    <a:lstStyle/>
                    <a:p>
                      <a:endParaRPr lang="en-US" sz="1400" dirty="0"/>
                    </a:p>
                  </a:txBody>
                  <a:tcPr/>
                </a:tc>
                <a:tc>
                  <a:txBody>
                    <a:bodyPr/>
                    <a:lstStyle/>
                    <a:p>
                      <a:r>
                        <a:rPr lang="en-US" sz="1400" dirty="0" smtClean="0"/>
                        <a:t>Complex diseases studies</a:t>
                      </a:r>
                      <a:endParaRPr lang="en-US" sz="1400" dirty="0"/>
                    </a:p>
                  </a:txBody>
                  <a:tcPr/>
                </a:tc>
                <a:tc vMerge="1">
                  <a:txBody>
                    <a:bodyPr/>
                    <a:lstStyle/>
                    <a:p>
                      <a:endParaRPr lang="en-US" sz="1400" dirty="0"/>
                    </a:p>
                  </a:txBody>
                  <a:tcPr/>
                </a:tc>
                <a:tc>
                  <a:txBody>
                    <a:bodyPr/>
                    <a:lstStyle/>
                    <a:p>
                      <a:pPr algn="ctr"/>
                      <a:endParaRPr lang="en-US" sz="1400" dirty="0"/>
                    </a:p>
                  </a:txBody>
                  <a:tcPr anchor="ctr"/>
                </a:tc>
              </a:tr>
              <a:tr h="370840">
                <a:tc>
                  <a:txBody>
                    <a:bodyPr/>
                    <a:lstStyle/>
                    <a:p>
                      <a:r>
                        <a:rPr lang="en-US" sz="1400" dirty="0" smtClean="0">
                          <a:solidFill>
                            <a:srgbClr val="FF0000"/>
                          </a:solidFill>
                        </a:rPr>
                        <a:t>Earth Science</a:t>
                      </a:r>
                      <a:endParaRPr lang="en-US" sz="1400" dirty="0">
                        <a:solidFill>
                          <a:srgbClr val="FF0000"/>
                        </a:solidFill>
                      </a:endParaRPr>
                    </a:p>
                  </a:txBody>
                  <a:tcPr/>
                </a:tc>
                <a:tc>
                  <a:txBody>
                    <a:bodyPr/>
                    <a:lstStyle/>
                    <a:p>
                      <a:r>
                        <a:rPr lang="en-US" sz="1400" dirty="0" smtClean="0"/>
                        <a:t>Disaster Mitigation on Earthquake</a:t>
                      </a:r>
                      <a:endParaRPr lang="en-US" sz="1400" dirty="0"/>
                    </a:p>
                  </a:txBody>
                  <a:tcPr/>
                </a:tc>
                <a:tc>
                  <a:txBody>
                    <a:bodyPr/>
                    <a:lstStyle/>
                    <a:p>
                      <a:r>
                        <a:rPr lang="en-US" sz="1400" dirty="0" smtClean="0"/>
                        <a:t>ID, MY, PH, TH, VN, TW, CESNET, INFN</a:t>
                      </a:r>
                      <a:endParaRPr lang="en-US" sz="1400" dirty="0"/>
                    </a:p>
                  </a:txBody>
                  <a:tcPr/>
                </a:tc>
                <a:tc>
                  <a:txBody>
                    <a:bodyPr/>
                    <a:lstStyle/>
                    <a:p>
                      <a:pPr marL="0" marR="0" indent="0" algn="ctr" defTabSz="822902" rtl="0" eaLnBrk="1" fontAlgn="auto" latinLnBrk="0" hangingPunct="1">
                        <a:lnSpc>
                          <a:spcPct val="100000"/>
                        </a:lnSpc>
                        <a:spcBef>
                          <a:spcPts val="0"/>
                        </a:spcBef>
                        <a:spcAft>
                          <a:spcPts val="0"/>
                        </a:spcAft>
                        <a:buClrTx/>
                        <a:buSzTx/>
                        <a:buFontTx/>
                        <a:buNone/>
                        <a:tabLst/>
                        <a:defRPr/>
                      </a:pPr>
                      <a:r>
                        <a:rPr lang="en-US" sz="1400" dirty="0" smtClean="0"/>
                        <a:t>X</a:t>
                      </a:r>
                    </a:p>
                  </a:txBody>
                  <a:tcPr anchor="ctr"/>
                </a:tc>
              </a:tr>
              <a:tr h="370840">
                <a:tc>
                  <a:txBody>
                    <a:bodyPr/>
                    <a:lstStyle/>
                    <a:p>
                      <a:r>
                        <a:rPr lang="en-US" sz="1400" dirty="0" smtClean="0">
                          <a:solidFill>
                            <a:srgbClr val="FF0000"/>
                          </a:solidFill>
                        </a:rPr>
                        <a:t>Comp</a:t>
                      </a:r>
                      <a:r>
                        <a:rPr lang="en-US" sz="1400" baseline="0" dirty="0" smtClean="0">
                          <a:solidFill>
                            <a:srgbClr val="FF0000"/>
                          </a:solidFill>
                        </a:rPr>
                        <a:t> Chemistry</a:t>
                      </a:r>
                      <a:endParaRPr lang="en-US" sz="1400" dirty="0">
                        <a:solidFill>
                          <a:srgbClr val="FF0000"/>
                        </a:solidFill>
                      </a:endParaRPr>
                    </a:p>
                  </a:txBody>
                  <a:tcPr/>
                </a:tc>
                <a:tc>
                  <a:txBody>
                    <a:bodyPr/>
                    <a:lstStyle/>
                    <a:p>
                      <a:r>
                        <a:rPr lang="en-US" sz="1400" dirty="0" smtClean="0"/>
                        <a:t>Chemical compound property analysis</a:t>
                      </a:r>
                      <a:endParaRPr lang="en-US" sz="1400" dirty="0"/>
                    </a:p>
                  </a:txBody>
                  <a:tcPr/>
                </a:tc>
                <a:tc>
                  <a:txBody>
                    <a:bodyPr/>
                    <a:lstStyle/>
                    <a:p>
                      <a:r>
                        <a:rPr lang="en-US" sz="1400" dirty="0" smtClean="0"/>
                        <a:t>TH, TW, CESNET</a:t>
                      </a:r>
                      <a:endParaRPr lang="en-US" sz="1400" dirty="0"/>
                    </a:p>
                  </a:txBody>
                  <a:tcPr/>
                </a:tc>
                <a:tc>
                  <a:txBody>
                    <a:bodyPr/>
                    <a:lstStyle/>
                    <a:p>
                      <a:pPr algn="ctr"/>
                      <a:r>
                        <a:rPr lang="en-US" sz="1400" dirty="0" smtClean="0"/>
                        <a:t>X</a:t>
                      </a:r>
                      <a:endParaRPr lang="en-US" sz="1400" dirty="0"/>
                    </a:p>
                  </a:txBody>
                  <a:tcPr anchor="ctr"/>
                </a:tc>
              </a:tr>
              <a:tr h="370840">
                <a:tc>
                  <a:txBody>
                    <a:bodyPr/>
                    <a:lstStyle/>
                    <a:p>
                      <a:r>
                        <a:rPr lang="en-US" sz="1400" dirty="0" smtClean="0">
                          <a:solidFill>
                            <a:srgbClr val="FF0000"/>
                          </a:solidFill>
                        </a:rPr>
                        <a:t>Climate Change</a:t>
                      </a:r>
                      <a:endParaRPr lang="en-US" sz="1400" dirty="0">
                        <a:solidFill>
                          <a:srgbClr val="FF0000"/>
                        </a:solidFill>
                      </a:endParaRPr>
                    </a:p>
                  </a:txBody>
                  <a:tcPr/>
                </a:tc>
                <a:tc>
                  <a:txBody>
                    <a:bodyPr/>
                    <a:lstStyle/>
                    <a:p>
                      <a:r>
                        <a:rPr lang="en-US" sz="1400" dirty="0" smtClean="0"/>
                        <a:t>Weather</a:t>
                      </a:r>
                      <a:r>
                        <a:rPr lang="en-US" sz="1400" baseline="0" dirty="0" smtClean="0"/>
                        <a:t> simulation, sea level rising</a:t>
                      </a:r>
                      <a:endParaRPr lang="en-US" sz="1400" dirty="0"/>
                    </a:p>
                  </a:txBody>
                  <a:tcPr/>
                </a:tc>
                <a:tc>
                  <a:txBody>
                    <a:bodyPr/>
                    <a:lstStyle/>
                    <a:p>
                      <a:r>
                        <a:rPr lang="en-US" sz="1400" dirty="0" smtClean="0"/>
                        <a:t>ID, PH, TH, VN, TW</a:t>
                      </a:r>
                      <a:endParaRPr lang="en-US" sz="1400" dirty="0"/>
                    </a:p>
                  </a:txBody>
                  <a:tcPr/>
                </a:tc>
                <a:tc>
                  <a:txBody>
                    <a:bodyPr/>
                    <a:lstStyle/>
                    <a:p>
                      <a:pPr algn="ctr"/>
                      <a:endParaRPr lang="en-US" sz="1400" dirty="0"/>
                    </a:p>
                  </a:txBody>
                  <a:tcPr anchor="ctr"/>
                </a:tc>
              </a:tr>
              <a:tr h="370840">
                <a:tc>
                  <a:txBody>
                    <a:bodyPr/>
                    <a:lstStyle/>
                    <a:p>
                      <a:r>
                        <a:rPr lang="en-US" sz="1400" dirty="0" smtClean="0"/>
                        <a:t>Social Sci.</a:t>
                      </a:r>
                      <a:endParaRPr lang="en-US" sz="1400" dirty="0"/>
                    </a:p>
                  </a:txBody>
                  <a:tcPr/>
                </a:tc>
                <a:tc>
                  <a:txBody>
                    <a:bodyPr/>
                    <a:lstStyle/>
                    <a:p>
                      <a:r>
                        <a:rPr lang="en-US" sz="1400" dirty="0" smtClean="0"/>
                        <a:t>Social Simulation</a:t>
                      </a:r>
                      <a:endParaRPr lang="en-US" sz="1400" dirty="0"/>
                    </a:p>
                  </a:txBody>
                  <a:tcPr/>
                </a:tc>
                <a:tc>
                  <a:txBody>
                    <a:bodyPr/>
                    <a:lstStyle/>
                    <a:p>
                      <a:r>
                        <a:rPr lang="en-US" sz="1400" dirty="0" smtClean="0"/>
                        <a:t>TW, UK</a:t>
                      </a:r>
                      <a:endParaRPr lang="en-US" sz="1400" dirty="0"/>
                    </a:p>
                  </a:txBody>
                  <a:tcPr/>
                </a:tc>
                <a:tc>
                  <a:txBody>
                    <a:bodyPr/>
                    <a:lstStyle/>
                    <a:p>
                      <a:pPr algn="ctr"/>
                      <a:r>
                        <a:rPr lang="en-US" sz="1400" dirty="0" smtClean="0"/>
                        <a:t>X</a:t>
                      </a:r>
                      <a:endParaRPr lang="en-US" sz="1400" dirty="0"/>
                    </a:p>
                  </a:txBody>
                  <a:tcPr anchor="ctr"/>
                </a:tc>
              </a:tr>
            </a:tbl>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2"/>
          <p:cNvSpPr>
            <a:spLocks noGrp="1" noChangeArrowheads="1"/>
          </p:cNvSpPr>
          <p:nvPr>
            <p:ph type="body" idx="4294967295"/>
          </p:nvPr>
        </p:nvSpPr>
        <p:spPr>
          <a:xfrm>
            <a:off x="152400" y="1219200"/>
            <a:ext cx="8991600" cy="5029200"/>
          </a:xfrm>
          <a:prstGeom prst="rect">
            <a:avLst/>
          </a:prstGeom>
        </p:spPr>
        <p:txBody>
          <a:bodyPr/>
          <a:lstStyle/>
          <a:p>
            <a:r>
              <a:rPr lang="en-US" altLang="zh-TW" sz="2400" dirty="0">
                <a:latin typeface="Arial" charset="0"/>
                <a:ea typeface="新細明體" charset="-120"/>
                <a:cs typeface="新細明體" charset="-120"/>
              </a:rPr>
              <a:t>Idea taken from the collaboration with the EELA-2 project</a:t>
            </a:r>
          </a:p>
          <a:p>
            <a:r>
              <a:rPr lang="en-US" altLang="zh-TW" sz="2400" dirty="0">
                <a:latin typeface="Arial" charset="0"/>
                <a:ea typeface="新細明體" charset="-120"/>
                <a:cs typeface="新細明體" charset="-120"/>
              </a:rPr>
              <a:t>A database to monitor, disseminate, and share the progress of application porting and availability in the </a:t>
            </a:r>
            <a:r>
              <a:rPr lang="en-US" altLang="zh-TW" sz="2400" dirty="0" err="1">
                <a:latin typeface="Arial" charset="0"/>
                <a:ea typeface="新細明體" charset="-120"/>
                <a:cs typeface="新細明體" charset="-120"/>
              </a:rPr>
              <a:t>EUAsia</a:t>
            </a:r>
            <a:r>
              <a:rPr lang="en-US" altLang="zh-TW" sz="2400" dirty="0">
                <a:latin typeface="Arial" charset="0"/>
                <a:ea typeface="新細明體" charset="-120"/>
                <a:cs typeface="新細明體" charset="-120"/>
              </a:rPr>
              <a:t> VO environment</a:t>
            </a:r>
          </a:p>
          <a:p>
            <a:r>
              <a:rPr lang="en-US" altLang="zh-TW" sz="2400" dirty="0">
                <a:latin typeface="Arial" charset="0"/>
                <a:ea typeface="新細明體" charset="-120"/>
                <a:cs typeface="新細明體" charset="-120"/>
              </a:rPr>
              <a:t>Technical background</a:t>
            </a:r>
          </a:p>
          <a:p>
            <a:pPr lvl="1"/>
            <a:r>
              <a:rPr lang="en-US" altLang="zh-TW" sz="2000" dirty="0">
                <a:latin typeface="Arial" charset="0"/>
                <a:ea typeface="新細明體" charset="-120"/>
                <a:cs typeface="新細明體" charset="-120"/>
              </a:rPr>
              <a:t>Web application developed by INFN</a:t>
            </a:r>
          </a:p>
          <a:p>
            <a:pPr lvl="1"/>
            <a:r>
              <a:rPr lang="en-US" altLang="zh-TW" sz="2000" dirty="0">
                <a:latin typeface="Arial" charset="0"/>
                <a:ea typeface="新細明體" charset="-120"/>
                <a:cs typeface="新細明體" charset="-120"/>
              </a:rPr>
              <a:t>PHP and </a:t>
            </a:r>
            <a:r>
              <a:rPr lang="en-US" altLang="zh-TW" sz="2000" dirty="0" err="1">
                <a:latin typeface="Arial" charset="0"/>
                <a:ea typeface="新細明體" charset="-120"/>
                <a:cs typeface="新細明體" charset="-120"/>
              </a:rPr>
              <a:t>MySQL</a:t>
            </a:r>
            <a:r>
              <a:rPr lang="en-US" altLang="zh-TW" sz="2000" dirty="0">
                <a:latin typeface="Arial" charset="0"/>
                <a:ea typeface="新細明體" charset="-120"/>
                <a:cs typeface="新細明體" charset="-120"/>
              </a:rPr>
              <a:t> database</a:t>
            </a:r>
          </a:p>
          <a:p>
            <a:pPr lvl="1"/>
            <a:r>
              <a:rPr lang="en-US" altLang="zh-TW" sz="2000" dirty="0">
                <a:latin typeface="Arial" charset="0"/>
                <a:ea typeface="新細明體" charset="-120"/>
                <a:cs typeface="新細明體" charset="-120"/>
              </a:rPr>
              <a:t>Currently run and managed by INFN</a:t>
            </a:r>
          </a:p>
          <a:p>
            <a:r>
              <a:rPr lang="en-US" altLang="zh-TW" sz="2400" dirty="0">
                <a:latin typeface="Arial" charset="0"/>
                <a:ea typeface="新細明體" charset="-120"/>
                <a:cs typeface="新細明體" charset="-120"/>
              </a:rPr>
              <a:t>Manages a complete life-cycle of an application in a grid environment</a:t>
            </a:r>
          </a:p>
          <a:p>
            <a:pPr lvl="1"/>
            <a:r>
              <a:rPr lang="en-US" altLang="zh-TW" sz="2000" dirty="0">
                <a:latin typeface="Arial" charset="0"/>
                <a:ea typeface="新細明體" charset="-120"/>
                <a:cs typeface="新細明體" charset="-120"/>
              </a:rPr>
              <a:t>Modules available to deal with particular aspects</a:t>
            </a:r>
          </a:p>
          <a:p>
            <a:pPr lvl="1"/>
            <a:r>
              <a:rPr lang="en-US" altLang="zh-TW" sz="2000" dirty="0">
                <a:latin typeface="Arial" charset="0"/>
                <a:ea typeface="新細明體" charset="-120"/>
                <a:cs typeface="新細明體" charset="-120"/>
              </a:rPr>
              <a:t>Only two modules used in Application Repository for EUAsiaGrid, namely the application list and statistics</a:t>
            </a:r>
          </a:p>
        </p:txBody>
      </p:sp>
      <p:sp>
        <p:nvSpPr>
          <p:cNvPr id="3077" name="Rectangle 5"/>
          <p:cNvSpPr>
            <a:spLocks noGrp="1" noChangeArrowheads="1"/>
          </p:cNvSpPr>
          <p:nvPr>
            <p:ph type="title" idx="4294967295"/>
          </p:nvPr>
        </p:nvSpPr>
        <p:spPr>
          <a:xfrm>
            <a:off x="2362200" y="228600"/>
            <a:ext cx="6550025" cy="658813"/>
          </a:xfrm>
          <a:noFill/>
        </p:spPr>
        <p:txBody>
          <a:bodyPr/>
          <a:lstStyle/>
          <a:p>
            <a:pPr eaLnBrk="1" hangingPunct="1"/>
            <a:r>
              <a:rPr lang="en-US" altLang="zh-TW" sz="3600" dirty="0">
                <a:solidFill>
                  <a:schemeClr val="bg1"/>
                </a:solidFill>
                <a:effectLst>
                  <a:outerShdw blurRad="38100" dist="38100" dir="2700000" algn="tl">
                    <a:srgbClr val="DDDDDD"/>
                  </a:outerShdw>
                </a:effectLst>
                <a:latin typeface="Arial" charset="0"/>
                <a:ea typeface="新細明體" charset="-120"/>
                <a:cs typeface="新細明體" charset="-120"/>
              </a:rPr>
              <a:t>Application Repository</a:t>
            </a:r>
            <a:endParaRPr lang="en-GB" altLang="zh-TW" sz="3600" dirty="0">
              <a:solidFill>
                <a:schemeClr val="bg1"/>
              </a:solidFill>
              <a:effectLst>
                <a:outerShdw blurRad="38100" dist="38100" dir="2700000" algn="tl">
                  <a:srgbClr val="DDDDDD"/>
                </a:outerShdw>
              </a:effectLst>
              <a:latin typeface="Arial" charset="0"/>
              <a:ea typeface="新細明體" charset="-120"/>
              <a:cs typeface="新細明體" charset="-12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7" name="Rectangle 5"/>
          <p:cNvSpPr>
            <a:spLocks noGrp="1" noChangeArrowheads="1"/>
          </p:cNvSpPr>
          <p:nvPr>
            <p:ph type="title" idx="4294967295"/>
          </p:nvPr>
        </p:nvSpPr>
        <p:spPr>
          <a:xfrm>
            <a:off x="2438400" y="228600"/>
            <a:ext cx="6550025" cy="658813"/>
          </a:xfrm>
          <a:noFill/>
        </p:spPr>
        <p:txBody>
          <a:bodyPr/>
          <a:lstStyle/>
          <a:p>
            <a:pPr eaLnBrk="1" hangingPunct="1"/>
            <a:r>
              <a:rPr lang="en-US" altLang="zh-TW" sz="3600" dirty="0">
                <a:solidFill>
                  <a:schemeClr val="bg1"/>
                </a:solidFill>
                <a:effectLst>
                  <a:outerShdw blurRad="38100" dist="38100" dir="2700000" algn="tl">
                    <a:srgbClr val="DDDDDD"/>
                  </a:outerShdw>
                </a:effectLst>
                <a:latin typeface="Arial" charset="0"/>
                <a:ea typeface="新細明體" charset="-120"/>
                <a:cs typeface="新細明體" charset="-120"/>
              </a:rPr>
              <a:t>Application Repository</a:t>
            </a:r>
            <a:endParaRPr lang="en-GB" altLang="zh-TW" sz="3600" dirty="0">
              <a:solidFill>
                <a:schemeClr val="bg1"/>
              </a:solidFill>
              <a:effectLst>
                <a:outerShdw blurRad="38100" dist="38100" dir="2700000" algn="tl">
                  <a:srgbClr val="DDDDDD"/>
                </a:outerShdw>
              </a:effectLst>
              <a:latin typeface="Arial" charset="0"/>
              <a:ea typeface="新細明體" charset="-120"/>
              <a:cs typeface="新細明體" charset="-120"/>
            </a:endParaRPr>
          </a:p>
        </p:txBody>
      </p:sp>
      <p:pic>
        <p:nvPicPr>
          <p:cNvPr id="116740" name="Picture 4" descr="Screen shot 2010-08-25 at 8"/>
          <p:cNvPicPr>
            <a:picLocks noChangeAspect="1" noChangeArrowheads="1"/>
          </p:cNvPicPr>
          <p:nvPr/>
        </p:nvPicPr>
        <p:blipFill>
          <a:blip r:embed="rId3"/>
          <a:srcRect/>
          <a:stretch>
            <a:fillRect/>
          </a:stretch>
        </p:blipFill>
        <p:spPr bwMode="auto">
          <a:xfrm>
            <a:off x="1371600" y="1066800"/>
            <a:ext cx="7091363" cy="5215616"/>
          </a:xfrm>
          <a:prstGeom prst="rect">
            <a:avLst/>
          </a:prstGeom>
          <a:noFill/>
        </p:spPr>
      </p:pic>
      <p:sp>
        <p:nvSpPr>
          <p:cNvPr id="4" name="TextBox 3"/>
          <p:cNvSpPr txBox="1"/>
          <p:nvPr/>
        </p:nvSpPr>
        <p:spPr>
          <a:xfrm>
            <a:off x="0" y="6172200"/>
            <a:ext cx="9144000" cy="584776"/>
          </a:xfrm>
          <a:prstGeom prst="rect">
            <a:avLst/>
          </a:prstGeom>
          <a:noFill/>
        </p:spPr>
        <p:txBody>
          <a:bodyPr wrap="square" rtlCol="0">
            <a:spAutoFit/>
          </a:bodyPr>
          <a:lstStyle/>
          <a:p>
            <a:r>
              <a:rPr lang="en-US" sz="1600" dirty="0" smtClean="0"/>
              <a:t>Application Status: </a:t>
            </a:r>
            <a:r>
              <a:rPr lang="en-US" sz="1600" dirty="0" smtClean="0"/>
              <a:t>S1 (in consideration), S2 (running but not ported to gLite yet), S3 (ported to gLite, unavailable in </a:t>
            </a:r>
            <a:r>
              <a:rPr lang="en-US" sz="1600" dirty="0" err="1" smtClean="0"/>
              <a:t>EUAsia</a:t>
            </a:r>
            <a:r>
              <a:rPr lang="en-US" sz="1600" dirty="0" smtClean="0"/>
              <a:t> VO</a:t>
            </a:r>
            <a:r>
              <a:rPr lang="en-US" sz="1600" dirty="0" smtClean="0"/>
              <a:t>), S4 (available in </a:t>
            </a:r>
            <a:r>
              <a:rPr lang="en-US" sz="1600" dirty="0" err="1" smtClean="0"/>
              <a:t>EUAsia</a:t>
            </a:r>
            <a:r>
              <a:rPr lang="en-US" sz="1600" dirty="0" smtClean="0"/>
              <a:t> VO), S5 (ready for production)</a:t>
            </a:r>
            <a:endParaRPr lang="en-US"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3"/>
          <a:srcRect t="1260" r="56744" b="12346"/>
          <a:stretch>
            <a:fillRect/>
          </a:stretch>
        </p:blipFill>
        <p:spPr bwMode="auto">
          <a:xfrm>
            <a:off x="4747647" y="2048774"/>
            <a:ext cx="4320153" cy="4809226"/>
          </a:xfrm>
          <a:prstGeom prst="rect">
            <a:avLst/>
          </a:prstGeom>
          <a:noFill/>
          <a:ln w="12700">
            <a:noFill/>
            <a:miter lim="800000"/>
            <a:headEnd/>
            <a:tailEnd/>
          </a:ln>
        </p:spPr>
      </p:pic>
      <p:sp>
        <p:nvSpPr>
          <p:cNvPr id="82946" name="Rectangle 2"/>
          <p:cNvSpPr>
            <a:spLocks noGrp="1" noChangeArrowheads="1"/>
          </p:cNvSpPr>
          <p:nvPr>
            <p:ph type="body" idx="4294967295"/>
          </p:nvPr>
        </p:nvSpPr>
        <p:spPr>
          <a:xfrm>
            <a:off x="0" y="990600"/>
            <a:ext cx="8915400" cy="3429000"/>
          </a:xfrm>
          <a:prstGeom prst="rect">
            <a:avLst/>
          </a:prstGeom>
        </p:spPr>
        <p:txBody>
          <a:bodyPr/>
          <a:lstStyle/>
          <a:p>
            <a:r>
              <a:rPr lang="en-US" altLang="zh-TW" sz="2000" dirty="0">
                <a:latin typeface="Arial" charset="0"/>
                <a:ea typeface="新細明體" charset="-120"/>
                <a:cs typeface="新細明體" charset="-120"/>
              </a:rPr>
              <a:t>Convenient access to grid infrastructures for individual users</a:t>
            </a:r>
            <a:endParaRPr lang="en-US" altLang="zh-TW" sz="2000" dirty="0" smtClean="0">
              <a:latin typeface="Arial" charset="0"/>
              <a:ea typeface="新細明體" charset="-120"/>
              <a:cs typeface="新細明體" charset="-120"/>
            </a:endParaRPr>
          </a:p>
          <a:p>
            <a:r>
              <a:rPr lang="en-US" altLang="zh-TW" sz="2000" dirty="0" smtClean="0">
                <a:latin typeface="Arial" charset="0"/>
                <a:ea typeface="新細明體" charset="-120"/>
                <a:cs typeface="新細明體" charset="-120"/>
              </a:rPr>
              <a:t>Provides</a:t>
            </a:r>
            <a:r>
              <a:rPr lang="en-US" altLang="zh-TW" sz="2000" dirty="0">
                <a:latin typeface="Arial" charset="0"/>
                <a:ea typeface="新細明體" charset="-120"/>
                <a:cs typeface="新細明體" charset="-120"/>
              </a:rPr>
              <a:t>, through the portal interface, support to:</a:t>
            </a:r>
          </a:p>
          <a:p>
            <a:pPr lvl="1"/>
            <a:r>
              <a:rPr lang="en-US" altLang="zh-TW" sz="1800" dirty="0">
                <a:latin typeface="Arial" charset="0"/>
                <a:ea typeface="新細明體" charset="-120"/>
                <a:cs typeface="新細明體" charset="-120"/>
              </a:rPr>
              <a:t>Submission of jobs </a:t>
            </a:r>
          </a:p>
          <a:p>
            <a:pPr lvl="2"/>
            <a:r>
              <a:rPr lang="en-US" altLang="zh-TW" sz="1800" dirty="0">
                <a:latin typeface="Arial" charset="0"/>
                <a:ea typeface="新細明體" charset="-120"/>
                <a:cs typeface="新細明體" charset="-120"/>
              </a:rPr>
              <a:t>Specific forms for individual applications</a:t>
            </a:r>
          </a:p>
          <a:p>
            <a:pPr lvl="2"/>
            <a:r>
              <a:rPr lang="en-US" altLang="zh-TW" sz="1800" dirty="0">
                <a:latin typeface="Arial" charset="0"/>
                <a:ea typeface="新細明體" charset="-120"/>
                <a:cs typeface="新細明體" charset="-120"/>
              </a:rPr>
              <a:t>Helping to prepare the job description and input data</a:t>
            </a:r>
          </a:p>
          <a:p>
            <a:pPr lvl="1"/>
            <a:r>
              <a:rPr lang="en-US" altLang="zh-TW" sz="1800" dirty="0">
                <a:latin typeface="Arial" charset="0"/>
                <a:ea typeface="新細明體" charset="-120"/>
                <a:cs typeface="新細明體" charset="-120"/>
              </a:rPr>
              <a:t>Data management</a:t>
            </a:r>
          </a:p>
          <a:p>
            <a:pPr lvl="2"/>
            <a:r>
              <a:rPr lang="en-US" altLang="zh-TW" sz="1800" dirty="0">
                <a:latin typeface="Arial" charset="0"/>
                <a:ea typeface="新細明體" charset="-120"/>
                <a:cs typeface="新細明體" charset="-120"/>
              </a:rPr>
              <a:t>Allow sharing with other users</a:t>
            </a:r>
          </a:p>
          <a:p>
            <a:pPr lvl="1"/>
            <a:r>
              <a:rPr lang="en-US" altLang="zh-TW" sz="1800" dirty="0">
                <a:latin typeface="Arial" charset="0"/>
                <a:ea typeface="新細明體" charset="-120"/>
                <a:cs typeface="新細明體" charset="-120"/>
              </a:rPr>
              <a:t>Job Monitoring</a:t>
            </a:r>
          </a:p>
        </p:txBody>
      </p:sp>
      <p:sp>
        <p:nvSpPr>
          <p:cNvPr id="3077" name="Rectangle 5"/>
          <p:cNvSpPr>
            <a:spLocks noGrp="1" noChangeArrowheads="1"/>
          </p:cNvSpPr>
          <p:nvPr>
            <p:ph type="title" idx="4294967295"/>
          </p:nvPr>
        </p:nvSpPr>
        <p:spPr>
          <a:xfrm>
            <a:off x="2362200" y="228600"/>
            <a:ext cx="6550025" cy="658813"/>
          </a:xfrm>
          <a:noFill/>
        </p:spPr>
        <p:txBody>
          <a:bodyPr/>
          <a:lstStyle/>
          <a:p>
            <a:pPr eaLnBrk="1" hangingPunct="1"/>
            <a:r>
              <a:rPr lang="en-US" altLang="zh-TW" sz="3600" dirty="0">
                <a:solidFill>
                  <a:schemeClr val="bg1"/>
                </a:solidFill>
                <a:effectLst>
                  <a:outerShdw blurRad="38100" dist="38100" dir="2700000" algn="tl">
                    <a:srgbClr val="DDDDDD"/>
                  </a:outerShdw>
                </a:effectLst>
                <a:latin typeface="Arial" charset="0"/>
                <a:ea typeface="新細明體" charset="-120"/>
                <a:cs typeface="新細明體" charset="-120"/>
              </a:rPr>
              <a:t>EUAsiaGrid Portal</a:t>
            </a:r>
          </a:p>
        </p:txBody>
      </p:sp>
      <p:sp>
        <p:nvSpPr>
          <p:cNvPr id="7" name="Rectangle 6"/>
          <p:cNvSpPr txBox="1">
            <a:spLocks noChangeArrowheads="1"/>
          </p:cNvSpPr>
          <p:nvPr/>
        </p:nvSpPr>
        <p:spPr bwMode="auto">
          <a:xfrm>
            <a:off x="76200" y="3657600"/>
            <a:ext cx="5562600" cy="3048000"/>
          </a:xfrm>
          <a:prstGeom prst="rect">
            <a:avLst/>
          </a:prstGeom>
          <a:noFill/>
          <a:ln w="12700">
            <a:noFill/>
            <a:miter lim="800000"/>
            <a:headEnd/>
            <a:tailEnd/>
          </a:ln>
        </p:spPr>
        <p:txBody>
          <a:bodyPr vert="horz" wrap="square" lIns="50800" tIns="50800" rIns="91440" bIns="50800" numCol="1" anchor="t" anchorCtr="0" compatLnSpc="1">
            <a:prstTxWarp prst="textNoShape">
              <a:avLst/>
            </a:prstTxWarp>
          </a:bodyPr>
          <a:lstStyle/>
          <a:p>
            <a:pPr marL="382588" marR="0" lvl="0" indent="-342900" algn="l" defTabSz="914400" rtl="0" eaLnBrk="0" fontAlgn="base" latinLnBrk="0" hangingPunct="0">
              <a:lnSpc>
                <a:spcPct val="90000"/>
              </a:lnSpc>
              <a:spcBef>
                <a:spcPts val="600"/>
              </a:spcBef>
              <a:spcAft>
                <a:spcPct val="0"/>
              </a:spcAft>
              <a:buClrTx/>
              <a:buSzPct val="100000"/>
              <a:buFont typeface="Arial" charset="0"/>
              <a:buChar char="•"/>
              <a:tabLst/>
              <a:defRPr/>
            </a:pPr>
            <a:r>
              <a:rPr kumimoji="0" lang="en-US" altLang="zh-TW" sz="2000" i="0" u="none" strike="noStrike" kern="0" cap="none" spc="0" normalizeH="0" baseline="0" noProof="0" dirty="0" smtClean="0">
                <a:ln>
                  <a:noFill/>
                </a:ln>
                <a:solidFill>
                  <a:srgbClr val="224B50"/>
                </a:solidFill>
                <a:effectLst/>
                <a:uLnTx/>
                <a:uFillTx/>
                <a:latin typeface="+mn-lt"/>
                <a:ea typeface="+mn-ea"/>
                <a:cs typeface="+mn-cs"/>
                <a:sym typeface="Arial" charset="0"/>
              </a:rPr>
              <a:t>Life Sciences</a:t>
            </a:r>
          </a:p>
          <a:p>
            <a:pPr marL="731838" marR="0" lvl="1" indent="-285750" algn="l" defTabSz="914400" rtl="0" eaLnBrk="0" fontAlgn="base" latinLnBrk="0" hangingPunct="0">
              <a:lnSpc>
                <a:spcPct val="90000"/>
              </a:lnSpc>
              <a:spcBef>
                <a:spcPts val="500"/>
              </a:spcBef>
              <a:spcAft>
                <a:spcPct val="0"/>
              </a:spcAft>
              <a:buClrTx/>
              <a:buSzPct val="100000"/>
              <a:buFont typeface="Arial" charset="0"/>
              <a:buChar char="–"/>
              <a:tabLst/>
              <a:defRPr/>
            </a:pPr>
            <a:r>
              <a:rPr kumimoji="0" lang="en-US" altLang="zh-TW" sz="1800" i="0" u="none" strike="noStrike" kern="0" cap="none" spc="0" normalizeH="0" baseline="0" noProof="0" dirty="0" smtClean="0">
                <a:ln>
                  <a:noFill/>
                </a:ln>
                <a:solidFill>
                  <a:srgbClr val="222268"/>
                </a:solidFill>
                <a:effectLst/>
                <a:uLnTx/>
                <a:uFillTx/>
                <a:latin typeface="+mn-lt"/>
                <a:ea typeface="+mj-ea"/>
                <a:cs typeface="+mj-cs"/>
                <a:sym typeface="Arial" charset="0"/>
              </a:rPr>
              <a:t>Autodock</a:t>
            </a:r>
            <a:r>
              <a:rPr lang="en-US" altLang="zh-TW" kern="0" dirty="0" smtClean="0">
                <a:solidFill>
                  <a:srgbClr val="222268"/>
                </a:solidFill>
                <a:latin typeface="+mn-lt"/>
                <a:ea typeface="+mj-ea"/>
                <a:cs typeface="+mj-cs"/>
                <a:sym typeface="Arial" charset="0"/>
              </a:rPr>
              <a:t> 4</a:t>
            </a:r>
            <a:r>
              <a:rPr kumimoji="0" lang="en-US" altLang="zh-TW" sz="1800" i="0" u="none" strike="noStrike" kern="0" cap="none" spc="0" normalizeH="0" baseline="0" noProof="0" dirty="0" smtClean="0">
                <a:ln>
                  <a:noFill/>
                </a:ln>
                <a:solidFill>
                  <a:srgbClr val="222268"/>
                </a:solidFill>
                <a:effectLst/>
                <a:uLnTx/>
                <a:uFillTx/>
                <a:latin typeface="+mn-lt"/>
                <a:ea typeface="+mj-ea"/>
                <a:cs typeface="+mj-cs"/>
                <a:sym typeface="Arial" charset="0"/>
              </a:rPr>
              <a:t>, Beast,</a:t>
            </a:r>
            <a:r>
              <a:rPr kumimoji="0" lang="en-US" altLang="zh-TW" sz="1800" i="0" u="none" strike="noStrike" kern="0" cap="none" spc="0" normalizeH="0" noProof="0" dirty="0" smtClean="0">
                <a:ln>
                  <a:noFill/>
                </a:ln>
                <a:solidFill>
                  <a:srgbClr val="222268"/>
                </a:solidFill>
                <a:effectLst/>
                <a:uLnTx/>
                <a:uFillTx/>
                <a:latin typeface="+mn-lt"/>
                <a:ea typeface="+mj-ea"/>
                <a:cs typeface="+mj-cs"/>
                <a:sym typeface="Arial" charset="0"/>
              </a:rPr>
              <a:t> </a:t>
            </a:r>
            <a:r>
              <a:rPr kumimoji="0" lang="en-US" altLang="zh-TW" sz="1800" i="0" u="none" strike="noStrike" kern="0" cap="none" spc="0" normalizeH="0" baseline="0" noProof="0" dirty="0" smtClean="0">
                <a:ln>
                  <a:noFill/>
                </a:ln>
                <a:solidFill>
                  <a:srgbClr val="222268"/>
                </a:solidFill>
                <a:effectLst/>
                <a:uLnTx/>
                <a:uFillTx/>
                <a:latin typeface="+mn-lt"/>
                <a:ea typeface="+mj-ea"/>
                <a:cs typeface="+mj-cs"/>
                <a:sym typeface="Arial" charset="0"/>
              </a:rPr>
              <a:t>Blast,</a:t>
            </a:r>
            <a:r>
              <a:rPr kumimoji="0" lang="en-US" altLang="zh-TW" sz="1800" i="0" u="none" strike="noStrike" kern="0" cap="none" spc="0" normalizeH="0" noProof="0" dirty="0" smtClean="0">
                <a:ln>
                  <a:noFill/>
                </a:ln>
                <a:solidFill>
                  <a:srgbClr val="222268"/>
                </a:solidFill>
                <a:effectLst/>
                <a:uLnTx/>
                <a:uFillTx/>
                <a:latin typeface="+mn-lt"/>
                <a:ea typeface="+mj-ea"/>
                <a:cs typeface="+mj-cs"/>
                <a:sym typeface="Arial" charset="0"/>
              </a:rPr>
              <a:t> </a:t>
            </a:r>
            <a:r>
              <a:rPr kumimoji="0" lang="en-US" altLang="zh-TW" sz="1800" i="0" u="none" strike="noStrike" kern="0" cap="none" spc="0" normalizeH="0" baseline="0" noProof="0" dirty="0" err="1" smtClean="0">
                <a:ln>
                  <a:noFill/>
                </a:ln>
                <a:solidFill>
                  <a:srgbClr val="222268"/>
                </a:solidFill>
                <a:effectLst/>
                <a:uLnTx/>
                <a:uFillTx/>
                <a:latin typeface="+mn-lt"/>
                <a:ea typeface="+mj-ea"/>
                <a:cs typeface="+mj-cs"/>
                <a:sym typeface="Arial" charset="0"/>
              </a:rPr>
              <a:t>Gromacs</a:t>
            </a:r>
            <a:r>
              <a:rPr lang="en-US" altLang="zh-TW" sz="1800" kern="0" dirty="0" smtClean="0">
                <a:solidFill>
                  <a:srgbClr val="222268"/>
                </a:solidFill>
                <a:latin typeface="+mn-lt"/>
                <a:ea typeface="+mj-ea"/>
                <a:cs typeface="+mj-cs"/>
                <a:sym typeface="Arial" charset="0"/>
              </a:rPr>
              <a:t>, </a:t>
            </a:r>
            <a:r>
              <a:rPr kumimoji="0" lang="en-US" altLang="zh-TW" sz="1800" i="0" u="none" strike="noStrike" kern="0" cap="none" spc="0" normalizeH="0" baseline="0" noProof="0" dirty="0" err="1" smtClean="0">
                <a:ln>
                  <a:noFill/>
                </a:ln>
                <a:solidFill>
                  <a:srgbClr val="222268"/>
                </a:solidFill>
                <a:effectLst/>
                <a:uLnTx/>
                <a:uFillTx/>
                <a:latin typeface="+mn-lt"/>
                <a:ea typeface="+mj-ea"/>
                <a:cs typeface="+mj-cs"/>
                <a:sym typeface="Arial" charset="0"/>
              </a:rPr>
              <a:t>MrBayes</a:t>
            </a:r>
            <a:r>
              <a:rPr lang="en-US" altLang="zh-TW" sz="1800" kern="0" dirty="0" smtClean="0">
                <a:solidFill>
                  <a:srgbClr val="222268"/>
                </a:solidFill>
                <a:latin typeface="+mn-lt"/>
                <a:ea typeface="+mj-ea"/>
                <a:cs typeface="+mj-cs"/>
                <a:sym typeface="Arial" charset="0"/>
              </a:rPr>
              <a:t>, </a:t>
            </a:r>
            <a:r>
              <a:rPr kumimoji="0" lang="en-US" altLang="zh-TW" sz="1800" i="0" u="none" strike="noStrike" kern="0" cap="none" spc="0" normalizeH="0" baseline="0" noProof="0" dirty="0" smtClean="0">
                <a:ln>
                  <a:noFill/>
                </a:ln>
                <a:solidFill>
                  <a:srgbClr val="222268"/>
                </a:solidFill>
                <a:effectLst/>
                <a:uLnTx/>
                <a:uFillTx/>
                <a:latin typeface="+mn-lt"/>
                <a:ea typeface="+mj-ea"/>
                <a:cs typeface="+mj-cs"/>
                <a:sym typeface="Arial" charset="0"/>
              </a:rPr>
              <a:t>Muscle</a:t>
            </a:r>
            <a:r>
              <a:rPr lang="en-US" altLang="zh-TW" sz="1800" kern="0" dirty="0" smtClean="0">
                <a:solidFill>
                  <a:srgbClr val="222268"/>
                </a:solidFill>
                <a:latin typeface="+mn-lt"/>
                <a:ea typeface="+mj-ea"/>
                <a:cs typeface="+mj-cs"/>
                <a:sym typeface="Arial" charset="0"/>
              </a:rPr>
              <a:t>, </a:t>
            </a:r>
            <a:r>
              <a:rPr kumimoji="0" lang="en-US" altLang="zh-TW" sz="1800" i="0" u="none" strike="noStrike" kern="0" cap="none" spc="0" normalizeH="0" baseline="0" noProof="0" dirty="0" err="1" smtClean="0">
                <a:ln>
                  <a:noFill/>
                </a:ln>
                <a:solidFill>
                  <a:srgbClr val="222268"/>
                </a:solidFill>
                <a:effectLst/>
                <a:uLnTx/>
                <a:uFillTx/>
                <a:latin typeface="+mn-lt"/>
                <a:ea typeface="+mj-ea"/>
                <a:cs typeface="+mj-cs"/>
                <a:sym typeface="Arial" charset="0"/>
              </a:rPr>
              <a:t>Prodist</a:t>
            </a:r>
            <a:endParaRPr lang="en-US" altLang="zh-TW" sz="1800" kern="0" dirty="0" smtClean="0">
              <a:solidFill>
                <a:srgbClr val="222268"/>
              </a:solidFill>
              <a:latin typeface="+mn-lt"/>
              <a:ea typeface="+mj-ea"/>
              <a:cs typeface="+mj-cs"/>
              <a:sym typeface="Arial" charset="0"/>
            </a:endParaRPr>
          </a:p>
          <a:p>
            <a:pPr marL="731838" marR="0" lvl="1" indent="-285750" algn="l" defTabSz="914400" rtl="0" eaLnBrk="0" fontAlgn="base" latinLnBrk="0" hangingPunct="0">
              <a:lnSpc>
                <a:spcPct val="90000"/>
              </a:lnSpc>
              <a:spcBef>
                <a:spcPts val="500"/>
              </a:spcBef>
              <a:spcAft>
                <a:spcPct val="0"/>
              </a:spcAft>
              <a:buClrTx/>
              <a:buSzPct val="100000"/>
              <a:buFont typeface="Arial" charset="0"/>
              <a:buChar char="–"/>
              <a:tabLst/>
              <a:defRPr/>
            </a:pPr>
            <a:r>
              <a:rPr kumimoji="0" lang="en-US" altLang="zh-TW" sz="1800" i="0" u="none" strike="noStrike" kern="0" cap="none" spc="0" normalizeH="0" baseline="0" noProof="0" dirty="0" smtClean="0">
                <a:ln>
                  <a:noFill/>
                </a:ln>
                <a:solidFill>
                  <a:srgbClr val="224B50"/>
                </a:solidFill>
                <a:effectLst/>
                <a:uLnTx/>
                <a:uFillTx/>
                <a:latin typeface="+mn-lt"/>
                <a:ea typeface="+mn-ea"/>
                <a:cs typeface="+mn-cs"/>
                <a:sym typeface="Arial" charset="0"/>
              </a:rPr>
              <a:t>GVSS</a:t>
            </a:r>
            <a:r>
              <a:rPr kumimoji="0" lang="en-US" altLang="zh-TW" sz="1800" i="0" u="none" strike="noStrike" kern="0" cap="none" spc="0" normalizeH="0" baseline="30000" noProof="0" dirty="0" smtClean="0">
                <a:ln>
                  <a:noFill/>
                </a:ln>
                <a:solidFill>
                  <a:srgbClr val="FF0000"/>
                </a:solidFill>
                <a:effectLst/>
                <a:uLnTx/>
                <a:uFillTx/>
                <a:latin typeface="+mn-lt"/>
                <a:ea typeface="+mn-ea"/>
                <a:cs typeface="+mn-cs"/>
                <a:sym typeface="Arial" charset="0"/>
              </a:rPr>
              <a:t>*</a:t>
            </a:r>
          </a:p>
          <a:p>
            <a:pPr marL="382588" marR="0" lvl="0" indent="-342900" algn="l" defTabSz="914400" rtl="0" eaLnBrk="0" fontAlgn="base" latinLnBrk="0" hangingPunct="0">
              <a:lnSpc>
                <a:spcPct val="90000"/>
              </a:lnSpc>
              <a:spcBef>
                <a:spcPts val="600"/>
              </a:spcBef>
              <a:spcAft>
                <a:spcPct val="0"/>
              </a:spcAft>
              <a:buClrTx/>
              <a:buSzPct val="100000"/>
              <a:buFont typeface="Arial" charset="0"/>
              <a:buChar char="•"/>
              <a:tabLst/>
              <a:defRPr/>
            </a:pPr>
            <a:r>
              <a:rPr kumimoji="0" lang="en-US" altLang="zh-TW" sz="2000" i="0" u="none" strike="noStrike" kern="0" cap="none" spc="0" normalizeH="0" baseline="0" noProof="0" dirty="0" smtClean="0">
                <a:ln>
                  <a:noFill/>
                </a:ln>
                <a:solidFill>
                  <a:srgbClr val="224B50"/>
                </a:solidFill>
                <a:effectLst/>
                <a:uLnTx/>
                <a:uFillTx/>
                <a:latin typeface="+mn-lt"/>
                <a:ea typeface="+mn-ea"/>
                <a:cs typeface="+mn-cs"/>
                <a:sym typeface="Arial" charset="0"/>
              </a:rPr>
              <a:t>Earth Science: Earthquake</a:t>
            </a:r>
            <a:r>
              <a:rPr kumimoji="0" lang="en-US" altLang="zh-TW" sz="2000" i="0" u="none" strike="noStrike" kern="0" cap="none" spc="0" normalizeH="0" baseline="30000" noProof="0" dirty="0" smtClean="0">
                <a:ln>
                  <a:noFill/>
                </a:ln>
                <a:solidFill>
                  <a:srgbClr val="FF0000"/>
                </a:solidFill>
                <a:effectLst/>
                <a:uLnTx/>
                <a:uFillTx/>
                <a:latin typeface="+mn-lt"/>
                <a:ea typeface="+mn-ea"/>
                <a:cs typeface="+mn-cs"/>
                <a:sym typeface="Arial" charset="0"/>
              </a:rPr>
              <a:t>*</a:t>
            </a:r>
            <a:endParaRPr kumimoji="0" lang="en-US" altLang="zh-TW" sz="2000" i="0" u="none" strike="noStrike" kern="0" cap="none" spc="0" normalizeH="0" baseline="0" noProof="0" dirty="0" smtClean="0">
              <a:ln>
                <a:noFill/>
              </a:ln>
              <a:solidFill>
                <a:srgbClr val="FF0000"/>
              </a:solidFill>
              <a:effectLst/>
              <a:uLnTx/>
              <a:uFillTx/>
              <a:latin typeface="+mn-lt"/>
              <a:ea typeface="+mn-ea"/>
              <a:cs typeface="+mn-cs"/>
              <a:sym typeface="Arial" charset="0"/>
            </a:endParaRPr>
          </a:p>
          <a:p>
            <a:pPr marL="382588" marR="0" lvl="0" indent="-342900" algn="l" defTabSz="914400" rtl="0" eaLnBrk="0" fontAlgn="base" latinLnBrk="0" hangingPunct="0">
              <a:lnSpc>
                <a:spcPct val="90000"/>
              </a:lnSpc>
              <a:spcBef>
                <a:spcPts val="600"/>
              </a:spcBef>
              <a:spcAft>
                <a:spcPct val="0"/>
              </a:spcAft>
              <a:buClrTx/>
              <a:buSzPct val="100000"/>
              <a:buFont typeface="Arial" charset="0"/>
              <a:buChar char="•"/>
              <a:tabLst/>
              <a:defRPr/>
            </a:pPr>
            <a:r>
              <a:rPr kumimoji="0" lang="en-US" altLang="zh-TW" sz="2000" i="0" u="none" strike="noStrike" kern="0" cap="none" spc="0" normalizeH="0" baseline="0" noProof="0" dirty="0" smtClean="0">
                <a:ln>
                  <a:noFill/>
                </a:ln>
                <a:solidFill>
                  <a:srgbClr val="224B50"/>
                </a:solidFill>
                <a:effectLst/>
                <a:uLnTx/>
                <a:uFillTx/>
                <a:latin typeface="+mn-lt"/>
                <a:ea typeface="+mn-ea"/>
                <a:cs typeface="+mn-cs"/>
                <a:sym typeface="Arial" charset="0"/>
              </a:rPr>
              <a:t>Weather Simulation: WRF</a:t>
            </a:r>
            <a:r>
              <a:rPr kumimoji="0" lang="en-US" altLang="zh-TW" sz="2000" i="0" u="none" strike="noStrike" kern="0" cap="none" spc="0" normalizeH="0" baseline="30000" noProof="0" dirty="0" smtClean="0">
                <a:ln>
                  <a:noFill/>
                </a:ln>
                <a:solidFill>
                  <a:srgbClr val="FF0000"/>
                </a:solidFill>
                <a:effectLst/>
                <a:uLnTx/>
                <a:uFillTx/>
                <a:latin typeface="+mn-lt"/>
                <a:ea typeface="+mn-ea"/>
                <a:cs typeface="+mn-cs"/>
                <a:sym typeface="Arial" charset="0"/>
              </a:rPr>
              <a:t>*</a:t>
            </a:r>
            <a:endParaRPr kumimoji="0" lang="en-US" altLang="zh-TW" sz="2000" i="0" u="none" strike="noStrike" kern="0" cap="none" spc="0" normalizeH="0" baseline="0" noProof="0" dirty="0" smtClean="0">
              <a:ln>
                <a:noFill/>
              </a:ln>
              <a:solidFill>
                <a:srgbClr val="FF0000"/>
              </a:solidFill>
              <a:effectLst/>
              <a:uLnTx/>
              <a:uFillTx/>
              <a:latin typeface="+mn-lt"/>
              <a:ea typeface="+mn-ea"/>
              <a:cs typeface="+mn-cs"/>
              <a:sym typeface="Arial" charset="0"/>
            </a:endParaRPr>
          </a:p>
          <a:p>
            <a:pPr marL="382588" marR="0" lvl="0" indent="-342900" algn="l" defTabSz="914400" rtl="0" eaLnBrk="0" fontAlgn="base" latinLnBrk="0" hangingPunct="0">
              <a:lnSpc>
                <a:spcPct val="90000"/>
              </a:lnSpc>
              <a:spcBef>
                <a:spcPts val="600"/>
              </a:spcBef>
              <a:spcAft>
                <a:spcPct val="0"/>
              </a:spcAft>
              <a:buClrTx/>
              <a:buSzPct val="100000"/>
              <a:buFont typeface="Arial" charset="0"/>
              <a:buChar char="•"/>
              <a:tabLst/>
              <a:defRPr/>
            </a:pPr>
            <a:r>
              <a:rPr kumimoji="0" lang="en-US" altLang="zh-TW" sz="2000" i="0" u="none" strike="noStrike" kern="0" cap="none" spc="0" normalizeH="0" baseline="0" noProof="0" dirty="0" smtClean="0">
                <a:ln>
                  <a:noFill/>
                </a:ln>
                <a:solidFill>
                  <a:srgbClr val="224B50"/>
                </a:solidFill>
                <a:effectLst/>
                <a:uLnTx/>
                <a:uFillTx/>
                <a:latin typeface="+mn-lt"/>
                <a:ea typeface="+mn-ea"/>
                <a:cs typeface="+mn-cs"/>
                <a:sym typeface="Arial" charset="0"/>
              </a:rPr>
              <a:t>Statistics: R</a:t>
            </a:r>
          </a:p>
          <a:p>
            <a:pPr marL="382588" marR="0" lvl="0" indent="-342900" algn="l" defTabSz="914400" rtl="0" eaLnBrk="0" fontAlgn="base" latinLnBrk="0" hangingPunct="0">
              <a:lnSpc>
                <a:spcPct val="90000"/>
              </a:lnSpc>
              <a:spcBef>
                <a:spcPts val="600"/>
              </a:spcBef>
              <a:spcAft>
                <a:spcPct val="0"/>
              </a:spcAft>
              <a:buClrTx/>
              <a:buSzPct val="100000"/>
              <a:buFont typeface="Arial" charset="0"/>
              <a:buChar char="•"/>
              <a:tabLst/>
              <a:defRPr/>
            </a:pPr>
            <a:r>
              <a:rPr kumimoji="0" lang="en-US" altLang="zh-TW" sz="2000" i="0" u="none" strike="noStrike" kern="0" cap="none" spc="0" normalizeH="0" baseline="0" noProof="0" dirty="0" smtClean="0">
                <a:ln>
                  <a:noFill/>
                </a:ln>
                <a:solidFill>
                  <a:srgbClr val="224B50"/>
                </a:solidFill>
                <a:effectLst/>
                <a:uLnTx/>
                <a:uFillTx/>
                <a:latin typeface="+mn-lt"/>
                <a:ea typeface="+mn-ea"/>
                <a:cs typeface="+mn-cs"/>
                <a:sym typeface="Arial" charset="0"/>
              </a:rPr>
              <a:t>Other User Defined Applications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8530" name="Slide Number Placeholder 3"/>
          <p:cNvSpPr>
            <a:spLocks noGrp="1"/>
          </p:cNvSpPr>
          <p:nvPr>
            <p:ph type="sldNum" sz="quarter" idx="4294967295"/>
          </p:nvPr>
        </p:nvSpPr>
        <p:spPr bwMode="auto">
          <a:xfrm>
            <a:off x="8555038" y="6356350"/>
            <a:ext cx="439737" cy="365125"/>
          </a:xfrm>
          <a:prstGeom prst="rect">
            <a:avLst/>
          </a:prstGeom>
          <a:noFill/>
          <a:ln>
            <a:miter lim="800000"/>
            <a:headEnd/>
            <a:tailEnd/>
          </a:ln>
        </p:spPr>
        <p:txBody>
          <a:bodyPr/>
          <a:lstStyle/>
          <a:p>
            <a:pPr algn="ctr"/>
            <a:fld id="{22037B2B-DD6A-B242-94B6-5C7497A49030}" type="slidenum">
              <a:rPr lang="en-US" altLang="zh-TW">
                <a:solidFill>
                  <a:srgbClr val="000000"/>
                </a:solidFill>
              </a:rPr>
              <a:pPr algn="ctr"/>
              <a:t>6</a:t>
            </a:fld>
            <a:endParaRPr lang="en-US" altLang="zh-TW">
              <a:solidFill>
                <a:srgbClr val="000000"/>
              </a:solidFill>
            </a:endParaRPr>
          </a:p>
        </p:txBody>
      </p:sp>
      <p:sp>
        <p:nvSpPr>
          <p:cNvPr id="278531" name="Rectangle 2"/>
          <p:cNvSpPr>
            <a:spLocks noGrp="1" noChangeArrowheads="1"/>
          </p:cNvSpPr>
          <p:nvPr>
            <p:ph type="title"/>
          </p:nvPr>
        </p:nvSpPr>
        <p:spPr>
          <a:xfrm>
            <a:off x="2286000" y="152400"/>
            <a:ext cx="6096000" cy="609600"/>
          </a:xfrm>
        </p:spPr>
        <p:txBody>
          <a:bodyPr rIns="81279"/>
          <a:lstStyle/>
          <a:p>
            <a:pPr eaLnBrk="1" hangingPunct="1"/>
            <a:r>
              <a:rPr lang="en-US" altLang="zh-TW" sz="3200" b="1" dirty="0">
                <a:ea typeface="新細明體" charset="-120"/>
                <a:cs typeface="新細明體" charset="-120"/>
              </a:rPr>
              <a:t>Dengue Fever Data Challenge in 2009</a:t>
            </a:r>
          </a:p>
        </p:txBody>
      </p:sp>
      <p:graphicFrame>
        <p:nvGraphicFramePr>
          <p:cNvPr id="87043" name="Group 3"/>
          <p:cNvGraphicFramePr>
            <a:graphicFrameLocks noGrp="1"/>
          </p:cNvGraphicFramePr>
          <p:nvPr/>
        </p:nvGraphicFramePr>
        <p:xfrm>
          <a:off x="395288" y="1484313"/>
          <a:ext cx="5040312" cy="4267200"/>
        </p:xfrm>
        <a:graphic>
          <a:graphicData uri="http://schemas.openxmlformats.org/drawingml/2006/table">
            <a:tbl>
              <a:tblPr/>
              <a:tblGrid>
                <a:gridCol w="3316287"/>
                <a:gridCol w="1724025"/>
              </a:tblGrid>
              <a:tr h="701675">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Total number of completed docking jobs</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300,000 </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0088">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Estimated needed computing power</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4,167 CPU*days </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675">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Duration of the experiment </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60 days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0088">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Cumulative computing results </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42.5 GB</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675">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Total Computing Recourses in EUAsia VO</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268 Cores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675">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Number of used Computing Elements</a:t>
                      </a:r>
                    </a:p>
                  </a:txBody>
                  <a:tcPr marL="50800" marR="50800" marT="50800" marB="50800"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79375" marR="0" lvl="0" indent="0" algn="l" defTabSz="914400" rtl="0" eaLnBrk="1" fontAlgn="base" latinLnBrk="0" hangingPunct="1">
                        <a:lnSpc>
                          <a:spcPct val="100000"/>
                        </a:lnSpc>
                        <a:spcBef>
                          <a:spcPct val="0"/>
                        </a:spcBef>
                        <a:spcAft>
                          <a:spcPct val="0"/>
                        </a:spcAft>
                        <a:buClrTx/>
                        <a:buSzPct val="100000"/>
                        <a:buFont typeface="Arial" charset="0"/>
                        <a:buNone/>
                        <a:tabLst/>
                      </a:pPr>
                      <a:r>
                        <a:rPr kumimoji="0" lang="en-US" altLang="zh-TW" sz="2000" b="1" i="0" u="none" strike="noStrike" cap="none" normalizeH="0" baseline="0">
                          <a:ln>
                            <a:noFill/>
                          </a:ln>
                          <a:solidFill>
                            <a:srgbClr val="224B50"/>
                          </a:solidFill>
                          <a:effectLst/>
                          <a:latin typeface="Arial" charset="0"/>
                          <a:ea typeface="Heiti TC Medium" charset="-120"/>
                          <a:cs typeface="Heiti TC Medium" charset="-120"/>
                          <a:sym typeface="Arial" charset="0"/>
                        </a:rPr>
                        <a:t>6</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78555" name="Picture 48"/>
          <p:cNvPicPr>
            <a:picLocks noChangeArrowheads="1"/>
          </p:cNvPicPr>
          <p:nvPr/>
        </p:nvPicPr>
        <p:blipFill>
          <a:blip r:embed="rId3"/>
          <a:srcRect/>
          <a:stretch>
            <a:fillRect/>
          </a:stretch>
        </p:blipFill>
        <p:spPr bwMode="auto">
          <a:xfrm>
            <a:off x="5580063" y="1169988"/>
            <a:ext cx="3349625" cy="3000375"/>
          </a:xfrm>
          <a:prstGeom prst="rect">
            <a:avLst/>
          </a:prstGeom>
          <a:noFill/>
          <a:ln w="9525">
            <a:noFill/>
            <a:miter lim="800000"/>
            <a:headEnd/>
            <a:tailEnd/>
          </a:ln>
        </p:spPr>
      </p:pic>
      <p:pic>
        <p:nvPicPr>
          <p:cNvPr id="278556" name="Picture 49"/>
          <p:cNvPicPr>
            <a:picLocks noChangeArrowheads="1"/>
          </p:cNvPicPr>
          <p:nvPr/>
        </p:nvPicPr>
        <p:blipFill>
          <a:blip r:embed="rId4"/>
          <a:srcRect/>
          <a:stretch>
            <a:fillRect/>
          </a:stretch>
        </p:blipFill>
        <p:spPr bwMode="auto">
          <a:xfrm>
            <a:off x="5643563" y="4248150"/>
            <a:ext cx="3286125" cy="2071688"/>
          </a:xfrm>
          <a:prstGeom prst="rect">
            <a:avLst/>
          </a:prstGeom>
          <a:noFill/>
          <a:ln w="12700">
            <a:noFill/>
            <a:miter lim="800000"/>
            <a:headEnd/>
            <a:tailEnd/>
          </a:ln>
        </p:spPr>
      </p:pic>
      <p:sp>
        <p:nvSpPr>
          <p:cNvPr id="278557" name="圓角矩形 7"/>
          <p:cNvSpPr>
            <a:spLocks noChangeArrowheads="1"/>
          </p:cNvSpPr>
          <p:nvPr/>
        </p:nvSpPr>
        <p:spPr bwMode="auto">
          <a:xfrm>
            <a:off x="3224213" y="5556250"/>
            <a:ext cx="2211387" cy="1225550"/>
          </a:xfrm>
          <a:prstGeom prst="roundRect">
            <a:avLst>
              <a:gd name="adj" fmla="val 16667"/>
            </a:avLst>
          </a:prstGeom>
          <a:noFill/>
          <a:ln w="25400">
            <a:solidFill>
              <a:srgbClr val="7030A0"/>
            </a:solidFill>
            <a:round/>
            <a:headEnd/>
            <a:tailEnd/>
          </a:ln>
        </p:spPr>
        <p:txBody>
          <a:bodyPr>
            <a:prstTxWarp prst="textNoShape">
              <a:avLst/>
            </a:prstTxWarp>
          </a:bodyPr>
          <a:lstStyle/>
          <a:p>
            <a:pPr algn="ctr" defTabSz="449263" eaLnBrk="0" hangingPunct="0">
              <a:buClr>
                <a:srgbClr val="000000"/>
              </a:buClr>
              <a:buSzPct val="100000"/>
              <a:buFont typeface="Times New Roman" charset="0"/>
              <a:buNone/>
              <a:tabLst>
                <a:tab pos="838200" algn="l"/>
              </a:tabLst>
            </a:pPr>
            <a:endParaRPr lang="zh-TW" altLang="en-US" sz="3000">
              <a:solidFill>
                <a:srgbClr val="FFFFFF"/>
              </a:solidFill>
              <a:latin typeface="Gill Sans" charset="0"/>
              <a:sym typeface="Gill Sans" charset="0"/>
            </a:endParaRPr>
          </a:p>
        </p:txBody>
      </p:sp>
      <p:sp>
        <p:nvSpPr>
          <p:cNvPr id="278558" name="文字方塊 8"/>
          <p:cNvSpPr txBox="1">
            <a:spLocks noChangeArrowheads="1"/>
          </p:cNvSpPr>
          <p:nvPr/>
        </p:nvSpPr>
        <p:spPr bwMode="auto">
          <a:xfrm>
            <a:off x="3200400" y="5629275"/>
            <a:ext cx="2222500" cy="1076325"/>
          </a:xfrm>
          <a:prstGeom prst="rect">
            <a:avLst/>
          </a:prstGeom>
          <a:noFill/>
          <a:ln w="9525">
            <a:noFill/>
            <a:miter lim="800000"/>
            <a:headEnd/>
            <a:tailEnd/>
          </a:ln>
        </p:spPr>
        <p:txBody>
          <a:bodyPr wrap="none">
            <a:prstTxWarp prst="textNoShape">
              <a:avLst/>
            </a:prstTxWarp>
            <a:spAutoFit/>
          </a:bodyPr>
          <a:lstStyle/>
          <a:p>
            <a:pPr algn="ctr" defTabSz="449263" eaLnBrk="0" hangingPunct="0">
              <a:buClr>
                <a:srgbClr val="000000"/>
              </a:buClr>
              <a:buSzPct val="100000"/>
              <a:buFont typeface="Times New Roman" charset="0"/>
              <a:buNone/>
              <a:tabLst>
                <a:tab pos="838200" algn="l"/>
              </a:tabLst>
            </a:pPr>
            <a:r>
              <a:rPr lang="en-US" altLang="zh-TW" sz="1600" dirty="0">
                <a:solidFill>
                  <a:srgbClr val="FF0000"/>
                </a:solidFill>
                <a:latin typeface="Gill Sans" charset="0"/>
                <a:sym typeface="Gill Sans" charset="0"/>
              </a:rPr>
              <a:t>Collaborators: </a:t>
            </a:r>
          </a:p>
          <a:p>
            <a:pPr algn="ctr" defTabSz="449263" eaLnBrk="0" hangingPunct="0">
              <a:buClr>
                <a:srgbClr val="000000"/>
              </a:buClr>
              <a:buSzPct val="100000"/>
              <a:buFont typeface="Times New Roman" charset="0"/>
              <a:buNone/>
              <a:tabLst>
                <a:tab pos="838200" algn="l"/>
              </a:tabLst>
            </a:pPr>
            <a:r>
              <a:rPr lang="en-US" altLang="zh-TW" sz="1600" dirty="0">
                <a:solidFill>
                  <a:srgbClr val="FF0000"/>
                </a:solidFill>
                <a:latin typeface="Gill Sans" charset="0"/>
                <a:sym typeface="Gill Sans" charset="0"/>
              </a:rPr>
              <a:t>UPM, MIMOS, MY</a:t>
            </a:r>
          </a:p>
          <a:p>
            <a:pPr algn="ctr" defTabSz="449263" eaLnBrk="0" hangingPunct="0">
              <a:buClr>
                <a:srgbClr val="000000"/>
              </a:buClr>
              <a:buSzPct val="100000"/>
              <a:buFont typeface="Times New Roman" charset="0"/>
              <a:buNone/>
              <a:tabLst>
                <a:tab pos="838200" algn="l"/>
              </a:tabLst>
            </a:pPr>
            <a:r>
              <a:rPr lang="en-US" altLang="zh-TW" sz="1600" dirty="0">
                <a:solidFill>
                  <a:srgbClr val="FF0000"/>
                </a:solidFill>
                <a:latin typeface="Gill Sans" charset="0"/>
                <a:sym typeface="Gill Sans" charset="0"/>
              </a:rPr>
              <a:t>IAMI, VN; HAII, TH</a:t>
            </a:r>
          </a:p>
          <a:p>
            <a:pPr algn="ctr" defTabSz="449263" eaLnBrk="0" hangingPunct="0">
              <a:buClr>
                <a:srgbClr val="000000"/>
              </a:buClr>
              <a:buSzPct val="100000"/>
              <a:buFont typeface="Times New Roman" charset="0"/>
              <a:buNone/>
              <a:tabLst>
                <a:tab pos="838200" algn="l"/>
              </a:tabLst>
            </a:pPr>
            <a:r>
              <a:rPr lang="en-US" altLang="zh-TW" sz="1600" dirty="0" err="1">
                <a:solidFill>
                  <a:srgbClr val="FF0000"/>
                </a:solidFill>
                <a:latin typeface="Gill Sans" charset="0"/>
                <a:sym typeface="Gill Sans" charset="0"/>
              </a:rPr>
              <a:t>Cesnet</a:t>
            </a:r>
            <a:r>
              <a:rPr lang="en-US" altLang="zh-TW" sz="1600" dirty="0">
                <a:solidFill>
                  <a:srgbClr val="FF0000"/>
                </a:solidFill>
                <a:latin typeface="Gill Sans" charset="0"/>
                <a:sym typeface="Gill Sans" charset="0"/>
              </a:rPr>
              <a:t>, CZ; GRC, TW</a:t>
            </a: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1981200" y="0"/>
            <a:ext cx="4927600" cy="838200"/>
          </a:xfrm>
        </p:spPr>
        <p:txBody>
          <a:bodyPr lIns="25400" tIns="25400" rIns="3175" bIns="25400"/>
          <a:lstStyle/>
          <a:p>
            <a:pPr marL="66675"/>
            <a:r>
              <a:rPr lang="en-US" sz="2400" b="1" dirty="0" err="1">
                <a:solidFill>
                  <a:srgbClr val="FF0000"/>
                </a:solidFill>
              </a:rPr>
              <a:t>e</a:t>
            </a:r>
            <a:r>
              <a:rPr lang="en-US" sz="2400" b="1" dirty="0">
                <a:solidFill>
                  <a:srgbClr val="FF0000"/>
                </a:solidFill>
              </a:rPr>
              <a:t>-Science for Earthquake Disaster Mitigation</a:t>
            </a:r>
          </a:p>
        </p:txBody>
      </p:sp>
      <p:sp>
        <p:nvSpPr>
          <p:cNvPr id="61443" name="Rectangle 2"/>
          <p:cNvSpPr>
            <a:spLocks/>
          </p:cNvSpPr>
          <p:nvPr/>
        </p:nvSpPr>
        <p:spPr bwMode="auto">
          <a:xfrm>
            <a:off x="127000" y="617538"/>
            <a:ext cx="1943100" cy="406400"/>
          </a:xfrm>
          <a:prstGeom prst="rect">
            <a:avLst/>
          </a:prstGeom>
          <a:noFill/>
          <a:ln w="12700">
            <a:noFill/>
            <a:miter lim="800000"/>
            <a:headEnd/>
            <a:tailEnd/>
          </a:ln>
        </p:spPr>
        <p:txBody>
          <a:bodyPr lIns="0" tIns="0" rIns="28575" bIns="0">
            <a:prstTxWarp prst="textNoShape">
              <a:avLst/>
            </a:prstTxWarp>
          </a:bodyPr>
          <a:lstStyle/>
          <a:p>
            <a:pPr marL="28575"/>
            <a:r>
              <a:rPr lang="en-US" sz="1400">
                <a:solidFill>
                  <a:srgbClr val="FFFFFF"/>
                </a:solidFill>
                <a:latin typeface="Arial" charset="0"/>
                <a:ea typeface="Arial" charset="0"/>
                <a:cs typeface="Arial" charset="0"/>
                <a:sym typeface="Arial" charset="0"/>
              </a:rPr>
              <a:t>Seismic Sensor Networks</a:t>
            </a:r>
          </a:p>
        </p:txBody>
      </p:sp>
      <p:sp>
        <p:nvSpPr>
          <p:cNvPr id="61444" name="Line 3"/>
          <p:cNvSpPr>
            <a:spLocks noChangeShapeType="1"/>
          </p:cNvSpPr>
          <p:nvPr/>
        </p:nvSpPr>
        <p:spPr bwMode="auto">
          <a:xfrm rot="10800000" flipH="1">
            <a:off x="2260600" y="1741488"/>
            <a:ext cx="12700" cy="12700"/>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45" name="Line 4"/>
          <p:cNvSpPr>
            <a:spLocks noChangeShapeType="1"/>
          </p:cNvSpPr>
          <p:nvPr/>
        </p:nvSpPr>
        <p:spPr bwMode="auto">
          <a:xfrm rot="10800000" flipH="1">
            <a:off x="2235200" y="2322513"/>
            <a:ext cx="12700" cy="12700"/>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46" name="Line 5"/>
          <p:cNvSpPr>
            <a:spLocks noChangeShapeType="1"/>
          </p:cNvSpPr>
          <p:nvPr/>
        </p:nvSpPr>
        <p:spPr bwMode="auto">
          <a:xfrm>
            <a:off x="2387600" y="5686425"/>
            <a:ext cx="1066800" cy="1588"/>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47" name="Rectangle 6"/>
          <p:cNvSpPr>
            <a:spLocks/>
          </p:cNvSpPr>
          <p:nvPr/>
        </p:nvSpPr>
        <p:spPr bwMode="auto">
          <a:xfrm>
            <a:off x="2298700" y="1968500"/>
            <a:ext cx="1257300" cy="254000"/>
          </a:xfrm>
          <a:prstGeom prst="rect">
            <a:avLst/>
          </a:prstGeom>
          <a:noFill/>
          <a:ln w="12700">
            <a:noFill/>
            <a:miter lim="800000"/>
            <a:headEnd/>
            <a:tailEnd/>
          </a:ln>
        </p:spPr>
        <p:txBody>
          <a:bodyPr lIns="0" tIns="0" rIns="28575" bIns="0">
            <a:prstTxWarp prst="textNoShape">
              <a:avLst/>
            </a:prstTxWarp>
          </a:bodyPr>
          <a:lstStyle/>
          <a:p>
            <a:pPr marL="28575"/>
            <a:r>
              <a:rPr lang="en-US" sz="900">
                <a:solidFill>
                  <a:srgbClr val="000000"/>
                </a:solidFill>
                <a:latin typeface="Arial" charset="0"/>
                <a:ea typeface="Arial" charset="0"/>
                <a:cs typeface="Arial" charset="0"/>
                <a:sym typeface="Arial" charset="0"/>
              </a:rPr>
              <a:t>Global/Regional Sensor Data</a:t>
            </a:r>
          </a:p>
        </p:txBody>
      </p:sp>
      <p:sp>
        <p:nvSpPr>
          <p:cNvPr id="61448" name="Rectangle 7"/>
          <p:cNvSpPr>
            <a:spLocks/>
          </p:cNvSpPr>
          <p:nvPr/>
        </p:nvSpPr>
        <p:spPr bwMode="auto">
          <a:xfrm>
            <a:off x="2286000" y="5319713"/>
            <a:ext cx="1257300" cy="254000"/>
          </a:xfrm>
          <a:prstGeom prst="rect">
            <a:avLst/>
          </a:prstGeom>
          <a:noFill/>
          <a:ln w="12700">
            <a:noFill/>
            <a:miter lim="800000"/>
            <a:headEnd/>
            <a:tailEnd/>
          </a:ln>
        </p:spPr>
        <p:txBody>
          <a:bodyPr lIns="0" tIns="0" rIns="28575" bIns="0">
            <a:prstTxWarp prst="textNoShape">
              <a:avLst/>
            </a:prstTxWarp>
          </a:bodyPr>
          <a:lstStyle/>
          <a:p>
            <a:pPr marL="28575"/>
            <a:r>
              <a:rPr lang="en-US" sz="900">
                <a:solidFill>
                  <a:srgbClr val="000000"/>
                </a:solidFill>
                <a:latin typeface="Arial" charset="0"/>
                <a:ea typeface="Arial" charset="0"/>
                <a:cs typeface="Arial" charset="0"/>
                <a:sym typeface="Arial" charset="0"/>
              </a:rPr>
              <a:t>Ref. Historical Events Data</a:t>
            </a:r>
          </a:p>
        </p:txBody>
      </p:sp>
      <p:pic>
        <p:nvPicPr>
          <p:cNvPr id="61449" name="Picture 8"/>
          <p:cNvPicPr>
            <a:picLocks noChangeArrowheads="1"/>
          </p:cNvPicPr>
          <p:nvPr/>
        </p:nvPicPr>
        <p:blipFill>
          <a:blip r:embed="rId3"/>
          <a:srcRect/>
          <a:stretch>
            <a:fillRect/>
          </a:stretch>
        </p:blipFill>
        <p:spPr bwMode="auto">
          <a:xfrm>
            <a:off x="38100" y="4457700"/>
            <a:ext cx="2070100" cy="1625600"/>
          </a:xfrm>
          <a:prstGeom prst="rect">
            <a:avLst/>
          </a:prstGeom>
          <a:noFill/>
          <a:ln w="12700">
            <a:noFill/>
            <a:round/>
            <a:headEnd/>
            <a:tailEnd/>
          </a:ln>
        </p:spPr>
      </p:pic>
      <p:sp>
        <p:nvSpPr>
          <p:cNvPr id="61450" name="Rectangle 9"/>
          <p:cNvSpPr>
            <a:spLocks/>
          </p:cNvSpPr>
          <p:nvPr/>
        </p:nvSpPr>
        <p:spPr bwMode="auto">
          <a:xfrm>
            <a:off x="304800" y="6083300"/>
            <a:ext cx="1574800" cy="406400"/>
          </a:xfrm>
          <a:prstGeom prst="rect">
            <a:avLst/>
          </a:prstGeom>
          <a:noFill/>
          <a:ln w="12700">
            <a:noFill/>
            <a:miter lim="800000"/>
            <a:headEnd/>
            <a:tailEnd/>
          </a:ln>
        </p:spPr>
        <p:txBody>
          <a:bodyPr lIns="0" tIns="0" rIns="28575" bIns="0">
            <a:prstTxWarp prst="textNoShape">
              <a:avLst/>
            </a:prstTxWarp>
          </a:bodyPr>
          <a:lstStyle/>
          <a:p>
            <a:pPr marL="28575"/>
            <a:r>
              <a:rPr lang="en-US" sz="1400">
                <a:solidFill>
                  <a:srgbClr val="000000"/>
                </a:solidFill>
                <a:latin typeface="Arial" charset="0"/>
                <a:ea typeface="Arial" charset="0"/>
                <a:cs typeface="Arial" charset="0"/>
                <a:sym typeface="Arial" charset="0"/>
              </a:rPr>
              <a:t>Earthquake Data Center (SeisGrid)</a:t>
            </a:r>
          </a:p>
        </p:txBody>
      </p:sp>
      <p:sp>
        <p:nvSpPr>
          <p:cNvPr id="61451" name="Rectangle 10"/>
          <p:cNvSpPr>
            <a:spLocks/>
          </p:cNvSpPr>
          <p:nvPr/>
        </p:nvSpPr>
        <p:spPr bwMode="auto">
          <a:xfrm>
            <a:off x="2730500" y="5935663"/>
            <a:ext cx="825500" cy="127000"/>
          </a:xfrm>
          <a:prstGeom prst="rect">
            <a:avLst/>
          </a:prstGeom>
          <a:noFill/>
          <a:ln w="12700">
            <a:noFill/>
            <a:miter lim="800000"/>
            <a:headEnd/>
            <a:tailEnd/>
          </a:ln>
        </p:spPr>
        <p:txBody>
          <a:bodyPr lIns="0" tIns="0" rIns="28575" bIns="0">
            <a:prstTxWarp prst="textNoShape">
              <a:avLst/>
            </a:prstTxWarp>
          </a:bodyPr>
          <a:lstStyle/>
          <a:p>
            <a:pPr marL="28575"/>
            <a:r>
              <a:rPr lang="en-US" sz="900">
                <a:solidFill>
                  <a:srgbClr val="000000"/>
                </a:solidFill>
                <a:latin typeface="Arial" charset="0"/>
                <a:ea typeface="Arial" charset="0"/>
                <a:cs typeface="Arial" charset="0"/>
                <a:sym typeface="Arial" charset="0"/>
              </a:rPr>
              <a:t>Archive</a:t>
            </a:r>
          </a:p>
        </p:txBody>
      </p:sp>
      <p:sp>
        <p:nvSpPr>
          <p:cNvPr id="61452" name="Line 11"/>
          <p:cNvSpPr>
            <a:spLocks noChangeShapeType="1"/>
          </p:cNvSpPr>
          <p:nvPr/>
        </p:nvSpPr>
        <p:spPr bwMode="auto">
          <a:xfrm>
            <a:off x="3887788" y="3000375"/>
            <a:ext cx="20637" cy="2124075"/>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53" name="Line 12"/>
          <p:cNvSpPr>
            <a:spLocks noChangeShapeType="1"/>
          </p:cNvSpPr>
          <p:nvPr/>
        </p:nvSpPr>
        <p:spPr bwMode="auto">
          <a:xfrm flipH="1">
            <a:off x="2374900" y="5867400"/>
            <a:ext cx="1016000" cy="1588"/>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54" name="Rectangle 13"/>
          <p:cNvSpPr>
            <a:spLocks/>
          </p:cNvSpPr>
          <p:nvPr/>
        </p:nvSpPr>
        <p:spPr bwMode="auto">
          <a:xfrm>
            <a:off x="2527300" y="3556000"/>
            <a:ext cx="660400" cy="127000"/>
          </a:xfrm>
          <a:prstGeom prst="rect">
            <a:avLst/>
          </a:prstGeom>
          <a:noFill/>
          <a:ln w="12700">
            <a:noFill/>
            <a:miter lim="800000"/>
            <a:headEnd/>
            <a:tailEnd/>
          </a:ln>
        </p:spPr>
        <p:txBody>
          <a:bodyPr lIns="0" tIns="0" rIns="28575" bIns="0">
            <a:prstTxWarp prst="textNoShape">
              <a:avLst/>
            </a:prstTxWarp>
          </a:bodyPr>
          <a:lstStyle/>
          <a:p>
            <a:pPr marL="28575"/>
            <a:r>
              <a:rPr lang="en-US" sz="900">
                <a:solidFill>
                  <a:srgbClr val="000000"/>
                </a:solidFill>
                <a:latin typeface="Arial" charset="0"/>
                <a:ea typeface="Arial" charset="0"/>
                <a:cs typeface="Arial" charset="0"/>
                <a:sym typeface="Arial" charset="0"/>
              </a:rPr>
              <a:t>Archive</a:t>
            </a:r>
          </a:p>
        </p:txBody>
      </p:sp>
      <p:grpSp>
        <p:nvGrpSpPr>
          <p:cNvPr id="2" name="Group 14"/>
          <p:cNvGrpSpPr>
            <a:grpSpLocks/>
          </p:cNvGrpSpPr>
          <p:nvPr/>
        </p:nvGrpSpPr>
        <p:grpSpPr bwMode="auto">
          <a:xfrm>
            <a:off x="7277100" y="5981700"/>
            <a:ext cx="1447800" cy="482600"/>
            <a:chOff x="0" y="0"/>
            <a:chExt cx="912" cy="304"/>
          </a:xfrm>
        </p:grpSpPr>
        <p:sp>
          <p:nvSpPr>
            <p:cNvPr id="37903" name="AutoShape 15"/>
            <p:cNvSpPr>
              <a:spLocks/>
            </p:cNvSpPr>
            <p:nvPr/>
          </p:nvSpPr>
          <p:spPr bwMode="auto">
            <a:xfrm>
              <a:off x="0" y="0"/>
              <a:ext cx="912" cy="304"/>
            </a:xfrm>
            <a:prstGeom prst="roundRect">
              <a:avLst>
                <a:gd name="adj" fmla="val 23681"/>
              </a:avLst>
            </a:prstGeom>
            <a:solidFill>
              <a:srgbClr val="28F9FF"/>
            </a:solidFill>
            <a:ln w="9525" cap="flat">
              <a:solidFill>
                <a:schemeClr val="tx1"/>
              </a:solidFill>
              <a:prstDash val="solid"/>
              <a:round/>
              <a:headEnd type="none" w="med" len="med"/>
              <a:tailEnd type="none" w="med" len="med"/>
            </a:ln>
            <a:effectLst>
              <a:outerShdw blurRad="127000" dist="126999" dir="2700000" algn="ctr" rotWithShape="0">
                <a:schemeClr val="bg2">
                  <a:alpha val="44995"/>
                </a:schemeClr>
              </a:outerShdw>
            </a:effectLst>
          </p:spPr>
          <p:txBody>
            <a:bodyPr lIns="0" tIns="0" rIns="0" bIns="0">
              <a:prstTxWarp prst="textNoShape">
                <a:avLst/>
              </a:prstTxWarp>
            </a:bodyPr>
            <a:lstStyle/>
            <a:p>
              <a:pPr>
                <a:defRPr/>
              </a:pPr>
              <a:endParaRPr lang="en-US" sz="2400">
                <a:solidFill>
                  <a:srgbClr val="000000"/>
                </a:solidFill>
                <a:latin typeface="Arial" charset="0"/>
                <a:ea typeface="Heiti TC Light" charset="-120"/>
                <a:cs typeface="Heiti TC Light" charset="-120"/>
                <a:sym typeface="Arial" charset="0"/>
              </a:endParaRPr>
            </a:p>
          </p:txBody>
        </p:sp>
        <p:sp>
          <p:nvSpPr>
            <p:cNvPr id="61477" name="Rectangle 16"/>
            <p:cNvSpPr>
              <a:spLocks/>
            </p:cNvSpPr>
            <p:nvPr/>
          </p:nvSpPr>
          <p:spPr bwMode="auto">
            <a:xfrm>
              <a:off x="15" y="12"/>
              <a:ext cx="888" cy="280"/>
            </a:xfrm>
            <a:prstGeom prst="rect">
              <a:avLst/>
            </a:prstGeom>
            <a:noFill/>
            <a:ln w="12700">
              <a:noFill/>
              <a:miter lim="800000"/>
              <a:headEnd/>
              <a:tailEnd/>
            </a:ln>
          </p:spPr>
          <p:txBody>
            <a:bodyPr lIns="38100" tIns="38100" rIns="74558" bIns="38100">
              <a:prstTxWarp prst="textNoShape">
                <a:avLst/>
              </a:prstTxWarp>
            </a:bodyPr>
            <a:lstStyle/>
            <a:p>
              <a:pPr>
                <a:lnSpc>
                  <a:spcPct val="80000"/>
                </a:lnSpc>
              </a:pPr>
              <a:r>
                <a:rPr lang="en-US" sz="1400">
                  <a:solidFill>
                    <a:srgbClr val="000000"/>
                  </a:solidFill>
                  <a:latin typeface="Arial" charset="0"/>
                  <a:ea typeface="Arial" charset="0"/>
                  <a:cs typeface="Arial" charset="0"/>
                  <a:sym typeface="Arial" charset="0"/>
                </a:rPr>
                <a:t>Risk Analysis &amp; Reduction</a:t>
              </a:r>
            </a:p>
          </p:txBody>
        </p:sp>
      </p:grpSp>
      <p:sp>
        <p:nvSpPr>
          <p:cNvPr id="61456" name="Line 17"/>
          <p:cNvSpPr>
            <a:spLocks noChangeShapeType="1"/>
          </p:cNvSpPr>
          <p:nvPr/>
        </p:nvSpPr>
        <p:spPr bwMode="auto">
          <a:xfrm>
            <a:off x="5649913" y="6218238"/>
            <a:ext cx="1403350" cy="1587"/>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pic>
        <p:nvPicPr>
          <p:cNvPr id="61457" name="Picture 18"/>
          <p:cNvPicPr>
            <a:picLocks noChangeArrowheads="1"/>
          </p:cNvPicPr>
          <p:nvPr/>
        </p:nvPicPr>
        <p:blipFill>
          <a:blip r:embed="rId4"/>
          <a:srcRect/>
          <a:stretch>
            <a:fillRect/>
          </a:stretch>
        </p:blipFill>
        <p:spPr bwMode="auto">
          <a:xfrm>
            <a:off x="4089400" y="801688"/>
            <a:ext cx="5032375" cy="4584700"/>
          </a:xfrm>
          <a:prstGeom prst="rect">
            <a:avLst/>
          </a:prstGeom>
          <a:noFill/>
          <a:ln w="9525">
            <a:noFill/>
            <a:round/>
            <a:headEnd/>
            <a:tailEnd/>
          </a:ln>
        </p:spPr>
      </p:pic>
      <p:pic>
        <p:nvPicPr>
          <p:cNvPr id="61458" name="Picture 19"/>
          <p:cNvPicPr>
            <a:picLocks noChangeArrowheads="1"/>
          </p:cNvPicPr>
          <p:nvPr/>
        </p:nvPicPr>
        <p:blipFill>
          <a:blip r:embed="rId5"/>
          <a:srcRect/>
          <a:stretch>
            <a:fillRect/>
          </a:stretch>
        </p:blipFill>
        <p:spPr bwMode="auto">
          <a:xfrm>
            <a:off x="50800" y="1117600"/>
            <a:ext cx="2222500" cy="1573213"/>
          </a:xfrm>
          <a:prstGeom prst="rect">
            <a:avLst/>
          </a:prstGeom>
          <a:noFill/>
          <a:ln w="9525">
            <a:noFill/>
            <a:round/>
            <a:headEnd/>
            <a:tailEnd/>
          </a:ln>
        </p:spPr>
      </p:pic>
      <p:grpSp>
        <p:nvGrpSpPr>
          <p:cNvPr id="3" name="Group 20"/>
          <p:cNvGrpSpPr>
            <a:grpSpLocks/>
          </p:cNvGrpSpPr>
          <p:nvPr/>
        </p:nvGrpSpPr>
        <p:grpSpPr bwMode="auto">
          <a:xfrm>
            <a:off x="3289300" y="1308100"/>
            <a:ext cx="1231900" cy="1562100"/>
            <a:chOff x="0" y="0"/>
            <a:chExt cx="776" cy="984"/>
          </a:xfrm>
        </p:grpSpPr>
        <p:sp>
          <p:nvSpPr>
            <p:cNvPr id="37909" name="AutoShape 21"/>
            <p:cNvSpPr>
              <a:spLocks/>
            </p:cNvSpPr>
            <p:nvPr/>
          </p:nvSpPr>
          <p:spPr bwMode="auto">
            <a:xfrm>
              <a:off x="0" y="0"/>
              <a:ext cx="776" cy="984"/>
            </a:xfrm>
            <a:prstGeom prst="roundRect">
              <a:avLst>
                <a:gd name="adj" fmla="val 24736"/>
              </a:avLst>
            </a:prstGeom>
            <a:solidFill>
              <a:srgbClr val="28F9FF"/>
            </a:solidFill>
            <a:ln w="9525" cap="flat">
              <a:solidFill>
                <a:schemeClr val="tx1"/>
              </a:solidFill>
              <a:prstDash val="solid"/>
              <a:round/>
              <a:headEnd type="none" w="med" len="med"/>
              <a:tailEnd type="none" w="med" len="med"/>
            </a:ln>
            <a:effectLst>
              <a:outerShdw blurRad="127000" dist="126999" dir="2700000" algn="ctr" rotWithShape="0">
                <a:schemeClr val="bg2">
                  <a:alpha val="44995"/>
                </a:schemeClr>
              </a:outerShdw>
            </a:effectLst>
          </p:spPr>
          <p:txBody>
            <a:bodyPr lIns="0" tIns="0" rIns="0" bIns="0">
              <a:prstTxWarp prst="textNoShape">
                <a:avLst/>
              </a:prstTxWarp>
            </a:bodyPr>
            <a:lstStyle/>
            <a:p>
              <a:pPr>
                <a:defRPr/>
              </a:pPr>
              <a:endParaRPr lang="en-US" sz="2400">
                <a:solidFill>
                  <a:srgbClr val="000000"/>
                </a:solidFill>
                <a:latin typeface="Arial" charset="0"/>
                <a:ea typeface="Heiti TC Light" charset="-120"/>
                <a:cs typeface="Heiti TC Light" charset="-120"/>
                <a:sym typeface="Arial" charset="0"/>
              </a:endParaRPr>
            </a:p>
          </p:txBody>
        </p:sp>
        <p:sp>
          <p:nvSpPr>
            <p:cNvPr id="61475" name="Rectangle 22"/>
            <p:cNvSpPr>
              <a:spLocks/>
            </p:cNvSpPr>
            <p:nvPr/>
          </p:nvSpPr>
          <p:spPr bwMode="auto">
            <a:xfrm>
              <a:off x="41" y="49"/>
              <a:ext cx="712" cy="816"/>
            </a:xfrm>
            <a:prstGeom prst="rect">
              <a:avLst/>
            </a:prstGeom>
            <a:noFill/>
            <a:ln w="12700">
              <a:noFill/>
              <a:miter lim="800000"/>
              <a:headEnd/>
              <a:tailEnd/>
            </a:ln>
          </p:spPr>
          <p:txBody>
            <a:bodyPr lIns="38100" tIns="38100" rIns="72467" bIns="38100">
              <a:prstTxWarp prst="textNoShape">
                <a:avLst/>
              </a:prstTxWarp>
            </a:bodyPr>
            <a:lstStyle/>
            <a:p>
              <a:r>
                <a:rPr lang="en-US" sz="1400">
                  <a:solidFill>
                    <a:srgbClr val="000000"/>
                  </a:solidFill>
                  <a:latin typeface="Arial" charset="0"/>
                  <a:ea typeface="Arial" charset="0"/>
                  <a:cs typeface="Arial" charset="0"/>
                  <a:sym typeface="Arial" charset="0"/>
                </a:rPr>
                <a:t>High Resolution Source &amp; Rupture Process Analysis</a:t>
              </a:r>
            </a:p>
          </p:txBody>
        </p:sp>
      </p:grpSp>
      <p:grpSp>
        <p:nvGrpSpPr>
          <p:cNvPr id="4" name="Group 23"/>
          <p:cNvGrpSpPr>
            <a:grpSpLocks/>
          </p:cNvGrpSpPr>
          <p:nvPr/>
        </p:nvGrpSpPr>
        <p:grpSpPr bwMode="auto">
          <a:xfrm>
            <a:off x="3530600" y="5245100"/>
            <a:ext cx="2032000" cy="1562100"/>
            <a:chOff x="0" y="0"/>
            <a:chExt cx="1280" cy="984"/>
          </a:xfrm>
        </p:grpSpPr>
        <p:sp>
          <p:nvSpPr>
            <p:cNvPr id="37912" name="AutoShape 24"/>
            <p:cNvSpPr>
              <a:spLocks/>
            </p:cNvSpPr>
            <p:nvPr/>
          </p:nvSpPr>
          <p:spPr bwMode="auto">
            <a:xfrm>
              <a:off x="0" y="0"/>
              <a:ext cx="1280" cy="984"/>
            </a:xfrm>
            <a:prstGeom prst="roundRect">
              <a:avLst>
                <a:gd name="adj" fmla="val 22764"/>
              </a:avLst>
            </a:prstGeom>
            <a:solidFill>
              <a:srgbClr val="28F9FF"/>
            </a:solidFill>
            <a:ln w="9525" cap="flat">
              <a:solidFill>
                <a:schemeClr val="tx1"/>
              </a:solidFill>
              <a:prstDash val="solid"/>
              <a:round/>
              <a:headEnd type="none" w="med" len="med"/>
              <a:tailEnd type="none" w="med" len="med"/>
            </a:ln>
            <a:effectLst>
              <a:outerShdw blurRad="127000" dist="126999" dir="2700000" algn="ctr" rotWithShape="0">
                <a:schemeClr val="bg2">
                  <a:alpha val="44995"/>
                </a:schemeClr>
              </a:outerShdw>
            </a:effectLst>
          </p:spPr>
          <p:txBody>
            <a:bodyPr lIns="0" tIns="0" rIns="0" bIns="0">
              <a:prstTxWarp prst="textNoShape">
                <a:avLst/>
              </a:prstTxWarp>
            </a:bodyPr>
            <a:lstStyle/>
            <a:p>
              <a:pPr>
                <a:defRPr/>
              </a:pPr>
              <a:endParaRPr lang="en-US" sz="2400">
                <a:solidFill>
                  <a:srgbClr val="000000"/>
                </a:solidFill>
                <a:latin typeface="Arial" charset="0"/>
                <a:ea typeface="Heiti TC Light" charset="-120"/>
                <a:cs typeface="Heiti TC Light" charset="-120"/>
                <a:sym typeface="Arial" charset="0"/>
              </a:endParaRPr>
            </a:p>
          </p:txBody>
        </p:sp>
        <p:sp>
          <p:nvSpPr>
            <p:cNvPr id="61473" name="Rectangle 25"/>
            <p:cNvSpPr>
              <a:spLocks/>
            </p:cNvSpPr>
            <p:nvPr/>
          </p:nvSpPr>
          <p:spPr bwMode="auto">
            <a:xfrm>
              <a:off x="57" y="120"/>
              <a:ext cx="1168" cy="616"/>
            </a:xfrm>
            <a:prstGeom prst="rect">
              <a:avLst/>
            </a:prstGeom>
            <a:noFill/>
            <a:ln w="12700">
              <a:noFill/>
              <a:miter lim="800000"/>
              <a:headEnd/>
              <a:tailEnd/>
            </a:ln>
          </p:spPr>
          <p:txBody>
            <a:bodyPr lIns="38100" tIns="38100" rIns="72467" bIns="38100">
              <a:prstTxWarp prst="textNoShape">
                <a:avLst/>
              </a:prstTxWarp>
            </a:bodyPr>
            <a:lstStyle/>
            <a:p>
              <a:r>
                <a:rPr lang="en-US" sz="1600">
                  <a:solidFill>
                    <a:srgbClr val="000000"/>
                  </a:solidFill>
                  <a:latin typeface="Arial" charset="0"/>
                  <a:ea typeface="Arial" charset="0"/>
                  <a:cs typeface="Arial" charset="0"/>
                  <a:sym typeface="Arial" charset="0"/>
                </a:rPr>
                <a:t>Forward Simulation &amp; Event Construction on Grid</a:t>
              </a:r>
            </a:p>
          </p:txBody>
        </p:sp>
      </p:grpSp>
      <p:sp>
        <p:nvSpPr>
          <p:cNvPr id="61461" name="Rectangle 26"/>
          <p:cNvSpPr>
            <a:spLocks/>
          </p:cNvSpPr>
          <p:nvPr/>
        </p:nvSpPr>
        <p:spPr bwMode="auto">
          <a:xfrm>
            <a:off x="2222500" y="1346200"/>
            <a:ext cx="1257300" cy="254000"/>
          </a:xfrm>
          <a:prstGeom prst="rect">
            <a:avLst/>
          </a:prstGeom>
          <a:noFill/>
          <a:ln w="12700">
            <a:noFill/>
            <a:miter lim="800000"/>
            <a:headEnd/>
            <a:tailEnd/>
          </a:ln>
        </p:spPr>
        <p:txBody>
          <a:bodyPr lIns="0" tIns="0" rIns="28575" bIns="0">
            <a:prstTxWarp prst="textNoShape">
              <a:avLst/>
            </a:prstTxWarp>
          </a:bodyPr>
          <a:lstStyle/>
          <a:p>
            <a:pPr marL="28575"/>
            <a:r>
              <a:rPr lang="en-US" sz="900">
                <a:solidFill>
                  <a:srgbClr val="000000"/>
                </a:solidFill>
                <a:latin typeface="Arial" charset="0"/>
                <a:ea typeface="Arial" charset="0"/>
                <a:cs typeface="Arial" charset="0"/>
                <a:sym typeface="Arial" charset="0"/>
              </a:rPr>
              <a:t>Local Sensor &amp; Observation Data</a:t>
            </a:r>
          </a:p>
        </p:txBody>
      </p:sp>
      <p:sp>
        <p:nvSpPr>
          <p:cNvPr id="61462" name="Line 27"/>
          <p:cNvSpPr>
            <a:spLocks noChangeShapeType="1"/>
          </p:cNvSpPr>
          <p:nvPr/>
        </p:nvSpPr>
        <p:spPr bwMode="auto">
          <a:xfrm flipH="1">
            <a:off x="2289175" y="2968625"/>
            <a:ext cx="1454150" cy="1825625"/>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63" name="Line 28"/>
          <p:cNvSpPr>
            <a:spLocks noChangeShapeType="1"/>
          </p:cNvSpPr>
          <p:nvPr/>
        </p:nvSpPr>
        <p:spPr bwMode="auto">
          <a:xfrm>
            <a:off x="2298700" y="2400300"/>
            <a:ext cx="914400" cy="1588"/>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64" name="Line 29"/>
          <p:cNvSpPr>
            <a:spLocks noChangeShapeType="1"/>
          </p:cNvSpPr>
          <p:nvPr/>
        </p:nvSpPr>
        <p:spPr bwMode="auto">
          <a:xfrm>
            <a:off x="2298700" y="1778000"/>
            <a:ext cx="914400" cy="1588"/>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grpSp>
        <p:nvGrpSpPr>
          <p:cNvPr id="5" name="Group 30"/>
          <p:cNvGrpSpPr>
            <a:grpSpLocks/>
          </p:cNvGrpSpPr>
          <p:nvPr/>
        </p:nvGrpSpPr>
        <p:grpSpPr bwMode="auto">
          <a:xfrm>
            <a:off x="457200" y="3289300"/>
            <a:ext cx="1447800" cy="482600"/>
            <a:chOff x="0" y="0"/>
            <a:chExt cx="912" cy="304"/>
          </a:xfrm>
        </p:grpSpPr>
        <p:sp>
          <p:nvSpPr>
            <p:cNvPr id="37919" name="AutoShape 31"/>
            <p:cNvSpPr>
              <a:spLocks/>
            </p:cNvSpPr>
            <p:nvPr/>
          </p:nvSpPr>
          <p:spPr bwMode="auto">
            <a:xfrm>
              <a:off x="0" y="0"/>
              <a:ext cx="912" cy="304"/>
            </a:xfrm>
            <a:prstGeom prst="roundRect">
              <a:avLst>
                <a:gd name="adj" fmla="val 23681"/>
              </a:avLst>
            </a:prstGeom>
            <a:solidFill>
              <a:srgbClr val="28F9FF"/>
            </a:solidFill>
            <a:ln w="9525" cap="flat">
              <a:solidFill>
                <a:schemeClr val="tx1"/>
              </a:solidFill>
              <a:prstDash val="solid"/>
              <a:round/>
              <a:headEnd type="none" w="med" len="med"/>
              <a:tailEnd type="none" w="med" len="med"/>
            </a:ln>
            <a:effectLst>
              <a:outerShdw blurRad="127000" dist="126999" dir="2700000" algn="ctr" rotWithShape="0">
                <a:schemeClr val="bg2">
                  <a:alpha val="44995"/>
                </a:schemeClr>
              </a:outerShdw>
            </a:effectLst>
          </p:spPr>
          <p:txBody>
            <a:bodyPr lIns="0" tIns="0" rIns="0" bIns="0">
              <a:prstTxWarp prst="textNoShape">
                <a:avLst/>
              </a:prstTxWarp>
            </a:bodyPr>
            <a:lstStyle/>
            <a:p>
              <a:pPr>
                <a:defRPr/>
              </a:pPr>
              <a:endParaRPr lang="en-US" sz="2400">
                <a:solidFill>
                  <a:srgbClr val="000000"/>
                </a:solidFill>
                <a:latin typeface="Arial" charset="0"/>
                <a:ea typeface="Heiti TC Light" charset="-120"/>
                <a:cs typeface="Heiti TC Light" charset="-120"/>
                <a:sym typeface="Arial" charset="0"/>
              </a:endParaRPr>
            </a:p>
          </p:txBody>
        </p:sp>
        <p:sp>
          <p:nvSpPr>
            <p:cNvPr id="61471" name="Rectangle 32"/>
            <p:cNvSpPr>
              <a:spLocks/>
            </p:cNvSpPr>
            <p:nvPr/>
          </p:nvSpPr>
          <p:spPr bwMode="auto">
            <a:xfrm>
              <a:off x="15" y="12"/>
              <a:ext cx="888" cy="280"/>
            </a:xfrm>
            <a:prstGeom prst="rect">
              <a:avLst/>
            </a:prstGeom>
            <a:noFill/>
            <a:ln w="12700">
              <a:noFill/>
              <a:miter lim="800000"/>
              <a:headEnd/>
              <a:tailEnd/>
            </a:ln>
          </p:spPr>
          <p:txBody>
            <a:bodyPr lIns="38100" tIns="38100" rIns="74558" bIns="38100">
              <a:prstTxWarp prst="textNoShape">
                <a:avLst/>
              </a:prstTxWarp>
            </a:bodyPr>
            <a:lstStyle/>
            <a:p>
              <a:pPr>
                <a:lnSpc>
                  <a:spcPct val="80000"/>
                </a:lnSpc>
              </a:pPr>
              <a:r>
                <a:rPr lang="en-US" sz="1400">
                  <a:solidFill>
                    <a:srgbClr val="000000"/>
                  </a:solidFill>
                  <a:latin typeface="Arial" charset="0"/>
                  <a:ea typeface="Arial" charset="0"/>
                  <a:cs typeface="Arial" charset="0"/>
                  <a:sym typeface="Arial" charset="0"/>
                </a:rPr>
                <a:t>Fast Reporting System</a:t>
              </a:r>
            </a:p>
          </p:txBody>
        </p:sp>
      </p:grpSp>
      <p:sp>
        <p:nvSpPr>
          <p:cNvPr id="61466" name="Line 33"/>
          <p:cNvSpPr>
            <a:spLocks noChangeShapeType="1"/>
          </p:cNvSpPr>
          <p:nvPr/>
        </p:nvSpPr>
        <p:spPr bwMode="auto">
          <a:xfrm flipH="1">
            <a:off x="1100138" y="2746375"/>
            <a:ext cx="11112" cy="500063"/>
          </a:xfrm>
          <a:prstGeom prst="line">
            <a:avLst/>
          </a:prstGeom>
          <a:noFill/>
          <a:ln w="41275">
            <a:solidFill>
              <a:schemeClr val="tx1"/>
            </a:solidFill>
            <a:round/>
            <a:headEnd/>
            <a:tailEnd type="arrow" w="med" len="me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
        <p:nvSpPr>
          <p:cNvPr id="61467" name="Rectangle 35"/>
          <p:cNvSpPr>
            <a:spLocks/>
          </p:cNvSpPr>
          <p:nvPr/>
        </p:nvSpPr>
        <p:spPr bwMode="auto">
          <a:xfrm>
            <a:off x="7099300" y="0"/>
            <a:ext cx="2044700" cy="863600"/>
          </a:xfrm>
          <a:prstGeom prst="rect">
            <a:avLst/>
          </a:prstGeom>
          <a:noFill/>
          <a:ln w="12700">
            <a:noFill/>
            <a:miter lim="800000"/>
            <a:headEnd/>
            <a:tailEnd/>
          </a:ln>
        </p:spPr>
        <p:txBody>
          <a:bodyPr lIns="25400" tIns="25400" rIns="28575" bIns="25400" anchor="ctr">
            <a:prstTxWarp prst="textNoShape">
              <a:avLst/>
            </a:prstTxWarp>
          </a:bodyPr>
          <a:lstStyle/>
          <a:p>
            <a:pPr marL="66675"/>
            <a:r>
              <a:rPr lang="en-US" b="1">
                <a:solidFill>
                  <a:srgbClr val="FF0000"/>
                </a:solidFill>
                <a:latin typeface="Arial" charset="0"/>
                <a:ea typeface="Arial" charset="0"/>
                <a:cs typeface="Arial" charset="0"/>
                <a:sym typeface="Arial" charset="0"/>
              </a:rPr>
              <a:t>Collaborators: PH, VN, TW, ID, MY, TH</a:t>
            </a:r>
          </a:p>
        </p:txBody>
      </p:sp>
      <p:sp>
        <p:nvSpPr>
          <p:cNvPr id="61468" name="AutoShape 36"/>
          <p:cNvSpPr>
            <a:spLocks/>
          </p:cNvSpPr>
          <p:nvPr/>
        </p:nvSpPr>
        <p:spPr bwMode="auto">
          <a:xfrm>
            <a:off x="6932613" y="22225"/>
            <a:ext cx="2209800" cy="838200"/>
          </a:xfrm>
          <a:prstGeom prst="roundRect">
            <a:avLst>
              <a:gd name="adj" fmla="val 24366"/>
            </a:avLst>
          </a:prstGeom>
          <a:noFill/>
          <a:ln w="25400">
            <a:solidFill>
              <a:srgbClr val="7030A0"/>
            </a:solidFill>
            <a:round/>
            <a:headEnd/>
            <a:tailEnd/>
          </a:ln>
        </p:spPr>
        <p:txBody>
          <a:bodyPr lIns="0" tIns="0" rIns="0" bIns="0">
            <a:prstTxWarp prst="textNoShape">
              <a:avLst/>
            </a:prstTxWarp>
          </a:bodyPr>
          <a:lstStyle/>
          <a:p>
            <a:endParaRPr lang="en-US" sz="2400">
              <a:solidFill>
                <a:srgbClr val="000000"/>
              </a:solidFill>
              <a:latin typeface="Arial" charset="0"/>
              <a:ea typeface="Heiti TC Light" charset="-120"/>
              <a:cs typeface="Heiti TC Light" charset="-120"/>
              <a:sym typeface="Arial" charset="0"/>
            </a:endParaRPr>
          </a:p>
        </p:txBody>
      </p:sp>
    </p:spTree>
  </p:cSld>
  <p:clrMapOvr>
    <a:masterClrMapping/>
  </p:clrMapOvr>
  <mc:AlternateContent>
    <mc:Choice xmlns:mp="http://schemas.microsoft.com/office/mac/powerpoint/2008/main" Requires="mp">
      <mp:transition spd="med">
        <mp:cube/>
      </mp:transition>
    </mc:Choice>
    <mc:Fallback>
      <p:transition spd="med">
        <p:cov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ChangeArrowheads="1"/>
          </p:cNvSpPr>
          <p:nvPr>
            <p:ph type="title"/>
          </p:nvPr>
        </p:nvSpPr>
        <p:spPr>
          <a:xfrm>
            <a:off x="0" y="609600"/>
            <a:ext cx="6324600" cy="685800"/>
          </a:xfrm>
        </p:spPr>
        <p:txBody>
          <a:bodyPr rIns="81279"/>
          <a:lstStyle/>
          <a:p>
            <a:pPr algn="l"/>
            <a:r>
              <a:rPr lang="en-US" sz="3000" smtClean="0">
                <a:solidFill>
                  <a:srgbClr val="FFFFFF"/>
                </a:solidFill>
              </a:rPr>
              <a:t>Seismic Wave Propagation Analysis</a:t>
            </a:r>
          </a:p>
        </p:txBody>
      </p:sp>
      <p:sp>
        <p:nvSpPr>
          <p:cNvPr id="67587" name="Rectangle 3"/>
          <p:cNvSpPr>
            <a:spLocks noChangeArrowheads="1"/>
          </p:cNvSpPr>
          <p:nvPr>
            <p:ph type="body" idx="1"/>
          </p:nvPr>
        </p:nvSpPr>
        <p:spPr>
          <a:xfrm>
            <a:off x="-76200" y="1320800"/>
            <a:ext cx="7620000" cy="5194300"/>
          </a:xfrm>
        </p:spPr>
        <p:txBody>
          <a:bodyPr rIns="81279"/>
          <a:lstStyle/>
          <a:p>
            <a:r>
              <a:rPr lang="en-US" b="0"/>
              <a:t>SWPA Application Porting and Data Challenge</a:t>
            </a:r>
          </a:p>
          <a:p>
            <a:pPr marL="782638" lvl="1"/>
            <a:r>
              <a:rPr lang="en-US" sz="2000" b="0"/>
              <a:t>Porting of both SPECFEM3D and FDM packages </a:t>
            </a:r>
          </a:p>
          <a:p>
            <a:pPr marL="782638" lvl="1"/>
            <a:r>
              <a:rPr lang="en-US" sz="2000" b="0"/>
              <a:t>Verification of application environment at each partner sites</a:t>
            </a:r>
          </a:p>
          <a:p>
            <a:pPr marL="782638" lvl="1"/>
            <a:r>
              <a:rPr lang="en-US" sz="2000" b="0"/>
              <a:t>Finish the simulation (from 1 to 144 cores) by end March’10</a:t>
            </a:r>
          </a:p>
          <a:p>
            <a:r>
              <a:rPr lang="en-US" b="0"/>
              <a:t>Seismogram Simulation Application Development</a:t>
            </a:r>
          </a:p>
          <a:p>
            <a:pPr marL="782638" lvl="1">
              <a:buClr>
                <a:srgbClr val="224B50"/>
              </a:buClr>
            </a:pPr>
            <a:r>
              <a:rPr lang="en-US" b="0"/>
              <a:t>Develop Simulation Wizard for the whole process</a:t>
            </a:r>
          </a:p>
          <a:p>
            <a:pPr marL="1182688" lvl="2">
              <a:buClr>
                <a:srgbClr val="224B50"/>
              </a:buClr>
            </a:pPr>
            <a:r>
              <a:rPr lang="en-US" sz="2000" b="0"/>
              <a:t>Location and tomography model: global, South East Asia and Taiwan</a:t>
            </a:r>
          </a:p>
          <a:p>
            <a:pPr marL="1182688" lvl="2">
              <a:buClr>
                <a:srgbClr val="224B50"/>
              </a:buClr>
            </a:pPr>
            <a:r>
              <a:rPr lang="en-US" sz="2000" b="0"/>
              <a:t>Earthquake source</a:t>
            </a:r>
          </a:p>
          <a:p>
            <a:pPr marL="1639888" lvl="3"/>
            <a:r>
              <a:rPr lang="en-US"/>
              <a:t>Upload Event Source </a:t>
            </a:r>
          </a:p>
          <a:p>
            <a:pPr marL="1639888" lvl="3"/>
            <a:r>
              <a:rPr lang="en-US"/>
              <a:t>Search from Global CMT Historical Data (and Map Visual.)</a:t>
            </a:r>
          </a:p>
          <a:p>
            <a:pPr marL="1182688" lvl="2">
              <a:buClr>
                <a:srgbClr val="224B50"/>
              </a:buClr>
            </a:pPr>
            <a:r>
              <a:rPr lang="en-US" sz="2000" b="0"/>
              <a:t>Seismogram Visualization at Stations</a:t>
            </a:r>
          </a:p>
          <a:p>
            <a:pPr marL="1639888" lvl="3"/>
            <a:r>
              <a:rPr lang="en-US"/>
              <a:t>From established station or any identified virtual sites</a:t>
            </a:r>
          </a:p>
        </p:txBody>
      </p:sp>
      <p:pic>
        <p:nvPicPr>
          <p:cNvPr id="67588" name="Picture 4" descr="movie_southasia"/>
          <p:cNvPicPr>
            <a:picLocks noChangeAspect="1" noChangeArrowheads="1" noCrop="1"/>
          </p:cNvPicPr>
          <p:nvPr/>
        </p:nvPicPr>
        <p:blipFill>
          <a:blip r:embed="rId4"/>
          <a:srcRect/>
          <a:stretch>
            <a:fillRect/>
          </a:stretch>
        </p:blipFill>
        <p:spPr bwMode="auto">
          <a:xfrm>
            <a:off x="7194550" y="3048000"/>
            <a:ext cx="1949450" cy="1782763"/>
          </a:xfrm>
          <a:prstGeom prst="rect">
            <a:avLst/>
          </a:prstGeom>
          <a:noFill/>
          <a:ln w="9525">
            <a:noFill/>
            <a:miter lim="800000"/>
            <a:headEnd/>
            <a:tailEnd/>
          </a:ln>
        </p:spPr>
      </p:pic>
      <p:pic>
        <p:nvPicPr>
          <p:cNvPr id="67589" name="Picture 5" descr="movie_taiwan"/>
          <p:cNvPicPr>
            <a:picLocks noChangeAspect="1" noChangeArrowheads="1" noCrop="1"/>
          </p:cNvPicPr>
          <p:nvPr/>
        </p:nvPicPr>
        <p:blipFill>
          <a:blip r:embed="rId5"/>
          <a:srcRect/>
          <a:stretch>
            <a:fillRect/>
          </a:stretch>
        </p:blipFill>
        <p:spPr bwMode="auto">
          <a:xfrm>
            <a:off x="7467600" y="1371600"/>
            <a:ext cx="1584325" cy="1447800"/>
          </a:xfrm>
          <a:prstGeom prst="rect">
            <a:avLst/>
          </a:prstGeom>
          <a:noFill/>
          <a:ln w="9525">
            <a:noFill/>
            <a:miter lim="800000"/>
            <a:headEnd/>
            <a:tailEnd/>
          </a:ln>
        </p:spPr>
      </p:pic>
      <p:pic>
        <p:nvPicPr>
          <p:cNvPr id="67590" name="Picture 6" descr="/Users/mac/Eric/Disaster Mitigation/TWEarthquakeSampleMoview.asf">
            <a:hlinkClick r:id="" action="ppaction://media"/>
          </p:cNvPr>
          <p:cNvPicPr/>
          <p:nvPr>
            <a:videoFile r:link="rId1"/>
          </p:nvPr>
        </p:nvPicPr>
        <p:blipFill>
          <a:blip r:embed="rId6"/>
          <a:srcRect/>
          <a:stretch>
            <a:fillRect/>
          </a:stretch>
        </p:blipFill>
        <p:spPr bwMode="auto">
          <a:xfrm>
            <a:off x="7162800" y="5029200"/>
            <a:ext cx="1981200" cy="1485900"/>
          </a:xfrm>
          <a:prstGeom prst="rect">
            <a:avLst/>
          </a:prstGeom>
          <a:noFill/>
          <a:ln w="9525">
            <a:noFill/>
            <a:miter lim="800000"/>
            <a:headEnd/>
            <a:tailEnd/>
          </a:ln>
        </p:spPr>
      </p:pic>
      <p:sp>
        <p:nvSpPr>
          <p:cNvPr id="67591" name="Text Box 3"/>
          <p:cNvSpPr>
            <a:spLocks noGrp="1" noChangeArrowheads="1"/>
          </p:cNvSpPr>
          <p:nvPr>
            <p:ph type="sldNum" sz="quarter" idx="10"/>
          </p:nvPr>
        </p:nvSpPr>
        <p:spPr>
          <a:noFill/>
        </p:spPr>
        <p:txBody>
          <a:bodyPr/>
          <a:lstStyle/>
          <a:p>
            <a:fld id="{4C8A62A0-0F24-2942-B454-B60870AFDC1F}" type="slidenum">
              <a:rPr lang="en-US">
                <a:solidFill>
                  <a:srgbClr val="000000"/>
                </a:solidFill>
              </a:rPr>
              <a:pPr/>
              <a:t>8</a:t>
            </a:fld>
            <a:endParaRPr lang="en-US">
              <a:solidFill>
                <a:srgbClr val="000000"/>
              </a:solidFill>
            </a:endParaRPr>
          </a:p>
        </p:txBody>
      </p:sp>
    </p:spTree>
  </p:cSld>
  <p:clrMapOvr>
    <a:masterClrMapping/>
  </p:clrMapOvr>
  <mc:AlternateContent>
    <mc:Choice xmlns:mp="http://schemas.microsoft.com/office/mac/powerpoint/2008/main" Requires="mp">
      <mp:transition spd="med">
        <mp:cube/>
      </mp:transition>
    </mc:Choice>
    <mc:Fallback>
      <p:transition spd="med">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896" fill="hold"/>
                                        <p:tgtEl>
                                          <p:spTgt spid="675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7590"/>
                </p:tgtEl>
              </p:cMediaNode>
            </p:video>
            <p:seq concurrent="1" nextAc="seek">
              <p:cTn id="8" restart="whenNotActive" fill="hold" evtFilter="cancelBubble" nodeType="interactiveSeq">
                <p:stCondLst>
                  <p:cond evt="onClick" delay="0">
                    <p:tgtEl>
                      <p:spTgt spid="6759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7590"/>
                                        </p:tgtEl>
                                      </p:cBhvr>
                                    </p:cmd>
                                  </p:childTnLst>
                                </p:cTn>
                              </p:par>
                            </p:childTnLst>
                          </p:cTn>
                        </p:par>
                      </p:childTnLst>
                    </p:cTn>
                  </p:par>
                </p:childTnLst>
              </p:cTn>
              <p:nextCondLst>
                <p:cond evt="onClick" delay="0">
                  <p:tgtEl>
                    <p:spTgt spid="67590"/>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p:cNvPicPr>
            <a:picLocks noChangeArrowheads="1"/>
          </p:cNvPicPr>
          <p:nvPr/>
        </p:nvPicPr>
        <p:blipFill>
          <a:blip r:embed="rId3"/>
          <a:srcRect/>
          <a:stretch>
            <a:fillRect/>
          </a:stretch>
        </p:blipFill>
        <p:spPr bwMode="auto">
          <a:xfrm>
            <a:off x="165100" y="1447800"/>
            <a:ext cx="3797300" cy="2505075"/>
          </a:xfrm>
          <a:prstGeom prst="rect">
            <a:avLst/>
          </a:prstGeom>
          <a:noFill/>
          <a:ln w="9525">
            <a:noFill/>
            <a:round/>
            <a:headEnd/>
            <a:tailEnd/>
          </a:ln>
        </p:spPr>
      </p:pic>
      <p:pic>
        <p:nvPicPr>
          <p:cNvPr id="71683" name="Picture 3"/>
          <p:cNvPicPr>
            <a:picLocks noChangeArrowheads="1"/>
          </p:cNvPicPr>
          <p:nvPr/>
        </p:nvPicPr>
        <p:blipFill>
          <a:blip r:embed="rId4"/>
          <a:srcRect/>
          <a:stretch>
            <a:fillRect/>
          </a:stretch>
        </p:blipFill>
        <p:spPr bwMode="auto">
          <a:xfrm>
            <a:off x="4953000" y="1341438"/>
            <a:ext cx="4064000" cy="2565400"/>
          </a:xfrm>
          <a:prstGeom prst="rect">
            <a:avLst/>
          </a:prstGeom>
          <a:noFill/>
          <a:ln w="9525">
            <a:noFill/>
            <a:miter lim="800000"/>
            <a:headEnd/>
            <a:tailEnd/>
          </a:ln>
        </p:spPr>
      </p:pic>
      <p:pic>
        <p:nvPicPr>
          <p:cNvPr id="71684" name="Picture 4"/>
          <p:cNvPicPr>
            <a:picLocks noChangeArrowheads="1"/>
          </p:cNvPicPr>
          <p:nvPr/>
        </p:nvPicPr>
        <p:blipFill>
          <a:blip r:embed="rId5"/>
          <a:srcRect/>
          <a:stretch>
            <a:fillRect/>
          </a:stretch>
        </p:blipFill>
        <p:spPr bwMode="auto">
          <a:xfrm>
            <a:off x="4991100" y="4208463"/>
            <a:ext cx="4064000" cy="2603500"/>
          </a:xfrm>
          <a:prstGeom prst="rect">
            <a:avLst/>
          </a:prstGeom>
          <a:noFill/>
          <a:ln w="9525">
            <a:noFill/>
            <a:miter lim="800000"/>
            <a:headEnd/>
            <a:tailEnd/>
          </a:ln>
        </p:spPr>
      </p:pic>
      <p:pic>
        <p:nvPicPr>
          <p:cNvPr id="71685" name="Picture 5"/>
          <p:cNvPicPr>
            <a:picLocks noChangeArrowheads="1"/>
          </p:cNvPicPr>
          <p:nvPr/>
        </p:nvPicPr>
        <p:blipFill>
          <a:blip r:embed="rId6"/>
          <a:srcRect/>
          <a:stretch>
            <a:fillRect/>
          </a:stretch>
        </p:blipFill>
        <p:spPr bwMode="auto">
          <a:xfrm>
            <a:off x="133350" y="4254500"/>
            <a:ext cx="4064000" cy="2501900"/>
          </a:xfrm>
          <a:prstGeom prst="rect">
            <a:avLst/>
          </a:prstGeom>
          <a:noFill/>
          <a:ln w="9525">
            <a:noFill/>
            <a:miter lim="800000"/>
            <a:headEnd/>
            <a:tailEnd/>
          </a:ln>
        </p:spPr>
      </p:pic>
      <p:sp>
        <p:nvSpPr>
          <p:cNvPr id="71686" name="Line 6"/>
          <p:cNvSpPr>
            <a:spLocks noChangeShapeType="1"/>
          </p:cNvSpPr>
          <p:nvPr/>
        </p:nvSpPr>
        <p:spPr bwMode="auto">
          <a:xfrm flipH="1">
            <a:off x="4025900" y="2641600"/>
            <a:ext cx="876300" cy="1588"/>
          </a:xfrm>
          <a:prstGeom prst="line">
            <a:avLst/>
          </a:prstGeom>
          <a:noFill/>
          <a:ln w="38100">
            <a:solidFill>
              <a:srgbClr val="FF0000"/>
            </a:solidFill>
            <a:round/>
            <a:headEnd type="stealth" w="med" len="med"/>
            <a:tailEnd/>
          </a:ln>
        </p:spPr>
        <p:txBody>
          <a:bodyPr lIns="0" tIns="0" rIns="0" bIns="0">
            <a:prstTxWarp prst="textNoShape">
              <a:avLst/>
            </a:prstTxWarp>
          </a:bodyPr>
          <a:lstStyle/>
          <a:p>
            <a:pPr defTabSz="449263" eaLnBrk="0" hangingPunct="0">
              <a:buClr>
                <a:srgbClr val="000000"/>
              </a:buClr>
              <a:buSzPct val="100000"/>
              <a:buFont typeface="Times New Roman" charset="0"/>
              <a:buNone/>
            </a:pPr>
            <a:endParaRPr lang="en-US" sz="2400">
              <a:solidFill>
                <a:srgbClr val="FFFFFF"/>
              </a:solidFill>
              <a:latin typeface="Arial" charset="0"/>
            </a:endParaRPr>
          </a:p>
        </p:txBody>
      </p:sp>
      <p:sp>
        <p:nvSpPr>
          <p:cNvPr id="71687" name="Line 7"/>
          <p:cNvSpPr>
            <a:spLocks noChangeShapeType="1"/>
          </p:cNvSpPr>
          <p:nvPr/>
        </p:nvSpPr>
        <p:spPr bwMode="auto">
          <a:xfrm>
            <a:off x="4216400" y="5600700"/>
            <a:ext cx="749300" cy="1588"/>
          </a:xfrm>
          <a:prstGeom prst="line">
            <a:avLst/>
          </a:prstGeom>
          <a:noFill/>
          <a:ln w="38100">
            <a:solidFill>
              <a:srgbClr val="FF0000"/>
            </a:solidFill>
            <a:round/>
            <a:headEnd type="stealth" w="med" len="med"/>
            <a:tailEnd/>
          </a:ln>
        </p:spPr>
        <p:txBody>
          <a:bodyPr lIns="0" tIns="0" rIns="0" bIns="0">
            <a:prstTxWarp prst="textNoShape">
              <a:avLst/>
            </a:prstTxWarp>
          </a:bodyPr>
          <a:lstStyle/>
          <a:p>
            <a:pPr defTabSz="449263" eaLnBrk="0" hangingPunct="0">
              <a:buClr>
                <a:srgbClr val="000000"/>
              </a:buClr>
              <a:buSzPct val="100000"/>
              <a:buFont typeface="Times New Roman" charset="0"/>
              <a:buNone/>
            </a:pPr>
            <a:endParaRPr lang="en-US" sz="2400">
              <a:solidFill>
                <a:srgbClr val="FFFFFF"/>
              </a:solidFill>
              <a:latin typeface="Arial" charset="0"/>
            </a:endParaRPr>
          </a:p>
        </p:txBody>
      </p:sp>
      <p:sp>
        <p:nvSpPr>
          <p:cNvPr id="71688" name="Line 8"/>
          <p:cNvSpPr>
            <a:spLocks noChangeShapeType="1"/>
          </p:cNvSpPr>
          <p:nvPr/>
        </p:nvSpPr>
        <p:spPr bwMode="auto">
          <a:xfrm rot="10800000">
            <a:off x="7226300" y="3949700"/>
            <a:ext cx="12700" cy="254000"/>
          </a:xfrm>
          <a:prstGeom prst="line">
            <a:avLst/>
          </a:prstGeom>
          <a:noFill/>
          <a:ln w="38100">
            <a:solidFill>
              <a:srgbClr val="FF0000"/>
            </a:solidFill>
            <a:round/>
            <a:headEnd type="stealth" w="med" len="med"/>
            <a:tailEnd/>
          </a:ln>
        </p:spPr>
        <p:txBody>
          <a:bodyPr lIns="0" tIns="0" rIns="0" bIns="0">
            <a:prstTxWarp prst="textNoShape">
              <a:avLst/>
            </a:prstTxWarp>
          </a:bodyPr>
          <a:lstStyle/>
          <a:p>
            <a:pPr defTabSz="449263" eaLnBrk="0" hangingPunct="0">
              <a:buClr>
                <a:srgbClr val="000000"/>
              </a:buClr>
              <a:buSzPct val="100000"/>
              <a:buFont typeface="Times New Roman" charset="0"/>
              <a:buNone/>
            </a:pPr>
            <a:endParaRPr lang="en-US" sz="2400">
              <a:solidFill>
                <a:srgbClr val="FFFFFF"/>
              </a:solidFill>
              <a:latin typeface="Arial" charset="0"/>
            </a:endParaRPr>
          </a:p>
        </p:txBody>
      </p:sp>
      <p:sp>
        <p:nvSpPr>
          <p:cNvPr id="71689" name="Rectangle 9"/>
          <p:cNvSpPr>
            <a:spLocks noGrp="1" noChangeArrowheads="1"/>
          </p:cNvSpPr>
          <p:nvPr>
            <p:ph type="title"/>
          </p:nvPr>
        </p:nvSpPr>
        <p:spPr>
          <a:xfrm>
            <a:off x="2209800" y="152400"/>
            <a:ext cx="6781800" cy="646331"/>
          </a:xfrm>
        </p:spPr>
        <p:txBody>
          <a:bodyPr wrap="square" rIns="81279">
            <a:spAutoFit/>
          </a:bodyPr>
          <a:lstStyle/>
          <a:p>
            <a:r>
              <a:rPr lang="en-US" sz="3600" dirty="0">
                <a:solidFill>
                  <a:srgbClr val="FFFFFF"/>
                </a:solidFill>
              </a:rPr>
              <a:t>Seismogram Simulation Services</a:t>
            </a:r>
          </a:p>
        </p:txBody>
      </p:sp>
      <p:sp>
        <p:nvSpPr>
          <p:cNvPr id="71690" name="Rectangle 10"/>
          <p:cNvSpPr>
            <a:spLocks/>
          </p:cNvSpPr>
          <p:nvPr/>
        </p:nvSpPr>
        <p:spPr bwMode="auto">
          <a:xfrm>
            <a:off x="1295400" y="1066800"/>
            <a:ext cx="2806700" cy="444500"/>
          </a:xfrm>
          <a:prstGeom prst="rect">
            <a:avLst/>
          </a:prstGeom>
          <a:noFill/>
          <a:ln w="12700">
            <a:noFill/>
            <a:miter lim="800000"/>
            <a:headEnd/>
            <a:tailEnd/>
          </a:ln>
        </p:spPr>
        <p:txBody>
          <a:bodyPr lIns="0" tIns="0" rIns="40639" bIns="0">
            <a:prstTxWarp prst="textNoShape">
              <a:avLst/>
            </a:prstTxWarp>
          </a:bodyPr>
          <a:lstStyle/>
          <a:p>
            <a:pPr marL="39688" defTabSz="449263" eaLnBrk="0" hangingPunct="0">
              <a:buClr>
                <a:srgbClr val="000000"/>
              </a:buClr>
              <a:buSzPct val="100000"/>
              <a:buFont typeface="Times New Roman" charset="0"/>
              <a:buNone/>
            </a:pPr>
            <a:r>
              <a:rPr lang="en-US" sz="1600" dirty="0">
                <a:solidFill>
                  <a:srgbClr val="0000FF"/>
                </a:solidFill>
                <a:latin typeface="Arial" charset="0"/>
                <a:ea typeface="Arial" charset="0"/>
                <a:cs typeface="Arial" charset="0"/>
              </a:rPr>
              <a:t>1. Location and Tomography Model </a:t>
            </a:r>
            <a:r>
              <a:rPr lang="en-US" sz="1600" dirty="0" err="1">
                <a:solidFill>
                  <a:srgbClr val="0000FF"/>
                </a:solidFill>
                <a:latin typeface="Arial" charset="0"/>
                <a:ea typeface="Arial" charset="0"/>
                <a:cs typeface="Arial" charset="0"/>
              </a:rPr>
              <a:t>Selction</a:t>
            </a:r>
            <a:endParaRPr lang="en-US" sz="1600" dirty="0">
              <a:solidFill>
                <a:srgbClr val="0000FF"/>
              </a:solidFill>
              <a:latin typeface="Arial" charset="0"/>
              <a:ea typeface="Arial" charset="0"/>
              <a:cs typeface="Arial" charset="0"/>
            </a:endParaRPr>
          </a:p>
        </p:txBody>
      </p:sp>
      <p:sp>
        <p:nvSpPr>
          <p:cNvPr id="71691" name="Rectangle 11"/>
          <p:cNvSpPr>
            <a:spLocks/>
          </p:cNvSpPr>
          <p:nvPr/>
        </p:nvSpPr>
        <p:spPr bwMode="auto">
          <a:xfrm>
            <a:off x="6019800" y="1066800"/>
            <a:ext cx="2959100" cy="304800"/>
          </a:xfrm>
          <a:prstGeom prst="rect">
            <a:avLst/>
          </a:prstGeom>
          <a:noFill/>
          <a:ln w="12700">
            <a:noFill/>
            <a:miter lim="800000"/>
            <a:headEnd/>
            <a:tailEnd/>
          </a:ln>
        </p:spPr>
        <p:txBody>
          <a:bodyPr lIns="0" tIns="0" rIns="40639" bIns="0">
            <a:prstTxWarp prst="textNoShape">
              <a:avLst/>
            </a:prstTxWarp>
          </a:bodyPr>
          <a:lstStyle/>
          <a:p>
            <a:pPr marL="39688" defTabSz="449263" eaLnBrk="0" hangingPunct="0">
              <a:buClr>
                <a:srgbClr val="000000"/>
              </a:buClr>
              <a:buSzPct val="100000"/>
              <a:buFont typeface="Times New Roman" charset="0"/>
              <a:buNone/>
            </a:pPr>
            <a:r>
              <a:rPr lang="en-US" sz="1600" dirty="0">
                <a:solidFill>
                  <a:srgbClr val="0000FF"/>
                </a:solidFill>
                <a:latin typeface="Arial" charset="0"/>
                <a:ea typeface="Arial" charset="0"/>
                <a:cs typeface="Arial" charset="0"/>
              </a:rPr>
              <a:t>2. Epicenter Data Preparation</a:t>
            </a:r>
          </a:p>
        </p:txBody>
      </p:sp>
      <p:sp>
        <p:nvSpPr>
          <p:cNvPr id="71692" name="Rectangle 12"/>
          <p:cNvSpPr>
            <a:spLocks/>
          </p:cNvSpPr>
          <p:nvPr/>
        </p:nvSpPr>
        <p:spPr bwMode="auto">
          <a:xfrm>
            <a:off x="4622800" y="3962400"/>
            <a:ext cx="3581400" cy="215900"/>
          </a:xfrm>
          <a:prstGeom prst="rect">
            <a:avLst/>
          </a:prstGeom>
          <a:noFill/>
          <a:ln w="12700">
            <a:noFill/>
            <a:miter lim="800000"/>
            <a:headEnd/>
            <a:tailEnd/>
          </a:ln>
        </p:spPr>
        <p:txBody>
          <a:bodyPr lIns="0" tIns="0" rIns="40639" bIns="0">
            <a:prstTxWarp prst="textNoShape">
              <a:avLst/>
            </a:prstTxWarp>
          </a:bodyPr>
          <a:lstStyle/>
          <a:p>
            <a:pPr marL="39688" defTabSz="449263" eaLnBrk="0" hangingPunct="0">
              <a:buClr>
                <a:srgbClr val="000000"/>
              </a:buClr>
              <a:buSzPct val="100000"/>
              <a:buFont typeface="Times New Roman" charset="0"/>
              <a:buNone/>
            </a:pPr>
            <a:r>
              <a:rPr lang="en-US" sz="1600">
                <a:solidFill>
                  <a:srgbClr val="0000FF"/>
                </a:solidFill>
                <a:latin typeface="Arial" charset="0"/>
                <a:ea typeface="Arial" charset="0"/>
                <a:cs typeface="Arial" charset="0"/>
              </a:rPr>
              <a:t>3. Choose Position for Seismogram</a:t>
            </a:r>
          </a:p>
        </p:txBody>
      </p:sp>
      <p:sp>
        <p:nvSpPr>
          <p:cNvPr id="71693" name="Rectangle 13"/>
          <p:cNvSpPr>
            <a:spLocks/>
          </p:cNvSpPr>
          <p:nvPr/>
        </p:nvSpPr>
        <p:spPr bwMode="auto">
          <a:xfrm>
            <a:off x="457200" y="4038600"/>
            <a:ext cx="3810000" cy="215900"/>
          </a:xfrm>
          <a:prstGeom prst="rect">
            <a:avLst/>
          </a:prstGeom>
          <a:noFill/>
          <a:ln w="12700">
            <a:noFill/>
            <a:miter lim="800000"/>
            <a:headEnd/>
            <a:tailEnd/>
          </a:ln>
        </p:spPr>
        <p:txBody>
          <a:bodyPr lIns="0" tIns="0" rIns="40639" bIns="0">
            <a:prstTxWarp prst="textNoShape">
              <a:avLst/>
            </a:prstTxWarp>
          </a:bodyPr>
          <a:lstStyle/>
          <a:p>
            <a:pPr marL="39688" defTabSz="449263" eaLnBrk="0" hangingPunct="0">
              <a:buClr>
                <a:srgbClr val="000000"/>
              </a:buClr>
              <a:buSzPct val="100000"/>
              <a:buFont typeface="Times New Roman" charset="0"/>
              <a:buNone/>
            </a:pPr>
            <a:r>
              <a:rPr lang="en-US" sz="1600" dirty="0">
                <a:solidFill>
                  <a:srgbClr val="0000FF"/>
                </a:solidFill>
                <a:latin typeface="Arial" charset="0"/>
                <a:ea typeface="Arial" charset="0"/>
                <a:cs typeface="Arial" charset="0"/>
              </a:rPr>
              <a:t>4. Seismogram Access &amp; Visualization </a:t>
            </a:r>
          </a:p>
        </p:txBody>
      </p:sp>
    </p:spTree>
  </p:cSld>
  <p:clrMapOvr>
    <a:masterClrMapping/>
  </p:clrMapOvr>
  <mc:AlternateContent>
    <mc:Choice xmlns:mp="http://schemas.microsoft.com/office/mac/powerpoint/2008/main" Requires="mp">
      <mc:AlternateContent>
        <mc:Choice Requires="mp">
          <mp:transition spd="med">
            <mp:cube/>
          </m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p:transition>
        </mc:Fallback>
      </mc:AlternateContent>
    </mc:Choice>
    <mc:Fallback>
      <mc:AlternateContent>
        <mc:Choice Requires="mp">
          <p:transition spd="med">
            <p:cover/>
          </p:transition>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xmlns:mp="http://schemas.microsoft.com/office/mac/powerpoint/2008/main">
          <p:transition spd="med">
            <p:cover/>
          </p:transition>
        </mc:Fallback>
      </mc:AlternateContent>
    </mc:Fallback>
  </mc:AlternateContent>
  <p:timing>
    <p:tnLst>
      <p:par>
        <p:cTn id="1" dur="indefinite" restart="never" nodeType="tmRoot"/>
      </p:par>
    </p:tnLst>
  </p:timing>
</p:sld>
</file>

<file path=ppt/theme/theme1.xml><?xml version="1.0" encoding="utf-8"?>
<a:theme xmlns:a="http://schemas.openxmlformats.org/drawingml/2006/main" name="PresentationTemplate-201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Arial"/>
        <a:ea typeface="Heiti TC Light"/>
        <a:cs typeface="Heiti TC Light"/>
      </a:majorFont>
      <a:minorFont>
        <a:latin typeface="Arial"/>
        <a:ea typeface="Heiti TC Medium"/>
        <a:cs typeface="Heiti T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Heiti TC Light" charset="-120"/>
            <a:cs typeface="Heiti TC Light" charset="-12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Heiti TC Light" charset="-120"/>
            <a:cs typeface="Heiti TC Light" charset="-120"/>
            <a:sym typeface="Arial" charset="0"/>
          </a:defRPr>
        </a:defPPr>
      </a:lstStyle>
    </a:lnDef>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Blank Presentation">
  <a:themeElements>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Blank Presentation">
      <a:majorFont>
        <a:latin typeface="Arial"/>
        <a:ea typeface="Heiti TC Light"/>
        <a:cs typeface="Heiti TC Light"/>
      </a:majorFont>
      <a:minorFont>
        <a:latin typeface="Arial"/>
        <a:ea typeface="Heiti TC Medium"/>
        <a:cs typeface="Heiti TC Medium"/>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Heiti TC Light" charset="-120"/>
            <a:cs typeface="Heiti TC Light" charset="-12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Heiti TC Light" charset="-120"/>
            <a:cs typeface="Heiti TC Light" charset="-120"/>
            <a:sym typeface="Arial" charset="0"/>
          </a:defRPr>
        </a:defPPr>
      </a:lstStyle>
    </a:lnDef>
  </a:objectDefaults>
  <a:extraClrSchemeLst>
    <a:extraClrScheme>
      <a:clrScheme name="3_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PresentationTemplate-201009.potx</Template>
  <TotalTime>4978</TotalTime>
  <Words>1395</Words>
  <Application>Microsoft Macintosh PowerPoint</Application>
  <PresentationFormat>On-screen Show (4:3)</PresentationFormat>
  <Paragraphs>227</Paragraphs>
  <Slides>19</Slides>
  <Notes>15</Notes>
  <HiddenSlides>0</HiddenSlides>
  <MMClips>1</MMClips>
  <ScaleCrop>false</ScaleCrop>
  <HeadingPairs>
    <vt:vector size="4" baseType="variant">
      <vt:variant>
        <vt:lpstr>Design Template</vt:lpstr>
      </vt:variant>
      <vt:variant>
        <vt:i4>3</vt:i4>
      </vt:variant>
      <vt:variant>
        <vt:lpstr>Slide Titles</vt:lpstr>
      </vt:variant>
      <vt:variant>
        <vt:i4>19</vt:i4>
      </vt:variant>
    </vt:vector>
  </HeadingPairs>
  <TitlesOfParts>
    <vt:vector size="22" baseType="lpstr">
      <vt:lpstr>PresentationTemplate-201009</vt:lpstr>
      <vt:lpstr>3_Blank Presentation</vt:lpstr>
      <vt:lpstr>4_Blank Presentation</vt:lpstr>
      <vt:lpstr>Application and User Support in Asia</vt:lpstr>
      <vt:lpstr>e-Science Collaborations in Asia</vt:lpstr>
      <vt:lpstr>Application Repository</vt:lpstr>
      <vt:lpstr>Application Repository</vt:lpstr>
      <vt:lpstr>EUAsiaGrid Portal</vt:lpstr>
      <vt:lpstr>Dengue Fever Data Challenge in 2009</vt:lpstr>
      <vt:lpstr>e-Science for Earthquake Disaster Mitigation</vt:lpstr>
      <vt:lpstr>Seismic Wave Propagation Analysis</vt:lpstr>
      <vt:lpstr>Seismogram Simulation Services</vt:lpstr>
      <vt:lpstr>Building Strain Green’s Tensor Database</vt:lpstr>
      <vt:lpstr>Slide 11</vt:lpstr>
      <vt:lpstr>Slide 12</vt:lpstr>
      <vt:lpstr>Slide 13</vt:lpstr>
      <vt:lpstr>Slide 14</vt:lpstr>
      <vt:lpstr>Slide 15</vt:lpstr>
      <vt:lpstr>Slide 16</vt:lpstr>
      <vt:lpstr>Requirements in General</vt:lpstr>
      <vt:lpstr>Tentative Metrics</vt:lpstr>
      <vt:lpstr>Summary</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and User Support in Asia</dc:title>
  <dc:creator>mac</dc:creator>
  <cp:lastModifiedBy>mac</cp:lastModifiedBy>
  <cp:revision>21</cp:revision>
  <dcterms:created xsi:type="dcterms:W3CDTF">2010-09-16T06:25:08Z</dcterms:created>
  <dcterms:modified xsi:type="dcterms:W3CDTF">2010-09-17T06:41:49Z</dcterms:modified>
</cp:coreProperties>
</file>