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72" r:id="rId6"/>
    <p:sldId id="271" r:id="rId7"/>
    <p:sldId id="260" r:id="rId8"/>
    <p:sldId id="266" r:id="rId9"/>
    <p:sldId id="270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D78F907D-3A89-D04A-8FFE-E46F7B8B41DE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r.marinovic@egi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ergio.andreozzi@egi.eu" TargetMode="External"/><Relationship Id="rId2" Type="http://schemas.openxmlformats.org/officeDocument/2006/relationships/hyperlink" Target="mailto:policy@egi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mir.marinovic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Development in EGI.eu/EGI-InSPIRE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199"/>
            <a:ext cx="5832648" cy="2243547"/>
          </a:xfrm>
        </p:spPr>
        <p:txBody>
          <a:bodyPr/>
          <a:lstStyle/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 (EGI.eu)</a:t>
            </a:r>
          </a:p>
          <a:p>
            <a:r>
              <a:rPr lang="en-US" sz="2000" dirty="0">
                <a:hlinkClick r:id="rId2"/>
              </a:rPr>
              <a:t>d</a:t>
            </a:r>
            <a:r>
              <a:rPr lang="en-US" sz="2000" dirty="0" smtClean="0">
                <a:hlinkClick r:id="rId2"/>
              </a:rPr>
              <a:t>amir.marinovic@egi.eu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SPG Meeting, 16 Sep 2010, Amsterdam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Policy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64268"/>
            <a:ext cx="8075612" cy="4525963"/>
          </a:xfrm>
        </p:spPr>
        <p:txBody>
          <a:bodyPr/>
          <a:lstStyle/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Support the establishment of agreements with external parties:</a:t>
            </a:r>
          </a:p>
          <a:p>
            <a:pPr lvl="2"/>
            <a:r>
              <a:rPr lang="en-US" dirty="0" smtClean="0"/>
              <a:t>Technology providers, Infrastructure providers, VRCs, International policy bodies</a:t>
            </a:r>
          </a:p>
          <a:p>
            <a:r>
              <a:rPr lang="en-US" dirty="0" smtClean="0"/>
              <a:t>Currently working on:</a:t>
            </a:r>
          </a:p>
          <a:p>
            <a:pPr lvl="1"/>
            <a:r>
              <a:rPr lang="en-US" dirty="0" smtClean="0"/>
              <a:t>Memorandum of Understandings (MOU) template for each category</a:t>
            </a:r>
          </a:p>
          <a:p>
            <a:pPr lvl="1"/>
            <a:r>
              <a:rPr lang="en-US" dirty="0" smtClean="0"/>
              <a:t>PDP for MOU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9962" y="6349731"/>
            <a:ext cx="504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http://</a:t>
            </a:r>
            <a:r>
              <a:rPr lang="en-US" b="1" dirty="0" err="1" smtClean="0">
                <a:solidFill>
                  <a:srgbClr val="FFFF00"/>
                </a:solidFill>
              </a:rPr>
              <a:t>www.egi.eu</a:t>
            </a:r>
            <a:r>
              <a:rPr lang="en-US" b="1" dirty="0" smtClean="0">
                <a:solidFill>
                  <a:srgbClr val="FFFF00"/>
                </a:solidFill>
              </a:rPr>
              <a:t>/about/policy/external/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PDT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policy@egi.eu</a:t>
            </a:r>
            <a:endParaRPr lang="en-US" dirty="0" smtClean="0"/>
          </a:p>
          <a:p>
            <a:r>
              <a:rPr lang="en-US" dirty="0" smtClean="0"/>
              <a:t>Sergio Andreozzi:</a:t>
            </a:r>
          </a:p>
          <a:p>
            <a:pPr lvl="1"/>
            <a:r>
              <a:rPr lang="en-US" dirty="0" smtClean="0">
                <a:hlinkClick r:id="rId3"/>
              </a:rPr>
              <a:t>sergio.andreozzi@egi.eu</a:t>
            </a:r>
            <a:endParaRPr lang="en-US" dirty="0" smtClean="0"/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damir.marinovic@egi.eu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Development Team (PDT)</a:t>
            </a:r>
          </a:p>
          <a:p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Policy Development Activity</a:t>
            </a:r>
          </a:p>
          <a:p>
            <a:pPr lvl="1"/>
            <a:r>
              <a:rPr lang="en-US" dirty="0" smtClean="0"/>
              <a:t>Internal vs. External</a:t>
            </a:r>
          </a:p>
          <a:p>
            <a:pPr lvl="1"/>
            <a:r>
              <a:rPr lang="en-US" dirty="0" smtClean="0"/>
              <a:t>Policy Development Process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Policy Development Team (PDT)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Sergio Andreozzi (EGI.eu)</a:t>
            </a:r>
          </a:p>
          <a:p>
            <a:pPr marL="742950" lvl="2" indent="-342900"/>
            <a:r>
              <a:rPr lang="en-US" dirty="0" smtClean="0"/>
              <a:t>Policy Development Manager</a:t>
            </a:r>
          </a:p>
          <a:p>
            <a:pPr marL="342900" lvl="1" indent="-342900"/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 (EGI.eu)</a:t>
            </a:r>
          </a:p>
          <a:p>
            <a:pPr marL="742950" lvl="2" indent="-342900"/>
            <a:r>
              <a:rPr lang="en-US" dirty="0" smtClean="0"/>
              <a:t>Policy Development Officer</a:t>
            </a:r>
          </a:p>
          <a:p>
            <a:pPr marL="342900" lvl="1" indent="-342900"/>
            <a:r>
              <a:rPr lang="en-US" dirty="0" smtClean="0"/>
              <a:t>1,5 FTE @ EGI.eu to allocate</a:t>
            </a:r>
          </a:p>
          <a:p>
            <a:pPr marL="742950" lvl="2" indent="-342900"/>
            <a:r>
              <a:rPr lang="en-US" dirty="0" smtClean="0"/>
              <a:t>Vacancies being re-advertised during EGITF</a:t>
            </a:r>
          </a:p>
          <a:p>
            <a:pPr marL="742950" lvl="2" indent="-342900"/>
            <a:r>
              <a:rPr lang="en-US" dirty="0" smtClean="0"/>
              <a:t>http://</a:t>
            </a:r>
            <a:r>
              <a:rPr lang="en-US" dirty="0" err="1" smtClean="0"/>
              <a:t>www.egi.eu</a:t>
            </a:r>
            <a:r>
              <a:rPr lang="en-US" dirty="0" smtClean="0"/>
              <a:t>/about/jobs/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Development</a:t>
            </a:r>
          </a:p>
          <a:p>
            <a:pPr lvl="1"/>
            <a:r>
              <a:rPr lang="en-US" dirty="0" smtClean="0"/>
              <a:t>facilitate the definition of policies and procedures ranging from internal issues affecting the user community to long-term strategic cooperation with other </a:t>
            </a:r>
            <a:r>
              <a:rPr lang="en-US" dirty="0" err="1" smtClean="0"/>
              <a:t>e</a:t>
            </a:r>
            <a:r>
              <a:rPr lang="en-US" dirty="0" smtClean="0"/>
              <a:t>-infrastructure providers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See: http://www.egi.eu/about/policy/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9" t="11374" r="29926" b="10427"/>
          <a:stretch/>
        </p:blipFill>
        <p:spPr bwMode="auto">
          <a:xfrm>
            <a:off x="1941535" y="1412875"/>
            <a:ext cx="5198302" cy="47624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Policy</a:t>
            </a:r>
          </a:p>
          <a:p>
            <a:pPr marL="0" indent="0">
              <a:buNone/>
            </a:pPr>
            <a:r>
              <a:rPr lang="en-US" sz="2400" dirty="0"/>
              <a:t>the clear, formal and mandatory statements and positions of general nature adopted by the EGI.eu governance bodies for issues relevant to the EGI community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nl-NL" dirty="0"/>
              <a:t>Procedure</a:t>
            </a:r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step by step written and approved specification of how to complete a specific task or process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Policy Development Process (PDP)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81432"/>
            <a:ext cx="8075612" cy="4525963"/>
          </a:xfrm>
        </p:spPr>
        <p:txBody>
          <a:bodyPr/>
          <a:lstStyle/>
          <a:p>
            <a:r>
              <a:rPr lang="en-US" sz="2800" dirty="0" smtClean="0"/>
              <a:t>The PDT is defining a Policy Development Process (PDP) </a:t>
            </a:r>
          </a:p>
          <a:p>
            <a:pPr lvl="1"/>
            <a:r>
              <a:rPr lang="en-GB" sz="2400" dirty="0" smtClean="0"/>
              <a:t>framework for the creation, review and approval of EGI.eu policies and procedures</a:t>
            </a:r>
          </a:p>
          <a:p>
            <a:r>
              <a:rPr lang="en-GB" sz="2800" dirty="0" smtClean="0"/>
              <a:t>Objectives</a:t>
            </a:r>
          </a:p>
          <a:p>
            <a:pPr lvl="1"/>
            <a:r>
              <a:rPr lang="en-US" sz="2400" dirty="0" err="1" smtClean="0"/>
              <a:t>f</a:t>
            </a:r>
            <a:r>
              <a:rPr lang="en-GB" sz="2400" dirty="0" err="1" smtClean="0"/>
              <a:t>ormalise</a:t>
            </a:r>
            <a:r>
              <a:rPr lang="en-GB" sz="2400" dirty="0" smtClean="0"/>
              <a:t> a process of interaction</a:t>
            </a:r>
            <a:endParaRPr lang="en-US" sz="2400" dirty="0" smtClean="0"/>
          </a:p>
          <a:p>
            <a:pPr lvl="1"/>
            <a:r>
              <a:rPr lang="en-GB" sz="2400" dirty="0" smtClean="0"/>
              <a:t>provide clearness at every process stage</a:t>
            </a:r>
          </a:p>
          <a:p>
            <a:pPr lvl="1"/>
            <a:r>
              <a:rPr lang="en-GB" sz="2400" dirty="0" smtClean="0"/>
              <a:t>prevent potential issues and conflicts </a:t>
            </a:r>
            <a:endParaRPr lang="en-US" sz="2400" dirty="0" smtClean="0"/>
          </a:p>
          <a:p>
            <a:pPr lvl="1"/>
            <a:r>
              <a:rPr lang="en-US" sz="2400" dirty="0" smtClean="0"/>
              <a:t>provide consistency</a:t>
            </a:r>
          </a:p>
          <a:p>
            <a:pPr lvl="1"/>
            <a:r>
              <a:rPr lang="en-US" sz="2400" dirty="0" smtClean="0"/>
              <a:t>provide fairness</a:t>
            </a:r>
          </a:p>
          <a:p>
            <a:pPr lvl="1"/>
            <a:endParaRPr lang="en-US" sz="2400" dirty="0" smtClean="0"/>
          </a:p>
          <a:p>
            <a:r>
              <a:rPr lang="en-US" sz="1800" dirty="0" smtClean="0"/>
              <a:t>Document URL (to appear): https://documents.egi.eu/document/169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Policy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0910"/>
            <a:ext cx="8075612" cy="4316605"/>
          </a:xfrm>
        </p:spPr>
        <p:txBody>
          <a:bodyPr/>
          <a:lstStyle/>
          <a:p>
            <a:r>
              <a:rPr lang="en-US" dirty="0" smtClean="0"/>
              <a:t>Internal to EGI.eu/EGI-InSPIRE</a:t>
            </a:r>
          </a:p>
          <a:p>
            <a:pPr lvl="1"/>
            <a:r>
              <a:rPr lang="en-US" dirty="0" smtClean="0"/>
              <a:t>Set-up of policy groups</a:t>
            </a:r>
          </a:p>
          <a:p>
            <a:pPr lvl="1"/>
            <a:r>
              <a:rPr lang="en-US" dirty="0" smtClean="0"/>
              <a:t>Support the activity: technical secretariat, provide minimum standards, facilitate the review/approval process of documents</a:t>
            </a:r>
          </a:p>
          <a:p>
            <a:r>
              <a:rPr lang="en-US" dirty="0" smtClean="0"/>
              <a:t>Currently working on:</a:t>
            </a:r>
          </a:p>
          <a:p>
            <a:pPr lvl="1"/>
            <a:r>
              <a:rPr lang="en-US" dirty="0" smtClean="0"/>
              <a:t>Terms of Reference (TOR) for each group</a:t>
            </a:r>
          </a:p>
          <a:p>
            <a:pPr lvl="1"/>
            <a:r>
              <a:rPr lang="en-US" dirty="0" smtClean="0"/>
              <a:t>PDP for policies and procedures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49962" y="6349731"/>
            <a:ext cx="504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http://</a:t>
            </a:r>
            <a:r>
              <a:rPr lang="en-US" b="1" dirty="0" err="1" smtClean="0">
                <a:solidFill>
                  <a:srgbClr val="FFFF00"/>
                </a:solidFill>
              </a:rPr>
              <a:t>www.egi.eu</a:t>
            </a:r>
            <a:r>
              <a:rPr lang="en-US" b="1" dirty="0" smtClean="0">
                <a:solidFill>
                  <a:srgbClr val="FFFF00"/>
                </a:solidFill>
              </a:rPr>
              <a:t>/about/policy/internal/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Groups @ 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Technology  </a:t>
            </a:r>
            <a:endParaRPr lang="en-US" sz="2000" dirty="0" smtClean="0"/>
          </a:p>
          <a:p>
            <a:pPr lvl="1"/>
            <a:r>
              <a:rPr lang="en-US" sz="1800" dirty="0" smtClean="0"/>
              <a:t>Technology Coordination Board (TCB)</a:t>
            </a:r>
          </a:p>
          <a:p>
            <a:r>
              <a:rPr lang="en-US" sz="2400" dirty="0" smtClean="0"/>
              <a:t>Operations  </a:t>
            </a:r>
            <a:endParaRPr lang="en-US" sz="2000" dirty="0" smtClean="0"/>
          </a:p>
          <a:p>
            <a:pPr lvl="1"/>
            <a:r>
              <a:rPr lang="en-US" sz="1800" dirty="0" smtClean="0"/>
              <a:t>Operational Tools Advisory Group (OTAG)</a:t>
            </a:r>
          </a:p>
          <a:p>
            <a:pPr lvl="1"/>
            <a:r>
              <a:rPr lang="en-US" sz="1800" dirty="0" smtClean="0"/>
              <a:t>Operations Management Board (OMB)</a:t>
            </a:r>
          </a:p>
          <a:p>
            <a:pPr lvl="1"/>
            <a:r>
              <a:rPr lang="en-US" sz="1800" dirty="0" smtClean="0"/>
              <a:t>Operations Automation Team (OAT)</a:t>
            </a:r>
          </a:p>
          <a:p>
            <a:r>
              <a:rPr lang="en-US" sz="2400" dirty="0" smtClean="0"/>
              <a:t>User Community  </a:t>
            </a:r>
          </a:p>
          <a:p>
            <a:pPr lvl="1"/>
            <a:r>
              <a:rPr lang="en-US" sz="1800" dirty="0" smtClean="0"/>
              <a:t>User Community Board (UCB)</a:t>
            </a:r>
          </a:p>
          <a:p>
            <a:pPr lvl="1"/>
            <a:r>
              <a:rPr lang="en-US" sz="1800" dirty="0" smtClean="0"/>
              <a:t>User Services Advisory Group (USAG)</a:t>
            </a:r>
          </a:p>
          <a:p>
            <a:r>
              <a:rPr lang="en-US" sz="2400" dirty="0" smtClean="0"/>
              <a:t>Security  </a:t>
            </a:r>
            <a:endParaRPr lang="en-US" sz="2000" dirty="0" smtClean="0"/>
          </a:p>
          <a:p>
            <a:pPr lvl="1"/>
            <a:r>
              <a:rPr lang="en-US" sz="1800" dirty="0" smtClean="0"/>
              <a:t>Security Policy Group (SPG)</a:t>
            </a:r>
          </a:p>
          <a:p>
            <a:pPr lvl="1"/>
            <a:r>
              <a:rPr lang="en-US" sz="1800" dirty="0" smtClean="0"/>
              <a:t>Software Vulnerability Group (SVG)</a:t>
            </a:r>
          </a:p>
          <a:p>
            <a:pPr lvl="1"/>
            <a:r>
              <a:rPr lang="en-US" sz="1800" dirty="0" smtClean="0"/>
              <a:t>Security Coordination Group (SCG)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266</TotalTime>
  <Words>382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 2</vt:lpstr>
      <vt:lpstr>Policy Development in EGI.eu/EGI-InSPIRE</vt:lpstr>
      <vt:lpstr>Outline</vt:lpstr>
      <vt:lpstr>Policy Development Team (PDT)</vt:lpstr>
      <vt:lpstr>Policy Development</vt:lpstr>
      <vt:lpstr>PowerPoint Presentation</vt:lpstr>
      <vt:lpstr>PowerPoint Presentation</vt:lpstr>
      <vt:lpstr>Policy Development Process (PDP)</vt:lpstr>
      <vt:lpstr>Internal Policy Activity</vt:lpstr>
      <vt:lpstr>Policy Groups @ EGI.eu</vt:lpstr>
      <vt:lpstr>External Policy Activity</vt:lpstr>
      <vt:lpstr>Contacts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Development in EGI.eu/EGI-InSPIRE</dc:title>
  <dc:creator>Sergio Andreozzi</dc:creator>
  <cp:lastModifiedBy>Damir Marinovic</cp:lastModifiedBy>
  <cp:revision>11</cp:revision>
  <dcterms:created xsi:type="dcterms:W3CDTF">2010-09-13T08:28:34Z</dcterms:created>
  <dcterms:modified xsi:type="dcterms:W3CDTF">2010-09-16T10:51:41Z</dcterms:modified>
</cp:coreProperties>
</file>