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93" r:id="rId1"/>
  </p:sldMasterIdLst>
  <p:notesMasterIdLst>
    <p:notesMasterId r:id="rId3"/>
  </p:notesMasterIdLst>
  <p:sldIdLst>
    <p:sldId id="325" r:id="rId2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EEF"/>
    <a:srgbClr val="33CC33"/>
    <a:srgbClr val="FF6600"/>
    <a:srgbClr val="F50F82"/>
    <a:srgbClr val="00CCFF"/>
    <a:srgbClr val="99CCFF"/>
    <a:srgbClr val="0066FF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48" autoAdjust="0"/>
    <p:restoredTop sz="94624" autoAdjust="0"/>
  </p:normalViewPr>
  <p:slideViewPr>
    <p:cSldViewPr snapToObjects="1">
      <p:cViewPr varScale="1">
        <p:scale>
          <a:sx n="97" d="100"/>
          <a:sy n="97" d="100"/>
        </p:scale>
        <p:origin x="-132" y="-18"/>
      </p:cViewPr>
      <p:guideLst>
        <p:guide orient="horz" pos="76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1" d="100"/>
          <a:sy n="51" d="100"/>
        </p:scale>
        <p:origin x="-1860" y="-96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589" y="0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2225" y="749300"/>
            <a:ext cx="4792663" cy="3594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702" y="4567395"/>
            <a:ext cx="5305074" cy="434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34789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589" y="9134789"/>
            <a:ext cx="3149888" cy="449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0" rIns="91421" bIns="457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BDCA8D-1AA6-4795-8051-F2FEC4342B5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449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2344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C608E2-E0F0-4ADE-AAB8-23A30E1314F4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64CF1-C3A5-4147-8413-A3BE03AD39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66675"/>
            <a:ext cx="2160587" cy="6337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075" y="66675"/>
            <a:ext cx="6329363" cy="6337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4B052-0AFD-4961-9548-8458D5859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AE867-B368-4826-B502-969498D86F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075" y="974725"/>
            <a:ext cx="4217988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463" y="974725"/>
            <a:ext cx="4219575" cy="5429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BA76C-7182-4C58-9496-D19B8F050F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D25F7-53F1-4EB0-9233-BA66E95F6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32EF-3D20-4D6D-AF93-38B7A4FE80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858C9F-B686-47FA-9BD6-5DB279C4BC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0D9EC-6330-4BFF-9AC9-DF86D22B2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0754D-A3F9-47EE-9326-8065C39CFD6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B9882-40B4-4E86-9B90-86CC4B264E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jpeg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vmlDrawing" Target="../drawings/vmlDrawing1.vml"/><Relationship Id="rId17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3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00" name="Rectangle 28"/>
          <p:cNvSpPr>
            <a:spLocks noChangeArrowheads="1"/>
          </p:cNvSpPr>
          <p:nvPr userDrawn="1"/>
        </p:nvSpPr>
        <p:spPr bwMode="auto">
          <a:xfrm>
            <a:off x="0" y="6394450"/>
            <a:ext cx="8172450" cy="463550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8" name="Rectangle 26"/>
          <p:cNvSpPr>
            <a:spLocks noChangeArrowheads="1"/>
          </p:cNvSpPr>
          <p:nvPr userDrawn="1"/>
        </p:nvSpPr>
        <p:spPr bwMode="auto">
          <a:xfrm>
            <a:off x="971550" y="0"/>
            <a:ext cx="8172450" cy="614363"/>
          </a:xfrm>
          <a:prstGeom prst="rect">
            <a:avLst/>
          </a:prstGeom>
          <a:solidFill>
            <a:srgbClr val="CC99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7" name="Rectangle 25"/>
          <p:cNvSpPr>
            <a:spLocks noChangeArrowheads="1"/>
          </p:cNvSpPr>
          <p:nvPr userDrawn="1"/>
        </p:nvSpPr>
        <p:spPr bwMode="auto">
          <a:xfrm>
            <a:off x="8145463" y="838200"/>
            <a:ext cx="998537" cy="5556250"/>
          </a:xfrm>
          <a:prstGeom prst="rect">
            <a:avLst/>
          </a:pr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21700" y="6562725"/>
            <a:ext cx="469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rgbClr val="2B519A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A03782-0566-4E35-8FCA-6AD29C0B1A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28685" name="Picture 17" descr="egee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8228013" y="1735138"/>
            <a:ext cx="8620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6" name="Picture 14" descr="EU3"/>
          <p:cNvPicPr>
            <a:picLocks noChangeAspect="1" noChangeArrowheads="1"/>
          </p:cNvPicPr>
          <p:nvPr userDrawn="1"/>
        </p:nvPicPr>
        <p:blipFill>
          <a:blip r:embed="rId14" cstate="screen"/>
          <a:srcRect/>
          <a:stretch>
            <a:fillRect/>
          </a:stretch>
        </p:blipFill>
        <p:spPr bwMode="auto">
          <a:xfrm>
            <a:off x="0" y="1588"/>
            <a:ext cx="971550" cy="641350"/>
          </a:xfrm>
          <a:prstGeom prst="rect">
            <a:avLst/>
          </a:prstGeom>
          <a:noFill/>
        </p:spPr>
      </p:pic>
      <p:graphicFrame>
        <p:nvGraphicFramePr>
          <p:cNvPr id="28687" name="Object 15"/>
          <p:cNvGraphicFramePr>
            <a:graphicFrameLocks noChangeAspect="1"/>
          </p:cNvGraphicFramePr>
          <p:nvPr/>
        </p:nvGraphicFramePr>
        <p:xfrm>
          <a:off x="8234363" y="982663"/>
          <a:ext cx="800100" cy="352425"/>
        </p:xfrm>
        <a:graphic>
          <a:graphicData uri="http://schemas.openxmlformats.org/presentationml/2006/ole">
            <p:oleObj spid="_x0000_s1026" name="Photo Editor-Foto" r:id="rId15" imgW="1190476" imgH="523810" progId="">
              <p:embed/>
            </p:oleObj>
          </a:graphicData>
        </a:graphic>
      </p:graphicFrame>
      <p:pic>
        <p:nvPicPr>
          <p:cNvPr id="28689" name="Picture 17" descr="terena"/>
          <p:cNvPicPr>
            <a:picLocks noChangeAspect="1" noChangeArrowheads="1"/>
          </p:cNvPicPr>
          <p:nvPr userDrawn="1"/>
        </p:nvPicPr>
        <p:blipFill>
          <a:blip r:embed="rId16" cstate="screen"/>
          <a:srcRect/>
          <a:stretch>
            <a:fillRect/>
          </a:stretch>
        </p:blipFill>
        <p:spPr bwMode="auto">
          <a:xfrm>
            <a:off x="8172450" y="5373688"/>
            <a:ext cx="971550" cy="914400"/>
          </a:xfrm>
          <a:prstGeom prst="rect">
            <a:avLst/>
          </a:prstGeom>
          <a:noFill/>
        </p:spPr>
      </p:pic>
      <p:pic>
        <p:nvPicPr>
          <p:cNvPr id="28690" name="Picture 18" descr="geant_logo"/>
          <p:cNvPicPr>
            <a:picLocks noChangeAspect="1" noChangeArrowheads="1"/>
          </p:cNvPicPr>
          <p:nvPr userDrawn="1"/>
        </p:nvPicPr>
        <p:blipFill>
          <a:blip r:embed="rId17" cstate="screen"/>
          <a:srcRect/>
          <a:stretch>
            <a:fillRect/>
          </a:stretch>
        </p:blipFill>
        <p:spPr bwMode="auto">
          <a:xfrm>
            <a:off x="8172450" y="4652963"/>
            <a:ext cx="971550" cy="379412"/>
          </a:xfrm>
          <a:prstGeom prst="rect">
            <a:avLst/>
          </a:prstGeom>
          <a:noFill/>
        </p:spPr>
      </p:pic>
      <p:graphicFrame>
        <p:nvGraphicFramePr>
          <p:cNvPr id="28692" name="Object 20"/>
          <p:cNvGraphicFramePr>
            <a:graphicFrameLocks noChangeAspect="1"/>
          </p:cNvGraphicFramePr>
          <p:nvPr/>
        </p:nvGraphicFramePr>
        <p:xfrm>
          <a:off x="8172450" y="3429000"/>
          <a:ext cx="944563" cy="703263"/>
        </p:xfrm>
        <a:graphic>
          <a:graphicData uri="http://schemas.openxmlformats.org/presentationml/2006/ole">
            <p:oleObj spid="_x0000_s1027" name="Photo Editor-Foto" r:id="rId18" imgW="1190476" imgH="885949" progId="">
              <p:embed/>
            </p:oleObj>
          </a:graphicData>
        </a:graphic>
      </p:graphicFrame>
      <p:graphicFrame>
        <p:nvGraphicFramePr>
          <p:cNvPr id="28693" name="Object 21"/>
          <p:cNvGraphicFramePr>
            <a:graphicFrameLocks noChangeAspect="1"/>
          </p:cNvGraphicFramePr>
          <p:nvPr/>
        </p:nvGraphicFramePr>
        <p:xfrm>
          <a:off x="8172450" y="2382838"/>
          <a:ext cx="944563" cy="593725"/>
        </p:xfrm>
        <a:graphic>
          <a:graphicData uri="http://schemas.openxmlformats.org/presentationml/2006/ole">
            <p:oleObj spid="_x0000_s1028" name="Photo Editor-Foto" r:id="rId19" imgW="1409897" imgH="885949" progId="">
              <p:embed/>
            </p:oleObj>
          </a:graphicData>
        </a:graphic>
      </p:graphicFrame>
      <p:sp>
        <p:nvSpPr>
          <p:cNvPr id="28694" name="Text Box 22"/>
          <p:cNvSpPr txBox="1">
            <a:spLocks noChangeArrowheads="1"/>
          </p:cNvSpPr>
          <p:nvPr userDrawn="1"/>
        </p:nvSpPr>
        <p:spPr bwMode="auto">
          <a:xfrm>
            <a:off x="1306513" y="6394450"/>
            <a:ext cx="68389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/>
            <a:r>
              <a:rPr lang="de-DE" sz="1200" dirty="0" smtClean="0">
                <a:solidFill>
                  <a:srgbClr val="FFFFFF"/>
                </a:solidFill>
                <a:latin typeface="Arial" charset="0"/>
                <a:cs typeface="Arial" charset="0"/>
              </a:rPr>
              <a:t>Bob Jones</a:t>
            </a:r>
            <a:endParaRPr lang="de-DE" sz="1200" dirty="0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8695" name="Title 1"/>
          <p:cNvSpPr>
            <a:spLocks/>
          </p:cNvSpPr>
          <p:nvPr userDrawn="1"/>
        </p:nvSpPr>
        <p:spPr bwMode="auto">
          <a:xfrm>
            <a:off x="1306513" y="-23813"/>
            <a:ext cx="7251700" cy="6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2800" b="1" dirty="0">
                <a:solidFill>
                  <a:srgbClr val="000099"/>
                </a:solidFill>
                <a:latin typeface="Arial" charset="0"/>
                <a:cs typeface="Arial" charset="0"/>
              </a:rPr>
              <a:t>EEF   -   European E-Infrastructure Forum</a:t>
            </a:r>
            <a:endParaRPr lang="en-GB" sz="2800" b="1" dirty="0">
              <a:solidFill>
                <a:srgbClr val="000099"/>
              </a:solidFill>
              <a:latin typeface="Arial" charset="0"/>
              <a:cs typeface="Arial" charset="0"/>
            </a:endParaRPr>
          </a:p>
        </p:txBody>
      </p:sp>
      <p:sp>
        <p:nvSpPr>
          <p:cNvPr id="28696" name="Line 24"/>
          <p:cNvSpPr>
            <a:spLocks noChangeShapeType="1"/>
          </p:cNvSpPr>
          <p:nvPr userDrawn="1"/>
        </p:nvSpPr>
        <p:spPr bwMode="auto">
          <a:xfrm flipV="1">
            <a:off x="971550" y="619125"/>
            <a:ext cx="817245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  <p:sp>
        <p:nvSpPr>
          <p:cNvPr id="28699" name="Line 27"/>
          <p:cNvSpPr>
            <a:spLocks noChangeShapeType="1"/>
          </p:cNvSpPr>
          <p:nvPr userDrawn="1"/>
        </p:nvSpPr>
        <p:spPr bwMode="auto">
          <a:xfrm flipV="1">
            <a:off x="-26988" y="6394450"/>
            <a:ext cx="8172451" cy="0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/>
          </a:ln>
          <a:effectLst/>
        </p:spPr>
        <p:txBody>
          <a:bodyPr/>
          <a:lstStyle/>
          <a:p>
            <a:pPr algn="l" eaLnBrk="1" hangingPunct="1"/>
            <a:endParaRPr lang="en-GB">
              <a:solidFill>
                <a:srgbClr val="2B519A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99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Arial" charset="0"/>
        <a:buChar char="–"/>
        <a:defRPr sz="2100">
          <a:solidFill>
            <a:srgbClr val="00338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Font typeface="Wingdings" pitchFamily="2" charset="2"/>
        <a:buChar char="§"/>
        <a:defRPr sz="1900">
          <a:solidFill>
            <a:srgbClr val="00338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•"/>
        <a:defRPr i="1">
          <a:solidFill>
            <a:srgbClr val="00338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1AF00"/>
        </a:buClr>
        <a:buChar char="o"/>
        <a:defRPr sz="1600">
          <a:solidFill>
            <a:srgbClr val="00338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727038"/>
            <a:ext cx="8077248" cy="6130962"/>
          </a:xfrm>
          <a:prstGeom prst="rect">
            <a:avLst/>
          </a:prstGeom>
        </p:spPr>
        <p:txBody>
          <a:bodyPr/>
          <a:lstStyle/>
          <a:p>
            <a:pPr lvl="0" algn="l"/>
            <a:r>
              <a:rPr lang="en-US" b="1" dirty="0" smtClean="0">
                <a:latin typeface="+mn-lt"/>
              </a:rPr>
              <a:t>First pass analysis of ESFRI requirements (all sectors) identified the following common areas</a:t>
            </a:r>
          </a:p>
          <a:p>
            <a:pPr lvl="0" algn="l"/>
            <a:endParaRPr lang="en-GB" dirty="0" smtClean="0">
              <a:latin typeface="+mn-lt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</a:t>
            </a:r>
            <a:r>
              <a:rPr lang="en-GB" dirty="0" smtClean="0">
                <a:latin typeface="+mn-lt"/>
              </a:rPr>
              <a:t>AAI</a:t>
            </a:r>
            <a:endParaRPr lang="en-GB" dirty="0" smtClean="0">
              <a:latin typeface="+mn-lt"/>
            </a:endParaRP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Virtual </a:t>
            </a:r>
            <a:r>
              <a:rPr lang="en-GB" dirty="0" smtClean="0">
                <a:latin typeface="+mn-lt"/>
              </a:rPr>
              <a:t>organisations/workspace </a:t>
            </a:r>
            <a:r>
              <a:rPr lang="en-GB" dirty="0" smtClean="0">
                <a:latin typeface="+mn-lt"/>
              </a:rPr>
              <a:t>(collaboration) </a:t>
            </a:r>
          </a:p>
          <a:p>
            <a:pPr algn="l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Data Management </a:t>
            </a:r>
            <a:r>
              <a:rPr lang="en-GB" dirty="0" smtClean="0">
                <a:latin typeface="+mn-lt"/>
              </a:rPr>
              <a:t>services</a:t>
            </a:r>
          </a:p>
          <a:p>
            <a:pPr lvl="1" algn="l">
              <a:buFont typeface="Arial" pitchFamily="34" charset="0"/>
              <a:buChar char="•"/>
            </a:pPr>
            <a:r>
              <a:rPr lang="en-GB" dirty="0" smtClean="0">
                <a:solidFill>
                  <a:srgbClr val="2B519A"/>
                </a:solidFill>
                <a:latin typeface="Arial"/>
              </a:rPr>
              <a:t> Persistent </a:t>
            </a:r>
            <a:r>
              <a:rPr lang="en-GB" dirty="0" smtClean="0">
                <a:solidFill>
                  <a:srgbClr val="2B519A"/>
                </a:solidFill>
                <a:latin typeface="Arial"/>
              </a:rPr>
              <a:t>storage – long term preservation of data and its access (and curation)</a:t>
            </a:r>
            <a:endParaRPr lang="en-GB" dirty="0" smtClean="0">
              <a:latin typeface="+mn-lt"/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</a:t>
            </a:r>
            <a:r>
              <a:rPr lang="en-GB" dirty="0" smtClean="0">
                <a:solidFill>
                  <a:srgbClr val="2B519A"/>
                </a:solidFill>
                <a:latin typeface="Arial"/>
              </a:rPr>
              <a:t>Workflows </a:t>
            </a:r>
            <a:r>
              <a:rPr lang="en-GB" dirty="0" smtClean="0">
                <a:solidFill>
                  <a:srgbClr val="2B519A"/>
                </a:solidFill>
                <a:latin typeface="Arial"/>
              </a:rPr>
              <a:t>(across different resources)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2B519A"/>
                </a:solidFill>
                <a:latin typeface="Arial"/>
              </a:rPr>
              <a:t> Data Continuum (link data to publications etc</a:t>
            </a:r>
            <a:r>
              <a:rPr lang="en-US" dirty="0" smtClean="0">
                <a:solidFill>
                  <a:srgbClr val="2B519A"/>
                </a:solidFill>
                <a:latin typeface="Arial"/>
              </a:rPr>
              <a:t>.)</a:t>
            </a:r>
          </a:p>
          <a:p>
            <a:pPr lvl="1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2B519A"/>
                </a:solidFill>
                <a:latin typeface="Arial"/>
              </a:rPr>
              <a:t> </a:t>
            </a:r>
            <a:r>
              <a:rPr lang="en-US" dirty="0" smtClean="0">
                <a:solidFill>
                  <a:srgbClr val="2B519A"/>
                </a:solidFill>
                <a:latin typeface="Arial"/>
              </a:rPr>
              <a:t>Meta-data management</a:t>
            </a:r>
            <a:endParaRPr lang="en-GB" dirty="0" smtClean="0">
              <a:solidFill>
                <a:srgbClr val="2B519A"/>
              </a:solidFill>
              <a:latin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 W</a:t>
            </a:r>
            <a:r>
              <a:rPr lang="en-US" dirty="0" smtClean="0">
                <a:latin typeface="+mn-lt"/>
              </a:rPr>
              <a:t>eb services</a:t>
            </a:r>
            <a:endParaRPr lang="en-GB" dirty="0" smtClean="0">
              <a:latin typeface="+mn-lt"/>
            </a:endParaRPr>
          </a:p>
          <a:p>
            <a:pPr lvl="0" algn="l">
              <a:buFont typeface="Arial" pitchFamily="34" charset="0"/>
              <a:buChar char="•"/>
            </a:pPr>
            <a:r>
              <a:rPr lang="en-GB" dirty="0" smtClean="0">
                <a:latin typeface="+mn-lt"/>
              </a:rPr>
              <a:t> Training </a:t>
            </a:r>
            <a:r>
              <a:rPr lang="en-GB" dirty="0" smtClean="0">
                <a:latin typeface="+mn-lt"/>
              </a:rPr>
              <a:t>&amp; consultancy</a:t>
            </a:r>
          </a:p>
          <a:p>
            <a:pPr lvl="0" algn="l">
              <a:buFont typeface="Arial" pitchFamily="34" charset="0"/>
              <a:buChar char="•"/>
            </a:pPr>
            <a:r>
              <a:rPr lang="en-US" dirty="0" smtClean="0">
                <a:latin typeface="+mn-lt"/>
                <a:ea typeface="ＭＳ Ｐゴシック" pitchFamily="34" charset="-128"/>
              </a:rPr>
              <a:t> </a:t>
            </a:r>
            <a:r>
              <a:rPr lang="en-US" dirty="0" smtClean="0">
                <a:latin typeface="+mn-lt"/>
                <a:ea typeface="ＭＳ Ｐゴシック" pitchFamily="34" charset="-128"/>
              </a:rPr>
              <a:t>Global </a:t>
            </a:r>
            <a:r>
              <a:rPr lang="en-US" dirty="0" smtClean="0">
                <a:latin typeface="+mn-lt"/>
                <a:ea typeface="ＭＳ Ｐゴシック" pitchFamily="34" charset="-128"/>
              </a:rPr>
              <a:t>scope – </a:t>
            </a:r>
            <a:r>
              <a:rPr lang="en-US" smtClean="0">
                <a:latin typeface="+mn-lt"/>
                <a:ea typeface="ＭＳ Ｐゴシック" pitchFamily="34" charset="-128"/>
              </a:rPr>
              <a:t>beyond </a:t>
            </a:r>
            <a:r>
              <a:rPr lang="en-US" smtClean="0">
                <a:latin typeface="+mn-lt"/>
                <a:ea typeface="ＭＳ Ｐゴシック" pitchFamily="34" charset="-128"/>
              </a:rPr>
              <a:t>Europe</a:t>
            </a:r>
            <a:endParaRPr lang="en-US" sz="2000" dirty="0" smtClean="0">
              <a:latin typeface="+mn-lt"/>
              <a:ea typeface="ＭＳ Ｐゴシック" pitchFamily="34" charset="-128"/>
            </a:endParaRPr>
          </a:p>
          <a:p>
            <a:pPr lvl="0" algn="l"/>
            <a:r>
              <a:rPr lang="en-US" sz="2000" dirty="0" smtClean="0">
                <a:latin typeface="+mn-lt"/>
                <a:ea typeface="ＭＳ Ｐゴシック" pitchFamily="34" charset="-128"/>
              </a:rPr>
              <a:t>Better dialog between the users and e-infrastructure service providers</a:t>
            </a:r>
            <a:r>
              <a:rPr lang="en-US" sz="2000" dirty="0" smtClean="0">
                <a:latin typeface="+mn-lt"/>
                <a:ea typeface="ＭＳ Ｐゴシック" pitchFamily="34" charset="-128"/>
              </a:rPr>
              <a:t/>
            </a:r>
            <a:br>
              <a:rPr lang="en-US" sz="2000" dirty="0" smtClean="0">
                <a:latin typeface="+mn-lt"/>
                <a:ea typeface="ＭＳ Ｐゴシック" pitchFamily="34" charset="-128"/>
              </a:rPr>
            </a:br>
            <a:endParaRPr lang="en-US" sz="2000" dirty="0" smtClean="0">
              <a:latin typeface="+mn-lt"/>
              <a:ea typeface="ＭＳ Ｐゴシック" pitchFamily="34" charset="-12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5232EF-3D20-4D6D-AF93-38B7A4FE8011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_EGEE_template">
  <a:themeElements>
    <a:clrScheme name="">
      <a:dk1>
        <a:srgbClr val="2B519A"/>
      </a:dk1>
      <a:lt1>
        <a:srgbClr val="FFFFFF"/>
      </a:lt1>
      <a:dk2>
        <a:srgbClr val="F1AF00"/>
      </a:dk2>
      <a:lt2>
        <a:srgbClr val="F4CE00"/>
      </a:lt2>
      <a:accent1>
        <a:srgbClr val="000000"/>
      </a:accent1>
      <a:accent2>
        <a:srgbClr val="325FAF"/>
      </a:accent2>
      <a:accent3>
        <a:srgbClr val="FFFFFF"/>
      </a:accent3>
      <a:accent4>
        <a:srgbClr val="234483"/>
      </a:accent4>
      <a:accent5>
        <a:srgbClr val="AAAAAA"/>
      </a:accent5>
      <a:accent6>
        <a:srgbClr val="2C559E"/>
      </a:accent6>
      <a:hlink>
        <a:srgbClr val="AC3B8B"/>
      </a:hlink>
      <a:folHlink>
        <a:srgbClr val="904490"/>
      </a:folHlink>
    </a:clrScheme>
    <a:fontScheme name="1_EGEE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EGEE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GEE_template 13">
        <a:dk1>
          <a:srgbClr val="334998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4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5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333399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GEE_template 16">
        <a:dk1>
          <a:srgbClr val="334998"/>
        </a:dk1>
        <a:lt1>
          <a:srgbClr val="FFFFFF"/>
        </a:lt1>
        <a:dk2>
          <a:srgbClr val="000000"/>
        </a:dk2>
        <a:lt2>
          <a:srgbClr val="F1AF00"/>
        </a:lt2>
        <a:accent1>
          <a:srgbClr val="657BCA"/>
        </a:accent1>
        <a:accent2>
          <a:srgbClr val="475DAC"/>
        </a:accent2>
        <a:accent3>
          <a:srgbClr val="FFFFFF"/>
        </a:accent3>
        <a:accent4>
          <a:srgbClr val="2A3D81"/>
        </a:accent4>
        <a:accent5>
          <a:srgbClr val="B8BFE1"/>
        </a:accent5>
        <a:accent6>
          <a:srgbClr val="3F539B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16025</TotalTime>
  <Words>87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14_EGEE_template</vt:lpstr>
      <vt:lpstr>Photo Editor-Foto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delloch</dc:creator>
  <cp:lastModifiedBy>Jones</cp:lastModifiedBy>
  <cp:revision>171</cp:revision>
  <cp:lastPrinted>2003-03-26T14:52:49Z</cp:lastPrinted>
  <dcterms:created xsi:type="dcterms:W3CDTF">2002-10-30T14:57:19Z</dcterms:created>
  <dcterms:modified xsi:type="dcterms:W3CDTF">2010-09-16T05:35:30Z</dcterms:modified>
</cp:coreProperties>
</file>