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9/10/2010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WP7:_Operational_Tools#Documentation" TargetMode="External"/><Relationship Id="rId2" Type="http://schemas.openxmlformats.org/officeDocument/2006/relationships/hyperlink" Target="https://wiki.egi.eu/wiki/EGI-InSPIRE:Main_Page#WP7:_Operational_T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gee3-operations-automation-discuss@cern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Operational Tools </a:t>
            </a:r>
            <a:br>
              <a:rPr lang="en-GB" dirty="0" smtClean="0"/>
            </a:br>
            <a:r>
              <a:rPr lang="en-GB" dirty="0" smtClean="0"/>
              <a:t>at OLA Workshop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D.Cesini</a:t>
            </a:r>
            <a:r>
              <a:rPr lang="en-GB" dirty="0" smtClean="0"/>
              <a:t> (INFN/IGI)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9/10/2010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Tools developed by EGI-JRA1</a:t>
            </a:r>
            <a:endParaRPr lang="en-US" sz="3600" dirty="0"/>
          </a:p>
        </p:txBody>
      </p:sp>
      <p:pic>
        <p:nvPicPr>
          <p:cNvPr id="3" name="Immagine 2" descr="GoogleEarth_Image.jpg"/>
          <p:cNvPicPr>
            <a:picLocks noChangeAspect="1"/>
          </p:cNvPicPr>
          <p:nvPr/>
        </p:nvPicPr>
        <p:blipFill>
          <a:blip r:embed="rId2" cstate="print"/>
          <a:srcRect r="11413" b="11196"/>
          <a:stretch>
            <a:fillRect/>
          </a:stretch>
        </p:blipFill>
        <p:spPr>
          <a:xfrm>
            <a:off x="35496" y="1470732"/>
            <a:ext cx="5688632" cy="4118507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4" name="Content Placeholder 13"/>
          <p:cNvSpPr txBox="1">
            <a:spLocks/>
          </p:cNvSpPr>
          <p:nvPr/>
        </p:nvSpPr>
        <p:spPr>
          <a:xfrm>
            <a:off x="5868144" y="1052736"/>
            <a:ext cx="3275856" cy="489654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Operation Portal (CNRS)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Helpdesk (KIT)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GOCDB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Repository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Portal (CESGA)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SAM/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MyEGI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(CERN/SRCE)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Metrics Portal (CESGA)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involved in OLAs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276872"/>
            <a:ext cx="4104828" cy="3672408"/>
          </a:xfrm>
        </p:spPr>
        <p:txBody>
          <a:bodyPr/>
          <a:lstStyle/>
          <a:p>
            <a:r>
              <a:rPr lang="en-US" dirty="0" smtClean="0"/>
              <a:t>Service Availability Monitor</a:t>
            </a:r>
          </a:p>
          <a:p>
            <a:pPr lvl="1"/>
            <a:r>
              <a:rPr lang="en-US" sz="2000" dirty="0" err="1" smtClean="0"/>
              <a:t>Nagios</a:t>
            </a:r>
            <a:r>
              <a:rPr lang="en-US" sz="2000" dirty="0" smtClean="0"/>
              <a:t> execution framework for the probes </a:t>
            </a:r>
          </a:p>
          <a:p>
            <a:pPr lvl="1"/>
            <a:r>
              <a:rPr lang="en-US" sz="2000" dirty="0" smtClean="0"/>
              <a:t>DB components (ATP, MDDB,MRDB)</a:t>
            </a:r>
          </a:p>
          <a:p>
            <a:pPr lvl="1"/>
            <a:r>
              <a:rPr lang="en-US" sz="2000" dirty="0" err="1" smtClean="0"/>
              <a:t>myEGI</a:t>
            </a:r>
            <a:r>
              <a:rPr lang="en-US" sz="2000" dirty="0" smtClean="0"/>
              <a:t> portal</a:t>
            </a:r>
            <a:endParaRPr lang="en-US" dirty="0" smtClean="0"/>
          </a:p>
          <a:p>
            <a:r>
              <a:rPr lang="en-US" dirty="0" smtClean="0"/>
              <a:t>Metrics Portal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4931668" y="2492896"/>
            <a:ext cx="41048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Availability Calculation Engine (ACE)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GridView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Portal</a:t>
            </a:r>
          </a:p>
          <a:p>
            <a:pPr marL="800100" lvl="1" indent="-342900">
              <a:spcBef>
                <a:spcPct val="20000"/>
              </a:spcBef>
            </a:pPr>
            <a:r>
              <a:rPr lang="en-GB" sz="2000" dirty="0" smtClean="0"/>
              <a:t>- display availability numbers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683568" y="1124744"/>
            <a:ext cx="316835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Provided by EGI (JRA1)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4860032" y="1052736"/>
            <a:ext cx="38884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Currently Provided by WLCG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(CERN/BARC)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66947" y="5724545"/>
            <a:ext cx="7433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200" dirty="0" smtClean="0">
                <a:solidFill>
                  <a:srgbClr val="00B0F0"/>
                </a:solidFill>
              </a:rPr>
              <a:t>m/w probes </a:t>
            </a:r>
            <a:r>
              <a:rPr lang="en-US" sz="3200" dirty="0" smtClean="0">
                <a:solidFill>
                  <a:srgbClr val="00B0F0"/>
                </a:solidFill>
              </a:rPr>
              <a:t>for SAM provided </a:t>
            </a:r>
            <a:r>
              <a:rPr lang="en-US" sz="3200" dirty="0" smtClean="0">
                <a:solidFill>
                  <a:srgbClr val="00B0F0"/>
                </a:solidFill>
              </a:rPr>
              <a:t>by EMI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and </a:t>
            </a:r>
            <a:r>
              <a:rPr lang="en-US" dirty="0" err="1" smtClean="0"/>
              <a:t>GridView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09284" cy="5040560"/>
          </a:xfrm>
        </p:spPr>
        <p:txBody>
          <a:bodyPr/>
          <a:lstStyle/>
          <a:p>
            <a:r>
              <a:rPr lang="en-US" dirty="0" smtClean="0"/>
              <a:t>ACE component is now included in SAM</a:t>
            </a:r>
          </a:p>
          <a:p>
            <a:pPr lvl="1"/>
            <a:r>
              <a:rPr lang="en-US" dirty="0" smtClean="0"/>
              <a:t>Provided by CERN/BARC for WLCG with no funding from EGI</a:t>
            </a:r>
          </a:p>
          <a:p>
            <a:pPr lvl="1"/>
            <a:r>
              <a:rPr lang="en-US" dirty="0" smtClean="0"/>
              <a:t>Need to understand if we have different requirements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GridView</a:t>
            </a:r>
            <a:r>
              <a:rPr lang="en-US" dirty="0" smtClean="0"/>
              <a:t> may </a:t>
            </a:r>
            <a:r>
              <a:rPr lang="en-US" dirty="0" smtClean="0"/>
              <a:t>move into </a:t>
            </a:r>
            <a:r>
              <a:rPr lang="en-US" dirty="0" err="1" smtClean="0"/>
              <a:t>MyEGI</a:t>
            </a:r>
            <a:r>
              <a:rPr lang="en-US" dirty="0" smtClean="0"/>
              <a:t> as a view</a:t>
            </a:r>
          </a:p>
          <a:p>
            <a:pPr lvl="1"/>
            <a:r>
              <a:rPr lang="en-US" dirty="0" smtClean="0"/>
              <a:t>In any case availability plots will be available in </a:t>
            </a:r>
            <a:r>
              <a:rPr lang="en-US" dirty="0" err="1" smtClean="0"/>
              <a:t>myEGI</a:t>
            </a:r>
            <a:endParaRPr lang="en-US" dirty="0" smtClean="0"/>
          </a:p>
          <a:p>
            <a:pPr lvl="1"/>
            <a:r>
              <a:rPr lang="en-US" dirty="0" smtClean="0"/>
              <a:t>But the timeline is still not defined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Tools Requirements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176463"/>
          </a:xfrm>
        </p:spPr>
        <p:txBody>
          <a:bodyPr/>
          <a:lstStyle/>
          <a:p>
            <a:r>
              <a:rPr lang="en-US" dirty="0" smtClean="0"/>
              <a:t>Requirements for the development roadmap to be agreed at the Operational Tools Advisory Group (OTAG)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Will start its work during the next weeks</a:t>
            </a:r>
          </a:p>
          <a:p>
            <a:pPr lvl="1"/>
            <a:r>
              <a:rPr lang="en-US" dirty="0" smtClean="0"/>
              <a:t>JRA1 funding can be a limit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Portal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95232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Arial" charset="0"/>
              </a:rPr>
              <a:t>The main objective of the portal is to provide a set of metrics that can help to measure project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performance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EGEE-II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: Metrics Implementation Group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EGEE-III: Metrics Portal 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 marL="0" indent="0"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9512" y="5013176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8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rgbClr val="00B0F0"/>
                </a:solidFill>
                <a:cs typeface="Arial" charset="0"/>
              </a:rPr>
              <a:t>http://www3.egee.cesga.es/gridsite/metrics/CESGA/egee_view.php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124744"/>
            <a:ext cx="8075612" cy="5112568"/>
          </a:xfrm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Four groups of metrics: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Size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metrics (from GOCDB and GSTAT)</a:t>
            </a:r>
          </a:p>
          <a:p>
            <a:pPr marL="114141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# countries, #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 resource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centers, # job slots,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Total available computing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power</a:t>
            </a:r>
            <a:endParaRPr lang="en-US" sz="2000" dirty="0" smtClean="0">
              <a:solidFill>
                <a:srgbClr val="000000"/>
              </a:solidFill>
              <a:cs typeface="Arial" charset="0"/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Usage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metrics (from Accounting Portal)</a:t>
            </a:r>
          </a:p>
          <a:p>
            <a:pPr marL="114141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#submitted jobs, CPU usage, job efficiency …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Operations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metrics (from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GridView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114141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A/R numbers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User support 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metrics (from GGUS)</a:t>
            </a:r>
          </a:p>
          <a:p>
            <a:pPr marL="114141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Stats on operational tickets, user tickets, response times, unsolved tickets…</a:t>
            </a:r>
            <a:endParaRPr lang="en-US" dirty="0" smtClean="0">
              <a:solidFill>
                <a:srgbClr val="000000"/>
              </a:solidFill>
              <a:cs typeface="Arial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Portal Interface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3528" y="1412776"/>
            <a:ext cx="8509000" cy="4260850"/>
            <a:chOff x="281" y="943"/>
            <a:chExt cx="5360" cy="268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1" y="943"/>
              <a:ext cx="5361" cy="26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81" y="943"/>
              <a:ext cx="5361" cy="26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InSPIRE-JRA1 Contacts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52528"/>
          </a:xfrm>
        </p:spPr>
        <p:txBody>
          <a:bodyPr/>
          <a:lstStyle/>
          <a:p>
            <a:r>
              <a:rPr lang="en-US" sz="2300" dirty="0" smtClean="0"/>
              <a:t>JRA1 Wiki</a:t>
            </a:r>
          </a:p>
          <a:p>
            <a:pPr lvl="1"/>
            <a:r>
              <a:rPr lang="en-US" sz="1900" dirty="0" smtClean="0">
                <a:hlinkClick r:id="rId2"/>
              </a:rPr>
              <a:t>https</a:t>
            </a:r>
            <a:r>
              <a:rPr lang="en-US" sz="1900" dirty="0" smtClean="0">
                <a:hlinkClick r:id="rId2"/>
              </a:rPr>
              <a:t>://wiki.egi.eu/wiki/EGI-InSPIRE:Main_Page#WP7:_</a:t>
            </a:r>
            <a:r>
              <a:rPr lang="en-US" sz="1900" dirty="0" smtClean="0">
                <a:hlinkClick r:id="rId2"/>
              </a:rPr>
              <a:t>Operational_Tools</a:t>
            </a:r>
            <a:endParaRPr lang="en-US" sz="1900" dirty="0" smtClean="0"/>
          </a:p>
          <a:p>
            <a:r>
              <a:rPr lang="en-US" sz="2300" dirty="0" smtClean="0"/>
              <a:t>Documentation Links</a:t>
            </a:r>
          </a:p>
          <a:p>
            <a:pPr lvl="1"/>
            <a:r>
              <a:rPr lang="en-US" sz="1900" dirty="0" smtClean="0">
                <a:hlinkClick r:id="rId3"/>
              </a:rPr>
              <a:t>https://wiki.egi.eu/wiki/WP7:_Operational_Tools#Documentation</a:t>
            </a:r>
            <a:endParaRPr lang="en-US" sz="1900" dirty="0" smtClean="0"/>
          </a:p>
          <a:p>
            <a:r>
              <a:rPr lang="en-US" sz="2300" dirty="0" smtClean="0"/>
              <a:t>JRA1 Mailing List</a:t>
            </a:r>
          </a:p>
          <a:p>
            <a:pPr lvl="1"/>
            <a:r>
              <a:rPr lang="en-US" sz="1900" dirty="0" smtClean="0"/>
              <a:t>inspire-jra1&lt;at&gt;mailman.egi.eu</a:t>
            </a:r>
          </a:p>
          <a:p>
            <a:r>
              <a:rPr lang="en-US" sz="2300" dirty="0" smtClean="0"/>
              <a:t>OTAG Mailing List</a:t>
            </a:r>
          </a:p>
          <a:p>
            <a:pPr lvl="1"/>
            <a:r>
              <a:rPr lang="en-US" sz="1900" dirty="0" err="1" smtClean="0"/>
              <a:t>Otag</a:t>
            </a:r>
            <a:r>
              <a:rPr lang="en-US" sz="1900" dirty="0" smtClean="0"/>
              <a:t>&lt;at&gt;mailman.egi.eu</a:t>
            </a:r>
          </a:p>
          <a:p>
            <a:r>
              <a:rPr lang="en-US" sz="2300" dirty="0" smtClean="0"/>
              <a:t>OAT Mailing List</a:t>
            </a:r>
          </a:p>
          <a:p>
            <a:pPr lvl="1"/>
            <a:r>
              <a:rPr lang="en-US" sz="1900" dirty="0" smtClean="0">
                <a:hlinkClick r:id="rId4"/>
              </a:rPr>
              <a:t>egee3-operations-automation-discuss@cern.ch</a:t>
            </a:r>
            <a:endParaRPr lang="en-US" sz="1900" dirty="0" smtClean="0"/>
          </a:p>
          <a:p>
            <a:r>
              <a:rPr lang="en-US" sz="2300" dirty="0" smtClean="0"/>
              <a:t>Tool </a:t>
            </a:r>
            <a:r>
              <a:rPr lang="en-US" sz="2300" dirty="0" err="1" smtClean="0"/>
              <a:t>Admins</a:t>
            </a:r>
            <a:r>
              <a:rPr lang="en-US" sz="2300" dirty="0" smtClean="0"/>
              <a:t> mailing List</a:t>
            </a:r>
          </a:p>
          <a:p>
            <a:pPr lvl="1"/>
            <a:r>
              <a:rPr lang="en-US" sz="1900" dirty="0" smtClean="0"/>
              <a:t>tool-</a:t>
            </a:r>
            <a:r>
              <a:rPr lang="en-US" sz="1900" dirty="0" err="1" smtClean="0"/>
              <a:t>admins</a:t>
            </a:r>
            <a:r>
              <a:rPr lang="en-US" sz="1900" dirty="0" smtClean="0"/>
              <a:t>&lt;at&gt;mailman.egi.eu</a:t>
            </a:r>
            <a:endParaRPr lang="en-US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9190</TotalTime>
  <Words>345</Words>
  <Application>Microsoft Office PowerPoint</Application>
  <PresentationFormat>Presentazione su schermo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EGI-InSPIRE-Slide-Template_v4-4</vt:lpstr>
      <vt:lpstr>Operational Tools  at OLA Workshop</vt:lpstr>
      <vt:lpstr>Tools developed by EGI-JRA1</vt:lpstr>
      <vt:lpstr>Tools involved in OLAs</vt:lpstr>
      <vt:lpstr>ACE and GridView</vt:lpstr>
      <vt:lpstr>EGI Tools Requirements</vt:lpstr>
      <vt:lpstr>Metrics Portal</vt:lpstr>
      <vt:lpstr>Metrics</vt:lpstr>
      <vt:lpstr>Metrics Portal Interface</vt:lpstr>
      <vt:lpstr>InSPIRE-JRA1 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143</cp:revision>
  <dcterms:created xsi:type="dcterms:W3CDTF">2010-09-07T07:54:33Z</dcterms:created>
  <dcterms:modified xsi:type="dcterms:W3CDTF">2010-09-14T11:38:42Z</dcterms:modified>
</cp:coreProperties>
</file>