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FAF2C7-DEFE-4CE2-AEC1-F8899F8F6792}" type="datetimeFigureOut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11EC69-A665-4C7F-ADA4-DE6385624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Answered: NGI_CH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SPAIN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NGI_SK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NGI_TR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NGI_RO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NGI_NDGF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NGI_MARGI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IGI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PORTUGAL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NGI_HU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NGI_HR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NGI_GRNET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NGI_FR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NGI_DE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NGI_AEGIS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NGI_IRELAND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CERN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NGI_PL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answered: Canada, LA, Russia, IGALC, BY, CZ, SI, Asia/Pacific</a:t>
            </a:r>
          </a:p>
          <a:p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Grid Ireland removed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any requirements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11EC69-A665-4C7F-ADA4-DE638562486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6D3992-F145-42E5-B5EB-463AE6BF2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E8C4-9F89-40D6-80B3-FA30300D7C71}" type="datetimeFigureOut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C5334-2168-43B9-8CA3-92EEA2E8AA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BEC5C-F23F-42EC-BE7A-41CC86EE1185}" type="datetimeFigureOut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1F119-AC9F-4A2E-A2FB-4D7FFDAB64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18B428C-8F80-441E-B003-2F3C9B3F7F2E}" type="datetimeFigureOut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D42C74-1AFA-43A2-9190-9927BA71ED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OLA status and </a:t>
            </a:r>
            <a:r>
              <a:rPr lang="en-GB" dirty="0" err="1" smtClean="0">
                <a:latin typeface="Arial" charset="0"/>
                <a:cs typeface="Arial" charset="0"/>
              </a:rPr>
              <a:t>Questionaire</a:t>
            </a:r>
            <a:r>
              <a:rPr lang="en-GB" dirty="0" smtClean="0">
                <a:latin typeface="Arial" charset="0"/>
                <a:cs typeface="Arial" charset="0"/>
              </a:rPr>
              <a:t> results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TSA 1.8: </a:t>
            </a:r>
            <a:r>
              <a:rPr lang="en-GB" dirty="0" err="1" smtClean="0">
                <a:latin typeface="Arial" charset="0"/>
                <a:cs typeface="Arial" charset="0"/>
              </a:rPr>
              <a:t>Dimitris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Zilaskos,Christos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Kanellopoulos</a:t>
            </a:r>
            <a:r>
              <a:rPr lang="en-GB" dirty="0" smtClean="0">
                <a:latin typeface="Arial" charset="0"/>
                <a:cs typeface="Arial" charset="0"/>
              </a:rPr>
              <a:t>, AUTH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EC2EDE-0C5E-4EA1-8EE0-F92A72A4B291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Technical forum, Amsterdam 14-15 September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6630C4-1090-40EB-A30D-8F293085655F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Justification procedure, Tool defects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Procedure widely accepted (GGUS tickets)</a:t>
            </a:r>
          </a:p>
          <a:p>
            <a:r>
              <a:rPr lang="en-US" sz="2000" dirty="0" smtClean="0"/>
              <a:t>Comments: Need dedicated tool, some justifications already present in GOCDB, define the procedure for taking justification into account.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Issue with Avail/</a:t>
            </a:r>
            <a:r>
              <a:rPr lang="en-US" sz="2000" dirty="0" err="1" smtClean="0">
                <a:solidFill>
                  <a:srgbClr val="FF0000"/>
                </a:solidFill>
              </a:rPr>
              <a:t>Rel</a:t>
            </a:r>
            <a:r>
              <a:rPr lang="en-US" sz="2000" dirty="0" smtClean="0">
                <a:solidFill>
                  <a:srgbClr val="FF0000"/>
                </a:solidFill>
              </a:rPr>
              <a:t> figures for newly certified sites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Nagios</a:t>
            </a:r>
            <a:r>
              <a:rPr lang="en-US" sz="2000" dirty="0" smtClean="0">
                <a:solidFill>
                  <a:srgbClr val="FF0000"/>
                </a:solidFill>
              </a:rPr>
              <a:t> low on details, not easy to understand the tests and replicate them.</a:t>
            </a:r>
          </a:p>
          <a:p>
            <a:r>
              <a:rPr lang="en-US" sz="2000" dirty="0" smtClean="0"/>
              <a:t>Discrepancies between NGI </a:t>
            </a:r>
            <a:r>
              <a:rPr lang="en-US" sz="2000" dirty="0" err="1" smtClean="0"/>
              <a:t>nagios</a:t>
            </a:r>
            <a:r>
              <a:rPr lang="en-US" sz="2000" dirty="0" smtClean="0"/>
              <a:t>/Regional </a:t>
            </a:r>
            <a:r>
              <a:rPr lang="en-US" sz="2000" dirty="0" err="1" smtClean="0"/>
              <a:t>Nagios</a:t>
            </a:r>
            <a:r>
              <a:rPr lang="en-US" sz="2000" dirty="0" smtClean="0"/>
              <a:t>/CERN </a:t>
            </a:r>
            <a:r>
              <a:rPr lang="en-US" sz="2000" dirty="0" err="1" smtClean="0"/>
              <a:t>nagios</a:t>
            </a:r>
            <a:r>
              <a:rPr lang="en-US" sz="2000" dirty="0" smtClean="0"/>
              <a:t> cause confusion</a:t>
            </a:r>
          </a:p>
          <a:p>
            <a:r>
              <a:rPr lang="en-US" sz="2000" dirty="0" smtClean="0"/>
              <a:t>Results are lost from the messaging queue</a:t>
            </a:r>
          </a:p>
          <a:p>
            <a:r>
              <a:rPr lang="en-US" sz="2000" dirty="0" err="1" smtClean="0"/>
              <a:t>Nagios</a:t>
            </a:r>
            <a:r>
              <a:rPr lang="en-US" sz="2000" dirty="0" smtClean="0"/>
              <a:t> overestimates performance</a:t>
            </a:r>
          </a:p>
          <a:p>
            <a:r>
              <a:rPr lang="en-US" sz="2000" dirty="0" smtClean="0"/>
              <a:t>Unclear what happens if NGI </a:t>
            </a:r>
            <a:r>
              <a:rPr lang="en-US" sz="2000" dirty="0" err="1" smtClean="0"/>
              <a:t>nagios</a:t>
            </a:r>
            <a:r>
              <a:rPr lang="en-US" sz="2000" dirty="0" smtClean="0"/>
              <a:t> fails/misbehaves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suggestions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Gridview</a:t>
            </a:r>
            <a:r>
              <a:rPr lang="en-US" sz="2000" dirty="0" smtClean="0"/>
              <a:t>: </a:t>
            </a:r>
          </a:p>
          <a:p>
            <a:pPr lvl="1"/>
            <a:r>
              <a:rPr lang="en-US" sz="2000" dirty="0" smtClean="0"/>
              <a:t>provide easier access to numbers not only plots</a:t>
            </a:r>
          </a:p>
          <a:p>
            <a:pPr lvl="1"/>
            <a:r>
              <a:rPr lang="en-US" sz="2000" dirty="0" smtClean="0"/>
              <a:t>Interface complicated and WLCG oriented</a:t>
            </a:r>
          </a:p>
          <a:p>
            <a:pPr lvl="1"/>
            <a:r>
              <a:rPr lang="en-US" sz="2000" dirty="0" smtClean="0"/>
              <a:t>Some normalization needed for CPU/storage</a:t>
            </a:r>
          </a:p>
          <a:p>
            <a:r>
              <a:rPr lang="en-US" sz="2000" dirty="0" err="1" smtClean="0"/>
              <a:t>Gridmap</a:t>
            </a:r>
            <a:r>
              <a:rPr lang="en-US" sz="2000" dirty="0" smtClean="0"/>
              <a:t> needs to be redesigned due to the large number of NGIs</a:t>
            </a:r>
          </a:p>
          <a:p>
            <a:r>
              <a:rPr lang="en-US" sz="2000" dirty="0" err="1" smtClean="0"/>
              <a:t>Nagios</a:t>
            </a:r>
            <a:r>
              <a:rPr lang="en-US" sz="2000" dirty="0" smtClean="0"/>
              <a:t> perform all checks at least every 6 hours (some tests are run every 24 hours)</a:t>
            </a:r>
          </a:p>
          <a:p>
            <a:r>
              <a:rPr lang="en-US" sz="2000" dirty="0" smtClean="0"/>
              <a:t>Certify </a:t>
            </a:r>
            <a:r>
              <a:rPr lang="en-US" sz="2000" dirty="0" err="1" smtClean="0"/>
              <a:t>nagios</a:t>
            </a:r>
            <a:r>
              <a:rPr lang="en-US" sz="2000" dirty="0" smtClean="0"/>
              <a:t> tests before pushing </a:t>
            </a:r>
            <a:r>
              <a:rPr lang="en-US" sz="2000" dirty="0" smtClean="0"/>
              <a:t>them, </a:t>
            </a:r>
            <a:r>
              <a:rPr lang="en-US" sz="2000" dirty="0" smtClean="0"/>
              <a:t>as waves of false alarms are generated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Crosscheck results between </a:t>
            </a:r>
            <a:r>
              <a:rPr lang="en-US" sz="2000" dirty="0" err="1" smtClean="0">
                <a:solidFill>
                  <a:srgbClr val="FF0000"/>
                </a:solidFill>
              </a:rPr>
              <a:t>nagios</a:t>
            </a:r>
            <a:r>
              <a:rPr lang="en-US" sz="2000" dirty="0" smtClean="0">
                <a:solidFill>
                  <a:srgbClr val="FF0000"/>
                </a:solidFill>
              </a:rPr>
              <a:t> instances</a:t>
            </a:r>
            <a:r>
              <a:rPr lang="en-US" sz="2000" dirty="0" smtClean="0"/>
              <a:t>, NGIs are not neutral</a:t>
            </a:r>
          </a:p>
          <a:p>
            <a:r>
              <a:rPr lang="en-US" sz="2000" dirty="0" smtClean="0"/>
              <a:t>Middleware flavors are missing</a:t>
            </a:r>
          </a:p>
          <a:p>
            <a:r>
              <a:rPr lang="en-US" sz="2000" dirty="0" smtClean="0"/>
              <a:t>More service level </a:t>
            </a:r>
            <a:r>
              <a:rPr lang="en-US" sz="2000" dirty="0" smtClean="0"/>
              <a:t>checks oriented to </a:t>
            </a:r>
            <a:r>
              <a:rPr lang="en-US" sz="2000" dirty="0" err="1" smtClean="0"/>
              <a:t>admins</a:t>
            </a:r>
            <a:r>
              <a:rPr lang="en-US" sz="2000" dirty="0" smtClean="0"/>
              <a:t> rather </a:t>
            </a:r>
            <a:r>
              <a:rPr lang="en-US" sz="2000" dirty="0" smtClean="0"/>
              <a:t>than user prospective tests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OLA handling, thresholds modifications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Vast majority </a:t>
            </a:r>
            <a:r>
              <a:rPr lang="en-US" sz="2000" dirty="0" smtClean="0">
                <a:solidFill>
                  <a:srgbClr val="FF0000"/>
                </a:solidFill>
              </a:rPr>
              <a:t>(14/18 </a:t>
            </a:r>
            <a:r>
              <a:rPr lang="en-US" sz="2000" dirty="0" smtClean="0">
                <a:solidFill>
                  <a:srgbClr val="FF0000"/>
                </a:solidFill>
              </a:rPr>
              <a:t>, 77%) </a:t>
            </a:r>
            <a:r>
              <a:rPr lang="en-US" sz="2000" dirty="0" smtClean="0">
                <a:solidFill>
                  <a:srgbClr val="FF0000"/>
                </a:solidFill>
              </a:rPr>
              <a:t>agree </a:t>
            </a:r>
            <a:r>
              <a:rPr lang="en-US" sz="2000" dirty="0" smtClean="0">
                <a:solidFill>
                  <a:srgbClr val="FF0000"/>
                </a:solidFill>
              </a:rPr>
              <a:t>to keep OLA </a:t>
            </a:r>
            <a:r>
              <a:rPr lang="en-US" sz="2000" dirty="0" smtClean="0">
                <a:solidFill>
                  <a:srgbClr val="FF0000"/>
                </a:solidFill>
              </a:rPr>
              <a:t>as </a:t>
            </a:r>
            <a:r>
              <a:rPr lang="en-US" sz="2000" dirty="0" smtClean="0">
                <a:solidFill>
                  <a:srgbClr val="FF0000"/>
                </a:solidFill>
              </a:rPr>
              <a:t>part of certification procedure</a:t>
            </a:r>
          </a:p>
          <a:p>
            <a:pPr lvl="1"/>
            <a:r>
              <a:rPr lang="en-US" sz="2000" dirty="0" smtClean="0"/>
              <a:t>2 comments to move OLA signing after a grace period to allow familiarity with grid operations</a:t>
            </a:r>
          </a:p>
          <a:p>
            <a:pPr lvl="1"/>
            <a:r>
              <a:rPr lang="en-US" sz="2000" dirty="0" smtClean="0"/>
              <a:t>2 comments not to require any kind of signing, let NGI enforce though its internal mechanisms.</a:t>
            </a:r>
          </a:p>
          <a:p>
            <a:pPr lvl="1"/>
            <a:r>
              <a:rPr lang="en-US" sz="2000" dirty="0" smtClean="0"/>
              <a:t>1 comment no technical work begins if OLA is not signed</a:t>
            </a:r>
          </a:p>
          <a:p>
            <a:r>
              <a:rPr lang="en-US" sz="2400" dirty="0" smtClean="0"/>
              <a:t>OLA management:</a:t>
            </a:r>
          </a:p>
          <a:p>
            <a:pPr lvl="1"/>
            <a:r>
              <a:rPr lang="en-US" sz="2000" dirty="0" smtClean="0"/>
              <a:t>Through </a:t>
            </a:r>
            <a:r>
              <a:rPr lang="en-US" sz="2000" dirty="0" smtClean="0"/>
              <a:t>some kind of collaboration, either informal meeting, regular operational meeting, direct contact or periodic report.</a:t>
            </a:r>
          </a:p>
          <a:p>
            <a:r>
              <a:rPr lang="en-US" sz="2400" dirty="0" smtClean="0"/>
              <a:t>Increase Avail/</a:t>
            </a:r>
            <a:r>
              <a:rPr lang="en-US" sz="2400" dirty="0" err="1" smtClean="0"/>
              <a:t>Rel</a:t>
            </a:r>
            <a:r>
              <a:rPr lang="en-US" sz="2400" dirty="0" smtClean="0"/>
              <a:t> </a:t>
            </a:r>
            <a:r>
              <a:rPr lang="en-US" sz="2400" dirty="0" smtClean="0"/>
              <a:t>thresholds for </a:t>
            </a:r>
            <a:r>
              <a:rPr lang="en-US" sz="2400" dirty="0" smtClean="0"/>
              <a:t>sites: </a:t>
            </a:r>
            <a:r>
              <a:rPr lang="en-US" sz="2400" dirty="0" smtClean="0">
                <a:solidFill>
                  <a:srgbClr val="FF0000"/>
                </a:solidFill>
              </a:rPr>
              <a:t>50% (9) agree</a:t>
            </a:r>
          </a:p>
          <a:p>
            <a:pPr lvl="1"/>
            <a:r>
              <a:rPr lang="en-US" sz="2000" dirty="0" smtClean="0"/>
              <a:t>6 do not agree (30%)</a:t>
            </a:r>
          </a:p>
          <a:p>
            <a:pPr lvl="1"/>
            <a:r>
              <a:rPr lang="en-US" sz="2000" dirty="0" smtClean="0"/>
              <a:t>1 will follow consensus, 2 suggest only for certain services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Thresholds modifications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Raising limits objections:</a:t>
            </a:r>
          </a:p>
          <a:p>
            <a:pPr lvl="1"/>
            <a:r>
              <a:rPr lang="en-US" sz="2000" dirty="0" smtClean="0"/>
              <a:t>Middleware not reliable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Current state is transitional: postpone the increase at the end of the 2</a:t>
            </a:r>
            <a:r>
              <a:rPr lang="en-US" sz="2000" baseline="30000" dirty="0" smtClean="0">
                <a:solidFill>
                  <a:srgbClr val="FF0000"/>
                </a:solidFill>
              </a:rPr>
              <a:t>nd</a:t>
            </a:r>
            <a:r>
              <a:rPr lang="en-US" sz="2000" dirty="0" smtClean="0">
                <a:solidFill>
                  <a:srgbClr val="FF0000"/>
                </a:solidFill>
              </a:rPr>
              <a:t> year, after reviewing infrastructure status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Small sites will not be able to keep up</a:t>
            </a:r>
          </a:p>
          <a:p>
            <a:r>
              <a:rPr lang="en-US" sz="2400" dirty="0" smtClean="0"/>
              <a:t>Grace period with lower thresholds for new sites: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Largely negative approach: (11 answers, 61%)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Doubts about its usefulness</a:t>
            </a:r>
          </a:p>
          <a:p>
            <a:pPr lvl="1"/>
            <a:r>
              <a:rPr lang="en-US" sz="2000" dirty="0" smtClean="0"/>
              <a:t>Suggestion: Remove suspension penalty instead</a:t>
            </a:r>
          </a:p>
          <a:p>
            <a:r>
              <a:rPr lang="en-US" sz="2400" dirty="0" smtClean="0"/>
              <a:t>Thresholds for core services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11 agree to 80/85%</a:t>
            </a:r>
          </a:p>
          <a:p>
            <a:pPr lvl="1"/>
            <a:r>
              <a:rPr lang="en-US" sz="2000" dirty="0" smtClean="0"/>
              <a:t>7 ask for higher than sites,  one case up to 98% ( 5 working days per year) for GOCDB, brokers, BDIIs, portals/dashboard</a:t>
            </a:r>
          </a:p>
          <a:p>
            <a:pPr lvl="1"/>
            <a:endParaRPr lang="en-US" sz="2000" dirty="0" smtClean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HEPSPEC not suitable for </a:t>
            </a:r>
            <a:r>
              <a:rPr lang="en-US" sz="2000" dirty="0" err="1" smtClean="0"/>
              <a:t>multiscience</a:t>
            </a:r>
            <a:r>
              <a:rPr lang="en-US" sz="2000" dirty="0" smtClean="0"/>
              <a:t> platforms</a:t>
            </a:r>
          </a:p>
          <a:p>
            <a:r>
              <a:rPr lang="en-US" sz="2000" dirty="0" smtClean="0"/>
              <a:t>OLA needs to address NGIs working as federations</a:t>
            </a:r>
          </a:p>
          <a:p>
            <a:r>
              <a:rPr lang="en-US" sz="2000" dirty="0" smtClean="0"/>
              <a:t>EGI should interact with NGIs only, no obligation for NGI to enforce OLA, as EGI-</a:t>
            </a:r>
            <a:r>
              <a:rPr lang="en-US" sz="2000" dirty="0" err="1" smtClean="0"/>
              <a:t>InSpire</a:t>
            </a:r>
            <a:r>
              <a:rPr lang="en-US" sz="2000" dirty="0" smtClean="0"/>
              <a:t> is a time limited project that does not cover all NGI activities</a:t>
            </a:r>
          </a:p>
          <a:p>
            <a:endParaRPr lang="el-GR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Need for easier to use tools with more </a:t>
            </a:r>
            <a:r>
              <a:rPr lang="en-US" sz="2000" dirty="0" smtClean="0">
                <a:solidFill>
                  <a:srgbClr val="FF0000"/>
                </a:solidFill>
              </a:rPr>
              <a:t>site staff</a:t>
            </a:r>
            <a:r>
              <a:rPr lang="en-US" sz="2000" dirty="0" smtClean="0">
                <a:solidFill>
                  <a:srgbClr val="FF0000"/>
                </a:solidFill>
              </a:rPr>
              <a:t> friendly details </a:t>
            </a:r>
            <a:r>
              <a:rPr lang="en-US" sz="2000" dirty="0" smtClean="0">
                <a:solidFill>
                  <a:srgbClr val="FF0000"/>
                </a:solidFill>
              </a:rPr>
              <a:t>and flexibility and easily replicated tests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Larger NGIs want to handle OLAs more internally in accordance to their local requirements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Smaller NGIs prefer to use EGI templates directly</a:t>
            </a:r>
          </a:p>
          <a:p>
            <a:r>
              <a:rPr lang="en-US" sz="2000" dirty="0" smtClean="0"/>
              <a:t>NGIs in direct control of their sites don’t care</a:t>
            </a:r>
            <a:r>
              <a:rPr lang="en-US" sz="2000" dirty="0" smtClean="0">
                <a:sym typeface="Wingdings" pitchFamily="2" charset="2"/>
              </a:rPr>
              <a:t></a:t>
            </a:r>
          </a:p>
          <a:p>
            <a:r>
              <a:rPr lang="en-US" sz="2000" dirty="0" smtClean="0">
                <a:sym typeface="Wingdings" pitchFamily="2" charset="2"/>
              </a:rPr>
              <a:t>More transparency and direct access to the Availability/Reliability data is needed</a:t>
            </a:r>
          </a:p>
          <a:p>
            <a:r>
              <a:rPr lang="en-US" sz="2000" dirty="0" smtClean="0">
                <a:sym typeface="Wingdings" pitchFamily="2" charset="2"/>
              </a:rPr>
              <a:t>Special provisions in the tools for core services</a:t>
            </a:r>
          </a:p>
          <a:p>
            <a:r>
              <a:rPr lang="en-US" sz="2000" dirty="0" smtClean="0">
                <a:sym typeface="Wingdings" pitchFamily="2" charset="2"/>
              </a:rPr>
              <a:t>Thresholds can be increased, but perhaps not right now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Grace period for new sites with lower threshold rejected</a:t>
            </a:r>
          </a:p>
          <a:p>
            <a:r>
              <a:rPr lang="en-US" sz="2000" dirty="0" smtClean="0">
                <a:sym typeface="Wingdings" pitchFamily="2" charset="2"/>
              </a:rPr>
              <a:t>Differential Quality of Service would be useful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Encourage collaboration (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through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requiring meetings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participation)</a:t>
            </a:r>
            <a:endParaRPr lang="en-US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Current status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What is an OLA?</a:t>
            </a:r>
          </a:p>
          <a:p>
            <a:pPr lvl="1"/>
            <a:r>
              <a:rPr lang="en-GB" sz="2000" dirty="0" smtClean="0"/>
              <a:t>defines the interdependent relationships among the internal support groups working to support a Service Level Agreement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EGEE: Site-ROC SLD, GGUS TPM OLA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Adapted EGEE SLD as EGI site-NGI OLA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Essentially the same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Mostly terminology changes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MS 404 defined a roadmap</a:t>
            </a:r>
          </a:p>
          <a:p>
            <a:pPr lvl="1"/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5BA6EB-6CA7-4341-AF04-4A156B03FA12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Technical forum, Amsterdam 14-15 September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F4DD4B-E681-42E9-846B-2F2378593EFA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Works in progress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Revise limits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Identify additional metrics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Changes needed to operational tools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Identify additional OLAs</a:t>
            </a:r>
          </a:p>
          <a:p>
            <a:pPr lvl="1"/>
            <a:r>
              <a:rPr lang="en-US" sz="2400" dirty="0" smtClean="0">
                <a:latin typeface="Arial" charset="0"/>
                <a:cs typeface="Arial" charset="0"/>
              </a:rPr>
              <a:t>NGI-EGI</a:t>
            </a:r>
          </a:p>
          <a:p>
            <a:pPr lvl="1"/>
            <a:r>
              <a:rPr lang="en-US" sz="2400" dirty="0" smtClean="0">
                <a:latin typeface="Arial" charset="0"/>
                <a:cs typeface="Arial" charset="0"/>
              </a:rPr>
              <a:t>VO-Site</a:t>
            </a:r>
          </a:p>
          <a:p>
            <a:pPr lvl="1"/>
            <a:r>
              <a:rPr lang="en-US" sz="2400" dirty="0" smtClean="0">
                <a:latin typeface="Arial" charset="0"/>
                <a:cs typeface="Arial" charset="0"/>
              </a:rPr>
              <a:t>VRC-EGI</a:t>
            </a:r>
          </a:p>
          <a:p>
            <a:pPr lvl="1"/>
            <a:r>
              <a:rPr lang="en-US" sz="2400" dirty="0" smtClean="0">
                <a:latin typeface="Arial" charset="0"/>
                <a:cs typeface="Arial" charset="0"/>
              </a:rPr>
              <a:t>EGI-external partners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Differentiated OLA limits per site profile</a:t>
            </a:r>
          </a:p>
          <a:p>
            <a:pPr lvl="1"/>
            <a:endParaRPr lang="en-US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lvl="1"/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5BA6EB-6CA7-4341-AF04-4A156B03FA12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Technical forum, Amsterdam 14-15 September</a:t>
            </a:r>
            <a:endParaRPr lang="el-GR" dirty="0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F4DD4B-E681-42E9-846B-2F2378593EFA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Questionnaire: Site status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18/26 </a:t>
            </a:r>
            <a:r>
              <a:rPr lang="en-US" dirty="0" smtClean="0">
                <a:latin typeface="Arial" charset="0"/>
                <a:cs typeface="Arial" charset="0"/>
              </a:rPr>
              <a:t>NGIs/EIROs replied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Only one </a:t>
            </a:r>
            <a:r>
              <a:rPr lang="en-US" dirty="0" smtClean="0">
                <a:latin typeface="Arial" charset="0"/>
                <a:cs typeface="Arial" charset="0"/>
              </a:rPr>
              <a:t>does </a:t>
            </a:r>
            <a:r>
              <a:rPr lang="en-US" dirty="0" smtClean="0">
                <a:latin typeface="Arial" charset="0"/>
                <a:cs typeface="Arial" charset="0"/>
              </a:rPr>
              <a:t>not have any OLA or similar document signed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Majority uses the EGEE SLD, 2 the WLCG </a:t>
            </a:r>
            <a:r>
              <a:rPr lang="en-US" dirty="0" err="1" smtClean="0">
                <a:latin typeface="Arial" charset="0"/>
                <a:cs typeface="Arial" charset="0"/>
              </a:rPr>
              <a:t>MoU</a:t>
            </a:r>
            <a:r>
              <a:rPr lang="en-US" dirty="0" smtClean="0">
                <a:latin typeface="Arial" charset="0"/>
                <a:cs typeface="Arial" charset="0"/>
              </a:rPr>
              <a:t>, rest the EGI OLA</a:t>
            </a:r>
          </a:p>
          <a:p>
            <a:pPr lvl="1"/>
            <a:r>
              <a:rPr lang="en-US" sz="2000" dirty="0" smtClean="0">
                <a:latin typeface="Arial" charset="0"/>
                <a:cs typeface="Arial" charset="0"/>
              </a:rPr>
              <a:t>Some additions to the OLA by NGIs: staffing requirements, increased number of cores and storage (but one case removes any minimum requirements), add requirement to participate to NGI meetings, increased reliability/availability limits, </a:t>
            </a:r>
            <a:r>
              <a:rPr lang="en-US" sz="2000" dirty="0" smtClean="0">
                <a:latin typeface="Arial" charset="0"/>
                <a:cs typeface="Arial" charset="0"/>
              </a:rPr>
              <a:t>remove any reference to “legal”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  <a:p>
            <a:pPr lvl="1"/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5BA6EB-6CA7-4341-AF04-4A156B03FA12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Technical forum, Amsterdam 14-15 September</a:t>
            </a:r>
            <a:endParaRPr lang="el-GR" dirty="0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F4DD4B-E681-42E9-846B-2F2378593EFA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cs typeface="Arial" charset="0"/>
              </a:rPr>
              <a:t>Obstacles to OLA adaptation</a:t>
            </a:r>
            <a:endParaRPr lang="el-GR" sz="4000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Obstacles to </a:t>
            </a:r>
            <a:r>
              <a:rPr lang="en-US" dirty="0" smtClean="0">
                <a:latin typeface="Arial" charset="0"/>
                <a:cs typeface="Arial" charset="0"/>
              </a:rPr>
              <a:t>adoption </a:t>
            </a:r>
            <a:r>
              <a:rPr lang="en-US" dirty="0" smtClean="0">
                <a:latin typeface="Arial" charset="0"/>
                <a:cs typeface="Arial" charset="0"/>
              </a:rPr>
              <a:t>of the OLA: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manpower shortages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GGUS ticket response time too low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storage too much for small sites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lack </a:t>
            </a:r>
            <a:r>
              <a:rPr lang="en-US" sz="1800" dirty="0" smtClean="0">
                <a:latin typeface="Arial" charset="0"/>
                <a:cs typeface="Arial" charset="0"/>
              </a:rPr>
              <a:t>of penalties if not signed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unspecified ROC/NGI commitments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some sites part of WLCG and signed already WLCG </a:t>
            </a:r>
            <a:r>
              <a:rPr lang="en-US" sz="1800" dirty="0" err="1" smtClean="0">
                <a:latin typeface="Arial" charset="0"/>
                <a:cs typeface="Arial" charset="0"/>
              </a:rPr>
              <a:t>MoU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NGI accepts criteria but does not feel EGI can enforce OLA signing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Lack of support for non </a:t>
            </a:r>
            <a:r>
              <a:rPr lang="en-US" sz="1800" dirty="0" err="1" smtClean="0">
                <a:latin typeface="Arial" charset="0"/>
                <a:cs typeface="Arial" charset="0"/>
              </a:rPr>
              <a:t>gLite</a:t>
            </a:r>
            <a:r>
              <a:rPr lang="en-US" sz="1800" dirty="0" smtClean="0">
                <a:latin typeface="Arial" charset="0"/>
                <a:cs typeface="Arial" charset="0"/>
              </a:rPr>
              <a:t> middleware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Realities of the grid: not all sites have the same effort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Site may be held responsive for external problems (power</a:t>
            </a:r>
            <a:r>
              <a:rPr lang="en-US" sz="1800" dirty="0" smtClean="0">
                <a:latin typeface="Arial" charset="0"/>
                <a:cs typeface="Arial" charset="0"/>
              </a:rPr>
              <a:t>, network</a:t>
            </a:r>
            <a:r>
              <a:rPr lang="en-US" sz="1800" dirty="0" smtClean="0">
                <a:latin typeface="Arial" charset="0"/>
                <a:cs typeface="Arial" charset="0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Metrics hide actual effort involved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Would take too much effort involving lawyers and </a:t>
            </a:r>
            <a:r>
              <a:rPr lang="en-US" sz="1800" dirty="0" smtClean="0">
                <a:latin typeface="Arial" charset="0"/>
                <a:cs typeface="Arial" charset="0"/>
              </a:rPr>
              <a:t>committees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/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5BA6EB-6CA7-4341-AF04-4A156B03FA12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Technical forum, Amsterdam 14-15 September</a:t>
            </a:r>
            <a:endParaRPr lang="el-GR" dirty="0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F4DD4B-E681-42E9-846B-2F2378593EFA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Metric </a:t>
            </a:r>
            <a:r>
              <a:rPr lang="en-US" dirty="0" smtClean="0">
                <a:latin typeface="Arial" charset="0"/>
                <a:cs typeface="Arial" charset="0"/>
              </a:rPr>
              <a:t>suggestions 1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Suggestions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Increase GGUS tickets acknowledge time to one working day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Permit sites to provide resources to grid discontinuously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Identify network issues outside site control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NGIs define their own metrics, need to take that into account</a:t>
            </a:r>
          </a:p>
          <a:p>
            <a:pPr lvl="1"/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5BA6EB-6CA7-4341-AF04-4A156B03FA12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Technical forum, Amsterdam 14-15 September</a:t>
            </a:r>
            <a:endParaRPr lang="el-GR" dirty="0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F4DD4B-E681-42E9-846B-2F2378593EFA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</a:t>
            </a:r>
            <a:r>
              <a:rPr lang="en-US" dirty="0" smtClean="0"/>
              <a:t>suggestions 2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Add operations meeting participation metric</a:t>
            </a:r>
          </a:p>
          <a:p>
            <a:r>
              <a:rPr lang="en-US" sz="2000" dirty="0" smtClean="0"/>
              <a:t>Add </a:t>
            </a:r>
            <a:r>
              <a:rPr lang="en-US" sz="2000" dirty="0" smtClean="0"/>
              <a:t>metric for response to middleware updates</a:t>
            </a:r>
            <a:endParaRPr lang="en-US" sz="2000" dirty="0" smtClean="0"/>
          </a:p>
          <a:p>
            <a:r>
              <a:rPr lang="en-US" sz="2000" dirty="0" smtClean="0"/>
              <a:t>Add security metrics (security contact, security mailing list </a:t>
            </a:r>
            <a:r>
              <a:rPr lang="en-US" sz="2000" dirty="0" smtClean="0"/>
              <a:t>registration)</a:t>
            </a:r>
            <a:endParaRPr lang="en-US" sz="2000" dirty="0" smtClean="0"/>
          </a:p>
          <a:p>
            <a:r>
              <a:rPr lang="en-US" sz="2000" dirty="0" smtClean="0"/>
              <a:t>Additional metrics for Core grid services</a:t>
            </a:r>
          </a:p>
          <a:p>
            <a:r>
              <a:rPr lang="en-US" sz="2000" dirty="0" smtClean="0"/>
              <a:t>Non </a:t>
            </a:r>
            <a:r>
              <a:rPr lang="en-US" sz="2000" dirty="0" err="1" smtClean="0"/>
              <a:t>glite</a:t>
            </a:r>
            <a:r>
              <a:rPr lang="en-US" sz="2000" dirty="0" smtClean="0"/>
              <a:t> middleware metrics</a:t>
            </a:r>
          </a:p>
          <a:p>
            <a:r>
              <a:rPr lang="en-US" sz="2000" dirty="0" smtClean="0"/>
              <a:t>NGI services metrics</a:t>
            </a:r>
          </a:p>
          <a:p>
            <a:r>
              <a:rPr lang="en-US" sz="2000" dirty="0" smtClean="0"/>
              <a:t>Provide yearly results every month</a:t>
            </a:r>
          </a:p>
          <a:p>
            <a:r>
              <a:rPr lang="en-US" sz="2000" dirty="0" smtClean="0"/>
              <a:t>Need to be very well defined, documented and transparent</a:t>
            </a:r>
          </a:p>
          <a:p>
            <a:r>
              <a:rPr lang="en-US" sz="2000" dirty="0" smtClean="0"/>
              <a:t>Sites that offer no resources can achieve 100% performance.</a:t>
            </a:r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Enforcement procedure comments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Small NGIs openly expressed satisfaction with the switch to GGUS tickets, and sites being tracked directly instead having the ROC/NGI manager do this. </a:t>
            </a:r>
          </a:p>
          <a:p>
            <a:r>
              <a:rPr lang="en-US" sz="2000" dirty="0" smtClean="0"/>
              <a:t>However desire for a dedicated tool has been expressed</a:t>
            </a:r>
          </a:p>
          <a:p>
            <a:r>
              <a:rPr lang="en-US" sz="2000" dirty="0" smtClean="0"/>
              <a:t>Request for the reports to be send automatically to sites and explanations entered by sites directly to a wiki or dedicated tool.</a:t>
            </a:r>
          </a:p>
          <a:p>
            <a:r>
              <a:rPr lang="en-US" sz="2000" dirty="0" smtClean="0"/>
              <a:t>Put a requirement for a meeting between the NGI and the site in case of low performance.</a:t>
            </a:r>
          </a:p>
          <a:p>
            <a:r>
              <a:rPr lang="en-US" sz="2000" dirty="0" smtClean="0"/>
              <a:t>Before opening tickets, consult GOCDB in case a long DT is already entered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Issue with newly certified </a:t>
            </a:r>
            <a:r>
              <a:rPr lang="en-US" sz="2000" dirty="0" smtClean="0">
                <a:solidFill>
                  <a:srgbClr val="FF0000"/>
                </a:solidFill>
              </a:rPr>
              <a:t>sites/Calculations for availability/reliability do not track full certification history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No provision for early adapters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Rewards/penalties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Some suggestions for creating a top 10 best sites, </a:t>
            </a:r>
            <a:r>
              <a:rPr lang="en-US" sz="2000" dirty="0" smtClean="0">
                <a:solidFill>
                  <a:srgbClr val="FF0000"/>
                </a:solidFill>
              </a:rPr>
              <a:t>but also against such a list</a:t>
            </a:r>
          </a:p>
          <a:p>
            <a:r>
              <a:rPr lang="en-US" sz="2000" dirty="0" smtClean="0"/>
              <a:t>Suspension generally accepted, one comment that critical data may become unavailable, need to add a clause like in case of Storage element removal/Site closure</a:t>
            </a:r>
          </a:p>
          <a:p>
            <a:r>
              <a:rPr lang="en-US" sz="2000" dirty="0" smtClean="0"/>
              <a:t>Add penalties for unresponsive ROCs/NGIs</a:t>
            </a:r>
          </a:p>
          <a:p>
            <a:r>
              <a:rPr lang="en-US" sz="2000" dirty="0" smtClean="0"/>
              <a:t>Produce some “weighed” usage metric to reward sites with optimal resource utilization</a:t>
            </a:r>
            <a:r>
              <a:rPr lang="en-US" sz="2000" dirty="0" smtClean="0"/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Publication of results widely accepted as sufficient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l-G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1180</TotalTime>
  <Words>1200</Words>
  <Application>Microsoft Office PowerPoint</Application>
  <PresentationFormat>On-screen Show (4:3)</PresentationFormat>
  <Paragraphs>157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EGI-InSPIRE-Slide-Template_v4</vt:lpstr>
      <vt:lpstr>OLA status and Questionaire results</vt:lpstr>
      <vt:lpstr>Current status</vt:lpstr>
      <vt:lpstr>Works in progress</vt:lpstr>
      <vt:lpstr>Questionnaire: Site status</vt:lpstr>
      <vt:lpstr>Obstacles to OLA adaptation</vt:lpstr>
      <vt:lpstr>Metric suggestions 1</vt:lpstr>
      <vt:lpstr>Metric suggestions 2</vt:lpstr>
      <vt:lpstr>Enforcement procedure comments</vt:lpstr>
      <vt:lpstr>Rewards/penalties</vt:lpstr>
      <vt:lpstr>Justification procedure, Tool defects</vt:lpstr>
      <vt:lpstr>Tool suggestions</vt:lpstr>
      <vt:lpstr>OLA handling, thresholds modifications</vt:lpstr>
      <vt:lpstr>Thresholds modifications</vt:lpstr>
      <vt:lpstr>Other comments</vt:lpstr>
      <vt:lpstr>Conclusions</vt:lpstr>
      <vt:lpstr>Discussion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dimitris</dc:creator>
  <cp:lastModifiedBy>dimitris</cp:lastModifiedBy>
  <cp:revision>59</cp:revision>
  <dcterms:created xsi:type="dcterms:W3CDTF">2010-09-13T08:51:25Z</dcterms:created>
  <dcterms:modified xsi:type="dcterms:W3CDTF">2010-09-15T07:21:29Z</dcterms:modified>
</cp:coreProperties>
</file>