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sldIdLst>
    <p:sldId id="256" r:id="rId2"/>
    <p:sldId id="263" r:id="rId3"/>
    <p:sldId id="262" r:id="rId4"/>
    <p:sldId id="258" r:id="rId5"/>
    <p:sldId id="260" r:id="rId6"/>
    <p:sldId id="261" r:id="rId7"/>
    <p:sldId id="264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96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9/13/2010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9/13/2010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9/13/2010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9/13/2010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9/13/2010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documents.egi.eu/secure/ShowDocument?docid=10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gi.eu/wiki/WP7:_Operational_Tools#Documentation" TargetMode="External"/><Relationship Id="rId2" Type="http://schemas.openxmlformats.org/officeDocument/2006/relationships/hyperlink" Target="https://wiki.egi.eu/wiki/EGI-InSPIRE:Main_Page#WP7:_Operational_Too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gee3-operations-automation-discuss@cern.ch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Operational Tools Roadmap Introduction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D.Cesini</a:t>
            </a:r>
            <a:r>
              <a:rPr lang="en-GB" dirty="0" smtClean="0"/>
              <a:t> (INFN/IGI)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9/16/2010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48251"/>
            <a:ext cx="2895600" cy="409749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EGI Technical Forum 14-17 Sept 2010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Tools developed by EGI-JRA1</a:t>
            </a:r>
            <a:endParaRPr lang="en-US" sz="3600" dirty="0"/>
          </a:p>
        </p:txBody>
      </p:sp>
      <p:pic>
        <p:nvPicPr>
          <p:cNvPr id="3" name="Immagine 2" descr="GoogleEarth_Image.jpg"/>
          <p:cNvPicPr>
            <a:picLocks noChangeAspect="1"/>
          </p:cNvPicPr>
          <p:nvPr/>
        </p:nvPicPr>
        <p:blipFill>
          <a:blip r:embed="rId2" cstate="print"/>
          <a:srcRect r="11413" b="11196"/>
          <a:stretch>
            <a:fillRect/>
          </a:stretch>
        </p:blipFill>
        <p:spPr>
          <a:xfrm>
            <a:off x="35496" y="1470732"/>
            <a:ext cx="5688632" cy="4118507"/>
          </a:xfrm>
          <a:prstGeom prst="rect">
            <a:avLst/>
          </a:prstGeom>
          <a:ln w="25400">
            <a:solidFill>
              <a:schemeClr val="bg1"/>
            </a:solidFill>
          </a:ln>
        </p:spPr>
      </p:pic>
      <p:sp>
        <p:nvSpPr>
          <p:cNvPr id="4" name="Content Placeholder 13"/>
          <p:cNvSpPr txBox="1">
            <a:spLocks/>
          </p:cNvSpPr>
          <p:nvPr/>
        </p:nvSpPr>
        <p:spPr>
          <a:xfrm>
            <a:off x="5868144" y="1052736"/>
            <a:ext cx="3275856" cy="4896544"/>
          </a:xfrm>
          <a:prstGeom prst="rect">
            <a:avLst/>
          </a:prstGeom>
        </p:spPr>
        <p:txBody>
          <a:bodyPr/>
          <a:lstStyle/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Operation Portal (CNRS)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EGI Helpdesk (KIT)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GOCDB (RAL)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Accounting Repository (RAL)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Accounting Portal (CESGA)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SAM/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MyEGI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(CERN/SRCE)</a:t>
            </a:r>
          </a:p>
          <a:p>
            <a:pPr marL="342900" marR="0" lvl="0" indent="-34290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Metrics Portal (CESGA)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48251"/>
            <a:ext cx="2895600" cy="409749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EGI Technical Forum 14-17 Sept 2010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activity tasks</a:t>
            </a:r>
            <a:endParaRPr lang="en-US" dirty="0"/>
          </a:p>
        </p:txBody>
      </p:sp>
      <p:sp>
        <p:nvSpPr>
          <p:cNvPr id="4" name="Rettangolo 3"/>
          <p:cNvSpPr/>
          <p:nvPr/>
        </p:nvSpPr>
        <p:spPr>
          <a:xfrm>
            <a:off x="395536" y="1412776"/>
            <a:ext cx="8352928" cy="4228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cs typeface="Arial" pitchFamily="34" charset="0"/>
              </a:rPr>
              <a:t>Message Broker Configuration to support tools and operation (AUTH)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3200" dirty="0" smtClean="0"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3200" dirty="0" smtClean="0">
                <a:cs typeface="Arial" pitchFamily="34" charset="0"/>
              </a:rPr>
              <a:t>Accounting for different resource types (LUH/INFN/RAL)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err="1" smtClean="0">
                <a:cs typeface="Arial" pitchFamily="34" charset="0"/>
              </a:rPr>
              <a:t>Billing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err="1" smtClean="0">
                <a:cs typeface="Arial" pitchFamily="34" charset="0"/>
              </a:rPr>
              <a:t>Accounting of application usage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err="1" smtClean="0">
                <a:cs typeface="Arial" pitchFamily="34" charset="0"/>
              </a:rPr>
              <a:t>Accounting of data usage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err="1" smtClean="0">
                <a:cs typeface="Arial" pitchFamily="34" charset="0"/>
              </a:rPr>
              <a:t>Accounting of capacity and cloud computing usage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48251"/>
            <a:ext cx="2895600" cy="409749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EGI Technical Forum 14-17 Sept 2010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Focus during the first months</a:t>
            </a:r>
            <a:endParaRPr lang="en-US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87660" y="1052736"/>
            <a:ext cx="8532812" cy="5256584"/>
          </a:xfrm>
        </p:spPr>
        <p:txBody>
          <a:bodyPr/>
          <a:lstStyle/>
          <a:p>
            <a:r>
              <a:rPr lang="en-US" dirty="0" smtClean="0"/>
              <a:t>Setup of the activity </a:t>
            </a:r>
            <a:r>
              <a:rPr lang="en-US" dirty="0" smtClean="0"/>
              <a:t>and the </a:t>
            </a:r>
            <a:r>
              <a:rPr lang="en-US" dirty="0" smtClean="0"/>
              <a:t>development infrastructure</a:t>
            </a:r>
          </a:p>
          <a:p>
            <a:pPr lvl="1"/>
            <a:r>
              <a:rPr lang="en-US" sz="2000" dirty="0" smtClean="0"/>
              <a:t>Group, wiki, mailing list, PPT info, </a:t>
            </a:r>
            <a:r>
              <a:rPr lang="en-US" sz="2000" dirty="0" smtClean="0"/>
              <a:t>RT, </a:t>
            </a:r>
            <a:r>
              <a:rPr lang="en-US" sz="2000" dirty="0" smtClean="0"/>
              <a:t>etc</a:t>
            </a:r>
            <a:r>
              <a:rPr lang="en-US" sz="2000" dirty="0" smtClean="0"/>
              <a:t>…</a:t>
            </a:r>
          </a:p>
          <a:p>
            <a:r>
              <a:rPr lang="en-US" dirty="0" smtClean="0"/>
              <a:t>New Releases</a:t>
            </a:r>
          </a:p>
          <a:p>
            <a:pPr lvl="1"/>
            <a:r>
              <a:rPr lang="en-US" sz="2000" dirty="0" smtClean="0"/>
              <a:t>3GGUS, 3NAGIOS, Reg. Dash, GOCDB4</a:t>
            </a:r>
            <a:endParaRPr lang="en-US" sz="2000" dirty="0" smtClean="0"/>
          </a:p>
          <a:p>
            <a:r>
              <a:rPr lang="en-US" dirty="0" err="1" smtClean="0"/>
              <a:t>Regionalisation</a:t>
            </a:r>
            <a:endParaRPr lang="en-US" dirty="0" smtClean="0"/>
          </a:p>
          <a:p>
            <a:r>
              <a:rPr lang="en-US" dirty="0" err="1" smtClean="0"/>
              <a:t>Nagios</a:t>
            </a:r>
            <a:r>
              <a:rPr lang="en-US" dirty="0" smtClean="0"/>
              <a:t> probes to measure tools availability</a:t>
            </a:r>
          </a:p>
          <a:p>
            <a:r>
              <a:rPr lang="en-US" dirty="0" smtClean="0"/>
              <a:t>Documentation review</a:t>
            </a:r>
          </a:p>
          <a:p>
            <a:r>
              <a:rPr lang="en-US" dirty="0" smtClean="0"/>
              <a:t>Migration to egi.eu domain of the central tools URLs and mailing lists</a:t>
            </a:r>
          </a:p>
          <a:p>
            <a:endParaRPr lang="en-US" dirty="0"/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48251"/>
            <a:ext cx="2895600" cy="409749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EGI Technical Forum 14-17 Sept 2010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95736" y="115888"/>
            <a:ext cx="6948264" cy="865187"/>
          </a:xfrm>
        </p:spPr>
        <p:txBody>
          <a:bodyPr/>
          <a:lstStyle/>
          <a:p>
            <a:r>
              <a:rPr lang="en-US" sz="4000" dirty="0" smtClean="0"/>
              <a:t>Tools developed outside EGI</a:t>
            </a:r>
            <a:endParaRPr lang="en-US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2952327"/>
          </a:xfrm>
        </p:spPr>
        <p:txBody>
          <a:bodyPr/>
          <a:lstStyle/>
          <a:p>
            <a:r>
              <a:rPr lang="en-US" sz="2800" dirty="0" smtClean="0"/>
              <a:t>GSTAT2.0 (CERN)</a:t>
            </a:r>
          </a:p>
          <a:p>
            <a:r>
              <a:rPr lang="en-US" sz="2800" dirty="0" smtClean="0"/>
              <a:t>Availability Calculation Engine (CERN/BARC)</a:t>
            </a:r>
          </a:p>
          <a:p>
            <a:r>
              <a:rPr lang="en-US" sz="2800" dirty="0" err="1" smtClean="0"/>
              <a:t>GridView</a:t>
            </a:r>
            <a:r>
              <a:rPr lang="en-US" sz="2800" dirty="0" smtClean="0"/>
              <a:t> </a:t>
            </a:r>
            <a:r>
              <a:rPr lang="en-US" sz="2800" dirty="0" smtClean="0"/>
              <a:t>(CERN/BARC)</a:t>
            </a:r>
          </a:p>
          <a:p>
            <a:r>
              <a:rPr lang="en-US" sz="2800" dirty="0" smtClean="0"/>
              <a:t>Network Monitoring </a:t>
            </a:r>
            <a:r>
              <a:rPr lang="en-US" sz="2800" dirty="0" smtClean="0"/>
              <a:t>tools</a:t>
            </a:r>
          </a:p>
          <a:p>
            <a:pPr lvl="1"/>
            <a:r>
              <a:rPr lang="en-US" sz="2400" dirty="0" err="1" smtClean="0"/>
              <a:t>DownCollector</a:t>
            </a:r>
            <a:endParaRPr lang="en-US" sz="2400" dirty="0" smtClean="0"/>
          </a:p>
          <a:p>
            <a:pPr lvl="1"/>
            <a:r>
              <a:rPr lang="en-US" sz="2400" dirty="0" err="1" smtClean="0"/>
              <a:t>perfSONAR</a:t>
            </a:r>
            <a:endParaRPr lang="en-US" sz="2400" dirty="0" smtClean="0"/>
          </a:p>
          <a:p>
            <a:r>
              <a:rPr lang="en-US" dirty="0" err="1" smtClean="0"/>
              <a:t>MyOSG</a:t>
            </a:r>
            <a:r>
              <a:rPr lang="en-US" dirty="0" smtClean="0"/>
              <a:t> Portal</a:t>
            </a:r>
            <a:endParaRPr lang="en-US" dirty="0"/>
          </a:p>
        </p:txBody>
      </p:sp>
      <p:sp>
        <p:nvSpPr>
          <p:cNvPr id="4" name="Segnaposto contenuto 2"/>
          <p:cNvSpPr txBox="1">
            <a:spLocks/>
          </p:cNvSpPr>
          <p:nvPr/>
        </p:nvSpPr>
        <p:spPr bwMode="auto">
          <a:xfrm>
            <a:off x="899592" y="5157192"/>
            <a:ext cx="741682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Interaction through the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OAT with the new mandate of </a:t>
            </a:r>
            <a:r>
              <a:rPr lang="en-US" sz="2800" b="1" dirty="0" smtClean="0">
                <a:cs typeface="Arial" pitchFamily="34" charset="0"/>
              </a:rPr>
              <a:t>cross projects forum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48251"/>
            <a:ext cx="2895600" cy="409749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EGI Technical Forum 14-17 Sept 2010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Collection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268760"/>
            <a:ext cx="8892480" cy="4968552"/>
          </a:xfrm>
        </p:spPr>
        <p:txBody>
          <a:bodyPr/>
          <a:lstStyle/>
          <a:p>
            <a:r>
              <a:rPr lang="en-US" dirty="0" smtClean="0"/>
              <a:t>Roadmap open to accept project requirements</a:t>
            </a:r>
          </a:p>
          <a:p>
            <a:r>
              <a:rPr lang="en-US" dirty="0" smtClean="0"/>
              <a:t>Prioritized by the</a:t>
            </a:r>
            <a:r>
              <a:rPr lang="en-US" dirty="0" smtClean="0"/>
              <a:t> </a:t>
            </a:r>
            <a:r>
              <a:rPr lang="en-US" dirty="0" smtClean="0"/>
              <a:t>Operational Tools Advisory Group (OTAG)</a:t>
            </a:r>
          </a:p>
          <a:p>
            <a:pPr lvl="1"/>
            <a:r>
              <a:rPr lang="en-US" sz="2000" dirty="0" err="1" smtClean="0"/>
              <a:t>ToR</a:t>
            </a:r>
            <a:r>
              <a:rPr lang="en-US" sz="2000" dirty="0" smtClean="0"/>
              <a:t> available at: </a:t>
            </a:r>
            <a:r>
              <a:rPr lang="en-US" sz="2000" dirty="0" smtClean="0">
                <a:hlinkClick r:id="rId2"/>
              </a:rPr>
              <a:t>https://documents.egi.eu/secure/ShowDocument?docid=103</a:t>
            </a:r>
            <a:endParaRPr lang="en-US" sz="2000" dirty="0" smtClean="0"/>
          </a:p>
          <a:p>
            <a:pPr lvl="1"/>
            <a:r>
              <a:rPr lang="en-US" sz="2000" dirty="0" smtClean="0"/>
              <a:t>RT queue available containing previous OTAG open issues</a:t>
            </a:r>
          </a:p>
          <a:p>
            <a:pPr lvl="1"/>
            <a:r>
              <a:rPr lang="en-US" sz="2000" dirty="0" smtClean="0"/>
              <a:t>Group, wiki and mailing list already defined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The first EGI OTAG during the next weeks</a:t>
            </a:r>
          </a:p>
        </p:txBody>
      </p:sp>
      <p:sp>
        <p:nvSpPr>
          <p:cNvPr id="4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3124200" y="6448251"/>
            <a:ext cx="2895600" cy="409749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Arial" pitchFamily="34" charset="0"/>
              </a:rPr>
              <a:t>EGI Technical Forum 14-17 Sept 2010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412776"/>
            <a:ext cx="8964488" cy="4752528"/>
          </a:xfrm>
        </p:spPr>
        <p:txBody>
          <a:bodyPr/>
          <a:lstStyle/>
          <a:p>
            <a:r>
              <a:rPr lang="en-US" sz="2300" dirty="0" smtClean="0"/>
              <a:t>JRA1 Wiki</a:t>
            </a:r>
          </a:p>
          <a:p>
            <a:pPr lvl="1"/>
            <a:r>
              <a:rPr lang="en-US" sz="1900" dirty="0" smtClean="0">
                <a:hlinkClick r:id="rId2"/>
              </a:rPr>
              <a:t>https</a:t>
            </a:r>
            <a:r>
              <a:rPr lang="en-US" sz="1900" dirty="0" smtClean="0">
                <a:hlinkClick r:id="rId2"/>
              </a:rPr>
              <a:t>://wiki.egi.eu/wiki/EGI-InSPIRE:Main_Page#WP7:_</a:t>
            </a:r>
            <a:r>
              <a:rPr lang="en-US" sz="1900" dirty="0" smtClean="0">
                <a:hlinkClick r:id="rId2"/>
              </a:rPr>
              <a:t>Operational_Tools</a:t>
            </a:r>
            <a:endParaRPr lang="en-US" sz="1900" dirty="0" smtClean="0"/>
          </a:p>
          <a:p>
            <a:r>
              <a:rPr lang="en-US" sz="2300" dirty="0" smtClean="0"/>
              <a:t>Documentation Links</a:t>
            </a:r>
          </a:p>
          <a:p>
            <a:pPr lvl="1"/>
            <a:r>
              <a:rPr lang="en-US" sz="1900" dirty="0" smtClean="0">
                <a:hlinkClick r:id="rId3"/>
              </a:rPr>
              <a:t>https://wiki.egi.eu/wiki/WP7:_Operational_Tools#Documentation</a:t>
            </a:r>
            <a:endParaRPr lang="en-US" sz="1900" dirty="0" smtClean="0"/>
          </a:p>
          <a:p>
            <a:r>
              <a:rPr lang="en-US" sz="2300" dirty="0" smtClean="0"/>
              <a:t>JRA1 Mailing List</a:t>
            </a:r>
          </a:p>
          <a:p>
            <a:pPr lvl="1"/>
            <a:r>
              <a:rPr lang="en-US" sz="1900" dirty="0" smtClean="0"/>
              <a:t>inspire-jra1&lt;at&gt;mailman.egi.eu</a:t>
            </a:r>
          </a:p>
          <a:p>
            <a:r>
              <a:rPr lang="en-US" sz="2300" dirty="0" smtClean="0"/>
              <a:t>OTAG Mailing List</a:t>
            </a:r>
          </a:p>
          <a:p>
            <a:pPr lvl="1"/>
            <a:r>
              <a:rPr lang="en-US" sz="1900" dirty="0" err="1" smtClean="0"/>
              <a:t>Otag</a:t>
            </a:r>
            <a:r>
              <a:rPr lang="en-US" sz="1900" dirty="0" smtClean="0"/>
              <a:t>&lt;at&gt;mailman.egi.eu</a:t>
            </a:r>
          </a:p>
          <a:p>
            <a:r>
              <a:rPr lang="en-US" sz="2300" dirty="0" smtClean="0"/>
              <a:t>OAT Mailing List</a:t>
            </a:r>
          </a:p>
          <a:p>
            <a:pPr lvl="1"/>
            <a:r>
              <a:rPr lang="en-US" sz="1900" dirty="0" smtClean="0">
                <a:hlinkClick r:id="rId4"/>
              </a:rPr>
              <a:t>egee3-operations-automation-discuss@cern.ch</a:t>
            </a:r>
            <a:endParaRPr lang="en-US" sz="1900" dirty="0" smtClean="0"/>
          </a:p>
          <a:p>
            <a:r>
              <a:rPr lang="en-US" sz="2300" dirty="0" smtClean="0"/>
              <a:t>Tool </a:t>
            </a:r>
            <a:r>
              <a:rPr lang="en-US" sz="2300" dirty="0" err="1" smtClean="0"/>
              <a:t>Admins</a:t>
            </a:r>
            <a:r>
              <a:rPr lang="en-US" sz="2300" dirty="0" smtClean="0"/>
              <a:t> mailing List</a:t>
            </a:r>
          </a:p>
          <a:p>
            <a:pPr lvl="1"/>
            <a:r>
              <a:rPr lang="en-US" sz="1900" dirty="0" smtClean="0"/>
              <a:t>tool-</a:t>
            </a:r>
            <a:r>
              <a:rPr lang="en-US" sz="1900" dirty="0" err="1" smtClean="0"/>
              <a:t>admins</a:t>
            </a:r>
            <a:r>
              <a:rPr lang="en-US" sz="1900" dirty="0" smtClean="0"/>
              <a:t>&lt;at&gt;mailman.egi.eu</a:t>
            </a:r>
            <a:endParaRPr lang="en-US" sz="1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-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EGI-InSPIRE-Slide-Template_v4-4</Template>
  <TotalTime>7333</TotalTime>
  <Words>298</Words>
  <Application>Microsoft Office PowerPoint</Application>
  <PresentationFormat>Presentazione su schermo (4:3)</PresentationFormat>
  <Paragraphs>65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EGI-InSPIRE-Slide-Template_v4-4</vt:lpstr>
      <vt:lpstr>Operational Tools Roadmap Introduction</vt:lpstr>
      <vt:lpstr>Tools developed by EGI-JRA1</vt:lpstr>
      <vt:lpstr>Other activity tasks</vt:lpstr>
      <vt:lpstr>Focus during the first months</vt:lpstr>
      <vt:lpstr>Tools developed outside EGI</vt:lpstr>
      <vt:lpstr>Requirements Collection</vt:lpstr>
      <vt:lpstr>Contacts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cesini</dc:creator>
  <cp:lastModifiedBy>cesini</cp:lastModifiedBy>
  <cp:revision>127</cp:revision>
  <dcterms:created xsi:type="dcterms:W3CDTF">2010-09-07T07:54:33Z</dcterms:created>
  <dcterms:modified xsi:type="dcterms:W3CDTF">2010-09-16T08:26:29Z</dcterms:modified>
</cp:coreProperties>
</file>