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681" r:id="rId2"/>
  </p:sldMasterIdLst>
  <p:notesMasterIdLst>
    <p:notesMasterId r:id="rId16"/>
  </p:notesMasterIdLst>
  <p:sldIdLst>
    <p:sldId id="256" r:id="rId3"/>
    <p:sldId id="266" r:id="rId4"/>
    <p:sldId id="276" r:id="rId5"/>
    <p:sldId id="277" r:id="rId6"/>
    <p:sldId id="278" r:id="rId7"/>
    <p:sldId id="281" r:id="rId8"/>
    <p:sldId id="282" r:id="rId9"/>
    <p:sldId id="284" r:id="rId10"/>
    <p:sldId id="285" r:id="rId11"/>
    <p:sldId id="283" r:id="rId12"/>
    <p:sldId id="288" r:id="rId13"/>
    <p:sldId id="286" r:id="rId14"/>
    <p:sldId id="287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00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1AA3D7-88D6-4637-9768-25973AAD1ED1}" type="datetimeFigureOut">
              <a:rPr lang="it-IT"/>
              <a:pPr>
                <a:defRPr/>
              </a:pPr>
              <a:t>15/09/2010</a:t>
            </a:fld>
            <a:endParaRPr lang="it-IT"/>
          </a:p>
        </p:txBody>
      </p:sp>
      <p:sp>
        <p:nvSpPr>
          <p:cNvPr id="2048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48089C-9466-4789-A6E9-C462C7657E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 defTabSz="844550"/>
            <a:fld id="{C5D7FFFA-AAFC-4764-8764-E7A33C4AB1FE}" type="slidenum">
              <a:rPr lang="en-GB" sz="1200">
                <a:latin typeface="Calibri" pitchFamily="34" charset="0"/>
              </a:rPr>
              <a:pPr algn="r" defTabSz="844550"/>
              <a:t>5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2662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1" tIns="45716" rIns="91431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 defTabSz="844550"/>
            <a:fld id="{75911CE7-558A-45F1-9540-1548BF8B1144}" type="slidenum">
              <a:rPr lang="en-GB" sz="1200">
                <a:latin typeface="Calibri" pitchFamily="34" charset="0"/>
              </a:rPr>
              <a:pPr algn="r" defTabSz="844550"/>
              <a:t>9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1" tIns="45716" rIns="91431" bIns="45716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5C3C1-5CA0-40C7-84A0-EFE079F71D8C}" type="datetimeFigureOut">
              <a:rPr lang="fr-FR"/>
              <a:pPr>
                <a:defRPr/>
              </a:pPr>
              <a:t>15/09/2010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A1ABC-ACA5-4245-96F1-69770A62132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18A3D-8CA0-46FD-99D9-8C04332CDE3E}" type="datetimeFigureOut">
              <a:rPr lang="fr-FR"/>
              <a:pPr>
                <a:defRPr/>
              </a:pPr>
              <a:t>15/09/2010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5A4D7-9F9F-4347-940B-46B3019C50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28F76-3C7F-4C77-913E-2EBA21032A47}" type="datetimeFigureOut">
              <a:rPr lang="fr-FR"/>
              <a:pPr>
                <a:defRPr/>
              </a:pPr>
              <a:t>15/09/2010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959B7-E651-4AFE-98AB-A8DFAB51483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  <a:latin typeface="+mn-lt"/>
                <a:cs typeface="+mn-cs"/>
              </a:rPr>
              <a:t>EGI-</a:t>
            </a:r>
            <a:r>
              <a:rPr lang="en-US" sz="3200" b="1" dirty="0" err="1">
                <a:solidFill>
                  <a:schemeClr val="bg1"/>
                </a:solidFill>
                <a:latin typeface="+mn-lt"/>
                <a:cs typeface="+mn-cs"/>
              </a:rPr>
              <a:t>InSPIRE</a:t>
            </a:r>
            <a:endParaRPr lang="en-US" sz="32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fi-FI">
              <a:latin typeface="+mn-lt"/>
              <a:cs typeface="+mn-cs"/>
            </a:endParaRPr>
          </a:p>
        </p:txBody>
      </p:sp>
      <p:pic>
        <p:nvPicPr>
          <p:cNvPr id="6" name="Picture 16" descr="EGI-logo_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karttakuva_cmyk_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5800"/>
            <a:ext cx="1447800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fi-FI" dirty="0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88113"/>
            <a:ext cx="2286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EGI-</a:t>
            </a:r>
            <a:r>
              <a:rPr lang="en-US" sz="1400" b="1" dirty="0" err="1">
                <a:solidFill>
                  <a:schemeClr val="bg1"/>
                </a:solidFill>
                <a:latin typeface="+mn-lt"/>
                <a:cs typeface="+mn-cs"/>
              </a:rPr>
              <a:t>InSPIRE</a:t>
            </a:r>
            <a:r>
              <a:rPr lang="en-US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RI-261323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91400" y="6550025"/>
            <a:ext cx="17526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www.egi.eu</a:t>
            </a:r>
          </a:p>
        </p:txBody>
      </p:sp>
      <p:pic>
        <p:nvPicPr>
          <p:cNvPr id="11" name="Picture 13" descr="eu-fla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589588"/>
            <a:ext cx="78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4" descr="e-infrastructure-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5516563"/>
            <a:ext cx="144780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curv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44824"/>
            <a:ext cx="7315200" cy="1374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3645024"/>
            <a:ext cx="51054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97A0-947D-43D6-94B6-B902327CE70B}" type="datetime1">
              <a:rPr lang="en-GB"/>
              <a:pPr>
                <a:defRPr/>
              </a:pPr>
              <a:t>15/09/2010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DB3BC-DB4F-4F68-B4DC-877CA9113BB1}" type="slidenum">
              <a:rPr lang="fi-FI"/>
              <a:pPr>
                <a:defRPr/>
              </a:pPr>
              <a:t>‹N›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53301-27CC-4E63-AC63-AE8802DAFD0B}" type="datetime1">
              <a:rPr lang="en-GB"/>
              <a:pPr>
                <a:defRPr/>
              </a:pPr>
              <a:t>15/09/2010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3055D-6E04-4077-AE93-C243F83F4223}" type="slidenum">
              <a:rPr lang="fi-FI"/>
              <a:pPr>
                <a:defRPr/>
              </a:pPr>
              <a:t>‹N›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Calibri" pitchFamily="34" charset="0"/>
              <a:cs typeface="+mn-cs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Calibri" pitchFamily="34" charset="0"/>
                <a:cs typeface="+mn-cs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Calibri" pitchFamily="34" charset="0"/>
                <a:cs typeface="+mn-cs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>
                  <a:solidFill>
                    <a:srgbClr val="FFFFFF"/>
                  </a:solidFill>
                  <a:latin typeface="+mn-lt"/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>
                <a:solidFill>
                  <a:srgbClr val="FFFFFF"/>
                </a:solidFill>
                <a:latin typeface="+mn-lt"/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>
                <a:solidFill>
                  <a:srgbClr val="FFFFFF"/>
                </a:solidFill>
                <a:latin typeface="+mn-lt"/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3B133B-F84F-4CAE-AC03-07F1146159C2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C4809-BF15-4105-8538-FB6419403667}" type="datetimeFigureOut">
              <a:rPr lang="en-US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B80AF-67B6-41B6-BF54-A9EB51D20838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491FF-EF03-4F0A-8352-30A2009FA2ED}" type="datetimeFigureOut">
              <a:rPr lang="en-US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47A5E-2A3C-4D7A-A5AC-B7DFEA44997C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5C951-BEBE-4F2D-8D42-CD4F96DA2E9E}" type="datetimeFigureOut">
              <a:rPr lang="en-US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F4BE5-A572-4345-B7CE-71D88D26DBFF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9C088-2A2A-4C5E-B810-9669011A0FA8}" type="datetimeFigureOut">
              <a:rPr lang="fr-FR"/>
              <a:pPr>
                <a:defRPr/>
              </a:pPr>
              <a:t>15/09/2010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06957-B632-4234-A956-D65E4BCC5B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6AC4A-D49C-412B-AC9D-C58F6090AA61}" type="datetimeFigureOut">
              <a:rPr lang="fr-FR"/>
              <a:pPr>
                <a:defRPr/>
              </a:pPr>
              <a:t>15/09/2010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D8B6B-725F-4F34-BF1F-9CC103D177D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17686-00FB-49BD-BCA8-CA60EF656439}" type="datetimeFigureOut">
              <a:rPr lang="fr-FR"/>
              <a:pPr>
                <a:defRPr/>
              </a:pPr>
              <a:t>15/09/2010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C8B64-30DD-4C17-AC14-F78605A1FA4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41F7-5A4F-442F-9856-0E135FE31AC5}" type="datetimeFigureOut">
              <a:rPr lang="fr-FR"/>
              <a:pPr>
                <a:defRPr/>
              </a:pPr>
              <a:t>15/09/2010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9B3B7-5EEC-446E-9864-A02FAB23A5C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FBF06-4CFE-4E69-8250-F682101D8419}" type="datetimeFigureOut">
              <a:rPr lang="fr-FR"/>
              <a:pPr>
                <a:defRPr/>
              </a:pPr>
              <a:t>15/09/2010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0D61E-4476-43F5-A321-64DF86AC65D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C19BF-1F49-48B5-924E-CA724A8C9F1C}" type="datetimeFigureOut">
              <a:rPr lang="fr-FR"/>
              <a:pPr>
                <a:defRPr/>
              </a:pPr>
              <a:t>15/09/2010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A94F-03BC-487D-A742-C7B0B7A0359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DE3FB-B99E-4E89-9874-F29CC57A4503}" type="datetimeFigureOut">
              <a:rPr lang="fr-FR"/>
              <a:pPr>
                <a:defRPr/>
              </a:pPr>
              <a:t>15/09/2010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B506-32D4-4526-ABBB-4AD2D96F9AF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D0251-26DE-4319-84EC-10DD279C7433}" type="datetimeFigureOut">
              <a:rPr lang="fr-FR"/>
              <a:pPr>
                <a:defRPr/>
              </a:pPr>
              <a:t>15/09/2010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F160B-CD94-4E6F-BB7E-CAFC69199E8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D340BE-48E9-4691-95A3-0B15A8B5A1C9}" type="datetimeFigureOut">
              <a:rPr lang="fr-FR"/>
              <a:pPr>
                <a:defRPr/>
              </a:pPr>
              <a:t>15/09/2010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66A47D-9238-4349-9B5F-AE7EDB71873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9" r:id="rId12"/>
    <p:sldLayoutId id="214748370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Calibri" pitchFamily="34" charset="0"/>
              <a:cs typeface="+mn-cs"/>
            </a:endParaRPr>
          </a:p>
        </p:txBody>
      </p:sp>
      <p:grpSp>
        <p:nvGrpSpPr>
          <p:cNvPr id="15363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Calibri" pitchFamily="34" charset="0"/>
                <a:cs typeface="+mn-cs"/>
              </a:endParaRPr>
            </a:p>
          </p:txBody>
        </p:sp>
        <p:pic>
          <p:nvPicPr>
            <p:cNvPr id="15372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Calibri" pitchFamily="34" charset="0"/>
                <a:cs typeface="+mn-cs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5364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536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F73D26-8BC0-4DF2-BE25-EF03CE427E03}" type="datetimeFigureOut">
              <a:rPr lang="en-US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932C162-80E5-4F70-ABE7-1BF787ACD9BE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>
                <a:solidFill>
                  <a:srgbClr val="FFFFFF"/>
                </a:solidFill>
                <a:latin typeface="+mn-lt"/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>
                <a:solidFill>
                  <a:srgbClr val="FFFFFF"/>
                </a:solidFill>
                <a:latin typeface="+mn-lt"/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6" r:id="rId2"/>
    <p:sldLayoutId id="2147483697" r:id="rId3"/>
    <p:sldLayoutId id="2147483698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ctrTitle"/>
          </p:nvPr>
        </p:nvSpPr>
        <p:spPr>
          <a:xfrm>
            <a:off x="1619250" y="1844675"/>
            <a:ext cx="7200900" cy="1470025"/>
          </a:xfrm>
        </p:spPr>
        <p:txBody>
          <a:bodyPr/>
          <a:lstStyle/>
          <a:p>
            <a:pPr eaLnBrk="1" hangingPunct="1"/>
            <a:r>
              <a:rPr lang="fr-FR" sz="4000" smtClean="0">
                <a:latin typeface="Arial" charset="0"/>
                <a:cs typeface="Arial" charset="0"/>
              </a:rPr>
              <a:t>Wrap up on </a:t>
            </a:r>
            <a:br>
              <a:rPr lang="fr-FR" sz="4000" smtClean="0">
                <a:latin typeface="Arial" charset="0"/>
                <a:cs typeface="Arial" charset="0"/>
              </a:rPr>
            </a:br>
            <a:r>
              <a:rPr lang="fr-FR" sz="4000" smtClean="0">
                <a:latin typeface="Arial" charset="0"/>
                <a:cs typeface="Arial" charset="0"/>
              </a:rPr>
              <a:t>perfSONAR-Lite_TSS and Network Troubleshooting</a:t>
            </a:r>
          </a:p>
        </p:txBody>
      </p:sp>
      <p:sp>
        <p:nvSpPr>
          <p:cNvPr id="21506" name="Sous-titre 2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fr-FR" sz="2400" i="1" smtClean="0">
                <a:latin typeface="Arial" charset="0"/>
                <a:cs typeface="Arial" charset="0"/>
              </a:rPr>
              <a:t>Mario Reale GARR / IGI</a:t>
            </a:r>
          </a:p>
          <a:p>
            <a:pPr eaLnBrk="1" hangingPunct="1"/>
            <a:r>
              <a:rPr lang="fr-FR" sz="2400" i="1" smtClean="0">
                <a:latin typeface="Arial" charset="0"/>
                <a:cs typeface="Arial" charset="0"/>
              </a:rPr>
              <a:t>EGI Network Support Coordination</a:t>
            </a:r>
          </a:p>
          <a:p>
            <a:pPr eaLnBrk="1" hangingPunct="1"/>
            <a:r>
              <a:rPr lang="fr-FR" sz="2400" i="1" smtClean="0">
                <a:latin typeface="Arial" charset="0"/>
                <a:cs typeface="Arial" charset="0"/>
              </a:rPr>
              <a:t>mario.reale@garr.it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BWCTL Test</a:t>
            </a:r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>
          <a:xfrm>
            <a:off x="611188" y="1600200"/>
            <a:ext cx="8075612" cy="4525963"/>
          </a:xfrm>
        </p:spPr>
        <p:txBody>
          <a:bodyPr/>
          <a:lstStyle/>
          <a:p>
            <a:endParaRPr lang="it-IT" smtClean="0">
              <a:latin typeface="Arial" charset="0"/>
              <a:cs typeface="Arial" charset="0"/>
            </a:endParaRPr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196975"/>
            <a:ext cx="8393113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  <a:cs typeface="Arial" charset="0"/>
              </a:rPr>
              <a:t>Advantages / Nice features </a:t>
            </a:r>
            <a:endParaRPr lang="it-IT" sz="4000" smtClean="0">
              <a:latin typeface="Arial" charset="0"/>
              <a:cs typeface="Arial" charset="0"/>
            </a:endParaRP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395288" y="1412875"/>
            <a:ext cx="8075612" cy="4525963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Focuses on an effective aspect like troubleshooting</a:t>
            </a:r>
          </a:p>
          <a:p>
            <a:r>
              <a:rPr lang="en-US" smtClean="0">
                <a:latin typeface="Arial" charset="0"/>
                <a:cs typeface="Arial" charset="0"/>
              </a:rPr>
              <a:t>It’s on demand </a:t>
            </a:r>
          </a:p>
          <a:p>
            <a:r>
              <a:rPr lang="en-US" smtClean="0">
                <a:latin typeface="Arial" charset="0"/>
                <a:cs typeface="Arial" charset="0"/>
              </a:rPr>
              <a:t>Foresees 2 different user profiles              ( Coordinator, Grid Site)</a:t>
            </a:r>
          </a:p>
          <a:p>
            <a:r>
              <a:rPr lang="en-US" smtClean="0">
                <a:latin typeface="Arial" charset="0"/>
                <a:cs typeface="Arial" charset="0"/>
              </a:rPr>
              <a:t>Relatively light in deployment</a:t>
            </a:r>
          </a:p>
          <a:p>
            <a:r>
              <a:rPr lang="en-US" smtClean="0">
                <a:latin typeface="Arial" charset="0"/>
                <a:cs typeface="Arial" charset="0"/>
              </a:rPr>
              <a:t>Based on a widely used and reliable set of web services protocols (PerfSONAR)</a:t>
            </a:r>
            <a:endParaRPr lang="it-IT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Limitations / Issues</a:t>
            </a:r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>
          <a:xfrm>
            <a:off x="395288" y="1196975"/>
            <a:ext cx="8497887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Some issues related to the </a:t>
            </a:r>
            <a:r>
              <a:rPr lang="en-US" smtClean="0">
                <a:solidFill>
                  <a:schemeClr val="hlink"/>
                </a:solidFill>
                <a:latin typeface="Arial" charset="0"/>
                <a:cs typeface="Arial" charset="0"/>
              </a:rPr>
              <a:t>security of the BWCTLD</a:t>
            </a:r>
            <a:r>
              <a:rPr lang="en-US" smtClean="0">
                <a:latin typeface="Arial" charset="0"/>
                <a:cs typeface="Arial" charset="0"/>
              </a:rPr>
              <a:t>  (too accessible to launch test)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Partially corrected in the last months of EGEE (specifying allowed IP addresses)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  <a:latin typeface="Arial" charset="0"/>
                <a:cs typeface="Arial" charset="0"/>
              </a:rPr>
              <a:t>User Interface / Web forms</a:t>
            </a:r>
            <a:r>
              <a:rPr lang="en-US" smtClean="0">
                <a:latin typeface="Arial" charset="0"/>
                <a:cs typeface="Arial" charset="0"/>
              </a:rPr>
              <a:t> a bit heavy / non particularly user friendly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Limited  test campaign / validation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 Tightly coupled/ too bounded to the GOC-DB structure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Some issues with probe registration / actually available probes</a:t>
            </a:r>
          </a:p>
          <a:p>
            <a:pPr>
              <a:lnSpc>
                <a:spcPct val="90000"/>
              </a:lnSpc>
            </a:pPr>
            <a:endParaRPr lang="en-US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it-IT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Summary on the tool</a:t>
            </a:r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179388" y="1052513"/>
            <a:ext cx="8964612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  <a:latin typeface="Arial" charset="0"/>
                <a:cs typeface="Arial" charset="0"/>
              </a:rPr>
              <a:t>Hit the target</a:t>
            </a:r>
            <a:r>
              <a:rPr lang="en-US" smtClean="0">
                <a:latin typeface="Arial" charset="0"/>
                <a:cs typeface="Arial" charset="0"/>
              </a:rPr>
              <a:t> of Troubleshooting on demand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It </a:t>
            </a:r>
            <a:r>
              <a:rPr lang="en-US" smtClean="0">
                <a:solidFill>
                  <a:schemeClr val="hlink"/>
                </a:solidFill>
                <a:latin typeface="Arial" charset="0"/>
                <a:cs typeface="Arial" charset="0"/>
              </a:rPr>
              <a:t>did not reach full production quality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Room for improvement in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Security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Web Interface for users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Would however be a pity to drop it 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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….and the nice news is that </a:t>
            </a:r>
            <a:r>
              <a:rPr lang="en-US" smtClean="0">
                <a:solidFill>
                  <a:schemeClr val="hlink"/>
                </a:solidFill>
                <a:latin typeface="Arial" charset="0"/>
                <a:cs typeface="Arial" charset="0"/>
                <a:sym typeface="Wingdings" pitchFamily="2" charset="2"/>
              </a:rPr>
              <a:t>we won’t waste the experience and effort around it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 </a:t>
            </a:r>
          </a:p>
          <a:p>
            <a:pPr>
              <a:lnSpc>
                <a:spcPct val="90000"/>
              </a:lnSpc>
            </a:pPr>
            <a:endParaRPr lang="en-US" smtClean="0">
              <a:latin typeface="Arial" charset="0"/>
              <a:cs typeface="Arial" charset="0"/>
              <a:sym typeface="Wingdings" pitchFamily="2" charset="2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it-IT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      http://www.dfn.de/win/quality-of-service/download-von-perfsonar-lite-tss/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96975"/>
            <a:ext cx="8891588" cy="4878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During EGEE III a task of the SA2 activity was dedicated to the provisioning of a network monitoring solution for EGEE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The task emphasis drifted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from “</a:t>
            </a:r>
            <a:r>
              <a:rPr lang="en-US" smtClean="0">
                <a:solidFill>
                  <a:schemeClr val="tx2"/>
                </a:solidFill>
                <a:latin typeface="Arial" charset="0"/>
                <a:cs typeface="Arial" charset="0"/>
              </a:rPr>
              <a:t>monitoring</a:t>
            </a:r>
            <a:r>
              <a:rPr lang="en-US" smtClean="0">
                <a:latin typeface="Arial" charset="0"/>
                <a:cs typeface="Arial" charset="0"/>
              </a:rPr>
              <a:t>” to “</a:t>
            </a:r>
            <a:r>
              <a:rPr lang="en-US" smtClean="0">
                <a:solidFill>
                  <a:schemeClr val="tx2"/>
                </a:solidFill>
                <a:latin typeface="Arial" charset="0"/>
                <a:cs typeface="Arial" charset="0"/>
              </a:rPr>
              <a:t>troubleshooting</a:t>
            </a:r>
            <a:r>
              <a:rPr lang="en-US" smtClean="0">
                <a:latin typeface="Arial" charset="0"/>
                <a:cs typeface="Arial" charset="0"/>
              </a:rPr>
              <a:t>”,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from “</a:t>
            </a:r>
            <a:r>
              <a:rPr lang="en-US" smtClean="0">
                <a:solidFill>
                  <a:schemeClr val="tx2"/>
                </a:solidFill>
                <a:latin typeface="Arial" charset="0"/>
                <a:cs typeface="Arial" charset="0"/>
              </a:rPr>
              <a:t>scheduled measurements</a:t>
            </a:r>
            <a:r>
              <a:rPr lang="en-US" smtClean="0">
                <a:latin typeface="Arial" charset="0"/>
                <a:cs typeface="Arial" charset="0"/>
              </a:rPr>
              <a:t>” to “</a:t>
            </a:r>
            <a:r>
              <a:rPr lang="en-US" smtClean="0">
                <a:solidFill>
                  <a:schemeClr val="tx2"/>
                </a:solidFill>
                <a:latin typeface="Arial" charset="0"/>
                <a:cs typeface="Arial" charset="0"/>
              </a:rPr>
              <a:t>on-demand</a:t>
            </a:r>
            <a:r>
              <a:rPr lang="en-US" smtClean="0">
                <a:latin typeface="Arial" charset="0"/>
                <a:cs typeface="Arial" charset="0"/>
              </a:rPr>
              <a:t>”,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.. and to </a:t>
            </a:r>
            <a:r>
              <a:rPr lang="en-US" smtClean="0">
                <a:solidFill>
                  <a:schemeClr val="tx2"/>
                </a:solidFill>
                <a:latin typeface="Arial" charset="0"/>
                <a:cs typeface="Arial" charset="0"/>
              </a:rPr>
              <a:t>light deployment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DFN (RRZN Erlangen) designed a tool based on the widely known/used </a:t>
            </a:r>
            <a:r>
              <a:rPr lang="en-US" smtClean="0">
                <a:solidFill>
                  <a:schemeClr val="accent2"/>
                </a:solidFill>
                <a:latin typeface="Arial" charset="0"/>
                <a:cs typeface="Arial" charset="0"/>
              </a:rPr>
              <a:t>PerfSONAR</a:t>
            </a:r>
            <a:r>
              <a:rPr lang="en-US" smtClean="0">
                <a:latin typeface="Arial" charset="0"/>
                <a:cs typeface="Arial" charset="0"/>
              </a:rPr>
              <a:t> framework</a:t>
            </a:r>
            <a:endParaRPr lang="en-US" smtClean="0"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22530" name="Titre 1"/>
          <p:cNvSpPr>
            <a:spLocks noGrp="1"/>
          </p:cNvSpPr>
          <p:nvPr>
            <p:ph type="title" idx="4294967295"/>
          </p:nvPr>
        </p:nvSpPr>
        <p:spPr>
          <a:xfrm>
            <a:off x="1908175" y="44450"/>
            <a:ext cx="7235825" cy="620713"/>
          </a:xfrm>
        </p:spPr>
        <p:txBody>
          <a:bodyPr/>
          <a:lstStyle/>
          <a:p>
            <a:pPr algn="r" eaLnBrk="1" hangingPunct="1"/>
            <a:r>
              <a:rPr lang="en-US" sz="3200" b="1" smtClean="0">
                <a:latin typeface="Arial" charset="0"/>
                <a:cs typeface="Arial" charset="0"/>
              </a:rPr>
              <a:t> A little bit of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PerfSONAR-Lite_TSS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0" y="1268413"/>
            <a:ext cx="91440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The idea was  to provide a light weighted tool, acting on-demand, to provide network troubleshooting for Grid sites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Arial" charset="0"/>
                <a:cs typeface="Arial" charset="0"/>
              </a:rPr>
              <a:t>Based on the PerfSONAR Web Services protocol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Key concept: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chemeClr val="hlink"/>
                </a:solidFill>
                <a:latin typeface="Arial" charset="0"/>
                <a:cs typeface="Arial" charset="0"/>
              </a:rPr>
              <a:t>Few very basic network troubleshooting tests</a:t>
            </a:r>
          </a:p>
          <a:p>
            <a:pPr lvl="2">
              <a:lnSpc>
                <a:spcPct val="90000"/>
              </a:lnSpc>
            </a:pPr>
            <a:r>
              <a:rPr lang="en-US" sz="1800" smtClean="0">
                <a:latin typeface="Arial" charset="0"/>
                <a:cs typeface="Arial" charset="0"/>
              </a:rPr>
              <a:t>To identify possible issues impacting on the provided functionality by the middleware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A few basic network tests/measurements: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cs typeface="Arial" charset="0"/>
              </a:rPr>
              <a:t>Ping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cs typeface="Arial" charset="0"/>
              </a:rPr>
              <a:t>Traceroute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cs typeface="Arial" charset="0"/>
              </a:rPr>
              <a:t>Reverse DNS lookup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cs typeface="Arial" charset="0"/>
              </a:rPr>
              <a:t>Port Scan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cs typeface="Arial" charset="0"/>
              </a:rPr>
              <a:t>BWCTL (IPERF) bandwidth test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The tool has been developed by DFN/RRZE and validated by GARR, RENATER and NDGF</a:t>
            </a:r>
          </a:p>
          <a:p>
            <a:pPr>
              <a:lnSpc>
                <a:spcPct val="90000"/>
              </a:lnSpc>
            </a:pPr>
            <a:endParaRPr lang="en-US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250825" y="0"/>
            <a:ext cx="8569325" cy="1190625"/>
          </a:xfrm>
        </p:spPr>
        <p:txBody>
          <a:bodyPr/>
          <a:lstStyle/>
          <a:p>
            <a:pPr algn="r"/>
            <a:r>
              <a:rPr lang="en-US" sz="3600" smtClean="0">
                <a:solidFill>
                  <a:srgbClr val="FF0000"/>
                </a:solidFill>
                <a:latin typeface="Arial" charset="0"/>
                <a:cs typeface="Arial" charset="0"/>
              </a:rPr>
              <a:t>PerfSONAR-Lite_TSS</a:t>
            </a:r>
            <a:r>
              <a:rPr lang="en-US" sz="4000" smtClean="0">
                <a:latin typeface="Arial" charset="0"/>
                <a:cs typeface="Arial" charset="0"/>
              </a:rPr>
              <a:t> </a:t>
            </a:r>
            <a:br>
              <a:rPr lang="en-US" sz="4000" smtClean="0">
                <a:latin typeface="Arial" charset="0"/>
                <a:cs typeface="Arial" charset="0"/>
              </a:rPr>
            </a:br>
            <a:r>
              <a:rPr lang="en-US" sz="4000" smtClean="0">
                <a:latin typeface="Arial" charset="0"/>
                <a:cs typeface="Arial" charset="0"/>
              </a:rPr>
              <a:t>Architecture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0" y="1268413"/>
            <a:ext cx="4716463" cy="4494212"/>
          </a:xfrm>
        </p:spPr>
        <p:txBody>
          <a:bodyPr/>
          <a:lstStyle/>
          <a:p>
            <a:r>
              <a:rPr lang="en-US" sz="2400" b="1" smtClean="0">
                <a:latin typeface="Arial" charset="0"/>
                <a:cs typeface="Arial" charset="0"/>
              </a:rPr>
              <a:t>Central Web Server to access measurement results </a:t>
            </a:r>
          </a:p>
          <a:p>
            <a:r>
              <a:rPr lang="en-US" sz="2400" b="1" smtClean="0">
                <a:latin typeface="Arial" charset="0"/>
                <a:cs typeface="Arial" charset="0"/>
              </a:rPr>
              <a:t>A light-weighted sensor probe in each Grid site</a:t>
            </a:r>
          </a:p>
          <a:p>
            <a:r>
              <a:rPr lang="en-US" sz="2400" b="1" smtClean="0">
                <a:latin typeface="Arial" charset="0"/>
                <a:cs typeface="Arial" charset="0"/>
              </a:rPr>
              <a:t>Basic functionality provided by perfSONAR plugins</a:t>
            </a:r>
          </a:p>
          <a:p>
            <a:r>
              <a:rPr lang="en-US" sz="2400" b="1" smtClean="0">
                <a:latin typeface="Arial" charset="0"/>
                <a:cs typeface="Arial" charset="0"/>
              </a:rPr>
              <a:t>Two categories of users: </a:t>
            </a:r>
          </a:p>
          <a:p>
            <a:pPr lvl="1"/>
            <a:r>
              <a:rPr lang="en-US" sz="2000" b="1" smtClean="0">
                <a:latin typeface="Arial" charset="0"/>
                <a:cs typeface="Arial" charset="0"/>
              </a:rPr>
              <a:t>Sites</a:t>
            </a:r>
          </a:p>
          <a:p>
            <a:pPr lvl="1"/>
            <a:r>
              <a:rPr lang="en-US" sz="2000" b="1" smtClean="0">
                <a:latin typeface="Arial" charset="0"/>
                <a:cs typeface="Arial" charset="0"/>
              </a:rPr>
              <a:t>Network Coordination team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1538" y="1033463"/>
            <a:ext cx="4462462" cy="582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Espace réservé du numéro de diapositive 4"/>
          <p:cNvSpPr txBox="1">
            <a:spLocks noGrp="1"/>
          </p:cNvSpPr>
          <p:nvPr/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fld id="{BD96927A-6D40-49F7-AA7A-03C83931E9BE}" type="slidenum">
              <a:rPr lang="en-GB" sz="1200" b="1">
                <a:latin typeface="+mn-lt"/>
                <a:cs typeface="+mn-cs"/>
              </a:rPr>
              <a:pPr algn="r" fontAlgn="auto">
                <a:spcAft>
                  <a:spcPts val="0"/>
                </a:spcAft>
                <a:defRPr/>
              </a:pPr>
              <a:t>5</a:t>
            </a:fld>
            <a:endParaRPr lang="en-GB" sz="1200" b="1">
              <a:latin typeface="+mn-lt"/>
              <a:cs typeface="+mn-cs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PerfSONAR-Lite TSS Architecture</a:t>
            </a:r>
            <a:endParaRPr lang="en-GB" sz="5400" smtClean="0">
              <a:latin typeface="Arial" charset="0"/>
              <a:cs typeface="Arial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52513"/>
            <a:ext cx="8693150" cy="1055687"/>
          </a:xfrm>
        </p:spPr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Network troubleshooting tool</a:t>
            </a:r>
          </a:p>
          <a:p>
            <a:pPr lvl="1"/>
            <a:r>
              <a:rPr lang="en-US" sz="1900" smtClean="0">
                <a:latin typeface="Arial" charset="0"/>
                <a:cs typeface="Arial" charset="0"/>
              </a:rPr>
              <a:t>Runs tests on demand from a Grid site, managed by a central team or a grid site administrator:</a:t>
            </a:r>
          </a:p>
          <a:p>
            <a:pPr lvl="2"/>
            <a:r>
              <a:rPr lang="en-US" sz="1700" smtClean="0">
                <a:latin typeface="Arial" charset="0"/>
                <a:cs typeface="Arial" charset="0"/>
              </a:rPr>
              <a:t>ping, traceroute, DNS lookup, port scan e bandwith</a:t>
            </a:r>
            <a:endParaRPr lang="fr-FR" sz="1700" smtClean="0">
              <a:latin typeface="Arial" charset="0"/>
              <a:cs typeface="Arial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2875" y="3478213"/>
            <a:ext cx="3071813" cy="2286000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1011238" y="4325938"/>
            <a:ext cx="214312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/>
          </a:p>
        </p:txBody>
      </p:sp>
      <p:sp>
        <p:nvSpPr>
          <p:cNvPr id="11" name="Rectangle 10"/>
          <p:cNvSpPr/>
          <p:nvPr/>
        </p:nvSpPr>
        <p:spPr>
          <a:xfrm>
            <a:off x="1368425" y="4325938"/>
            <a:ext cx="21431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/>
          </a:p>
        </p:txBody>
      </p:sp>
      <p:sp>
        <p:nvSpPr>
          <p:cNvPr id="12" name="Rectangle 11"/>
          <p:cNvSpPr/>
          <p:nvPr/>
        </p:nvSpPr>
        <p:spPr>
          <a:xfrm>
            <a:off x="1725613" y="4325938"/>
            <a:ext cx="214312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/>
          </a:p>
        </p:txBody>
      </p:sp>
      <p:sp>
        <p:nvSpPr>
          <p:cNvPr id="13" name="Ellipse 12"/>
          <p:cNvSpPr/>
          <p:nvPr/>
        </p:nvSpPr>
        <p:spPr>
          <a:xfrm>
            <a:off x="3368675" y="2644775"/>
            <a:ext cx="2286000" cy="1214438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/>
          </a:p>
        </p:txBody>
      </p:sp>
      <p:sp>
        <p:nvSpPr>
          <p:cNvPr id="25609" name="ZoneTexte 11"/>
          <p:cNvSpPr txBox="1">
            <a:spLocks noChangeArrowheads="1"/>
          </p:cNvSpPr>
          <p:nvPr/>
        </p:nvSpPr>
        <p:spPr bwMode="auto">
          <a:xfrm>
            <a:off x="4154488" y="38592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ENOC</a:t>
            </a:r>
          </a:p>
        </p:txBody>
      </p:sp>
      <p:sp>
        <p:nvSpPr>
          <p:cNvPr id="15" name="Ellipse 14"/>
          <p:cNvSpPr/>
          <p:nvPr/>
        </p:nvSpPr>
        <p:spPr>
          <a:xfrm>
            <a:off x="5940425" y="3716338"/>
            <a:ext cx="3071813" cy="2286000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1082675" y="4683125"/>
            <a:ext cx="17145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10800000" flipV="1">
            <a:off x="4725988" y="2633663"/>
            <a:ext cx="857250" cy="28575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154488" y="2930525"/>
            <a:ext cx="500062" cy="2143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/>
          </a:p>
        </p:txBody>
      </p:sp>
      <p:cxnSp>
        <p:nvCxnSpPr>
          <p:cNvPr id="20" name="Connecteur droit 19"/>
          <p:cNvCxnSpPr/>
          <p:nvPr/>
        </p:nvCxnSpPr>
        <p:spPr>
          <a:xfrm rot="16200000" flipV="1">
            <a:off x="1759745" y="4574381"/>
            <a:ext cx="214312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16200000" flipV="1">
            <a:off x="1331120" y="4574381"/>
            <a:ext cx="214312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rot="16200000" flipV="1">
            <a:off x="973932" y="4574381"/>
            <a:ext cx="214312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225675" y="4325938"/>
            <a:ext cx="214313" cy="1428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/>
          </a:p>
        </p:txBody>
      </p:sp>
      <p:cxnSp>
        <p:nvCxnSpPr>
          <p:cNvPr id="25" name="Connecteur droit 24"/>
          <p:cNvCxnSpPr/>
          <p:nvPr/>
        </p:nvCxnSpPr>
        <p:spPr>
          <a:xfrm rot="16200000" flipV="1">
            <a:off x="2259807" y="4574381"/>
            <a:ext cx="214312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408238" y="6110288"/>
            <a:ext cx="214312" cy="1428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/>
          </a:p>
        </p:txBody>
      </p:sp>
      <p:sp>
        <p:nvSpPr>
          <p:cNvPr id="25620" name="ZoneTexte 52"/>
          <p:cNvSpPr txBox="1">
            <a:spLocks noChangeArrowheads="1"/>
          </p:cNvSpPr>
          <p:nvPr/>
        </p:nvSpPr>
        <p:spPr bwMode="auto">
          <a:xfrm>
            <a:off x="2622550" y="5976938"/>
            <a:ext cx="412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Local site light PerfSONAR’s sensor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08238" y="6443663"/>
            <a:ext cx="214312" cy="1428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/>
          </a:p>
        </p:txBody>
      </p:sp>
      <p:sp>
        <p:nvSpPr>
          <p:cNvPr id="25622" name="ZoneTexte 28"/>
          <p:cNvSpPr txBox="1">
            <a:spLocks noChangeArrowheads="1"/>
          </p:cNvSpPr>
          <p:nvPr/>
        </p:nvSpPr>
        <p:spPr bwMode="auto">
          <a:xfrm>
            <a:off x="209550" y="4611688"/>
            <a:ext cx="164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1"/>
                </a:solidFill>
              </a:rPr>
              <a:t>administrator</a:t>
            </a:r>
          </a:p>
        </p:txBody>
      </p:sp>
      <p:sp>
        <p:nvSpPr>
          <p:cNvPr id="25623" name="ZoneTexte 60"/>
          <p:cNvSpPr txBox="1">
            <a:spLocks noChangeArrowheads="1"/>
          </p:cNvSpPr>
          <p:nvPr/>
        </p:nvSpPr>
        <p:spPr bwMode="auto">
          <a:xfrm>
            <a:off x="2622550" y="6348413"/>
            <a:ext cx="6053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/>
              <a:t>Central Network Coordination monitoring server</a:t>
            </a:r>
          </a:p>
        </p:txBody>
      </p:sp>
      <p:sp>
        <p:nvSpPr>
          <p:cNvPr id="31" name="Organigramme : Connecteur 30"/>
          <p:cNvSpPr/>
          <p:nvPr/>
        </p:nvSpPr>
        <p:spPr>
          <a:xfrm>
            <a:off x="5297488" y="2419350"/>
            <a:ext cx="214312" cy="21431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/>
              <a:t>1</a:t>
            </a:r>
            <a:endParaRPr lang="fr-FR" b="1" dirty="0"/>
          </a:p>
        </p:txBody>
      </p:sp>
      <p:sp>
        <p:nvSpPr>
          <p:cNvPr id="32" name="Rectangle 31"/>
          <p:cNvSpPr/>
          <p:nvPr/>
        </p:nvSpPr>
        <p:spPr>
          <a:xfrm>
            <a:off x="7226300" y="4368800"/>
            <a:ext cx="21431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/>
          </a:p>
        </p:txBody>
      </p:sp>
      <p:sp>
        <p:nvSpPr>
          <p:cNvPr id="33" name="Rectangle 32"/>
          <p:cNvSpPr/>
          <p:nvPr/>
        </p:nvSpPr>
        <p:spPr>
          <a:xfrm>
            <a:off x="7583488" y="4368800"/>
            <a:ext cx="214312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/>
          </a:p>
        </p:txBody>
      </p:sp>
      <p:sp>
        <p:nvSpPr>
          <p:cNvPr id="34" name="Rectangle 33"/>
          <p:cNvSpPr/>
          <p:nvPr/>
        </p:nvSpPr>
        <p:spPr>
          <a:xfrm>
            <a:off x="7940675" y="4368800"/>
            <a:ext cx="21431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/>
          </a:p>
        </p:txBody>
      </p:sp>
      <p:cxnSp>
        <p:nvCxnSpPr>
          <p:cNvPr id="35" name="Connecteur droit 34"/>
          <p:cNvCxnSpPr/>
          <p:nvPr/>
        </p:nvCxnSpPr>
        <p:spPr>
          <a:xfrm>
            <a:off x="6369050" y="4725988"/>
            <a:ext cx="17145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16200000" flipV="1">
            <a:off x="7975600" y="4618038"/>
            <a:ext cx="2143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rot="16200000" flipV="1">
            <a:off x="7546975" y="4618038"/>
            <a:ext cx="2143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rot="16200000" flipV="1">
            <a:off x="7189787" y="4618038"/>
            <a:ext cx="2143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32" name="ZoneTexte 70"/>
          <p:cNvSpPr txBox="1">
            <a:spLocks noChangeArrowheads="1"/>
          </p:cNvSpPr>
          <p:nvPr/>
        </p:nvSpPr>
        <p:spPr bwMode="auto">
          <a:xfrm>
            <a:off x="6842125" y="492125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Grid site B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583363" y="4368800"/>
            <a:ext cx="214312" cy="1428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/>
          </a:p>
        </p:txBody>
      </p:sp>
      <p:cxnSp>
        <p:nvCxnSpPr>
          <p:cNvPr id="41" name="Connecteur droit 40"/>
          <p:cNvCxnSpPr/>
          <p:nvPr/>
        </p:nvCxnSpPr>
        <p:spPr>
          <a:xfrm rot="16200000" flipV="1">
            <a:off x="6610350" y="4618038"/>
            <a:ext cx="2143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4654550" y="3216275"/>
            <a:ext cx="1928813" cy="10715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rganigramme : Connecteur 42"/>
          <p:cNvSpPr/>
          <p:nvPr/>
        </p:nvSpPr>
        <p:spPr>
          <a:xfrm>
            <a:off x="6154738" y="3573463"/>
            <a:ext cx="214312" cy="214312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/>
              <a:t>3</a:t>
            </a:r>
          </a:p>
        </p:txBody>
      </p:sp>
      <p:sp>
        <p:nvSpPr>
          <p:cNvPr id="44" name="Flèche en arc 43"/>
          <p:cNvSpPr/>
          <p:nvPr/>
        </p:nvSpPr>
        <p:spPr>
          <a:xfrm>
            <a:off x="4225925" y="2716213"/>
            <a:ext cx="285750" cy="35718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45" name="Organigramme : Connecteur 44"/>
          <p:cNvSpPr/>
          <p:nvPr/>
        </p:nvSpPr>
        <p:spPr>
          <a:xfrm>
            <a:off x="4225925" y="2501900"/>
            <a:ext cx="214313" cy="21431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/>
              <a:t>2</a:t>
            </a:r>
          </a:p>
        </p:txBody>
      </p:sp>
      <p:cxnSp>
        <p:nvCxnSpPr>
          <p:cNvPr id="46" name="Connecteur droit avec flèche 45"/>
          <p:cNvCxnSpPr>
            <a:endCxn id="24" idx="3"/>
          </p:cNvCxnSpPr>
          <p:nvPr/>
        </p:nvCxnSpPr>
        <p:spPr>
          <a:xfrm rot="10800000">
            <a:off x="2452688" y="4397375"/>
            <a:ext cx="4000500" cy="22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0800000">
            <a:off x="4583113" y="3359150"/>
            <a:ext cx="1928812" cy="10715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rganigramme : Connecteur 47"/>
          <p:cNvSpPr/>
          <p:nvPr/>
        </p:nvSpPr>
        <p:spPr>
          <a:xfrm>
            <a:off x="4368800" y="4502150"/>
            <a:ext cx="214313" cy="21431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/>
              <a:t>4</a:t>
            </a:r>
          </a:p>
        </p:txBody>
      </p:sp>
      <p:sp>
        <p:nvSpPr>
          <p:cNvPr id="49" name="Organigramme : Connecteur 48"/>
          <p:cNvSpPr/>
          <p:nvPr/>
        </p:nvSpPr>
        <p:spPr>
          <a:xfrm>
            <a:off x="5368925" y="3930650"/>
            <a:ext cx="214313" cy="21431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/>
              <a:t>5</a:t>
            </a:r>
          </a:p>
        </p:txBody>
      </p:sp>
      <p:pic>
        <p:nvPicPr>
          <p:cNvPr id="25643" name="Picture 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3238" y="2419350"/>
            <a:ext cx="2381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44" name="ZoneTexte 57"/>
          <p:cNvSpPr txBox="1">
            <a:spLocks noChangeArrowheads="1"/>
          </p:cNvSpPr>
          <p:nvPr/>
        </p:nvSpPr>
        <p:spPr bwMode="auto">
          <a:xfrm>
            <a:off x="6227763" y="2349500"/>
            <a:ext cx="2698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</a:rPr>
              <a:t>Network Coordination, </a:t>
            </a:r>
            <a:br>
              <a:rPr lang="fr-FR" b="1">
                <a:solidFill>
                  <a:schemeClr val="accent2"/>
                </a:solidFill>
              </a:rPr>
            </a:br>
            <a:r>
              <a:rPr lang="fr-FR" b="1">
                <a:solidFill>
                  <a:schemeClr val="accent2"/>
                </a:solidFill>
              </a:rPr>
              <a:t>	ROC or</a:t>
            </a:r>
            <a:br>
              <a:rPr lang="fr-FR" b="1">
                <a:solidFill>
                  <a:schemeClr val="accent2"/>
                </a:solidFill>
              </a:rPr>
            </a:br>
            <a:r>
              <a:rPr lang="fr-FR" b="1">
                <a:solidFill>
                  <a:schemeClr val="accent2"/>
                </a:solidFill>
              </a:rPr>
              <a:t>site administrator</a:t>
            </a:r>
          </a:p>
        </p:txBody>
      </p:sp>
      <p:sp>
        <p:nvSpPr>
          <p:cNvPr id="25645" name="ZoneTexte 70"/>
          <p:cNvSpPr txBox="1">
            <a:spLocks noChangeArrowheads="1"/>
          </p:cNvSpPr>
          <p:nvPr/>
        </p:nvSpPr>
        <p:spPr bwMode="auto">
          <a:xfrm>
            <a:off x="1081088" y="506095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Grid site A</a:t>
            </a:r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4725988" y="2776538"/>
            <a:ext cx="928687" cy="285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rganigramme : Connecteur 54"/>
          <p:cNvSpPr/>
          <p:nvPr/>
        </p:nvSpPr>
        <p:spPr>
          <a:xfrm>
            <a:off x="5154613" y="2990850"/>
            <a:ext cx="214312" cy="21431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AuthN based on X.509 certificates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25538"/>
            <a:ext cx="9144000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Oval 8"/>
          <p:cNvSpPr>
            <a:spLocks noChangeArrowheads="1"/>
          </p:cNvSpPr>
          <p:nvPr/>
        </p:nvSpPr>
        <p:spPr bwMode="auto">
          <a:xfrm>
            <a:off x="1835150" y="3573463"/>
            <a:ext cx="3457575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Registering a new probe</a:t>
            </a:r>
            <a:endParaRPr lang="it-IT" smtClean="0">
              <a:latin typeface="Arial" charset="0"/>
              <a:cs typeface="Arial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52513"/>
            <a:ext cx="9144000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  <a:cs typeface="Arial" charset="0"/>
              </a:rPr>
              <a:t>Probe and User Data Management</a:t>
            </a:r>
            <a:endParaRPr lang="it-IT" sz="4000" smtClean="0">
              <a:latin typeface="Arial" charset="0"/>
              <a:cs typeface="Arial" charset="0"/>
            </a:endParaRPr>
          </a:p>
        </p:txBody>
      </p:sp>
      <p:pic>
        <p:nvPicPr>
          <p:cNvPr id="2969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25538"/>
            <a:ext cx="9144000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u numéro de diapositive 4"/>
          <p:cNvSpPr txBox="1">
            <a:spLocks noGrp="1"/>
          </p:cNvSpPr>
          <p:nvPr/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F2C4FF9-BE3F-4D30-9081-DECDCB85BB3C}" type="slidenum">
              <a:rPr lang="en-GB" sz="1200" b="1"/>
              <a:pPr algn="r"/>
              <a:t>9</a:t>
            </a:fld>
            <a:endParaRPr lang="en-GB" sz="1200" b="1"/>
          </a:p>
        </p:txBody>
      </p:sp>
      <p:sp>
        <p:nvSpPr>
          <p:cNvPr id="10244" name="Espace réservé du numéro de diapositive 5"/>
          <p:cNvSpPr txBox="1">
            <a:spLocks noGrp="1"/>
          </p:cNvSpPr>
          <p:nvPr/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80B7FC5A-DCBE-448E-A69D-AAB7B63CD6CA}" type="slidenum">
              <a:rPr lang="en-GB" sz="1200" b="1">
                <a:latin typeface="+mn-lt"/>
                <a:cs typeface="+mn-cs"/>
              </a:rPr>
              <a:pPr algn="r">
                <a:defRPr/>
              </a:pPr>
              <a:t>9</a:t>
            </a:fld>
            <a:endParaRPr lang="en-GB" sz="1200" b="1">
              <a:latin typeface="+mn-lt"/>
              <a:cs typeface="+mn-cs"/>
            </a:endParaRPr>
          </a:p>
        </p:txBody>
      </p:sp>
      <p:sp>
        <p:nvSpPr>
          <p:cNvPr id="30723" name="Ellipse 8"/>
          <p:cNvSpPr>
            <a:spLocks noChangeArrowheads="1"/>
          </p:cNvSpPr>
          <p:nvPr/>
        </p:nvSpPr>
        <p:spPr bwMode="auto">
          <a:xfrm>
            <a:off x="3059113" y="1484313"/>
            <a:ext cx="1785937" cy="214312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F1AF00"/>
              </a:buClr>
              <a:buFontTx/>
              <a:buChar char="•"/>
            </a:pPr>
            <a:endParaRPr lang="en-US" sz="1600">
              <a:solidFill>
                <a:schemeClr val="accent2"/>
              </a:solidFill>
            </a:endParaRP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811213"/>
            <a:ext cx="8281988" cy="604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6"/>
          <p:cNvSpPr>
            <a:spLocks/>
          </p:cNvSpPr>
          <p:nvPr/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Traceroute Test</a:t>
            </a:r>
            <a:endParaRPr lang="it-IT" sz="4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413</Words>
  <Application>Microsoft Office PowerPoint</Application>
  <PresentationFormat>Presentazione su schermo (4:3)</PresentationFormat>
  <Paragraphs>82</Paragraphs>
  <Slides>13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Modello struttura</vt:lpstr>
      </vt:variant>
      <vt:variant>
        <vt:i4>5</vt:i4>
      </vt:variant>
      <vt:variant>
        <vt:lpstr>Titoli diapositive</vt:lpstr>
      </vt:variant>
      <vt:variant>
        <vt:i4>13</vt:i4>
      </vt:variant>
    </vt:vector>
  </HeadingPairs>
  <TitlesOfParts>
    <vt:vector size="22" baseType="lpstr">
      <vt:lpstr>Arial</vt:lpstr>
      <vt:lpstr>Calibri</vt:lpstr>
      <vt:lpstr>SimSun</vt:lpstr>
      <vt:lpstr>Wingdings</vt:lpstr>
      <vt:lpstr>Conception personnalisée</vt:lpstr>
      <vt:lpstr>EGI-InSPIRE-Slide-Template_v4-1</vt:lpstr>
      <vt:lpstr>Conception personnalisée</vt:lpstr>
      <vt:lpstr>Conception personnalisée</vt:lpstr>
      <vt:lpstr>EGI-InSPIRE-Slide-Template_v4-1</vt:lpstr>
      <vt:lpstr>Wrap up on  perfSONAR-Lite_TSS and Network Troubleshooting</vt:lpstr>
      <vt:lpstr> A little bit of history</vt:lpstr>
      <vt:lpstr>PerfSONAR-Lite_TSS</vt:lpstr>
      <vt:lpstr>PerfSONAR-Lite_TSS  Architecture</vt:lpstr>
      <vt:lpstr>PerfSONAR-Lite TSS Architecture</vt:lpstr>
      <vt:lpstr>AuthN based on X.509 certificates</vt:lpstr>
      <vt:lpstr>Registering a new probe</vt:lpstr>
      <vt:lpstr>Probe and User Data Management</vt:lpstr>
      <vt:lpstr>Diapositiva 9</vt:lpstr>
      <vt:lpstr>BWCTL Test</vt:lpstr>
      <vt:lpstr>Advantages / Nice features </vt:lpstr>
      <vt:lpstr>Limitations / Issues</vt:lpstr>
      <vt:lpstr>Summary on the tool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jeannin</dc:creator>
  <cp:lastModifiedBy>Mario Reale</cp:lastModifiedBy>
  <cp:revision>61</cp:revision>
  <dcterms:created xsi:type="dcterms:W3CDTF">2010-09-02T08:56:58Z</dcterms:created>
  <dcterms:modified xsi:type="dcterms:W3CDTF">2010-09-15T09:21:13Z</dcterms:modified>
</cp:coreProperties>
</file>