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</p:sldMasterIdLst>
  <p:notesMasterIdLst>
    <p:notesMasterId r:id="rId33"/>
  </p:notesMasterIdLst>
  <p:handoutMasterIdLst>
    <p:handoutMasterId r:id="rId34"/>
  </p:handoutMasterIdLst>
  <p:sldIdLst>
    <p:sldId id="1274" r:id="rId3"/>
    <p:sldId id="1364" r:id="rId4"/>
    <p:sldId id="1363" r:id="rId5"/>
    <p:sldId id="1367" r:id="rId6"/>
    <p:sldId id="1365" r:id="rId7"/>
    <p:sldId id="1370" r:id="rId8"/>
    <p:sldId id="1371" r:id="rId9"/>
    <p:sldId id="1372" r:id="rId10"/>
    <p:sldId id="1376" r:id="rId11"/>
    <p:sldId id="1377" r:id="rId12"/>
    <p:sldId id="1378" r:id="rId13"/>
    <p:sldId id="1391" r:id="rId14"/>
    <p:sldId id="1382" r:id="rId15"/>
    <p:sldId id="1385" r:id="rId16"/>
    <p:sldId id="1381" r:id="rId17"/>
    <p:sldId id="1392" r:id="rId18"/>
    <p:sldId id="1393" r:id="rId19"/>
    <p:sldId id="1394" r:id="rId20"/>
    <p:sldId id="1383" r:id="rId21"/>
    <p:sldId id="1384" r:id="rId22"/>
    <p:sldId id="1380" r:id="rId23"/>
    <p:sldId id="1373" r:id="rId24"/>
    <p:sldId id="1396" r:id="rId25"/>
    <p:sldId id="1375" r:id="rId26"/>
    <p:sldId id="1358" r:id="rId27"/>
    <p:sldId id="1362" r:id="rId28"/>
    <p:sldId id="1395" r:id="rId29"/>
    <p:sldId id="1389" r:id="rId30"/>
    <p:sldId id="1390" r:id="rId31"/>
    <p:sldId id="1359" r:id="rId32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ECFF"/>
    <a:srgbClr val="66CCFF"/>
    <a:srgbClr val="99CCFF"/>
    <a:srgbClr val="3333FF"/>
    <a:srgbClr val="33CC33"/>
    <a:srgbClr val="FF0066"/>
    <a:srgbClr val="0033CC"/>
    <a:srgbClr val="00FF00"/>
    <a:srgbClr val="FFFF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6" autoAdjust="0"/>
    <p:restoredTop sz="88487" autoAdjust="0"/>
  </p:normalViewPr>
  <p:slideViewPr>
    <p:cSldViewPr>
      <p:cViewPr>
        <p:scale>
          <a:sx n="60" d="100"/>
          <a:sy n="60" d="100"/>
        </p:scale>
        <p:origin x="-804" y="-228"/>
      </p:cViewPr>
      <p:guideLst>
        <p:guide orient="horz" pos="2478"/>
        <p:guide orient="horz" pos="1979"/>
        <p:guide orient="horz" pos="2251"/>
        <p:guide orient="horz" pos="618"/>
        <p:guide orient="horz" pos="2704"/>
        <p:guide orient="horz" pos="2160"/>
        <p:guide pos="2653"/>
      </p:guideLst>
    </p:cSldViewPr>
  </p:slideViewPr>
  <p:outlineViewPr>
    <p:cViewPr>
      <p:scale>
        <a:sx n="25" d="100"/>
        <a:sy n="25" d="100"/>
      </p:scale>
      <p:origin x="0" y="11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F6E4CC5-B827-41CC-98E0-E7975DD034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84F16D6-CFEB-4932-A0C0-DCF6486B29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5E56-BAC4-4393-B1A1-E342CAA6BC04}" type="slidenum">
              <a:rPr lang="de-DE"/>
              <a:pPr/>
              <a:t>1</a:t>
            </a:fld>
            <a:endParaRPr lang="de-DE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Key question</a:t>
            </a:r>
            <a:r>
              <a:rPr lang="de-DE" baseline="0" smtClean="0"/>
              <a:t>: does biodiv influence sequestration of C – and to what extent</a:t>
            </a:r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Plus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information on ecosystem processes, cause-effect relationships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quentification of drivers of C-sequestration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development and validation of general C-householde models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 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 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Minus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short signals can´t be detected (-&gt; dynamics in time)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weak link with ICOS as atmoshperic CO2 levels don´t systematically vary on the continental level (no gradient that could be used to test C-sequestration dependancy of comparable ecosystems across a CO2 gradient)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F16D6-CFEB-4932-A0C0-DCF6486B29C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F16D6-CFEB-4932-A0C0-DCF6486B29C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51B1-C7A3-4AD5-BA7F-F784AD54E0CF}" type="slidenum">
              <a:rPr lang="de-DE"/>
              <a:pPr/>
              <a:t>18</a:t>
            </a:fld>
            <a:endParaRPr lang="de-DE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Effects of climate effects on increments less pronounced than growth response to release-events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DCFD3-C08E-4EFF-BA34-B3C70D801014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Aiming at a comprehensive understanding ov the dynamics of natural mixed spruce-fir-beech forests:</a:t>
            </a:r>
          </a:p>
          <a:p>
            <a:pPr eaLnBrk="1" hangingPunct="1">
              <a:buFontTx/>
              <a:buChar char="•"/>
            </a:pPr>
            <a:r>
              <a:rPr lang="de-AT" smtClean="0"/>
              <a:t>Quantification of the </a:t>
            </a:r>
            <a:r>
              <a:rPr lang="de-AT" b="1" smtClean="0"/>
              <a:t>effects of several natural disturbances</a:t>
            </a:r>
            <a:r>
              <a:rPr lang="de-AT" smtClean="0"/>
              <a:t> on stand dynamics</a:t>
            </a:r>
            <a:endParaRPr lang="de-DE" smtClean="0"/>
          </a:p>
          <a:p>
            <a:pPr eaLnBrk="1" hangingPunct="1">
              <a:buFontTx/>
              <a:buChar char="•"/>
            </a:pPr>
            <a:r>
              <a:rPr lang="de-AT" smtClean="0"/>
              <a:t>Identification and characterisation of </a:t>
            </a:r>
            <a:r>
              <a:rPr lang="de-AT" b="1" smtClean="0"/>
              <a:t>mechanisms allowing for the co-existance</a:t>
            </a:r>
            <a:r>
              <a:rPr lang="de-AT" smtClean="0"/>
              <a:t> of dominant tree species</a:t>
            </a:r>
            <a:endParaRPr lang="de-DE" smtClean="0"/>
          </a:p>
          <a:p>
            <a:pPr eaLnBrk="1" hangingPunct="1">
              <a:buFontTx/>
              <a:buChar char="•"/>
            </a:pPr>
            <a:r>
              <a:rPr lang="de-AT" smtClean="0"/>
              <a:t>Description of the </a:t>
            </a:r>
            <a:r>
              <a:rPr lang="de-AT" b="1" smtClean="0"/>
              <a:t>spatio-temporal development</a:t>
            </a:r>
            <a:r>
              <a:rPr lang="de-AT" smtClean="0"/>
              <a:t> of the observed </a:t>
            </a:r>
            <a:r>
              <a:rPr lang="de-AT" b="1" smtClean="0"/>
              <a:t>forest stands on permanent plots</a:t>
            </a:r>
            <a:endParaRPr lang="de-DE" b="1" smtClean="0"/>
          </a:p>
          <a:p>
            <a:pPr eaLnBrk="1" hangingPunct="1">
              <a:buFontTx/>
              <a:buChar char="•"/>
            </a:pPr>
            <a:r>
              <a:rPr lang="de-AT" smtClean="0"/>
              <a:t>Extending permanent plots to improve further monitoring</a:t>
            </a:r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71E7D-9C0C-44B5-AAEA-8C1208CE296E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TO START WITH THE DESIGN:</a:t>
            </a:r>
          </a:p>
          <a:p>
            <a:endParaRPr lang="de-DE" smtClean="0"/>
          </a:p>
          <a:p>
            <a:r>
              <a:rPr lang="de-DE" smtClean="0"/>
              <a:t>to understand LTER we´ve to know about its history and past objectives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pPr>
              <a:buFontTx/>
              <a:buChar char="•"/>
            </a:pPr>
            <a:endParaRPr lang="de-DE" smtClean="0"/>
          </a:p>
          <a:p>
            <a:pPr>
              <a:buFontTx/>
              <a:buChar char="•"/>
            </a:pPr>
            <a:r>
              <a:rPr lang="de-DE" smtClean="0"/>
              <a:t>Let me recall the model of Integrated Monitoring.</a:t>
            </a:r>
          </a:p>
          <a:p>
            <a:pPr>
              <a:buFontTx/>
              <a:buChar char="•"/>
            </a:pPr>
            <a:r>
              <a:rPr lang="de-DE" smtClean="0"/>
              <a:t>We take a </a:t>
            </a:r>
            <a:r>
              <a:rPr lang="de-DE" u="sng" smtClean="0"/>
              <a:t>catchment</a:t>
            </a:r>
            <a:r>
              <a:rPr lang="de-DE" smtClean="0"/>
              <a:t>, measure </a:t>
            </a:r>
            <a:r>
              <a:rPr lang="de-DE" u="sng" smtClean="0"/>
              <a:t>input</a:t>
            </a:r>
            <a:r>
              <a:rPr lang="de-DE" smtClean="0"/>
              <a:t> and </a:t>
            </a:r>
            <a:r>
              <a:rPr lang="de-DE" u="sng" smtClean="0"/>
              <a:t>output</a:t>
            </a:r>
            <a:r>
              <a:rPr lang="de-DE" smtClean="0"/>
              <a:t> of substances and investigate </a:t>
            </a:r>
            <a:r>
              <a:rPr lang="de-DE" u="sng" smtClean="0"/>
              <a:t>ecosystem changes</a:t>
            </a:r>
            <a:r>
              <a:rPr lang="de-DE" smtClean="0"/>
              <a:t>.</a:t>
            </a:r>
          </a:p>
          <a:p>
            <a:pPr>
              <a:buFontTx/>
              <a:buChar char="•"/>
            </a:pPr>
            <a:endParaRPr lang="de-DE" smtClean="0"/>
          </a:p>
          <a:p>
            <a:r>
              <a:rPr lang="de-DE" smtClean="0"/>
              <a:t>Although gross commonalities exist of the measurement of parameters, this basic model calls for specific design optimations in each of the IM sites. In my presentation I will focus particularily on this specificities which are due to the nature of the investigated system.</a:t>
            </a:r>
          </a:p>
          <a:p>
            <a:endParaRPr lang="de-DE" smtClean="0"/>
          </a:p>
          <a:p>
            <a:pPr>
              <a:buFontTx/>
              <a:buChar char="•"/>
            </a:pPr>
            <a:r>
              <a:rPr lang="de-DE" smtClean="0"/>
              <a:t>After a short </a:t>
            </a:r>
            <a:r>
              <a:rPr lang="de-DE" u="sng" smtClean="0"/>
              <a:t>overview</a:t>
            </a:r>
            <a:r>
              <a:rPr lang="de-DE" smtClean="0"/>
              <a:t> I will touch on each of the benchmarks Michael explained:</a:t>
            </a:r>
          </a:p>
          <a:p>
            <a:pPr>
              <a:buFontTx/>
              <a:buChar char="•"/>
            </a:pPr>
            <a:r>
              <a:rPr lang="en-US" smtClean="0"/>
              <a:t>I will comment on the peculiar </a:t>
            </a:r>
            <a:r>
              <a:rPr lang="en-US" u="sng" smtClean="0"/>
              <a:t>cross-scale variability</a:t>
            </a:r>
            <a:r>
              <a:rPr lang="en-US" smtClean="0"/>
              <a:t> of the site</a:t>
            </a:r>
          </a:p>
          <a:p>
            <a:pPr>
              <a:buFontTx/>
              <a:buChar char="•"/>
            </a:pPr>
            <a:r>
              <a:rPr lang="en-US" smtClean="0"/>
              <a:t>I will give examples on how we </a:t>
            </a:r>
            <a:r>
              <a:rPr lang="en-US" u="sng" smtClean="0"/>
              <a:t>merge many disciplines</a:t>
            </a:r>
            <a:r>
              <a:rPr lang="en-US" smtClean="0"/>
              <a:t> into one design</a:t>
            </a:r>
          </a:p>
          <a:p>
            <a:pPr>
              <a:buFontTx/>
              <a:buChar char="•"/>
            </a:pPr>
            <a:r>
              <a:rPr lang="en-US" smtClean="0"/>
              <a:t>Since </a:t>
            </a:r>
            <a:r>
              <a:rPr lang="en-US" u="sng" smtClean="0"/>
              <a:t>quality assurance</a:t>
            </a:r>
            <a:r>
              <a:rPr lang="en-US" smtClean="0"/>
              <a:t> is a core focus I will also tackle this topic</a:t>
            </a:r>
          </a:p>
          <a:p>
            <a:pPr>
              <a:buFontTx/>
              <a:buChar char="•"/>
            </a:pPr>
            <a:r>
              <a:rPr lang="en-US" smtClean="0"/>
              <a:t>and last I will show how our project is embedded in the broader research and monitoring activities in the region, in Austria and internationally</a:t>
            </a: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mtClean="0"/>
              <a:t>a bit of textbook knowledge</a:t>
            </a:r>
          </a:p>
          <a:p>
            <a:r>
              <a:rPr lang="de-AT" smtClean="0"/>
              <a:t>to make data requirements understandeable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F16D6-CFEB-4932-A0C0-DCF6486B29C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mtClean="0"/>
              <a:t>forests: biggest part of C in standing biomass, but substantial part in forest soil with 3 different pools (numbers</a:t>
            </a:r>
            <a:r>
              <a:rPr lang="de-AT" baseline="0" smtClean="0"/>
              <a:t> show share)</a:t>
            </a:r>
          </a:p>
          <a:p>
            <a:r>
              <a:rPr lang="de-AT" baseline="0" smtClean="0"/>
              <a:t>critical: there is hardly any monitoring of soil biodiversity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F16D6-CFEB-4932-A0C0-DCF6486B29C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ACA2D-66EC-4E57-B3EF-1D9C90BEC07C}" type="slidenum">
              <a:rPr lang="de-DE"/>
              <a:pPr/>
              <a:t>4</a:t>
            </a:fld>
            <a:endParaRPr lang="de-DE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DCFD3-C08E-4EFF-BA34-B3C70D801014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across</a:t>
            </a:r>
            <a:r>
              <a:rPr lang="de-AT" baseline="0" smtClean="0"/>
              <a:t> different stand, soil types and management practices</a:t>
            </a: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AT" smtClean="0"/>
              <a:t>continental environmental gradients</a:t>
            </a:r>
            <a:endParaRPr lang="de-DE" smtClean="0"/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C8F64-AEC0-4CB1-B8F3-5C540A95F5E3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mtClean="0"/>
              <a:t>in most European</a:t>
            </a:r>
            <a:r>
              <a:rPr lang="de-AT" baseline="0" smtClean="0"/>
              <a:t> countries: forest has substantial share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F16D6-CFEB-4932-A0C0-DCF6486B29C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mtClean="0"/>
              <a:t>in most European</a:t>
            </a:r>
            <a:r>
              <a:rPr lang="de-AT" baseline="0" smtClean="0"/>
              <a:t> countries: forest has substantial share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F16D6-CFEB-4932-A0C0-DCF6486B29C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in addition: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identification of sites with special combinations of information for specific research questions related to further improvements of the C-household model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example: existing data on soil biodiversity (collembola, isopods...)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example: sites with genetic information (genetic variability of trees, genotypes....)</a:t>
            </a:r>
            <a:endParaRPr lang="de-DE" sz="1200" kern="120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F16D6-CFEB-4932-A0C0-DCF6486B29C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3810000" cy="2019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76800" y="1676400"/>
            <a:ext cx="3810000" cy="2019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914400" y="3848100"/>
            <a:ext cx="3810000" cy="2019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76800" y="3848100"/>
            <a:ext cx="3810000" cy="2019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76800" y="1676400"/>
            <a:ext cx="3810000" cy="2019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76800" y="3848100"/>
            <a:ext cx="3810000" cy="2019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76800" y="1676400"/>
            <a:ext cx="3810000" cy="2019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76800" y="3848100"/>
            <a:ext cx="3810000" cy="2019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772400" cy="1584325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852738"/>
            <a:ext cx="7777162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191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05038"/>
            <a:ext cx="40386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05038"/>
            <a:ext cx="40386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607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6070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lter-europe.net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5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516688" y="6308725"/>
            <a:ext cx="2627312" cy="5492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>
              <a:buFont typeface="Wingdings" pitchFamily="2" charset="2"/>
              <a:buNone/>
              <a:defRPr/>
            </a:pPr>
            <a:endParaRPr lang="de-AT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6877050" y="6570663"/>
            <a:ext cx="234632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sz="1200" b="1">
                <a:solidFill>
                  <a:srgbClr val="329A98"/>
                </a:solidFill>
                <a:latin typeface="Arial" charset="0"/>
              </a:rPr>
              <a:t>Federal Environment Agency</a:t>
            </a:r>
            <a:endParaRPr lang="de-AT" sz="1200" b="1" u="sng">
              <a:solidFill>
                <a:srgbClr val="329A98"/>
              </a:solidFill>
              <a:latin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-14288" y="1255713"/>
            <a:ext cx="9144001" cy="4940300"/>
          </a:xfrm>
          <a:prstGeom prst="rect">
            <a:avLst/>
          </a:prstGeom>
          <a:solidFill>
            <a:srgbClr val="B4DDE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 algn="ctr">
              <a:defRPr/>
            </a:pPr>
            <a:endParaRPr lang="de-AT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376238" y="981075"/>
            <a:ext cx="7016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1100" b="1">
                <a:solidFill>
                  <a:srgbClr val="008000"/>
                </a:solidFill>
              </a:rPr>
              <a:t>ILTER</a:t>
            </a:r>
            <a:endParaRPr lang="de-AT" sz="1100" b="1">
              <a:solidFill>
                <a:srgbClr val="008000"/>
              </a:solidFill>
            </a:endParaRPr>
          </a:p>
        </p:txBody>
      </p:sp>
      <p:grpSp>
        <p:nvGrpSpPr>
          <p:cNvPr id="5130" name="Group 24"/>
          <p:cNvGrpSpPr>
            <a:grpSpLocks/>
          </p:cNvGrpSpPr>
          <p:nvPr/>
        </p:nvGrpSpPr>
        <p:grpSpPr bwMode="auto">
          <a:xfrm>
            <a:off x="0" y="6262688"/>
            <a:ext cx="1547813" cy="595312"/>
            <a:chOff x="340" y="1344"/>
            <a:chExt cx="862" cy="590"/>
          </a:xfrm>
        </p:grpSpPr>
        <p:pic>
          <p:nvPicPr>
            <p:cNvPr id="5134" name="Picture 25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340" y="1344"/>
              <a:ext cx="861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5" name="Group 26"/>
            <p:cNvGrpSpPr>
              <a:grpSpLocks/>
            </p:cNvGrpSpPr>
            <p:nvPr/>
          </p:nvGrpSpPr>
          <p:grpSpPr bwMode="auto">
            <a:xfrm>
              <a:off x="793" y="1344"/>
              <a:ext cx="409" cy="590"/>
              <a:chOff x="1882" y="1525"/>
              <a:chExt cx="499" cy="953"/>
            </a:xfrm>
          </p:grpSpPr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6200000" flipH="1">
                <a:off x="1876" y="1524"/>
                <a:ext cx="498" cy="499"/>
              </a:xfrm>
              <a:prstGeom prst="flowChartManualInput">
                <a:avLst/>
              </a:prstGeom>
              <a:solidFill>
                <a:srgbClr val="008000">
                  <a:alpha val="17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rot="5400000" flipH="1" flipV="1">
                <a:off x="1904" y="2001"/>
                <a:ext cx="455" cy="499"/>
              </a:xfrm>
              <a:prstGeom prst="flowChartManualInput">
                <a:avLst/>
              </a:prstGeom>
              <a:solidFill>
                <a:srgbClr val="008000">
                  <a:alpha val="17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73138" cy="11699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>
              <a:buFont typeface="Wingdings" pitchFamily="2" charset="2"/>
              <a:buNone/>
              <a:defRPr/>
            </a:pPr>
            <a:endParaRPr lang="de-AT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-14288" y="0"/>
            <a:ext cx="9144001" cy="6884988"/>
          </a:xfrm>
          <a:prstGeom prst="rect">
            <a:avLst/>
          </a:prstGeom>
          <a:solidFill>
            <a:srgbClr val="B4DDE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 algn="ctr">
              <a:defRPr/>
            </a:pPr>
            <a:endParaRPr lang="de-AT"/>
          </a:p>
        </p:txBody>
      </p:sp>
      <p:pic>
        <p:nvPicPr>
          <p:cNvPr id="5133" name="Picture 50" descr="http://www.lter-europe.net/logo.jpg">
            <a:hlinkClick r:id="rId21"/>
          </p:cNvPr>
          <p:cNvPicPr>
            <a:picLocks noChangeAspect="1" noChangeArrowheads="1"/>
          </p:cNvPicPr>
          <p:nvPr userDrawn="1"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8110816" y="6453336"/>
            <a:ext cx="1033184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 descr="LifeWatch_logo.png"/>
          <p:cNvPicPr>
            <a:picLocks noChangeAspect="1"/>
          </p:cNvPicPr>
          <p:nvPr userDrawn="1"/>
        </p:nvPicPr>
        <p:blipFill>
          <a:blip r:embed="rId23" cstate="screen"/>
          <a:srcRect/>
          <a:stretch>
            <a:fillRect/>
          </a:stretch>
        </p:blipFill>
        <p:spPr>
          <a:xfrm>
            <a:off x="1" y="6445108"/>
            <a:ext cx="1547663" cy="4128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38"/>
            <a:ext cx="82296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Tx/>
        <a:buNone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://www.lter-europe.net/" TargetMode="Externa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ChangeArrowheads="1"/>
          </p:cNvSpPr>
          <p:nvPr/>
        </p:nvSpPr>
        <p:spPr bwMode="auto">
          <a:xfrm>
            <a:off x="0" y="2133600"/>
            <a:ext cx="6227763" cy="4724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>
              <a:buFont typeface="Wingdings" pitchFamily="2" charset="2"/>
              <a:buNone/>
            </a:pPr>
            <a:endParaRPr lang="de-AT"/>
          </a:p>
        </p:txBody>
      </p:sp>
      <p:pic>
        <p:nvPicPr>
          <p:cNvPr id="5468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0" y="2565400"/>
            <a:ext cx="5508625" cy="4292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>
              <a:buFont typeface="Wingdings" pitchFamily="2" charset="2"/>
              <a:buNone/>
            </a:pPr>
            <a:endParaRPr lang="de-AT"/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5724525" y="6021388"/>
            <a:ext cx="3744913" cy="83661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>
              <a:buFont typeface="Wingdings" pitchFamily="2" charset="2"/>
              <a:buNone/>
            </a:pPr>
            <a:endParaRPr lang="de-AT"/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376238" y="981075"/>
            <a:ext cx="7016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de-DE" sz="1100" b="1">
                <a:solidFill>
                  <a:srgbClr val="008000"/>
                </a:solidFill>
              </a:rPr>
              <a:t>ILTER</a:t>
            </a:r>
            <a:endParaRPr lang="de-AT" sz="1100" b="1">
              <a:solidFill>
                <a:srgbClr val="008000"/>
              </a:solidFill>
            </a:endParaRPr>
          </a:p>
        </p:txBody>
      </p:sp>
      <p:sp>
        <p:nvSpPr>
          <p:cNvPr id="546833" name="Text Box 17"/>
          <p:cNvSpPr txBox="1">
            <a:spLocks noChangeArrowheads="1"/>
          </p:cNvSpPr>
          <p:nvPr/>
        </p:nvSpPr>
        <p:spPr bwMode="auto">
          <a:xfrm>
            <a:off x="2412008" y="5640486"/>
            <a:ext cx="5040312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 b="1" smtClean="0"/>
              <a:t>European Grid Infrastructure, EGI, Amsterdam,</a:t>
            </a:r>
            <a:br>
              <a:rPr lang="de-DE" sz="1400" b="1" smtClean="0"/>
            </a:br>
            <a:r>
              <a:rPr lang="de-DE" sz="1400" b="1" smtClean="0"/>
              <a:t> 15</a:t>
            </a:r>
            <a:r>
              <a:rPr lang="de-DE" sz="1400" b="1" baseline="30000" smtClean="0"/>
              <a:t>th</a:t>
            </a:r>
            <a:r>
              <a:rPr lang="de-DE" sz="1400" b="1" smtClean="0"/>
              <a:t> Sept 2010</a:t>
            </a:r>
            <a:endParaRPr lang="de-DE" sz="1400" b="1"/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de-DE" sz="1500" b="1"/>
              <a:t>Michael </a:t>
            </a:r>
            <a:r>
              <a:rPr lang="de-DE" sz="1500" b="1" smtClean="0"/>
              <a:t>Mirtl </a:t>
            </a:r>
            <a:br>
              <a:rPr lang="de-DE" sz="1500" b="1" smtClean="0"/>
            </a:br>
            <a:r>
              <a:rPr lang="de-DE" sz="1500" b="1" smtClean="0"/>
              <a:t>(EAA, Austria)</a:t>
            </a:r>
            <a:endParaRPr lang="de-DE" sz="1600"/>
          </a:p>
        </p:txBody>
      </p:sp>
      <p:sp>
        <p:nvSpPr>
          <p:cNvPr id="546834" name="Rectangle 18"/>
          <p:cNvSpPr>
            <a:spLocks noChangeArrowheads="1"/>
          </p:cNvSpPr>
          <p:nvPr/>
        </p:nvSpPr>
        <p:spPr bwMode="auto">
          <a:xfrm>
            <a:off x="0" y="0"/>
            <a:ext cx="1619250" cy="16287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>
              <a:buFont typeface="Wingdings" pitchFamily="2" charset="2"/>
              <a:buNone/>
            </a:pPr>
            <a:endParaRPr lang="de-AT"/>
          </a:p>
        </p:txBody>
      </p:sp>
      <p:sp>
        <p:nvSpPr>
          <p:cNvPr id="546835" name="Rectangle 19"/>
          <p:cNvSpPr>
            <a:spLocks noGrp="1" noChangeArrowheads="1"/>
          </p:cNvSpPr>
          <p:nvPr>
            <p:ph type="title"/>
          </p:nvPr>
        </p:nvSpPr>
        <p:spPr>
          <a:xfrm>
            <a:off x="-34925" y="115888"/>
            <a:ext cx="9144000" cy="1103312"/>
          </a:xfrm>
        </p:spPr>
        <p:txBody>
          <a:bodyPr/>
          <a:lstStyle/>
          <a:p>
            <a:r>
              <a:rPr lang="de-DE" sz="2500" smtClean="0"/>
              <a:t>Biodiversity and C-Sequestration</a:t>
            </a:r>
            <a:br>
              <a:rPr lang="de-DE" sz="2500" smtClean="0"/>
            </a:br>
            <a:r>
              <a:rPr lang="de-DE" sz="2000" smtClean="0"/>
              <a:t>LifeWatch use case: Pre-processing</a:t>
            </a:r>
            <a:endParaRPr lang="de-DE" sz="2500"/>
          </a:p>
        </p:txBody>
      </p:sp>
      <p:pic>
        <p:nvPicPr>
          <p:cNvPr id="546864" name="Picture 48" descr="SelectionDescription_Re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0" y="1390650"/>
            <a:ext cx="9144000" cy="2493963"/>
          </a:xfrm>
          <a:noFill/>
          <a:ln/>
        </p:spPr>
      </p:pic>
      <p:grpSp>
        <p:nvGrpSpPr>
          <p:cNvPr id="4" name="Group 49"/>
          <p:cNvGrpSpPr>
            <a:grpSpLocks/>
          </p:cNvGrpSpPr>
          <p:nvPr/>
        </p:nvGrpSpPr>
        <p:grpSpPr bwMode="auto">
          <a:xfrm rot="12000000" flipH="1">
            <a:off x="588963" y="3746500"/>
            <a:ext cx="576262" cy="454025"/>
            <a:chOff x="1632" y="3216"/>
            <a:chExt cx="528" cy="480"/>
          </a:xfrm>
        </p:grpSpPr>
        <p:sp>
          <p:nvSpPr>
            <p:cNvPr id="546866" name="Oval 50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67" name="Oval 51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68" name="Oval 52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69" name="Oval 53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70" name="Oval 54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71" name="Oval 55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72" name="Oval 56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73" name="Oval 57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74" name="Line 58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75" name="Line 59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76" name="Line 60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77" name="Line 61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78" name="Line 62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79" name="Line 63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80" name="Line 64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81" name="Line 65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82" name="Line 66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83" name="Line 67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84" name="Line 68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85" name="Line 69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86" name="Line 70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 rot="12000000" flipH="1">
            <a:off x="1619250" y="3911600"/>
            <a:ext cx="576263" cy="454025"/>
            <a:chOff x="1632" y="3216"/>
            <a:chExt cx="528" cy="480"/>
          </a:xfrm>
        </p:grpSpPr>
        <p:sp>
          <p:nvSpPr>
            <p:cNvPr id="546888" name="Oval 72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89" name="Oval 73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90" name="Oval 74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91" name="Oval 75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92" name="Oval 76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93" name="Oval 77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94" name="Oval 78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95" name="Oval 79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896" name="Line 80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97" name="Line 81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98" name="Line 82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99" name="Line 83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0" name="Line 84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1" name="Line 85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2" name="Line 86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3" name="Line 87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4" name="Line 88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5" name="Line 89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6" name="Line 90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7" name="Line 91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08" name="Line 92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 rot="12000000" flipH="1">
            <a:off x="2700338" y="4056063"/>
            <a:ext cx="576262" cy="454025"/>
            <a:chOff x="1632" y="3216"/>
            <a:chExt cx="528" cy="480"/>
          </a:xfrm>
        </p:grpSpPr>
        <p:sp>
          <p:nvSpPr>
            <p:cNvPr id="546910" name="Oval 94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11" name="Oval 95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12" name="Oval 96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13" name="Oval 97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14" name="Oval 98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15" name="Oval 99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16" name="Oval 100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17" name="Oval 101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18" name="Line 102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19" name="Line 103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0" name="Line 104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1" name="Line 105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2" name="Line 106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3" name="Line 107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4" name="Line 108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5" name="Line 109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6" name="Line 110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7" name="Line 111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8" name="Line 112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29" name="Line 113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30" name="Line 114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7" name="Group 115"/>
          <p:cNvGrpSpPr>
            <a:grpSpLocks/>
          </p:cNvGrpSpPr>
          <p:nvPr/>
        </p:nvGrpSpPr>
        <p:grpSpPr bwMode="auto">
          <a:xfrm rot="12000000" flipH="1">
            <a:off x="5508625" y="4127500"/>
            <a:ext cx="576263" cy="454025"/>
            <a:chOff x="1632" y="3216"/>
            <a:chExt cx="528" cy="480"/>
          </a:xfrm>
        </p:grpSpPr>
        <p:sp>
          <p:nvSpPr>
            <p:cNvPr id="546932" name="Oval 116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33" name="Oval 117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34" name="Oval 118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35" name="Oval 119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36" name="Oval 120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37" name="Oval 121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38" name="Oval 122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39" name="Oval 123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40" name="Line 124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1" name="Line 125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2" name="Line 126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3" name="Line 127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4" name="Line 128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5" name="Line 129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6" name="Line 130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7" name="Line 131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8" name="Line 132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49" name="Line 133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50" name="Line 134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51" name="Line 135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52" name="Line 136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8" name="Group 137"/>
          <p:cNvGrpSpPr>
            <a:grpSpLocks/>
          </p:cNvGrpSpPr>
          <p:nvPr/>
        </p:nvGrpSpPr>
        <p:grpSpPr bwMode="auto">
          <a:xfrm rot="12000000" flipH="1">
            <a:off x="6300788" y="4056063"/>
            <a:ext cx="576262" cy="454025"/>
            <a:chOff x="1632" y="3216"/>
            <a:chExt cx="528" cy="480"/>
          </a:xfrm>
        </p:grpSpPr>
        <p:sp>
          <p:nvSpPr>
            <p:cNvPr id="546954" name="Oval 138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55" name="Oval 139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56" name="Oval 140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57" name="Oval 141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58" name="Oval 142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59" name="Oval 143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60" name="Oval 144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61" name="Oval 145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62" name="Line 146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63" name="Line 147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64" name="Line 148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65" name="Line 149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66" name="Line 150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67" name="Line 151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68" name="Line 152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69" name="Line 153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70" name="Line 154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71" name="Line 155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72" name="Line 156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73" name="Line 157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74" name="Line 158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9" name="Group 159"/>
          <p:cNvGrpSpPr>
            <a:grpSpLocks/>
          </p:cNvGrpSpPr>
          <p:nvPr/>
        </p:nvGrpSpPr>
        <p:grpSpPr bwMode="auto">
          <a:xfrm rot="12000000" flipH="1">
            <a:off x="7164388" y="4127500"/>
            <a:ext cx="576262" cy="454025"/>
            <a:chOff x="1632" y="3216"/>
            <a:chExt cx="528" cy="480"/>
          </a:xfrm>
        </p:grpSpPr>
        <p:sp>
          <p:nvSpPr>
            <p:cNvPr id="546976" name="Oval 160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77" name="Oval 161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78" name="Oval 162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79" name="Oval 163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80" name="Oval 164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81" name="Oval 165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82" name="Oval 166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83" name="Oval 167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84" name="Line 168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85" name="Line 169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86" name="Line 170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87" name="Line 171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88" name="Line 172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89" name="Line 173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90" name="Line 174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91" name="Line 175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92" name="Line 176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93" name="Line 177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94" name="Line 178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95" name="Line 179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996" name="Line 180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0" name="Group 181"/>
          <p:cNvGrpSpPr>
            <a:grpSpLocks/>
          </p:cNvGrpSpPr>
          <p:nvPr/>
        </p:nvGrpSpPr>
        <p:grpSpPr bwMode="auto">
          <a:xfrm rot="12000000" flipH="1">
            <a:off x="7885113" y="3840163"/>
            <a:ext cx="576262" cy="454025"/>
            <a:chOff x="1632" y="3216"/>
            <a:chExt cx="528" cy="480"/>
          </a:xfrm>
        </p:grpSpPr>
        <p:sp>
          <p:nvSpPr>
            <p:cNvPr id="546998" name="Oval 182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6999" name="Oval 183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00" name="Oval 184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01" name="Oval 185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02" name="Oval 186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03" name="Oval 187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04" name="Oval 188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05" name="Oval 189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06" name="Line 190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07" name="Line 191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08" name="Line 192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09" name="Line 193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0" name="Line 194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1" name="Line 195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2" name="Line 196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3" name="Line 197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4" name="Line 198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5" name="Line 199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6" name="Line 200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7" name="Line 201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18" name="Line 202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1" name="Group 203"/>
          <p:cNvGrpSpPr>
            <a:grpSpLocks/>
          </p:cNvGrpSpPr>
          <p:nvPr/>
        </p:nvGrpSpPr>
        <p:grpSpPr bwMode="auto">
          <a:xfrm rot="12000000" flipH="1">
            <a:off x="3419475" y="3984625"/>
            <a:ext cx="576263" cy="454025"/>
            <a:chOff x="1632" y="3216"/>
            <a:chExt cx="528" cy="480"/>
          </a:xfrm>
        </p:grpSpPr>
        <p:sp>
          <p:nvSpPr>
            <p:cNvPr id="547020" name="Oval 204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21" name="Oval 205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22" name="Oval 206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23" name="Oval 207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24" name="Oval 208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25" name="Oval 209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26" name="Oval 210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27" name="Oval 211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28" name="Line 212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29" name="Line 213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0" name="Line 214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1" name="Line 215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2" name="Line 216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3" name="Line 217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4" name="Line 218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5" name="Line 219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6" name="Line 220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7" name="Line 221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8" name="Line 222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39" name="Line 223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40" name="Line 224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2" name="Group 225"/>
          <p:cNvGrpSpPr>
            <a:grpSpLocks/>
          </p:cNvGrpSpPr>
          <p:nvPr/>
        </p:nvGrpSpPr>
        <p:grpSpPr bwMode="auto">
          <a:xfrm rot="12000000" flipH="1">
            <a:off x="4356100" y="3911600"/>
            <a:ext cx="576263" cy="454025"/>
            <a:chOff x="1632" y="3216"/>
            <a:chExt cx="528" cy="480"/>
          </a:xfrm>
        </p:grpSpPr>
        <p:sp>
          <p:nvSpPr>
            <p:cNvPr id="547042" name="Oval 226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43" name="Oval 227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44" name="Oval 228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45" name="Oval 229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46" name="Oval 230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47" name="Oval 231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48" name="Oval 232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49" name="Oval 233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50" name="Line 234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1" name="Line 235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2" name="Line 236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3" name="Line 237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4" name="Line 238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5" name="Line 239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6" name="Line 240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7" name="Line 241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8" name="Line 242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59" name="Line 243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60" name="Line 244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61" name="Line 245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62" name="Line 246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3" name="Group 247"/>
          <p:cNvGrpSpPr>
            <a:grpSpLocks/>
          </p:cNvGrpSpPr>
          <p:nvPr/>
        </p:nvGrpSpPr>
        <p:grpSpPr bwMode="auto">
          <a:xfrm>
            <a:off x="3746500" y="1679575"/>
            <a:ext cx="1762125" cy="1590675"/>
            <a:chOff x="1632" y="3216"/>
            <a:chExt cx="528" cy="480"/>
          </a:xfrm>
        </p:grpSpPr>
        <p:sp>
          <p:nvSpPr>
            <p:cNvPr id="547064" name="Oval 248"/>
            <p:cNvSpPr>
              <a:spLocks noChangeArrowheads="1"/>
            </p:cNvSpPr>
            <p:nvPr/>
          </p:nvSpPr>
          <p:spPr bwMode="auto">
            <a:xfrm>
              <a:off x="168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65" name="Oval 249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66" name="Oval 250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67" name="Oval 251"/>
            <p:cNvSpPr>
              <a:spLocks noChangeArrowheads="1"/>
            </p:cNvSpPr>
            <p:nvPr/>
          </p:nvSpPr>
          <p:spPr bwMode="auto">
            <a:xfrm>
              <a:off x="1968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68" name="Oval 252"/>
            <p:cNvSpPr>
              <a:spLocks noChangeArrowheads="1"/>
            </p:cNvSpPr>
            <p:nvPr/>
          </p:nvSpPr>
          <p:spPr bwMode="auto">
            <a:xfrm>
              <a:off x="1776" y="360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69" name="Oval 253"/>
            <p:cNvSpPr>
              <a:spLocks noChangeArrowheads="1"/>
            </p:cNvSpPr>
            <p:nvPr/>
          </p:nvSpPr>
          <p:spPr bwMode="auto">
            <a:xfrm>
              <a:off x="1728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70" name="Oval 254"/>
            <p:cNvSpPr>
              <a:spLocks noChangeArrowheads="1"/>
            </p:cNvSpPr>
            <p:nvPr/>
          </p:nvSpPr>
          <p:spPr bwMode="auto">
            <a:xfrm>
              <a:off x="2064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71" name="Oval 255"/>
            <p:cNvSpPr>
              <a:spLocks noChangeArrowheads="1"/>
            </p:cNvSpPr>
            <p:nvPr/>
          </p:nvSpPr>
          <p:spPr bwMode="auto">
            <a:xfrm>
              <a:off x="2016" y="3504"/>
              <a:ext cx="96" cy="9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AT"/>
            </a:p>
          </p:txBody>
        </p:sp>
        <p:sp>
          <p:nvSpPr>
            <p:cNvPr id="547072" name="Line 256"/>
            <p:cNvSpPr>
              <a:spLocks noChangeShapeType="1"/>
            </p:cNvSpPr>
            <p:nvPr/>
          </p:nvSpPr>
          <p:spPr bwMode="auto">
            <a:xfrm>
              <a:off x="1776" y="326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73" name="Line 257"/>
            <p:cNvSpPr>
              <a:spLocks noChangeShapeType="1"/>
            </p:cNvSpPr>
            <p:nvPr/>
          </p:nvSpPr>
          <p:spPr bwMode="auto">
            <a:xfrm>
              <a:off x="1728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74" name="Line 258"/>
            <p:cNvSpPr>
              <a:spLocks noChangeShapeType="1"/>
            </p:cNvSpPr>
            <p:nvPr/>
          </p:nvSpPr>
          <p:spPr bwMode="auto">
            <a:xfrm flipH="1">
              <a:off x="182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75" name="Line 259"/>
            <p:cNvSpPr>
              <a:spLocks noChangeShapeType="1"/>
            </p:cNvSpPr>
            <p:nvPr/>
          </p:nvSpPr>
          <p:spPr bwMode="auto">
            <a:xfrm flipH="1">
              <a:off x="1920" y="3312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76" name="Line 260"/>
            <p:cNvSpPr>
              <a:spLocks noChangeShapeType="1"/>
            </p:cNvSpPr>
            <p:nvPr/>
          </p:nvSpPr>
          <p:spPr bwMode="auto">
            <a:xfrm>
              <a:off x="1824" y="34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77" name="Line 261"/>
            <p:cNvSpPr>
              <a:spLocks noChangeShapeType="1"/>
            </p:cNvSpPr>
            <p:nvPr/>
          </p:nvSpPr>
          <p:spPr bwMode="auto">
            <a:xfrm flipH="1">
              <a:off x="1728" y="340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78" name="Line 262"/>
            <p:cNvSpPr>
              <a:spLocks noChangeShapeType="1"/>
            </p:cNvSpPr>
            <p:nvPr/>
          </p:nvSpPr>
          <p:spPr bwMode="auto">
            <a:xfrm>
              <a:off x="1680" y="326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79" name="Line 263"/>
            <p:cNvSpPr>
              <a:spLocks noChangeShapeType="1"/>
            </p:cNvSpPr>
            <p:nvPr/>
          </p:nvSpPr>
          <p:spPr bwMode="auto">
            <a:xfrm>
              <a:off x="1728" y="355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80" name="Line 264"/>
            <p:cNvSpPr>
              <a:spLocks noChangeShapeType="1"/>
            </p:cNvSpPr>
            <p:nvPr/>
          </p:nvSpPr>
          <p:spPr bwMode="auto">
            <a:xfrm flipH="1">
              <a:off x="1872" y="3504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81" name="Line 265"/>
            <p:cNvSpPr>
              <a:spLocks noChangeShapeType="1"/>
            </p:cNvSpPr>
            <p:nvPr/>
          </p:nvSpPr>
          <p:spPr bwMode="auto">
            <a:xfrm>
              <a:off x="2016" y="3312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82" name="Line 266"/>
            <p:cNvSpPr>
              <a:spLocks noChangeShapeType="1"/>
            </p:cNvSpPr>
            <p:nvPr/>
          </p:nvSpPr>
          <p:spPr bwMode="auto">
            <a:xfrm>
              <a:off x="2016" y="3312"/>
              <a:ext cx="4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83" name="Line 267"/>
            <p:cNvSpPr>
              <a:spLocks noChangeShapeType="1"/>
            </p:cNvSpPr>
            <p:nvPr/>
          </p:nvSpPr>
          <p:spPr bwMode="auto">
            <a:xfrm>
              <a:off x="1968" y="3456"/>
              <a:ext cx="9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7084" name="Line 268"/>
            <p:cNvSpPr>
              <a:spLocks noChangeShapeType="1"/>
            </p:cNvSpPr>
            <p:nvPr/>
          </p:nvSpPr>
          <p:spPr bwMode="auto">
            <a:xfrm flipH="1">
              <a:off x="1872" y="3600"/>
              <a:ext cx="14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4" name="Group 269"/>
          <p:cNvGrpSpPr>
            <a:grpSpLocks/>
          </p:cNvGrpSpPr>
          <p:nvPr/>
        </p:nvGrpSpPr>
        <p:grpSpPr bwMode="auto">
          <a:xfrm>
            <a:off x="827088" y="2327275"/>
            <a:ext cx="7345362" cy="2016125"/>
            <a:chOff x="521" y="1570"/>
            <a:chExt cx="4627" cy="1270"/>
          </a:xfrm>
        </p:grpSpPr>
        <p:sp>
          <p:nvSpPr>
            <p:cNvPr id="547086" name="Line 270"/>
            <p:cNvSpPr>
              <a:spLocks noChangeShapeType="1"/>
            </p:cNvSpPr>
            <p:nvPr/>
          </p:nvSpPr>
          <p:spPr bwMode="auto">
            <a:xfrm flipV="1">
              <a:off x="521" y="1888"/>
              <a:ext cx="1951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47087" name="Line 271"/>
            <p:cNvSpPr>
              <a:spLocks noChangeShapeType="1"/>
            </p:cNvSpPr>
            <p:nvPr/>
          </p:nvSpPr>
          <p:spPr bwMode="auto">
            <a:xfrm flipV="1">
              <a:off x="1066" y="2069"/>
              <a:ext cx="1633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47088" name="Line 272"/>
            <p:cNvSpPr>
              <a:spLocks noChangeShapeType="1"/>
            </p:cNvSpPr>
            <p:nvPr/>
          </p:nvSpPr>
          <p:spPr bwMode="auto">
            <a:xfrm flipV="1">
              <a:off x="1746" y="2069"/>
              <a:ext cx="1043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47089" name="Line 273"/>
            <p:cNvSpPr>
              <a:spLocks noChangeShapeType="1"/>
            </p:cNvSpPr>
            <p:nvPr/>
          </p:nvSpPr>
          <p:spPr bwMode="auto">
            <a:xfrm flipV="1">
              <a:off x="2200" y="2069"/>
              <a:ext cx="635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47090" name="Line 274"/>
            <p:cNvSpPr>
              <a:spLocks noChangeShapeType="1"/>
            </p:cNvSpPr>
            <p:nvPr/>
          </p:nvSpPr>
          <p:spPr bwMode="auto">
            <a:xfrm flipH="1" flipV="1">
              <a:off x="2699" y="1570"/>
              <a:ext cx="362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47091" name="Line 275"/>
            <p:cNvSpPr>
              <a:spLocks noChangeShapeType="1"/>
            </p:cNvSpPr>
            <p:nvPr/>
          </p:nvSpPr>
          <p:spPr bwMode="auto">
            <a:xfrm flipH="1" flipV="1">
              <a:off x="2925" y="1661"/>
              <a:ext cx="726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47092" name="Line 276"/>
            <p:cNvSpPr>
              <a:spLocks noChangeShapeType="1"/>
            </p:cNvSpPr>
            <p:nvPr/>
          </p:nvSpPr>
          <p:spPr bwMode="auto">
            <a:xfrm flipH="1" flipV="1">
              <a:off x="2971" y="1616"/>
              <a:ext cx="1179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47093" name="Line 277"/>
            <p:cNvSpPr>
              <a:spLocks noChangeShapeType="1"/>
            </p:cNvSpPr>
            <p:nvPr/>
          </p:nvSpPr>
          <p:spPr bwMode="auto">
            <a:xfrm flipH="1" flipV="1">
              <a:off x="3243" y="1888"/>
              <a:ext cx="1451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47094" name="Line 278"/>
            <p:cNvSpPr>
              <a:spLocks noChangeShapeType="1"/>
            </p:cNvSpPr>
            <p:nvPr/>
          </p:nvSpPr>
          <p:spPr bwMode="auto">
            <a:xfrm flipH="1" flipV="1">
              <a:off x="3288" y="1842"/>
              <a:ext cx="186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33363" y="4056063"/>
            <a:ext cx="8586787" cy="1317625"/>
            <a:chOff x="68" y="3099"/>
            <a:chExt cx="5409" cy="830"/>
          </a:xfrm>
        </p:grpSpPr>
        <p:sp>
          <p:nvSpPr>
            <p:cNvPr id="546837" name="Freeform 21"/>
            <p:cNvSpPr>
              <a:spLocks/>
            </p:cNvSpPr>
            <p:nvPr/>
          </p:nvSpPr>
          <p:spPr bwMode="auto">
            <a:xfrm>
              <a:off x="1247" y="3326"/>
              <a:ext cx="166" cy="10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" y="21"/>
                </a:cxn>
                <a:cxn ang="0">
                  <a:pos x="6" y="16"/>
                </a:cxn>
                <a:cxn ang="0">
                  <a:pos x="8" y="12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5" y="6"/>
                </a:cxn>
                <a:cxn ang="0">
                  <a:pos x="18" y="3"/>
                </a:cxn>
                <a:cxn ang="0">
                  <a:pos x="22" y="4"/>
                </a:cxn>
                <a:cxn ang="0">
                  <a:pos x="27" y="4"/>
                </a:cxn>
                <a:cxn ang="0">
                  <a:pos x="28" y="3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4" y="2"/>
                </a:cxn>
                <a:cxn ang="0">
                  <a:pos x="40" y="4"/>
                </a:cxn>
                <a:cxn ang="0">
                  <a:pos x="41" y="7"/>
                </a:cxn>
                <a:cxn ang="0">
                  <a:pos x="40" y="12"/>
                </a:cxn>
                <a:cxn ang="0">
                  <a:pos x="46" y="15"/>
                </a:cxn>
                <a:cxn ang="0">
                  <a:pos x="50" y="14"/>
                </a:cxn>
                <a:cxn ang="0">
                  <a:pos x="50" y="19"/>
                </a:cxn>
                <a:cxn ang="0">
                  <a:pos x="47" y="19"/>
                </a:cxn>
                <a:cxn ang="0">
                  <a:pos x="46" y="22"/>
                </a:cxn>
                <a:cxn ang="0">
                  <a:pos x="45" y="25"/>
                </a:cxn>
                <a:cxn ang="0">
                  <a:pos x="43" y="23"/>
                </a:cxn>
                <a:cxn ang="0">
                  <a:pos x="39" y="24"/>
                </a:cxn>
                <a:cxn ang="0">
                  <a:pos x="38" y="21"/>
                </a:cxn>
                <a:cxn ang="0">
                  <a:pos x="37" y="23"/>
                </a:cxn>
                <a:cxn ang="0">
                  <a:pos x="34" y="28"/>
                </a:cxn>
                <a:cxn ang="0">
                  <a:pos x="34" y="32"/>
                </a:cxn>
                <a:cxn ang="0">
                  <a:pos x="31" y="29"/>
                </a:cxn>
                <a:cxn ang="0">
                  <a:pos x="29" y="27"/>
                </a:cxn>
                <a:cxn ang="0">
                  <a:pos x="27" y="22"/>
                </a:cxn>
                <a:cxn ang="0">
                  <a:pos x="24" y="26"/>
                </a:cxn>
                <a:cxn ang="0">
                  <a:pos x="21" y="29"/>
                </a:cxn>
                <a:cxn ang="0">
                  <a:pos x="16" y="30"/>
                </a:cxn>
                <a:cxn ang="0">
                  <a:pos x="12" y="30"/>
                </a:cxn>
                <a:cxn ang="0">
                  <a:pos x="10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4" y="24"/>
                </a:cxn>
              </a:cxnLst>
              <a:rect l="0" t="0" r="r" b="b"/>
              <a:pathLst>
                <a:path w="50" h="32">
                  <a:moveTo>
                    <a:pt x="0" y="26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9" y="5"/>
                  </a:lnTo>
                  <a:lnTo>
                    <a:pt x="40" y="6"/>
                  </a:lnTo>
                  <a:lnTo>
                    <a:pt x="41" y="7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0" y="14"/>
                  </a:lnTo>
                  <a:lnTo>
                    <a:pt x="49" y="15"/>
                  </a:lnTo>
                  <a:lnTo>
                    <a:pt x="49" y="18"/>
                  </a:lnTo>
                  <a:lnTo>
                    <a:pt x="50" y="19"/>
                  </a:lnTo>
                  <a:lnTo>
                    <a:pt x="49" y="20"/>
                  </a:lnTo>
                  <a:lnTo>
                    <a:pt x="48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5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1" y="24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4" y="28"/>
                  </a:lnTo>
                  <a:lnTo>
                    <a:pt x="33" y="29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1" y="29"/>
                  </a:lnTo>
                  <a:lnTo>
                    <a:pt x="32" y="28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3" y="27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17" y="29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10" y="24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6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38" name="Freeform 22"/>
            <p:cNvSpPr>
              <a:spLocks/>
            </p:cNvSpPr>
            <p:nvPr/>
          </p:nvSpPr>
          <p:spPr bwMode="auto">
            <a:xfrm>
              <a:off x="2109" y="3244"/>
              <a:ext cx="508" cy="685"/>
            </a:xfrm>
            <a:custGeom>
              <a:avLst/>
              <a:gdLst/>
              <a:ahLst/>
              <a:cxnLst>
                <a:cxn ang="0">
                  <a:pos x="12" y="181"/>
                </a:cxn>
                <a:cxn ang="0">
                  <a:pos x="4" y="184"/>
                </a:cxn>
                <a:cxn ang="0">
                  <a:pos x="2" y="179"/>
                </a:cxn>
                <a:cxn ang="0">
                  <a:pos x="0" y="172"/>
                </a:cxn>
                <a:cxn ang="0">
                  <a:pos x="15" y="170"/>
                </a:cxn>
                <a:cxn ang="0">
                  <a:pos x="1" y="167"/>
                </a:cxn>
                <a:cxn ang="0">
                  <a:pos x="9" y="159"/>
                </a:cxn>
                <a:cxn ang="0">
                  <a:pos x="7" y="153"/>
                </a:cxn>
                <a:cxn ang="0">
                  <a:pos x="13" y="148"/>
                </a:cxn>
                <a:cxn ang="0">
                  <a:pos x="20" y="146"/>
                </a:cxn>
                <a:cxn ang="0">
                  <a:pos x="23" y="141"/>
                </a:cxn>
                <a:cxn ang="0">
                  <a:pos x="25" y="139"/>
                </a:cxn>
                <a:cxn ang="0">
                  <a:pos x="33" y="133"/>
                </a:cxn>
                <a:cxn ang="0">
                  <a:pos x="44" y="133"/>
                </a:cxn>
                <a:cxn ang="0">
                  <a:pos x="45" y="126"/>
                </a:cxn>
                <a:cxn ang="0">
                  <a:pos x="39" y="124"/>
                </a:cxn>
                <a:cxn ang="0">
                  <a:pos x="48" y="118"/>
                </a:cxn>
                <a:cxn ang="0">
                  <a:pos x="51" y="109"/>
                </a:cxn>
                <a:cxn ang="0">
                  <a:pos x="54" y="100"/>
                </a:cxn>
                <a:cxn ang="0">
                  <a:pos x="61" y="90"/>
                </a:cxn>
                <a:cxn ang="0">
                  <a:pos x="58" y="86"/>
                </a:cxn>
                <a:cxn ang="0">
                  <a:pos x="61" y="78"/>
                </a:cxn>
                <a:cxn ang="0">
                  <a:pos x="68" y="73"/>
                </a:cxn>
                <a:cxn ang="0">
                  <a:pos x="66" y="70"/>
                </a:cxn>
                <a:cxn ang="0">
                  <a:pos x="74" y="67"/>
                </a:cxn>
                <a:cxn ang="0">
                  <a:pos x="67" y="65"/>
                </a:cxn>
                <a:cxn ang="0">
                  <a:pos x="70" y="60"/>
                </a:cxn>
                <a:cxn ang="0">
                  <a:pos x="77" y="59"/>
                </a:cxn>
                <a:cxn ang="0">
                  <a:pos x="82" y="55"/>
                </a:cxn>
                <a:cxn ang="0">
                  <a:pos x="79" y="49"/>
                </a:cxn>
                <a:cxn ang="0">
                  <a:pos x="84" y="39"/>
                </a:cxn>
                <a:cxn ang="0">
                  <a:pos x="88" y="34"/>
                </a:cxn>
                <a:cxn ang="0">
                  <a:pos x="98" y="33"/>
                </a:cxn>
                <a:cxn ang="0">
                  <a:pos x="104" y="26"/>
                </a:cxn>
                <a:cxn ang="0">
                  <a:pos x="104" y="22"/>
                </a:cxn>
                <a:cxn ang="0">
                  <a:pos x="110" y="17"/>
                </a:cxn>
                <a:cxn ang="0">
                  <a:pos x="115" y="7"/>
                </a:cxn>
                <a:cxn ang="0">
                  <a:pos x="118" y="15"/>
                </a:cxn>
                <a:cxn ang="0">
                  <a:pos x="127" y="11"/>
                </a:cxn>
                <a:cxn ang="0">
                  <a:pos x="128" y="1"/>
                </a:cxn>
                <a:cxn ang="0">
                  <a:pos x="133" y="10"/>
                </a:cxn>
                <a:cxn ang="0">
                  <a:pos x="141" y="5"/>
                </a:cxn>
                <a:cxn ang="0">
                  <a:pos x="138" y="13"/>
                </a:cxn>
                <a:cxn ang="0">
                  <a:pos x="151" y="15"/>
                </a:cxn>
                <a:cxn ang="0">
                  <a:pos x="138" y="18"/>
                </a:cxn>
                <a:cxn ang="0">
                  <a:pos x="118" y="40"/>
                </a:cxn>
                <a:cxn ang="0">
                  <a:pos x="97" y="42"/>
                </a:cxn>
                <a:cxn ang="0">
                  <a:pos x="77" y="72"/>
                </a:cxn>
                <a:cxn ang="0">
                  <a:pos x="61" y="123"/>
                </a:cxn>
                <a:cxn ang="0">
                  <a:pos x="56" y="153"/>
                </a:cxn>
                <a:cxn ang="0">
                  <a:pos x="55" y="158"/>
                </a:cxn>
                <a:cxn ang="0">
                  <a:pos x="55" y="160"/>
                </a:cxn>
                <a:cxn ang="0">
                  <a:pos x="56" y="161"/>
                </a:cxn>
                <a:cxn ang="0">
                  <a:pos x="57" y="162"/>
                </a:cxn>
                <a:cxn ang="0">
                  <a:pos x="58" y="163"/>
                </a:cxn>
                <a:cxn ang="0">
                  <a:pos x="61" y="168"/>
                </a:cxn>
                <a:cxn ang="0">
                  <a:pos x="59" y="183"/>
                </a:cxn>
                <a:cxn ang="0">
                  <a:pos x="46" y="199"/>
                </a:cxn>
                <a:cxn ang="0">
                  <a:pos x="42" y="203"/>
                </a:cxn>
                <a:cxn ang="0">
                  <a:pos x="29" y="214"/>
                </a:cxn>
                <a:cxn ang="0">
                  <a:pos x="12" y="219"/>
                </a:cxn>
                <a:cxn ang="0">
                  <a:pos x="7" y="204"/>
                </a:cxn>
                <a:cxn ang="0">
                  <a:pos x="6" y="196"/>
                </a:cxn>
              </a:cxnLst>
              <a:rect l="0" t="0" r="r" b="b"/>
              <a:pathLst>
                <a:path w="153" h="220">
                  <a:moveTo>
                    <a:pt x="0" y="195"/>
                  </a:moveTo>
                  <a:lnTo>
                    <a:pt x="2" y="193"/>
                  </a:lnTo>
                  <a:lnTo>
                    <a:pt x="2" y="193"/>
                  </a:lnTo>
                  <a:lnTo>
                    <a:pt x="3" y="192"/>
                  </a:lnTo>
                  <a:lnTo>
                    <a:pt x="3" y="195"/>
                  </a:lnTo>
                  <a:lnTo>
                    <a:pt x="3" y="195"/>
                  </a:lnTo>
                  <a:lnTo>
                    <a:pt x="3" y="193"/>
                  </a:lnTo>
                  <a:lnTo>
                    <a:pt x="4" y="193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6" y="191"/>
                  </a:lnTo>
                  <a:lnTo>
                    <a:pt x="7" y="191"/>
                  </a:lnTo>
                  <a:lnTo>
                    <a:pt x="5" y="190"/>
                  </a:lnTo>
                  <a:lnTo>
                    <a:pt x="6" y="189"/>
                  </a:lnTo>
                  <a:lnTo>
                    <a:pt x="7" y="188"/>
                  </a:lnTo>
                  <a:lnTo>
                    <a:pt x="8" y="187"/>
                  </a:lnTo>
                  <a:lnTo>
                    <a:pt x="10" y="182"/>
                  </a:lnTo>
                  <a:lnTo>
                    <a:pt x="12" y="181"/>
                  </a:lnTo>
                  <a:lnTo>
                    <a:pt x="12" y="183"/>
                  </a:lnTo>
                  <a:lnTo>
                    <a:pt x="13" y="181"/>
                  </a:lnTo>
                  <a:lnTo>
                    <a:pt x="13" y="180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9" y="184"/>
                  </a:lnTo>
                  <a:lnTo>
                    <a:pt x="8" y="183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5" y="188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5" y="186"/>
                  </a:lnTo>
                  <a:lnTo>
                    <a:pt x="5" y="185"/>
                  </a:lnTo>
                  <a:lnTo>
                    <a:pt x="4" y="185"/>
                  </a:lnTo>
                  <a:lnTo>
                    <a:pt x="4" y="184"/>
                  </a:lnTo>
                  <a:lnTo>
                    <a:pt x="5" y="184"/>
                  </a:lnTo>
                  <a:lnTo>
                    <a:pt x="4" y="184"/>
                  </a:lnTo>
                  <a:lnTo>
                    <a:pt x="6" y="181"/>
                  </a:lnTo>
                  <a:lnTo>
                    <a:pt x="5" y="182"/>
                  </a:lnTo>
                  <a:lnTo>
                    <a:pt x="3" y="185"/>
                  </a:lnTo>
                  <a:lnTo>
                    <a:pt x="2" y="184"/>
                  </a:lnTo>
                  <a:lnTo>
                    <a:pt x="1" y="184"/>
                  </a:lnTo>
                  <a:lnTo>
                    <a:pt x="1" y="183"/>
                  </a:lnTo>
                  <a:lnTo>
                    <a:pt x="1" y="182"/>
                  </a:lnTo>
                  <a:lnTo>
                    <a:pt x="2" y="181"/>
                  </a:lnTo>
                  <a:lnTo>
                    <a:pt x="2" y="180"/>
                  </a:lnTo>
                  <a:lnTo>
                    <a:pt x="2" y="179"/>
                  </a:lnTo>
                  <a:lnTo>
                    <a:pt x="4" y="181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6" y="176"/>
                  </a:lnTo>
                  <a:lnTo>
                    <a:pt x="5" y="176"/>
                  </a:lnTo>
                  <a:lnTo>
                    <a:pt x="4" y="177"/>
                  </a:lnTo>
                  <a:lnTo>
                    <a:pt x="4" y="178"/>
                  </a:lnTo>
                  <a:lnTo>
                    <a:pt x="2" y="179"/>
                  </a:lnTo>
                  <a:lnTo>
                    <a:pt x="1" y="177"/>
                  </a:lnTo>
                  <a:lnTo>
                    <a:pt x="2" y="178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6"/>
                  </a:lnTo>
                  <a:lnTo>
                    <a:pt x="3" y="177"/>
                  </a:lnTo>
                  <a:lnTo>
                    <a:pt x="3" y="178"/>
                  </a:lnTo>
                  <a:lnTo>
                    <a:pt x="3" y="176"/>
                  </a:lnTo>
                  <a:lnTo>
                    <a:pt x="2" y="175"/>
                  </a:lnTo>
                  <a:lnTo>
                    <a:pt x="4" y="174"/>
                  </a:lnTo>
                  <a:lnTo>
                    <a:pt x="4" y="173"/>
                  </a:lnTo>
                  <a:lnTo>
                    <a:pt x="2" y="175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0" y="172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0" y="172"/>
                  </a:lnTo>
                  <a:lnTo>
                    <a:pt x="1" y="170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5" y="170"/>
                  </a:lnTo>
                  <a:lnTo>
                    <a:pt x="7" y="170"/>
                  </a:lnTo>
                  <a:lnTo>
                    <a:pt x="9" y="170"/>
                  </a:lnTo>
                  <a:lnTo>
                    <a:pt x="10" y="171"/>
                  </a:lnTo>
                  <a:lnTo>
                    <a:pt x="11" y="171"/>
                  </a:lnTo>
                  <a:lnTo>
                    <a:pt x="13" y="169"/>
                  </a:lnTo>
                  <a:lnTo>
                    <a:pt x="15" y="170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16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6" y="173"/>
                  </a:lnTo>
                  <a:lnTo>
                    <a:pt x="16" y="171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3" y="169"/>
                  </a:lnTo>
                  <a:lnTo>
                    <a:pt x="11" y="170"/>
                  </a:lnTo>
                  <a:lnTo>
                    <a:pt x="9" y="169"/>
                  </a:lnTo>
                  <a:lnTo>
                    <a:pt x="8" y="170"/>
                  </a:lnTo>
                  <a:lnTo>
                    <a:pt x="8" y="169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2" y="168"/>
                  </a:lnTo>
                  <a:lnTo>
                    <a:pt x="1" y="168"/>
                  </a:lnTo>
                  <a:lnTo>
                    <a:pt x="0" y="167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1" y="162"/>
                  </a:lnTo>
                  <a:lnTo>
                    <a:pt x="1" y="160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2" y="159"/>
                  </a:lnTo>
                  <a:lnTo>
                    <a:pt x="3" y="158"/>
                  </a:lnTo>
                  <a:lnTo>
                    <a:pt x="4" y="157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8" y="158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2" y="156"/>
                  </a:lnTo>
                  <a:lnTo>
                    <a:pt x="3" y="157"/>
                  </a:lnTo>
                  <a:lnTo>
                    <a:pt x="4" y="156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3" y="152"/>
                  </a:lnTo>
                  <a:lnTo>
                    <a:pt x="4" y="153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4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7" y="153"/>
                  </a:lnTo>
                  <a:lnTo>
                    <a:pt x="8" y="153"/>
                  </a:lnTo>
                  <a:lnTo>
                    <a:pt x="8" y="154"/>
                  </a:lnTo>
                  <a:lnTo>
                    <a:pt x="9" y="154"/>
                  </a:lnTo>
                  <a:lnTo>
                    <a:pt x="9" y="155"/>
                  </a:lnTo>
                  <a:lnTo>
                    <a:pt x="10" y="155"/>
                  </a:lnTo>
                  <a:lnTo>
                    <a:pt x="8" y="153"/>
                  </a:lnTo>
                  <a:lnTo>
                    <a:pt x="11" y="150"/>
                  </a:lnTo>
                  <a:lnTo>
                    <a:pt x="12" y="151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4" y="149"/>
                  </a:lnTo>
                  <a:lnTo>
                    <a:pt x="16" y="151"/>
                  </a:lnTo>
                  <a:lnTo>
                    <a:pt x="15" y="149"/>
                  </a:lnTo>
                  <a:lnTo>
                    <a:pt x="12" y="150"/>
                  </a:lnTo>
                  <a:lnTo>
                    <a:pt x="11" y="149"/>
                  </a:lnTo>
                  <a:lnTo>
                    <a:pt x="12" y="148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4" y="147"/>
                  </a:lnTo>
                  <a:lnTo>
                    <a:pt x="15" y="146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8" y="146"/>
                  </a:lnTo>
                  <a:lnTo>
                    <a:pt x="20" y="148"/>
                  </a:lnTo>
                  <a:lnTo>
                    <a:pt x="21" y="148"/>
                  </a:lnTo>
                  <a:lnTo>
                    <a:pt x="22" y="147"/>
                  </a:lnTo>
                  <a:lnTo>
                    <a:pt x="21" y="148"/>
                  </a:lnTo>
                  <a:lnTo>
                    <a:pt x="20" y="147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1" y="146"/>
                  </a:lnTo>
                  <a:lnTo>
                    <a:pt x="24" y="145"/>
                  </a:lnTo>
                  <a:lnTo>
                    <a:pt x="25" y="146"/>
                  </a:lnTo>
                  <a:lnTo>
                    <a:pt x="25" y="144"/>
                  </a:lnTo>
                  <a:lnTo>
                    <a:pt x="19" y="146"/>
                  </a:lnTo>
                  <a:lnTo>
                    <a:pt x="19" y="145"/>
                  </a:lnTo>
                  <a:lnTo>
                    <a:pt x="21" y="144"/>
                  </a:lnTo>
                  <a:lnTo>
                    <a:pt x="16" y="145"/>
                  </a:lnTo>
                  <a:lnTo>
                    <a:pt x="17" y="143"/>
                  </a:lnTo>
                  <a:lnTo>
                    <a:pt x="18" y="144"/>
                  </a:lnTo>
                  <a:lnTo>
                    <a:pt x="18" y="143"/>
                  </a:lnTo>
                  <a:lnTo>
                    <a:pt x="17" y="143"/>
                  </a:lnTo>
                  <a:lnTo>
                    <a:pt x="16" y="142"/>
                  </a:lnTo>
                  <a:lnTo>
                    <a:pt x="19" y="140"/>
                  </a:lnTo>
                  <a:lnTo>
                    <a:pt x="20" y="142"/>
                  </a:lnTo>
                  <a:lnTo>
                    <a:pt x="22" y="141"/>
                  </a:lnTo>
                  <a:lnTo>
                    <a:pt x="23" y="141"/>
                  </a:lnTo>
                  <a:lnTo>
                    <a:pt x="22" y="142"/>
                  </a:lnTo>
                  <a:lnTo>
                    <a:pt x="24" y="141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6" y="142"/>
                  </a:lnTo>
                  <a:lnTo>
                    <a:pt x="24" y="140"/>
                  </a:lnTo>
                  <a:lnTo>
                    <a:pt x="23" y="141"/>
                  </a:lnTo>
                  <a:lnTo>
                    <a:pt x="24" y="139"/>
                  </a:lnTo>
                  <a:lnTo>
                    <a:pt x="25" y="139"/>
                  </a:lnTo>
                  <a:lnTo>
                    <a:pt x="25" y="140"/>
                  </a:lnTo>
                  <a:lnTo>
                    <a:pt x="27" y="141"/>
                  </a:lnTo>
                  <a:lnTo>
                    <a:pt x="27" y="142"/>
                  </a:lnTo>
                  <a:lnTo>
                    <a:pt x="29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9" y="139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29" y="138"/>
                  </a:lnTo>
                  <a:lnTo>
                    <a:pt x="28" y="136"/>
                  </a:lnTo>
                  <a:lnTo>
                    <a:pt x="30" y="135"/>
                  </a:lnTo>
                  <a:lnTo>
                    <a:pt x="29" y="135"/>
                  </a:lnTo>
                  <a:lnTo>
                    <a:pt x="30" y="134"/>
                  </a:lnTo>
                  <a:lnTo>
                    <a:pt x="31" y="134"/>
                  </a:lnTo>
                  <a:lnTo>
                    <a:pt x="32" y="133"/>
                  </a:lnTo>
                  <a:lnTo>
                    <a:pt x="32" y="135"/>
                  </a:lnTo>
                  <a:lnTo>
                    <a:pt x="32" y="136"/>
                  </a:lnTo>
                  <a:lnTo>
                    <a:pt x="35" y="134"/>
                  </a:lnTo>
                  <a:lnTo>
                    <a:pt x="33" y="135"/>
                  </a:lnTo>
                  <a:lnTo>
                    <a:pt x="33" y="134"/>
                  </a:lnTo>
                  <a:lnTo>
                    <a:pt x="33" y="133"/>
                  </a:lnTo>
                  <a:lnTo>
                    <a:pt x="34" y="132"/>
                  </a:lnTo>
                  <a:lnTo>
                    <a:pt x="34" y="133"/>
                  </a:lnTo>
                  <a:lnTo>
                    <a:pt x="35" y="132"/>
                  </a:lnTo>
                  <a:lnTo>
                    <a:pt x="35" y="131"/>
                  </a:lnTo>
                  <a:lnTo>
                    <a:pt x="37" y="131"/>
                  </a:lnTo>
                  <a:lnTo>
                    <a:pt x="37" y="133"/>
                  </a:lnTo>
                  <a:lnTo>
                    <a:pt x="38" y="134"/>
                  </a:lnTo>
                  <a:lnTo>
                    <a:pt x="37" y="136"/>
                  </a:lnTo>
                  <a:lnTo>
                    <a:pt x="39" y="135"/>
                  </a:lnTo>
                  <a:lnTo>
                    <a:pt x="40" y="136"/>
                  </a:lnTo>
                  <a:lnTo>
                    <a:pt x="40" y="135"/>
                  </a:lnTo>
                  <a:lnTo>
                    <a:pt x="39" y="135"/>
                  </a:lnTo>
                  <a:lnTo>
                    <a:pt x="39" y="134"/>
                  </a:lnTo>
                  <a:lnTo>
                    <a:pt x="41" y="133"/>
                  </a:lnTo>
                  <a:lnTo>
                    <a:pt x="44" y="134"/>
                  </a:lnTo>
                  <a:lnTo>
                    <a:pt x="45" y="134"/>
                  </a:lnTo>
                  <a:lnTo>
                    <a:pt x="45" y="133"/>
                  </a:lnTo>
                  <a:lnTo>
                    <a:pt x="44" y="133"/>
                  </a:lnTo>
                  <a:lnTo>
                    <a:pt x="44" y="132"/>
                  </a:lnTo>
                  <a:lnTo>
                    <a:pt x="45" y="132"/>
                  </a:lnTo>
                  <a:lnTo>
                    <a:pt x="45" y="131"/>
                  </a:lnTo>
                  <a:lnTo>
                    <a:pt x="43" y="132"/>
                  </a:lnTo>
                  <a:lnTo>
                    <a:pt x="44" y="131"/>
                  </a:lnTo>
                  <a:lnTo>
                    <a:pt x="45" y="130"/>
                  </a:lnTo>
                  <a:lnTo>
                    <a:pt x="47" y="129"/>
                  </a:lnTo>
                  <a:lnTo>
                    <a:pt x="47" y="128"/>
                  </a:lnTo>
                  <a:lnTo>
                    <a:pt x="49" y="128"/>
                  </a:lnTo>
                  <a:lnTo>
                    <a:pt x="49" y="127"/>
                  </a:lnTo>
                  <a:lnTo>
                    <a:pt x="46" y="127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47" y="124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46" y="125"/>
                  </a:lnTo>
                  <a:lnTo>
                    <a:pt x="45" y="126"/>
                  </a:lnTo>
                  <a:lnTo>
                    <a:pt x="46" y="127"/>
                  </a:lnTo>
                  <a:lnTo>
                    <a:pt x="45" y="129"/>
                  </a:lnTo>
                  <a:lnTo>
                    <a:pt x="40" y="132"/>
                  </a:lnTo>
                  <a:lnTo>
                    <a:pt x="38" y="133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9" y="129"/>
                  </a:lnTo>
                  <a:lnTo>
                    <a:pt x="39" y="128"/>
                  </a:lnTo>
                  <a:lnTo>
                    <a:pt x="35" y="130"/>
                  </a:lnTo>
                  <a:lnTo>
                    <a:pt x="35" y="129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40" y="126"/>
                  </a:lnTo>
                  <a:lnTo>
                    <a:pt x="39" y="126"/>
                  </a:lnTo>
                  <a:lnTo>
                    <a:pt x="38" y="126"/>
                  </a:lnTo>
                  <a:lnTo>
                    <a:pt x="38" y="124"/>
                  </a:lnTo>
                  <a:lnTo>
                    <a:pt x="38" y="123"/>
                  </a:lnTo>
                  <a:lnTo>
                    <a:pt x="39" y="124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1" y="122"/>
                  </a:lnTo>
                  <a:lnTo>
                    <a:pt x="40" y="121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3" y="119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5" y="117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7" y="117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9" y="116"/>
                  </a:lnTo>
                  <a:lnTo>
                    <a:pt x="48" y="114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50" y="111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49" y="111"/>
                  </a:lnTo>
                  <a:lnTo>
                    <a:pt x="48" y="113"/>
                  </a:lnTo>
                  <a:lnTo>
                    <a:pt x="47" y="113"/>
                  </a:lnTo>
                  <a:lnTo>
                    <a:pt x="48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6" y="107"/>
                  </a:lnTo>
                  <a:lnTo>
                    <a:pt x="57" y="104"/>
                  </a:lnTo>
                  <a:lnTo>
                    <a:pt x="55" y="107"/>
                  </a:lnTo>
                  <a:lnTo>
                    <a:pt x="54" y="106"/>
                  </a:lnTo>
                  <a:lnTo>
                    <a:pt x="55" y="106"/>
                  </a:lnTo>
                  <a:lnTo>
                    <a:pt x="53" y="105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56" y="103"/>
                  </a:lnTo>
                  <a:lnTo>
                    <a:pt x="56" y="102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4" y="97"/>
                  </a:lnTo>
                  <a:lnTo>
                    <a:pt x="55" y="97"/>
                  </a:lnTo>
                  <a:lnTo>
                    <a:pt x="55" y="98"/>
                  </a:lnTo>
                  <a:lnTo>
                    <a:pt x="57" y="99"/>
                  </a:lnTo>
                  <a:lnTo>
                    <a:pt x="55" y="97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6" y="93"/>
                  </a:lnTo>
                  <a:lnTo>
                    <a:pt x="59" y="95"/>
                  </a:lnTo>
                  <a:lnTo>
                    <a:pt x="58" y="94"/>
                  </a:lnTo>
                  <a:lnTo>
                    <a:pt x="57" y="93"/>
                  </a:lnTo>
                  <a:lnTo>
                    <a:pt x="58" y="91"/>
                  </a:lnTo>
                  <a:lnTo>
                    <a:pt x="56" y="92"/>
                  </a:lnTo>
                  <a:lnTo>
                    <a:pt x="55" y="92"/>
                  </a:lnTo>
                  <a:lnTo>
                    <a:pt x="56" y="91"/>
                  </a:lnTo>
                  <a:lnTo>
                    <a:pt x="61" y="89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3" y="88"/>
                  </a:lnTo>
                  <a:lnTo>
                    <a:pt x="62" y="88"/>
                  </a:lnTo>
                  <a:lnTo>
                    <a:pt x="61" y="89"/>
                  </a:lnTo>
                  <a:lnTo>
                    <a:pt x="61" y="88"/>
                  </a:lnTo>
                  <a:lnTo>
                    <a:pt x="58" y="90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59" y="87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7" y="87"/>
                  </a:lnTo>
                  <a:lnTo>
                    <a:pt x="58" y="86"/>
                  </a:lnTo>
                  <a:lnTo>
                    <a:pt x="57" y="85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9" y="86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2" y="83"/>
                  </a:lnTo>
                  <a:lnTo>
                    <a:pt x="60" y="83"/>
                  </a:lnTo>
                  <a:lnTo>
                    <a:pt x="60" y="84"/>
                  </a:lnTo>
                  <a:lnTo>
                    <a:pt x="58" y="84"/>
                  </a:lnTo>
                  <a:lnTo>
                    <a:pt x="58" y="81"/>
                  </a:lnTo>
                  <a:lnTo>
                    <a:pt x="61" y="82"/>
                  </a:lnTo>
                  <a:lnTo>
                    <a:pt x="63" y="81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6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4"/>
                  </a:lnTo>
                  <a:lnTo>
                    <a:pt x="66" y="74"/>
                  </a:lnTo>
                  <a:lnTo>
                    <a:pt x="65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8" y="73"/>
                  </a:lnTo>
                  <a:lnTo>
                    <a:pt x="69" y="73"/>
                  </a:lnTo>
                  <a:lnTo>
                    <a:pt x="68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1" y="73"/>
                  </a:lnTo>
                  <a:lnTo>
                    <a:pt x="74" y="73"/>
                  </a:lnTo>
                  <a:lnTo>
                    <a:pt x="73" y="72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70" y="71"/>
                  </a:lnTo>
                  <a:lnTo>
                    <a:pt x="68" y="72"/>
                  </a:lnTo>
                  <a:lnTo>
                    <a:pt x="67" y="73"/>
                  </a:lnTo>
                  <a:lnTo>
                    <a:pt x="67" y="72"/>
                  </a:lnTo>
                  <a:lnTo>
                    <a:pt x="65" y="73"/>
                  </a:lnTo>
                  <a:lnTo>
                    <a:pt x="66" y="70"/>
                  </a:lnTo>
                  <a:lnTo>
                    <a:pt x="67" y="70"/>
                  </a:lnTo>
                  <a:lnTo>
                    <a:pt x="68" y="70"/>
                  </a:lnTo>
                  <a:lnTo>
                    <a:pt x="69" y="69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70" y="68"/>
                  </a:lnTo>
                  <a:lnTo>
                    <a:pt x="69" y="70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3" y="72"/>
                  </a:lnTo>
                  <a:lnTo>
                    <a:pt x="73" y="71"/>
                  </a:lnTo>
                  <a:lnTo>
                    <a:pt x="72" y="69"/>
                  </a:lnTo>
                  <a:lnTo>
                    <a:pt x="74" y="67"/>
                  </a:lnTo>
                  <a:lnTo>
                    <a:pt x="73" y="67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70" y="67"/>
                  </a:lnTo>
                  <a:lnTo>
                    <a:pt x="71" y="67"/>
                  </a:lnTo>
                  <a:lnTo>
                    <a:pt x="71" y="66"/>
                  </a:lnTo>
                  <a:lnTo>
                    <a:pt x="69" y="67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69" y="65"/>
                  </a:lnTo>
                  <a:lnTo>
                    <a:pt x="68" y="66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8" y="64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8" y="62"/>
                  </a:lnTo>
                  <a:lnTo>
                    <a:pt x="69" y="62"/>
                  </a:lnTo>
                  <a:lnTo>
                    <a:pt x="69" y="63"/>
                  </a:lnTo>
                  <a:lnTo>
                    <a:pt x="70" y="62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59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59"/>
                  </a:lnTo>
                  <a:lnTo>
                    <a:pt x="70" y="60"/>
                  </a:lnTo>
                  <a:lnTo>
                    <a:pt x="69" y="60"/>
                  </a:lnTo>
                  <a:lnTo>
                    <a:pt x="70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3" y="59"/>
                  </a:lnTo>
                  <a:lnTo>
                    <a:pt x="73" y="58"/>
                  </a:lnTo>
                  <a:lnTo>
                    <a:pt x="73" y="57"/>
                  </a:lnTo>
                  <a:lnTo>
                    <a:pt x="73" y="56"/>
                  </a:lnTo>
                  <a:lnTo>
                    <a:pt x="74" y="58"/>
                  </a:lnTo>
                  <a:lnTo>
                    <a:pt x="74" y="59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7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8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6" y="57"/>
                  </a:lnTo>
                  <a:lnTo>
                    <a:pt x="74" y="56"/>
                  </a:lnTo>
                  <a:lnTo>
                    <a:pt x="74" y="55"/>
                  </a:lnTo>
                  <a:lnTo>
                    <a:pt x="76" y="56"/>
                  </a:lnTo>
                  <a:lnTo>
                    <a:pt x="78" y="57"/>
                  </a:lnTo>
                  <a:lnTo>
                    <a:pt x="77" y="55"/>
                  </a:lnTo>
                  <a:lnTo>
                    <a:pt x="74" y="54"/>
                  </a:lnTo>
                  <a:lnTo>
                    <a:pt x="77" y="53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2" y="52"/>
                  </a:lnTo>
                  <a:lnTo>
                    <a:pt x="84" y="53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1"/>
                  </a:lnTo>
                  <a:lnTo>
                    <a:pt x="80" y="52"/>
                  </a:lnTo>
                  <a:lnTo>
                    <a:pt x="79" y="52"/>
                  </a:lnTo>
                  <a:lnTo>
                    <a:pt x="79" y="52"/>
                  </a:lnTo>
                  <a:lnTo>
                    <a:pt x="79" y="51"/>
                  </a:lnTo>
                  <a:lnTo>
                    <a:pt x="78" y="52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6" y="51"/>
                  </a:lnTo>
                  <a:lnTo>
                    <a:pt x="76" y="50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80" y="48"/>
                  </a:lnTo>
                  <a:lnTo>
                    <a:pt x="81" y="49"/>
                  </a:lnTo>
                  <a:lnTo>
                    <a:pt x="82" y="49"/>
                  </a:lnTo>
                  <a:lnTo>
                    <a:pt x="80" y="47"/>
                  </a:lnTo>
                  <a:lnTo>
                    <a:pt x="81" y="46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2" y="45"/>
                  </a:lnTo>
                  <a:lnTo>
                    <a:pt x="83" y="45"/>
                  </a:lnTo>
                  <a:lnTo>
                    <a:pt x="82" y="44"/>
                  </a:lnTo>
                  <a:lnTo>
                    <a:pt x="80" y="45"/>
                  </a:lnTo>
                  <a:lnTo>
                    <a:pt x="81" y="42"/>
                  </a:lnTo>
                  <a:lnTo>
                    <a:pt x="84" y="41"/>
                  </a:lnTo>
                  <a:lnTo>
                    <a:pt x="84" y="40"/>
                  </a:lnTo>
                  <a:lnTo>
                    <a:pt x="84" y="39"/>
                  </a:lnTo>
                  <a:lnTo>
                    <a:pt x="83" y="39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4" y="35"/>
                  </a:lnTo>
                  <a:lnTo>
                    <a:pt x="85" y="37"/>
                  </a:lnTo>
                  <a:lnTo>
                    <a:pt x="89" y="38"/>
                  </a:lnTo>
                  <a:lnTo>
                    <a:pt x="85" y="36"/>
                  </a:lnTo>
                  <a:lnTo>
                    <a:pt x="85" y="35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9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89" y="36"/>
                  </a:lnTo>
                  <a:lnTo>
                    <a:pt x="88" y="35"/>
                  </a:lnTo>
                  <a:lnTo>
                    <a:pt x="89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1"/>
                  </a:lnTo>
                  <a:lnTo>
                    <a:pt x="91" y="29"/>
                  </a:lnTo>
                  <a:lnTo>
                    <a:pt x="92" y="32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1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3" y="27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5" y="27"/>
                  </a:lnTo>
                  <a:lnTo>
                    <a:pt x="95" y="31"/>
                  </a:lnTo>
                  <a:lnTo>
                    <a:pt x="95" y="32"/>
                  </a:lnTo>
                  <a:lnTo>
                    <a:pt x="94" y="38"/>
                  </a:lnTo>
                  <a:lnTo>
                    <a:pt x="96" y="32"/>
                  </a:lnTo>
                  <a:lnTo>
                    <a:pt x="98" y="33"/>
                  </a:lnTo>
                  <a:lnTo>
                    <a:pt x="96" y="31"/>
                  </a:lnTo>
                  <a:lnTo>
                    <a:pt x="96" y="30"/>
                  </a:lnTo>
                  <a:lnTo>
                    <a:pt x="95" y="29"/>
                  </a:lnTo>
                  <a:lnTo>
                    <a:pt x="97" y="28"/>
                  </a:lnTo>
                  <a:lnTo>
                    <a:pt x="97" y="27"/>
                  </a:lnTo>
                  <a:lnTo>
                    <a:pt x="98" y="26"/>
                  </a:lnTo>
                  <a:lnTo>
                    <a:pt x="97" y="27"/>
                  </a:lnTo>
                  <a:lnTo>
                    <a:pt x="98" y="28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4" y="28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4" y="26"/>
                  </a:lnTo>
                  <a:lnTo>
                    <a:pt x="103" y="25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3" y="23"/>
                  </a:lnTo>
                  <a:lnTo>
                    <a:pt x="103" y="22"/>
                  </a:lnTo>
                  <a:lnTo>
                    <a:pt x="101" y="24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8" y="21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2" y="19"/>
                  </a:lnTo>
                  <a:lnTo>
                    <a:pt x="103" y="20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4" y="21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7" y="22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1" y="22"/>
                  </a:lnTo>
                  <a:lnTo>
                    <a:pt x="109" y="21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7"/>
                  </a:lnTo>
                  <a:lnTo>
                    <a:pt x="111" y="15"/>
                  </a:lnTo>
                  <a:lnTo>
                    <a:pt x="112" y="14"/>
                  </a:lnTo>
                  <a:lnTo>
                    <a:pt x="114" y="15"/>
                  </a:lnTo>
                  <a:lnTo>
                    <a:pt x="112" y="14"/>
                  </a:lnTo>
                  <a:lnTo>
                    <a:pt x="113" y="11"/>
                  </a:lnTo>
                  <a:lnTo>
                    <a:pt x="115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12" y="9"/>
                  </a:lnTo>
                  <a:lnTo>
                    <a:pt x="113" y="8"/>
                  </a:lnTo>
                  <a:lnTo>
                    <a:pt x="114" y="9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5" y="8"/>
                  </a:lnTo>
                  <a:lnTo>
                    <a:pt x="116" y="8"/>
                  </a:lnTo>
                  <a:lnTo>
                    <a:pt x="116" y="7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8" y="7"/>
                  </a:lnTo>
                  <a:lnTo>
                    <a:pt x="119" y="6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18" y="13"/>
                  </a:lnTo>
                  <a:lnTo>
                    <a:pt x="119" y="13"/>
                  </a:lnTo>
                  <a:lnTo>
                    <a:pt x="119" y="14"/>
                  </a:lnTo>
                  <a:lnTo>
                    <a:pt x="118" y="15"/>
                  </a:lnTo>
                  <a:lnTo>
                    <a:pt x="119" y="16"/>
                  </a:lnTo>
                  <a:lnTo>
                    <a:pt x="118" y="17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0" y="19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22" y="10"/>
                  </a:lnTo>
                  <a:lnTo>
                    <a:pt x="122" y="8"/>
                  </a:lnTo>
                  <a:lnTo>
                    <a:pt x="123" y="5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4" y="9"/>
                  </a:lnTo>
                  <a:lnTo>
                    <a:pt x="125" y="9"/>
                  </a:lnTo>
                  <a:lnTo>
                    <a:pt x="125" y="12"/>
                  </a:lnTo>
                  <a:lnTo>
                    <a:pt x="126" y="13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9" y="5"/>
                  </a:lnTo>
                  <a:lnTo>
                    <a:pt x="128" y="4"/>
                  </a:lnTo>
                  <a:lnTo>
                    <a:pt x="127" y="4"/>
                  </a:lnTo>
                  <a:lnTo>
                    <a:pt x="126" y="4"/>
                  </a:lnTo>
                  <a:lnTo>
                    <a:pt x="126" y="3"/>
                  </a:lnTo>
                  <a:lnTo>
                    <a:pt x="127" y="3"/>
                  </a:lnTo>
                  <a:lnTo>
                    <a:pt x="126" y="3"/>
                  </a:lnTo>
                  <a:lnTo>
                    <a:pt x="127" y="2"/>
                  </a:lnTo>
                  <a:lnTo>
                    <a:pt x="128" y="3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1" y="0"/>
                  </a:lnTo>
                  <a:lnTo>
                    <a:pt x="132" y="2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3" y="4"/>
                  </a:lnTo>
                  <a:lnTo>
                    <a:pt x="131" y="4"/>
                  </a:lnTo>
                  <a:lnTo>
                    <a:pt x="130" y="5"/>
                  </a:lnTo>
                  <a:lnTo>
                    <a:pt x="131" y="6"/>
                  </a:lnTo>
                  <a:lnTo>
                    <a:pt x="131" y="5"/>
                  </a:lnTo>
                  <a:lnTo>
                    <a:pt x="133" y="6"/>
                  </a:lnTo>
                  <a:lnTo>
                    <a:pt x="134" y="7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4" y="9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6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4" y="5"/>
                  </a:lnTo>
                  <a:lnTo>
                    <a:pt x="135" y="3"/>
                  </a:lnTo>
                  <a:lnTo>
                    <a:pt x="136" y="2"/>
                  </a:lnTo>
                  <a:lnTo>
                    <a:pt x="137" y="2"/>
                  </a:lnTo>
                  <a:lnTo>
                    <a:pt x="139" y="3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1" y="3"/>
                  </a:lnTo>
                  <a:lnTo>
                    <a:pt x="141" y="5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3" y="4"/>
                  </a:lnTo>
                  <a:lnTo>
                    <a:pt x="144" y="4"/>
                  </a:lnTo>
                  <a:lnTo>
                    <a:pt x="143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6" y="5"/>
                  </a:lnTo>
                  <a:lnTo>
                    <a:pt x="148" y="6"/>
                  </a:lnTo>
                  <a:lnTo>
                    <a:pt x="148" y="5"/>
                  </a:lnTo>
                  <a:lnTo>
                    <a:pt x="150" y="8"/>
                  </a:lnTo>
                  <a:lnTo>
                    <a:pt x="147" y="9"/>
                  </a:lnTo>
                  <a:lnTo>
                    <a:pt x="147" y="11"/>
                  </a:lnTo>
                  <a:lnTo>
                    <a:pt x="146" y="12"/>
                  </a:lnTo>
                  <a:lnTo>
                    <a:pt x="144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8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6"/>
                  </a:lnTo>
                  <a:lnTo>
                    <a:pt x="145" y="15"/>
                  </a:lnTo>
                  <a:lnTo>
                    <a:pt x="145" y="16"/>
                  </a:lnTo>
                  <a:lnTo>
                    <a:pt x="145" y="18"/>
                  </a:lnTo>
                  <a:lnTo>
                    <a:pt x="147" y="18"/>
                  </a:lnTo>
                  <a:lnTo>
                    <a:pt x="148" y="17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49" y="18"/>
                  </a:lnTo>
                  <a:lnTo>
                    <a:pt x="150" y="18"/>
                  </a:lnTo>
                  <a:lnTo>
                    <a:pt x="149" y="16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3" y="19"/>
                  </a:lnTo>
                  <a:lnTo>
                    <a:pt x="151" y="19"/>
                  </a:lnTo>
                  <a:lnTo>
                    <a:pt x="148" y="18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48" y="22"/>
                  </a:lnTo>
                  <a:lnTo>
                    <a:pt x="146" y="25"/>
                  </a:lnTo>
                  <a:lnTo>
                    <a:pt x="146" y="29"/>
                  </a:lnTo>
                  <a:lnTo>
                    <a:pt x="146" y="30"/>
                  </a:lnTo>
                  <a:lnTo>
                    <a:pt x="145" y="29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5" y="22"/>
                  </a:lnTo>
                  <a:lnTo>
                    <a:pt x="143" y="20"/>
                  </a:lnTo>
                  <a:lnTo>
                    <a:pt x="138" y="19"/>
                  </a:lnTo>
                  <a:lnTo>
                    <a:pt x="138" y="18"/>
                  </a:lnTo>
                  <a:lnTo>
                    <a:pt x="136" y="17"/>
                  </a:lnTo>
                  <a:lnTo>
                    <a:pt x="134" y="15"/>
                  </a:lnTo>
                  <a:lnTo>
                    <a:pt x="133" y="16"/>
                  </a:lnTo>
                  <a:lnTo>
                    <a:pt x="131" y="19"/>
                  </a:lnTo>
                  <a:lnTo>
                    <a:pt x="129" y="19"/>
                  </a:lnTo>
                  <a:lnTo>
                    <a:pt x="127" y="20"/>
                  </a:lnTo>
                  <a:lnTo>
                    <a:pt x="127" y="23"/>
                  </a:lnTo>
                  <a:lnTo>
                    <a:pt x="126" y="24"/>
                  </a:lnTo>
                  <a:lnTo>
                    <a:pt x="126" y="31"/>
                  </a:lnTo>
                  <a:lnTo>
                    <a:pt x="128" y="35"/>
                  </a:lnTo>
                  <a:lnTo>
                    <a:pt x="127" y="37"/>
                  </a:lnTo>
                  <a:lnTo>
                    <a:pt x="126" y="37"/>
                  </a:lnTo>
                  <a:lnTo>
                    <a:pt x="125" y="38"/>
                  </a:lnTo>
                  <a:lnTo>
                    <a:pt x="125" y="41"/>
                  </a:lnTo>
                  <a:lnTo>
                    <a:pt x="124" y="43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8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5" y="44"/>
                  </a:lnTo>
                  <a:lnTo>
                    <a:pt x="113" y="43"/>
                  </a:lnTo>
                  <a:lnTo>
                    <a:pt x="112" y="43"/>
                  </a:lnTo>
                  <a:lnTo>
                    <a:pt x="110" y="43"/>
                  </a:lnTo>
                  <a:lnTo>
                    <a:pt x="110" y="43"/>
                  </a:lnTo>
                  <a:lnTo>
                    <a:pt x="109" y="41"/>
                  </a:lnTo>
                  <a:lnTo>
                    <a:pt x="106" y="38"/>
                  </a:lnTo>
                  <a:lnTo>
                    <a:pt x="104" y="35"/>
                  </a:lnTo>
                  <a:lnTo>
                    <a:pt x="101" y="35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99" y="39"/>
                  </a:lnTo>
                  <a:lnTo>
                    <a:pt x="98" y="40"/>
                  </a:lnTo>
                  <a:lnTo>
                    <a:pt x="95" y="41"/>
                  </a:lnTo>
                  <a:lnTo>
                    <a:pt x="97" y="42"/>
                  </a:lnTo>
                  <a:lnTo>
                    <a:pt x="98" y="44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96" y="52"/>
                  </a:lnTo>
                  <a:lnTo>
                    <a:pt x="90" y="50"/>
                  </a:lnTo>
                  <a:lnTo>
                    <a:pt x="88" y="51"/>
                  </a:lnTo>
                  <a:lnTo>
                    <a:pt x="87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6" y="56"/>
                  </a:lnTo>
                  <a:lnTo>
                    <a:pt x="85" y="60"/>
                  </a:lnTo>
                  <a:lnTo>
                    <a:pt x="81" y="58"/>
                  </a:lnTo>
                  <a:lnTo>
                    <a:pt x="78" y="61"/>
                  </a:lnTo>
                  <a:lnTo>
                    <a:pt x="78" y="66"/>
                  </a:lnTo>
                  <a:lnTo>
                    <a:pt x="77" y="67"/>
                  </a:lnTo>
                  <a:lnTo>
                    <a:pt x="76" y="68"/>
                  </a:lnTo>
                  <a:lnTo>
                    <a:pt x="75" y="69"/>
                  </a:lnTo>
                  <a:lnTo>
                    <a:pt x="77" y="72"/>
                  </a:lnTo>
                  <a:lnTo>
                    <a:pt x="78" y="75"/>
                  </a:lnTo>
                  <a:lnTo>
                    <a:pt x="76" y="77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9" y="95"/>
                  </a:lnTo>
                  <a:lnTo>
                    <a:pt x="68" y="99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7" y="106"/>
                  </a:lnTo>
                  <a:lnTo>
                    <a:pt x="64" y="115"/>
                  </a:lnTo>
                  <a:lnTo>
                    <a:pt x="67" y="116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5"/>
                  </a:lnTo>
                  <a:lnTo>
                    <a:pt x="54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3" y="137"/>
                  </a:lnTo>
                  <a:lnTo>
                    <a:pt x="55" y="140"/>
                  </a:lnTo>
                  <a:lnTo>
                    <a:pt x="54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6" y="151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5"/>
                  </a:lnTo>
                  <a:lnTo>
                    <a:pt x="56" y="155"/>
                  </a:lnTo>
                  <a:lnTo>
                    <a:pt x="56" y="155"/>
                  </a:lnTo>
                  <a:lnTo>
                    <a:pt x="56" y="155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7"/>
                  </a:lnTo>
                  <a:lnTo>
                    <a:pt x="56" y="157"/>
                  </a:lnTo>
                  <a:lnTo>
                    <a:pt x="55" y="157"/>
                  </a:lnTo>
                  <a:lnTo>
                    <a:pt x="55" y="157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63"/>
                  </a:lnTo>
                  <a:lnTo>
                    <a:pt x="57" y="163"/>
                  </a:lnTo>
                  <a:lnTo>
                    <a:pt x="57" y="163"/>
                  </a:lnTo>
                  <a:lnTo>
                    <a:pt x="57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9" y="163"/>
                  </a:lnTo>
                  <a:lnTo>
                    <a:pt x="59" y="163"/>
                  </a:lnTo>
                  <a:lnTo>
                    <a:pt x="59" y="164"/>
                  </a:lnTo>
                  <a:lnTo>
                    <a:pt x="59" y="164"/>
                  </a:lnTo>
                  <a:lnTo>
                    <a:pt x="60" y="164"/>
                  </a:lnTo>
                  <a:lnTo>
                    <a:pt x="60" y="164"/>
                  </a:lnTo>
                  <a:lnTo>
                    <a:pt x="60" y="165"/>
                  </a:lnTo>
                  <a:lnTo>
                    <a:pt x="60" y="165"/>
                  </a:lnTo>
                  <a:lnTo>
                    <a:pt x="61" y="165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1" y="167"/>
                  </a:lnTo>
                  <a:lnTo>
                    <a:pt x="61" y="167"/>
                  </a:lnTo>
                  <a:lnTo>
                    <a:pt x="61" y="167"/>
                  </a:lnTo>
                  <a:lnTo>
                    <a:pt x="61" y="167"/>
                  </a:lnTo>
                  <a:lnTo>
                    <a:pt x="61" y="168"/>
                  </a:lnTo>
                  <a:lnTo>
                    <a:pt x="61" y="168"/>
                  </a:lnTo>
                  <a:lnTo>
                    <a:pt x="61" y="168"/>
                  </a:lnTo>
                  <a:lnTo>
                    <a:pt x="61" y="168"/>
                  </a:lnTo>
                  <a:lnTo>
                    <a:pt x="60" y="169"/>
                  </a:lnTo>
                  <a:lnTo>
                    <a:pt x="60" y="169"/>
                  </a:lnTo>
                  <a:lnTo>
                    <a:pt x="60" y="169"/>
                  </a:lnTo>
                  <a:lnTo>
                    <a:pt x="60" y="169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58" y="171"/>
                  </a:lnTo>
                  <a:lnTo>
                    <a:pt x="56" y="172"/>
                  </a:lnTo>
                  <a:lnTo>
                    <a:pt x="60" y="180"/>
                  </a:lnTo>
                  <a:lnTo>
                    <a:pt x="59" y="183"/>
                  </a:lnTo>
                  <a:lnTo>
                    <a:pt x="59" y="186"/>
                  </a:lnTo>
                  <a:lnTo>
                    <a:pt x="57" y="189"/>
                  </a:lnTo>
                  <a:lnTo>
                    <a:pt x="55" y="189"/>
                  </a:lnTo>
                  <a:lnTo>
                    <a:pt x="54" y="190"/>
                  </a:lnTo>
                  <a:lnTo>
                    <a:pt x="55" y="191"/>
                  </a:lnTo>
                  <a:lnTo>
                    <a:pt x="55" y="193"/>
                  </a:lnTo>
                  <a:lnTo>
                    <a:pt x="53" y="194"/>
                  </a:lnTo>
                  <a:lnTo>
                    <a:pt x="54" y="200"/>
                  </a:lnTo>
                  <a:lnTo>
                    <a:pt x="53" y="205"/>
                  </a:lnTo>
                  <a:lnTo>
                    <a:pt x="52" y="205"/>
                  </a:lnTo>
                  <a:lnTo>
                    <a:pt x="51" y="204"/>
                  </a:lnTo>
                  <a:lnTo>
                    <a:pt x="51" y="202"/>
                  </a:lnTo>
                  <a:lnTo>
                    <a:pt x="49" y="202"/>
                  </a:lnTo>
                  <a:lnTo>
                    <a:pt x="49" y="201"/>
                  </a:lnTo>
                  <a:lnTo>
                    <a:pt x="48" y="202"/>
                  </a:lnTo>
                  <a:lnTo>
                    <a:pt x="47" y="202"/>
                  </a:lnTo>
                  <a:lnTo>
                    <a:pt x="46" y="200"/>
                  </a:lnTo>
                  <a:lnTo>
                    <a:pt x="46" y="199"/>
                  </a:lnTo>
                  <a:lnTo>
                    <a:pt x="45" y="199"/>
                  </a:lnTo>
                  <a:lnTo>
                    <a:pt x="44" y="197"/>
                  </a:lnTo>
                  <a:lnTo>
                    <a:pt x="45" y="196"/>
                  </a:lnTo>
                  <a:lnTo>
                    <a:pt x="46" y="191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4" y="194"/>
                  </a:lnTo>
                  <a:lnTo>
                    <a:pt x="44" y="195"/>
                  </a:lnTo>
                  <a:lnTo>
                    <a:pt x="42" y="193"/>
                  </a:lnTo>
                  <a:lnTo>
                    <a:pt x="43" y="196"/>
                  </a:lnTo>
                  <a:lnTo>
                    <a:pt x="41" y="195"/>
                  </a:lnTo>
                  <a:lnTo>
                    <a:pt x="43" y="197"/>
                  </a:lnTo>
                  <a:lnTo>
                    <a:pt x="44" y="199"/>
                  </a:lnTo>
                  <a:lnTo>
                    <a:pt x="43" y="200"/>
                  </a:lnTo>
                  <a:lnTo>
                    <a:pt x="43" y="200"/>
                  </a:lnTo>
                  <a:lnTo>
                    <a:pt x="42" y="203"/>
                  </a:lnTo>
                  <a:lnTo>
                    <a:pt x="41" y="204"/>
                  </a:lnTo>
                  <a:lnTo>
                    <a:pt x="40" y="204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8" y="204"/>
                  </a:lnTo>
                  <a:lnTo>
                    <a:pt x="37" y="202"/>
                  </a:lnTo>
                  <a:lnTo>
                    <a:pt x="36" y="202"/>
                  </a:lnTo>
                  <a:lnTo>
                    <a:pt x="37" y="204"/>
                  </a:lnTo>
                  <a:lnTo>
                    <a:pt x="36" y="205"/>
                  </a:lnTo>
                  <a:lnTo>
                    <a:pt x="34" y="206"/>
                  </a:lnTo>
                  <a:lnTo>
                    <a:pt x="34" y="207"/>
                  </a:lnTo>
                  <a:lnTo>
                    <a:pt x="35" y="207"/>
                  </a:lnTo>
                  <a:lnTo>
                    <a:pt x="34" y="208"/>
                  </a:lnTo>
                  <a:lnTo>
                    <a:pt x="33" y="209"/>
                  </a:lnTo>
                  <a:lnTo>
                    <a:pt x="31" y="211"/>
                  </a:lnTo>
                  <a:lnTo>
                    <a:pt x="29" y="213"/>
                  </a:lnTo>
                  <a:lnTo>
                    <a:pt x="29" y="214"/>
                  </a:lnTo>
                  <a:lnTo>
                    <a:pt x="27" y="216"/>
                  </a:lnTo>
                  <a:lnTo>
                    <a:pt x="26" y="216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3" y="218"/>
                  </a:lnTo>
                  <a:lnTo>
                    <a:pt x="20" y="219"/>
                  </a:lnTo>
                  <a:lnTo>
                    <a:pt x="20" y="220"/>
                  </a:lnTo>
                  <a:lnTo>
                    <a:pt x="18" y="220"/>
                  </a:lnTo>
                  <a:lnTo>
                    <a:pt x="17" y="219"/>
                  </a:lnTo>
                  <a:lnTo>
                    <a:pt x="14" y="220"/>
                  </a:lnTo>
                  <a:lnTo>
                    <a:pt x="14" y="219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3" y="218"/>
                  </a:lnTo>
                  <a:lnTo>
                    <a:pt x="14" y="218"/>
                  </a:lnTo>
                  <a:lnTo>
                    <a:pt x="13" y="218"/>
                  </a:lnTo>
                  <a:lnTo>
                    <a:pt x="12" y="218"/>
                  </a:lnTo>
                  <a:lnTo>
                    <a:pt x="12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9" y="215"/>
                  </a:lnTo>
                  <a:lnTo>
                    <a:pt x="6" y="213"/>
                  </a:lnTo>
                  <a:lnTo>
                    <a:pt x="6" y="212"/>
                  </a:lnTo>
                  <a:lnTo>
                    <a:pt x="4" y="212"/>
                  </a:lnTo>
                  <a:lnTo>
                    <a:pt x="3" y="211"/>
                  </a:lnTo>
                  <a:lnTo>
                    <a:pt x="2" y="207"/>
                  </a:lnTo>
                  <a:lnTo>
                    <a:pt x="3" y="205"/>
                  </a:lnTo>
                  <a:lnTo>
                    <a:pt x="3" y="204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5" y="205"/>
                  </a:lnTo>
                  <a:lnTo>
                    <a:pt x="5" y="204"/>
                  </a:lnTo>
                  <a:lnTo>
                    <a:pt x="6" y="204"/>
                  </a:lnTo>
                  <a:lnTo>
                    <a:pt x="7" y="204"/>
                  </a:lnTo>
                  <a:lnTo>
                    <a:pt x="6" y="203"/>
                  </a:lnTo>
                  <a:lnTo>
                    <a:pt x="6" y="202"/>
                  </a:lnTo>
                  <a:lnTo>
                    <a:pt x="8" y="201"/>
                  </a:lnTo>
                  <a:lnTo>
                    <a:pt x="7" y="201"/>
                  </a:lnTo>
                  <a:lnTo>
                    <a:pt x="7" y="200"/>
                  </a:lnTo>
                  <a:lnTo>
                    <a:pt x="8" y="200"/>
                  </a:lnTo>
                  <a:lnTo>
                    <a:pt x="8" y="199"/>
                  </a:lnTo>
                  <a:lnTo>
                    <a:pt x="9" y="199"/>
                  </a:lnTo>
                  <a:lnTo>
                    <a:pt x="9" y="198"/>
                  </a:lnTo>
                  <a:lnTo>
                    <a:pt x="7" y="198"/>
                  </a:lnTo>
                  <a:lnTo>
                    <a:pt x="9" y="197"/>
                  </a:lnTo>
                  <a:lnTo>
                    <a:pt x="9" y="196"/>
                  </a:lnTo>
                  <a:lnTo>
                    <a:pt x="9" y="195"/>
                  </a:lnTo>
                  <a:lnTo>
                    <a:pt x="8" y="196"/>
                  </a:lnTo>
                  <a:lnTo>
                    <a:pt x="7" y="197"/>
                  </a:lnTo>
                  <a:lnTo>
                    <a:pt x="7" y="197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6" y="195"/>
                  </a:lnTo>
                  <a:lnTo>
                    <a:pt x="5" y="196"/>
                  </a:lnTo>
                  <a:lnTo>
                    <a:pt x="5" y="197"/>
                  </a:lnTo>
                  <a:lnTo>
                    <a:pt x="6" y="198"/>
                  </a:lnTo>
                  <a:lnTo>
                    <a:pt x="4" y="199"/>
                  </a:lnTo>
                  <a:lnTo>
                    <a:pt x="3" y="198"/>
                  </a:lnTo>
                  <a:lnTo>
                    <a:pt x="3" y="199"/>
                  </a:lnTo>
                  <a:lnTo>
                    <a:pt x="2" y="199"/>
                  </a:lnTo>
                  <a:lnTo>
                    <a:pt x="0" y="195"/>
                  </a:lnTo>
                </a:path>
              </a:pathLst>
            </a:custGeom>
            <a:solidFill>
              <a:srgbClr val="FF99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39" name="Freeform 23"/>
            <p:cNvSpPr>
              <a:spLocks/>
            </p:cNvSpPr>
            <p:nvPr/>
          </p:nvSpPr>
          <p:spPr bwMode="auto">
            <a:xfrm>
              <a:off x="3243" y="3372"/>
              <a:ext cx="233" cy="12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6" y="12"/>
                </a:cxn>
                <a:cxn ang="0">
                  <a:pos x="9" y="11"/>
                </a:cxn>
                <a:cxn ang="0">
                  <a:pos x="13" y="8"/>
                </a:cxn>
                <a:cxn ang="0">
                  <a:pos x="15" y="6"/>
                </a:cxn>
                <a:cxn ang="0">
                  <a:pos x="21" y="3"/>
                </a:cxn>
                <a:cxn ang="0">
                  <a:pos x="21" y="2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7" y="3"/>
                </a:cxn>
                <a:cxn ang="0">
                  <a:pos x="28" y="1"/>
                </a:cxn>
                <a:cxn ang="0">
                  <a:pos x="32" y="3"/>
                </a:cxn>
                <a:cxn ang="0">
                  <a:pos x="36" y="4"/>
                </a:cxn>
                <a:cxn ang="0">
                  <a:pos x="39" y="5"/>
                </a:cxn>
                <a:cxn ang="0">
                  <a:pos x="41" y="6"/>
                </a:cxn>
                <a:cxn ang="0">
                  <a:pos x="43" y="6"/>
                </a:cxn>
                <a:cxn ang="0">
                  <a:pos x="42" y="1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49" y="8"/>
                </a:cxn>
                <a:cxn ang="0">
                  <a:pos x="56" y="10"/>
                </a:cxn>
                <a:cxn ang="0">
                  <a:pos x="56" y="12"/>
                </a:cxn>
                <a:cxn ang="0">
                  <a:pos x="58" y="14"/>
                </a:cxn>
                <a:cxn ang="0">
                  <a:pos x="61" y="13"/>
                </a:cxn>
                <a:cxn ang="0">
                  <a:pos x="66" y="14"/>
                </a:cxn>
                <a:cxn ang="0">
                  <a:pos x="69" y="18"/>
                </a:cxn>
                <a:cxn ang="0">
                  <a:pos x="67" y="21"/>
                </a:cxn>
                <a:cxn ang="0">
                  <a:pos x="64" y="25"/>
                </a:cxn>
                <a:cxn ang="0">
                  <a:pos x="61" y="29"/>
                </a:cxn>
                <a:cxn ang="0">
                  <a:pos x="59" y="32"/>
                </a:cxn>
                <a:cxn ang="0">
                  <a:pos x="56" y="33"/>
                </a:cxn>
                <a:cxn ang="0">
                  <a:pos x="52" y="37"/>
                </a:cxn>
                <a:cxn ang="0">
                  <a:pos x="49" y="34"/>
                </a:cxn>
                <a:cxn ang="0">
                  <a:pos x="43" y="36"/>
                </a:cxn>
                <a:cxn ang="0">
                  <a:pos x="36" y="33"/>
                </a:cxn>
                <a:cxn ang="0">
                  <a:pos x="34" y="33"/>
                </a:cxn>
                <a:cxn ang="0">
                  <a:pos x="31" y="32"/>
                </a:cxn>
                <a:cxn ang="0">
                  <a:pos x="29" y="38"/>
                </a:cxn>
                <a:cxn ang="0">
                  <a:pos x="26" y="39"/>
                </a:cxn>
                <a:cxn ang="0">
                  <a:pos x="21" y="38"/>
                </a:cxn>
                <a:cxn ang="0">
                  <a:pos x="16" y="34"/>
                </a:cxn>
                <a:cxn ang="0">
                  <a:pos x="14" y="34"/>
                </a:cxn>
                <a:cxn ang="0">
                  <a:pos x="11" y="31"/>
                </a:cxn>
                <a:cxn ang="0">
                  <a:pos x="6" y="27"/>
                </a:cxn>
                <a:cxn ang="0">
                  <a:pos x="5" y="20"/>
                </a:cxn>
                <a:cxn ang="0">
                  <a:pos x="2" y="18"/>
                </a:cxn>
                <a:cxn ang="0">
                  <a:pos x="0" y="13"/>
                </a:cxn>
              </a:cxnLst>
              <a:rect l="0" t="0" r="r" b="b"/>
              <a:pathLst>
                <a:path w="70" h="40">
                  <a:moveTo>
                    <a:pt x="0" y="13"/>
                  </a:moveTo>
                  <a:lnTo>
                    <a:pt x="2" y="14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3" y="10"/>
                  </a:lnTo>
                  <a:lnTo>
                    <a:pt x="45" y="12"/>
                  </a:lnTo>
                  <a:lnTo>
                    <a:pt x="46" y="13"/>
                  </a:lnTo>
                  <a:lnTo>
                    <a:pt x="47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0" y="11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11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67" y="16"/>
                  </a:lnTo>
                  <a:lnTo>
                    <a:pt x="67" y="17"/>
                  </a:lnTo>
                  <a:lnTo>
                    <a:pt x="69" y="18"/>
                  </a:lnTo>
                  <a:lnTo>
                    <a:pt x="70" y="20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66" y="23"/>
                  </a:lnTo>
                  <a:lnTo>
                    <a:pt x="65" y="24"/>
                  </a:lnTo>
                  <a:lnTo>
                    <a:pt x="64" y="25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8" y="33"/>
                  </a:lnTo>
                  <a:lnTo>
                    <a:pt x="57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3" y="34"/>
                  </a:lnTo>
                  <a:lnTo>
                    <a:pt x="52" y="37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49" y="34"/>
                  </a:lnTo>
                  <a:lnTo>
                    <a:pt x="47" y="34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6" y="39"/>
                  </a:lnTo>
                  <a:lnTo>
                    <a:pt x="25" y="40"/>
                  </a:lnTo>
                  <a:lnTo>
                    <a:pt x="22" y="40"/>
                  </a:lnTo>
                  <a:lnTo>
                    <a:pt x="21" y="38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2" y="32"/>
                  </a:lnTo>
                  <a:lnTo>
                    <a:pt x="11" y="31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0" name="Freeform 24"/>
            <p:cNvSpPr>
              <a:spLocks/>
            </p:cNvSpPr>
            <p:nvPr/>
          </p:nvSpPr>
          <p:spPr bwMode="auto">
            <a:xfrm>
              <a:off x="3787" y="3462"/>
              <a:ext cx="342" cy="271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24" y="5"/>
                </a:cxn>
                <a:cxn ang="0">
                  <a:pos x="37" y="0"/>
                </a:cxn>
                <a:cxn ang="0">
                  <a:pos x="38" y="1"/>
                </a:cxn>
                <a:cxn ang="0">
                  <a:pos x="41" y="7"/>
                </a:cxn>
                <a:cxn ang="0">
                  <a:pos x="50" y="4"/>
                </a:cxn>
                <a:cxn ang="0">
                  <a:pos x="68" y="3"/>
                </a:cxn>
                <a:cxn ang="0">
                  <a:pos x="80" y="0"/>
                </a:cxn>
                <a:cxn ang="0">
                  <a:pos x="86" y="3"/>
                </a:cxn>
                <a:cxn ang="0">
                  <a:pos x="92" y="17"/>
                </a:cxn>
                <a:cxn ang="0">
                  <a:pos x="94" y="20"/>
                </a:cxn>
                <a:cxn ang="0">
                  <a:pos x="93" y="27"/>
                </a:cxn>
                <a:cxn ang="0">
                  <a:pos x="89" y="33"/>
                </a:cxn>
                <a:cxn ang="0">
                  <a:pos x="94" y="35"/>
                </a:cxn>
                <a:cxn ang="0">
                  <a:pos x="94" y="42"/>
                </a:cxn>
                <a:cxn ang="0">
                  <a:pos x="96" y="47"/>
                </a:cxn>
                <a:cxn ang="0">
                  <a:pos x="103" y="53"/>
                </a:cxn>
                <a:cxn ang="0">
                  <a:pos x="103" y="57"/>
                </a:cxn>
                <a:cxn ang="0">
                  <a:pos x="103" y="61"/>
                </a:cxn>
                <a:cxn ang="0">
                  <a:pos x="95" y="69"/>
                </a:cxn>
                <a:cxn ang="0">
                  <a:pos x="93" y="81"/>
                </a:cxn>
                <a:cxn ang="0">
                  <a:pos x="96" y="85"/>
                </a:cxn>
                <a:cxn ang="0">
                  <a:pos x="85" y="81"/>
                </a:cxn>
                <a:cxn ang="0">
                  <a:pos x="81" y="80"/>
                </a:cxn>
                <a:cxn ang="0">
                  <a:pos x="77" y="82"/>
                </a:cxn>
                <a:cxn ang="0">
                  <a:pos x="75" y="84"/>
                </a:cxn>
                <a:cxn ang="0">
                  <a:pos x="70" y="83"/>
                </a:cxn>
                <a:cxn ang="0">
                  <a:pos x="68" y="84"/>
                </a:cxn>
                <a:cxn ang="0">
                  <a:pos x="65" y="86"/>
                </a:cxn>
                <a:cxn ang="0">
                  <a:pos x="63" y="84"/>
                </a:cxn>
                <a:cxn ang="0">
                  <a:pos x="61" y="83"/>
                </a:cxn>
                <a:cxn ang="0">
                  <a:pos x="58" y="82"/>
                </a:cxn>
                <a:cxn ang="0">
                  <a:pos x="54" y="85"/>
                </a:cxn>
                <a:cxn ang="0">
                  <a:pos x="52" y="81"/>
                </a:cxn>
                <a:cxn ang="0">
                  <a:pos x="49" y="77"/>
                </a:cxn>
                <a:cxn ang="0">
                  <a:pos x="44" y="76"/>
                </a:cxn>
                <a:cxn ang="0">
                  <a:pos x="41" y="77"/>
                </a:cxn>
                <a:cxn ang="0">
                  <a:pos x="39" y="75"/>
                </a:cxn>
                <a:cxn ang="0">
                  <a:pos x="39" y="73"/>
                </a:cxn>
                <a:cxn ang="0">
                  <a:pos x="32" y="71"/>
                </a:cxn>
                <a:cxn ang="0">
                  <a:pos x="31" y="75"/>
                </a:cxn>
                <a:cxn ang="0">
                  <a:pos x="29" y="76"/>
                </a:cxn>
                <a:cxn ang="0">
                  <a:pos x="25" y="73"/>
                </a:cxn>
                <a:cxn ang="0">
                  <a:pos x="26" y="69"/>
                </a:cxn>
                <a:cxn ang="0">
                  <a:pos x="24" y="69"/>
                </a:cxn>
                <a:cxn ang="0">
                  <a:pos x="22" y="68"/>
                </a:cxn>
                <a:cxn ang="0">
                  <a:pos x="19" y="67"/>
                </a:cxn>
                <a:cxn ang="0">
                  <a:pos x="15" y="66"/>
                </a:cxn>
                <a:cxn ang="0">
                  <a:pos x="11" y="64"/>
                </a:cxn>
                <a:cxn ang="0">
                  <a:pos x="10" y="66"/>
                </a:cxn>
                <a:cxn ang="0">
                  <a:pos x="11" y="57"/>
                </a:cxn>
                <a:cxn ang="0">
                  <a:pos x="8" y="55"/>
                </a:cxn>
                <a:cxn ang="0">
                  <a:pos x="7" y="48"/>
                </a:cxn>
                <a:cxn ang="0">
                  <a:pos x="7" y="44"/>
                </a:cxn>
                <a:cxn ang="0">
                  <a:pos x="6" y="40"/>
                </a:cxn>
                <a:cxn ang="0">
                  <a:pos x="1" y="35"/>
                </a:cxn>
                <a:cxn ang="0">
                  <a:pos x="3" y="28"/>
                </a:cxn>
                <a:cxn ang="0">
                  <a:pos x="1" y="22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2" y="19"/>
                </a:cxn>
              </a:cxnLst>
              <a:rect l="0" t="0" r="r" b="b"/>
              <a:pathLst>
                <a:path w="103" h="87">
                  <a:moveTo>
                    <a:pt x="0" y="20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5" y="16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0" y="6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6" y="4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6"/>
                  </a:lnTo>
                  <a:lnTo>
                    <a:pt x="88" y="10"/>
                  </a:lnTo>
                  <a:lnTo>
                    <a:pt x="92" y="17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20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0" y="29"/>
                  </a:lnTo>
                  <a:lnTo>
                    <a:pt x="89" y="33"/>
                  </a:lnTo>
                  <a:lnTo>
                    <a:pt x="89" y="34"/>
                  </a:lnTo>
                  <a:lnTo>
                    <a:pt x="92" y="34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5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9" y="49"/>
                  </a:lnTo>
                  <a:lnTo>
                    <a:pt x="100" y="52"/>
                  </a:lnTo>
                  <a:lnTo>
                    <a:pt x="103" y="53"/>
                  </a:lnTo>
                  <a:lnTo>
                    <a:pt x="101" y="54"/>
                  </a:lnTo>
                  <a:lnTo>
                    <a:pt x="101" y="55"/>
                  </a:lnTo>
                  <a:lnTo>
                    <a:pt x="103" y="57"/>
                  </a:lnTo>
                  <a:lnTo>
                    <a:pt x="103" y="58"/>
                  </a:lnTo>
                  <a:lnTo>
                    <a:pt x="103" y="59"/>
                  </a:lnTo>
                  <a:lnTo>
                    <a:pt x="103" y="61"/>
                  </a:lnTo>
                  <a:lnTo>
                    <a:pt x="100" y="62"/>
                  </a:lnTo>
                  <a:lnTo>
                    <a:pt x="98" y="64"/>
                  </a:lnTo>
                  <a:lnTo>
                    <a:pt x="95" y="69"/>
                  </a:lnTo>
                  <a:lnTo>
                    <a:pt x="92" y="76"/>
                  </a:lnTo>
                  <a:lnTo>
                    <a:pt x="92" y="77"/>
                  </a:lnTo>
                  <a:lnTo>
                    <a:pt x="93" y="81"/>
                  </a:lnTo>
                  <a:lnTo>
                    <a:pt x="93" y="83"/>
                  </a:lnTo>
                  <a:lnTo>
                    <a:pt x="95" y="84"/>
                  </a:lnTo>
                  <a:lnTo>
                    <a:pt x="96" y="85"/>
                  </a:lnTo>
                  <a:lnTo>
                    <a:pt x="92" y="84"/>
                  </a:lnTo>
                  <a:lnTo>
                    <a:pt x="86" y="83"/>
                  </a:lnTo>
                  <a:lnTo>
                    <a:pt x="85" y="81"/>
                  </a:lnTo>
                  <a:lnTo>
                    <a:pt x="84" y="81"/>
                  </a:lnTo>
                  <a:lnTo>
                    <a:pt x="83" y="81"/>
                  </a:lnTo>
                  <a:lnTo>
                    <a:pt x="81" y="80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7" y="82"/>
                  </a:lnTo>
                  <a:lnTo>
                    <a:pt x="76" y="81"/>
                  </a:lnTo>
                  <a:lnTo>
                    <a:pt x="76" y="82"/>
                  </a:lnTo>
                  <a:lnTo>
                    <a:pt x="75" y="84"/>
                  </a:lnTo>
                  <a:lnTo>
                    <a:pt x="72" y="82"/>
                  </a:lnTo>
                  <a:lnTo>
                    <a:pt x="71" y="83"/>
                  </a:lnTo>
                  <a:lnTo>
                    <a:pt x="70" y="83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7" y="85"/>
                  </a:lnTo>
                  <a:lnTo>
                    <a:pt x="66" y="87"/>
                  </a:lnTo>
                  <a:lnTo>
                    <a:pt x="65" y="86"/>
                  </a:lnTo>
                  <a:lnTo>
                    <a:pt x="64" y="87"/>
                  </a:lnTo>
                  <a:lnTo>
                    <a:pt x="63" y="86"/>
                  </a:lnTo>
                  <a:lnTo>
                    <a:pt x="63" y="84"/>
                  </a:lnTo>
                  <a:lnTo>
                    <a:pt x="61" y="84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0" y="81"/>
                  </a:lnTo>
                  <a:lnTo>
                    <a:pt x="59" y="81"/>
                  </a:lnTo>
                  <a:lnTo>
                    <a:pt x="58" y="82"/>
                  </a:lnTo>
                  <a:lnTo>
                    <a:pt x="57" y="83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3" y="83"/>
                  </a:lnTo>
                  <a:lnTo>
                    <a:pt x="52" y="81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49" y="77"/>
                  </a:lnTo>
                  <a:lnTo>
                    <a:pt x="47" y="77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4" y="77"/>
                  </a:lnTo>
                  <a:lnTo>
                    <a:pt x="43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0" y="75"/>
                  </a:lnTo>
                  <a:lnTo>
                    <a:pt x="39" y="75"/>
                  </a:lnTo>
                  <a:lnTo>
                    <a:pt x="41" y="74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5" y="72"/>
                  </a:lnTo>
                  <a:lnTo>
                    <a:pt x="32" y="71"/>
                  </a:lnTo>
                  <a:lnTo>
                    <a:pt x="31" y="72"/>
                  </a:lnTo>
                  <a:lnTo>
                    <a:pt x="33" y="74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0" y="77"/>
                  </a:lnTo>
                  <a:lnTo>
                    <a:pt x="29" y="76"/>
                  </a:lnTo>
                  <a:lnTo>
                    <a:pt x="28" y="75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5" y="68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3" y="68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21" y="68"/>
                  </a:lnTo>
                  <a:lnTo>
                    <a:pt x="20" y="67"/>
                  </a:lnTo>
                  <a:lnTo>
                    <a:pt x="19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5" y="66"/>
                  </a:lnTo>
                  <a:lnTo>
                    <a:pt x="14" y="64"/>
                  </a:lnTo>
                  <a:lnTo>
                    <a:pt x="12" y="63"/>
                  </a:lnTo>
                  <a:lnTo>
                    <a:pt x="11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0" y="56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8" y="47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4" y="38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0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1" name="Freeform 25"/>
            <p:cNvSpPr>
              <a:spLocks/>
            </p:cNvSpPr>
            <p:nvPr/>
          </p:nvSpPr>
          <p:spPr bwMode="auto">
            <a:xfrm>
              <a:off x="3152" y="3326"/>
              <a:ext cx="116" cy="78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8" y="9"/>
                </a:cxn>
                <a:cxn ang="0">
                  <a:pos x="12" y="10"/>
                </a:cxn>
                <a:cxn ang="0">
                  <a:pos x="15" y="7"/>
                </a:cxn>
                <a:cxn ang="0">
                  <a:pos x="16" y="5"/>
                </a:cxn>
                <a:cxn ang="0">
                  <a:pos x="17" y="5"/>
                </a:cxn>
                <a:cxn ang="0">
                  <a:pos x="22" y="5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1"/>
                </a:cxn>
                <a:cxn ang="0">
                  <a:pos x="32" y="3"/>
                </a:cxn>
                <a:cxn ang="0">
                  <a:pos x="32" y="4"/>
                </a:cxn>
                <a:cxn ang="0">
                  <a:pos x="32" y="5"/>
                </a:cxn>
                <a:cxn ang="0">
                  <a:pos x="32" y="8"/>
                </a:cxn>
                <a:cxn ang="0">
                  <a:pos x="29" y="8"/>
                </a:cxn>
                <a:cxn ang="0">
                  <a:pos x="29" y="10"/>
                </a:cxn>
                <a:cxn ang="0">
                  <a:pos x="26" y="11"/>
                </a:cxn>
                <a:cxn ang="0">
                  <a:pos x="24" y="13"/>
                </a:cxn>
                <a:cxn ang="0">
                  <a:pos x="26" y="17"/>
                </a:cxn>
                <a:cxn ang="0">
                  <a:pos x="21" y="19"/>
                </a:cxn>
                <a:cxn ang="0">
                  <a:pos x="22" y="20"/>
                </a:cxn>
                <a:cxn ang="0">
                  <a:pos x="21" y="21"/>
                </a:cxn>
                <a:cxn ang="0">
                  <a:pos x="20" y="24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3" y="23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6" y="24"/>
                </a:cxn>
                <a:cxn ang="0">
                  <a:pos x="3" y="25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5" y="20"/>
                </a:cxn>
                <a:cxn ang="0">
                  <a:pos x="3" y="17"/>
                </a:cxn>
                <a:cxn ang="0">
                  <a:pos x="1" y="16"/>
                </a:cxn>
              </a:cxnLst>
              <a:rect l="0" t="0" r="r" b="b"/>
              <a:pathLst>
                <a:path w="35" h="25">
                  <a:moveTo>
                    <a:pt x="1" y="16"/>
                  </a:move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2" y="5"/>
                  </a:lnTo>
                  <a:lnTo>
                    <a:pt x="31" y="6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3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3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1" y="16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2" name="Freeform 26"/>
            <p:cNvSpPr>
              <a:spLocks/>
            </p:cNvSpPr>
            <p:nvPr/>
          </p:nvSpPr>
          <p:spPr bwMode="auto">
            <a:xfrm>
              <a:off x="3560" y="3462"/>
              <a:ext cx="232" cy="15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3" y="28"/>
                </a:cxn>
                <a:cxn ang="0">
                  <a:pos x="5" y="25"/>
                </a:cxn>
                <a:cxn ang="0">
                  <a:pos x="2" y="21"/>
                </a:cxn>
                <a:cxn ang="0">
                  <a:pos x="5" y="21"/>
                </a:cxn>
                <a:cxn ang="0">
                  <a:pos x="9" y="20"/>
                </a:cxn>
                <a:cxn ang="0">
                  <a:pos x="9" y="16"/>
                </a:cxn>
                <a:cxn ang="0">
                  <a:pos x="14" y="18"/>
                </a:cxn>
                <a:cxn ang="0">
                  <a:pos x="25" y="17"/>
                </a:cxn>
                <a:cxn ang="0">
                  <a:pos x="26" y="15"/>
                </a:cxn>
                <a:cxn ang="0">
                  <a:pos x="28" y="12"/>
                </a:cxn>
                <a:cxn ang="0">
                  <a:pos x="34" y="9"/>
                </a:cxn>
                <a:cxn ang="0">
                  <a:pos x="40" y="9"/>
                </a:cxn>
                <a:cxn ang="0">
                  <a:pos x="42" y="7"/>
                </a:cxn>
                <a:cxn ang="0">
                  <a:pos x="43" y="2"/>
                </a:cxn>
                <a:cxn ang="0">
                  <a:pos x="50" y="2"/>
                </a:cxn>
                <a:cxn ang="0">
                  <a:pos x="52" y="1"/>
                </a:cxn>
                <a:cxn ang="0">
                  <a:pos x="56" y="3"/>
                </a:cxn>
                <a:cxn ang="0">
                  <a:pos x="61" y="2"/>
                </a:cxn>
                <a:cxn ang="0">
                  <a:pos x="62" y="2"/>
                </a:cxn>
                <a:cxn ang="0">
                  <a:pos x="65" y="4"/>
                </a:cxn>
                <a:cxn ang="0">
                  <a:pos x="69" y="6"/>
                </a:cxn>
                <a:cxn ang="0">
                  <a:pos x="68" y="11"/>
                </a:cxn>
                <a:cxn ang="0">
                  <a:pos x="64" y="12"/>
                </a:cxn>
                <a:cxn ang="0">
                  <a:pos x="62" y="16"/>
                </a:cxn>
                <a:cxn ang="0">
                  <a:pos x="61" y="21"/>
                </a:cxn>
                <a:cxn ang="0">
                  <a:pos x="59" y="25"/>
                </a:cxn>
                <a:cxn ang="0">
                  <a:pos x="58" y="28"/>
                </a:cxn>
                <a:cxn ang="0">
                  <a:pos x="57" y="31"/>
                </a:cxn>
                <a:cxn ang="0">
                  <a:pos x="56" y="35"/>
                </a:cxn>
                <a:cxn ang="0">
                  <a:pos x="53" y="37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1" y="42"/>
                </a:cxn>
                <a:cxn ang="0">
                  <a:pos x="38" y="43"/>
                </a:cxn>
                <a:cxn ang="0">
                  <a:pos x="34" y="45"/>
                </a:cxn>
                <a:cxn ang="0">
                  <a:pos x="31" y="46"/>
                </a:cxn>
                <a:cxn ang="0">
                  <a:pos x="28" y="48"/>
                </a:cxn>
                <a:cxn ang="0">
                  <a:pos x="21" y="50"/>
                </a:cxn>
                <a:cxn ang="0">
                  <a:pos x="17" y="48"/>
                </a:cxn>
                <a:cxn ang="0">
                  <a:pos x="10" y="43"/>
                </a:cxn>
                <a:cxn ang="0">
                  <a:pos x="7" y="42"/>
                </a:cxn>
                <a:cxn ang="0">
                  <a:pos x="3" y="37"/>
                </a:cxn>
                <a:cxn ang="0">
                  <a:pos x="2" y="35"/>
                </a:cxn>
              </a:cxnLst>
              <a:rect l="0" t="0" r="r" b="b"/>
              <a:pathLst>
                <a:path w="70" h="50">
                  <a:moveTo>
                    <a:pt x="0" y="34"/>
                  </a:moveTo>
                  <a:lnTo>
                    <a:pt x="1" y="32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4" y="18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1"/>
                  </a:lnTo>
                  <a:lnTo>
                    <a:pt x="50" y="2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6" y="6"/>
                  </a:lnTo>
                  <a:lnTo>
                    <a:pt x="68" y="5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68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59" y="24"/>
                  </a:lnTo>
                  <a:lnTo>
                    <a:pt x="60" y="25"/>
                  </a:lnTo>
                  <a:lnTo>
                    <a:pt x="59" y="25"/>
                  </a:lnTo>
                  <a:lnTo>
                    <a:pt x="59" y="26"/>
                  </a:lnTo>
                  <a:lnTo>
                    <a:pt x="59" y="27"/>
                  </a:lnTo>
                  <a:lnTo>
                    <a:pt x="58" y="28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6" y="33"/>
                  </a:lnTo>
                  <a:lnTo>
                    <a:pt x="57" y="34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5" y="38"/>
                  </a:lnTo>
                  <a:lnTo>
                    <a:pt x="53" y="37"/>
                  </a:lnTo>
                  <a:lnTo>
                    <a:pt x="52" y="38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7" y="40"/>
                  </a:lnTo>
                  <a:lnTo>
                    <a:pt x="46" y="41"/>
                  </a:lnTo>
                  <a:lnTo>
                    <a:pt x="44" y="40"/>
                  </a:lnTo>
                  <a:lnTo>
                    <a:pt x="41" y="42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8"/>
                  </a:lnTo>
                  <a:lnTo>
                    <a:pt x="27" y="50"/>
                  </a:lnTo>
                  <a:lnTo>
                    <a:pt x="24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2" y="44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6" y="40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4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3" name="Freeform 27"/>
            <p:cNvSpPr>
              <a:spLocks/>
            </p:cNvSpPr>
            <p:nvPr/>
          </p:nvSpPr>
          <p:spPr bwMode="auto">
            <a:xfrm>
              <a:off x="3470" y="3417"/>
              <a:ext cx="193" cy="103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9" y="3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5" y="1"/>
                </a:cxn>
                <a:cxn ang="0">
                  <a:pos x="27" y="3"/>
                </a:cxn>
                <a:cxn ang="0">
                  <a:pos x="27" y="4"/>
                </a:cxn>
                <a:cxn ang="0">
                  <a:pos x="29" y="6"/>
                </a:cxn>
                <a:cxn ang="0">
                  <a:pos x="31" y="6"/>
                </a:cxn>
                <a:cxn ang="0">
                  <a:pos x="33" y="5"/>
                </a:cxn>
                <a:cxn ang="0">
                  <a:pos x="34" y="3"/>
                </a:cxn>
                <a:cxn ang="0">
                  <a:pos x="36" y="3"/>
                </a:cxn>
                <a:cxn ang="0">
                  <a:pos x="38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5" y="1"/>
                </a:cxn>
                <a:cxn ang="0">
                  <a:pos x="49" y="1"/>
                </a:cxn>
                <a:cxn ang="0">
                  <a:pos x="51" y="1"/>
                </a:cxn>
                <a:cxn ang="0">
                  <a:pos x="58" y="4"/>
                </a:cxn>
                <a:cxn ang="0">
                  <a:pos x="57" y="6"/>
                </a:cxn>
                <a:cxn ang="0">
                  <a:pos x="57" y="11"/>
                </a:cxn>
                <a:cxn ang="0">
                  <a:pos x="56" y="16"/>
                </a:cxn>
                <a:cxn ang="0">
                  <a:pos x="52" y="17"/>
                </a:cxn>
                <a:cxn ang="0">
                  <a:pos x="50" y="15"/>
                </a:cxn>
                <a:cxn ang="0">
                  <a:pos x="47" y="15"/>
                </a:cxn>
                <a:cxn ang="0">
                  <a:pos x="46" y="15"/>
                </a:cxn>
                <a:cxn ang="0">
                  <a:pos x="41" y="15"/>
                </a:cxn>
                <a:cxn ang="0">
                  <a:pos x="38" y="16"/>
                </a:cxn>
                <a:cxn ang="0">
                  <a:pos x="37" y="20"/>
                </a:cxn>
                <a:cxn ang="0">
                  <a:pos x="36" y="21"/>
                </a:cxn>
                <a:cxn ang="0">
                  <a:pos x="35" y="23"/>
                </a:cxn>
                <a:cxn ang="0">
                  <a:pos x="30" y="23"/>
                </a:cxn>
                <a:cxn ang="0">
                  <a:pos x="28" y="25"/>
                </a:cxn>
                <a:cxn ang="0">
                  <a:pos x="23" y="26"/>
                </a:cxn>
                <a:cxn ang="0">
                  <a:pos x="21" y="28"/>
                </a:cxn>
                <a:cxn ang="0">
                  <a:pos x="22" y="30"/>
                </a:cxn>
                <a:cxn ang="0">
                  <a:pos x="20" y="31"/>
                </a:cxn>
                <a:cxn ang="0">
                  <a:pos x="11" y="33"/>
                </a:cxn>
                <a:cxn ang="0">
                  <a:pos x="6" y="29"/>
                </a:cxn>
                <a:cxn ang="0">
                  <a:pos x="3" y="29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1" y="21"/>
                </a:cxn>
              </a:cxnLst>
              <a:rect l="0" t="0" r="r" b="b"/>
              <a:pathLst>
                <a:path w="58" h="33">
                  <a:moveTo>
                    <a:pt x="1" y="20"/>
                  </a:moveTo>
                  <a:lnTo>
                    <a:pt x="2" y="17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7" y="8"/>
                  </a:lnTo>
                  <a:lnTo>
                    <a:pt x="57" y="11"/>
                  </a:lnTo>
                  <a:lnTo>
                    <a:pt x="55" y="13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0" y="15"/>
                  </a:lnTo>
                  <a:lnTo>
                    <a:pt x="48" y="14"/>
                  </a:lnTo>
                  <a:lnTo>
                    <a:pt x="47" y="15"/>
                  </a:lnTo>
                  <a:lnTo>
                    <a:pt x="46" y="16"/>
                  </a:lnTo>
                  <a:lnTo>
                    <a:pt x="46" y="15"/>
                  </a:lnTo>
                  <a:lnTo>
                    <a:pt x="45" y="16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8" y="25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1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4" name="Freeform 28"/>
            <p:cNvSpPr>
              <a:spLocks/>
            </p:cNvSpPr>
            <p:nvPr/>
          </p:nvSpPr>
          <p:spPr bwMode="auto">
            <a:xfrm>
              <a:off x="4241" y="3417"/>
              <a:ext cx="212" cy="122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4" y="14"/>
                </a:cxn>
                <a:cxn ang="0">
                  <a:pos x="11" y="10"/>
                </a:cxn>
                <a:cxn ang="0">
                  <a:pos x="14" y="14"/>
                </a:cxn>
                <a:cxn ang="0">
                  <a:pos x="18" y="19"/>
                </a:cxn>
                <a:cxn ang="0">
                  <a:pos x="21" y="20"/>
                </a:cxn>
                <a:cxn ang="0">
                  <a:pos x="23" y="21"/>
                </a:cxn>
                <a:cxn ang="0">
                  <a:pos x="27" y="16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8" y="3"/>
                </a:cxn>
                <a:cxn ang="0">
                  <a:pos x="29" y="2"/>
                </a:cxn>
                <a:cxn ang="0">
                  <a:pos x="31" y="1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36" y="2"/>
                </a:cxn>
                <a:cxn ang="0">
                  <a:pos x="39" y="3"/>
                </a:cxn>
                <a:cxn ang="0">
                  <a:pos x="42" y="6"/>
                </a:cxn>
                <a:cxn ang="0">
                  <a:pos x="46" y="5"/>
                </a:cxn>
                <a:cxn ang="0">
                  <a:pos x="49" y="5"/>
                </a:cxn>
                <a:cxn ang="0">
                  <a:pos x="52" y="4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56" y="15"/>
                </a:cxn>
                <a:cxn ang="0">
                  <a:pos x="59" y="15"/>
                </a:cxn>
                <a:cxn ang="0">
                  <a:pos x="60" y="17"/>
                </a:cxn>
                <a:cxn ang="0">
                  <a:pos x="62" y="18"/>
                </a:cxn>
                <a:cxn ang="0">
                  <a:pos x="64" y="23"/>
                </a:cxn>
                <a:cxn ang="0">
                  <a:pos x="63" y="24"/>
                </a:cxn>
                <a:cxn ang="0">
                  <a:pos x="60" y="29"/>
                </a:cxn>
                <a:cxn ang="0">
                  <a:pos x="58" y="31"/>
                </a:cxn>
                <a:cxn ang="0">
                  <a:pos x="56" y="31"/>
                </a:cxn>
                <a:cxn ang="0">
                  <a:pos x="54" y="34"/>
                </a:cxn>
                <a:cxn ang="0">
                  <a:pos x="52" y="35"/>
                </a:cxn>
                <a:cxn ang="0">
                  <a:pos x="48" y="33"/>
                </a:cxn>
                <a:cxn ang="0">
                  <a:pos x="43" y="31"/>
                </a:cxn>
                <a:cxn ang="0">
                  <a:pos x="37" y="30"/>
                </a:cxn>
                <a:cxn ang="0">
                  <a:pos x="31" y="30"/>
                </a:cxn>
                <a:cxn ang="0">
                  <a:pos x="29" y="31"/>
                </a:cxn>
                <a:cxn ang="0">
                  <a:pos x="24" y="30"/>
                </a:cxn>
                <a:cxn ang="0">
                  <a:pos x="21" y="31"/>
                </a:cxn>
                <a:cxn ang="0">
                  <a:pos x="19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1" y="34"/>
                </a:cxn>
                <a:cxn ang="0">
                  <a:pos x="0" y="27"/>
                </a:cxn>
              </a:cxnLst>
              <a:rect l="0" t="0" r="r" b="b"/>
              <a:pathLst>
                <a:path w="64" h="39">
                  <a:moveTo>
                    <a:pt x="0" y="27"/>
                  </a:moveTo>
                  <a:lnTo>
                    <a:pt x="3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4" y="14"/>
                  </a:lnTo>
                  <a:lnTo>
                    <a:pt x="16" y="15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19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3" y="6"/>
                  </a:lnTo>
                  <a:lnTo>
                    <a:pt x="56" y="7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8" y="14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0" y="29"/>
                  </a:lnTo>
                  <a:lnTo>
                    <a:pt x="60" y="31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6" y="31"/>
                  </a:lnTo>
                  <a:lnTo>
                    <a:pt x="55" y="32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49" y="35"/>
                  </a:lnTo>
                  <a:lnTo>
                    <a:pt x="48" y="33"/>
                  </a:lnTo>
                  <a:lnTo>
                    <a:pt x="46" y="32"/>
                  </a:lnTo>
                  <a:lnTo>
                    <a:pt x="43" y="31"/>
                  </a:lnTo>
                  <a:lnTo>
                    <a:pt x="42" y="30"/>
                  </a:lnTo>
                  <a:lnTo>
                    <a:pt x="37" y="30"/>
                  </a:lnTo>
                  <a:lnTo>
                    <a:pt x="34" y="27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9" y="31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2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1"/>
                  </a:lnTo>
                  <a:lnTo>
                    <a:pt x="10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39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0" y="27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5" name="Freeform 29"/>
            <p:cNvSpPr>
              <a:spLocks/>
            </p:cNvSpPr>
            <p:nvPr/>
          </p:nvSpPr>
          <p:spPr bwMode="auto">
            <a:xfrm>
              <a:off x="4059" y="3372"/>
              <a:ext cx="180" cy="13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8" y="5"/>
                </a:cxn>
                <a:cxn ang="0">
                  <a:pos x="14" y="5"/>
                </a:cxn>
                <a:cxn ang="0">
                  <a:pos x="17" y="5"/>
                </a:cxn>
                <a:cxn ang="0">
                  <a:pos x="19" y="4"/>
                </a:cxn>
                <a:cxn ang="0">
                  <a:pos x="22" y="3"/>
                </a:cxn>
                <a:cxn ang="0">
                  <a:pos x="27" y="4"/>
                </a:cxn>
                <a:cxn ang="0">
                  <a:pos x="29" y="3"/>
                </a:cxn>
                <a:cxn ang="0">
                  <a:pos x="35" y="3"/>
                </a:cxn>
                <a:cxn ang="0">
                  <a:pos x="41" y="4"/>
                </a:cxn>
                <a:cxn ang="0">
                  <a:pos x="46" y="6"/>
                </a:cxn>
                <a:cxn ang="0">
                  <a:pos x="50" y="8"/>
                </a:cxn>
                <a:cxn ang="0">
                  <a:pos x="50" y="14"/>
                </a:cxn>
                <a:cxn ang="0">
                  <a:pos x="54" y="14"/>
                </a:cxn>
                <a:cxn ang="0">
                  <a:pos x="52" y="17"/>
                </a:cxn>
                <a:cxn ang="0">
                  <a:pos x="49" y="20"/>
                </a:cxn>
                <a:cxn ang="0">
                  <a:pos x="46" y="22"/>
                </a:cxn>
                <a:cxn ang="0">
                  <a:pos x="46" y="24"/>
                </a:cxn>
                <a:cxn ang="0">
                  <a:pos x="46" y="28"/>
                </a:cxn>
                <a:cxn ang="0">
                  <a:pos x="47" y="31"/>
                </a:cxn>
                <a:cxn ang="0">
                  <a:pos x="49" y="33"/>
                </a:cxn>
                <a:cxn ang="0">
                  <a:pos x="46" y="33"/>
                </a:cxn>
                <a:cxn ang="0">
                  <a:pos x="45" y="32"/>
                </a:cxn>
                <a:cxn ang="0">
                  <a:pos x="43" y="33"/>
                </a:cxn>
                <a:cxn ang="0">
                  <a:pos x="42" y="35"/>
                </a:cxn>
                <a:cxn ang="0">
                  <a:pos x="40" y="36"/>
                </a:cxn>
                <a:cxn ang="0">
                  <a:pos x="39" y="38"/>
                </a:cxn>
                <a:cxn ang="0">
                  <a:pos x="36" y="41"/>
                </a:cxn>
                <a:cxn ang="0">
                  <a:pos x="30" y="42"/>
                </a:cxn>
                <a:cxn ang="0">
                  <a:pos x="28" y="38"/>
                </a:cxn>
                <a:cxn ang="0">
                  <a:pos x="23" y="36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0"/>
                </a:cxn>
                <a:cxn ang="0">
                  <a:pos x="19" y="27"/>
                </a:cxn>
                <a:cxn ang="0">
                  <a:pos x="18" y="27"/>
                </a:cxn>
                <a:cxn ang="0">
                  <a:pos x="13" y="26"/>
                </a:cxn>
                <a:cxn ang="0">
                  <a:pos x="12" y="26"/>
                </a:cxn>
                <a:cxn ang="0">
                  <a:pos x="8" y="25"/>
                </a:cxn>
                <a:cxn ang="0">
                  <a:pos x="5" y="24"/>
                </a:cxn>
                <a:cxn ang="0">
                  <a:pos x="4" y="23"/>
                </a:cxn>
                <a:cxn ang="0">
                  <a:pos x="4" y="21"/>
                </a:cxn>
                <a:cxn ang="0">
                  <a:pos x="0" y="12"/>
                </a:cxn>
              </a:cxnLst>
              <a:rect l="0" t="0" r="r" b="b"/>
              <a:pathLst>
                <a:path w="54" h="42">
                  <a:moveTo>
                    <a:pt x="0" y="12"/>
                  </a:moveTo>
                  <a:lnTo>
                    <a:pt x="2" y="11"/>
                  </a:lnTo>
                  <a:lnTo>
                    <a:pt x="2" y="9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4" y="5"/>
                  </a:lnTo>
                  <a:lnTo>
                    <a:pt x="46" y="6"/>
                  </a:lnTo>
                  <a:lnTo>
                    <a:pt x="47" y="8"/>
                  </a:lnTo>
                  <a:lnTo>
                    <a:pt x="50" y="8"/>
                  </a:lnTo>
                  <a:lnTo>
                    <a:pt x="51" y="12"/>
                  </a:lnTo>
                  <a:lnTo>
                    <a:pt x="50" y="14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47" y="21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7" y="27"/>
                  </a:lnTo>
                  <a:lnTo>
                    <a:pt x="46" y="28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8" y="32"/>
                  </a:lnTo>
                  <a:lnTo>
                    <a:pt x="49" y="33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5" y="32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5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3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</a:path>
              </a:pathLst>
            </a:custGeom>
            <a:solidFill>
              <a:srgbClr val="FF99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6" name="Freeform 30"/>
            <p:cNvSpPr>
              <a:spLocks/>
            </p:cNvSpPr>
            <p:nvPr/>
          </p:nvSpPr>
          <p:spPr bwMode="auto">
            <a:xfrm>
              <a:off x="4468" y="3417"/>
              <a:ext cx="143" cy="10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9" y="6"/>
                </a:cxn>
                <a:cxn ang="0">
                  <a:pos x="10" y="5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8" y="1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4" y="1"/>
                </a:cxn>
                <a:cxn ang="0">
                  <a:pos x="36" y="2"/>
                </a:cxn>
                <a:cxn ang="0">
                  <a:pos x="35" y="8"/>
                </a:cxn>
                <a:cxn ang="0">
                  <a:pos x="37" y="18"/>
                </a:cxn>
                <a:cxn ang="0">
                  <a:pos x="36" y="18"/>
                </a:cxn>
                <a:cxn ang="0">
                  <a:pos x="37" y="20"/>
                </a:cxn>
                <a:cxn ang="0">
                  <a:pos x="39" y="20"/>
                </a:cxn>
                <a:cxn ang="0">
                  <a:pos x="42" y="22"/>
                </a:cxn>
                <a:cxn ang="0">
                  <a:pos x="43" y="24"/>
                </a:cxn>
                <a:cxn ang="0">
                  <a:pos x="40" y="24"/>
                </a:cxn>
                <a:cxn ang="0">
                  <a:pos x="39" y="22"/>
                </a:cxn>
                <a:cxn ang="0">
                  <a:pos x="39" y="24"/>
                </a:cxn>
                <a:cxn ang="0">
                  <a:pos x="38" y="26"/>
                </a:cxn>
                <a:cxn ang="0">
                  <a:pos x="38" y="28"/>
                </a:cxn>
                <a:cxn ang="0">
                  <a:pos x="38" y="31"/>
                </a:cxn>
                <a:cxn ang="0">
                  <a:pos x="34" y="30"/>
                </a:cxn>
                <a:cxn ang="0">
                  <a:pos x="31" y="33"/>
                </a:cxn>
                <a:cxn ang="0">
                  <a:pos x="26" y="30"/>
                </a:cxn>
                <a:cxn ang="0">
                  <a:pos x="24" y="29"/>
                </a:cxn>
                <a:cxn ang="0">
                  <a:pos x="22" y="28"/>
                </a:cxn>
                <a:cxn ang="0">
                  <a:pos x="19" y="28"/>
                </a:cxn>
                <a:cxn ang="0">
                  <a:pos x="18" y="27"/>
                </a:cxn>
                <a:cxn ang="0">
                  <a:pos x="17" y="27"/>
                </a:cxn>
                <a:cxn ang="0">
                  <a:pos x="15" y="29"/>
                </a:cxn>
                <a:cxn ang="0">
                  <a:pos x="15" y="29"/>
                </a:cxn>
                <a:cxn ang="0">
                  <a:pos x="12" y="31"/>
                </a:cxn>
                <a:cxn ang="0">
                  <a:pos x="12" y="24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5" y="25"/>
                </a:cxn>
                <a:cxn ang="0">
                  <a:pos x="3" y="22"/>
                </a:cxn>
              </a:cxnLst>
              <a:rect l="0" t="0" r="r" b="b"/>
              <a:pathLst>
                <a:path w="43" h="33">
                  <a:moveTo>
                    <a:pt x="3" y="22"/>
                  </a:moveTo>
                  <a:lnTo>
                    <a:pt x="2" y="19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5" y="3"/>
                  </a:lnTo>
                  <a:lnTo>
                    <a:pt x="35" y="8"/>
                  </a:lnTo>
                  <a:lnTo>
                    <a:pt x="38" y="15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38" y="26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4" y="30"/>
                  </a:lnTo>
                  <a:lnTo>
                    <a:pt x="33" y="31"/>
                  </a:lnTo>
                  <a:lnTo>
                    <a:pt x="31" y="33"/>
                  </a:lnTo>
                  <a:lnTo>
                    <a:pt x="29" y="32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30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2" y="24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3" y="22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7" name="Freeform 31"/>
            <p:cNvSpPr>
              <a:spLocks/>
            </p:cNvSpPr>
            <p:nvPr/>
          </p:nvSpPr>
          <p:spPr bwMode="auto">
            <a:xfrm>
              <a:off x="4604" y="3417"/>
              <a:ext cx="352" cy="243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1" y="40"/>
                </a:cxn>
                <a:cxn ang="0">
                  <a:pos x="11" y="37"/>
                </a:cxn>
                <a:cxn ang="0">
                  <a:pos x="13" y="33"/>
                </a:cxn>
                <a:cxn ang="0">
                  <a:pos x="14" y="31"/>
                </a:cxn>
                <a:cxn ang="0">
                  <a:pos x="15" y="25"/>
                </a:cxn>
                <a:cxn ang="0">
                  <a:pos x="17" y="21"/>
                </a:cxn>
                <a:cxn ang="0">
                  <a:pos x="19" y="18"/>
                </a:cxn>
                <a:cxn ang="0">
                  <a:pos x="24" y="13"/>
                </a:cxn>
                <a:cxn ang="0">
                  <a:pos x="26" y="10"/>
                </a:cxn>
                <a:cxn ang="0">
                  <a:pos x="30" y="12"/>
                </a:cxn>
                <a:cxn ang="0">
                  <a:pos x="35" y="11"/>
                </a:cxn>
                <a:cxn ang="0">
                  <a:pos x="41" y="10"/>
                </a:cxn>
                <a:cxn ang="0">
                  <a:pos x="48" y="10"/>
                </a:cxn>
                <a:cxn ang="0">
                  <a:pos x="58" y="6"/>
                </a:cxn>
                <a:cxn ang="0">
                  <a:pos x="61" y="1"/>
                </a:cxn>
                <a:cxn ang="0">
                  <a:pos x="71" y="9"/>
                </a:cxn>
                <a:cxn ang="0">
                  <a:pos x="74" y="12"/>
                </a:cxn>
                <a:cxn ang="0">
                  <a:pos x="81" y="17"/>
                </a:cxn>
                <a:cxn ang="0">
                  <a:pos x="84" y="24"/>
                </a:cxn>
                <a:cxn ang="0">
                  <a:pos x="84" y="28"/>
                </a:cxn>
                <a:cxn ang="0">
                  <a:pos x="87" y="37"/>
                </a:cxn>
                <a:cxn ang="0">
                  <a:pos x="88" y="40"/>
                </a:cxn>
                <a:cxn ang="0">
                  <a:pos x="95" y="42"/>
                </a:cxn>
                <a:cxn ang="0">
                  <a:pos x="105" y="38"/>
                </a:cxn>
                <a:cxn ang="0">
                  <a:pos x="106" y="40"/>
                </a:cxn>
                <a:cxn ang="0">
                  <a:pos x="100" y="50"/>
                </a:cxn>
                <a:cxn ang="0">
                  <a:pos x="99" y="66"/>
                </a:cxn>
                <a:cxn ang="0">
                  <a:pos x="91" y="64"/>
                </a:cxn>
                <a:cxn ang="0">
                  <a:pos x="88" y="64"/>
                </a:cxn>
                <a:cxn ang="0">
                  <a:pos x="83" y="63"/>
                </a:cxn>
                <a:cxn ang="0">
                  <a:pos x="71" y="68"/>
                </a:cxn>
                <a:cxn ang="0">
                  <a:pos x="67" y="74"/>
                </a:cxn>
                <a:cxn ang="0">
                  <a:pos x="62" y="75"/>
                </a:cxn>
                <a:cxn ang="0">
                  <a:pos x="54" y="76"/>
                </a:cxn>
                <a:cxn ang="0">
                  <a:pos x="41" y="77"/>
                </a:cxn>
                <a:cxn ang="0">
                  <a:pos x="34" y="77"/>
                </a:cxn>
                <a:cxn ang="0">
                  <a:pos x="36" y="74"/>
                </a:cxn>
                <a:cxn ang="0">
                  <a:pos x="30" y="71"/>
                </a:cxn>
                <a:cxn ang="0">
                  <a:pos x="30" y="68"/>
                </a:cxn>
                <a:cxn ang="0">
                  <a:pos x="30" y="66"/>
                </a:cxn>
                <a:cxn ang="0">
                  <a:pos x="25" y="70"/>
                </a:cxn>
                <a:cxn ang="0">
                  <a:pos x="23" y="67"/>
                </a:cxn>
                <a:cxn ang="0">
                  <a:pos x="16" y="66"/>
                </a:cxn>
                <a:cxn ang="0">
                  <a:pos x="17" y="64"/>
                </a:cxn>
                <a:cxn ang="0">
                  <a:pos x="16" y="62"/>
                </a:cxn>
                <a:cxn ang="0">
                  <a:pos x="16" y="60"/>
                </a:cxn>
                <a:cxn ang="0">
                  <a:pos x="11" y="58"/>
                </a:cxn>
                <a:cxn ang="0">
                  <a:pos x="7" y="54"/>
                </a:cxn>
                <a:cxn ang="0">
                  <a:pos x="4" y="50"/>
                </a:cxn>
              </a:cxnLst>
              <a:rect l="0" t="0" r="r" b="b"/>
              <a:pathLst>
                <a:path w="106" h="78">
                  <a:moveTo>
                    <a:pt x="0" y="47"/>
                  </a:moveTo>
                  <a:lnTo>
                    <a:pt x="1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6" y="44"/>
                  </a:lnTo>
                  <a:lnTo>
                    <a:pt x="7" y="43"/>
                  </a:lnTo>
                  <a:lnTo>
                    <a:pt x="9" y="44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4" y="31"/>
                  </a:lnTo>
                  <a:lnTo>
                    <a:pt x="13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0"/>
                  </a:lnTo>
                  <a:lnTo>
                    <a:pt x="49" y="9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71" y="9"/>
                  </a:lnTo>
                  <a:lnTo>
                    <a:pt x="73" y="10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6" y="13"/>
                  </a:lnTo>
                  <a:lnTo>
                    <a:pt x="78" y="15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4" y="28"/>
                  </a:lnTo>
                  <a:lnTo>
                    <a:pt x="85" y="30"/>
                  </a:lnTo>
                  <a:lnTo>
                    <a:pt x="86" y="35"/>
                  </a:lnTo>
                  <a:lnTo>
                    <a:pt x="87" y="37"/>
                  </a:lnTo>
                  <a:lnTo>
                    <a:pt x="86" y="38"/>
                  </a:lnTo>
                  <a:lnTo>
                    <a:pt x="87" y="39"/>
                  </a:lnTo>
                  <a:lnTo>
                    <a:pt x="88" y="40"/>
                  </a:lnTo>
                  <a:lnTo>
                    <a:pt x="89" y="40"/>
                  </a:lnTo>
                  <a:lnTo>
                    <a:pt x="91" y="42"/>
                  </a:lnTo>
                  <a:lnTo>
                    <a:pt x="95" y="42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5" y="38"/>
                  </a:lnTo>
                  <a:lnTo>
                    <a:pt x="106" y="40"/>
                  </a:lnTo>
                  <a:lnTo>
                    <a:pt x="105" y="40"/>
                  </a:lnTo>
                  <a:lnTo>
                    <a:pt x="106" y="40"/>
                  </a:lnTo>
                  <a:lnTo>
                    <a:pt x="106" y="46"/>
                  </a:lnTo>
                  <a:lnTo>
                    <a:pt x="101" y="48"/>
                  </a:lnTo>
                  <a:lnTo>
                    <a:pt x="100" y="50"/>
                  </a:lnTo>
                  <a:lnTo>
                    <a:pt x="97" y="57"/>
                  </a:lnTo>
                  <a:lnTo>
                    <a:pt x="99" y="62"/>
                  </a:lnTo>
                  <a:lnTo>
                    <a:pt x="99" y="66"/>
                  </a:lnTo>
                  <a:lnTo>
                    <a:pt x="95" y="66"/>
                  </a:lnTo>
                  <a:lnTo>
                    <a:pt x="92" y="66"/>
                  </a:lnTo>
                  <a:lnTo>
                    <a:pt x="91" y="64"/>
                  </a:lnTo>
                  <a:lnTo>
                    <a:pt x="89" y="65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5" y="65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0" y="64"/>
                  </a:lnTo>
                  <a:lnTo>
                    <a:pt x="74" y="67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6" y="76"/>
                  </a:lnTo>
                  <a:lnTo>
                    <a:pt x="54" y="76"/>
                  </a:lnTo>
                  <a:lnTo>
                    <a:pt x="52" y="77"/>
                  </a:lnTo>
                  <a:lnTo>
                    <a:pt x="49" y="78"/>
                  </a:lnTo>
                  <a:lnTo>
                    <a:pt x="41" y="77"/>
                  </a:lnTo>
                  <a:lnTo>
                    <a:pt x="37" y="78"/>
                  </a:lnTo>
                  <a:lnTo>
                    <a:pt x="35" y="78"/>
                  </a:lnTo>
                  <a:lnTo>
                    <a:pt x="34" y="77"/>
                  </a:lnTo>
                  <a:lnTo>
                    <a:pt x="35" y="76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2" y="73"/>
                  </a:lnTo>
                  <a:lnTo>
                    <a:pt x="32" y="72"/>
                  </a:lnTo>
                  <a:lnTo>
                    <a:pt x="30" y="71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0" y="68"/>
                  </a:lnTo>
                  <a:lnTo>
                    <a:pt x="32" y="67"/>
                  </a:lnTo>
                  <a:lnTo>
                    <a:pt x="31" y="66"/>
                  </a:lnTo>
                  <a:lnTo>
                    <a:pt x="30" y="66"/>
                  </a:lnTo>
                  <a:lnTo>
                    <a:pt x="28" y="65"/>
                  </a:lnTo>
                  <a:lnTo>
                    <a:pt x="26" y="66"/>
                  </a:lnTo>
                  <a:lnTo>
                    <a:pt x="25" y="70"/>
                  </a:lnTo>
                  <a:lnTo>
                    <a:pt x="24" y="69"/>
                  </a:lnTo>
                  <a:lnTo>
                    <a:pt x="23" y="68"/>
                  </a:lnTo>
                  <a:lnTo>
                    <a:pt x="23" y="67"/>
                  </a:lnTo>
                  <a:lnTo>
                    <a:pt x="19" y="68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3" y="59"/>
                  </a:lnTo>
                  <a:lnTo>
                    <a:pt x="12" y="58"/>
                  </a:lnTo>
                  <a:lnTo>
                    <a:pt x="11" y="58"/>
                  </a:lnTo>
                  <a:lnTo>
                    <a:pt x="7" y="56"/>
                  </a:lnTo>
                  <a:lnTo>
                    <a:pt x="8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9"/>
                  </a:lnTo>
                  <a:lnTo>
                    <a:pt x="0" y="47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48" name="Freeform 32"/>
            <p:cNvSpPr>
              <a:spLocks/>
            </p:cNvSpPr>
            <p:nvPr/>
          </p:nvSpPr>
          <p:spPr bwMode="auto">
            <a:xfrm>
              <a:off x="4876" y="3145"/>
              <a:ext cx="601" cy="390"/>
            </a:xfrm>
            <a:custGeom>
              <a:avLst/>
              <a:gdLst/>
              <a:ahLst/>
              <a:cxnLst>
                <a:cxn ang="0">
                  <a:pos x="3" y="79"/>
                </a:cxn>
                <a:cxn ang="0">
                  <a:pos x="6" y="64"/>
                </a:cxn>
                <a:cxn ang="0">
                  <a:pos x="12" y="50"/>
                </a:cxn>
                <a:cxn ang="0">
                  <a:pos x="6" y="39"/>
                </a:cxn>
                <a:cxn ang="0">
                  <a:pos x="12" y="34"/>
                </a:cxn>
                <a:cxn ang="0">
                  <a:pos x="32" y="28"/>
                </a:cxn>
                <a:cxn ang="0">
                  <a:pos x="41" y="30"/>
                </a:cxn>
                <a:cxn ang="0">
                  <a:pos x="49" y="29"/>
                </a:cxn>
                <a:cxn ang="0">
                  <a:pos x="56" y="27"/>
                </a:cxn>
                <a:cxn ang="0">
                  <a:pos x="63" y="27"/>
                </a:cxn>
                <a:cxn ang="0">
                  <a:pos x="74" y="25"/>
                </a:cxn>
                <a:cxn ang="0">
                  <a:pos x="81" y="10"/>
                </a:cxn>
                <a:cxn ang="0">
                  <a:pos x="93" y="2"/>
                </a:cxn>
                <a:cxn ang="0">
                  <a:pos x="104" y="5"/>
                </a:cxn>
                <a:cxn ang="0">
                  <a:pos x="108" y="16"/>
                </a:cxn>
                <a:cxn ang="0">
                  <a:pos x="120" y="17"/>
                </a:cxn>
                <a:cxn ang="0">
                  <a:pos x="131" y="22"/>
                </a:cxn>
                <a:cxn ang="0">
                  <a:pos x="144" y="18"/>
                </a:cxn>
                <a:cxn ang="0">
                  <a:pos x="152" y="20"/>
                </a:cxn>
                <a:cxn ang="0">
                  <a:pos x="163" y="18"/>
                </a:cxn>
                <a:cxn ang="0">
                  <a:pos x="173" y="21"/>
                </a:cxn>
                <a:cxn ang="0">
                  <a:pos x="174" y="31"/>
                </a:cxn>
                <a:cxn ang="0">
                  <a:pos x="175" y="36"/>
                </a:cxn>
                <a:cxn ang="0">
                  <a:pos x="180" y="44"/>
                </a:cxn>
                <a:cxn ang="0">
                  <a:pos x="169" y="61"/>
                </a:cxn>
                <a:cxn ang="0">
                  <a:pos x="160" y="72"/>
                </a:cxn>
                <a:cxn ang="0">
                  <a:pos x="152" y="78"/>
                </a:cxn>
                <a:cxn ang="0">
                  <a:pos x="143" y="85"/>
                </a:cxn>
                <a:cxn ang="0">
                  <a:pos x="145" y="97"/>
                </a:cxn>
                <a:cxn ang="0">
                  <a:pos x="158" y="97"/>
                </a:cxn>
                <a:cxn ang="0">
                  <a:pos x="162" y="99"/>
                </a:cxn>
                <a:cxn ang="0">
                  <a:pos x="156" y="104"/>
                </a:cxn>
                <a:cxn ang="0">
                  <a:pos x="149" y="111"/>
                </a:cxn>
                <a:cxn ang="0">
                  <a:pos x="135" y="119"/>
                </a:cxn>
                <a:cxn ang="0">
                  <a:pos x="123" y="111"/>
                </a:cxn>
                <a:cxn ang="0">
                  <a:pos x="126" y="103"/>
                </a:cxn>
                <a:cxn ang="0">
                  <a:pos x="130" y="99"/>
                </a:cxn>
                <a:cxn ang="0">
                  <a:pos x="117" y="101"/>
                </a:cxn>
                <a:cxn ang="0">
                  <a:pos x="111" y="97"/>
                </a:cxn>
                <a:cxn ang="0">
                  <a:pos x="114" y="95"/>
                </a:cxn>
                <a:cxn ang="0">
                  <a:pos x="108" y="94"/>
                </a:cxn>
                <a:cxn ang="0">
                  <a:pos x="95" y="111"/>
                </a:cxn>
                <a:cxn ang="0">
                  <a:pos x="77" y="125"/>
                </a:cxn>
                <a:cxn ang="0">
                  <a:pos x="79" y="116"/>
                </a:cxn>
                <a:cxn ang="0">
                  <a:pos x="82" y="106"/>
                </a:cxn>
                <a:cxn ang="0">
                  <a:pos x="91" y="103"/>
                </a:cxn>
                <a:cxn ang="0">
                  <a:pos x="81" y="90"/>
                </a:cxn>
                <a:cxn ang="0">
                  <a:pos x="76" y="83"/>
                </a:cxn>
                <a:cxn ang="0">
                  <a:pos x="65" y="79"/>
                </a:cxn>
                <a:cxn ang="0">
                  <a:pos x="53" y="80"/>
                </a:cxn>
                <a:cxn ang="0">
                  <a:pos x="35" y="92"/>
                </a:cxn>
                <a:cxn ang="0">
                  <a:pos x="21" y="94"/>
                </a:cxn>
                <a:cxn ang="0">
                  <a:pos x="11" y="95"/>
                </a:cxn>
                <a:cxn ang="0">
                  <a:pos x="5" y="93"/>
                </a:cxn>
              </a:cxnLst>
              <a:rect l="0" t="0" r="r" b="b"/>
              <a:pathLst>
                <a:path w="181" h="125">
                  <a:moveTo>
                    <a:pt x="1" y="91"/>
                  </a:moveTo>
                  <a:lnTo>
                    <a:pt x="0" y="88"/>
                  </a:lnTo>
                  <a:lnTo>
                    <a:pt x="2" y="86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6" y="64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2" y="34"/>
                  </a:lnTo>
                  <a:lnTo>
                    <a:pt x="13" y="32"/>
                  </a:lnTo>
                  <a:lnTo>
                    <a:pt x="17" y="31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9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3" y="29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7" y="28"/>
                  </a:lnTo>
                  <a:lnTo>
                    <a:pt x="49" y="29"/>
                  </a:lnTo>
                  <a:lnTo>
                    <a:pt x="50" y="27"/>
                  </a:lnTo>
                  <a:lnTo>
                    <a:pt x="52" y="28"/>
                  </a:lnTo>
                  <a:lnTo>
                    <a:pt x="53" y="27"/>
                  </a:lnTo>
                  <a:lnTo>
                    <a:pt x="54" y="27"/>
                  </a:lnTo>
                  <a:lnTo>
                    <a:pt x="55" y="29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9" y="25"/>
                  </a:lnTo>
                  <a:lnTo>
                    <a:pt x="60" y="27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4"/>
                  </a:lnTo>
                  <a:lnTo>
                    <a:pt x="71" y="25"/>
                  </a:lnTo>
                  <a:lnTo>
                    <a:pt x="72" y="27"/>
                  </a:lnTo>
                  <a:lnTo>
                    <a:pt x="74" y="27"/>
                  </a:lnTo>
                  <a:lnTo>
                    <a:pt x="74" y="25"/>
                  </a:lnTo>
                  <a:lnTo>
                    <a:pt x="72" y="22"/>
                  </a:lnTo>
                  <a:lnTo>
                    <a:pt x="73" y="16"/>
                  </a:lnTo>
                  <a:lnTo>
                    <a:pt x="74" y="14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8" y="1"/>
                  </a:lnTo>
                  <a:lnTo>
                    <a:pt x="99" y="0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7" y="6"/>
                  </a:lnTo>
                  <a:lnTo>
                    <a:pt x="108" y="8"/>
                  </a:lnTo>
                  <a:lnTo>
                    <a:pt x="105" y="10"/>
                  </a:lnTo>
                  <a:lnTo>
                    <a:pt x="107" y="11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08" y="16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8" y="16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3" y="20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27" y="25"/>
                  </a:lnTo>
                  <a:lnTo>
                    <a:pt x="128" y="23"/>
                  </a:lnTo>
                  <a:lnTo>
                    <a:pt x="130" y="22"/>
                  </a:lnTo>
                  <a:lnTo>
                    <a:pt x="131" y="22"/>
                  </a:lnTo>
                  <a:lnTo>
                    <a:pt x="133" y="23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36" y="23"/>
                  </a:lnTo>
                  <a:lnTo>
                    <a:pt x="138" y="21"/>
                  </a:lnTo>
                  <a:lnTo>
                    <a:pt x="143" y="17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6" y="20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23"/>
                  </a:lnTo>
                  <a:lnTo>
                    <a:pt x="153" y="21"/>
                  </a:lnTo>
                  <a:lnTo>
                    <a:pt x="152" y="20"/>
                  </a:lnTo>
                  <a:lnTo>
                    <a:pt x="153" y="19"/>
                  </a:lnTo>
                  <a:lnTo>
                    <a:pt x="154" y="20"/>
                  </a:lnTo>
                  <a:lnTo>
                    <a:pt x="156" y="20"/>
                  </a:lnTo>
                  <a:lnTo>
                    <a:pt x="157" y="19"/>
                  </a:lnTo>
                  <a:lnTo>
                    <a:pt x="158" y="20"/>
                  </a:lnTo>
                  <a:lnTo>
                    <a:pt x="161" y="20"/>
                  </a:lnTo>
                  <a:lnTo>
                    <a:pt x="163" y="18"/>
                  </a:lnTo>
                  <a:lnTo>
                    <a:pt x="164" y="20"/>
                  </a:lnTo>
                  <a:lnTo>
                    <a:pt x="167" y="19"/>
                  </a:lnTo>
                  <a:lnTo>
                    <a:pt x="168" y="21"/>
                  </a:lnTo>
                  <a:lnTo>
                    <a:pt x="170" y="21"/>
                  </a:lnTo>
                  <a:lnTo>
                    <a:pt x="172" y="19"/>
                  </a:lnTo>
                  <a:lnTo>
                    <a:pt x="173" y="19"/>
                  </a:lnTo>
                  <a:lnTo>
                    <a:pt x="173" y="21"/>
                  </a:lnTo>
                  <a:lnTo>
                    <a:pt x="175" y="22"/>
                  </a:lnTo>
                  <a:lnTo>
                    <a:pt x="176" y="24"/>
                  </a:lnTo>
                  <a:lnTo>
                    <a:pt x="175" y="26"/>
                  </a:lnTo>
                  <a:lnTo>
                    <a:pt x="175" y="28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4" y="31"/>
                  </a:lnTo>
                  <a:lnTo>
                    <a:pt x="176" y="30"/>
                  </a:lnTo>
                  <a:lnTo>
                    <a:pt x="177" y="30"/>
                  </a:lnTo>
                  <a:lnTo>
                    <a:pt x="177" y="30"/>
                  </a:lnTo>
                  <a:lnTo>
                    <a:pt x="177" y="32"/>
                  </a:lnTo>
                  <a:lnTo>
                    <a:pt x="175" y="32"/>
                  </a:lnTo>
                  <a:lnTo>
                    <a:pt x="175" y="33"/>
                  </a:lnTo>
                  <a:lnTo>
                    <a:pt x="175" y="36"/>
                  </a:lnTo>
                  <a:lnTo>
                    <a:pt x="177" y="35"/>
                  </a:lnTo>
                  <a:lnTo>
                    <a:pt x="179" y="38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0" y="42"/>
                  </a:lnTo>
                  <a:lnTo>
                    <a:pt x="181" y="43"/>
                  </a:lnTo>
                  <a:lnTo>
                    <a:pt x="180" y="44"/>
                  </a:lnTo>
                  <a:lnTo>
                    <a:pt x="181" y="46"/>
                  </a:lnTo>
                  <a:lnTo>
                    <a:pt x="181" y="47"/>
                  </a:lnTo>
                  <a:lnTo>
                    <a:pt x="174" y="49"/>
                  </a:lnTo>
                  <a:lnTo>
                    <a:pt x="172" y="50"/>
                  </a:lnTo>
                  <a:lnTo>
                    <a:pt x="172" y="53"/>
                  </a:lnTo>
                  <a:lnTo>
                    <a:pt x="168" y="56"/>
                  </a:lnTo>
                  <a:lnTo>
                    <a:pt x="169" y="61"/>
                  </a:lnTo>
                  <a:lnTo>
                    <a:pt x="170" y="61"/>
                  </a:lnTo>
                  <a:lnTo>
                    <a:pt x="170" y="63"/>
                  </a:lnTo>
                  <a:lnTo>
                    <a:pt x="170" y="64"/>
                  </a:lnTo>
                  <a:lnTo>
                    <a:pt x="164" y="67"/>
                  </a:lnTo>
                  <a:lnTo>
                    <a:pt x="163" y="71"/>
                  </a:lnTo>
                  <a:lnTo>
                    <a:pt x="161" y="70"/>
                  </a:lnTo>
                  <a:lnTo>
                    <a:pt x="160" y="72"/>
                  </a:lnTo>
                  <a:lnTo>
                    <a:pt x="159" y="74"/>
                  </a:lnTo>
                  <a:lnTo>
                    <a:pt x="158" y="77"/>
                  </a:lnTo>
                  <a:lnTo>
                    <a:pt x="158" y="75"/>
                  </a:lnTo>
                  <a:lnTo>
                    <a:pt x="156" y="75"/>
                  </a:lnTo>
                  <a:lnTo>
                    <a:pt x="154" y="77"/>
                  </a:lnTo>
                  <a:lnTo>
                    <a:pt x="153" y="79"/>
                  </a:lnTo>
                  <a:lnTo>
                    <a:pt x="152" y="78"/>
                  </a:lnTo>
                  <a:lnTo>
                    <a:pt x="149" y="81"/>
                  </a:lnTo>
                  <a:lnTo>
                    <a:pt x="146" y="84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5" y="87"/>
                  </a:lnTo>
                  <a:lnTo>
                    <a:pt x="144" y="85"/>
                  </a:lnTo>
                  <a:lnTo>
                    <a:pt x="143" y="85"/>
                  </a:lnTo>
                  <a:lnTo>
                    <a:pt x="144" y="86"/>
                  </a:lnTo>
                  <a:lnTo>
                    <a:pt x="143" y="88"/>
                  </a:lnTo>
                  <a:lnTo>
                    <a:pt x="142" y="90"/>
                  </a:lnTo>
                  <a:lnTo>
                    <a:pt x="141" y="89"/>
                  </a:lnTo>
                  <a:lnTo>
                    <a:pt x="141" y="91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50" y="101"/>
                  </a:lnTo>
                  <a:lnTo>
                    <a:pt x="152" y="102"/>
                  </a:lnTo>
                  <a:lnTo>
                    <a:pt x="155" y="100"/>
                  </a:lnTo>
                  <a:lnTo>
                    <a:pt x="155" y="98"/>
                  </a:lnTo>
                  <a:lnTo>
                    <a:pt x="156" y="99"/>
                  </a:lnTo>
                  <a:lnTo>
                    <a:pt x="157" y="99"/>
                  </a:lnTo>
                  <a:lnTo>
                    <a:pt x="158" y="97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63" y="96"/>
                  </a:lnTo>
                  <a:lnTo>
                    <a:pt x="164" y="97"/>
                  </a:lnTo>
                  <a:lnTo>
                    <a:pt x="163" y="97"/>
                  </a:lnTo>
                  <a:lnTo>
                    <a:pt x="163" y="98"/>
                  </a:lnTo>
                  <a:lnTo>
                    <a:pt x="162" y="99"/>
                  </a:lnTo>
                  <a:lnTo>
                    <a:pt x="163" y="101"/>
                  </a:lnTo>
                  <a:lnTo>
                    <a:pt x="164" y="102"/>
                  </a:lnTo>
                  <a:lnTo>
                    <a:pt x="162" y="103"/>
                  </a:lnTo>
                  <a:lnTo>
                    <a:pt x="160" y="104"/>
                  </a:lnTo>
                  <a:lnTo>
                    <a:pt x="159" y="105"/>
                  </a:lnTo>
                  <a:lnTo>
                    <a:pt x="158" y="105"/>
                  </a:lnTo>
                  <a:lnTo>
                    <a:pt x="156" y="104"/>
                  </a:lnTo>
                  <a:lnTo>
                    <a:pt x="154" y="104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8"/>
                  </a:lnTo>
                  <a:lnTo>
                    <a:pt x="152" y="108"/>
                  </a:lnTo>
                  <a:lnTo>
                    <a:pt x="151" y="111"/>
                  </a:lnTo>
                  <a:lnTo>
                    <a:pt x="149" y="111"/>
                  </a:lnTo>
                  <a:lnTo>
                    <a:pt x="145" y="114"/>
                  </a:lnTo>
                  <a:lnTo>
                    <a:pt x="144" y="118"/>
                  </a:lnTo>
                  <a:lnTo>
                    <a:pt x="141" y="121"/>
                  </a:lnTo>
                  <a:lnTo>
                    <a:pt x="138" y="122"/>
                  </a:lnTo>
                  <a:lnTo>
                    <a:pt x="134" y="121"/>
                  </a:lnTo>
                  <a:lnTo>
                    <a:pt x="136" y="119"/>
                  </a:lnTo>
                  <a:lnTo>
                    <a:pt x="135" y="119"/>
                  </a:lnTo>
                  <a:lnTo>
                    <a:pt x="134" y="117"/>
                  </a:lnTo>
                  <a:lnTo>
                    <a:pt x="135" y="114"/>
                  </a:lnTo>
                  <a:lnTo>
                    <a:pt x="133" y="112"/>
                  </a:lnTo>
                  <a:lnTo>
                    <a:pt x="131" y="111"/>
                  </a:lnTo>
                  <a:lnTo>
                    <a:pt x="130" y="112"/>
                  </a:lnTo>
                  <a:lnTo>
                    <a:pt x="125" y="110"/>
                  </a:lnTo>
                  <a:lnTo>
                    <a:pt x="123" y="111"/>
                  </a:lnTo>
                  <a:lnTo>
                    <a:pt x="123" y="112"/>
                  </a:lnTo>
                  <a:lnTo>
                    <a:pt x="120" y="111"/>
                  </a:lnTo>
                  <a:lnTo>
                    <a:pt x="121" y="110"/>
                  </a:lnTo>
                  <a:lnTo>
                    <a:pt x="122" y="108"/>
                  </a:lnTo>
                  <a:lnTo>
                    <a:pt x="123" y="107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6" y="103"/>
                  </a:lnTo>
                  <a:lnTo>
                    <a:pt x="127" y="103"/>
                  </a:lnTo>
                  <a:lnTo>
                    <a:pt x="129" y="101"/>
                  </a:lnTo>
                  <a:lnTo>
                    <a:pt x="131" y="100"/>
                  </a:lnTo>
                  <a:lnTo>
                    <a:pt x="131" y="99"/>
                  </a:lnTo>
                  <a:lnTo>
                    <a:pt x="131" y="99"/>
                  </a:lnTo>
                  <a:lnTo>
                    <a:pt x="130" y="99"/>
                  </a:lnTo>
                  <a:lnTo>
                    <a:pt x="129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2" y="97"/>
                  </a:lnTo>
                  <a:lnTo>
                    <a:pt x="122" y="98"/>
                  </a:lnTo>
                  <a:lnTo>
                    <a:pt x="120" y="99"/>
                  </a:lnTo>
                  <a:lnTo>
                    <a:pt x="117" y="101"/>
                  </a:lnTo>
                  <a:lnTo>
                    <a:pt x="115" y="101"/>
                  </a:lnTo>
                  <a:lnTo>
                    <a:pt x="114" y="99"/>
                  </a:lnTo>
                  <a:lnTo>
                    <a:pt x="114" y="100"/>
                  </a:lnTo>
                  <a:lnTo>
                    <a:pt x="110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11" y="97"/>
                  </a:lnTo>
                  <a:lnTo>
                    <a:pt x="110" y="96"/>
                  </a:lnTo>
                  <a:lnTo>
                    <a:pt x="108" y="97"/>
                  </a:lnTo>
                  <a:lnTo>
                    <a:pt x="107" y="97"/>
                  </a:lnTo>
                  <a:lnTo>
                    <a:pt x="107" y="98"/>
                  </a:lnTo>
                  <a:lnTo>
                    <a:pt x="105" y="96"/>
                  </a:lnTo>
                  <a:lnTo>
                    <a:pt x="109" y="96"/>
                  </a:lnTo>
                  <a:lnTo>
                    <a:pt x="114" y="95"/>
                  </a:lnTo>
                  <a:lnTo>
                    <a:pt x="114" y="94"/>
                  </a:lnTo>
                  <a:lnTo>
                    <a:pt x="112" y="93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6" y="87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5" y="95"/>
                  </a:lnTo>
                  <a:lnTo>
                    <a:pt x="101" y="96"/>
                  </a:lnTo>
                  <a:lnTo>
                    <a:pt x="97" y="99"/>
                  </a:lnTo>
                  <a:lnTo>
                    <a:pt x="98" y="101"/>
                  </a:lnTo>
                  <a:lnTo>
                    <a:pt x="95" y="111"/>
                  </a:lnTo>
                  <a:lnTo>
                    <a:pt x="90" y="117"/>
                  </a:lnTo>
                  <a:lnTo>
                    <a:pt x="92" y="123"/>
                  </a:lnTo>
                  <a:lnTo>
                    <a:pt x="91" y="121"/>
                  </a:lnTo>
                  <a:lnTo>
                    <a:pt x="88" y="120"/>
                  </a:lnTo>
                  <a:lnTo>
                    <a:pt x="86" y="120"/>
                  </a:lnTo>
                  <a:lnTo>
                    <a:pt x="81" y="125"/>
                  </a:lnTo>
                  <a:lnTo>
                    <a:pt x="77" y="125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5" y="122"/>
                  </a:lnTo>
                  <a:lnTo>
                    <a:pt x="78" y="121"/>
                  </a:lnTo>
                  <a:lnTo>
                    <a:pt x="78" y="120"/>
                  </a:lnTo>
                  <a:lnTo>
                    <a:pt x="77" y="119"/>
                  </a:lnTo>
                  <a:lnTo>
                    <a:pt x="79" y="116"/>
                  </a:lnTo>
                  <a:lnTo>
                    <a:pt x="78" y="114"/>
                  </a:lnTo>
                  <a:lnTo>
                    <a:pt x="80" y="112"/>
                  </a:lnTo>
                  <a:lnTo>
                    <a:pt x="80" y="109"/>
                  </a:lnTo>
                  <a:lnTo>
                    <a:pt x="79" y="108"/>
                  </a:lnTo>
                  <a:lnTo>
                    <a:pt x="78" y="106"/>
                  </a:lnTo>
                  <a:lnTo>
                    <a:pt x="81" y="103"/>
                  </a:lnTo>
                  <a:lnTo>
                    <a:pt x="82" y="106"/>
                  </a:lnTo>
                  <a:lnTo>
                    <a:pt x="82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5"/>
                  </a:lnTo>
                  <a:lnTo>
                    <a:pt x="87" y="103"/>
                  </a:lnTo>
                  <a:lnTo>
                    <a:pt x="88" y="105"/>
                  </a:lnTo>
                  <a:lnTo>
                    <a:pt x="91" y="103"/>
                  </a:lnTo>
                  <a:lnTo>
                    <a:pt x="89" y="101"/>
                  </a:lnTo>
                  <a:lnTo>
                    <a:pt x="88" y="99"/>
                  </a:lnTo>
                  <a:lnTo>
                    <a:pt x="87" y="97"/>
                  </a:lnTo>
                  <a:lnTo>
                    <a:pt x="83" y="96"/>
                  </a:lnTo>
                  <a:lnTo>
                    <a:pt x="83" y="94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1" y="91"/>
                  </a:lnTo>
                  <a:lnTo>
                    <a:pt x="80" y="91"/>
                  </a:lnTo>
                  <a:lnTo>
                    <a:pt x="77" y="90"/>
                  </a:lnTo>
                  <a:lnTo>
                    <a:pt x="76" y="88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3"/>
                  </a:lnTo>
                  <a:lnTo>
                    <a:pt x="74" y="81"/>
                  </a:lnTo>
                  <a:lnTo>
                    <a:pt x="73" y="82"/>
                  </a:lnTo>
                  <a:lnTo>
                    <a:pt x="71" y="82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7" y="82"/>
                  </a:lnTo>
                  <a:lnTo>
                    <a:pt x="65" y="79"/>
                  </a:lnTo>
                  <a:lnTo>
                    <a:pt x="64" y="80"/>
                  </a:lnTo>
                  <a:lnTo>
                    <a:pt x="62" y="79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5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4" y="89"/>
                  </a:lnTo>
                  <a:lnTo>
                    <a:pt x="43" y="89"/>
                  </a:lnTo>
                  <a:lnTo>
                    <a:pt x="35" y="92"/>
                  </a:lnTo>
                  <a:lnTo>
                    <a:pt x="34" y="93"/>
                  </a:lnTo>
                  <a:lnTo>
                    <a:pt x="33" y="95"/>
                  </a:lnTo>
                  <a:lnTo>
                    <a:pt x="32" y="96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4" y="95"/>
                  </a:lnTo>
                  <a:lnTo>
                    <a:pt x="21" y="94"/>
                  </a:lnTo>
                  <a:lnTo>
                    <a:pt x="20" y="95"/>
                  </a:lnTo>
                  <a:lnTo>
                    <a:pt x="19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3" y="94"/>
                  </a:lnTo>
                  <a:lnTo>
                    <a:pt x="12" y="93"/>
                  </a:lnTo>
                  <a:lnTo>
                    <a:pt x="11" y="95"/>
                  </a:lnTo>
                  <a:lnTo>
                    <a:pt x="10" y="95"/>
                  </a:lnTo>
                  <a:lnTo>
                    <a:pt x="10" y="96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8" y="94"/>
                  </a:lnTo>
                  <a:lnTo>
                    <a:pt x="6" y="95"/>
                  </a:lnTo>
                  <a:lnTo>
                    <a:pt x="5" y="93"/>
                  </a:lnTo>
                  <a:lnTo>
                    <a:pt x="4" y="93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1"/>
                  </a:lnTo>
                  <a:lnTo>
                    <a:pt x="1" y="91"/>
                  </a:lnTo>
                </a:path>
              </a:pathLst>
            </a:custGeom>
            <a:solidFill>
              <a:srgbClr val="FFC5FF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AT"/>
            </a:p>
          </p:txBody>
        </p:sp>
        <p:sp>
          <p:nvSpPr>
            <p:cNvPr id="546849" name="Freeform 33"/>
            <p:cNvSpPr>
              <a:spLocks/>
            </p:cNvSpPr>
            <p:nvPr/>
          </p:nvSpPr>
          <p:spPr bwMode="auto">
            <a:xfrm>
              <a:off x="68" y="3099"/>
              <a:ext cx="160" cy="252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6" y="40"/>
                </a:cxn>
                <a:cxn ang="0">
                  <a:pos x="12" y="31"/>
                </a:cxn>
                <a:cxn ang="0">
                  <a:pos x="15" y="24"/>
                </a:cxn>
                <a:cxn ang="0">
                  <a:pos x="19" y="15"/>
                </a:cxn>
                <a:cxn ang="0">
                  <a:pos x="18" y="7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26" y="5"/>
                </a:cxn>
                <a:cxn ang="0">
                  <a:pos x="30" y="6"/>
                </a:cxn>
                <a:cxn ang="0">
                  <a:pos x="35" y="7"/>
                </a:cxn>
                <a:cxn ang="0">
                  <a:pos x="39" y="5"/>
                </a:cxn>
                <a:cxn ang="0">
                  <a:pos x="42" y="7"/>
                </a:cxn>
                <a:cxn ang="0">
                  <a:pos x="45" y="7"/>
                </a:cxn>
                <a:cxn ang="0">
                  <a:pos x="46" y="9"/>
                </a:cxn>
                <a:cxn ang="0">
                  <a:pos x="47" y="12"/>
                </a:cxn>
                <a:cxn ang="0">
                  <a:pos x="46" y="16"/>
                </a:cxn>
                <a:cxn ang="0">
                  <a:pos x="40" y="21"/>
                </a:cxn>
                <a:cxn ang="0">
                  <a:pos x="39" y="27"/>
                </a:cxn>
                <a:cxn ang="0">
                  <a:pos x="37" y="30"/>
                </a:cxn>
                <a:cxn ang="0">
                  <a:pos x="36" y="33"/>
                </a:cxn>
                <a:cxn ang="0">
                  <a:pos x="36" y="37"/>
                </a:cxn>
                <a:cxn ang="0">
                  <a:pos x="27" y="41"/>
                </a:cxn>
                <a:cxn ang="0">
                  <a:pos x="29" y="46"/>
                </a:cxn>
                <a:cxn ang="0">
                  <a:pos x="30" y="49"/>
                </a:cxn>
                <a:cxn ang="0">
                  <a:pos x="32" y="52"/>
                </a:cxn>
                <a:cxn ang="0">
                  <a:pos x="28" y="56"/>
                </a:cxn>
                <a:cxn ang="0">
                  <a:pos x="27" y="58"/>
                </a:cxn>
                <a:cxn ang="0">
                  <a:pos x="30" y="65"/>
                </a:cxn>
                <a:cxn ang="0">
                  <a:pos x="27" y="68"/>
                </a:cxn>
                <a:cxn ang="0">
                  <a:pos x="23" y="71"/>
                </a:cxn>
                <a:cxn ang="0">
                  <a:pos x="21" y="79"/>
                </a:cxn>
                <a:cxn ang="0">
                  <a:pos x="16" y="81"/>
                </a:cxn>
                <a:cxn ang="0">
                  <a:pos x="8" y="79"/>
                </a:cxn>
                <a:cxn ang="0">
                  <a:pos x="3" y="78"/>
                </a:cxn>
                <a:cxn ang="0">
                  <a:pos x="5" y="72"/>
                </a:cxn>
                <a:cxn ang="0">
                  <a:pos x="5" y="67"/>
                </a:cxn>
                <a:cxn ang="0">
                  <a:pos x="7" y="61"/>
                </a:cxn>
                <a:cxn ang="0">
                  <a:pos x="8" y="57"/>
                </a:cxn>
                <a:cxn ang="0">
                  <a:pos x="9" y="56"/>
                </a:cxn>
                <a:cxn ang="0">
                  <a:pos x="7" y="55"/>
                </a:cxn>
                <a:cxn ang="0">
                  <a:pos x="3" y="54"/>
                </a:cxn>
                <a:cxn ang="0">
                  <a:pos x="7" y="52"/>
                </a:cxn>
                <a:cxn ang="0">
                  <a:pos x="7" y="50"/>
                </a:cxn>
                <a:cxn ang="0">
                  <a:pos x="2" y="51"/>
                </a:cxn>
                <a:cxn ang="0">
                  <a:pos x="2" y="47"/>
                </a:cxn>
              </a:cxnLst>
              <a:rect l="0" t="0" r="r" b="b"/>
              <a:pathLst>
                <a:path w="48" h="81">
                  <a:moveTo>
                    <a:pt x="2" y="47"/>
                  </a:moveTo>
                  <a:lnTo>
                    <a:pt x="2" y="45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5" y="24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8" y="6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2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9"/>
                  </a:lnTo>
                  <a:lnTo>
                    <a:pt x="45" y="10"/>
                  </a:lnTo>
                  <a:lnTo>
                    <a:pt x="45" y="11"/>
                  </a:lnTo>
                  <a:lnTo>
                    <a:pt x="47" y="12"/>
                  </a:lnTo>
                  <a:lnTo>
                    <a:pt x="48" y="14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9" y="24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29" y="48"/>
                  </a:lnTo>
                  <a:lnTo>
                    <a:pt x="30" y="49"/>
                  </a:lnTo>
                  <a:lnTo>
                    <a:pt x="30" y="50"/>
                  </a:lnTo>
                  <a:lnTo>
                    <a:pt x="31" y="51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6" y="60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28" y="68"/>
                  </a:lnTo>
                  <a:lnTo>
                    <a:pt x="27" y="67"/>
                  </a:lnTo>
                  <a:lnTo>
                    <a:pt x="27" y="68"/>
                  </a:lnTo>
                  <a:lnTo>
                    <a:pt x="25" y="68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9"/>
                  </a:lnTo>
                  <a:lnTo>
                    <a:pt x="21" y="80"/>
                  </a:lnTo>
                  <a:lnTo>
                    <a:pt x="19" y="80"/>
                  </a:lnTo>
                  <a:lnTo>
                    <a:pt x="16" y="81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6" y="77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1" y="78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6" y="65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7" y="55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8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8" y="56"/>
                  </a:lnTo>
                  <a:lnTo>
                    <a:pt x="7" y="55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6" y="51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5" y="51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2" y="47"/>
                  </a:lnTo>
                </a:path>
              </a:pathLst>
            </a:custGeom>
            <a:solidFill>
              <a:srgbClr val="FF99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0" name="Freeform 34"/>
            <p:cNvSpPr>
              <a:spLocks/>
            </p:cNvSpPr>
            <p:nvPr/>
          </p:nvSpPr>
          <p:spPr bwMode="auto">
            <a:xfrm>
              <a:off x="204" y="3190"/>
              <a:ext cx="481" cy="395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1" y="15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8" y="5"/>
                </a:cxn>
                <a:cxn ang="0">
                  <a:pos x="13" y="4"/>
                </a:cxn>
                <a:cxn ang="0">
                  <a:pos x="17" y="0"/>
                </a:cxn>
                <a:cxn ang="0">
                  <a:pos x="23" y="1"/>
                </a:cxn>
                <a:cxn ang="0">
                  <a:pos x="34" y="6"/>
                </a:cxn>
                <a:cxn ang="0">
                  <a:pos x="48" y="10"/>
                </a:cxn>
                <a:cxn ang="0">
                  <a:pos x="64" y="13"/>
                </a:cxn>
                <a:cxn ang="0">
                  <a:pos x="71" y="16"/>
                </a:cxn>
                <a:cxn ang="0">
                  <a:pos x="77" y="16"/>
                </a:cxn>
                <a:cxn ang="0">
                  <a:pos x="89" y="20"/>
                </a:cxn>
                <a:cxn ang="0">
                  <a:pos x="90" y="24"/>
                </a:cxn>
                <a:cxn ang="0">
                  <a:pos x="101" y="29"/>
                </a:cxn>
                <a:cxn ang="0">
                  <a:pos x="108" y="31"/>
                </a:cxn>
                <a:cxn ang="0">
                  <a:pos x="114" y="30"/>
                </a:cxn>
                <a:cxn ang="0">
                  <a:pos x="123" y="35"/>
                </a:cxn>
                <a:cxn ang="0">
                  <a:pos x="131" y="38"/>
                </a:cxn>
                <a:cxn ang="0">
                  <a:pos x="140" y="38"/>
                </a:cxn>
                <a:cxn ang="0">
                  <a:pos x="144" y="42"/>
                </a:cxn>
                <a:cxn ang="0">
                  <a:pos x="137" y="51"/>
                </a:cxn>
                <a:cxn ang="0">
                  <a:pos x="117" y="59"/>
                </a:cxn>
                <a:cxn ang="0">
                  <a:pos x="111" y="66"/>
                </a:cxn>
                <a:cxn ang="0">
                  <a:pos x="104" y="73"/>
                </a:cxn>
                <a:cxn ang="0">
                  <a:pos x="98" y="89"/>
                </a:cxn>
                <a:cxn ang="0">
                  <a:pos x="98" y="97"/>
                </a:cxn>
                <a:cxn ang="0">
                  <a:pos x="92" y="102"/>
                </a:cxn>
                <a:cxn ang="0">
                  <a:pos x="87" y="109"/>
                </a:cxn>
                <a:cxn ang="0">
                  <a:pos x="85" y="111"/>
                </a:cxn>
                <a:cxn ang="0">
                  <a:pos x="79" y="113"/>
                </a:cxn>
                <a:cxn ang="0">
                  <a:pos x="69" y="122"/>
                </a:cxn>
                <a:cxn ang="0">
                  <a:pos x="62" y="122"/>
                </a:cxn>
                <a:cxn ang="0">
                  <a:pos x="51" y="119"/>
                </a:cxn>
                <a:cxn ang="0">
                  <a:pos x="30" y="121"/>
                </a:cxn>
                <a:cxn ang="0">
                  <a:pos x="23" y="127"/>
                </a:cxn>
                <a:cxn ang="0">
                  <a:pos x="17" y="117"/>
                </a:cxn>
                <a:cxn ang="0">
                  <a:pos x="17" y="111"/>
                </a:cxn>
                <a:cxn ang="0">
                  <a:pos x="5" y="104"/>
                </a:cxn>
                <a:cxn ang="0">
                  <a:pos x="8" y="92"/>
                </a:cxn>
                <a:cxn ang="0">
                  <a:pos x="9" y="84"/>
                </a:cxn>
                <a:cxn ang="0">
                  <a:pos x="13" y="78"/>
                </a:cxn>
                <a:cxn ang="0">
                  <a:pos x="12" y="71"/>
                </a:cxn>
                <a:cxn ang="0">
                  <a:pos x="16" y="66"/>
                </a:cxn>
                <a:cxn ang="0">
                  <a:pos x="21" y="56"/>
                </a:cxn>
                <a:cxn ang="0">
                  <a:pos x="21" y="45"/>
                </a:cxn>
                <a:cxn ang="0">
                  <a:pos x="31" y="38"/>
                </a:cxn>
                <a:cxn ang="0">
                  <a:pos x="28" y="31"/>
                </a:cxn>
                <a:cxn ang="0">
                  <a:pos x="23" y="30"/>
                </a:cxn>
                <a:cxn ang="0">
                  <a:pos x="15" y="29"/>
                </a:cxn>
                <a:cxn ang="0">
                  <a:pos x="11" y="26"/>
                </a:cxn>
              </a:cxnLst>
              <a:rect l="0" t="0" r="r" b="b"/>
              <a:pathLst>
                <a:path w="145" h="127">
                  <a:moveTo>
                    <a:pt x="3" y="26"/>
                  </a:moveTo>
                  <a:lnTo>
                    <a:pt x="1" y="26"/>
                  </a:lnTo>
                  <a:lnTo>
                    <a:pt x="2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48" y="10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2" y="13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4" y="15"/>
                  </a:lnTo>
                  <a:lnTo>
                    <a:pt x="76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0" y="18"/>
                  </a:lnTo>
                  <a:lnTo>
                    <a:pt x="83" y="19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9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2"/>
                  </a:lnTo>
                  <a:lnTo>
                    <a:pt x="90" y="23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100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5" y="30"/>
                  </a:lnTo>
                  <a:lnTo>
                    <a:pt x="106" y="31"/>
                  </a:lnTo>
                  <a:lnTo>
                    <a:pt x="108" y="31"/>
                  </a:lnTo>
                  <a:lnTo>
                    <a:pt x="110" y="32"/>
                  </a:lnTo>
                  <a:lnTo>
                    <a:pt x="111" y="31"/>
                  </a:lnTo>
                  <a:lnTo>
                    <a:pt x="111" y="32"/>
                  </a:lnTo>
                  <a:lnTo>
                    <a:pt x="112" y="32"/>
                  </a:lnTo>
                  <a:lnTo>
                    <a:pt x="114" y="32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9" y="31"/>
                  </a:lnTo>
                  <a:lnTo>
                    <a:pt x="120" y="33"/>
                  </a:lnTo>
                  <a:lnTo>
                    <a:pt x="122" y="33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4" y="37"/>
                  </a:lnTo>
                  <a:lnTo>
                    <a:pt x="126" y="37"/>
                  </a:lnTo>
                  <a:lnTo>
                    <a:pt x="128" y="38"/>
                  </a:lnTo>
                  <a:lnTo>
                    <a:pt x="129" y="39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5" y="40"/>
                  </a:lnTo>
                  <a:lnTo>
                    <a:pt x="136" y="40"/>
                  </a:lnTo>
                  <a:lnTo>
                    <a:pt x="137" y="40"/>
                  </a:lnTo>
                  <a:lnTo>
                    <a:pt x="137" y="39"/>
                  </a:lnTo>
                  <a:lnTo>
                    <a:pt x="140" y="38"/>
                  </a:lnTo>
                  <a:lnTo>
                    <a:pt x="141" y="38"/>
                  </a:lnTo>
                  <a:lnTo>
                    <a:pt x="142" y="39"/>
                  </a:lnTo>
                  <a:lnTo>
                    <a:pt x="143" y="39"/>
                  </a:lnTo>
                  <a:lnTo>
                    <a:pt x="143" y="40"/>
                  </a:lnTo>
                  <a:lnTo>
                    <a:pt x="145" y="41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42" y="43"/>
                  </a:lnTo>
                  <a:lnTo>
                    <a:pt x="142" y="44"/>
                  </a:lnTo>
                  <a:lnTo>
                    <a:pt x="143" y="45"/>
                  </a:lnTo>
                  <a:lnTo>
                    <a:pt x="143" y="48"/>
                  </a:lnTo>
                  <a:lnTo>
                    <a:pt x="137" y="51"/>
                  </a:lnTo>
                  <a:lnTo>
                    <a:pt x="131" y="54"/>
                  </a:lnTo>
                  <a:lnTo>
                    <a:pt x="129" y="56"/>
                  </a:lnTo>
                  <a:lnTo>
                    <a:pt x="123" y="57"/>
                  </a:lnTo>
                  <a:lnTo>
                    <a:pt x="118" y="58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59"/>
                  </a:lnTo>
                  <a:lnTo>
                    <a:pt x="111" y="62"/>
                  </a:lnTo>
                  <a:lnTo>
                    <a:pt x="114" y="64"/>
                  </a:lnTo>
                  <a:lnTo>
                    <a:pt x="111" y="66"/>
                  </a:lnTo>
                  <a:lnTo>
                    <a:pt x="110" y="66"/>
                  </a:lnTo>
                  <a:lnTo>
                    <a:pt x="111" y="66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09" y="66"/>
                  </a:lnTo>
                  <a:lnTo>
                    <a:pt x="106" y="70"/>
                  </a:lnTo>
                  <a:lnTo>
                    <a:pt x="104" y="72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99" y="78"/>
                  </a:lnTo>
                  <a:lnTo>
                    <a:pt x="97" y="81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99" y="92"/>
                  </a:lnTo>
                  <a:lnTo>
                    <a:pt x="102" y="93"/>
                  </a:lnTo>
                  <a:lnTo>
                    <a:pt x="102" y="94"/>
                  </a:lnTo>
                  <a:lnTo>
                    <a:pt x="100" y="96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7" y="97"/>
                  </a:lnTo>
                  <a:lnTo>
                    <a:pt x="95" y="98"/>
                  </a:lnTo>
                  <a:lnTo>
                    <a:pt x="94" y="99"/>
                  </a:lnTo>
                  <a:lnTo>
                    <a:pt x="94" y="100"/>
                  </a:lnTo>
                  <a:lnTo>
                    <a:pt x="92" y="100"/>
                  </a:lnTo>
                  <a:lnTo>
                    <a:pt x="92" y="102"/>
                  </a:lnTo>
                  <a:lnTo>
                    <a:pt x="91" y="103"/>
                  </a:lnTo>
                  <a:lnTo>
                    <a:pt x="90" y="105"/>
                  </a:lnTo>
                  <a:lnTo>
                    <a:pt x="89" y="107"/>
                  </a:lnTo>
                  <a:lnTo>
                    <a:pt x="89" y="108"/>
                  </a:lnTo>
                  <a:lnTo>
                    <a:pt x="88" y="108"/>
                  </a:lnTo>
                  <a:lnTo>
                    <a:pt x="87" y="109"/>
                  </a:lnTo>
                  <a:lnTo>
                    <a:pt x="88" y="111"/>
                  </a:lnTo>
                  <a:lnTo>
                    <a:pt x="89" y="109"/>
                  </a:lnTo>
                  <a:lnTo>
                    <a:pt x="89" y="111"/>
                  </a:lnTo>
                  <a:lnTo>
                    <a:pt x="89" y="111"/>
                  </a:lnTo>
                  <a:lnTo>
                    <a:pt x="86" y="111"/>
                  </a:lnTo>
                  <a:lnTo>
                    <a:pt x="85" y="111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2" y="111"/>
                  </a:lnTo>
                  <a:lnTo>
                    <a:pt x="81" y="111"/>
                  </a:lnTo>
                  <a:lnTo>
                    <a:pt x="79" y="112"/>
                  </a:lnTo>
                  <a:lnTo>
                    <a:pt x="79" y="113"/>
                  </a:lnTo>
                  <a:lnTo>
                    <a:pt x="77" y="113"/>
                  </a:lnTo>
                  <a:lnTo>
                    <a:pt x="75" y="115"/>
                  </a:lnTo>
                  <a:lnTo>
                    <a:pt x="73" y="119"/>
                  </a:lnTo>
                  <a:lnTo>
                    <a:pt x="71" y="120"/>
                  </a:lnTo>
                  <a:lnTo>
                    <a:pt x="71" y="121"/>
                  </a:lnTo>
                  <a:lnTo>
                    <a:pt x="69" y="122"/>
                  </a:lnTo>
                  <a:lnTo>
                    <a:pt x="68" y="123"/>
                  </a:lnTo>
                  <a:lnTo>
                    <a:pt x="67" y="121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63" y="122"/>
                  </a:lnTo>
                  <a:lnTo>
                    <a:pt x="62" y="122"/>
                  </a:lnTo>
                  <a:lnTo>
                    <a:pt x="60" y="122"/>
                  </a:lnTo>
                  <a:lnTo>
                    <a:pt x="59" y="121"/>
                  </a:lnTo>
                  <a:lnTo>
                    <a:pt x="57" y="120"/>
                  </a:lnTo>
                  <a:lnTo>
                    <a:pt x="54" y="120"/>
                  </a:lnTo>
                  <a:lnTo>
                    <a:pt x="52" y="121"/>
                  </a:lnTo>
                  <a:lnTo>
                    <a:pt x="51" y="119"/>
                  </a:lnTo>
                  <a:lnTo>
                    <a:pt x="48" y="119"/>
                  </a:lnTo>
                  <a:lnTo>
                    <a:pt x="40" y="118"/>
                  </a:lnTo>
                  <a:lnTo>
                    <a:pt x="37" y="121"/>
                  </a:lnTo>
                  <a:lnTo>
                    <a:pt x="33" y="121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7" y="126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3" y="127"/>
                  </a:lnTo>
                  <a:lnTo>
                    <a:pt x="22" y="126"/>
                  </a:lnTo>
                  <a:lnTo>
                    <a:pt x="21" y="125"/>
                  </a:lnTo>
                  <a:lnTo>
                    <a:pt x="20" y="123"/>
                  </a:lnTo>
                  <a:lnTo>
                    <a:pt x="18" y="123"/>
                  </a:lnTo>
                  <a:lnTo>
                    <a:pt x="16" y="117"/>
                  </a:lnTo>
                  <a:lnTo>
                    <a:pt x="17" y="117"/>
                  </a:lnTo>
                  <a:lnTo>
                    <a:pt x="17" y="116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6" y="113"/>
                  </a:lnTo>
                  <a:lnTo>
                    <a:pt x="18" y="111"/>
                  </a:lnTo>
                  <a:lnTo>
                    <a:pt x="17" y="111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4" y="108"/>
                  </a:lnTo>
                  <a:lnTo>
                    <a:pt x="10" y="105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4" y="103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6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1" y="92"/>
                  </a:lnTo>
                  <a:lnTo>
                    <a:pt x="13" y="89"/>
                  </a:lnTo>
                  <a:lnTo>
                    <a:pt x="11" y="89"/>
                  </a:lnTo>
                  <a:lnTo>
                    <a:pt x="9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5" y="76"/>
                  </a:lnTo>
                  <a:lnTo>
                    <a:pt x="14" y="75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0" y="65"/>
                  </a:lnTo>
                  <a:lnTo>
                    <a:pt x="12" y="65"/>
                  </a:lnTo>
                  <a:lnTo>
                    <a:pt x="16" y="66"/>
                  </a:lnTo>
                  <a:lnTo>
                    <a:pt x="19" y="61"/>
                  </a:lnTo>
                  <a:lnTo>
                    <a:pt x="18" y="58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6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4"/>
                  </a:lnTo>
                  <a:lnTo>
                    <a:pt x="29" y="33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5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11" y="26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6"/>
                  </a:lnTo>
                </a:path>
              </a:pathLst>
            </a:custGeom>
            <a:solidFill>
              <a:srgbClr val="FF3399"/>
            </a:solidFill>
            <a:ln w="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AT"/>
            </a:p>
          </p:txBody>
        </p:sp>
        <p:sp>
          <p:nvSpPr>
            <p:cNvPr id="546851" name="Freeform 35"/>
            <p:cNvSpPr>
              <a:spLocks/>
            </p:cNvSpPr>
            <p:nvPr/>
          </p:nvSpPr>
          <p:spPr bwMode="auto">
            <a:xfrm>
              <a:off x="612" y="3281"/>
              <a:ext cx="263" cy="421"/>
            </a:xfrm>
            <a:custGeom>
              <a:avLst/>
              <a:gdLst/>
              <a:ahLst/>
              <a:cxnLst>
                <a:cxn ang="0">
                  <a:pos x="23" y="118"/>
                </a:cxn>
                <a:cxn ang="0">
                  <a:pos x="34" y="115"/>
                </a:cxn>
                <a:cxn ang="0">
                  <a:pos x="28" y="116"/>
                </a:cxn>
                <a:cxn ang="0">
                  <a:pos x="20" y="112"/>
                </a:cxn>
                <a:cxn ang="0">
                  <a:pos x="18" y="109"/>
                </a:cxn>
                <a:cxn ang="0">
                  <a:pos x="13" y="110"/>
                </a:cxn>
                <a:cxn ang="0">
                  <a:pos x="10" y="104"/>
                </a:cxn>
                <a:cxn ang="0">
                  <a:pos x="22" y="100"/>
                </a:cxn>
                <a:cxn ang="0">
                  <a:pos x="24" y="91"/>
                </a:cxn>
                <a:cxn ang="0">
                  <a:pos x="23" y="87"/>
                </a:cxn>
                <a:cxn ang="0">
                  <a:pos x="35" y="87"/>
                </a:cxn>
                <a:cxn ang="0">
                  <a:pos x="35" y="82"/>
                </a:cxn>
                <a:cxn ang="0">
                  <a:pos x="40" y="74"/>
                </a:cxn>
                <a:cxn ang="0">
                  <a:pos x="35" y="72"/>
                </a:cxn>
                <a:cxn ang="0">
                  <a:pos x="35" y="59"/>
                </a:cxn>
                <a:cxn ang="0">
                  <a:pos x="29" y="61"/>
                </a:cxn>
                <a:cxn ang="0">
                  <a:pos x="22" y="63"/>
                </a:cxn>
                <a:cxn ang="0">
                  <a:pos x="22" y="57"/>
                </a:cxn>
                <a:cxn ang="0">
                  <a:pos x="26" y="45"/>
                </a:cxn>
                <a:cxn ang="0">
                  <a:pos x="23" y="43"/>
                </a:cxn>
                <a:cxn ang="0">
                  <a:pos x="22" y="40"/>
                </a:cxn>
                <a:cxn ang="0">
                  <a:pos x="16" y="51"/>
                </a:cxn>
                <a:cxn ang="0">
                  <a:pos x="21" y="39"/>
                </a:cxn>
                <a:cxn ang="0">
                  <a:pos x="24" y="32"/>
                </a:cxn>
                <a:cxn ang="0">
                  <a:pos x="20" y="30"/>
                </a:cxn>
                <a:cxn ang="0">
                  <a:pos x="22" y="26"/>
                </a:cxn>
                <a:cxn ang="0">
                  <a:pos x="25" y="20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8" y="8"/>
                </a:cxn>
                <a:cxn ang="0">
                  <a:pos x="33" y="3"/>
                </a:cxn>
                <a:cxn ang="0">
                  <a:pos x="42" y="3"/>
                </a:cxn>
                <a:cxn ang="0">
                  <a:pos x="49" y="5"/>
                </a:cxn>
                <a:cxn ang="0">
                  <a:pos x="39" y="14"/>
                </a:cxn>
                <a:cxn ang="0">
                  <a:pos x="36" y="18"/>
                </a:cxn>
                <a:cxn ang="0">
                  <a:pos x="45" y="17"/>
                </a:cxn>
                <a:cxn ang="0">
                  <a:pos x="57" y="23"/>
                </a:cxn>
                <a:cxn ang="0">
                  <a:pos x="43" y="37"/>
                </a:cxn>
                <a:cxn ang="0">
                  <a:pos x="45" y="41"/>
                </a:cxn>
                <a:cxn ang="0">
                  <a:pos x="38" y="43"/>
                </a:cxn>
                <a:cxn ang="0">
                  <a:pos x="50" y="47"/>
                </a:cxn>
                <a:cxn ang="0">
                  <a:pos x="54" y="61"/>
                </a:cxn>
                <a:cxn ang="0">
                  <a:pos x="64" y="77"/>
                </a:cxn>
                <a:cxn ang="0">
                  <a:pos x="64" y="85"/>
                </a:cxn>
                <a:cxn ang="0">
                  <a:pos x="66" y="99"/>
                </a:cxn>
                <a:cxn ang="0">
                  <a:pos x="79" y="105"/>
                </a:cxn>
                <a:cxn ang="0">
                  <a:pos x="71" y="115"/>
                </a:cxn>
                <a:cxn ang="0">
                  <a:pos x="64" y="120"/>
                </a:cxn>
                <a:cxn ang="0">
                  <a:pos x="69" y="123"/>
                </a:cxn>
                <a:cxn ang="0">
                  <a:pos x="68" y="129"/>
                </a:cxn>
                <a:cxn ang="0">
                  <a:pos x="51" y="130"/>
                </a:cxn>
                <a:cxn ang="0">
                  <a:pos x="48" y="129"/>
                </a:cxn>
                <a:cxn ang="0">
                  <a:pos x="38" y="129"/>
                </a:cxn>
                <a:cxn ang="0">
                  <a:pos x="30" y="127"/>
                </a:cxn>
                <a:cxn ang="0">
                  <a:pos x="22" y="133"/>
                </a:cxn>
                <a:cxn ang="0">
                  <a:pos x="17" y="129"/>
                </a:cxn>
                <a:cxn ang="0">
                  <a:pos x="10" y="132"/>
                </a:cxn>
                <a:cxn ang="0">
                  <a:pos x="4" y="133"/>
                </a:cxn>
                <a:cxn ang="0">
                  <a:pos x="3" y="131"/>
                </a:cxn>
                <a:cxn ang="0">
                  <a:pos x="11" y="126"/>
                </a:cxn>
              </a:cxnLst>
              <a:rect l="0" t="0" r="r" b="b"/>
              <a:pathLst>
                <a:path w="79" h="135">
                  <a:moveTo>
                    <a:pt x="14" y="121"/>
                  </a:moveTo>
                  <a:lnTo>
                    <a:pt x="15" y="120"/>
                  </a:lnTo>
                  <a:lnTo>
                    <a:pt x="16" y="121"/>
                  </a:lnTo>
                  <a:lnTo>
                    <a:pt x="18" y="12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23" y="118"/>
                  </a:lnTo>
                  <a:lnTo>
                    <a:pt x="25" y="118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0"/>
                  </a:lnTo>
                  <a:lnTo>
                    <a:pt x="31" y="118"/>
                  </a:lnTo>
                  <a:lnTo>
                    <a:pt x="31" y="117"/>
                  </a:lnTo>
                  <a:lnTo>
                    <a:pt x="34" y="115"/>
                  </a:lnTo>
                  <a:lnTo>
                    <a:pt x="36" y="113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1" y="114"/>
                  </a:lnTo>
                  <a:lnTo>
                    <a:pt x="30" y="115"/>
                  </a:lnTo>
                  <a:lnTo>
                    <a:pt x="29" y="116"/>
                  </a:lnTo>
                  <a:lnTo>
                    <a:pt x="28" y="116"/>
                  </a:lnTo>
                  <a:lnTo>
                    <a:pt x="25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1" y="112"/>
                  </a:lnTo>
                  <a:lnTo>
                    <a:pt x="20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20" y="111"/>
                  </a:lnTo>
                  <a:lnTo>
                    <a:pt x="21" y="110"/>
                  </a:lnTo>
                  <a:lnTo>
                    <a:pt x="19" y="110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3" y="110"/>
                  </a:lnTo>
                  <a:lnTo>
                    <a:pt x="12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0" y="105"/>
                  </a:lnTo>
                  <a:lnTo>
                    <a:pt x="10" y="104"/>
                  </a:lnTo>
                  <a:lnTo>
                    <a:pt x="12" y="104"/>
                  </a:lnTo>
                  <a:lnTo>
                    <a:pt x="12" y="103"/>
                  </a:lnTo>
                  <a:lnTo>
                    <a:pt x="15" y="104"/>
                  </a:lnTo>
                  <a:lnTo>
                    <a:pt x="16" y="102"/>
                  </a:lnTo>
                  <a:lnTo>
                    <a:pt x="17" y="102"/>
                  </a:lnTo>
                  <a:lnTo>
                    <a:pt x="18" y="102"/>
                  </a:lnTo>
                  <a:lnTo>
                    <a:pt x="22" y="100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3" y="96"/>
                  </a:lnTo>
                  <a:lnTo>
                    <a:pt x="24" y="94"/>
                  </a:lnTo>
                  <a:lnTo>
                    <a:pt x="23" y="93"/>
                  </a:lnTo>
                  <a:lnTo>
                    <a:pt x="24" y="91"/>
                  </a:lnTo>
                  <a:lnTo>
                    <a:pt x="21" y="91"/>
                  </a:lnTo>
                  <a:lnTo>
                    <a:pt x="20" y="92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9" y="90"/>
                  </a:lnTo>
                  <a:lnTo>
                    <a:pt x="22" y="89"/>
                  </a:lnTo>
                  <a:lnTo>
                    <a:pt x="23" y="87"/>
                  </a:lnTo>
                  <a:lnTo>
                    <a:pt x="24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9" y="85"/>
                  </a:lnTo>
                  <a:lnTo>
                    <a:pt x="30" y="86"/>
                  </a:lnTo>
                  <a:lnTo>
                    <a:pt x="33" y="85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4" y="85"/>
                  </a:lnTo>
                  <a:lnTo>
                    <a:pt x="35" y="84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6" y="86"/>
                  </a:lnTo>
                  <a:lnTo>
                    <a:pt x="35" y="82"/>
                  </a:lnTo>
                  <a:lnTo>
                    <a:pt x="37" y="80"/>
                  </a:lnTo>
                  <a:lnTo>
                    <a:pt x="38" y="80"/>
                  </a:lnTo>
                  <a:lnTo>
                    <a:pt x="36" y="79"/>
                  </a:lnTo>
                  <a:lnTo>
                    <a:pt x="37" y="77"/>
                  </a:lnTo>
                  <a:lnTo>
                    <a:pt x="39" y="76"/>
                  </a:lnTo>
                  <a:lnTo>
                    <a:pt x="38" y="75"/>
                  </a:lnTo>
                  <a:lnTo>
                    <a:pt x="40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0"/>
                  </a:lnTo>
                  <a:lnTo>
                    <a:pt x="33" y="67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35" y="59"/>
                  </a:lnTo>
                  <a:lnTo>
                    <a:pt x="34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1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7" y="60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3" y="59"/>
                  </a:lnTo>
                  <a:lnTo>
                    <a:pt x="22" y="60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0" y="58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2" y="57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5" y="52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3"/>
                  </a:lnTo>
                  <a:lnTo>
                    <a:pt x="24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8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7" y="49"/>
                  </a:lnTo>
                  <a:lnTo>
                    <a:pt x="18" y="45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2"/>
                  </a:lnTo>
                  <a:lnTo>
                    <a:pt x="25" y="30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0" y="3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5" y="2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50" y="3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7"/>
                  </a:lnTo>
                  <a:lnTo>
                    <a:pt x="40" y="12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5" y="17"/>
                  </a:lnTo>
                  <a:lnTo>
                    <a:pt x="47" y="18"/>
                  </a:lnTo>
                  <a:lnTo>
                    <a:pt x="48" y="17"/>
                  </a:lnTo>
                  <a:lnTo>
                    <a:pt x="51" y="19"/>
                  </a:lnTo>
                  <a:lnTo>
                    <a:pt x="53" y="18"/>
                  </a:lnTo>
                  <a:lnTo>
                    <a:pt x="56" y="19"/>
                  </a:lnTo>
                  <a:lnTo>
                    <a:pt x="57" y="20"/>
                  </a:lnTo>
                  <a:lnTo>
                    <a:pt x="57" y="23"/>
                  </a:lnTo>
                  <a:lnTo>
                    <a:pt x="55" y="25"/>
                  </a:lnTo>
                  <a:lnTo>
                    <a:pt x="53" y="29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49" y="35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6" y="37"/>
                  </a:lnTo>
                  <a:lnTo>
                    <a:pt x="45" y="39"/>
                  </a:lnTo>
                  <a:lnTo>
                    <a:pt x="47" y="40"/>
                  </a:lnTo>
                  <a:lnTo>
                    <a:pt x="46" y="41"/>
                  </a:lnTo>
                  <a:lnTo>
                    <a:pt x="45" y="41"/>
                  </a:lnTo>
                  <a:lnTo>
                    <a:pt x="44" y="41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39" y="43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5" y="43"/>
                  </a:lnTo>
                  <a:lnTo>
                    <a:pt x="46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50" y="47"/>
                  </a:lnTo>
                  <a:lnTo>
                    <a:pt x="51" y="48"/>
                  </a:lnTo>
                  <a:lnTo>
                    <a:pt x="52" y="51"/>
                  </a:lnTo>
                  <a:lnTo>
                    <a:pt x="53" y="51"/>
                  </a:lnTo>
                  <a:lnTo>
                    <a:pt x="53" y="52"/>
                  </a:lnTo>
                  <a:lnTo>
                    <a:pt x="54" y="53"/>
                  </a:lnTo>
                  <a:lnTo>
                    <a:pt x="54" y="57"/>
                  </a:lnTo>
                  <a:lnTo>
                    <a:pt x="54" y="61"/>
                  </a:lnTo>
                  <a:lnTo>
                    <a:pt x="55" y="64"/>
                  </a:lnTo>
                  <a:lnTo>
                    <a:pt x="55" y="67"/>
                  </a:lnTo>
                  <a:lnTo>
                    <a:pt x="56" y="68"/>
                  </a:lnTo>
                  <a:lnTo>
                    <a:pt x="59" y="70"/>
                  </a:lnTo>
                  <a:lnTo>
                    <a:pt x="61" y="72"/>
                  </a:lnTo>
                  <a:lnTo>
                    <a:pt x="62" y="75"/>
                  </a:lnTo>
                  <a:lnTo>
                    <a:pt x="64" y="77"/>
                  </a:lnTo>
                  <a:lnTo>
                    <a:pt x="65" y="78"/>
                  </a:lnTo>
                  <a:lnTo>
                    <a:pt x="63" y="78"/>
                  </a:lnTo>
                  <a:lnTo>
                    <a:pt x="64" y="80"/>
                  </a:lnTo>
                  <a:lnTo>
                    <a:pt x="66" y="85"/>
                  </a:lnTo>
                  <a:lnTo>
                    <a:pt x="66" y="86"/>
                  </a:lnTo>
                  <a:lnTo>
                    <a:pt x="65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6" y="89"/>
                  </a:lnTo>
                  <a:lnTo>
                    <a:pt x="67" y="93"/>
                  </a:lnTo>
                  <a:lnTo>
                    <a:pt x="67" y="94"/>
                  </a:lnTo>
                  <a:lnTo>
                    <a:pt x="63" y="97"/>
                  </a:lnTo>
                  <a:lnTo>
                    <a:pt x="64" y="97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8" y="97"/>
                  </a:lnTo>
                  <a:lnTo>
                    <a:pt x="70" y="96"/>
                  </a:lnTo>
                  <a:lnTo>
                    <a:pt x="75" y="98"/>
                  </a:lnTo>
                  <a:lnTo>
                    <a:pt x="79" y="101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2" y="113"/>
                  </a:lnTo>
                  <a:lnTo>
                    <a:pt x="74" y="113"/>
                  </a:lnTo>
                  <a:lnTo>
                    <a:pt x="73" y="115"/>
                  </a:lnTo>
                  <a:lnTo>
                    <a:pt x="71" y="116"/>
                  </a:lnTo>
                  <a:lnTo>
                    <a:pt x="71" y="115"/>
                  </a:lnTo>
                  <a:lnTo>
                    <a:pt x="68" y="116"/>
                  </a:lnTo>
                  <a:lnTo>
                    <a:pt x="68" y="117"/>
                  </a:lnTo>
                  <a:lnTo>
                    <a:pt x="70" y="116"/>
                  </a:lnTo>
                  <a:lnTo>
                    <a:pt x="70" y="118"/>
                  </a:lnTo>
                  <a:lnTo>
                    <a:pt x="68" y="119"/>
                  </a:lnTo>
                  <a:lnTo>
                    <a:pt x="65" y="119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8" y="122"/>
                  </a:lnTo>
                  <a:lnTo>
                    <a:pt x="69" y="123"/>
                  </a:lnTo>
                  <a:lnTo>
                    <a:pt x="74" y="122"/>
                  </a:lnTo>
                  <a:lnTo>
                    <a:pt x="74" y="123"/>
                  </a:lnTo>
                  <a:lnTo>
                    <a:pt x="74" y="125"/>
                  </a:lnTo>
                  <a:lnTo>
                    <a:pt x="73" y="126"/>
                  </a:lnTo>
                  <a:lnTo>
                    <a:pt x="70" y="127"/>
                  </a:lnTo>
                  <a:lnTo>
                    <a:pt x="69" y="129"/>
                  </a:lnTo>
                  <a:lnTo>
                    <a:pt x="68" y="129"/>
                  </a:lnTo>
                  <a:lnTo>
                    <a:pt x="67" y="129"/>
                  </a:lnTo>
                  <a:lnTo>
                    <a:pt x="66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57" y="129"/>
                  </a:lnTo>
                  <a:lnTo>
                    <a:pt x="51" y="130"/>
                  </a:lnTo>
                  <a:lnTo>
                    <a:pt x="51" y="130"/>
                  </a:lnTo>
                  <a:lnTo>
                    <a:pt x="50" y="129"/>
                  </a:lnTo>
                  <a:lnTo>
                    <a:pt x="50" y="129"/>
                  </a:lnTo>
                  <a:lnTo>
                    <a:pt x="50" y="128"/>
                  </a:lnTo>
                  <a:lnTo>
                    <a:pt x="49" y="128"/>
                  </a:lnTo>
                  <a:lnTo>
                    <a:pt x="48" y="128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6" y="128"/>
                  </a:lnTo>
                  <a:lnTo>
                    <a:pt x="44" y="129"/>
                  </a:lnTo>
                  <a:lnTo>
                    <a:pt x="43" y="129"/>
                  </a:lnTo>
                  <a:lnTo>
                    <a:pt x="42" y="129"/>
                  </a:lnTo>
                  <a:lnTo>
                    <a:pt x="39" y="129"/>
                  </a:lnTo>
                  <a:lnTo>
                    <a:pt x="39" y="128"/>
                  </a:lnTo>
                  <a:lnTo>
                    <a:pt x="38" y="129"/>
                  </a:lnTo>
                  <a:lnTo>
                    <a:pt x="39" y="130"/>
                  </a:lnTo>
                  <a:lnTo>
                    <a:pt x="39" y="131"/>
                  </a:lnTo>
                  <a:lnTo>
                    <a:pt x="34" y="129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3" y="129"/>
                  </a:lnTo>
                  <a:lnTo>
                    <a:pt x="30" y="127"/>
                  </a:lnTo>
                  <a:lnTo>
                    <a:pt x="26" y="128"/>
                  </a:lnTo>
                  <a:lnTo>
                    <a:pt x="25" y="128"/>
                  </a:lnTo>
                  <a:lnTo>
                    <a:pt x="24" y="127"/>
                  </a:lnTo>
                  <a:lnTo>
                    <a:pt x="23" y="131"/>
                  </a:lnTo>
                  <a:lnTo>
                    <a:pt x="23" y="131"/>
                  </a:lnTo>
                  <a:lnTo>
                    <a:pt x="23" y="131"/>
                  </a:lnTo>
                  <a:lnTo>
                    <a:pt x="22" y="133"/>
                  </a:lnTo>
                  <a:lnTo>
                    <a:pt x="21" y="134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7" y="129"/>
                  </a:lnTo>
                  <a:lnTo>
                    <a:pt x="16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0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9" y="132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6" y="133"/>
                  </a:lnTo>
                  <a:lnTo>
                    <a:pt x="7" y="134"/>
                  </a:lnTo>
                  <a:lnTo>
                    <a:pt x="5" y="135"/>
                  </a:lnTo>
                  <a:lnTo>
                    <a:pt x="4" y="133"/>
                  </a:lnTo>
                  <a:lnTo>
                    <a:pt x="2" y="132"/>
                  </a:lnTo>
                  <a:lnTo>
                    <a:pt x="2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2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5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8" y="128"/>
                  </a:lnTo>
                  <a:lnTo>
                    <a:pt x="9" y="126"/>
                  </a:lnTo>
                  <a:lnTo>
                    <a:pt x="10" y="126"/>
                  </a:lnTo>
                  <a:lnTo>
                    <a:pt x="11" y="126"/>
                  </a:lnTo>
                  <a:lnTo>
                    <a:pt x="11" y="125"/>
                  </a:lnTo>
                  <a:lnTo>
                    <a:pt x="14" y="124"/>
                  </a:lnTo>
                  <a:lnTo>
                    <a:pt x="14" y="121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2" name="Freeform 36"/>
            <p:cNvSpPr>
              <a:spLocks/>
            </p:cNvSpPr>
            <p:nvPr/>
          </p:nvSpPr>
          <p:spPr bwMode="auto">
            <a:xfrm>
              <a:off x="793" y="3236"/>
              <a:ext cx="454" cy="433"/>
            </a:xfrm>
            <a:custGeom>
              <a:avLst/>
              <a:gdLst/>
              <a:ahLst/>
              <a:cxnLst>
                <a:cxn ang="0">
                  <a:pos x="5" y="43"/>
                </a:cxn>
                <a:cxn ang="0">
                  <a:pos x="5" y="36"/>
                </a:cxn>
                <a:cxn ang="0">
                  <a:pos x="6" y="33"/>
                </a:cxn>
                <a:cxn ang="0">
                  <a:pos x="6" y="30"/>
                </a:cxn>
                <a:cxn ang="0">
                  <a:pos x="12" y="29"/>
                </a:cxn>
                <a:cxn ang="0">
                  <a:pos x="18" y="28"/>
                </a:cxn>
                <a:cxn ang="0">
                  <a:pos x="26" y="33"/>
                </a:cxn>
                <a:cxn ang="0">
                  <a:pos x="30" y="35"/>
                </a:cxn>
                <a:cxn ang="0">
                  <a:pos x="32" y="34"/>
                </a:cxn>
                <a:cxn ang="0">
                  <a:pos x="36" y="28"/>
                </a:cxn>
                <a:cxn ang="0">
                  <a:pos x="35" y="23"/>
                </a:cxn>
                <a:cxn ang="0">
                  <a:pos x="37" y="18"/>
                </a:cxn>
                <a:cxn ang="0">
                  <a:pos x="41" y="24"/>
                </a:cxn>
                <a:cxn ang="0">
                  <a:pos x="58" y="23"/>
                </a:cxn>
                <a:cxn ang="0">
                  <a:pos x="71" y="14"/>
                </a:cxn>
                <a:cxn ang="0">
                  <a:pos x="73" y="1"/>
                </a:cxn>
                <a:cxn ang="0">
                  <a:pos x="85" y="6"/>
                </a:cxn>
                <a:cxn ang="0">
                  <a:pos x="90" y="10"/>
                </a:cxn>
                <a:cxn ang="0">
                  <a:pos x="96" y="14"/>
                </a:cxn>
                <a:cxn ang="0">
                  <a:pos x="96" y="19"/>
                </a:cxn>
                <a:cxn ang="0">
                  <a:pos x="103" y="20"/>
                </a:cxn>
                <a:cxn ang="0">
                  <a:pos x="108" y="25"/>
                </a:cxn>
                <a:cxn ang="0">
                  <a:pos x="114" y="28"/>
                </a:cxn>
                <a:cxn ang="0">
                  <a:pos x="123" y="32"/>
                </a:cxn>
                <a:cxn ang="0">
                  <a:pos x="130" y="33"/>
                </a:cxn>
                <a:cxn ang="0">
                  <a:pos x="134" y="41"/>
                </a:cxn>
                <a:cxn ang="0">
                  <a:pos x="129" y="59"/>
                </a:cxn>
                <a:cxn ang="0">
                  <a:pos x="124" y="60"/>
                </a:cxn>
                <a:cxn ang="0">
                  <a:pos x="120" y="67"/>
                </a:cxn>
                <a:cxn ang="0">
                  <a:pos x="114" y="78"/>
                </a:cxn>
                <a:cxn ang="0">
                  <a:pos x="115" y="78"/>
                </a:cxn>
                <a:cxn ang="0">
                  <a:pos x="121" y="78"/>
                </a:cxn>
                <a:cxn ang="0">
                  <a:pos x="123" y="86"/>
                </a:cxn>
                <a:cxn ang="0">
                  <a:pos x="125" y="93"/>
                </a:cxn>
                <a:cxn ang="0">
                  <a:pos x="119" y="99"/>
                </a:cxn>
                <a:cxn ang="0">
                  <a:pos x="122" y="105"/>
                </a:cxn>
                <a:cxn ang="0">
                  <a:pos x="127" y="113"/>
                </a:cxn>
                <a:cxn ang="0">
                  <a:pos x="127" y="120"/>
                </a:cxn>
                <a:cxn ang="0">
                  <a:pos x="118" y="126"/>
                </a:cxn>
                <a:cxn ang="0">
                  <a:pos x="113" y="129"/>
                </a:cxn>
                <a:cxn ang="0">
                  <a:pos x="109" y="130"/>
                </a:cxn>
                <a:cxn ang="0">
                  <a:pos x="99" y="125"/>
                </a:cxn>
                <a:cxn ang="0">
                  <a:pos x="98" y="124"/>
                </a:cxn>
                <a:cxn ang="0">
                  <a:pos x="91" y="123"/>
                </a:cxn>
                <a:cxn ang="0">
                  <a:pos x="82" y="125"/>
                </a:cxn>
                <a:cxn ang="0">
                  <a:pos x="77" y="138"/>
                </a:cxn>
                <a:cxn ang="0">
                  <a:pos x="69" y="139"/>
                </a:cxn>
                <a:cxn ang="0">
                  <a:pos x="60" y="134"/>
                </a:cxn>
                <a:cxn ang="0">
                  <a:pos x="50" y="129"/>
                </a:cxn>
                <a:cxn ang="0">
                  <a:pos x="44" y="131"/>
                </a:cxn>
                <a:cxn ang="0">
                  <a:pos x="35" y="128"/>
                </a:cxn>
                <a:cxn ang="0">
                  <a:pos x="24" y="122"/>
                </a:cxn>
                <a:cxn ang="0">
                  <a:pos x="21" y="117"/>
                </a:cxn>
                <a:cxn ang="0">
                  <a:pos x="31" y="96"/>
                </a:cxn>
                <a:cxn ang="0">
                  <a:pos x="37" y="92"/>
                </a:cxn>
                <a:cxn ang="0">
                  <a:pos x="33" y="79"/>
                </a:cxn>
                <a:cxn ang="0">
                  <a:pos x="34" y="73"/>
                </a:cxn>
                <a:cxn ang="0">
                  <a:pos x="31" y="69"/>
                </a:cxn>
                <a:cxn ang="0">
                  <a:pos x="26" y="58"/>
                </a:cxn>
                <a:cxn ang="0">
                  <a:pos x="21" y="54"/>
                </a:cxn>
                <a:cxn ang="0">
                  <a:pos x="18" y="49"/>
                </a:cxn>
                <a:cxn ang="0">
                  <a:pos x="16" y="50"/>
                </a:cxn>
                <a:cxn ang="0">
                  <a:pos x="13" y="46"/>
                </a:cxn>
              </a:cxnLst>
              <a:rect l="0" t="0" r="r" b="b"/>
              <a:pathLst>
                <a:path w="137" h="139">
                  <a:moveTo>
                    <a:pt x="12" y="45"/>
                  </a:moveTo>
                  <a:lnTo>
                    <a:pt x="10" y="44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7" y="43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6" y="33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8" y="29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9"/>
                  </a:lnTo>
                  <a:lnTo>
                    <a:pt x="18" y="28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5"/>
                  </a:lnTo>
                  <a:lnTo>
                    <a:pt x="25" y="33"/>
                  </a:lnTo>
                  <a:lnTo>
                    <a:pt x="26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34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0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3" y="23"/>
                  </a:lnTo>
                  <a:lnTo>
                    <a:pt x="44" y="24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5" y="24"/>
                  </a:lnTo>
                  <a:lnTo>
                    <a:pt x="58" y="23"/>
                  </a:lnTo>
                  <a:lnTo>
                    <a:pt x="53" y="23"/>
                  </a:lnTo>
                  <a:lnTo>
                    <a:pt x="55" y="20"/>
                  </a:lnTo>
                  <a:lnTo>
                    <a:pt x="59" y="18"/>
                  </a:lnTo>
                  <a:lnTo>
                    <a:pt x="64" y="17"/>
                  </a:lnTo>
                  <a:lnTo>
                    <a:pt x="68" y="15"/>
                  </a:lnTo>
                  <a:lnTo>
                    <a:pt x="69" y="13"/>
                  </a:lnTo>
                  <a:lnTo>
                    <a:pt x="71" y="14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1" y="3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81" y="0"/>
                  </a:lnTo>
                  <a:lnTo>
                    <a:pt x="82" y="2"/>
                  </a:lnTo>
                  <a:lnTo>
                    <a:pt x="81" y="4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5" y="13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6" y="16"/>
                  </a:lnTo>
                  <a:lnTo>
                    <a:pt x="96" y="17"/>
                  </a:lnTo>
                  <a:lnTo>
                    <a:pt x="97" y="18"/>
                  </a:lnTo>
                  <a:lnTo>
                    <a:pt x="96" y="18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9" y="20"/>
                  </a:lnTo>
                  <a:lnTo>
                    <a:pt x="101" y="19"/>
                  </a:lnTo>
                  <a:lnTo>
                    <a:pt x="101" y="17"/>
                  </a:lnTo>
                  <a:lnTo>
                    <a:pt x="103" y="16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104" y="22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7" y="25"/>
                  </a:lnTo>
                  <a:lnTo>
                    <a:pt x="108" y="25"/>
                  </a:lnTo>
                  <a:lnTo>
                    <a:pt x="109" y="27"/>
                  </a:lnTo>
                  <a:lnTo>
                    <a:pt x="110" y="27"/>
                  </a:lnTo>
                  <a:lnTo>
                    <a:pt x="111" y="27"/>
                  </a:lnTo>
                  <a:lnTo>
                    <a:pt x="112" y="27"/>
                  </a:lnTo>
                  <a:lnTo>
                    <a:pt x="113" y="27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7" y="27"/>
                  </a:lnTo>
                  <a:lnTo>
                    <a:pt x="118" y="28"/>
                  </a:lnTo>
                  <a:lnTo>
                    <a:pt x="119" y="28"/>
                  </a:lnTo>
                  <a:lnTo>
                    <a:pt x="120" y="29"/>
                  </a:lnTo>
                  <a:lnTo>
                    <a:pt x="122" y="33"/>
                  </a:lnTo>
                  <a:lnTo>
                    <a:pt x="123" y="33"/>
                  </a:lnTo>
                  <a:lnTo>
                    <a:pt x="123" y="32"/>
                  </a:lnTo>
                  <a:lnTo>
                    <a:pt x="124" y="32"/>
                  </a:lnTo>
                  <a:lnTo>
                    <a:pt x="125" y="33"/>
                  </a:lnTo>
                  <a:lnTo>
                    <a:pt x="125" y="34"/>
                  </a:lnTo>
                  <a:lnTo>
                    <a:pt x="126" y="33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1" y="35"/>
                  </a:lnTo>
                  <a:lnTo>
                    <a:pt x="134" y="35"/>
                  </a:lnTo>
                  <a:lnTo>
                    <a:pt x="137" y="37"/>
                  </a:lnTo>
                  <a:lnTo>
                    <a:pt x="136" y="39"/>
                  </a:lnTo>
                  <a:lnTo>
                    <a:pt x="135" y="40"/>
                  </a:lnTo>
                  <a:lnTo>
                    <a:pt x="134" y="41"/>
                  </a:lnTo>
                  <a:lnTo>
                    <a:pt x="133" y="42"/>
                  </a:lnTo>
                  <a:lnTo>
                    <a:pt x="132" y="47"/>
                  </a:lnTo>
                  <a:lnTo>
                    <a:pt x="130" y="50"/>
                  </a:lnTo>
                  <a:lnTo>
                    <a:pt x="131" y="52"/>
                  </a:lnTo>
                  <a:lnTo>
                    <a:pt x="129" y="57"/>
                  </a:lnTo>
                  <a:lnTo>
                    <a:pt x="130" y="58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1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6" y="60"/>
                  </a:lnTo>
                  <a:lnTo>
                    <a:pt x="125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5"/>
                  </a:lnTo>
                  <a:lnTo>
                    <a:pt x="121" y="66"/>
                  </a:lnTo>
                  <a:lnTo>
                    <a:pt x="120" y="67"/>
                  </a:lnTo>
                  <a:lnTo>
                    <a:pt x="118" y="69"/>
                  </a:lnTo>
                  <a:lnTo>
                    <a:pt x="118" y="70"/>
                  </a:lnTo>
                  <a:lnTo>
                    <a:pt x="118" y="71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3" y="76"/>
                  </a:lnTo>
                  <a:lnTo>
                    <a:pt x="114" y="78"/>
                  </a:lnTo>
                  <a:lnTo>
                    <a:pt x="114" y="79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1"/>
                  </a:lnTo>
                  <a:lnTo>
                    <a:pt x="114" y="81"/>
                  </a:lnTo>
                  <a:lnTo>
                    <a:pt x="116" y="79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6" y="77"/>
                  </a:lnTo>
                  <a:lnTo>
                    <a:pt x="118" y="76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1" y="77"/>
                  </a:lnTo>
                  <a:lnTo>
                    <a:pt x="121" y="78"/>
                  </a:lnTo>
                  <a:lnTo>
                    <a:pt x="122" y="79"/>
                  </a:lnTo>
                  <a:lnTo>
                    <a:pt x="121" y="81"/>
                  </a:lnTo>
                  <a:lnTo>
                    <a:pt x="122" y="82"/>
                  </a:lnTo>
                  <a:lnTo>
                    <a:pt x="122" y="83"/>
                  </a:lnTo>
                  <a:lnTo>
                    <a:pt x="123" y="83"/>
                  </a:lnTo>
                  <a:lnTo>
                    <a:pt x="124" y="85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1" y="87"/>
                  </a:lnTo>
                  <a:lnTo>
                    <a:pt x="121" y="88"/>
                  </a:lnTo>
                  <a:lnTo>
                    <a:pt x="123" y="89"/>
                  </a:lnTo>
                  <a:lnTo>
                    <a:pt x="123" y="91"/>
                  </a:lnTo>
                  <a:lnTo>
                    <a:pt x="124" y="92"/>
                  </a:lnTo>
                  <a:lnTo>
                    <a:pt x="125" y="93"/>
                  </a:lnTo>
                  <a:lnTo>
                    <a:pt x="124" y="94"/>
                  </a:lnTo>
                  <a:lnTo>
                    <a:pt x="124" y="95"/>
                  </a:lnTo>
                  <a:lnTo>
                    <a:pt x="123" y="96"/>
                  </a:lnTo>
                  <a:lnTo>
                    <a:pt x="122" y="97"/>
                  </a:lnTo>
                  <a:lnTo>
                    <a:pt x="120" y="97"/>
                  </a:lnTo>
                  <a:lnTo>
                    <a:pt x="119" y="97"/>
                  </a:lnTo>
                  <a:lnTo>
                    <a:pt x="119" y="99"/>
                  </a:lnTo>
                  <a:lnTo>
                    <a:pt x="120" y="99"/>
                  </a:lnTo>
                  <a:lnTo>
                    <a:pt x="120" y="101"/>
                  </a:lnTo>
                  <a:lnTo>
                    <a:pt x="123" y="102"/>
                  </a:lnTo>
                  <a:lnTo>
                    <a:pt x="123" y="104"/>
                  </a:lnTo>
                  <a:lnTo>
                    <a:pt x="124" y="104"/>
                  </a:lnTo>
                  <a:lnTo>
                    <a:pt x="123" y="104"/>
                  </a:lnTo>
                  <a:lnTo>
                    <a:pt x="122" y="105"/>
                  </a:lnTo>
                  <a:lnTo>
                    <a:pt x="122" y="106"/>
                  </a:lnTo>
                  <a:lnTo>
                    <a:pt x="121" y="107"/>
                  </a:lnTo>
                  <a:lnTo>
                    <a:pt x="122" y="108"/>
                  </a:lnTo>
                  <a:lnTo>
                    <a:pt x="121" y="109"/>
                  </a:lnTo>
                  <a:lnTo>
                    <a:pt x="122" y="110"/>
                  </a:lnTo>
                  <a:lnTo>
                    <a:pt x="123" y="112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1" y="114"/>
                  </a:lnTo>
                  <a:lnTo>
                    <a:pt x="128" y="117"/>
                  </a:lnTo>
                  <a:lnTo>
                    <a:pt x="129" y="119"/>
                  </a:lnTo>
                  <a:lnTo>
                    <a:pt x="127" y="119"/>
                  </a:lnTo>
                  <a:lnTo>
                    <a:pt x="127" y="119"/>
                  </a:lnTo>
                  <a:lnTo>
                    <a:pt x="127" y="120"/>
                  </a:lnTo>
                  <a:lnTo>
                    <a:pt x="127" y="120"/>
                  </a:lnTo>
                  <a:lnTo>
                    <a:pt x="124" y="121"/>
                  </a:lnTo>
                  <a:lnTo>
                    <a:pt x="124" y="122"/>
                  </a:lnTo>
                  <a:lnTo>
                    <a:pt x="122" y="123"/>
                  </a:lnTo>
                  <a:lnTo>
                    <a:pt x="121" y="124"/>
                  </a:lnTo>
                  <a:lnTo>
                    <a:pt x="119" y="124"/>
                  </a:lnTo>
                  <a:lnTo>
                    <a:pt x="118" y="126"/>
                  </a:lnTo>
                  <a:lnTo>
                    <a:pt x="117" y="127"/>
                  </a:lnTo>
                  <a:lnTo>
                    <a:pt x="119" y="127"/>
                  </a:lnTo>
                  <a:lnTo>
                    <a:pt x="118" y="128"/>
                  </a:lnTo>
                  <a:lnTo>
                    <a:pt x="117" y="128"/>
                  </a:lnTo>
                  <a:lnTo>
                    <a:pt x="115" y="129"/>
                  </a:lnTo>
                  <a:lnTo>
                    <a:pt x="115" y="130"/>
                  </a:lnTo>
                  <a:lnTo>
                    <a:pt x="113" y="129"/>
                  </a:lnTo>
                  <a:lnTo>
                    <a:pt x="113" y="130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0" y="129"/>
                  </a:lnTo>
                  <a:lnTo>
                    <a:pt x="109" y="129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7" y="128"/>
                  </a:lnTo>
                  <a:lnTo>
                    <a:pt x="103" y="127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99" y="125"/>
                  </a:lnTo>
                  <a:lnTo>
                    <a:pt x="99" y="124"/>
                  </a:lnTo>
                  <a:lnTo>
                    <a:pt x="101" y="124"/>
                  </a:lnTo>
                  <a:lnTo>
                    <a:pt x="102" y="123"/>
                  </a:lnTo>
                  <a:lnTo>
                    <a:pt x="100" y="122"/>
                  </a:lnTo>
                  <a:lnTo>
                    <a:pt x="99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0" y="122"/>
                  </a:lnTo>
                  <a:lnTo>
                    <a:pt x="91" y="123"/>
                  </a:lnTo>
                  <a:lnTo>
                    <a:pt x="90" y="122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79" y="126"/>
                  </a:lnTo>
                  <a:lnTo>
                    <a:pt x="77" y="128"/>
                  </a:lnTo>
                  <a:lnTo>
                    <a:pt x="75" y="131"/>
                  </a:lnTo>
                  <a:lnTo>
                    <a:pt x="76" y="136"/>
                  </a:lnTo>
                  <a:lnTo>
                    <a:pt x="77" y="137"/>
                  </a:lnTo>
                  <a:lnTo>
                    <a:pt x="77" y="138"/>
                  </a:lnTo>
                  <a:lnTo>
                    <a:pt x="76" y="138"/>
                  </a:lnTo>
                  <a:lnTo>
                    <a:pt x="75" y="137"/>
                  </a:lnTo>
                  <a:lnTo>
                    <a:pt x="74" y="137"/>
                  </a:lnTo>
                  <a:lnTo>
                    <a:pt x="71" y="138"/>
                  </a:lnTo>
                  <a:lnTo>
                    <a:pt x="71" y="139"/>
                  </a:lnTo>
                  <a:lnTo>
                    <a:pt x="70" y="139"/>
                  </a:lnTo>
                  <a:lnTo>
                    <a:pt x="69" y="139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3" y="138"/>
                  </a:lnTo>
                  <a:lnTo>
                    <a:pt x="62" y="137"/>
                  </a:lnTo>
                  <a:lnTo>
                    <a:pt x="60" y="136"/>
                  </a:lnTo>
                  <a:lnTo>
                    <a:pt x="61" y="135"/>
                  </a:lnTo>
                  <a:lnTo>
                    <a:pt x="60" y="134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7" y="134"/>
                  </a:lnTo>
                  <a:lnTo>
                    <a:pt x="56" y="132"/>
                  </a:lnTo>
                  <a:lnTo>
                    <a:pt x="54" y="132"/>
                  </a:lnTo>
                  <a:lnTo>
                    <a:pt x="53" y="130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4" y="131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39" y="129"/>
                  </a:lnTo>
                  <a:lnTo>
                    <a:pt x="38" y="129"/>
                  </a:lnTo>
                  <a:lnTo>
                    <a:pt x="37" y="128"/>
                  </a:lnTo>
                  <a:lnTo>
                    <a:pt x="36" y="128"/>
                  </a:lnTo>
                  <a:lnTo>
                    <a:pt x="35" y="128"/>
                  </a:lnTo>
                  <a:lnTo>
                    <a:pt x="34" y="128"/>
                  </a:lnTo>
                  <a:lnTo>
                    <a:pt x="32" y="126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6" y="123"/>
                  </a:lnTo>
                  <a:lnTo>
                    <a:pt x="24" y="123"/>
                  </a:lnTo>
                  <a:lnTo>
                    <a:pt x="24" y="122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4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1" y="118"/>
                  </a:lnTo>
                  <a:lnTo>
                    <a:pt x="21" y="117"/>
                  </a:lnTo>
                  <a:lnTo>
                    <a:pt x="22" y="117"/>
                  </a:lnTo>
                  <a:lnTo>
                    <a:pt x="24" y="115"/>
                  </a:lnTo>
                  <a:lnTo>
                    <a:pt x="26" y="113"/>
                  </a:lnTo>
                  <a:lnTo>
                    <a:pt x="29" y="100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1" y="96"/>
                  </a:lnTo>
                  <a:lnTo>
                    <a:pt x="30" y="98"/>
                  </a:lnTo>
                  <a:lnTo>
                    <a:pt x="33" y="84"/>
                  </a:lnTo>
                  <a:lnTo>
                    <a:pt x="34" y="83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88"/>
                  </a:lnTo>
                  <a:lnTo>
                    <a:pt x="36" y="85"/>
                  </a:lnTo>
                  <a:lnTo>
                    <a:pt x="34" y="82"/>
                  </a:lnTo>
                  <a:lnTo>
                    <a:pt x="32" y="81"/>
                  </a:lnTo>
                  <a:lnTo>
                    <a:pt x="32" y="80"/>
                  </a:lnTo>
                  <a:lnTo>
                    <a:pt x="33" y="80"/>
                  </a:lnTo>
                  <a:lnTo>
                    <a:pt x="33" y="79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5" y="77"/>
                  </a:lnTo>
                  <a:lnTo>
                    <a:pt x="35" y="76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8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27" y="59"/>
                  </a:lnTo>
                  <a:lnTo>
                    <a:pt x="26" y="58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4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5" y="47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2" y="45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3" name="Freeform 37"/>
            <p:cNvSpPr>
              <a:spLocks/>
            </p:cNvSpPr>
            <p:nvPr/>
          </p:nvSpPr>
          <p:spPr bwMode="auto">
            <a:xfrm>
              <a:off x="1519" y="3417"/>
              <a:ext cx="127" cy="1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3" y="0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27" y="3"/>
                </a:cxn>
                <a:cxn ang="0">
                  <a:pos x="30" y="4"/>
                </a:cxn>
                <a:cxn ang="0">
                  <a:pos x="33" y="6"/>
                </a:cxn>
                <a:cxn ang="0">
                  <a:pos x="32" y="9"/>
                </a:cxn>
                <a:cxn ang="0">
                  <a:pos x="31" y="12"/>
                </a:cxn>
                <a:cxn ang="0">
                  <a:pos x="32" y="12"/>
                </a:cxn>
                <a:cxn ang="0">
                  <a:pos x="34" y="13"/>
                </a:cxn>
                <a:cxn ang="0">
                  <a:pos x="35" y="13"/>
                </a:cxn>
                <a:cxn ang="0">
                  <a:pos x="37" y="15"/>
                </a:cxn>
                <a:cxn ang="0">
                  <a:pos x="36" y="17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5" y="23"/>
                </a:cxn>
                <a:cxn ang="0">
                  <a:pos x="33" y="23"/>
                </a:cxn>
                <a:cxn ang="0">
                  <a:pos x="31" y="26"/>
                </a:cxn>
                <a:cxn ang="0">
                  <a:pos x="32" y="30"/>
                </a:cxn>
                <a:cxn ang="0">
                  <a:pos x="30" y="32"/>
                </a:cxn>
                <a:cxn ang="0">
                  <a:pos x="28" y="32"/>
                </a:cxn>
                <a:cxn ang="0">
                  <a:pos x="26" y="30"/>
                </a:cxn>
                <a:cxn ang="0">
                  <a:pos x="25" y="29"/>
                </a:cxn>
                <a:cxn ang="0">
                  <a:pos x="23" y="27"/>
                </a:cxn>
                <a:cxn ang="0">
                  <a:pos x="22" y="25"/>
                </a:cxn>
                <a:cxn ang="0">
                  <a:pos x="23" y="22"/>
                </a:cxn>
                <a:cxn ang="0">
                  <a:pos x="20" y="22"/>
                </a:cxn>
                <a:cxn ang="0">
                  <a:pos x="18" y="25"/>
                </a:cxn>
                <a:cxn ang="0">
                  <a:pos x="15" y="24"/>
                </a:cxn>
                <a:cxn ang="0">
                  <a:pos x="16" y="23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14" y="18"/>
                </a:cxn>
                <a:cxn ang="0">
                  <a:pos x="11" y="18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1" y="7"/>
                </a:cxn>
              </a:cxnLst>
              <a:rect l="0" t="0" r="r" b="b"/>
              <a:pathLst>
                <a:path w="38" h="32">
                  <a:moveTo>
                    <a:pt x="0" y="5"/>
                  </a:moveTo>
                  <a:lnTo>
                    <a:pt x="6" y="2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3" y="6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7" y="19"/>
                  </a:lnTo>
                  <a:lnTo>
                    <a:pt x="38" y="20"/>
                  </a:lnTo>
                  <a:lnTo>
                    <a:pt x="37" y="20"/>
                  </a:lnTo>
                  <a:lnTo>
                    <a:pt x="36" y="21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2" y="30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0" y="5"/>
                  </a:lnTo>
                </a:path>
              </a:pathLst>
            </a:custGeom>
            <a:solidFill>
              <a:srgbClr val="FF66CC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4" name="Freeform 38"/>
            <p:cNvSpPr>
              <a:spLocks/>
            </p:cNvSpPr>
            <p:nvPr/>
          </p:nvSpPr>
          <p:spPr bwMode="auto">
            <a:xfrm>
              <a:off x="1660" y="3388"/>
              <a:ext cx="125" cy="13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14" y="7"/>
                </a:cxn>
                <a:cxn ang="0">
                  <a:pos x="16" y="8"/>
                </a:cxn>
                <a:cxn ang="0">
                  <a:pos x="21" y="5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37" y="3"/>
                </a:cxn>
                <a:cxn ang="0">
                  <a:pos x="37" y="10"/>
                </a:cxn>
                <a:cxn ang="0">
                  <a:pos x="33" y="13"/>
                </a:cxn>
                <a:cxn ang="0">
                  <a:pos x="33" y="15"/>
                </a:cxn>
                <a:cxn ang="0">
                  <a:pos x="37" y="17"/>
                </a:cxn>
                <a:cxn ang="0">
                  <a:pos x="33" y="21"/>
                </a:cxn>
                <a:cxn ang="0">
                  <a:pos x="34" y="24"/>
                </a:cxn>
                <a:cxn ang="0">
                  <a:pos x="30" y="26"/>
                </a:cxn>
                <a:cxn ang="0">
                  <a:pos x="28" y="25"/>
                </a:cxn>
                <a:cxn ang="0">
                  <a:pos x="25" y="27"/>
                </a:cxn>
                <a:cxn ang="0">
                  <a:pos x="28" y="31"/>
                </a:cxn>
                <a:cxn ang="0">
                  <a:pos x="26" y="36"/>
                </a:cxn>
                <a:cxn ang="0">
                  <a:pos x="25" y="38"/>
                </a:cxn>
                <a:cxn ang="0">
                  <a:pos x="26" y="39"/>
                </a:cxn>
                <a:cxn ang="0">
                  <a:pos x="26" y="41"/>
                </a:cxn>
                <a:cxn ang="0">
                  <a:pos x="24" y="43"/>
                </a:cxn>
                <a:cxn ang="0">
                  <a:pos x="22" y="42"/>
                </a:cxn>
                <a:cxn ang="0">
                  <a:pos x="23" y="39"/>
                </a:cxn>
                <a:cxn ang="0">
                  <a:pos x="21" y="34"/>
                </a:cxn>
                <a:cxn ang="0">
                  <a:pos x="17" y="33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11" y="30"/>
                </a:cxn>
                <a:cxn ang="0">
                  <a:pos x="9" y="32"/>
                </a:cxn>
                <a:cxn ang="0">
                  <a:pos x="7" y="31"/>
                </a:cxn>
                <a:cxn ang="0">
                  <a:pos x="3" y="30"/>
                </a:cxn>
                <a:cxn ang="0">
                  <a:pos x="2" y="28"/>
                </a:cxn>
                <a:cxn ang="0">
                  <a:pos x="5" y="29"/>
                </a:cxn>
                <a:cxn ang="0">
                  <a:pos x="7" y="31"/>
                </a:cxn>
                <a:cxn ang="0">
                  <a:pos x="8" y="29"/>
                </a:cxn>
                <a:cxn ang="0">
                  <a:pos x="7" y="28"/>
                </a:cxn>
                <a:cxn ang="0">
                  <a:pos x="7" y="27"/>
                </a:cxn>
                <a:cxn ang="0">
                  <a:pos x="3" y="27"/>
                </a:cxn>
                <a:cxn ang="0">
                  <a:pos x="6" y="26"/>
                </a:cxn>
                <a:cxn ang="0">
                  <a:pos x="7" y="26"/>
                </a:cxn>
                <a:cxn ang="0">
                  <a:pos x="5" y="24"/>
                </a:cxn>
              </a:cxnLst>
              <a:rect l="0" t="0" r="r" b="b"/>
              <a:pathLst>
                <a:path w="38" h="43">
                  <a:moveTo>
                    <a:pt x="7" y="24"/>
                  </a:moveTo>
                  <a:lnTo>
                    <a:pt x="7" y="22"/>
                  </a:lnTo>
                  <a:lnTo>
                    <a:pt x="8" y="22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7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4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5" y="4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36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</a:path>
              </a:pathLst>
            </a:custGeom>
            <a:solidFill>
              <a:srgbClr val="FF66CC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5" name="Freeform 39"/>
            <p:cNvSpPr>
              <a:spLocks/>
            </p:cNvSpPr>
            <p:nvPr/>
          </p:nvSpPr>
          <p:spPr bwMode="auto">
            <a:xfrm>
              <a:off x="1837" y="3417"/>
              <a:ext cx="306" cy="377"/>
            </a:xfrm>
            <a:custGeom>
              <a:avLst/>
              <a:gdLst/>
              <a:ahLst/>
              <a:cxnLst>
                <a:cxn ang="0">
                  <a:pos x="2" y="62"/>
                </a:cxn>
                <a:cxn ang="0">
                  <a:pos x="2" y="59"/>
                </a:cxn>
                <a:cxn ang="0">
                  <a:pos x="1" y="50"/>
                </a:cxn>
                <a:cxn ang="0">
                  <a:pos x="6" y="49"/>
                </a:cxn>
                <a:cxn ang="0">
                  <a:pos x="9" y="44"/>
                </a:cxn>
                <a:cxn ang="0">
                  <a:pos x="9" y="38"/>
                </a:cxn>
                <a:cxn ang="0">
                  <a:pos x="13" y="33"/>
                </a:cxn>
                <a:cxn ang="0">
                  <a:pos x="14" y="22"/>
                </a:cxn>
                <a:cxn ang="0">
                  <a:pos x="23" y="21"/>
                </a:cxn>
                <a:cxn ang="0">
                  <a:pos x="25" y="23"/>
                </a:cxn>
                <a:cxn ang="0">
                  <a:pos x="27" y="25"/>
                </a:cxn>
                <a:cxn ang="0">
                  <a:pos x="27" y="19"/>
                </a:cxn>
                <a:cxn ang="0">
                  <a:pos x="37" y="21"/>
                </a:cxn>
                <a:cxn ang="0">
                  <a:pos x="31" y="16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8" y="0"/>
                </a:cxn>
                <a:cxn ang="0">
                  <a:pos x="37" y="1"/>
                </a:cxn>
                <a:cxn ang="0">
                  <a:pos x="41" y="6"/>
                </a:cxn>
                <a:cxn ang="0">
                  <a:pos x="44" y="7"/>
                </a:cxn>
                <a:cxn ang="0">
                  <a:pos x="51" y="11"/>
                </a:cxn>
                <a:cxn ang="0">
                  <a:pos x="53" y="15"/>
                </a:cxn>
                <a:cxn ang="0">
                  <a:pos x="62" y="9"/>
                </a:cxn>
                <a:cxn ang="0">
                  <a:pos x="64" y="8"/>
                </a:cxn>
                <a:cxn ang="0">
                  <a:pos x="67" y="7"/>
                </a:cxn>
                <a:cxn ang="0">
                  <a:pos x="72" y="11"/>
                </a:cxn>
                <a:cxn ang="0">
                  <a:pos x="77" y="15"/>
                </a:cxn>
                <a:cxn ang="0">
                  <a:pos x="83" y="23"/>
                </a:cxn>
                <a:cxn ang="0">
                  <a:pos x="84" y="34"/>
                </a:cxn>
                <a:cxn ang="0">
                  <a:pos x="87" y="42"/>
                </a:cxn>
                <a:cxn ang="0">
                  <a:pos x="88" y="51"/>
                </a:cxn>
                <a:cxn ang="0">
                  <a:pos x="90" y="63"/>
                </a:cxn>
                <a:cxn ang="0">
                  <a:pos x="86" y="60"/>
                </a:cxn>
                <a:cxn ang="0">
                  <a:pos x="81" y="64"/>
                </a:cxn>
                <a:cxn ang="0">
                  <a:pos x="74" y="69"/>
                </a:cxn>
                <a:cxn ang="0">
                  <a:pos x="67" y="71"/>
                </a:cxn>
                <a:cxn ang="0">
                  <a:pos x="63" y="74"/>
                </a:cxn>
                <a:cxn ang="0">
                  <a:pos x="68" y="82"/>
                </a:cxn>
                <a:cxn ang="0">
                  <a:pos x="77" y="92"/>
                </a:cxn>
                <a:cxn ang="0">
                  <a:pos x="82" y="96"/>
                </a:cxn>
                <a:cxn ang="0">
                  <a:pos x="78" y="100"/>
                </a:cxn>
                <a:cxn ang="0">
                  <a:pos x="73" y="113"/>
                </a:cxn>
                <a:cxn ang="0">
                  <a:pos x="72" y="114"/>
                </a:cxn>
                <a:cxn ang="0">
                  <a:pos x="65" y="114"/>
                </a:cxn>
                <a:cxn ang="0">
                  <a:pos x="57" y="118"/>
                </a:cxn>
                <a:cxn ang="0">
                  <a:pos x="52" y="118"/>
                </a:cxn>
                <a:cxn ang="0">
                  <a:pos x="47" y="117"/>
                </a:cxn>
                <a:cxn ang="0">
                  <a:pos x="43" y="119"/>
                </a:cxn>
                <a:cxn ang="0">
                  <a:pos x="38" y="117"/>
                </a:cxn>
                <a:cxn ang="0">
                  <a:pos x="29" y="115"/>
                </a:cxn>
                <a:cxn ang="0">
                  <a:pos x="26" y="116"/>
                </a:cxn>
                <a:cxn ang="0">
                  <a:pos x="20" y="117"/>
                </a:cxn>
                <a:cxn ang="0">
                  <a:pos x="16" y="108"/>
                </a:cxn>
                <a:cxn ang="0">
                  <a:pos x="23" y="95"/>
                </a:cxn>
                <a:cxn ang="0">
                  <a:pos x="14" y="92"/>
                </a:cxn>
                <a:cxn ang="0">
                  <a:pos x="9" y="91"/>
                </a:cxn>
                <a:cxn ang="0">
                  <a:pos x="5" y="83"/>
                </a:cxn>
                <a:cxn ang="0">
                  <a:pos x="2" y="76"/>
                </a:cxn>
                <a:cxn ang="0">
                  <a:pos x="3" y="70"/>
                </a:cxn>
                <a:cxn ang="0">
                  <a:pos x="1" y="66"/>
                </a:cxn>
              </a:cxnLst>
              <a:rect l="0" t="0" r="r" b="b"/>
              <a:pathLst>
                <a:path w="92" h="121">
                  <a:moveTo>
                    <a:pt x="1" y="66"/>
                  </a:moveTo>
                  <a:lnTo>
                    <a:pt x="1" y="65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1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1" y="50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2" y="42"/>
                  </a:lnTo>
                  <a:lnTo>
                    <a:pt x="13" y="40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7" y="20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39" y="22"/>
                  </a:lnTo>
                  <a:lnTo>
                    <a:pt x="37" y="20"/>
                  </a:lnTo>
                  <a:lnTo>
                    <a:pt x="36" y="19"/>
                  </a:lnTo>
                  <a:lnTo>
                    <a:pt x="35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43" y="8"/>
                  </a:lnTo>
                  <a:lnTo>
                    <a:pt x="44" y="7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1" y="11"/>
                  </a:lnTo>
                  <a:lnTo>
                    <a:pt x="48" y="14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5" y="14"/>
                  </a:lnTo>
                  <a:lnTo>
                    <a:pt x="56" y="13"/>
                  </a:lnTo>
                  <a:lnTo>
                    <a:pt x="56" y="12"/>
                  </a:lnTo>
                  <a:lnTo>
                    <a:pt x="60" y="11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5" y="7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9" y="7"/>
                  </a:lnTo>
                  <a:lnTo>
                    <a:pt x="70" y="9"/>
                  </a:lnTo>
                  <a:lnTo>
                    <a:pt x="71" y="10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3" y="11"/>
                  </a:lnTo>
                  <a:lnTo>
                    <a:pt x="75" y="10"/>
                  </a:lnTo>
                  <a:lnTo>
                    <a:pt x="76" y="13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4"/>
                  </a:lnTo>
                  <a:lnTo>
                    <a:pt x="83" y="28"/>
                  </a:lnTo>
                  <a:lnTo>
                    <a:pt x="81" y="29"/>
                  </a:lnTo>
                  <a:lnTo>
                    <a:pt x="81" y="31"/>
                  </a:lnTo>
                  <a:lnTo>
                    <a:pt x="84" y="34"/>
                  </a:lnTo>
                  <a:lnTo>
                    <a:pt x="86" y="35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8" y="43"/>
                  </a:lnTo>
                  <a:lnTo>
                    <a:pt x="87" y="44"/>
                  </a:lnTo>
                  <a:lnTo>
                    <a:pt x="87" y="47"/>
                  </a:lnTo>
                  <a:lnTo>
                    <a:pt x="88" y="49"/>
                  </a:lnTo>
                  <a:lnTo>
                    <a:pt x="88" y="51"/>
                  </a:lnTo>
                  <a:lnTo>
                    <a:pt x="88" y="51"/>
                  </a:lnTo>
                  <a:lnTo>
                    <a:pt x="90" y="52"/>
                  </a:lnTo>
                  <a:lnTo>
                    <a:pt x="91" y="53"/>
                  </a:lnTo>
                  <a:lnTo>
                    <a:pt x="91" y="54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0" y="63"/>
                  </a:lnTo>
                  <a:lnTo>
                    <a:pt x="88" y="62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5" y="60"/>
                  </a:lnTo>
                  <a:lnTo>
                    <a:pt x="84" y="61"/>
                  </a:lnTo>
                  <a:lnTo>
                    <a:pt x="86" y="61"/>
                  </a:lnTo>
                  <a:lnTo>
                    <a:pt x="86" y="62"/>
                  </a:lnTo>
                  <a:lnTo>
                    <a:pt x="84" y="62"/>
                  </a:lnTo>
                  <a:lnTo>
                    <a:pt x="81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9"/>
                  </a:lnTo>
                  <a:lnTo>
                    <a:pt x="72" y="69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70" y="70"/>
                  </a:lnTo>
                  <a:lnTo>
                    <a:pt x="69" y="71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2"/>
                  </a:lnTo>
                  <a:lnTo>
                    <a:pt x="63" y="73"/>
                  </a:lnTo>
                  <a:lnTo>
                    <a:pt x="63" y="74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8" y="79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69" y="86"/>
                  </a:lnTo>
                  <a:lnTo>
                    <a:pt x="71" y="88"/>
                  </a:lnTo>
                  <a:lnTo>
                    <a:pt x="73" y="88"/>
                  </a:lnTo>
                  <a:lnTo>
                    <a:pt x="74" y="90"/>
                  </a:lnTo>
                  <a:lnTo>
                    <a:pt x="75" y="91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78" y="94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80" y="93"/>
                  </a:lnTo>
                  <a:lnTo>
                    <a:pt x="82" y="96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1" y="100"/>
                  </a:lnTo>
                  <a:lnTo>
                    <a:pt x="79" y="99"/>
                  </a:lnTo>
                  <a:lnTo>
                    <a:pt x="78" y="100"/>
                  </a:lnTo>
                  <a:lnTo>
                    <a:pt x="78" y="103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73" y="110"/>
                  </a:lnTo>
                  <a:lnTo>
                    <a:pt x="74" y="111"/>
                  </a:lnTo>
                  <a:lnTo>
                    <a:pt x="73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7"/>
                  </a:lnTo>
                  <a:lnTo>
                    <a:pt x="72" y="116"/>
                  </a:lnTo>
                  <a:lnTo>
                    <a:pt x="73" y="115"/>
                  </a:lnTo>
                  <a:lnTo>
                    <a:pt x="72" y="114"/>
                  </a:lnTo>
                  <a:lnTo>
                    <a:pt x="71" y="114"/>
                  </a:lnTo>
                  <a:lnTo>
                    <a:pt x="69" y="115"/>
                  </a:lnTo>
                  <a:lnTo>
                    <a:pt x="68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5" y="114"/>
                  </a:lnTo>
                  <a:lnTo>
                    <a:pt x="66" y="116"/>
                  </a:lnTo>
                  <a:lnTo>
                    <a:pt x="60" y="116"/>
                  </a:lnTo>
                  <a:lnTo>
                    <a:pt x="59" y="117"/>
                  </a:lnTo>
                  <a:lnTo>
                    <a:pt x="58" y="117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6" y="119"/>
                  </a:lnTo>
                  <a:lnTo>
                    <a:pt x="55" y="119"/>
                  </a:lnTo>
                  <a:lnTo>
                    <a:pt x="54" y="119"/>
                  </a:lnTo>
                  <a:lnTo>
                    <a:pt x="53" y="119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7"/>
                  </a:lnTo>
                  <a:lnTo>
                    <a:pt x="50" y="117"/>
                  </a:lnTo>
                  <a:lnTo>
                    <a:pt x="49" y="117"/>
                  </a:lnTo>
                  <a:lnTo>
                    <a:pt x="48" y="117"/>
                  </a:lnTo>
                  <a:lnTo>
                    <a:pt x="47" y="116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6" y="121"/>
                  </a:lnTo>
                  <a:lnTo>
                    <a:pt x="44" y="121"/>
                  </a:lnTo>
                  <a:lnTo>
                    <a:pt x="45" y="120"/>
                  </a:lnTo>
                  <a:lnTo>
                    <a:pt x="43" y="120"/>
                  </a:lnTo>
                  <a:lnTo>
                    <a:pt x="43" y="119"/>
                  </a:lnTo>
                  <a:lnTo>
                    <a:pt x="42" y="118"/>
                  </a:lnTo>
                  <a:lnTo>
                    <a:pt x="42" y="117"/>
                  </a:lnTo>
                  <a:lnTo>
                    <a:pt x="41" y="117"/>
                  </a:lnTo>
                  <a:lnTo>
                    <a:pt x="40" y="116"/>
                  </a:lnTo>
                  <a:lnTo>
                    <a:pt x="39" y="117"/>
                  </a:lnTo>
                  <a:lnTo>
                    <a:pt x="38" y="117"/>
                  </a:lnTo>
                  <a:lnTo>
                    <a:pt x="36" y="117"/>
                  </a:lnTo>
                  <a:lnTo>
                    <a:pt x="33" y="115"/>
                  </a:lnTo>
                  <a:lnTo>
                    <a:pt x="32" y="115"/>
                  </a:lnTo>
                  <a:lnTo>
                    <a:pt x="30" y="116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28" y="115"/>
                  </a:lnTo>
                  <a:lnTo>
                    <a:pt x="29" y="114"/>
                  </a:lnTo>
                  <a:lnTo>
                    <a:pt x="27" y="113"/>
                  </a:lnTo>
                  <a:lnTo>
                    <a:pt x="26" y="114"/>
                  </a:lnTo>
                  <a:lnTo>
                    <a:pt x="25" y="115"/>
                  </a:lnTo>
                  <a:lnTo>
                    <a:pt x="26" y="116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3" y="116"/>
                  </a:lnTo>
                  <a:lnTo>
                    <a:pt x="22" y="117"/>
                  </a:lnTo>
                  <a:lnTo>
                    <a:pt x="20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6" y="116"/>
                  </a:lnTo>
                  <a:lnTo>
                    <a:pt x="15" y="115"/>
                  </a:lnTo>
                  <a:lnTo>
                    <a:pt x="17" y="110"/>
                  </a:lnTo>
                  <a:lnTo>
                    <a:pt x="16" y="108"/>
                  </a:lnTo>
                  <a:lnTo>
                    <a:pt x="18" y="105"/>
                  </a:lnTo>
                  <a:lnTo>
                    <a:pt x="19" y="100"/>
                  </a:lnTo>
                  <a:lnTo>
                    <a:pt x="20" y="99"/>
                  </a:lnTo>
                  <a:lnTo>
                    <a:pt x="21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3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4" y="91"/>
                  </a:lnTo>
                  <a:lnTo>
                    <a:pt x="14" y="92"/>
                  </a:lnTo>
                  <a:lnTo>
                    <a:pt x="12" y="91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9" y="90"/>
                  </a:lnTo>
                  <a:lnTo>
                    <a:pt x="9" y="91"/>
                  </a:lnTo>
                  <a:lnTo>
                    <a:pt x="8" y="91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6" y="82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3" y="74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5" y="70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2" y="66"/>
                  </a:lnTo>
                  <a:lnTo>
                    <a:pt x="1" y="66"/>
                  </a:lnTo>
                  <a:lnTo>
                    <a:pt x="1" y="66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6" name="Freeform 40"/>
            <p:cNvSpPr>
              <a:spLocks/>
            </p:cNvSpPr>
            <p:nvPr/>
          </p:nvSpPr>
          <p:spPr bwMode="auto">
            <a:xfrm>
              <a:off x="1247" y="3417"/>
              <a:ext cx="471" cy="446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4" y="23"/>
                </a:cxn>
                <a:cxn ang="0">
                  <a:pos x="5" y="19"/>
                </a:cxn>
                <a:cxn ang="0">
                  <a:pos x="10" y="18"/>
                </a:cxn>
                <a:cxn ang="0">
                  <a:pos x="17" y="15"/>
                </a:cxn>
                <a:cxn ang="0">
                  <a:pos x="20" y="14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0" y="10"/>
                </a:cxn>
                <a:cxn ang="0">
                  <a:pos x="34" y="13"/>
                </a:cxn>
                <a:cxn ang="0">
                  <a:pos x="38" y="14"/>
                </a:cxn>
                <a:cxn ang="0">
                  <a:pos x="39" y="8"/>
                </a:cxn>
                <a:cxn ang="0">
                  <a:pos x="42" y="7"/>
                </a:cxn>
                <a:cxn ang="0">
                  <a:pos x="45" y="5"/>
                </a:cxn>
                <a:cxn ang="0">
                  <a:pos x="53" y="1"/>
                </a:cxn>
                <a:cxn ang="0">
                  <a:pos x="60" y="1"/>
                </a:cxn>
                <a:cxn ang="0">
                  <a:pos x="67" y="7"/>
                </a:cxn>
                <a:cxn ang="0">
                  <a:pos x="75" y="12"/>
                </a:cxn>
                <a:cxn ang="0">
                  <a:pos x="77" y="17"/>
                </a:cxn>
                <a:cxn ang="0">
                  <a:pos x="76" y="22"/>
                </a:cxn>
                <a:cxn ang="0">
                  <a:pos x="73" y="21"/>
                </a:cxn>
                <a:cxn ang="0">
                  <a:pos x="66" y="25"/>
                </a:cxn>
                <a:cxn ang="0">
                  <a:pos x="63" y="30"/>
                </a:cxn>
                <a:cxn ang="0">
                  <a:pos x="65" y="36"/>
                </a:cxn>
                <a:cxn ang="0">
                  <a:pos x="69" y="49"/>
                </a:cxn>
                <a:cxn ang="0">
                  <a:pos x="80" y="55"/>
                </a:cxn>
                <a:cxn ang="0">
                  <a:pos x="87" y="71"/>
                </a:cxn>
                <a:cxn ang="0">
                  <a:pos x="99" y="80"/>
                </a:cxn>
                <a:cxn ang="0">
                  <a:pos x="109" y="84"/>
                </a:cxn>
                <a:cxn ang="0">
                  <a:pos x="125" y="92"/>
                </a:cxn>
                <a:cxn ang="0">
                  <a:pos x="138" y="100"/>
                </a:cxn>
                <a:cxn ang="0">
                  <a:pos x="141" y="110"/>
                </a:cxn>
                <a:cxn ang="0">
                  <a:pos x="135" y="103"/>
                </a:cxn>
                <a:cxn ang="0">
                  <a:pos x="124" y="100"/>
                </a:cxn>
                <a:cxn ang="0">
                  <a:pos x="118" y="112"/>
                </a:cxn>
                <a:cxn ang="0">
                  <a:pos x="125" y="117"/>
                </a:cxn>
                <a:cxn ang="0">
                  <a:pos x="128" y="124"/>
                </a:cxn>
                <a:cxn ang="0">
                  <a:pos x="121" y="133"/>
                </a:cxn>
                <a:cxn ang="0">
                  <a:pos x="112" y="143"/>
                </a:cxn>
                <a:cxn ang="0">
                  <a:pos x="112" y="131"/>
                </a:cxn>
                <a:cxn ang="0">
                  <a:pos x="115" y="126"/>
                </a:cxn>
                <a:cxn ang="0">
                  <a:pos x="107" y="109"/>
                </a:cxn>
                <a:cxn ang="0">
                  <a:pos x="103" y="110"/>
                </a:cxn>
                <a:cxn ang="0">
                  <a:pos x="99" y="104"/>
                </a:cxn>
                <a:cxn ang="0">
                  <a:pos x="93" y="100"/>
                </a:cxn>
                <a:cxn ang="0">
                  <a:pos x="87" y="99"/>
                </a:cxn>
                <a:cxn ang="0">
                  <a:pos x="78" y="91"/>
                </a:cxn>
                <a:cxn ang="0">
                  <a:pos x="68" y="87"/>
                </a:cxn>
                <a:cxn ang="0">
                  <a:pos x="59" y="80"/>
                </a:cxn>
                <a:cxn ang="0">
                  <a:pos x="52" y="75"/>
                </a:cxn>
                <a:cxn ang="0">
                  <a:pos x="52" y="73"/>
                </a:cxn>
                <a:cxn ang="0">
                  <a:pos x="45" y="66"/>
                </a:cxn>
                <a:cxn ang="0">
                  <a:pos x="41" y="52"/>
                </a:cxn>
                <a:cxn ang="0">
                  <a:pos x="36" y="49"/>
                </a:cxn>
                <a:cxn ang="0">
                  <a:pos x="26" y="43"/>
                </a:cxn>
                <a:cxn ang="0">
                  <a:pos x="18" y="47"/>
                </a:cxn>
                <a:cxn ang="0">
                  <a:pos x="9" y="51"/>
                </a:cxn>
                <a:cxn ang="0">
                  <a:pos x="3" y="44"/>
                </a:cxn>
                <a:cxn ang="0">
                  <a:pos x="3" y="39"/>
                </a:cxn>
                <a:cxn ang="0">
                  <a:pos x="1" y="35"/>
                </a:cxn>
              </a:cxnLst>
              <a:rect l="0" t="0" r="r" b="b"/>
              <a:pathLst>
                <a:path w="142" h="143">
                  <a:moveTo>
                    <a:pt x="0" y="31"/>
                  </a:moveTo>
                  <a:lnTo>
                    <a:pt x="1" y="31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30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8" y="5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4" y="6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8" y="8"/>
                  </a:lnTo>
                  <a:lnTo>
                    <a:pt x="78" y="9"/>
                  </a:lnTo>
                  <a:lnTo>
                    <a:pt x="77" y="9"/>
                  </a:lnTo>
                  <a:lnTo>
                    <a:pt x="75" y="12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3"/>
                  </a:lnTo>
                  <a:lnTo>
                    <a:pt x="76" y="16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6" y="22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2" y="20"/>
                  </a:lnTo>
                  <a:lnTo>
                    <a:pt x="73" y="21"/>
                  </a:lnTo>
                  <a:lnTo>
                    <a:pt x="72" y="22"/>
                  </a:lnTo>
                  <a:lnTo>
                    <a:pt x="70" y="23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5" y="25"/>
                  </a:lnTo>
                  <a:lnTo>
                    <a:pt x="63" y="26"/>
                  </a:lnTo>
                  <a:lnTo>
                    <a:pt x="62" y="29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4" y="30"/>
                  </a:lnTo>
                  <a:lnTo>
                    <a:pt x="63" y="32"/>
                  </a:lnTo>
                  <a:lnTo>
                    <a:pt x="66" y="34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5" y="45"/>
                  </a:lnTo>
                  <a:lnTo>
                    <a:pt x="69" y="49"/>
                  </a:lnTo>
                  <a:lnTo>
                    <a:pt x="71" y="50"/>
                  </a:lnTo>
                  <a:lnTo>
                    <a:pt x="74" y="52"/>
                  </a:lnTo>
                  <a:lnTo>
                    <a:pt x="77" y="54"/>
                  </a:lnTo>
                  <a:lnTo>
                    <a:pt x="78" y="54"/>
                  </a:lnTo>
                  <a:lnTo>
                    <a:pt x="80" y="55"/>
                  </a:lnTo>
                  <a:lnTo>
                    <a:pt x="80" y="57"/>
                  </a:lnTo>
                  <a:lnTo>
                    <a:pt x="81" y="59"/>
                  </a:lnTo>
                  <a:lnTo>
                    <a:pt x="84" y="65"/>
                  </a:lnTo>
                  <a:lnTo>
                    <a:pt x="85" y="68"/>
                  </a:lnTo>
                  <a:lnTo>
                    <a:pt x="87" y="71"/>
                  </a:lnTo>
                  <a:lnTo>
                    <a:pt x="88" y="72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5" y="78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10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09" y="84"/>
                  </a:lnTo>
                  <a:lnTo>
                    <a:pt x="109" y="85"/>
                  </a:lnTo>
                  <a:lnTo>
                    <a:pt x="110" y="87"/>
                  </a:lnTo>
                  <a:lnTo>
                    <a:pt x="112" y="88"/>
                  </a:lnTo>
                  <a:lnTo>
                    <a:pt x="117" y="90"/>
                  </a:lnTo>
                  <a:lnTo>
                    <a:pt x="125" y="92"/>
                  </a:lnTo>
                  <a:lnTo>
                    <a:pt x="127" y="94"/>
                  </a:lnTo>
                  <a:lnTo>
                    <a:pt x="129" y="95"/>
                  </a:lnTo>
                  <a:lnTo>
                    <a:pt x="135" y="97"/>
                  </a:lnTo>
                  <a:lnTo>
                    <a:pt x="136" y="99"/>
                  </a:lnTo>
                  <a:lnTo>
                    <a:pt x="138" y="100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1" y="107"/>
                  </a:lnTo>
                  <a:lnTo>
                    <a:pt x="141" y="110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37" y="108"/>
                  </a:lnTo>
                  <a:lnTo>
                    <a:pt x="136" y="107"/>
                  </a:lnTo>
                  <a:lnTo>
                    <a:pt x="136" y="106"/>
                  </a:lnTo>
                  <a:lnTo>
                    <a:pt x="135" y="103"/>
                  </a:lnTo>
                  <a:lnTo>
                    <a:pt x="133" y="103"/>
                  </a:lnTo>
                  <a:lnTo>
                    <a:pt x="130" y="103"/>
                  </a:lnTo>
                  <a:lnTo>
                    <a:pt x="126" y="102"/>
                  </a:lnTo>
                  <a:lnTo>
                    <a:pt x="126" y="101"/>
                  </a:lnTo>
                  <a:lnTo>
                    <a:pt x="124" y="100"/>
                  </a:lnTo>
                  <a:lnTo>
                    <a:pt x="122" y="102"/>
                  </a:lnTo>
                  <a:lnTo>
                    <a:pt x="120" y="107"/>
                  </a:lnTo>
                  <a:lnTo>
                    <a:pt x="119" y="108"/>
                  </a:lnTo>
                  <a:lnTo>
                    <a:pt x="120" y="110"/>
                  </a:lnTo>
                  <a:lnTo>
                    <a:pt x="118" y="112"/>
                  </a:lnTo>
                  <a:lnTo>
                    <a:pt x="119" y="114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3" y="116"/>
                  </a:lnTo>
                  <a:lnTo>
                    <a:pt x="125" y="117"/>
                  </a:lnTo>
                  <a:lnTo>
                    <a:pt x="127" y="118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2"/>
                  </a:lnTo>
                  <a:lnTo>
                    <a:pt x="128" y="124"/>
                  </a:lnTo>
                  <a:lnTo>
                    <a:pt x="127" y="126"/>
                  </a:lnTo>
                  <a:lnTo>
                    <a:pt x="125" y="125"/>
                  </a:lnTo>
                  <a:lnTo>
                    <a:pt x="121" y="128"/>
                  </a:lnTo>
                  <a:lnTo>
                    <a:pt x="120" y="130"/>
                  </a:lnTo>
                  <a:lnTo>
                    <a:pt x="121" y="133"/>
                  </a:lnTo>
                  <a:lnTo>
                    <a:pt x="120" y="135"/>
                  </a:lnTo>
                  <a:lnTo>
                    <a:pt x="118" y="136"/>
                  </a:lnTo>
                  <a:lnTo>
                    <a:pt x="116" y="139"/>
                  </a:lnTo>
                  <a:lnTo>
                    <a:pt x="115" y="142"/>
                  </a:lnTo>
                  <a:lnTo>
                    <a:pt x="112" y="143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2" y="137"/>
                  </a:lnTo>
                  <a:lnTo>
                    <a:pt x="113" y="133"/>
                  </a:lnTo>
                  <a:lnTo>
                    <a:pt x="112" y="131"/>
                  </a:lnTo>
                  <a:lnTo>
                    <a:pt x="113" y="130"/>
                  </a:lnTo>
                  <a:lnTo>
                    <a:pt x="115" y="130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4" y="125"/>
                  </a:lnTo>
                  <a:lnTo>
                    <a:pt x="113" y="120"/>
                  </a:lnTo>
                  <a:lnTo>
                    <a:pt x="111" y="117"/>
                  </a:lnTo>
                  <a:lnTo>
                    <a:pt x="109" y="111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6" y="109"/>
                  </a:lnTo>
                  <a:lnTo>
                    <a:pt x="105" y="110"/>
                  </a:lnTo>
                  <a:lnTo>
                    <a:pt x="104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1" y="108"/>
                  </a:lnTo>
                  <a:lnTo>
                    <a:pt x="100" y="108"/>
                  </a:lnTo>
                  <a:lnTo>
                    <a:pt x="98" y="107"/>
                  </a:lnTo>
                  <a:lnTo>
                    <a:pt x="99" y="104"/>
                  </a:lnTo>
                  <a:lnTo>
                    <a:pt x="96" y="100"/>
                  </a:lnTo>
                  <a:lnTo>
                    <a:pt x="94" y="101"/>
                  </a:lnTo>
                  <a:lnTo>
                    <a:pt x="92" y="101"/>
                  </a:lnTo>
                  <a:lnTo>
                    <a:pt x="91" y="102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90" y="98"/>
                  </a:lnTo>
                  <a:lnTo>
                    <a:pt x="89" y="99"/>
                  </a:lnTo>
                  <a:lnTo>
                    <a:pt x="88" y="98"/>
                  </a:lnTo>
                  <a:lnTo>
                    <a:pt x="87" y="99"/>
                  </a:lnTo>
                  <a:lnTo>
                    <a:pt x="87" y="97"/>
                  </a:lnTo>
                  <a:lnTo>
                    <a:pt x="83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78" y="91"/>
                  </a:lnTo>
                  <a:lnTo>
                    <a:pt x="75" y="93"/>
                  </a:lnTo>
                  <a:lnTo>
                    <a:pt x="73" y="90"/>
                  </a:lnTo>
                  <a:lnTo>
                    <a:pt x="72" y="90"/>
                  </a:lnTo>
                  <a:lnTo>
                    <a:pt x="70" y="89"/>
                  </a:lnTo>
                  <a:lnTo>
                    <a:pt x="68" y="87"/>
                  </a:lnTo>
                  <a:lnTo>
                    <a:pt x="65" y="85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79"/>
                  </a:lnTo>
                  <a:lnTo>
                    <a:pt x="57" y="76"/>
                  </a:lnTo>
                  <a:lnTo>
                    <a:pt x="55" y="75"/>
                  </a:lnTo>
                  <a:lnTo>
                    <a:pt x="53" y="75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1" y="75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2" y="73"/>
                  </a:lnTo>
                  <a:lnTo>
                    <a:pt x="49" y="70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5" y="66"/>
                  </a:lnTo>
                  <a:lnTo>
                    <a:pt x="44" y="66"/>
                  </a:lnTo>
                  <a:lnTo>
                    <a:pt x="44" y="62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2" y="46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8" y="44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6" y="51"/>
                  </a:lnTo>
                  <a:lnTo>
                    <a:pt x="14" y="52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12" y="48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7" name="Freeform 41"/>
            <p:cNvSpPr>
              <a:spLocks/>
            </p:cNvSpPr>
            <p:nvPr/>
          </p:nvSpPr>
          <p:spPr bwMode="auto">
            <a:xfrm>
              <a:off x="1814" y="3405"/>
              <a:ext cx="86" cy="115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3" y="19"/>
                </a:cxn>
                <a:cxn ang="0">
                  <a:pos x="1" y="16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0" y="6"/>
                </a:cxn>
                <a:cxn ang="0">
                  <a:pos x="17" y="7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10"/>
                </a:cxn>
                <a:cxn ang="0">
                  <a:pos x="23" y="15"/>
                </a:cxn>
                <a:cxn ang="0">
                  <a:pos x="23" y="14"/>
                </a:cxn>
                <a:cxn ang="0">
                  <a:pos x="21" y="15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9" y="17"/>
                </a:cxn>
                <a:cxn ang="0">
                  <a:pos x="19" y="20"/>
                </a:cxn>
                <a:cxn ang="0">
                  <a:pos x="17" y="20"/>
                </a:cxn>
                <a:cxn ang="0">
                  <a:pos x="18" y="21"/>
                </a:cxn>
                <a:cxn ang="0">
                  <a:pos x="16" y="23"/>
                </a:cxn>
                <a:cxn ang="0">
                  <a:pos x="15" y="24"/>
                </a:cxn>
                <a:cxn ang="0">
                  <a:pos x="15" y="25"/>
                </a:cxn>
                <a:cxn ang="0">
                  <a:pos x="14" y="26"/>
                </a:cxn>
                <a:cxn ang="0">
                  <a:pos x="15" y="30"/>
                </a:cxn>
                <a:cxn ang="0">
                  <a:pos x="13" y="31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5" y="35"/>
                </a:cxn>
                <a:cxn ang="0">
                  <a:pos x="15" y="36"/>
                </a:cxn>
                <a:cxn ang="0">
                  <a:pos x="14" y="35"/>
                </a:cxn>
                <a:cxn ang="0">
                  <a:pos x="13" y="36"/>
                </a:cxn>
                <a:cxn ang="0">
                  <a:pos x="10" y="36"/>
                </a:cxn>
                <a:cxn ang="0">
                  <a:pos x="5" y="35"/>
                </a:cxn>
                <a:cxn ang="0">
                  <a:pos x="5" y="27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0" y="25"/>
                </a:cxn>
              </a:cxnLst>
              <a:rect l="0" t="0" r="r" b="b"/>
              <a:pathLst>
                <a:path w="26" h="37">
                  <a:moveTo>
                    <a:pt x="1" y="21"/>
                  </a:moveTo>
                  <a:lnTo>
                    <a:pt x="1" y="18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8"/>
                  </a:lnTo>
                  <a:lnTo>
                    <a:pt x="2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3" y="22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1" y="37"/>
                  </a:lnTo>
                  <a:lnTo>
                    <a:pt x="10" y="36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1"/>
                  </a:lnTo>
                </a:path>
              </a:pathLst>
            </a:custGeom>
            <a:solidFill>
              <a:srgbClr val="FF99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8" name="Freeform 42"/>
            <p:cNvSpPr>
              <a:spLocks/>
            </p:cNvSpPr>
            <p:nvPr/>
          </p:nvSpPr>
          <p:spPr bwMode="auto">
            <a:xfrm>
              <a:off x="2081" y="3313"/>
              <a:ext cx="269" cy="134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2" y="26"/>
                </a:cxn>
                <a:cxn ang="0">
                  <a:pos x="5" y="26"/>
                </a:cxn>
                <a:cxn ang="0">
                  <a:pos x="6" y="29"/>
                </a:cxn>
                <a:cxn ang="0">
                  <a:pos x="9" y="30"/>
                </a:cxn>
                <a:cxn ang="0">
                  <a:pos x="10" y="25"/>
                </a:cxn>
                <a:cxn ang="0">
                  <a:pos x="13" y="26"/>
                </a:cxn>
                <a:cxn ang="0">
                  <a:pos x="15" y="27"/>
                </a:cxn>
                <a:cxn ang="0">
                  <a:pos x="18" y="28"/>
                </a:cxn>
                <a:cxn ang="0">
                  <a:pos x="20" y="27"/>
                </a:cxn>
                <a:cxn ang="0">
                  <a:pos x="23" y="25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6" y="24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6" y="15"/>
                </a:cxn>
                <a:cxn ang="0">
                  <a:pos x="42" y="8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52" y="7"/>
                </a:cxn>
                <a:cxn ang="0">
                  <a:pos x="55" y="6"/>
                </a:cxn>
                <a:cxn ang="0">
                  <a:pos x="57" y="0"/>
                </a:cxn>
                <a:cxn ang="0">
                  <a:pos x="60" y="1"/>
                </a:cxn>
                <a:cxn ang="0">
                  <a:pos x="62" y="1"/>
                </a:cxn>
                <a:cxn ang="0">
                  <a:pos x="69" y="4"/>
                </a:cxn>
                <a:cxn ang="0">
                  <a:pos x="75" y="2"/>
                </a:cxn>
                <a:cxn ang="0">
                  <a:pos x="78" y="5"/>
                </a:cxn>
                <a:cxn ang="0">
                  <a:pos x="77" y="9"/>
                </a:cxn>
                <a:cxn ang="0">
                  <a:pos x="80" y="13"/>
                </a:cxn>
                <a:cxn ang="0">
                  <a:pos x="81" y="15"/>
                </a:cxn>
                <a:cxn ang="0">
                  <a:pos x="81" y="19"/>
                </a:cxn>
                <a:cxn ang="0">
                  <a:pos x="77" y="20"/>
                </a:cxn>
                <a:cxn ang="0">
                  <a:pos x="74" y="20"/>
                </a:cxn>
                <a:cxn ang="0">
                  <a:pos x="77" y="24"/>
                </a:cxn>
                <a:cxn ang="0">
                  <a:pos x="75" y="27"/>
                </a:cxn>
                <a:cxn ang="0">
                  <a:pos x="76" y="29"/>
                </a:cxn>
                <a:cxn ang="0">
                  <a:pos x="71" y="35"/>
                </a:cxn>
                <a:cxn ang="0">
                  <a:pos x="67" y="36"/>
                </a:cxn>
                <a:cxn ang="0">
                  <a:pos x="60" y="38"/>
                </a:cxn>
                <a:cxn ang="0">
                  <a:pos x="59" y="39"/>
                </a:cxn>
                <a:cxn ang="0">
                  <a:pos x="55" y="43"/>
                </a:cxn>
                <a:cxn ang="0">
                  <a:pos x="50" y="41"/>
                </a:cxn>
                <a:cxn ang="0">
                  <a:pos x="35" y="40"/>
                </a:cxn>
                <a:cxn ang="0">
                  <a:pos x="30" y="36"/>
                </a:cxn>
                <a:cxn ang="0">
                  <a:pos x="29" y="33"/>
                </a:cxn>
                <a:cxn ang="0">
                  <a:pos x="24" y="35"/>
                </a:cxn>
                <a:cxn ang="0">
                  <a:pos x="20" y="35"/>
                </a:cxn>
                <a:cxn ang="0">
                  <a:pos x="13" y="38"/>
                </a:cxn>
                <a:cxn ang="0">
                  <a:pos x="11" y="37"/>
                </a:cxn>
                <a:cxn ang="0">
                  <a:pos x="10" y="35"/>
                </a:cxn>
                <a:cxn ang="0">
                  <a:pos x="4" y="36"/>
                </a:cxn>
                <a:cxn ang="0">
                  <a:pos x="1" y="33"/>
                </a:cxn>
              </a:cxnLst>
              <a:rect l="0" t="0" r="r" b="b"/>
              <a:pathLst>
                <a:path w="81" h="43">
                  <a:moveTo>
                    <a:pt x="0" y="31"/>
                  </a:moveTo>
                  <a:lnTo>
                    <a:pt x="2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9" y="25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6" y="24"/>
                  </a:lnTo>
                  <a:lnTo>
                    <a:pt x="35" y="25"/>
                  </a:lnTo>
                  <a:lnTo>
                    <a:pt x="38" y="26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7" y="20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36" y="15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7" y="6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9" y="4"/>
                  </a:lnTo>
                  <a:lnTo>
                    <a:pt x="72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8" y="5"/>
                  </a:lnTo>
                  <a:lnTo>
                    <a:pt x="78" y="6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7" y="21"/>
                  </a:lnTo>
                  <a:lnTo>
                    <a:pt x="77" y="22"/>
                  </a:lnTo>
                  <a:lnTo>
                    <a:pt x="77" y="24"/>
                  </a:lnTo>
                  <a:lnTo>
                    <a:pt x="76" y="24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8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3" y="31"/>
                  </a:lnTo>
                  <a:lnTo>
                    <a:pt x="72" y="33"/>
                  </a:lnTo>
                  <a:lnTo>
                    <a:pt x="71" y="35"/>
                  </a:lnTo>
                  <a:lnTo>
                    <a:pt x="71" y="37"/>
                  </a:lnTo>
                  <a:lnTo>
                    <a:pt x="69" y="36"/>
                  </a:lnTo>
                  <a:lnTo>
                    <a:pt x="67" y="36"/>
                  </a:lnTo>
                  <a:lnTo>
                    <a:pt x="65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8" y="40"/>
                  </a:lnTo>
                  <a:lnTo>
                    <a:pt x="56" y="42"/>
                  </a:lnTo>
                  <a:lnTo>
                    <a:pt x="55" y="43"/>
                  </a:lnTo>
                  <a:lnTo>
                    <a:pt x="54" y="42"/>
                  </a:lnTo>
                  <a:lnTo>
                    <a:pt x="51" y="42"/>
                  </a:lnTo>
                  <a:lnTo>
                    <a:pt x="50" y="41"/>
                  </a:lnTo>
                  <a:lnTo>
                    <a:pt x="46" y="41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2" y="39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8" y="34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4" y="35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0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31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59" name="Freeform 43"/>
            <p:cNvSpPr>
              <a:spLocks/>
            </p:cNvSpPr>
            <p:nvPr/>
          </p:nvSpPr>
          <p:spPr bwMode="auto">
            <a:xfrm>
              <a:off x="2562" y="3236"/>
              <a:ext cx="273" cy="689"/>
            </a:xfrm>
            <a:custGeom>
              <a:avLst/>
              <a:gdLst/>
              <a:ahLst/>
              <a:cxnLst>
                <a:cxn ang="0">
                  <a:pos x="5" y="150"/>
                </a:cxn>
                <a:cxn ang="0">
                  <a:pos x="11" y="131"/>
                </a:cxn>
                <a:cxn ang="0">
                  <a:pos x="11" y="129"/>
                </a:cxn>
                <a:cxn ang="0">
                  <a:pos x="12" y="127"/>
                </a:cxn>
                <a:cxn ang="0">
                  <a:pos x="11" y="125"/>
                </a:cxn>
                <a:cxn ang="0">
                  <a:pos x="9" y="123"/>
                </a:cxn>
                <a:cxn ang="0">
                  <a:pos x="9" y="123"/>
                </a:cxn>
                <a:cxn ang="0">
                  <a:pos x="8" y="122"/>
                </a:cxn>
                <a:cxn ang="0">
                  <a:pos x="8" y="122"/>
                </a:cxn>
                <a:cxn ang="0">
                  <a:pos x="7" y="121"/>
                </a:cxn>
                <a:cxn ang="0">
                  <a:pos x="7" y="121"/>
                </a:cxn>
                <a:cxn ang="0">
                  <a:pos x="6" y="121"/>
                </a:cxn>
                <a:cxn ang="0">
                  <a:pos x="6" y="120"/>
                </a:cxn>
                <a:cxn ang="0">
                  <a:pos x="6" y="119"/>
                </a:cxn>
                <a:cxn ang="0">
                  <a:pos x="6" y="118"/>
                </a:cxn>
                <a:cxn ang="0">
                  <a:pos x="7" y="116"/>
                </a:cxn>
                <a:cxn ang="0">
                  <a:pos x="7" y="114"/>
                </a:cxn>
                <a:cxn ang="0">
                  <a:pos x="7" y="112"/>
                </a:cxn>
                <a:cxn ang="0">
                  <a:pos x="5" y="93"/>
                </a:cxn>
                <a:cxn ang="0">
                  <a:pos x="15" y="75"/>
                </a:cxn>
                <a:cxn ang="0">
                  <a:pos x="24" y="47"/>
                </a:cxn>
                <a:cxn ang="0">
                  <a:pos x="27" y="28"/>
                </a:cxn>
                <a:cxn ang="0">
                  <a:pos x="36" y="11"/>
                </a:cxn>
                <a:cxn ang="0">
                  <a:pos x="48" y="2"/>
                </a:cxn>
                <a:cxn ang="0">
                  <a:pos x="67" y="10"/>
                </a:cxn>
                <a:cxn ang="0">
                  <a:pos x="73" y="22"/>
                </a:cxn>
                <a:cxn ang="0">
                  <a:pos x="77" y="39"/>
                </a:cxn>
                <a:cxn ang="0">
                  <a:pos x="75" y="47"/>
                </a:cxn>
                <a:cxn ang="0">
                  <a:pos x="70" y="50"/>
                </a:cxn>
                <a:cxn ang="0">
                  <a:pos x="67" y="58"/>
                </a:cxn>
                <a:cxn ang="0">
                  <a:pos x="69" y="69"/>
                </a:cxn>
                <a:cxn ang="0">
                  <a:pos x="61" y="84"/>
                </a:cxn>
                <a:cxn ang="0">
                  <a:pos x="54" y="92"/>
                </a:cxn>
                <a:cxn ang="0">
                  <a:pos x="52" y="98"/>
                </a:cxn>
                <a:cxn ang="0">
                  <a:pos x="49" y="102"/>
                </a:cxn>
                <a:cxn ang="0">
                  <a:pos x="47" y="109"/>
                </a:cxn>
                <a:cxn ang="0">
                  <a:pos x="44" y="120"/>
                </a:cxn>
                <a:cxn ang="0">
                  <a:pos x="47" y="130"/>
                </a:cxn>
                <a:cxn ang="0">
                  <a:pos x="53" y="136"/>
                </a:cxn>
                <a:cxn ang="0">
                  <a:pos x="56" y="139"/>
                </a:cxn>
                <a:cxn ang="0">
                  <a:pos x="62" y="146"/>
                </a:cxn>
                <a:cxn ang="0">
                  <a:pos x="57" y="152"/>
                </a:cxn>
                <a:cxn ang="0">
                  <a:pos x="53" y="152"/>
                </a:cxn>
                <a:cxn ang="0">
                  <a:pos x="43" y="151"/>
                </a:cxn>
                <a:cxn ang="0">
                  <a:pos x="48" y="155"/>
                </a:cxn>
                <a:cxn ang="0">
                  <a:pos x="57" y="154"/>
                </a:cxn>
                <a:cxn ang="0">
                  <a:pos x="60" y="157"/>
                </a:cxn>
                <a:cxn ang="0">
                  <a:pos x="53" y="161"/>
                </a:cxn>
                <a:cxn ang="0">
                  <a:pos x="48" y="173"/>
                </a:cxn>
                <a:cxn ang="0">
                  <a:pos x="46" y="177"/>
                </a:cxn>
                <a:cxn ang="0">
                  <a:pos x="48" y="186"/>
                </a:cxn>
                <a:cxn ang="0">
                  <a:pos x="45" y="204"/>
                </a:cxn>
                <a:cxn ang="0">
                  <a:pos x="36" y="207"/>
                </a:cxn>
                <a:cxn ang="0">
                  <a:pos x="29" y="213"/>
                </a:cxn>
                <a:cxn ang="0">
                  <a:pos x="18" y="220"/>
                </a:cxn>
                <a:cxn ang="0">
                  <a:pos x="18" y="215"/>
                </a:cxn>
                <a:cxn ang="0">
                  <a:pos x="14" y="205"/>
                </a:cxn>
                <a:cxn ang="0">
                  <a:pos x="12" y="196"/>
                </a:cxn>
                <a:cxn ang="0">
                  <a:pos x="9" y="188"/>
                </a:cxn>
                <a:cxn ang="0">
                  <a:pos x="6" y="181"/>
                </a:cxn>
                <a:cxn ang="0">
                  <a:pos x="4" y="172"/>
                </a:cxn>
                <a:cxn ang="0">
                  <a:pos x="1" y="166"/>
                </a:cxn>
              </a:cxnLst>
              <a:rect l="0" t="0" r="r" b="b"/>
              <a:pathLst>
                <a:path w="82" h="221">
                  <a:moveTo>
                    <a:pt x="2" y="164"/>
                  </a:moveTo>
                  <a:lnTo>
                    <a:pt x="3" y="165"/>
                  </a:lnTo>
                  <a:lnTo>
                    <a:pt x="4" y="165"/>
                  </a:lnTo>
                  <a:lnTo>
                    <a:pt x="5" y="160"/>
                  </a:lnTo>
                  <a:lnTo>
                    <a:pt x="4" y="154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8" y="149"/>
                  </a:lnTo>
                  <a:lnTo>
                    <a:pt x="10" y="146"/>
                  </a:lnTo>
                  <a:lnTo>
                    <a:pt x="10" y="143"/>
                  </a:lnTo>
                  <a:lnTo>
                    <a:pt x="11" y="140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7" y="122"/>
                  </a:lnTo>
                  <a:lnTo>
                    <a:pt x="7" y="122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7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7" y="117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1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6" y="100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8" y="83"/>
                  </a:lnTo>
                  <a:lnTo>
                    <a:pt x="18" y="81"/>
                  </a:lnTo>
                  <a:lnTo>
                    <a:pt x="18" y="76"/>
                  </a:lnTo>
                  <a:lnTo>
                    <a:pt x="15" y="75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20" y="55"/>
                  </a:lnTo>
                  <a:lnTo>
                    <a:pt x="18" y="50"/>
                  </a:lnTo>
                  <a:lnTo>
                    <a:pt x="22" y="49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28" y="32"/>
                  </a:lnTo>
                  <a:lnTo>
                    <a:pt x="26" y="29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6"/>
                  </a:lnTo>
                  <a:lnTo>
                    <a:pt x="29" y="21"/>
                  </a:lnTo>
                  <a:lnTo>
                    <a:pt x="32" y="18"/>
                  </a:lnTo>
                  <a:lnTo>
                    <a:pt x="36" y="20"/>
                  </a:lnTo>
                  <a:lnTo>
                    <a:pt x="37" y="16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7" y="12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6" y="1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1" y="14"/>
                  </a:lnTo>
                  <a:lnTo>
                    <a:pt x="70" y="15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3" y="22"/>
                  </a:lnTo>
                  <a:lnTo>
                    <a:pt x="74" y="23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7" y="31"/>
                  </a:lnTo>
                  <a:lnTo>
                    <a:pt x="76" y="32"/>
                  </a:lnTo>
                  <a:lnTo>
                    <a:pt x="77" y="35"/>
                  </a:lnTo>
                  <a:lnTo>
                    <a:pt x="76" y="37"/>
                  </a:lnTo>
                  <a:lnTo>
                    <a:pt x="77" y="39"/>
                  </a:lnTo>
                  <a:lnTo>
                    <a:pt x="77" y="41"/>
                  </a:lnTo>
                  <a:lnTo>
                    <a:pt x="79" y="41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79" y="46"/>
                  </a:lnTo>
                  <a:lnTo>
                    <a:pt x="77" y="48"/>
                  </a:lnTo>
                  <a:lnTo>
                    <a:pt x="77" y="47"/>
                  </a:lnTo>
                  <a:lnTo>
                    <a:pt x="75" y="47"/>
                  </a:lnTo>
                  <a:lnTo>
                    <a:pt x="76" y="48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2" y="49"/>
                  </a:lnTo>
                  <a:lnTo>
                    <a:pt x="71" y="49"/>
                  </a:lnTo>
                  <a:lnTo>
                    <a:pt x="71" y="47"/>
                  </a:lnTo>
                  <a:lnTo>
                    <a:pt x="70" y="48"/>
                  </a:lnTo>
                  <a:lnTo>
                    <a:pt x="70" y="50"/>
                  </a:lnTo>
                  <a:lnTo>
                    <a:pt x="71" y="52"/>
                  </a:lnTo>
                  <a:lnTo>
                    <a:pt x="69" y="53"/>
                  </a:lnTo>
                  <a:lnTo>
                    <a:pt x="68" y="53"/>
                  </a:lnTo>
                  <a:lnTo>
                    <a:pt x="69" y="54"/>
                  </a:lnTo>
                  <a:lnTo>
                    <a:pt x="69" y="55"/>
                  </a:lnTo>
                  <a:lnTo>
                    <a:pt x="66" y="56"/>
                  </a:lnTo>
                  <a:lnTo>
                    <a:pt x="67" y="57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1"/>
                  </a:lnTo>
                  <a:lnTo>
                    <a:pt x="66" y="63"/>
                  </a:lnTo>
                  <a:lnTo>
                    <a:pt x="64" y="65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7" y="68"/>
                  </a:lnTo>
                  <a:lnTo>
                    <a:pt x="69" y="69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74"/>
                  </a:lnTo>
                  <a:lnTo>
                    <a:pt x="65" y="82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1" y="84"/>
                  </a:lnTo>
                  <a:lnTo>
                    <a:pt x="59" y="88"/>
                  </a:lnTo>
                  <a:lnTo>
                    <a:pt x="57" y="86"/>
                  </a:lnTo>
                  <a:lnTo>
                    <a:pt x="58" y="89"/>
                  </a:lnTo>
                  <a:lnTo>
                    <a:pt x="56" y="88"/>
                  </a:lnTo>
                  <a:lnTo>
                    <a:pt x="55" y="91"/>
                  </a:lnTo>
                  <a:lnTo>
                    <a:pt x="55" y="92"/>
                  </a:lnTo>
                  <a:lnTo>
                    <a:pt x="55" y="93"/>
                  </a:lnTo>
                  <a:lnTo>
                    <a:pt x="54" y="92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2" y="93"/>
                  </a:lnTo>
                  <a:lnTo>
                    <a:pt x="52" y="94"/>
                  </a:lnTo>
                  <a:lnTo>
                    <a:pt x="51" y="97"/>
                  </a:lnTo>
                  <a:lnTo>
                    <a:pt x="52" y="97"/>
                  </a:lnTo>
                  <a:lnTo>
                    <a:pt x="52" y="98"/>
                  </a:lnTo>
                  <a:lnTo>
                    <a:pt x="51" y="99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9" y="100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4"/>
                  </a:lnTo>
                  <a:lnTo>
                    <a:pt x="47" y="106"/>
                  </a:lnTo>
                  <a:lnTo>
                    <a:pt x="46" y="106"/>
                  </a:lnTo>
                  <a:lnTo>
                    <a:pt x="45" y="104"/>
                  </a:lnTo>
                  <a:lnTo>
                    <a:pt x="44" y="105"/>
                  </a:lnTo>
                  <a:lnTo>
                    <a:pt x="45" y="109"/>
                  </a:lnTo>
                  <a:lnTo>
                    <a:pt x="47" y="109"/>
                  </a:lnTo>
                  <a:lnTo>
                    <a:pt x="46" y="111"/>
                  </a:lnTo>
                  <a:lnTo>
                    <a:pt x="45" y="115"/>
                  </a:lnTo>
                  <a:lnTo>
                    <a:pt x="46" y="117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6" y="118"/>
                  </a:lnTo>
                  <a:lnTo>
                    <a:pt x="44" y="119"/>
                  </a:lnTo>
                  <a:lnTo>
                    <a:pt x="44" y="120"/>
                  </a:lnTo>
                  <a:lnTo>
                    <a:pt x="45" y="121"/>
                  </a:lnTo>
                  <a:lnTo>
                    <a:pt x="44" y="123"/>
                  </a:lnTo>
                  <a:lnTo>
                    <a:pt x="46" y="124"/>
                  </a:lnTo>
                  <a:lnTo>
                    <a:pt x="45" y="126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6" y="130"/>
                  </a:lnTo>
                  <a:lnTo>
                    <a:pt x="47" y="130"/>
                  </a:lnTo>
                  <a:lnTo>
                    <a:pt x="47" y="134"/>
                  </a:lnTo>
                  <a:lnTo>
                    <a:pt x="48" y="135"/>
                  </a:lnTo>
                  <a:lnTo>
                    <a:pt x="50" y="134"/>
                  </a:lnTo>
                  <a:lnTo>
                    <a:pt x="50" y="136"/>
                  </a:lnTo>
                  <a:lnTo>
                    <a:pt x="51" y="136"/>
                  </a:lnTo>
                  <a:lnTo>
                    <a:pt x="51" y="135"/>
                  </a:lnTo>
                  <a:lnTo>
                    <a:pt x="53" y="134"/>
                  </a:lnTo>
                  <a:lnTo>
                    <a:pt x="53" y="136"/>
                  </a:lnTo>
                  <a:lnTo>
                    <a:pt x="56" y="138"/>
                  </a:lnTo>
                  <a:lnTo>
                    <a:pt x="55" y="138"/>
                  </a:lnTo>
                  <a:lnTo>
                    <a:pt x="57" y="138"/>
                  </a:lnTo>
                  <a:lnTo>
                    <a:pt x="57" y="139"/>
                  </a:lnTo>
                  <a:lnTo>
                    <a:pt x="57" y="139"/>
                  </a:lnTo>
                  <a:lnTo>
                    <a:pt x="59" y="139"/>
                  </a:lnTo>
                  <a:lnTo>
                    <a:pt x="57" y="140"/>
                  </a:lnTo>
                  <a:lnTo>
                    <a:pt x="56" y="139"/>
                  </a:lnTo>
                  <a:lnTo>
                    <a:pt x="58" y="141"/>
                  </a:lnTo>
                  <a:lnTo>
                    <a:pt x="61" y="141"/>
                  </a:lnTo>
                  <a:lnTo>
                    <a:pt x="62" y="144"/>
                  </a:lnTo>
                  <a:lnTo>
                    <a:pt x="63" y="144"/>
                  </a:lnTo>
                  <a:lnTo>
                    <a:pt x="63" y="145"/>
                  </a:lnTo>
                  <a:lnTo>
                    <a:pt x="62" y="144"/>
                  </a:lnTo>
                  <a:lnTo>
                    <a:pt x="61" y="147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2" y="147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8" y="153"/>
                  </a:lnTo>
                  <a:lnTo>
                    <a:pt x="57" y="152"/>
                  </a:lnTo>
                  <a:lnTo>
                    <a:pt x="56" y="152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54" y="153"/>
                  </a:lnTo>
                  <a:lnTo>
                    <a:pt x="54" y="151"/>
                  </a:lnTo>
                  <a:lnTo>
                    <a:pt x="53" y="149"/>
                  </a:lnTo>
                  <a:lnTo>
                    <a:pt x="53" y="153"/>
                  </a:lnTo>
                  <a:lnTo>
                    <a:pt x="53" y="152"/>
                  </a:lnTo>
                  <a:lnTo>
                    <a:pt x="52" y="152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51" y="153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5" y="152"/>
                  </a:lnTo>
                  <a:lnTo>
                    <a:pt x="43" y="151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43" y="153"/>
                  </a:lnTo>
                  <a:lnTo>
                    <a:pt x="41" y="154"/>
                  </a:lnTo>
                  <a:lnTo>
                    <a:pt x="41" y="154"/>
                  </a:lnTo>
                  <a:lnTo>
                    <a:pt x="45" y="153"/>
                  </a:lnTo>
                  <a:lnTo>
                    <a:pt x="46" y="153"/>
                  </a:lnTo>
                  <a:lnTo>
                    <a:pt x="48" y="155"/>
                  </a:lnTo>
                  <a:lnTo>
                    <a:pt x="50" y="155"/>
                  </a:lnTo>
                  <a:lnTo>
                    <a:pt x="50" y="156"/>
                  </a:lnTo>
                  <a:lnTo>
                    <a:pt x="51" y="156"/>
                  </a:lnTo>
                  <a:lnTo>
                    <a:pt x="51" y="155"/>
                  </a:lnTo>
                  <a:lnTo>
                    <a:pt x="53" y="156"/>
                  </a:lnTo>
                  <a:lnTo>
                    <a:pt x="53" y="155"/>
                  </a:lnTo>
                  <a:lnTo>
                    <a:pt x="54" y="156"/>
                  </a:lnTo>
                  <a:lnTo>
                    <a:pt x="57" y="154"/>
                  </a:lnTo>
                  <a:lnTo>
                    <a:pt x="58" y="153"/>
                  </a:lnTo>
                  <a:lnTo>
                    <a:pt x="59" y="154"/>
                  </a:lnTo>
                  <a:lnTo>
                    <a:pt x="59" y="152"/>
                  </a:lnTo>
                  <a:lnTo>
                    <a:pt x="59" y="152"/>
                  </a:lnTo>
                  <a:lnTo>
                    <a:pt x="61" y="154"/>
                  </a:lnTo>
                  <a:lnTo>
                    <a:pt x="59" y="154"/>
                  </a:lnTo>
                  <a:lnTo>
                    <a:pt x="58" y="155"/>
                  </a:lnTo>
                  <a:lnTo>
                    <a:pt x="60" y="157"/>
                  </a:lnTo>
                  <a:lnTo>
                    <a:pt x="58" y="158"/>
                  </a:lnTo>
                  <a:lnTo>
                    <a:pt x="58" y="157"/>
                  </a:lnTo>
                  <a:lnTo>
                    <a:pt x="56" y="159"/>
                  </a:lnTo>
                  <a:lnTo>
                    <a:pt x="56" y="162"/>
                  </a:lnTo>
                  <a:lnTo>
                    <a:pt x="55" y="162"/>
                  </a:lnTo>
                  <a:lnTo>
                    <a:pt x="54" y="158"/>
                  </a:lnTo>
                  <a:lnTo>
                    <a:pt x="53" y="157"/>
                  </a:lnTo>
                  <a:lnTo>
                    <a:pt x="53" y="161"/>
                  </a:lnTo>
                  <a:lnTo>
                    <a:pt x="54" y="161"/>
                  </a:lnTo>
                  <a:lnTo>
                    <a:pt x="53" y="163"/>
                  </a:lnTo>
                  <a:lnTo>
                    <a:pt x="49" y="166"/>
                  </a:lnTo>
                  <a:lnTo>
                    <a:pt x="47" y="167"/>
                  </a:lnTo>
                  <a:lnTo>
                    <a:pt x="49" y="169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48" y="173"/>
                  </a:lnTo>
                  <a:lnTo>
                    <a:pt x="48" y="174"/>
                  </a:lnTo>
                  <a:lnTo>
                    <a:pt x="48" y="175"/>
                  </a:lnTo>
                  <a:lnTo>
                    <a:pt x="48" y="176"/>
                  </a:lnTo>
                  <a:lnTo>
                    <a:pt x="47" y="177"/>
                  </a:lnTo>
                  <a:lnTo>
                    <a:pt x="48" y="177"/>
                  </a:lnTo>
                  <a:lnTo>
                    <a:pt x="48" y="178"/>
                  </a:lnTo>
                  <a:lnTo>
                    <a:pt x="47" y="178"/>
                  </a:lnTo>
                  <a:lnTo>
                    <a:pt x="46" y="177"/>
                  </a:lnTo>
                  <a:lnTo>
                    <a:pt x="46" y="178"/>
                  </a:lnTo>
                  <a:lnTo>
                    <a:pt x="48" y="181"/>
                  </a:lnTo>
                  <a:lnTo>
                    <a:pt x="48" y="183"/>
                  </a:lnTo>
                  <a:lnTo>
                    <a:pt x="47" y="183"/>
                  </a:lnTo>
                  <a:lnTo>
                    <a:pt x="47" y="184"/>
                  </a:lnTo>
                  <a:lnTo>
                    <a:pt x="48" y="184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47" y="186"/>
                  </a:lnTo>
                  <a:lnTo>
                    <a:pt x="47" y="190"/>
                  </a:lnTo>
                  <a:lnTo>
                    <a:pt x="48" y="192"/>
                  </a:lnTo>
                  <a:lnTo>
                    <a:pt x="47" y="192"/>
                  </a:lnTo>
                  <a:lnTo>
                    <a:pt x="47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5" y="204"/>
                  </a:lnTo>
                  <a:lnTo>
                    <a:pt x="43" y="208"/>
                  </a:lnTo>
                  <a:lnTo>
                    <a:pt x="43" y="207"/>
                  </a:lnTo>
                  <a:lnTo>
                    <a:pt x="43" y="206"/>
                  </a:lnTo>
                  <a:lnTo>
                    <a:pt x="41" y="206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6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3" y="207"/>
                  </a:lnTo>
                  <a:lnTo>
                    <a:pt x="34" y="209"/>
                  </a:lnTo>
                  <a:lnTo>
                    <a:pt x="32" y="210"/>
                  </a:lnTo>
                  <a:lnTo>
                    <a:pt x="32" y="209"/>
                  </a:lnTo>
                  <a:lnTo>
                    <a:pt x="32" y="209"/>
                  </a:lnTo>
                  <a:lnTo>
                    <a:pt x="30" y="211"/>
                  </a:lnTo>
                  <a:lnTo>
                    <a:pt x="29" y="213"/>
                  </a:lnTo>
                  <a:lnTo>
                    <a:pt x="29" y="215"/>
                  </a:lnTo>
                  <a:lnTo>
                    <a:pt x="31" y="217"/>
                  </a:lnTo>
                  <a:lnTo>
                    <a:pt x="29" y="220"/>
                  </a:lnTo>
                  <a:lnTo>
                    <a:pt x="27" y="219"/>
                  </a:lnTo>
                  <a:lnTo>
                    <a:pt x="24" y="220"/>
                  </a:lnTo>
                  <a:lnTo>
                    <a:pt x="22" y="221"/>
                  </a:lnTo>
                  <a:lnTo>
                    <a:pt x="20" y="221"/>
                  </a:lnTo>
                  <a:lnTo>
                    <a:pt x="18" y="220"/>
                  </a:lnTo>
                  <a:lnTo>
                    <a:pt x="17" y="221"/>
                  </a:lnTo>
                  <a:lnTo>
                    <a:pt x="17" y="220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18"/>
                  </a:lnTo>
                  <a:lnTo>
                    <a:pt x="19" y="217"/>
                  </a:lnTo>
                  <a:lnTo>
                    <a:pt x="19" y="216"/>
                  </a:lnTo>
                  <a:lnTo>
                    <a:pt x="18" y="215"/>
                  </a:lnTo>
                  <a:lnTo>
                    <a:pt x="18" y="214"/>
                  </a:lnTo>
                  <a:lnTo>
                    <a:pt x="17" y="213"/>
                  </a:lnTo>
                  <a:lnTo>
                    <a:pt x="14" y="208"/>
                  </a:lnTo>
                  <a:lnTo>
                    <a:pt x="13" y="206"/>
                  </a:lnTo>
                  <a:lnTo>
                    <a:pt x="15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4" y="205"/>
                  </a:lnTo>
                  <a:lnTo>
                    <a:pt x="14" y="204"/>
                  </a:lnTo>
                  <a:lnTo>
                    <a:pt x="15" y="203"/>
                  </a:lnTo>
                  <a:lnTo>
                    <a:pt x="16" y="204"/>
                  </a:lnTo>
                  <a:lnTo>
                    <a:pt x="17" y="202"/>
                  </a:lnTo>
                  <a:lnTo>
                    <a:pt x="17" y="201"/>
                  </a:lnTo>
                  <a:lnTo>
                    <a:pt x="15" y="201"/>
                  </a:lnTo>
                  <a:lnTo>
                    <a:pt x="14" y="198"/>
                  </a:lnTo>
                  <a:lnTo>
                    <a:pt x="12" y="196"/>
                  </a:lnTo>
                  <a:lnTo>
                    <a:pt x="11" y="195"/>
                  </a:lnTo>
                  <a:lnTo>
                    <a:pt x="11" y="194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9" y="190"/>
                  </a:lnTo>
                  <a:lnTo>
                    <a:pt x="9" y="188"/>
                  </a:lnTo>
                  <a:lnTo>
                    <a:pt x="9" y="188"/>
                  </a:lnTo>
                  <a:lnTo>
                    <a:pt x="8" y="190"/>
                  </a:lnTo>
                  <a:lnTo>
                    <a:pt x="7" y="189"/>
                  </a:lnTo>
                  <a:lnTo>
                    <a:pt x="7" y="187"/>
                  </a:lnTo>
                  <a:lnTo>
                    <a:pt x="7" y="185"/>
                  </a:lnTo>
                  <a:lnTo>
                    <a:pt x="6" y="184"/>
                  </a:lnTo>
                  <a:lnTo>
                    <a:pt x="6" y="183"/>
                  </a:lnTo>
                  <a:lnTo>
                    <a:pt x="5" y="182"/>
                  </a:lnTo>
                  <a:lnTo>
                    <a:pt x="6" y="181"/>
                  </a:lnTo>
                  <a:lnTo>
                    <a:pt x="6" y="179"/>
                  </a:lnTo>
                  <a:lnTo>
                    <a:pt x="7" y="176"/>
                  </a:lnTo>
                  <a:lnTo>
                    <a:pt x="6" y="175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3" y="176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3"/>
                  </a:lnTo>
                  <a:lnTo>
                    <a:pt x="2" y="174"/>
                  </a:lnTo>
                  <a:lnTo>
                    <a:pt x="1" y="174"/>
                  </a:lnTo>
                  <a:lnTo>
                    <a:pt x="1" y="171"/>
                  </a:lnTo>
                  <a:lnTo>
                    <a:pt x="1" y="168"/>
                  </a:lnTo>
                  <a:lnTo>
                    <a:pt x="1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2" y="164"/>
                  </a:lnTo>
                </a:path>
              </a:pathLst>
            </a:custGeom>
            <a:solidFill>
              <a:srgbClr val="FF66CC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60" name="Freeform 44"/>
            <p:cNvSpPr>
              <a:spLocks/>
            </p:cNvSpPr>
            <p:nvPr/>
          </p:nvSpPr>
          <p:spPr bwMode="auto">
            <a:xfrm>
              <a:off x="2880" y="3236"/>
              <a:ext cx="316" cy="517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12" y="28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0" y="20"/>
                </a:cxn>
                <a:cxn ang="0">
                  <a:pos x="31" y="4"/>
                </a:cxn>
                <a:cxn ang="0">
                  <a:pos x="40" y="3"/>
                </a:cxn>
                <a:cxn ang="0">
                  <a:pos x="46" y="14"/>
                </a:cxn>
                <a:cxn ang="0">
                  <a:pos x="47" y="18"/>
                </a:cxn>
                <a:cxn ang="0">
                  <a:pos x="60" y="33"/>
                </a:cxn>
                <a:cxn ang="0">
                  <a:pos x="64" y="53"/>
                </a:cxn>
                <a:cxn ang="0">
                  <a:pos x="70" y="63"/>
                </a:cxn>
                <a:cxn ang="0">
                  <a:pos x="70" y="70"/>
                </a:cxn>
                <a:cxn ang="0">
                  <a:pos x="72" y="75"/>
                </a:cxn>
                <a:cxn ang="0">
                  <a:pos x="77" y="81"/>
                </a:cxn>
                <a:cxn ang="0">
                  <a:pos x="80" y="92"/>
                </a:cxn>
                <a:cxn ang="0">
                  <a:pos x="95" y="102"/>
                </a:cxn>
                <a:cxn ang="0">
                  <a:pos x="85" y="135"/>
                </a:cxn>
                <a:cxn ang="0">
                  <a:pos x="80" y="146"/>
                </a:cxn>
                <a:cxn ang="0">
                  <a:pos x="74" y="148"/>
                </a:cxn>
                <a:cxn ang="0">
                  <a:pos x="70" y="149"/>
                </a:cxn>
                <a:cxn ang="0">
                  <a:pos x="67" y="153"/>
                </a:cxn>
                <a:cxn ang="0">
                  <a:pos x="65" y="154"/>
                </a:cxn>
                <a:cxn ang="0">
                  <a:pos x="61" y="156"/>
                </a:cxn>
                <a:cxn ang="0">
                  <a:pos x="59" y="157"/>
                </a:cxn>
                <a:cxn ang="0">
                  <a:pos x="51" y="162"/>
                </a:cxn>
                <a:cxn ang="0">
                  <a:pos x="46" y="164"/>
                </a:cxn>
                <a:cxn ang="0">
                  <a:pos x="40" y="160"/>
                </a:cxn>
                <a:cxn ang="0">
                  <a:pos x="34" y="157"/>
                </a:cxn>
                <a:cxn ang="0">
                  <a:pos x="32" y="157"/>
                </a:cxn>
                <a:cxn ang="0">
                  <a:pos x="29" y="152"/>
                </a:cxn>
                <a:cxn ang="0">
                  <a:pos x="29" y="147"/>
                </a:cxn>
                <a:cxn ang="0">
                  <a:pos x="28" y="143"/>
                </a:cxn>
                <a:cxn ang="0">
                  <a:pos x="26" y="135"/>
                </a:cxn>
                <a:cxn ang="0">
                  <a:pos x="25" y="128"/>
                </a:cxn>
                <a:cxn ang="0">
                  <a:pos x="22" y="125"/>
                </a:cxn>
                <a:cxn ang="0">
                  <a:pos x="24" y="119"/>
                </a:cxn>
                <a:cxn ang="0">
                  <a:pos x="24" y="115"/>
                </a:cxn>
                <a:cxn ang="0">
                  <a:pos x="28" y="114"/>
                </a:cxn>
                <a:cxn ang="0">
                  <a:pos x="28" y="109"/>
                </a:cxn>
                <a:cxn ang="0">
                  <a:pos x="31" y="107"/>
                </a:cxn>
                <a:cxn ang="0">
                  <a:pos x="34" y="101"/>
                </a:cxn>
                <a:cxn ang="0">
                  <a:pos x="36" y="95"/>
                </a:cxn>
                <a:cxn ang="0">
                  <a:pos x="39" y="86"/>
                </a:cxn>
                <a:cxn ang="0">
                  <a:pos x="44" y="83"/>
                </a:cxn>
                <a:cxn ang="0">
                  <a:pos x="42" y="80"/>
                </a:cxn>
                <a:cxn ang="0">
                  <a:pos x="39" y="73"/>
                </a:cxn>
                <a:cxn ang="0">
                  <a:pos x="33" y="71"/>
                </a:cxn>
                <a:cxn ang="0">
                  <a:pos x="28" y="60"/>
                </a:cxn>
                <a:cxn ang="0">
                  <a:pos x="25" y="48"/>
                </a:cxn>
                <a:cxn ang="0">
                  <a:pos x="22" y="39"/>
                </a:cxn>
                <a:cxn ang="0">
                  <a:pos x="15" y="33"/>
                </a:cxn>
                <a:cxn ang="0">
                  <a:pos x="0" y="25"/>
                </a:cxn>
              </a:cxnLst>
              <a:rect l="0" t="0" r="r" b="b"/>
              <a:pathLst>
                <a:path w="95" h="166">
                  <a:moveTo>
                    <a:pt x="0" y="25"/>
                  </a:moveTo>
                  <a:lnTo>
                    <a:pt x="1" y="24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6" y="28"/>
                  </a:lnTo>
                  <a:lnTo>
                    <a:pt x="27" y="26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7" y="7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7" y="17"/>
                  </a:lnTo>
                  <a:lnTo>
                    <a:pt x="47" y="18"/>
                  </a:lnTo>
                  <a:lnTo>
                    <a:pt x="47" y="23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7" y="32"/>
                  </a:lnTo>
                  <a:lnTo>
                    <a:pt x="60" y="33"/>
                  </a:lnTo>
                  <a:lnTo>
                    <a:pt x="61" y="36"/>
                  </a:lnTo>
                  <a:lnTo>
                    <a:pt x="58" y="45"/>
                  </a:lnTo>
                  <a:lnTo>
                    <a:pt x="59" y="48"/>
                  </a:lnTo>
                  <a:lnTo>
                    <a:pt x="62" y="50"/>
                  </a:lnTo>
                  <a:lnTo>
                    <a:pt x="64" y="53"/>
                  </a:lnTo>
                  <a:lnTo>
                    <a:pt x="66" y="56"/>
                  </a:lnTo>
                  <a:lnTo>
                    <a:pt x="67" y="57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69" y="64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72" y="72"/>
                  </a:lnTo>
                  <a:lnTo>
                    <a:pt x="71" y="73"/>
                  </a:lnTo>
                  <a:lnTo>
                    <a:pt x="72" y="75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7" y="78"/>
                  </a:lnTo>
                  <a:lnTo>
                    <a:pt x="76" y="80"/>
                  </a:lnTo>
                  <a:lnTo>
                    <a:pt x="77" y="81"/>
                  </a:lnTo>
                  <a:lnTo>
                    <a:pt x="77" y="82"/>
                  </a:lnTo>
                  <a:lnTo>
                    <a:pt x="81" y="84"/>
                  </a:lnTo>
                  <a:lnTo>
                    <a:pt x="82" y="86"/>
                  </a:lnTo>
                  <a:lnTo>
                    <a:pt x="81" y="91"/>
                  </a:lnTo>
                  <a:lnTo>
                    <a:pt x="80" y="92"/>
                  </a:lnTo>
                  <a:lnTo>
                    <a:pt x="85" y="96"/>
                  </a:lnTo>
                  <a:lnTo>
                    <a:pt x="88" y="96"/>
                  </a:lnTo>
                  <a:lnTo>
                    <a:pt x="91" y="98"/>
                  </a:lnTo>
                  <a:lnTo>
                    <a:pt x="92" y="100"/>
                  </a:lnTo>
                  <a:lnTo>
                    <a:pt x="95" y="102"/>
                  </a:lnTo>
                  <a:lnTo>
                    <a:pt x="95" y="109"/>
                  </a:lnTo>
                  <a:lnTo>
                    <a:pt x="93" y="115"/>
                  </a:lnTo>
                  <a:lnTo>
                    <a:pt x="90" y="122"/>
                  </a:lnTo>
                  <a:lnTo>
                    <a:pt x="87" y="131"/>
                  </a:lnTo>
                  <a:lnTo>
                    <a:pt x="85" y="135"/>
                  </a:lnTo>
                  <a:lnTo>
                    <a:pt x="84" y="138"/>
                  </a:lnTo>
                  <a:lnTo>
                    <a:pt x="83" y="138"/>
                  </a:lnTo>
                  <a:lnTo>
                    <a:pt x="81" y="142"/>
                  </a:lnTo>
                  <a:lnTo>
                    <a:pt x="80" y="145"/>
                  </a:lnTo>
                  <a:lnTo>
                    <a:pt x="80" y="146"/>
                  </a:lnTo>
                  <a:lnTo>
                    <a:pt x="79" y="145"/>
                  </a:lnTo>
                  <a:lnTo>
                    <a:pt x="79" y="147"/>
                  </a:lnTo>
                  <a:lnTo>
                    <a:pt x="78" y="148"/>
                  </a:lnTo>
                  <a:lnTo>
                    <a:pt x="74" y="147"/>
                  </a:lnTo>
                  <a:lnTo>
                    <a:pt x="74" y="148"/>
                  </a:lnTo>
                  <a:lnTo>
                    <a:pt x="73" y="148"/>
                  </a:lnTo>
                  <a:lnTo>
                    <a:pt x="72" y="149"/>
                  </a:lnTo>
                  <a:lnTo>
                    <a:pt x="72" y="150"/>
                  </a:lnTo>
                  <a:lnTo>
                    <a:pt x="70" y="148"/>
                  </a:lnTo>
                  <a:lnTo>
                    <a:pt x="70" y="149"/>
                  </a:lnTo>
                  <a:lnTo>
                    <a:pt x="70" y="150"/>
                  </a:lnTo>
                  <a:lnTo>
                    <a:pt x="69" y="151"/>
                  </a:lnTo>
                  <a:lnTo>
                    <a:pt x="68" y="151"/>
                  </a:lnTo>
                  <a:lnTo>
                    <a:pt x="68" y="152"/>
                  </a:lnTo>
                  <a:lnTo>
                    <a:pt x="67" y="153"/>
                  </a:lnTo>
                  <a:lnTo>
                    <a:pt x="67" y="152"/>
                  </a:lnTo>
                  <a:lnTo>
                    <a:pt x="66" y="152"/>
                  </a:lnTo>
                  <a:lnTo>
                    <a:pt x="66" y="154"/>
                  </a:lnTo>
                  <a:lnTo>
                    <a:pt x="65" y="154"/>
                  </a:lnTo>
                  <a:lnTo>
                    <a:pt x="65" y="154"/>
                  </a:lnTo>
                  <a:lnTo>
                    <a:pt x="64" y="153"/>
                  </a:lnTo>
                  <a:lnTo>
                    <a:pt x="63" y="153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61" y="156"/>
                  </a:lnTo>
                  <a:lnTo>
                    <a:pt x="61" y="156"/>
                  </a:lnTo>
                  <a:lnTo>
                    <a:pt x="60" y="156"/>
                  </a:lnTo>
                  <a:lnTo>
                    <a:pt x="60" y="157"/>
                  </a:lnTo>
                  <a:lnTo>
                    <a:pt x="58" y="157"/>
                  </a:lnTo>
                  <a:lnTo>
                    <a:pt x="59" y="157"/>
                  </a:lnTo>
                  <a:lnTo>
                    <a:pt x="58" y="157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9"/>
                  </a:lnTo>
                  <a:lnTo>
                    <a:pt x="51" y="162"/>
                  </a:lnTo>
                  <a:lnTo>
                    <a:pt x="48" y="162"/>
                  </a:lnTo>
                  <a:lnTo>
                    <a:pt x="47" y="164"/>
                  </a:lnTo>
                  <a:lnTo>
                    <a:pt x="47" y="165"/>
                  </a:lnTo>
                  <a:lnTo>
                    <a:pt x="44" y="166"/>
                  </a:lnTo>
                  <a:lnTo>
                    <a:pt x="46" y="164"/>
                  </a:lnTo>
                  <a:lnTo>
                    <a:pt x="45" y="162"/>
                  </a:lnTo>
                  <a:lnTo>
                    <a:pt x="44" y="162"/>
                  </a:lnTo>
                  <a:lnTo>
                    <a:pt x="44" y="161"/>
                  </a:lnTo>
                  <a:lnTo>
                    <a:pt x="44" y="157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57"/>
                  </a:lnTo>
                  <a:lnTo>
                    <a:pt x="38" y="158"/>
                  </a:lnTo>
                  <a:lnTo>
                    <a:pt x="35" y="156"/>
                  </a:lnTo>
                  <a:lnTo>
                    <a:pt x="34" y="157"/>
                  </a:lnTo>
                  <a:lnTo>
                    <a:pt x="34" y="157"/>
                  </a:lnTo>
                  <a:lnTo>
                    <a:pt x="34" y="155"/>
                  </a:lnTo>
                  <a:lnTo>
                    <a:pt x="33" y="156"/>
                  </a:lnTo>
                  <a:lnTo>
                    <a:pt x="33" y="157"/>
                  </a:lnTo>
                  <a:lnTo>
                    <a:pt x="32" y="157"/>
                  </a:lnTo>
                  <a:lnTo>
                    <a:pt x="31" y="156"/>
                  </a:lnTo>
                  <a:lnTo>
                    <a:pt x="31" y="155"/>
                  </a:lnTo>
                  <a:lnTo>
                    <a:pt x="30" y="155"/>
                  </a:lnTo>
                  <a:lnTo>
                    <a:pt x="31" y="153"/>
                  </a:lnTo>
                  <a:lnTo>
                    <a:pt x="29" y="152"/>
                  </a:lnTo>
                  <a:lnTo>
                    <a:pt x="29" y="151"/>
                  </a:lnTo>
                  <a:lnTo>
                    <a:pt x="30" y="151"/>
                  </a:lnTo>
                  <a:lnTo>
                    <a:pt x="28" y="148"/>
                  </a:lnTo>
                  <a:lnTo>
                    <a:pt x="30" y="148"/>
                  </a:lnTo>
                  <a:lnTo>
                    <a:pt x="29" y="147"/>
                  </a:lnTo>
                  <a:lnTo>
                    <a:pt x="30" y="146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43"/>
                  </a:lnTo>
                  <a:lnTo>
                    <a:pt x="28" y="143"/>
                  </a:lnTo>
                  <a:lnTo>
                    <a:pt x="28" y="140"/>
                  </a:lnTo>
                  <a:lnTo>
                    <a:pt x="30" y="141"/>
                  </a:lnTo>
                  <a:lnTo>
                    <a:pt x="28" y="139"/>
                  </a:lnTo>
                  <a:lnTo>
                    <a:pt x="26" y="135"/>
                  </a:lnTo>
                  <a:lnTo>
                    <a:pt x="26" y="135"/>
                  </a:lnTo>
                  <a:lnTo>
                    <a:pt x="25" y="134"/>
                  </a:lnTo>
                  <a:lnTo>
                    <a:pt x="25" y="132"/>
                  </a:lnTo>
                  <a:lnTo>
                    <a:pt x="26" y="130"/>
                  </a:lnTo>
                  <a:lnTo>
                    <a:pt x="25" y="130"/>
                  </a:lnTo>
                  <a:lnTo>
                    <a:pt x="25" y="128"/>
                  </a:lnTo>
                  <a:lnTo>
                    <a:pt x="24" y="128"/>
                  </a:lnTo>
                  <a:lnTo>
                    <a:pt x="24" y="127"/>
                  </a:lnTo>
                  <a:lnTo>
                    <a:pt x="23" y="128"/>
                  </a:lnTo>
                  <a:lnTo>
                    <a:pt x="23" y="126"/>
                  </a:lnTo>
                  <a:lnTo>
                    <a:pt x="22" y="125"/>
                  </a:lnTo>
                  <a:lnTo>
                    <a:pt x="22" y="123"/>
                  </a:lnTo>
                  <a:lnTo>
                    <a:pt x="22" y="122"/>
                  </a:lnTo>
                  <a:lnTo>
                    <a:pt x="23" y="120"/>
                  </a:lnTo>
                  <a:lnTo>
                    <a:pt x="24" y="120"/>
                  </a:lnTo>
                  <a:lnTo>
                    <a:pt x="24" y="119"/>
                  </a:lnTo>
                  <a:lnTo>
                    <a:pt x="23" y="117"/>
                  </a:lnTo>
                  <a:lnTo>
                    <a:pt x="24" y="116"/>
                  </a:lnTo>
                  <a:lnTo>
                    <a:pt x="23" y="115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6" y="113"/>
                  </a:lnTo>
                  <a:lnTo>
                    <a:pt x="26" y="115"/>
                  </a:lnTo>
                  <a:lnTo>
                    <a:pt x="27" y="115"/>
                  </a:lnTo>
                  <a:lnTo>
                    <a:pt x="27" y="114"/>
                  </a:lnTo>
                  <a:lnTo>
                    <a:pt x="28" y="114"/>
                  </a:lnTo>
                  <a:lnTo>
                    <a:pt x="29" y="112"/>
                  </a:lnTo>
                  <a:lnTo>
                    <a:pt x="27" y="110"/>
                  </a:lnTo>
                  <a:lnTo>
                    <a:pt x="29" y="110"/>
                  </a:lnTo>
                  <a:lnTo>
                    <a:pt x="28" y="109"/>
                  </a:lnTo>
                  <a:lnTo>
                    <a:pt x="28" y="109"/>
                  </a:lnTo>
                  <a:lnTo>
                    <a:pt x="29" y="110"/>
                  </a:lnTo>
                  <a:lnTo>
                    <a:pt x="29" y="109"/>
                  </a:lnTo>
                  <a:lnTo>
                    <a:pt x="29" y="106"/>
                  </a:lnTo>
                  <a:lnTo>
                    <a:pt x="30" y="106"/>
                  </a:lnTo>
                  <a:lnTo>
                    <a:pt x="31" y="107"/>
                  </a:lnTo>
                  <a:lnTo>
                    <a:pt x="31" y="106"/>
                  </a:lnTo>
                  <a:lnTo>
                    <a:pt x="31" y="104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4" y="101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7" y="95"/>
                  </a:lnTo>
                  <a:lnTo>
                    <a:pt x="37" y="93"/>
                  </a:lnTo>
                  <a:lnTo>
                    <a:pt x="39" y="90"/>
                  </a:lnTo>
                  <a:lnTo>
                    <a:pt x="38" y="89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42" y="83"/>
                  </a:lnTo>
                  <a:lnTo>
                    <a:pt x="43" y="85"/>
                  </a:lnTo>
                  <a:lnTo>
                    <a:pt x="44" y="84"/>
                  </a:lnTo>
                  <a:lnTo>
                    <a:pt x="44" y="83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4" y="82"/>
                  </a:lnTo>
                  <a:lnTo>
                    <a:pt x="43" y="80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1" y="76"/>
                  </a:lnTo>
                  <a:lnTo>
                    <a:pt x="42" y="75"/>
                  </a:lnTo>
                  <a:lnTo>
                    <a:pt x="42" y="74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7" y="73"/>
                  </a:lnTo>
                  <a:lnTo>
                    <a:pt x="35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7" y="62"/>
                  </a:lnTo>
                  <a:lnTo>
                    <a:pt x="28" y="60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4" y="47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0" y="38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5" y="33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0" y="25"/>
                  </a:lnTo>
                </a:path>
              </a:pathLst>
            </a:custGeom>
            <a:solidFill>
              <a:srgbClr val="D6009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61" name="Freeform 45"/>
            <p:cNvSpPr>
              <a:spLocks/>
            </p:cNvSpPr>
            <p:nvPr/>
          </p:nvSpPr>
          <p:spPr bwMode="auto">
            <a:xfrm>
              <a:off x="1932" y="3252"/>
              <a:ext cx="7" cy="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62" name="Freeform 46"/>
            <p:cNvSpPr>
              <a:spLocks/>
            </p:cNvSpPr>
            <p:nvPr/>
          </p:nvSpPr>
          <p:spPr bwMode="auto">
            <a:xfrm>
              <a:off x="1935" y="3271"/>
              <a:ext cx="7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6863" name="Freeform 47"/>
            <p:cNvSpPr>
              <a:spLocks/>
            </p:cNvSpPr>
            <p:nvPr/>
          </p:nvSpPr>
          <p:spPr bwMode="auto">
            <a:xfrm>
              <a:off x="4967" y="3689"/>
              <a:ext cx="87" cy="19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0" y="35"/>
                </a:cxn>
                <a:cxn ang="0">
                  <a:pos x="1" y="33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4" y="21"/>
                </a:cxn>
                <a:cxn ang="0">
                  <a:pos x="4" y="18"/>
                </a:cxn>
                <a:cxn ang="0">
                  <a:pos x="4" y="15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2" y="8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1" y="10"/>
                </a:cxn>
                <a:cxn ang="0">
                  <a:pos x="12" y="12"/>
                </a:cxn>
                <a:cxn ang="0">
                  <a:pos x="12" y="13"/>
                </a:cxn>
                <a:cxn ang="0">
                  <a:pos x="12" y="14"/>
                </a:cxn>
                <a:cxn ang="0">
                  <a:pos x="14" y="19"/>
                </a:cxn>
                <a:cxn ang="0">
                  <a:pos x="14" y="20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5" y="24"/>
                </a:cxn>
                <a:cxn ang="0">
                  <a:pos x="15" y="28"/>
                </a:cxn>
                <a:cxn ang="0">
                  <a:pos x="16" y="30"/>
                </a:cxn>
                <a:cxn ang="0">
                  <a:pos x="16" y="31"/>
                </a:cxn>
                <a:cxn ang="0">
                  <a:pos x="15" y="32"/>
                </a:cxn>
                <a:cxn ang="0">
                  <a:pos x="16" y="32"/>
                </a:cxn>
                <a:cxn ang="0">
                  <a:pos x="17" y="33"/>
                </a:cxn>
                <a:cxn ang="0">
                  <a:pos x="17" y="34"/>
                </a:cxn>
                <a:cxn ang="0">
                  <a:pos x="17" y="37"/>
                </a:cxn>
                <a:cxn ang="0">
                  <a:pos x="16" y="38"/>
                </a:cxn>
                <a:cxn ang="0">
                  <a:pos x="16" y="39"/>
                </a:cxn>
                <a:cxn ang="0">
                  <a:pos x="2" y="39"/>
                </a:cxn>
                <a:cxn ang="0">
                  <a:pos x="1" y="37"/>
                </a:cxn>
                <a:cxn ang="0">
                  <a:pos x="0" y="36"/>
                </a:cxn>
              </a:cxnLst>
              <a:rect l="0" t="0" r="r" b="b"/>
              <a:pathLst>
                <a:path w="17" h="39">
                  <a:moveTo>
                    <a:pt x="0" y="36"/>
                  </a:moveTo>
                  <a:lnTo>
                    <a:pt x="0" y="36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2" y="39"/>
                  </a:lnTo>
                  <a:lnTo>
                    <a:pt x="1" y="37"/>
                  </a:lnTo>
                  <a:lnTo>
                    <a:pt x="0" y="36"/>
                  </a:lnTo>
                </a:path>
              </a:pathLst>
            </a:custGeom>
            <a:solidFill>
              <a:srgbClr val="D60093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AT"/>
            </a:p>
          </p:txBody>
        </p:sp>
      </p:grpSp>
      <p:pic>
        <p:nvPicPr>
          <p:cNvPr id="279" name="Picture 50" descr="http://www.lter-europe.net/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4288" y="6110586"/>
            <a:ext cx="1908294" cy="74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Grafik 275" descr="LifeWatch_logo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5877272"/>
            <a:ext cx="3676116" cy="98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Var 1/ Hypotheses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smtClean="0"/>
              <a:t>Provisional working hypotheses:</a:t>
            </a:r>
            <a:endParaRPr lang="de-DE" b="1" smtClean="0"/>
          </a:p>
          <a:p>
            <a:r>
              <a:rPr lang="en-US" smtClean="0"/>
              <a:t>tree species composition of forest stands across Europe influence C sequestration of forest ecosystems</a:t>
            </a:r>
            <a:endParaRPr lang="de-DE" smtClean="0"/>
          </a:p>
          <a:p>
            <a:r>
              <a:rPr lang="en-US" smtClean="0"/>
              <a:t>data used for the Kyoto protcol calculations implicitly consider some biodiversity effects</a:t>
            </a:r>
            <a:endParaRPr lang="de-DE" smtClean="0"/>
          </a:p>
          <a:p>
            <a:pPr>
              <a:buNone/>
            </a:pPr>
            <a:r>
              <a:rPr lang="en-US" smtClean="0"/>
              <a:t> </a:t>
            </a:r>
            <a:endParaRPr lang="de-DE" smtClean="0"/>
          </a:p>
          <a:p>
            <a:pPr>
              <a:buNone/>
            </a:pPr>
            <a:r>
              <a:rPr lang="en-US" b="1" smtClean="0"/>
              <a:t>Background Info:</a:t>
            </a:r>
            <a:endParaRPr lang="de-DE" b="1" smtClean="0"/>
          </a:p>
          <a:p>
            <a:r>
              <a:rPr lang="en-US" smtClean="0"/>
              <a:t>calculated </a:t>
            </a:r>
            <a:r>
              <a:rPr lang="en-US" smtClean="0"/>
              <a:t>biomass </a:t>
            </a:r>
            <a:r>
              <a:rPr lang="en-US" smtClean="0"/>
              <a:t>contains </a:t>
            </a:r>
            <a:r>
              <a:rPr lang="en-US" smtClean="0"/>
              <a:t>empirical knowledge on interrelation between biodiversity </a:t>
            </a:r>
            <a:r>
              <a:rPr lang="en-US" smtClean="0"/>
              <a:t>and </a:t>
            </a:r>
            <a:r>
              <a:rPr lang="en-US" smtClean="0"/>
              <a:t>production </a:t>
            </a:r>
            <a:r>
              <a:rPr lang="en-US" smtClean="0"/>
              <a:t>(tree species specific root-shoot rations etc.)</a:t>
            </a:r>
            <a:endParaRPr lang="de-DE" smtClean="0"/>
          </a:p>
          <a:p>
            <a:r>
              <a:rPr lang="en-US" smtClean="0"/>
              <a:t>calculation </a:t>
            </a:r>
            <a:r>
              <a:rPr lang="en-US" smtClean="0"/>
              <a:t>of C pools and fluxes based on these data contains this biodiversity signal</a:t>
            </a:r>
            <a:endParaRPr lang="de-DE" smtClean="0"/>
          </a:p>
          <a:p>
            <a:r>
              <a:rPr lang="en-US" smtClean="0"/>
              <a:t>BUT: so far no systematic backwards check, if biodiverse systems do show better carbon sequestration (or more stable carbon sequestration)</a:t>
            </a:r>
            <a:endParaRPr lang="de-DE" smtClean="0"/>
          </a:p>
          <a:p>
            <a:endParaRPr lang="de-DE"/>
          </a:p>
        </p:txBody>
      </p:sp>
      <p:pic>
        <p:nvPicPr>
          <p:cNvPr id="4" name="Grafik 3" descr="european_forest_map_02_4_1_totalfinal.eps.400dpi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20539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Var 1/ Data and data sources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96855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buNone/>
            </a:pPr>
            <a:r>
              <a:rPr lang="en-US" b="1" smtClean="0"/>
              <a:t>Data (scale:  national forest inventories plots; resolution: 5-10yrs)</a:t>
            </a:r>
            <a:endParaRPr lang="de-DE" b="1" smtClean="0"/>
          </a:p>
          <a:p>
            <a:pPr>
              <a:spcBef>
                <a:spcPts val="600"/>
              </a:spcBef>
            </a:pPr>
            <a:r>
              <a:rPr lang="en-US" smtClean="0"/>
              <a:t>tree </a:t>
            </a:r>
            <a:r>
              <a:rPr lang="en-US" smtClean="0"/>
              <a:t>species compostion, 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biomass (canopy, partly calculated depending on species composition) 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soil type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soil carbon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litterfall (calculated production depending on species </a:t>
            </a:r>
            <a:r>
              <a:rPr lang="en-US" smtClean="0"/>
              <a:t>composition</a:t>
            </a:r>
            <a:r>
              <a:rPr lang="en-US" smtClean="0"/>
              <a:t>)</a:t>
            </a:r>
          </a:p>
          <a:p>
            <a:pPr>
              <a:spcBef>
                <a:spcPts val="600"/>
              </a:spcBef>
            </a:pPr>
            <a:endParaRPr lang="de-DE" smtClean="0"/>
          </a:p>
          <a:p>
            <a:pPr>
              <a:spcBef>
                <a:spcPts val="600"/>
              </a:spcBef>
              <a:buNone/>
            </a:pPr>
            <a:r>
              <a:rPr lang="en-US" b="1" smtClean="0"/>
              <a:t>Data (scale</a:t>
            </a:r>
            <a:r>
              <a:rPr lang="en-US" b="1" smtClean="0"/>
              <a:t>:  </a:t>
            </a:r>
            <a:r>
              <a:rPr lang="en-US" b="1" smtClean="0"/>
              <a:t>countries, continent; resolution: 5-10 yrs)</a:t>
            </a:r>
            <a:endParaRPr lang="de-DE" b="1" smtClean="0"/>
          </a:p>
          <a:p>
            <a:pPr>
              <a:spcBef>
                <a:spcPts val="600"/>
              </a:spcBef>
            </a:pPr>
            <a:r>
              <a:rPr lang="en-US" smtClean="0"/>
              <a:t>standing biomass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remote </a:t>
            </a:r>
            <a:r>
              <a:rPr lang="en-US" smtClean="0"/>
              <a:t>sensing data on species composition of forests (finer than CORINE classes)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remote </a:t>
            </a:r>
            <a:r>
              <a:rPr lang="en-US" smtClean="0"/>
              <a:t>sensing data for standing biomass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soil </a:t>
            </a:r>
            <a:r>
              <a:rPr lang="en-US" smtClean="0"/>
              <a:t>carbon modelling from IPCC (grid cell size?)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 </a:t>
            </a:r>
            <a:endParaRPr lang="de-DE" smtClean="0"/>
          </a:p>
          <a:p>
            <a:pPr>
              <a:spcBef>
                <a:spcPts val="600"/>
              </a:spcBef>
              <a:buNone/>
            </a:pPr>
            <a:r>
              <a:rPr lang="en-US" b="1" smtClean="0"/>
              <a:t>Databases/Holders</a:t>
            </a:r>
            <a:endParaRPr lang="de-DE" b="1" smtClean="0"/>
          </a:p>
          <a:p>
            <a:pPr>
              <a:spcBef>
                <a:spcPts val="600"/>
              </a:spcBef>
            </a:pPr>
            <a:r>
              <a:rPr lang="en-US" smtClean="0"/>
              <a:t>national </a:t>
            </a:r>
            <a:r>
              <a:rPr lang="en-US" smtClean="0"/>
              <a:t>Kyoto focal points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national forest inventories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CORINE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GMES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IPCC</a:t>
            </a:r>
            <a:endParaRPr lang="de-DE" smtClean="0"/>
          </a:p>
          <a:p>
            <a:pPr>
              <a:spcBef>
                <a:spcPts val="600"/>
              </a:spcBef>
            </a:pPr>
            <a:endParaRPr lang="de-DE"/>
          </a:p>
        </p:txBody>
      </p:sp>
      <p:pic>
        <p:nvPicPr>
          <p:cNvPr id="5" name="Grafik 4" descr="european_forest_map_02_4_1_totalfinal.eps.400dpi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20539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0520"/>
            <a:ext cx="7772400" cy="838200"/>
          </a:xfrm>
        </p:spPr>
        <p:txBody>
          <a:bodyPr/>
          <a:lstStyle/>
          <a:p>
            <a:r>
              <a:rPr lang="de-AT" smtClean="0"/>
              <a:t>Variant 2: Total biodiv &amp; C</a:t>
            </a:r>
            <a:endParaRPr lang="de-DE"/>
          </a:p>
        </p:txBody>
      </p:sp>
      <p:pic>
        <p:nvPicPr>
          <p:cNvPr id="5" name="Picture 6" descr="IMG_9536"/>
          <p:cNvPicPr>
            <a:picLocks noChangeAspect="1" noChangeArrowheads="1"/>
          </p:cNvPicPr>
          <p:nvPr/>
        </p:nvPicPr>
        <p:blipFill>
          <a:blip r:embed="rId3" cstate="screen">
            <a:lum bright="28000"/>
          </a:blip>
          <a:srcRect/>
          <a:stretch>
            <a:fillRect/>
          </a:stretch>
        </p:blipFill>
        <p:spPr bwMode="auto">
          <a:xfrm>
            <a:off x="683568" y="1124744"/>
            <a:ext cx="7416824" cy="494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Var 2/ Hypotheses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500" b="1" smtClean="0"/>
              <a:t>Provisional </a:t>
            </a:r>
            <a:r>
              <a:rPr lang="en-US" sz="2500" b="1" smtClean="0"/>
              <a:t>working hypotheses:</a:t>
            </a:r>
            <a:endParaRPr lang="de-DE" sz="2500" b="1" smtClean="0"/>
          </a:p>
          <a:p>
            <a:r>
              <a:rPr lang="en-US" smtClean="0"/>
              <a:t>total </a:t>
            </a:r>
            <a:r>
              <a:rPr lang="en-US" smtClean="0"/>
              <a:t>biodiversity of forested ecosystems influences C sequestration</a:t>
            </a:r>
            <a:endParaRPr lang="de-DE" smtClean="0"/>
          </a:p>
          <a:p>
            <a:r>
              <a:rPr lang="en-US" smtClean="0"/>
              <a:t>high </a:t>
            </a:r>
            <a:r>
              <a:rPr lang="en-US" smtClean="0"/>
              <a:t>Biodiversity reduces C fluctuations in time (mid- to long-term)</a:t>
            </a:r>
            <a:endParaRPr lang="de-DE" smtClean="0"/>
          </a:p>
          <a:p>
            <a:pPr>
              <a:buNone/>
            </a:pPr>
            <a:r>
              <a:rPr lang="en-US" smtClean="0"/>
              <a:t> </a:t>
            </a:r>
            <a:endParaRPr lang="de-DE" smtClean="0"/>
          </a:p>
          <a:p>
            <a:pPr>
              <a:buNone/>
            </a:pPr>
            <a:r>
              <a:rPr lang="de-DE" sz="2500" b="1" smtClean="0"/>
              <a:t>Assumptions</a:t>
            </a:r>
            <a:r>
              <a:rPr lang="de-DE" smtClean="0"/>
              <a:t>:</a:t>
            </a:r>
          </a:p>
          <a:p>
            <a:r>
              <a:rPr lang="en-US" b="1" smtClean="0"/>
              <a:t>most sites don´t have both</a:t>
            </a:r>
            <a:r>
              <a:rPr lang="en-US" smtClean="0"/>
              <a:t>, biodiv and C pools/fluxes (at least not for all compartments)</a:t>
            </a:r>
            <a:endParaRPr lang="de-DE" smtClean="0"/>
          </a:p>
          <a:p>
            <a:r>
              <a:rPr lang="en-US" smtClean="0"/>
              <a:t>therefore </a:t>
            </a:r>
            <a:r>
              <a:rPr lang="en-US" b="1" smtClean="0"/>
              <a:t>C-household model</a:t>
            </a:r>
            <a:r>
              <a:rPr lang="en-US" smtClean="0"/>
              <a:t> (pools and fluxes) required for the site level (rather plot than micro-catchement level) in order to model lacking elements</a:t>
            </a:r>
            <a:endParaRPr lang="de-DE" smtClean="0"/>
          </a:p>
          <a:p>
            <a:r>
              <a:rPr lang="en-US" b="1" smtClean="0"/>
              <a:t>supersites</a:t>
            </a:r>
            <a:r>
              <a:rPr lang="en-US" smtClean="0"/>
              <a:t> with complete measurements can be used for model development and testing</a:t>
            </a:r>
            <a:endParaRPr lang="de-DE" smtClean="0"/>
          </a:p>
          <a:p>
            <a:r>
              <a:rPr lang="en-US" b="1" smtClean="0"/>
              <a:t>surrogates/indicators</a:t>
            </a:r>
            <a:r>
              <a:rPr lang="en-US" smtClean="0"/>
              <a:t> for total system biodiverstiy can be identified (e.g. vascular plants and plant communities of groundlayer vegetation, microbiological diverstiy in soils)</a:t>
            </a:r>
            <a:endParaRPr lang="de-DE" smtClean="0"/>
          </a:p>
          <a:p>
            <a:pPr>
              <a:buNone/>
            </a:pPr>
            <a:endParaRPr lang="de-DE" smtClean="0"/>
          </a:p>
          <a:p>
            <a:endParaRPr lang="de-DE"/>
          </a:p>
        </p:txBody>
      </p:sp>
      <p:pic>
        <p:nvPicPr>
          <p:cNvPr id="5" name="Picture 6" descr="IMG_9536"/>
          <p:cNvPicPr>
            <a:picLocks noChangeAspect="1" noChangeArrowheads="1"/>
          </p:cNvPicPr>
          <p:nvPr/>
        </p:nvPicPr>
        <p:blipFill>
          <a:blip r:embed="rId2" cstate="screen">
            <a:lum bright="28000"/>
          </a:blip>
          <a:srcRect/>
          <a:stretch>
            <a:fillRect/>
          </a:stretch>
        </p:blipFill>
        <p:spPr bwMode="auto">
          <a:xfrm>
            <a:off x="-36512" y="-27384"/>
            <a:ext cx="1800200" cy="12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Var 2/ Workflow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identifcation of </a:t>
            </a:r>
            <a:r>
              <a:rPr lang="en-US" b="1" smtClean="0"/>
              <a:t>data </a:t>
            </a:r>
            <a:r>
              <a:rPr lang="en-US" b="1" smtClean="0"/>
              <a:t>requirements </a:t>
            </a:r>
            <a:r>
              <a:rPr lang="en-US" smtClean="0"/>
              <a:t>and </a:t>
            </a:r>
            <a:r>
              <a:rPr lang="en-US" smtClean="0"/>
              <a:t>decision on </a:t>
            </a:r>
            <a:r>
              <a:rPr lang="en-US" b="1" smtClean="0"/>
              <a:t>biodiversity surrogates </a:t>
            </a:r>
            <a:r>
              <a:rPr lang="en-US" smtClean="0"/>
              <a:t>for system biodiversity (might vary across forest types and environmental zones)</a:t>
            </a:r>
            <a:endParaRPr lang="de-DE" smtClean="0"/>
          </a:p>
          <a:p>
            <a:r>
              <a:rPr lang="en-US" smtClean="0"/>
              <a:t>Europe-wide </a:t>
            </a:r>
            <a:r>
              <a:rPr lang="en-US" b="1" smtClean="0"/>
              <a:t>search for suitable sites </a:t>
            </a:r>
            <a:r>
              <a:rPr lang="en-US" smtClean="0"/>
              <a:t>based on site metadata</a:t>
            </a:r>
            <a:endParaRPr lang="de-DE" smtClean="0"/>
          </a:p>
          <a:p>
            <a:r>
              <a:rPr lang="en-US" smtClean="0"/>
              <a:t>collation/comparison </a:t>
            </a:r>
            <a:r>
              <a:rPr lang="en-US" smtClean="0"/>
              <a:t>of </a:t>
            </a:r>
            <a:r>
              <a:rPr lang="en-US" smtClean="0"/>
              <a:t>available </a:t>
            </a:r>
            <a:r>
              <a:rPr lang="en-US" b="1" smtClean="0"/>
              <a:t>parameters </a:t>
            </a:r>
            <a:r>
              <a:rPr lang="en-US" b="1" smtClean="0"/>
              <a:t>and methods </a:t>
            </a:r>
            <a:r>
              <a:rPr lang="en-US" smtClean="0"/>
              <a:t>(classification &amp; semantic mapping to secure interoperability)</a:t>
            </a:r>
            <a:endParaRPr lang="de-DE" smtClean="0"/>
          </a:p>
          <a:p>
            <a:r>
              <a:rPr lang="en-US" b="1" smtClean="0"/>
              <a:t>evaluation of sites </a:t>
            </a:r>
            <a:r>
              <a:rPr lang="en-US" smtClean="0"/>
              <a:t>in terms of coverage of ecosystem compartments (C pools), fluxes and </a:t>
            </a:r>
            <a:r>
              <a:rPr lang="en-US" b="1" smtClean="0"/>
              <a:t>site specific models</a:t>
            </a:r>
            <a:endParaRPr lang="de-DE" b="1" smtClean="0"/>
          </a:p>
          <a:p>
            <a:r>
              <a:rPr lang="en-US" smtClean="0"/>
              <a:t>development of a </a:t>
            </a:r>
            <a:r>
              <a:rPr lang="en-US" b="1" smtClean="0"/>
              <a:t>general C-household model</a:t>
            </a:r>
            <a:endParaRPr lang="de-DE" b="1" smtClean="0"/>
          </a:p>
          <a:p>
            <a:r>
              <a:rPr lang="en-US" b="1" smtClean="0"/>
              <a:t>parameterisation</a:t>
            </a:r>
            <a:r>
              <a:rPr lang="en-US" smtClean="0"/>
              <a:t> of the general C-houshould model </a:t>
            </a:r>
            <a:r>
              <a:rPr lang="en-US" smtClean="0"/>
              <a:t>for </a:t>
            </a:r>
            <a:r>
              <a:rPr lang="en-US" smtClean="0"/>
              <a:t>about 100 sites</a:t>
            </a:r>
            <a:endParaRPr lang="de-DE" smtClean="0"/>
          </a:p>
          <a:p>
            <a:r>
              <a:rPr lang="en-US" b="1" smtClean="0"/>
              <a:t>access </a:t>
            </a:r>
            <a:r>
              <a:rPr lang="en-US" b="1" smtClean="0"/>
              <a:t>distributed </a:t>
            </a:r>
            <a:r>
              <a:rPr lang="en-US" b="1" smtClean="0"/>
              <a:t>data </a:t>
            </a:r>
            <a:r>
              <a:rPr lang="en-US" b="1" smtClean="0"/>
              <a:t>sources </a:t>
            </a:r>
            <a:r>
              <a:rPr lang="en-US" smtClean="0"/>
              <a:t>(data portal, WEB interfaces, WFS for data harvesting)</a:t>
            </a:r>
            <a:endParaRPr lang="de-DE" smtClean="0"/>
          </a:p>
          <a:p>
            <a:r>
              <a:rPr lang="en-US" b="1" smtClean="0"/>
              <a:t>correlative </a:t>
            </a:r>
            <a:r>
              <a:rPr lang="en-US" b="1" smtClean="0"/>
              <a:t>testing </a:t>
            </a:r>
            <a:r>
              <a:rPr lang="en-US" smtClean="0"/>
              <a:t>of C-storage trends against total </a:t>
            </a:r>
            <a:r>
              <a:rPr lang="en-US" smtClean="0"/>
              <a:t>biodiversity </a:t>
            </a:r>
            <a:r>
              <a:rPr lang="en-US" smtClean="0"/>
              <a:t>&amp; biodiv trends </a:t>
            </a:r>
          </a:p>
          <a:p>
            <a:r>
              <a:rPr lang="en-US" smtClean="0"/>
              <a:t>ITERATIVE </a:t>
            </a:r>
            <a:r>
              <a:rPr lang="en-US" smtClean="0"/>
              <a:t>PROCESS: implementation of identified biodiversity related C-household alterations in the C-household model itself</a:t>
            </a:r>
            <a:endParaRPr lang="de-DE"/>
          </a:p>
        </p:txBody>
      </p:sp>
      <p:pic>
        <p:nvPicPr>
          <p:cNvPr id="4" name="Picture 6" descr="IMG_9536"/>
          <p:cNvPicPr>
            <a:picLocks noChangeAspect="1" noChangeArrowheads="1"/>
          </p:cNvPicPr>
          <p:nvPr/>
        </p:nvPicPr>
        <p:blipFill>
          <a:blip r:embed="rId3" cstate="screen">
            <a:lum bright="28000"/>
          </a:blip>
          <a:srcRect/>
          <a:stretch>
            <a:fillRect/>
          </a:stretch>
        </p:blipFill>
        <p:spPr bwMode="auto">
          <a:xfrm>
            <a:off x="-36512" y="-27384"/>
            <a:ext cx="1800200" cy="12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Var 2/ Data and data sources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96855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900"/>
              </a:spcBef>
              <a:buNone/>
            </a:pPr>
            <a:r>
              <a:rPr lang="en-US" b="1" smtClean="0"/>
              <a:t>Data (spatial scale: plot, site)</a:t>
            </a:r>
            <a:endParaRPr lang="de-DE" b="1" smtClean="0"/>
          </a:p>
          <a:p>
            <a:pPr>
              <a:spcBef>
                <a:spcPts val="900"/>
              </a:spcBef>
            </a:pPr>
            <a:r>
              <a:rPr lang="en-US" smtClean="0"/>
              <a:t>biodiversity data (surrogates for biodiversity in main system compartments)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ev. functional traits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Soil type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Soil physical data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C pools (forest type/ ecozone specific main pools: above &amp; below ground biomass, soil C)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C fluxes (measured directly, indirectly)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Meteorological data (in situ): Temp, precipitation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 </a:t>
            </a:r>
            <a:endParaRPr lang="de-DE" smtClean="0"/>
          </a:p>
          <a:p>
            <a:pPr>
              <a:spcBef>
                <a:spcPts val="900"/>
              </a:spcBef>
              <a:buNone/>
            </a:pPr>
            <a:r>
              <a:rPr lang="en-US" sz="2500" b="1" smtClean="0"/>
              <a:t>Databases/Holders</a:t>
            </a:r>
            <a:endParaRPr lang="de-DE" sz="2500" b="1" smtClean="0"/>
          </a:p>
          <a:p>
            <a:pPr>
              <a:spcBef>
                <a:spcPts val="900"/>
              </a:spcBef>
            </a:pPr>
            <a:r>
              <a:rPr lang="en-US" smtClean="0"/>
              <a:t>ICP Forest metadatabase and database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LTER-Europe metadatabase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100-200 distributed site holders databases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Databases </a:t>
            </a:r>
            <a:r>
              <a:rPr lang="en-US" smtClean="0"/>
              <a:t>of individual research teams and </a:t>
            </a:r>
            <a:r>
              <a:rPr lang="en-US" sz="2500" b="1" smtClean="0"/>
              <a:t>researchers</a:t>
            </a:r>
            <a:endParaRPr lang="de-DE" sz="2500" b="1" smtClean="0"/>
          </a:p>
          <a:p>
            <a:pPr>
              <a:spcBef>
                <a:spcPts val="900"/>
              </a:spcBef>
            </a:pPr>
            <a:r>
              <a:rPr lang="en-US" smtClean="0"/>
              <a:t>EML data worldwide/ in Europe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ICOS meta/database (ecosystem site component)</a:t>
            </a:r>
            <a:endParaRPr lang="de-DE" smtClean="0"/>
          </a:p>
          <a:p>
            <a:pPr>
              <a:spcBef>
                <a:spcPts val="900"/>
              </a:spcBef>
            </a:pPr>
            <a:r>
              <a:rPr lang="en-US" smtClean="0"/>
              <a:t>National </a:t>
            </a:r>
            <a:r>
              <a:rPr lang="en-US" smtClean="0"/>
              <a:t>meteorologtical institutes</a:t>
            </a:r>
            <a:endParaRPr lang="de-DE" smtClean="0"/>
          </a:p>
          <a:p>
            <a:pPr>
              <a:spcBef>
                <a:spcPts val="600"/>
              </a:spcBef>
            </a:pPr>
            <a:endParaRPr lang="de-DE" sz="2500" b="1" smtClean="0"/>
          </a:p>
        </p:txBody>
      </p:sp>
      <p:pic>
        <p:nvPicPr>
          <p:cNvPr id="4" name="Picture 6" descr="IMG_9536"/>
          <p:cNvPicPr>
            <a:picLocks noChangeAspect="1" noChangeArrowheads="1"/>
          </p:cNvPicPr>
          <p:nvPr/>
        </p:nvPicPr>
        <p:blipFill>
          <a:blip r:embed="rId3" cstate="screen">
            <a:lum bright="28000"/>
          </a:blip>
          <a:srcRect/>
          <a:stretch>
            <a:fillRect/>
          </a:stretch>
        </p:blipFill>
        <p:spPr bwMode="auto">
          <a:xfrm>
            <a:off x="-36512" y="-27384"/>
            <a:ext cx="1800200" cy="12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/>
              <a:t>Unprecedented conditions already recently encountered (seasonal scale)</a:t>
            </a:r>
          </a:p>
        </p:txBody>
      </p:sp>
      <p:pic>
        <p:nvPicPr>
          <p:cNvPr id="308232" name="Picture 8" descr="ai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1268413"/>
            <a:ext cx="5761037" cy="1552575"/>
          </a:xfrm>
          <a:prstGeom prst="rect">
            <a:avLst/>
          </a:prstGeom>
          <a:noFill/>
        </p:spPr>
      </p:pic>
      <p:pic>
        <p:nvPicPr>
          <p:cNvPr id="308233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550" y="2781300"/>
            <a:ext cx="55451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6588125" y="1412875"/>
            <a:ext cx="2232025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None/>
            </a:pPr>
            <a:r>
              <a:rPr lang="fr-FR" sz="1800" b="0">
                <a:solidFill>
                  <a:srgbClr val="000000"/>
                </a:solidFill>
              </a:rPr>
              <a:t>Fall 2006 (Europe)</a:t>
            </a:r>
          </a:p>
          <a:p>
            <a:pPr algn="l">
              <a:buNone/>
            </a:pPr>
            <a:r>
              <a:rPr lang="fr-FR" sz="1800" b="0">
                <a:solidFill>
                  <a:srgbClr val="000000"/>
                </a:solidFill>
              </a:rPr>
              <a:t>Cattiaux et al 2008</a:t>
            </a: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6659563" y="2852738"/>
            <a:ext cx="2109873" cy="1034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fr-FR" sz="1800" b="0">
                <a:solidFill>
                  <a:srgbClr val="000000"/>
                </a:solidFill>
              </a:rPr>
              <a:t>Summer 2003</a:t>
            </a:r>
          </a:p>
          <a:p>
            <a:pPr algn="l">
              <a:buNone/>
            </a:pPr>
            <a:r>
              <a:rPr lang="fr-FR" sz="1800" b="0">
                <a:solidFill>
                  <a:srgbClr val="000000"/>
                </a:solidFill>
              </a:rPr>
              <a:t>(Switzerland)</a:t>
            </a:r>
          </a:p>
          <a:p>
            <a:pPr algn="l">
              <a:buNone/>
            </a:pPr>
            <a:r>
              <a:rPr lang="fr-FR" sz="1800" b="0">
                <a:solidFill>
                  <a:srgbClr val="000000"/>
                </a:solidFill>
              </a:rPr>
              <a:t>Schär et al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481762" cy="504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/>
              <a:t>Impacts on carbon balance</a:t>
            </a:r>
          </a:p>
        </p:txBody>
      </p:sp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80728"/>
            <a:ext cx="8351837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5724525" y="5876925"/>
            <a:ext cx="2735263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None/>
            </a:pPr>
            <a:r>
              <a:rPr lang="fr-FR" sz="1800" b="0">
                <a:solidFill>
                  <a:srgbClr val="000000"/>
                </a:solidFill>
              </a:rPr>
              <a:t>Ciais et al. (2005)</a:t>
            </a:r>
          </a:p>
          <a:p>
            <a:pPr algn="l">
              <a:buNone/>
            </a:pPr>
            <a:r>
              <a:rPr lang="fr-FR" sz="1800" b="0">
                <a:solidFill>
                  <a:srgbClr val="000000"/>
                </a:solidFill>
              </a:rPr>
              <a:t>Reichstein et al (2006)</a:t>
            </a: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1476375" y="5942608"/>
            <a:ext cx="27352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None/>
            </a:pPr>
            <a:r>
              <a:rPr lang="fr-FR" sz="1800" b="0">
                <a:solidFill>
                  <a:srgbClr val="000000"/>
                </a:solidFill>
              </a:rPr>
              <a:t>Peylin et al.,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6632"/>
            <a:ext cx="7772400" cy="838200"/>
          </a:xfrm>
        </p:spPr>
        <p:txBody>
          <a:bodyPr/>
          <a:lstStyle/>
          <a:p>
            <a:r>
              <a:rPr lang="de-DE"/>
              <a:t>Historical and recent stand dynamics</a:t>
            </a:r>
          </a:p>
        </p:txBody>
      </p:sp>
      <p:pic>
        <p:nvPicPr>
          <p:cNvPr id="354310" name="Picture 6" descr="gaps34y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 t="800" b="8694"/>
          <a:stretch>
            <a:fillRect/>
          </a:stretch>
        </p:blipFill>
        <p:spPr>
          <a:xfrm>
            <a:off x="4572000" y="908720"/>
            <a:ext cx="4214813" cy="5400600"/>
          </a:xfrm>
          <a:noFill/>
          <a:ln/>
        </p:spPr>
      </p:pic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0" y="-404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611188" y="980728"/>
          <a:ext cx="3363912" cy="4913312"/>
        </p:xfrm>
        <a:graphic>
          <a:graphicData uri="http://schemas.openxmlformats.org/presentationml/2006/ole">
            <p:oleObj spid="_x0000_s768002" name="SPW 8.0 Graph" r:id="rId5" imgW="5853074" imgH="8922715" progId="">
              <p:embed/>
            </p:oleObj>
          </a:graphicData>
        </a:graphic>
      </p:graphicFrame>
      <p:sp>
        <p:nvSpPr>
          <p:cNvPr id="354309" name="Text Box 5"/>
          <p:cNvSpPr txBox="1">
            <a:spLocks noChangeArrowheads="1"/>
          </p:cNvSpPr>
          <p:nvPr/>
        </p:nvSpPr>
        <p:spPr bwMode="auto">
          <a:xfrm rot="16200000">
            <a:off x="-1388269" y="3699669"/>
            <a:ext cx="352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indent="-285750">
              <a:buFont typeface="Wingdings" pitchFamily="2" charset="2"/>
              <a:buNone/>
            </a:pPr>
            <a:r>
              <a:rPr lang="de-DE" sz="1000"/>
              <a:t>Splechtna, B.E., Gratzer, G., Black, B. subm.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3707904" y="6597352"/>
            <a:ext cx="373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indent="-285750">
              <a:buFont typeface="Wingdings" pitchFamily="2" charset="2"/>
              <a:buNone/>
            </a:pPr>
            <a:r>
              <a:rPr lang="de-DE" sz="1000"/>
              <a:t>Gratzer, G., Splechtna, B.E. and Rudel, B.subm.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Var 3/ Hypotheses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4608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smtClean="0"/>
              <a:t>Working hypothses: </a:t>
            </a:r>
            <a:endParaRPr lang="de-DE" b="1" smtClean="0"/>
          </a:p>
          <a:p>
            <a:r>
              <a:rPr lang="en-US" smtClean="0"/>
              <a:t>With high biodiversity C-sequestration is less affected by short term pulses (disturbances, extreme events such as drought...)</a:t>
            </a:r>
            <a:endParaRPr lang="de-DE" smtClean="0"/>
          </a:p>
          <a:p>
            <a:pPr>
              <a:buNone/>
            </a:pPr>
            <a:r>
              <a:rPr lang="en-US" smtClean="0"/>
              <a:t> </a:t>
            </a:r>
            <a:endParaRPr lang="de-DE" smtClean="0"/>
          </a:p>
          <a:p>
            <a:pPr>
              <a:buNone/>
            </a:pPr>
            <a:r>
              <a:rPr lang="en-US" sz="2500" b="1" smtClean="0"/>
              <a:t>Assumptions:</a:t>
            </a:r>
            <a:endParaRPr lang="de-DE" sz="2500" b="1" smtClean="0"/>
          </a:p>
          <a:p>
            <a:r>
              <a:rPr lang="en-US" smtClean="0"/>
              <a:t>There is a treshhold size for ecosystems beyond which C-metabolism can be detected by ICOS (forested areas of a certain size or bigger)</a:t>
            </a:r>
            <a:endParaRPr lang="de-DE" smtClean="0"/>
          </a:p>
          <a:p>
            <a:r>
              <a:rPr lang="en-US" smtClean="0"/>
              <a:t>A number of landscape patches bigger than the treshold </a:t>
            </a:r>
            <a:r>
              <a:rPr lang="en-US" smtClean="0"/>
              <a:t>are </a:t>
            </a:r>
            <a:r>
              <a:rPr lang="en-US" smtClean="0"/>
              <a:t>available </a:t>
            </a:r>
            <a:r>
              <a:rPr lang="en-US" smtClean="0"/>
              <a:t>with comparable environmental and site parameters, but differing in biodiversity</a:t>
            </a:r>
            <a:endParaRPr lang="de-DE" smtClean="0"/>
          </a:p>
          <a:p>
            <a:r>
              <a:rPr lang="en-US" smtClean="0"/>
              <a:t>C-pools and fluxes in such patches can be examplarily </a:t>
            </a:r>
            <a:r>
              <a:rPr lang="en-US" smtClean="0"/>
              <a:t>investigated </a:t>
            </a:r>
            <a:r>
              <a:rPr lang="en-US" smtClean="0"/>
              <a:t>with a seasonal time resolution </a:t>
            </a:r>
            <a:r>
              <a:rPr lang="en-US" smtClean="0"/>
              <a:t>at top sites</a:t>
            </a:r>
            <a:endParaRPr lang="de-DE" smtClean="0"/>
          </a:p>
          <a:p>
            <a:pPr>
              <a:buNone/>
            </a:pPr>
            <a:r>
              <a:rPr lang="en-US" smtClean="0"/>
              <a:t> </a:t>
            </a:r>
            <a:endParaRPr lang="de-DE" smtClean="0"/>
          </a:p>
          <a:p>
            <a:endParaRPr lang="de-DE"/>
          </a:p>
        </p:txBody>
      </p:sp>
      <p:pic>
        <p:nvPicPr>
          <p:cNvPr id="5" name="Picture 5" descr="A_Seminar_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763688" cy="115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838200"/>
          </a:xfrm>
        </p:spPr>
        <p:txBody>
          <a:bodyPr/>
          <a:lstStyle/>
          <a:p>
            <a:r>
              <a:rPr lang="de-AT" smtClean="0"/>
              <a:t>C-household in general</a:t>
            </a:r>
            <a:endParaRPr lang="de-DE"/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 cstate="screen"/>
          <a:srcRect b="14695"/>
          <a:stretch>
            <a:fillRect/>
          </a:stretch>
        </p:blipFill>
        <p:spPr bwMode="auto">
          <a:xfrm>
            <a:off x="1458321" y="1484784"/>
            <a:ext cx="642604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288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6667500"/>
            <a:ext cx="46005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Var 3/ Data and data sources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8532440" cy="525658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buNone/>
            </a:pPr>
            <a:r>
              <a:rPr lang="en-US" sz="2500" b="1" smtClean="0"/>
              <a:t>Data</a:t>
            </a:r>
            <a:endParaRPr lang="de-DE" sz="2500" b="1" smtClean="0"/>
          </a:p>
          <a:p>
            <a:pPr>
              <a:spcBef>
                <a:spcPts val="600"/>
              </a:spcBef>
            </a:pPr>
            <a:r>
              <a:rPr lang="en-US" smtClean="0"/>
              <a:t>information </a:t>
            </a:r>
            <a:r>
              <a:rPr lang="en-US" smtClean="0"/>
              <a:t>on C-sequestration/release on the landscape level on a daily basis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biodiversity of landscape patches (surrogates): combination of terrestrial surveys and remote sensing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seasonal </a:t>
            </a:r>
            <a:r>
              <a:rPr lang="en-US" smtClean="0"/>
              <a:t>monitoring of C-pools and </a:t>
            </a:r>
            <a:r>
              <a:rPr lang="en-US" smtClean="0"/>
              <a:t>–</a:t>
            </a:r>
            <a:r>
              <a:rPr lang="en-US" smtClean="0"/>
              <a:t>fluxes at sites </a:t>
            </a:r>
            <a:r>
              <a:rPr lang="en-US" smtClean="0"/>
              <a:t>(soil, litter, canopy)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consideration </a:t>
            </a:r>
            <a:r>
              <a:rPr lang="en-US" smtClean="0"/>
              <a:t>of fast/medium/slow C-pools (soil: MO bound C to clay mineral bound)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biodiversity data for key compartments (canopy, soil)</a:t>
            </a:r>
            <a:endParaRPr lang="de-DE" smtClean="0"/>
          </a:p>
          <a:p>
            <a:pPr>
              <a:spcBef>
                <a:spcPts val="600"/>
              </a:spcBef>
              <a:buNone/>
            </a:pPr>
            <a:r>
              <a:rPr lang="en-US" smtClean="0"/>
              <a:t> </a:t>
            </a:r>
            <a:endParaRPr lang="de-DE" smtClean="0"/>
          </a:p>
          <a:p>
            <a:pPr>
              <a:spcBef>
                <a:spcPts val="600"/>
              </a:spcBef>
              <a:buNone/>
            </a:pPr>
            <a:r>
              <a:rPr lang="en-US" sz="2500" b="1" smtClean="0"/>
              <a:t>Databases/ Holders</a:t>
            </a:r>
            <a:endParaRPr lang="de-DE" sz="2500" b="1" smtClean="0"/>
          </a:p>
          <a:p>
            <a:pPr>
              <a:spcBef>
                <a:spcPts val="600"/>
              </a:spcBef>
            </a:pPr>
            <a:r>
              <a:rPr lang="en-US" smtClean="0"/>
              <a:t>ICOS meta/database (ecosystem site component)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LTER-Europe </a:t>
            </a:r>
            <a:r>
              <a:rPr lang="en-US" smtClean="0"/>
              <a:t>metadatabase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100-200 distributed site </a:t>
            </a:r>
            <a:r>
              <a:rPr lang="en-US" smtClean="0"/>
              <a:t>holders databases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Databases of individual research teams and researchers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EML data worldwide/ in Europe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National </a:t>
            </a:r>
            <a:r>
              <a:rPr lang="en-US" smtClean="0"/>
              <a:t>meteorologtical institutes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CORINE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GMES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en-US" smtClean="0"/>
              <a:t>? EBONE</a:t>
            </a:r>
            <a:endParaRPr lang="de-DE" smtClean="0"/>
          </a:p>
          <a:p>
            <a:pPr>
              <a:spcBef>
                <a:spcPts val="600"/>
              </a:spcBef>
            </a:pPr>
            <a:endParaRPr lang="de-DE"/>
          </a:p>
        </p:txBody>
      </p:sp>
      <p:pic>
        <p:nvPicPr>
          <p:cNvPr id="4" name="Picture 5" descr="A_Seminar_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763688" cy="115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838200"/>
          </a:xfrm>
        </p:spPr>
        <p:txBody>
          <a:bodyPr/>
          <a:lstStyle/>
          <a:p>
            <a:r>
              <a:rPr lang="de-AT" smtClean="0"/>
              <a:t>Overview: Who uses what?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980728"/>
            <a:ext cx="7772400" cy="4191000"/>
          </a:xfrm>
        </p:spPr>
        <p:txBody>
          <a:bodyPr/>
          <a:lstStyle/>
          <a:p>
            <a:r>
              <a:rPr lang="de-AT" b="1" smtClean="0"/>
              <a:t>Var 1: </a:t>
            </a:r>
            <a:r>
              <a:rPr lang="de-AT" smtClean="0"/>
              <a:t>Research uses monitoring data from broad scale monitoring schemes</a:t>
            </a:r>
          </a:p>
          <a:p>
            <a:r>
              <a:rPr lang="de-AT" b="1" smtClean="0"/>
              <a:t>Var 2: </a:t>
            </a:r>
            <a:r>
              <a:rPr lang="de-AT" smtClean="0"/>
              <a:t>Research uses small scale monitoring data and research data from permanent research infrastructures across dozens of sites </a:t>
            </a:r>
            <a:r>
              <a:rPr lang="de-AT" sz="1600" smtClean="0"/>
              <a:t>(broad scale in terms of continental gradients)</a:t>
            </a:r>
          </a:p>
          <a:p>
            <a:r>
              <a:rPr lang="de-AT" b="1" smtClean="0"/>
              <a:t>Var 3: </a:t>
            </a:r>
            <a:r>
              <a:rPr lang="de-AT" smtClean="0"/>
              <a:t>Research uses broad scale monitoring data in a new context,  plus site specific and sub-regional monitoring and research data</a:t>
            </a:r>
          </a:p>
          <a:p>
            <a:endParaRPr lang="de-AT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0" y="-27384"/>
            <a:ext cx="31318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Pre-processing: Data user perspective</a:t>
            </a: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Grafik 14" descr="european_forest_map_02_4_1_totalfinal.eps.400dpi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0"/>
            <a:ext cx="990621" cy="1088202"/>
          </a:xfrm>
          <a:prstGeom prst="rect">
            <a:avLst/>
          </a:prstGeom>
        </p:spPr>
      </p:pic>
      <p:pic>
        <p:nvPicPr>
          <p:cNvPr id="16" name="Picture 5" descr="A_Seminar_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596336" y="0"/>
            <a:ext cx="1547664" cy="1070877"/>
          </a:xfrm>
          <a:prstGeom prst="rect">
            <a:avLst/>
          </a:prstGeom>
          <a:noFill/>
        </p:spPr>
      </p:pic>
      <p:pic>
        <p:nvPicPr>
          <p:cNvPr id="17" name="Picture 6" descr="IMG_9536"/>
          <p:cNvPicPr>
            <a:picLocks noChangeAspect="1" noChangeArrowheads="1"/>
          </p:cNvPicPr>
          <p:nvPr/>
        </p:nvPicPr>
        <p:blipFill>
          <a:blip r:embed="rId4" cstate="screen">
            <a:lum bright="28000"/>
          </a:blip>
          <a:srcRect/>
          <a:stretch>
            <a:fillRect/>
          </a:stretch>
        </p:blipFill>
        <p:spPr bwMode="auto">
          <a:xfrm>
            <a:off x="5364088" y="651"/>
            <a:ext cx="1506121" cy="1052085"/>
          </a:xfrm>
          <a:prstGeom prst="rect">
            <a:avLst/>
          </a:prstGeom>
          <a:noFill/>
        </p:spPr>
      </p:pic>
      <p:pic>
        <p:nvPicPr>
          <p:cNvPr id="7649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7711"/>
            <a:ext cx="9180512" cy="60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hteck 19"/>
          <p:cNvSpPr/>
          <p:nvPr/>
        </p:nvSpPr>
        <p:spPr bwMode="auto">
          <a:xfrm>
            <a:off x="2483768" y="1107504"/>
            <a:ext cx="9144000" cy="68580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3131840" cy="838200"/>
          </a:xfrm>
        </p:spPr>
        <p:txBody>
          <a:bodyPr/>
          <a:lstStyle/>
          <a:p>
            <a:r>
              <a:rPr lang="de-AT" sz="1800" smtClean="0"/>
              <a:t>Pre-processing: Data provider perspective</a:t>
            </a:r>
            <a:endParaRPr lang="de-DE" sz="1800"/>
          </a:p>
        </p:txBody>
      </p:sp>
      <p:pic>
        <p:nvPicPr>
          <p:cNvPr id="6" name="Grafik 5" descr="european_forest_map_02_4_1_totalfinal.eps.400dpi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-27384"/>
            <a:ext cx="990621" cy="1088202"/>
          </a:xfrm>
          <a:prstGeom prst="rect">
            <a:avLst/>
          </a:prstGeom>
        </p:spPr>
      </p:pic>
      <p:pic>
        <p:nvPicPr>
          <p:cNvPr id="7" name="Picture 5" descr="A_Seminar_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596336" y="0"/>
            <a:ext cx="1547664" cy="1070877"/>
          </a:xfrm>
          <a:prstGeom prst="rect">
            <a:avLst/>
          </a:prstGeom>
          <a:noFill/>
        </p:spPr>
      </p:pic>
      <p:pic>
        <p:nvPicPr>
          <p:cNvPr id="8" name="Picture 6" descr="IMG_9536"/>
          <p:cNvPicPr>
            <a:picLocks noChangeAspect="1" noChangeArrowheads="1"/>
          </p:cNvPicPr>
          <p:nvPr/>
        </p:nvPicPr>
        <p:blipFill>
          <a:blip r:embed="rId4" cstate="screen">
            <a:lum bright="28000"/>
          </a:blip>
          <a:srcRect/>
          <a:stretch>
            <a:fillRect/>
          </a:stretch>
        </p:blipFill>
        <p:spPr bwMode="auto">
          <a:xfrm>
            <a:off x="5364088" y="651"/>
            <a:ext cx="1506121" cy="1052085"/>
          </a:xfrm>
          <a:prstGeom prst="rect">
            <a:avLst/>
          </a:prstGeom>
          <a:noFill/>
        </p:spPr>
      </p:pic>
      <p:pic>
        <p:nvPicPr>
          <p:cNvPr id="769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53709"/>
            <a:ext cx="9180512" cy="613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838200"/>
          </a:xfrm>
        </p:spPr>
        <p:txBody>
          <a:bodyPr/>
          <a:lstStyle/>
          <a:p>
            <a:r>
              <a:rPr lang="de-AT" smtClean="0"/>
              <a:t>Key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980728"/>
            <a:ext cx="7772400" cy="547260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de-AT" smtClean="0"/>
              <a:t>Distinction between support for data </a:t>
            </a:r>
            <a:r>
              <a:rPr lang="de-AT" b="1" smtClean="0"/>
              <a:t>access</a:t>
            </a:r>
            <a:r>
              <a:rPr lang="de-AT" smtClean="0"/>
              <a:t> and data </a:t>
            </a:r>
            <a:r>
              <a:rPr lang="de-AT" b="1" smtClean="0"/>
              <a:t>provisioning</a:t>
            </a:r>
          </a:p>
          <a:p>
            <a:pPr>
              <a:spcBef>
                <a:spcPts val="1200"/>
              </a:spcBef>
            </a:pPr>
            <a:r>
              <a:rPr lang="de-AT" b="1" smtClean="0"/>
              <a:t>Research </a:t>
            </a:r>
            <a:r>
              <a:rPr lang="de-AT" smtClean="0"/>
              <a:t>is both, </a:t>
            </a:r>
            <a:r>
              <a:rPr lang="de-AT" b="1" smtClean="0"/>
              <a:t>user</a:t>
            </a:r>
            <a:r>
              <a:rPr lang="de-AT" smtClean="0"/>
              <a:t> and </a:t>
            </a:r>
            <a:r>
              <a:rPr lang="de-AT" b="1" smtClean="0"/>
              <a:t>provider</a:t>
            </a:r>
          </a:p>
          <a:p>
            <a:pPr>
              <a:spcBef>
                <a:spcPts val="1200"/>
              </a:spcBef>
            </a:pPr>
            <a:r>
              <a:rPr lang="de-AT" b="1" smtClean="0"/>
              <a:t>Aerial monitoring</a:t>
            </a:r>
            <a:r>
              <a:rPr lang="de-AT" smtClean="0"/>
              <a:t> data </a:t>
            </a:r>
            <a:r>
              <a:rPr lang="de-AT" b="1" smtClean="0"/>
              <a:t>less critical </a:t>
            </a:r>
            <a:r>
              <a:rPr lang="de-AT" smtClean="0"/>
              <a:t>than data gathered in a </a:t>
            </a:r>
            <a:r>
              <a:rPr lang="de-AT" b="1" smtClean="0"/>
              <a:t>research</a:t>
            </a:r>
            <a:r>
              <a:rPr lang="de-AT" smtClean="0"/>
              <a:t> </a:t>
            </a:r>
            <a:r>
              <a:rPr lang="de-AT" b="1" smtClean="0"/>
              <a:t>context across Europe </a:t>
            </a:r>
            <a:r>
              <a:rPr lang="de-AT" sz="1600" smtClean="0"/>
              <a:t>(standards, reporting obligations &amp; resources for reporting)</a:t>
            </a:r>
          </a:p>
          <a:p>
            <a:pPr>
              <a:spcBef>
                <a:spcPts val="1200"/>
              </a:spcBef>
            </a:pPr>
            <a:r>
              <a:rPr lang="de-AT" b="1" smtClean="0"/>
              <a:t>Metadata importance </a:t>
            </a:r>
            <a:r>
              <a:rPr lang="de-AT" smtClean="0"/>
              <a:t>increases with variability and complexity of design, i.e. closeness to a research context</a:t>
            </a:r>
          </a:p>
          <a:p>
            <a:pPr>
              <a:spcBef>
                <a:spcPts val="1200"/>
              </a:spcBef>
            </a:pPr>
            <a:r>
              <a:rPr lang="de-AT" b="1" smtClean="0"/>
              <a:t>Semantic annotation </a:t>
            </a:r>
            <a:r>
              <a:rPr lang="de-AT" smtClean="0"/>
              <a:t>must be consistent and supported by simple tools for the data providing end user</a:t>
            </a:r>
          </a:p>
          <a:p>
            <a:pPr>
              <a:spcBef>
                <a:spcPts val="1200"/>
              </a:spcBef>
            </a:pPr>
            <a:r>
              <a:rPr lang="de-AT" smtClean="0"/>
              <a:t>Research data are primarily held in </a:t>
            </a:r>
            <a:r>
              <a:rPr lang="de-AT" b="1" smtClean="0"/>
              <a:t>decentral data storages</a:t>
            </a:r>
            <a:r>
              <a:rPr lang="de-AT" sz="1600" smtClean="0"/>
              <a:t> (all centralized approaches have failed over decades)</a:t>
            </a:r>
          </a:p>
          <a:p>
            <a:pPr>
              <a:spcBef>
                <a:spcPts val="1200"/>
              </a:spcBef>
            </a:pPr>
            <a:r>
              <a:rPr lang="de-AT" smtClean="0"/>
              <a:t>Role of European </a:t>
            </a:r>
            <a:r>
              <a:rPr lang="de-AT" b="1" smtClean="0"/>
              <a:t>„research infrastructures“</a:t>
            </a:r>
            <a:r>
              <a:rPr lang="de-AT" smtClean="0"/>
              <a:t> as high tech long-term monitoring networks vs. infrastructure for linked short-term research projects to be considered</a:t>
            </a:r>
          </a:p>
          <a:p>
            <a:endParaRPr lang="de-AT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The vision as developed by ALTER-Net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000" smtClean="0"/>
              <a:t>Seamless access to meta information </a:t>
            </a:r>
            <a:r>
              <a:rPr lang="en-GB" sz="2000" smtClean="0">
                <a:solidFill>
                  <a:srgbClr val="B2B2B2"/>
                </a:solidFill>
              </a:rPr>
              <a:t>and data</a:t>
            </a:r>
          </a:p>
        </p:txBody>
      </p:sp>
      <p:grpSp>
        <p:nvGrpSpPr>
          <p:cNvPr id="2" name="Group 288"/>
          <p:cNvGrpSpPr>
            <a:grpSpLocks/>
          </p:cNvGrpSpPr>
          <p:nvPr/>
        </p:nvGrpSpPr>
        <p:grpSpPr bwMode="auto">
          <a:xfrm>
            <a:off x="3584575" y="1701800"/>
            <a:ext cx="3508375" cy="4248150"/>
            <a:chOff x="2258" y="1072"/>
            <a:chExt cx="2210" cy="2676"/>
          </a:xfrm>
        </p:grpSpPr>
        <p:sp>
          <p:nvSpPr>
            <p:cNvPr id="40169" name="Text Box 10"/>
            <p:cNvSpPr txBox="1">
              <a:spLocks noChangeArrowheads="1"/>
            </p:cNvSpPr>
            <p:nvPr/>
          </p:nvSpPr>
          <p:spPr bwMode="auto">
            <a:xfrm>
              <a:off x="2699" y="1072"/>
              <a:ext cx="1769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Distributed Datamining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/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with local tools</a:t>
              </a:r>
              <a:endParaRPr lang="de-DE" sz="1200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744" y="1686"/>
              <a:ext cx="554" cy="338"/>
              <a:chOff x="4141" y="1795"/>
              <a:chExt cx="554" cy="338"/>
            </a:xfrm>
          </p:grpSpPr>
          <p:grpSp>
            <p:nvGrpSpPr>
              <p:cNvPr id="4" name="Group 13"/>
              <p:cNvGrpSpPr>
                <a:grpSpLocks noChangeAspect="1"/>
              </p:cNvGrpSpPr>
              <p:nvPr/>
            </p:nvGrpSpPr>
            <p:grpSpPr bwMode="auto">
              <a:xfrm>
                <a:off x="4597" y="1795"/>
                <a:ext cx="98" cy="230"/>
                <a:chOff x="4368" y="1536"/>
                <a:chExt cx="768" cy="1728"/>
              </a:xfrm>
            </p:grpSpPr>
            <p:sp>
              <p:nvSpPr>
                <p:cNvPr id="40220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36"/>
                  <a:ext cx="432" cy="432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221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1968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22" name="Line 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68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23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24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4464" y="220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4141" y="1907"/>
                <a:ext cx="342" cy="226"/>
                <a:chOff x="7977" y="2460"/>
                <a:chExt cx="1284" cy="936"/>
              </a:xfrm>
            </p:grpSpPr>
            <p:sp>
              <p:nvSpPr>
                <p:cNvPr id="402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977" y="2460"/>
                  <a:ext cx="1284" cy="93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19" name="AutoShape 21" descr="Diagonal gestrichelt nach oben"/>
                <p:cNvSpPr>
                  <a:spLocks noChangeArrowheads="1"/>
                </p:cNvSpPr>
                <p:nvPr/>
              </p:nvSpPr>
              <p:spPr bwMode="auto">
                <a:xfrm>
                  <a:off x="8094" y="2586"/>
                  <a:ext cx="1056" cy="684"/>
                </a:xfrm>
                <a:prstGeom prst="roundRect">
                  <a:avLst>
                    <a:gd name="adj" fmla="val 16667"/>
                  </a:avLst>
                </a:prstGeom>
                <a:pattFill prst="dashUpDiag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16" y="2140"/>
              <a:ext cx="554" cy="338"/>
              <a:chOff x="4141" y="2246"/>
              <a:chExt cx="554" cy="338"/>
            </a:xfrm>
          </p:grpSpPr>
          <p:grpSp>
            <p:nvGrpSpPr>
              <p:cNvPr id="7" name="Group 23"/>
              <p:cNvGrpSpPr>
                <a:grpSpLocks noChangeAspect="1"/>
              </p:cNvGrpSpPr>
              <p:nvPr/>
            </p:nvGrpSpPr>
            <p:grpSpPr bwMode="auto">
              <a:xfrm>
                <a:off x="4597" y="2246"/>
                <a:ext cx="98" cy="231"/>
                <a:chOff x="4368" y="1536"/>
                <a:chExt cx="768" cy="1728"/>
              </a:xfrm>
            </p:grpSpPr>
            <p:sp>
              <p:nvSpPr>
                <p:cNvPr id="4021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36"/>
                  <a:ext cx="432" cy="432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212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1968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1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68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14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15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4464" y="220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4141" y="2358"/>
                <a:ext cx="342" cy="226"/>
                <a:chOff x="7977" y="2460"/>
                <a:chExt cx="1284" cy="936"/>
              </a:xfrm>
            </p:grpSpPr>
            <p:sp>
              <p:nvSpPr>
                <p:cNvPr id="40209" name="Rectangle 30"/>
                <p:cNvSpPr>
                  <a:spLocks noChangeArrowheads="1"/>
                </p:cNvSpPr>
                <p:nvPr/>
              </p:nvSpPr>
              <p:spPr bwMode="auto">
                <a:xfrm>
                  <a:off x="7977" y="2460"/>
                  <a:ext cx="1284" cy="93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10" name="AutoShape 31" descr="Diagonal gestrichelt nach oben"/>
                <p:cNvSpPr>
                  <a:spLocks noChangeArrowheads="1"/>
                </p:cNvSpPr>
                <p:nvPr/>
              </p:nvSpPr>
              <p:spPr bwMode="auto">
                <a:xfrm>
                  <a:off x="8094" y="2586"/>
                  <a:ext cx="1056" cy="684"/>
                </a:xfrm>
                <a:prstGeom prst="roundRect">
                  <a:avLst>
                    <a:gd name="adj" fmla="val 16667"/>
                  </a:avLst>
                </a:prstGeom>
                <a:pattFill prst="dashUpDiag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56" y="2568"/>
              <a:ext cx="631" cy="263"/>
              <a:chOff x="4597" y="2546"/>
              <a:chExt cx="631" cy="263"/>
            </a:xfrm>
          </p:grpSpPr>
          <p:grpSp>
            <p:nvGrpSpPr>
              <p:cNvPr id="10" name="Group 33"/>
              <p:cNvGrpSpPr>
                <a:grpSpLocks noChangeAspect="1"/>
              </p:cNvGrpSpPr>
              <p:nvPr/>
            </p:nvGrpSpPr>
            <p:grpSpPr bwMode="auto">
              <a:xfrm>
                <a:off x="5130" y="2546"/>
                <a:ext cx="98" cy="230"/>
                <a:chOff x="4368" y="1536"/>
                <a:chExt cx="768" cy="1728"/>
              </a:xfrm>
            </p:grpSpPr>
            <p:sp>
              <p:nvSpPr>
                <p:cNvPr id="40202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36"/>
                  <a:ext cx="432" cy="432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203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1968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04" name="Line 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68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0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06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4464" y="220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4597" y="2584"/>
                <a:ext cx="341" cy="225"/>
                <a:chOff x="7977" y="2460"/>
                <a:chExt cx="1284" cy="936"/>
              </a:xfrm>
            </p:grpSpPr>
            <p:sp>
              <p:nvSpPr>
                <p:cNvPr id="40200" name="Rectangle 40"/>
                <p:cNvSpPr>
                  <a:spLocks noChangeArrowheads="1"/>
                </p:cNvSpPr>
                <p:nvPr/>
              </p:nvSpPr>
              <p:spPr bwMode="auto">
                <a:xfrm>
                  <a:off x="7977" y="2460"/>
                  <a:ext cx="1284" cy="93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201" name="AutoShape 41" descr="Diagonal gestrichelt nach oben"/>
                <p:cNvSpPr>
                  <a:spLocks noChangeArrowheads="1"/>
                </p:cNvSpPr>
                <p:nvPr/>
              </p:nvSpPr>
              <p:spPr bwMode="auto">
                <a:xfrm>
                  <a:off x="8094" y="2586"/>
                  <a:ext cx="1056" cy="684"/>
                </a:xfrm>
                <a:prstGeom prst="roundRect">
                  <a:avLst>
                    <a:gd name="adj" fmla="val 16667"/>
                  </a:avLst>
                </a:prstGeom>
                <a:pattFill prst="dashUpDiag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2949" y="2953"/>
              <a:ext cx="533" cy="263"/>
              <a:chOff x="4027" y="2771"/>
              <a:chExt cx="533" cy="263"/>
            </a:xfrm>
          </p:grpSpPr>
          <p:grpSp>
            <p:nvGrpSpPr>
              <p:cNvPr id="13" name="Group 43"/>
              <p:cNvGrpSpPr>
                <a:grpSpLocks noChangeAspect="1"/>
              </p:cNvGrpSpPr>
              <p:nvPr/>
            </p:nvGrpSpPr>
            <p:grpSpPr bwMode="auto">
              <a:xfrm>
                <a:off x="4462" y="2771"/>
                <a:ext cx="98" cy="232"/>
                <a:chOff x="4368" y="1536"/>
                <a:chExt cx="768" cy="1728"/>
              </a:xfrm>
            </p:grpSpPr>
            <p:sp>
              <p:nvSpPr>
                <p:cNvPr id="40193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36"/>
                  <a:ext cx="432" cy="432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194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1968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95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68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9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9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464" y="220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49"/>
              <p:cNvGrpSpPr>
                <a:grpSpLocks/>
              </p:cNvGrpSpPr>
              <p:nvPr/>
            </p:nvGrpSpPr>
            <p:grpSpPr bwMode="auto">
              <a:xfrm>
                <a:off x="4027" y="2809"/>
                <a:ext cx="342" cy="225"/>
                <a:chOff x="7977" y="2460"/>
                <a:chExt cx="1284" cy="936"/>
              </a:xfrm>
            </p:grpSpPr>
            <p:sp>
              <p:nvSpPr>
                <p:cNvPr id="40191" name="Rectangle 50"/>
                <p:cNvSpPr>
                  <a:spLocks noChangeArrowheads="1"/>
                </p:cNvSpPr>
                <p:nvPr/>
              </p:nvSpPr>
              <p:spPr bwMode="auto">
                <a:xfrm>
                  <a:off x="7977" y="2460"/>
                  <a:ext cx="1284" cy="93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92" name="AutoShape 51" descr="Diagonal gestrichelt nach oben"/>
                <p:cNvSpPr>
                  <a:spLocks noChangeArrowheads="1"/>
                </p:cNvSpPr>
                <p:nvPr/>
              </p:nvSpPr>
              <p:spPr bwMode="auto">
                <a:xfrm>
                  <a:off x="8094" y="2586"/>
                  <a:ext cx="1056" cy="684"/>
                </a:xfrm>
                <a:prstGeom prst="roundRect">
                  <a:avLst>
                    <a:gd name="adj" fmla="val 16667"/>
                  </a:avLst>
                </a:prstGeom>
                <a:pattFill prst="dashUpDiag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5" name="Group 52"/>
            <p:cNvGrpSpPr>
              <a:grpSpLocks/>
            </p:cNvGrpSpPr>
            <p:nvPr/>
          </p:nvGrpSpPr>
          <p:grpSpPr bwMode="auto">
            <a:xfrm>
              <a:off x="2838" y="3442"/>
              <a:ext cx="632" cy="306"/>
              <a:chOff x="4483" y="3260"/>
              <a:chExt cx="632" cy="306"/>
            </a:xfrm>
          </p:grpSpPr>
          <p:grpSp>
            <p:nvGrpSpPr>
              <p:cNvPr id="16" name="Group 53"/>
              <p:cNvGrpSpPr>
                <a:grpSpLocks noChangeAspect="1"/>
              </p:cNvGrpSpPr>
              <p:nvPr/>
            </p:nvGrpSpPr>
            <p:grpSpPr bwMode="auto">
              <a:xfrm>
                <a:off x="5016" y="3335"/>
                <a:ext cx="99" cy="231"/>
                <a:chOff x="4368" y="1536"/>
                <a:chExt cx="768" cy="1728"/>
              </a:xfrm>
            </p:grpSpPr>
            <p:sp>
              <p:nvSpPr>
                <p:cNvPr id="4018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36"/>
                  <a:ext cx="432" cy="432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185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1968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86" name="Line 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68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87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2736"/>
                  <a:ext cx="384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88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4464" y="220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4483" y="3260"/>
                <a:ext cx="341" cy="225"/>
                <a:chOff x="7977" y="2460"/>
                <a:chExt cx="1284" cy="936"/>
              </a:xfrm>
            </p:grpSpPr>
            <p:sp>
              <p:nvSpPr>
                <p:cNvPr id="40182" name="Rectangle 60"/>
                <p:cNvSpPr>
                  <a:spLocks noChangeArrowheads="1"/>
                </p:cNvSpPr>
                <p:nvPr/>
              </p:nvSpPr>
              <p:spPr bwMode="auto">
                <a:xfrm>
                  <a:off x="7977" y="2460"/>
                  <a:ext cx="1284" cy="93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83" name="AutoShape 61" descr="Diagonal gestrichelt nach oben"/>
                <p:cNvSpPr>
                  <a:spLocks noChangeArrowheads="1"/>
                </p:cNvSpPr>
                <p:nvPr/>
              </p:nvSpPr>
              <p:spPr bwMode="auto">
                <a:xfrm>
                  <a:off x="8094" y="2586"/>
                  <a:ext cx="1056" cy="684"/>
                </a:xfrm>
                <a:prstGeom prst="roundRect">
                  <a:avLst>
                    <a:gd name="adj" fmla="val 16667"/>
                  </a:avLst>
                </a:prstGeom>
                <a:pattFill prst="dashUpDiag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cxnSp>
          <p:nvCxnSpPr>
            <p:cNvPr id="40175" name="AutoShape 71"/>
            <p:cNvCxnSpPr>
              <a:cxnSpLocks noChangeShapeType="1"/>
              <a:stCxn id="40219" idx="1"/>
              <a:endCxn id="40022" idx="11"/>
            </p:cNvCxnSpPr>
            <p:nvPr/>
          </p:nvCxnSpPr>
          <p:spPr bwMode="auto">
            <a:xfrm flipH="1">
              <a:off x="2277" y="1911"/>
              <a:ext cx="498" cy="6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176" name="AutoShape 72"/>
            <p:cNvCxnSpPr>
              <a:cxnSpLocks noChangeShapeType="1"/>
              <a:stCxn id="40209" idx="1"/>
              <a:endCxn id="40022" idx="12"/>
            </p:cNvCxnSpPr>
            <p:nvPr/>
          </p:nvCxnSpPr>
          <p:spPr bwMode="auto">
            <a:xfrm flipH="1">
              <a:off x="2315" y="2365"/>
              <a:ext cx="601" cy="2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177" name="AutoShape 73"/>
            <p:cNvCxnSpPr>
              <a:cxnSpLocks noChangeShapeType="1"/>
              <a:stCxn id="40200" idx="1"/>
              <a:endCxn id="40022" idx="15"/>
            </p:cNvCxnSpPr>
            <p:nvPr/>
          </p:nvCxnSpPr>
          <p:spPr bwMode="auto">
            <a:xfrm flipH="1">
              <a:off x="2339" y="2719"/>
              <a:ext cx="817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178" name="AutoShape 74"/>
            <p:cNvCxnSpPr>
              <a:cxnSpLocks noChangeShapeType="1"/>
              <a:stCxn id="40192" idx="1"/>
              <a:endCxn id="40022" idx="16"/>
            </p:cNvCxnSpPr>
            <p:nvPr/>
          </p:nvCxnSpPr>
          <p:spPr bwMode="auto">
            <a:xfrm flipH="1" flipV="1">
              <a:off x="2326" y="2851"/>
              <a:ext cx="654" cy="2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179" name="AutoShape 75"/>
            <p:cNvCxnSpPr>
              <a:cxnSpLocks noChangeShapeType="1"/>
              <a:stCxn id="40183" idx="1"/>
              <a:endCxn id="40022" idx="19"/>
            </p:cNvCxnSpPr>
            <p:nvPr/>
          </p:nvCxnSpPr>
          <p:spPr bwMode="auto">
            <a:xfrm flipH="1" flipV="1">
              <a:off x="2258" y="2957"/>
              <a:ext cx="611" cy="5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8" name="Group 287"/>
          <p:cNvGrpSpPr>
            <a:grpSpLocks/>
          </p:cNvGrpSpPr>
          <p:nvPr/>
        </p:nvGrpSpPr>
        <p:grpSpPr bwMode="auto">
          <a:xfrm>
            <a:off x="385763" y="1701800"/>
            <a:ext cx="2890837" cy="4391025"/>
            <a:chOff x="243" y="1072"/>
            <a:chExt cx="1821" cy="2766"/>
          </a:xfrm>
        </p:grpSpPr>
        <p:sp>
          <p:nvSpPr>
            <p:cNvPr id="40024" name="Text Box 3"/>
            <p:cNvSpPr txBox="1">
              <a:spLocks noChangeArrowheads="1"/>
            </p:cNvSpPr>
            <p:nvPr/>
          </p:nvSpPr>
          <p:spPr bwMode="auto">
            <a:xfrm>
              <a:off x="243" y="1072"/>
              <a:ext cx="1821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sz="1400"/>
                <a:t>Distributed data sources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sz="1200"/>
                <a:t>Ecosystem, biodiversity and socio-ecological data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sz="1000"/>
                <a:t>Where, what, how, etc.</a:t>
              </a:r>
              <a:endParaRPr lang="de-DE"/>
            </a:p>
          </p:txBody>
        </p:sp>
        <p:sp>
          <p:nvSpPr>
            <p:cNvPr id="40025" name="AutoShape 4"/>
            <p:cNvSpPr>
              <a:spLocks noChangeAspect="1" noChangeArrowheads="1"/>
            </p:cNvSpPr>
            <p:nvPr/>
          </p:nvSpPr>
          <p:spPr bwMode="auto">
            <a:xfrm>
              <a:off x="381" y="2052"/>
              <a:ext cx="367" cy="255"/>
            </a:xfrm>
            <a:prstGeom prst="can">
              <a:avLst>
                <a:gd name="adj" fmla="val 25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026" name="AutoShape 5"/>
            <p:cNvSpPr>
              <a:spLocks noChangeAspect="1" noChangeArrowheads="1"/>
            </p:cNvSpPr>
            <p:nvPr/>
          </p:nvSpPr>
          <p:spPr bwMode="auto">
            <a:xfrm>
              <a:off x="852" y="1722"/>
              <a:ext cx="367" cy="255"/>
            </a:xfrm>
            <a:prstGeom prst="can">
              <a:avLst>
                <a:gd name="adj" fmla="val 25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027" name="AutoShape 6"/>
            <p:cNvSpPr>
              <a:spLocks noChangeAspect="1" noChangeArrowheads="1"/>
            </p:cNvSpPr>
            <p:nvPr/>
          </p:nvSpPr>
          <p:spPr bwMode="auto">
            <a:xfrm>
              <a:off x="431" y="3266"/>
              <a:ext cx="367" cy="255"/>
            </a:xfrm>
            <a:prstGeom prst="can">
              <a:avLst>
                <a:gd name="adj" fmla="val 25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028" name="AutoShape 7"/>
            <p:cNvSpPr>
              <a:spLocks noChangeAspect="1" noChangeArrowheads="1"/>
            </p:cNvSpPr>
            <p:nvPr/>
          </p:nvSpPr>
          <p:spPr bwMode="auto">
            <a:xfrm>
              <a:off x="1063" y="3566"/>
              <a:ext cx="366" cy="255"/>
            </a:xfrm>
            <a:prstGeom prst="can">
              <a:avLst>
                <a:gd name="adj" fmla="val 25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40029" name="Picture 8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48" y="2411"/>
              <a:ext cx="30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030" name="Picture 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95" y="2750"/>
              <a:ext cx="305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031" name="AutoShape 65"/>
            <p:cNvCxnSpPr>
              <a:cxnSpLocks noChangeShapeType="1"/>
              <a:stCxn id="40025" idx="4"/>
              <a:endCxn id="40022" idx="32"/>
            </p:cNvCxnSpPr>
            <p:nvPr/>
          </p:nvCxnSpPr>
          <p:spPr bwMode="auto">
            <a:xfrm>
              <a:off x="748" y="2180"/>
              <a:ext cx="1103" cy="5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032" name="AutoShape 66"/>
            <p:cNvCxnSpPr>
              <a:cxnSpLocks noChangeShapeType="1"/>
              <a:endCxn id="40022" idx="31"/>
            </p:cNvCxnSpPr>
            <p:nvPr/>
          </p:nvCxnSpPr>
          <p:spPr bwMode="auto">
            <a:xfrm>
              <a:off x="1054" y="2549"/>
              <a:ext cx="783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033" name="AutoShape 67"/>
            <p:cNvCxnSpPr>
              <a:cxnSpLocks noChangeShapeType="1"/>
              <a:endCxn id="40022" idx="28"/>
            </p:cNvCxnSpPr>
            <p:nvPr/>
          </p:nvCxnSpPr>
          <p:spPr bwMode="auto">
            <a:xfrm flipV="1">
              <a:off x="600" y="2882"/>
              <a:ext cx="1263" cy="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034" name="AutoShape 68"/>
            <p:cNvCxnSpPr>
              <a:cxnSpLocks noChangeShapeType="1"/>
              <a:stCxn id="40027" idx="4"/>
              <a:endCxn id="40022" idx="27"/>
            </p:cNvCxnSpPr>
            <p:nvPr/>
          </p:nvCxnSpPr>
          <p:spPr bwMode="auto">
            <a:xfrm flipV="1">
              <a:off x="798" y="2938"/>
              <a:ext cx="1104" cy="4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035" name="AutoShape 69"/>
            <p:cNvCxnSpPr>
              <a:cxnSpLocks noChangeShapeType="1"/>
              <a:stCxn id="40028" idx="4"/>
              <a:endCxn id="40022" idx="24"/>
            </p:cNvCxnSpPr>
            <p:nvPr/>
          </p:nvCxnSpPr>
          <p:spPr bwMode="auto">
            <a:xfrm flipV="1">
              <a:off x="1429" y="3007"/>
              <a:ext cx="580" cy="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036" name="AutoShape 70"/>
            <p:cNvCxnSpPr>
              <a:cxnSpLocks noChangeShapeType="1"/>
              <a:stCxn id="40026" idx="4"/>
              <a:endCxn id="40022" idx="3"/>
            </p:cNvCxnSpPr>
            <p:nvPr/>
          </p:nvCxnSpPr>
          <p:spPr bwMode="auto">
            <a:xfrm>
              <a:off x="1219" y="1850"/>
              <a:ext cx="702" cy="7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9" name="Group 76"/>
            <p:cNvGrpSpPr>
              <a:grpSpLocks/>
            </p:cNvGrpSpPr>
            <p:nvPr/>
          </p:nvGrpSpPr>
          <p:grpSpPr bwMode="auto">
            <a:xfrm>
              <a:off x="1247" y="1871"/>
              <a:ext cx="279" cy="244"/>
              <a:chOff x="1632" y="3216"/>
              <a:chExt cx="528" cy="480"/>
            </a:xfrm>
          </p:grpSpPr>
          <p:sp>
            <p:nvSpPr>
              <p:cNvPr id="40148" name="Oval 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49" name="Oval 78"/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50" name="Oval 79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51" name="Oval 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52" name="Oval 81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53" name="Oval 82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54" name="Oval 83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55" name="Oval 84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56" name="Line 85"/>
              <p:cNvSpPr>
                <a:spLocks noChangeShapeType="1"/>
              </p:cNvSpPr>
              <p:nvPr/>
            </p:nvSpPr>
            <p:spPr bwMode="auto">
              <a:xfrm>
                <a:off x="1776" y="326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7" name="Line 86"/>
              <p:cNvSpPr>
                <a:spLocks noChangeShapeType="1"/>
              </p:cNvSpPr>
              <p:nvPr/>
            </p:nvSpPr>
            <p:spPr bwMode="auto">
              <a:xfrm>
                <a:off x="1728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8" name="Line 87"/>
              <p:cNvSpPr>
                <a:spLocks noChangeShapeType="1"/>
              </p:cNvSpPr>
              <p:nvPr/>
            </p:nvSpPr>
            <p:spPr bwMode="auto">
              <a:xfrm flipH="1">
                <a:off x="1824" y="32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9" name="Line 88"/>
              <p:cNvSpPr>
                <a:spLocks noChangeShapeType="1"/>
              </p:cNvSpPr>
              <p:nvPr/>
            </p:nvSpPr>
            <p:spPr bwMode="auto">
              <a:xfrm flipH="1">
                <a:off x="1920" y="3312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0" name="Line 89"/>
              <p:cNvSpPr>
                <a:spLocks noChangeShapeType="1"/>
              </p:cNvSpPr>
              <p:nvPr/>
            </p:nvSpPr>
            <p:spPr bwMode="auto">
              <a:xfrm>
                <a:off x="1824" y="3408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1" name="Line 90"/>
              <p:cNvSpPr>
                <a:spLocks noChangeShapeType="1"/>
              </p:cNvSpPr>
              <p:nvPr/>
            </p:nvSpPr>
            <p:spPr bwMode="auto">
              <a:xfrm flipH="1">
                <a:off x="1728" y="340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2" name="Line 91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3" name="Line 92"/>
              <p:cNvSpPr>
                <a:spLocks noChangeShapeType="1"/>
              </p:cNvSpPr>
              <p:nvPr/>
            </p:nvSpPr>
            <p:spPr bwMode="auto">
              <a:xfrm>
                <a:off x="1728" y="355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4" name="Line 93"/>
              <p:cNvSpPr>
                <a:spLocks noChangeShapeType="1"/>
              </p:cNvSpPr>
              <p:nvPr/>
            </p:nvSpPr>
            <p:spPr bwMode="auto">
              <a:xfrm flipH="1">
                <a:off x="1872" y="350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5" name="Line 94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6" name="Line 95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7" name="Line 96"/>
              <p:cNvSpPr>
                <a:spLocks noChangeShapeType="1"/>
              </p:cNvSpPr>
              <p:nvPr/>
            </p:nvSpPr>
            <p:spPr bwMode="auto">
              <a:xfrm>
                <a:off x="1968" y="3456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8" name="Line 97"/>
              <p:cNvSpPr>
                <a:spLocks noChangeShapeType="1"/>
              </p:cNvSpPr>
              <p:nvPr/>
            </p:nvSpPr>
            <p:spPr bwMode="auto">
              <a:xfrm flipH="1">
                <a:off x="1872" y="3600"/>
                <a:ext cx="14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101"/>
            <p:cNvGrpSpPr>
              <a:grpSpLocks/>
            </p:cNvGrpSpPr>
            <p:nvPr/>
          </p:nvGrpSpPr>
          <p:grpSpPr bwMode="auto">
            <a:xfrm>
              <a:off x="793" y="2097"/>
              <a:ext cx="279" cy="244"/>
              <a:chOff x="1632" y="3216"/>
              <a:chExt cx="528" cy="480"/>
            </a:xfrm>
          </p:grpSpPr>
          <p:sp>
            <p:nvSpPr>
              <p:cNvPr id="40127" name="Oval 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28" name="Oval 103"/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29" name="Oval 104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30" name="Oval 1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31" name="Oval 106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32" name="Oval 10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33" name="Oval 108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34" name="Oval 109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35" name="Line 110"/>
              <p:cNvSpPr>
                <a:spLocks noChangeShapeType="1"/>
              </p:cNvSpPr>
              <p:nvPr/>
            </p:nvSpPr>
            <p:spPr bwMode="auto">
              <a:xfrm>
                <a:off x="1776" y="326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6" name="Line 111"/>
              <p:cNvSpPr>
                <a:spLocks noChangeShapeType="1"/>
              </p:cNvSpPr>
              <p:nvPr/>
            </p:nvSpPr>
            <p:spPr bwMode="auto">
              <a:xfrm>
                <a:off x="1728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7" name="Line 112"/>
              <p:cNvSpPr>
                <a:spLocks noChangeShapeType="1"/>
              </p:cNvSpPr>
              <p:nvPr/>
            </p:nvSpPr>
            <p:spPr bwMode="auto">
              <a:xfrm flipH="1">
                <a:off x="1824" y="32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8" name="Line 113"/>
              <p:cNvSpPr>
                <a:spLocks noChangeShapeType="1"/>
              </p:cNvSpPr>
              <p:nvPr/>
            </p:nvSpPr>
            <p:spPr bwMode="auto">
              <a:xfrm flipH="1">
                <a:off x="1920" y="3312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9" name="Line 114"/>
              <p:cNvSpPr>
                <a:spLocks noChangeShapeType="1"/>
              </p:cNvSpPr>
              <p:nvPr/>
            </p:nvSpPr>
            <p:spPr bwMode="auto">
              <a:xfrm>
                <a:off x="1824" y="3408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0" name="Line 115"/>
              <p:cNvSpPr>
                <a:spLocks noChangeShapeType="1"/>
              </p:cNvSpPr>
              <p:nvPr/>
            </p:nvSpPr>
            <p:spPr bwMode="auto">
              <a:xfrm flipH="1">
                <a:off x="1728" y="340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1" name="Line 116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2" name="Line 117"/>
              <p:cNvSpPr>
                <a:spLocks noChangeShapeType="1"/>
              </p:cNvSpPr>
              <p:nvPr/>
            </p:nvSpPr>
            <p:spPr bwMode="auto">
              <a:xfrm>
                <a:off x="1728" y="355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3" name="Line 118"/>
              <p:cNvSpPr>
                <a:spLocks noChangeShapeType="1"/>
              </p:cNvSpPr>
              <p:nvPr/>
            </p:nvSpPr>
            <p:spPr bwMode="auto">
              <a:xfrm flipH="1">
                <a:off x="1872" y="350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4" name="Line 119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5" name="Line 120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6" name="Line 121"/>
              <p:cNvSpPr>
                <a:spLocks noChangeShapeType="1"/>
              </p:cNvSpPr>
              <p:nvPr/>
            </p:nvSpPr>
            <p:spPr bwMode="auto">
              <a:xfrm>
                <a:off x="1968" y="3456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7" name="Line 122"/>
              <p:cNvSpPr>
                <a:spLocks noChangeShapeType="1"/>
              </p:cNvSpPr>
              <p:nvPr/>
            </p:nvSpPr>
            <p:spPr bwMode="auto">
              <a:xfrm flipH="1">
                <a:off x="1872" y="3600"/>
                <a:ext cx="14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123"/>
            <p:cNvGrpSpPr>
              <a:grpSpLocks/>
            </p:cNvGrpSpPr>
            <p:nvPr/>
          </p:nvGrpSpPr>
          <p:grpSpPr bwMode="auto">
            <a:xfrm>
              <a:off x="1098" y="2460"/>
              <a:ext cx="279" cy="244"/>
              <a:chOff x="1632" y="3216"/>
              <a:chExt cx="528" cy="480"/>
            </a:xfrm>
          </p:grpSpPr>
          <p:sp>
            <p:nvSpPr>
              <p:cNvPr id="40106" name="Oval 1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07" name="Oval 125"/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08" name="Oval 126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09" name="Oval 1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10" name="Oval 128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11" name="Oval 129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12" name="Oval 130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13" name="Oval 131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114" name="Line 132"/>
              <p:cNvSpPr>
                <a:spLocks noChangeShapeType="1"/>
              </p:cNvSpPr>
              <p:nvPr/>
            </p:nvSpPr>
            <p:spPr bwMode="auto">
              <a:xfrm>
                <a:off x="1776" y="326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15" name="Line 133"/>
              <p:cNvSpPr>
                <a:spLocks noChangeShapeType="1"/>
              </p:cNvSpPr>
              <p:nvPr/>
            </p:nvSpPr>
            <p:spPr bwMode="auto">
              <a:xfrm>
                <a:off x="1728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16" name="Line 134"/>
              <p:cNvSpPr>
                <a:spLocks noChangeShapeType="1"/>
              </p:cNvSpPr>
              <p:nvPr/>
            </p:nvSpPr>
            <p:spPr bwMode="auto">
              <a:xfrm flipH="1">
                <a:off x="1824" y="32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17" name="Line 135"/>
              <p:cNvSpPr>
                <a:spLocks noChangeShapeType="1"/>
              </p:cNvSpPr>
              <p:nvPr/>
            </p:nvSpPr>
            <p:spPr bwMode="auto">
              <a:xfrm flipH="1">
                <a:off x="1920" y="3312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18" name="Line 136"/>
              <p:cNvSpPr>
                <a:spLocks noChangeShapeType="1"/>
              </p:cNvSpPr>
              <p:nvPr/>
            </p:nvSpPr>
            <p:spPr bwMode="auto">
              <a:xfrm>
                <a:off x="1824" y="3408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19" name="Line 137"/>
              <p:cNvSpPr>
                <a:spLocks noChangeShapeType="1"/>
              </p:cNvSpPr>
              <p:nvPr/>
            </p:nvSpPr>
            <p:spPr bwMode="auto">
              <a:xfrm flipH="1">
                <a:off x="1728" y="340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20" name="Line 138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21" name="Line 139"/>
              <p:cNvSpPr>
                <a:spLocks noChangeShapeType="1"/>
              </p:cNvSpPr>
              <p:nvPr/>
            </p:nvSpPr>
            <p:spPr bwMode="auto">
              <a:xfrm>
                <a:off x="1728" y="355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22" name="Line 140"/>
              <p:cNvSpPr>
                <a:spLocks noChangeShapeType="1"/>
              </p:cNvSpPr>
              <p:nvPr/>
            </p:nvSpPr>
            <p:spPr bwMode="auto">
              <a:xfrm flipH="1">
                <a:off x="1872" y="350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23" name="Line 141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24" name="Line 142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25" name="Line 143"/>
              <p:cNvSpPr>
                <a:spLocks noChangeShapeType="1"/>
              </p:cNvSpPr>
              <p:nvPr/>
            </p:nvSpPr>
            <p:spPr bwMode="auto">
              <a:xfrm>
                <a:off x="1968" y="3456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26" name="Line 144"/>
              <p:cNvSpPr>
                <a:spLocks noChangeShapeType="1"/>
              </p:cNvSpPr>
              <p:nvPr/>
            </p:nvSpPr>
            <p:spPr bwMode="auto">
              <a:xfrm flipH="1">
                <a:off x="1872" y="3600"/>
                <a:ext cx="14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145"/>
            <p:cNvGrpSpPr>
              <a:grpSpLocks/>
            </p:cNvGrpSpPr>
            <p:nvPr/>
          </p:nvGrpSpPr>
          <p:grpSpPr bwMode="auto">
            <a:xfrm>
              <a:off x="703" y="2796"/>
              <a:ext cx="279" cy="244"/>
              <a:chOff x="1632" y="3216"/>
              <a:chExt cx="528" cy="480"/>
            </a:xfrm>
          </p:grpSpPr>
          <p:sp>
            <p:nvSpPr>
              <p:cNvPr id="40085" name="Oval 1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86" name="Oval 147"/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87" name="Oval 148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88" name="Oval 1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89" name="Oval 150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90" name="Oval 15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91" name="Oval 152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92" name="Oval 153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93" name="Line 154"/>
              <p:cNvSpPr>
                <a:spLocks noChangeShapeType="1"/>
              </p:cNvSpPr>
              <p:nvPr/>
            </p:nvSpPr>
            <p:spPr bwMode="auto">
              <a:xfrm>
                <a:off x="1776" y="326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4" name="Line 155"/>
              <p:cNvSpPr>
                <a:spLocks noChangeShapeType="1"/>
              </p:cNvSpPr>
              <p:nvPr/>
            </p:nvSpPr>
            <p:spPr bwMode="auto">
              <a:xfrm>
                <a:off x="1728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5" name="Line 156"/>
              <p:cNvSpPr>
                <a:spLocks noChangeShapeType="1"/>
              </p:cNvSpPr>
              <p:nvPr/>
            </p:nvSpPr>
            <p:spPr bwMode="auto">
              <a:xfrm flipH="1">
                <a:off x="1824" y="32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6" name="Line 157"/>
              <p:cNvSpPr>
                <a:spLocks noChangeShapeType="1"/>
              </p:cNvSpPr>
              <p:nvPr/>
            </p:nvSpPr>
            <p:spPr bwMode="auto">
              <a:xfrm flipH="1">
                <a:off x="1920" y="3312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7" name="Line 158"/>
              <p:cNvSpPr>
                <a:spLocks noChangeShapeType="1"/>
              </p:cNvSpPr>
              <p:nvPr/>
            </p:nvSpPr>
            <p:spPr bwMode="auto">
              <a:xfrm>
                <a:off x="1824" y="3408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8" name="Line 159"/>
              <p:cNvSpPr>
                <a:spLocks noChangeShapeType="1"/>
              </p:cNvSpPr>
              <p:nvPr/>
            </p:nvSpPr>
            <p:spPr bwMode="auto">
              <a:xfrm flipH="1">
                <a:off x="1728" y="340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9" name="Line 160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0" name="Line 161"/>
              <p:cNvSpPr>
                <a:spLocks noChangeShapeType="1"/>
              </p:cNvSpPr>
              <p:nvPr/>
            </p:nvSpPr>
            <p:spPr bwMode="auto">
              <a:xfrm>
                <a:off x="1728" y="355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1" name="Line 162"/>
              <p:cNvSpPr>
                <a:spLocks noChangeShapeType="1"/>
              </p:cNvSpPr>
              <p:nvPr/>
            </p:nvSpPr>
            <p:spPr bwMode="auto">
              <a:xfrm flipH="1">
                <a:off x="1872" y="350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2" name="Line 163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3" name="Line 164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4" name="Line 165"/>
              <p:cNvSpPr>
                <a:spLocks noChangeShapeType="1"/>
              </p:cNvSpPr>
              <p:nvPr/>
            </p:nvSpPr>
            <p:spPr bwMode="auto">
              <a:xfrm>
                <a:off x="1968" y="3456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5" name="Line 166"/>
              <p:cNvSpPr>
                <a:spLocks noChangeShapeType="1"/>
              </p:cNvSpPr>
              <p:nvPr/>
            </p:nvSpPr>
            <p:spPr bwMode="auto">
              <a:xfrm flipH="1">
                <a:off x="1872" y="3600"/>
                <a:ext cx="14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167"/>
            <p:cNvGrpSpPr>
              <a:grpSpLocks/>
            </p:cNvGrpSpPr>
            <p:nvPr/>
          </p:nvGrpSpPr>
          <p:grpSpPr bwMode="auto">
            <a:xfrm>
              <a:off x="889" y="3204"/>
              <a:ext cx="279" cy="244"/>
              <a:chOff x="1632" y="3216"/>
              <a:chExt cx="528" cy="480"/>
            </a:xfrm>
          </p:grpSpPr>
          <p:sp>
            <p:nvSpPr>
              <p:cNvPr id="40064" name="Oval 1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65" name="Oval 169"/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66" name="Oval 170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67" name="Oval 1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68" name="Oval 172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69" name="Oval 173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70" name="Oval 174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71" name="Oval 175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72" name="Line 176"/>
              <p:cNvSpPr>
                <a:spLocks noChangeShapeType="1"/>
              </p:cNvSpPr>
              <p:nvPr/>
            </p:nvSpPr>
            <p:spPr bwMode="auto">
              <a:xfrm>
                <a:off x="1776" y="326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3" name="Line 177"/>
              <p:cNvSpPr>
                <a:spLocks noChangeShapeType="1"/>
              </p:cNvSpPr>
              <p:nvPr/>
            </p:nvSpPr>
            <p:spPr bwMode="auto">
              <a:xfrm>
                <a:off x="1728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4" name="Line 178"/>
              <p:cNvSpPr>
                <a:spLocks noChangeShapeType="1"/>
              </p:cNvSpPr>
              <p:nvPr/>
            </p:nvSpPr>
            <p:spPr bwMode="auto">
              <a:xfrm flipH="1">
                <a:off x="1824" y="32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5" name="Line 179"/>
              <p:cNvSpPr>
                <a:spLocks noChangeShapeType="1"/>
              </p:cNvSpPr>
              <p:nvPr/>
            </p:nvSpPr>
            <p:spPr bwMode="auto">
              <a:xfrm flipH="1">
                <a:off x="1920" y="3312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6" name="Line 180"/>
              <p:cNvSpPr>
                <a:spLocks noChangeShapeType="1"/>
              </p:cNvSpPr>
              <p:nvPr/>
            </p:nvSpPr>
            <p:spPr bwMode="auto">
              <a:xfrm>
                <a:off x="1824" y="3408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7" name="Line 181"/>
              <p:cNvSpPr>
                <a:spLocks noChangeShapeType="1"/>
              </p:cNvSpPr>
              <p:nvPr/>
            </p:nvSpPr>
            <p:spPr bwMode="auto">
              <a:xfrm flipH="1">
                <a:off x="1728" y="340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8" name="Line 182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9" name="Line 183"/>
              <p:cNvSpPr>
                <a:spLocks noChangeShapeType="1"/>
              </p:cNvSpPr>
              <p:nvPr/>
            </p:nvSpPr>
            <p:spPr bwMode="auto">
              <a:xfrm>
                <a:off x="1728" y="355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0" name="Line 184"/>
              <p:cNvSpPr>
                <a:spLocks noChangeShapeType="1"/>
              </p:cNvSpPr>
              <p:nvPr/>
            </p:nvSpPr>
            <p:spPr bwMode="auto">
              <a:xfrm flipH="1">
                <a:off x="1872" y="350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1" name="Line 185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2" name="Line 186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3" name="Line 187"/>
              <p:cNvSpPr>
                <a:spLocks noChangeShapeType="1"/>
              </p:cNvSpPr>
              <p:nvPr/>
            </p:nvSpPr>
            <p:spPr bwMode="auto">
              <a:xfrm>
                <a:off x="1968" y="3456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4" name="Line 188"/>
              <p:cNvSpPr>
                <a:spLocks noChangeShapeType="1"/>
              </p:cNvSpPr>
              <p:nvPr/>
            </p:nvSpPr>
            <p:spPr bwMode="auto">
              <a:xfrm flipH="1">
                <a:off x="1872" y="3600"/>
                <a:ext cx="14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" name="Group 189"/>
            <p:cNvGrpSpPr>
              <a:grpSpLocks/>
            </p:cNvGrpSpPr>
            <p:nvPr/>
          </p:nvGrpSpPr>
          <p:grpSpPr bwMode="auto">
            <a:xfrm>
              <a:off x="1139" y="3594"/>
              <a:ext cx="279" cy="244"/>
              <a:chOff x="1632" y="3216"/>
              <a:chExt cx="528" cy="480"/>
            </a:xfrm>
          </p:grpSpPr>
          <p:sp>
            <p:nvSpPr>
              <p:cNvPr id="40043" name="Oval 1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44" name="Oval 191"/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45" name="Oval 192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46" name="Oval 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47" name="Oval 194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48" name="Oval 19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49" name="Oval 196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50" name="Oval 197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96" cy="96"/>
              </a:xfrm>
              <a:prstGeom prst="ellipse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0051" name="Line 198"/>
              <p:cNvSpPr>
                <a:spLocks noChangeShapeType="1"/>
              </p:cNvSpPr>
              <p:nvPr/>
            </p:nvSpPr>
            <p:spPr bwMode="auto">
              <a:xfrm>
                <a:off x="1776" y="326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2" name="Line 199"/>
              <p:cNvSpPr>
                <a:spLocks noChangeShapeType="1"/>
              </p:cNvSpPr>
              <p:nvPr/>
            </p:nvSpPr>
            <p:spPr bwMode="auto">
              <a:xfrm>
                <a:off x="1728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3" name="Line 200"/>
              <p:cNvSpPr>
                <a:spLocks noChangeShapeType="1"/>
              </p:cNvSpPr>
              <p:nvPr/>
            </p:nvSpPr>
            <p:spPr bwMode="auto">
              <a:xfrm flipH="1">
                <a:off x="1824" y="32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4" name="Line 201"/>
              <p:cNvSpPr>
                <a:spLocks noChangeShapeType="1"/>
              </p:cNvSpPr>
              <p:nvPr/>
            </p:nvSpPr>
            <p:spPr bwMode="auto">
              <a:xfrm flipH="1">
                <a:off x="1920" y="3312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5" name="Line 202"/>
              <p:cNvSpPr>
                <a:spLocks noChangeShapeType="1"/>
              </p:cNvSpPr>
              <p:nvPr/>
            </p:nvSpPr>
            <p:spPr bwMode="auto">
              <a:xfrm>
                <a:off x="1824" y="3408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6" name="Line 203"/>
              <p:cNvSpPr>
                <a:spLocks noChangeShapeType="1"/>
              </p:cNvSpPr>
              <p:nvPr/>
            </p:nvSpPr>
            <p:spPr bwMode="auto">
              <a:xfrm flipH="1">
                <a:off x="1728" y="340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7" name="Line 204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8" name="Line 205"/>
              <p:cNvSpPr>
                <a:spLocks noChangeShapeType="1"/>
              </p:cNvSpPr>
              <p:nvPr/>
            </p:nvSpPr>
            <p:spPr bwMode="auto">
              <a:xfrm>
                <a:off x="1728" y="355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9" name="Line 206"/>
              <p:cNvSpPr>
                <a:spLocks noChangeShapeType="1"/>
              </p:cNvSpPr>
              <p:nvPr/>
            </p:nvSpPr>
            <p:spPr bwMode="auto">
              <a:xfrm flipH="1">
                <a:off x="1872" y="350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0" name="Line 207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1" name="Line 208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2" name="Line 209"/>
              <p:cNvSpPr>
                <a:spLocks noChangeShapeType="1"/>
              </p:cNvSpPr>
              <p:nvPr/>
            </p:nvSpPr>
            <p:spPr bwMode="auto">
              <a:xfrm>
                <a:off x="1968" y="3456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3" name="Line 210"/>
              <p:cNvSpPr>
                <a:spLocks noChangeShapeType="1"/>
              </p:cNvSpPr>
              <p:nvPr/>
            </p:nvSpPr>
            <p:spPr bwMode="auto">
              <a:xfrm flipH="1">
                <a:off x="1872" y="3600"/>
                <a:ext cx="14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" name="Group 286"/>
          <p:cNvGrpSpPr>
            <a:grpSpLocks/>
          </p:cNvGrpSpPr>
          <p:nvPr/>
        </p:nvGrpSpPr>
        <p:grpSpPr bwMode="auto">
          <a:xfrm>
            <a:off x="2916238" y="3432175"/>
            <a:ext cx="1016000" cy="2579688"/>
            <a:chOff x="1837" y="2162"/>
            <a:chExt cx="640" cy="1625"/>
          </a:xfrm>
        </p:grpSpPr>
        <p:sp>
          <p:nvSpPr>
            <p:cNvPr id="40016" name="Text Box 11"/>
            <p:cNvSpPr txBox="1">
              <a:spLocks noChangeArrowheads="1"/>
            </p:cNvSpPr>
            <p:nvPr/>
          </p:nvSpPr>
          <p:spPr bwMode="auto">
            <a:xfrm>
              <a:off x="1837" y="2162"/>
              <a:ext cx="54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Portal</a:t>
              </a:r>
              <a:endParaRPr lang="de-DE" sz="1400"/>
            </a:p>
          </p:txBody>
        </p:sp>
        <p:grpSp>
          <p:nvGrpSpPr>
            <p:cNvPr id="26" name="Group 62"/>
            <p:cNvGrpSpPr>
              <a:grpSpLocks/>
            </p:cNvGrpSpPr>
            <p:nvPr/>
          </p:nvGrpSpPr>
          <p:grpSpPr bwMode="auto">
            <a:xfrm>
              <a:off x="1837" y="2523"/>
              <a:ext cx="502" cy="497"/>
              <a:chOff x="5983" y="8086"/>
              <a:chExt cx="794" cy="794"/>
            </a:xfrm>
          </p:grpSpPr>
          <p:sp>
            <p:nvSpPr>
              <p:cNvPr id="40022" name="Freeform 63"/>
              <p:cNvSpPr>
                <a:spLocks/>
              </p:cNvSpPr>
              <p:nvPr/>
            </p:nvSpPr>
            <p:spPr bwMode="auto">
              <a:xfrm>
                <a:off x="5983" y="8086"/>
                <a:ext cx="794" cy="794"/>
              </a:xfrm>
              <a:custGeom>
                <a:avLst/>
                <a:gdLst>
                  <a:gd name="T0" fmla="*/ 3 w 1510"/>
                  <a:gd name="T1" fmla="*/ 39 h 1505"/>
                  <a:gd name="T2" fmla="*/ 17 w 1510"/>
                  <a:gd name="T3" fmla="*/ 42 h 1505"/>
                  <a:gd name="T4" fmla="*/ 27 w 1510"/>
                  <a:gd name="T5" fmla="*/ 26 h 1505"/>
                  <a:gd name="T6" fmla="*/ 19 w 1510"/>
                  <a:gd name="T7" fmla="*/ 14 h 1505"/>
                  <a:gd name="T8" fmla="*/ 33 w 1510"/>
                  <a:gd name="T9" fmla="*/ 6 h 1505"/>
                  <a:gd name="T10" fmla="*/ 40 w 1510"/>
                  <a:gd name="T11" fmla="*/ 17 h 1505"/>
                  <a:gd name="T12" fmla="*/ 58 w 1510"/>
                  <a:gd name="T13" fmla="*/ 14 h 1505"/>
                  <a:gd name="T14" fmla="*/ 62 w 1510"/>
                  <a:gd name="T15" fmla="*/ 0 h 1505"/>
                  <a:gd name="T16" fmla="*/ 77 w 1510"/>
                  <a:gd name="T17" fmla="*/ 3 h 1505"/>
                  <a:gd name="T18" fmla="*/ 74 w 1510"/>
                  <a:gd name="T19" fmla="*/ 17 h 1505"/>
                  <a:gd name="T20" fmla="*/ 89 w 1510"/>
                  <a:gd name="T21" fmla="*/ 27 h 1505"/>
                  <a:gd name="T22" fmla="*/ 101 w 1510"/>
                  <a:gd name="T23" fmla="*/ 19 h 1505"/>
                  <a:gd name="T24" fmla="*/ 110 w 1510"/>
                  <a:gd name="T25" fmla="*/ 33 h 1505"/>
                  <a:gd name="T26" fmla="*/ 98 w 1510"/>
                  <a:gd name="T27" fmla="*/ 41 h 1505"/>
                  <a:gd name="T28" fmla="*/ 102 w 1510"/>
                  <a:gd name="T29" fmla="*/ 59 h 1505"/>
                  <a:gd name="T30" fmla="*/ 116 w 1510"/>
                  <a:gd name="T31" fmla="*/ 62 h 1505"/>
                  <a:gd name="T32" fmla="*/ 112 w 1510"/>
                  <a:gd name="T33" fmla="*/ 77 h 1505"/>
                  <a:gd name="T34" fmla="*/ 99 w 1510"/>
                  <a:gd name="T35" fmla="*/ 74 h 1505"/>
                  <a:gd name="T36" fmla="*/ 89 w 1510"/>
                  <a:gd name="T37" fmla="*/ 90 h 1505"/>
                  <a:gd name="T38" fmla="*/ 97 w 1510"/>
                  <a:gd name="T39" fmla="*/ 102 h 1505"/>
                  <a:gd name="T40" fmla="*/ 83 w 1510"/>
                  <a:gd name="T41" fmla="*/ 111 h 1505"/>
                  <a:gd name="T42" fmla="*/ 76 w 1510"/>
                  <a:gd name="T43" fmla="*/ 99 h 1505"/>
                  <a:gd name="T44" fmla="*/ 57 w 1510"/>
                  <a:gd name="T45" fmla="*/ 103 h 1505"/>
                  <a:gd name="T46" fmla="*/ 55 w 1510"/>
                  <a:gd name="T47" fmla="*/ 117 h 1505"/>
                  <a:gd name="T48" fmla="*/ 39 w 1510"/>
                  <a:gd name="T49" fmla="*/ 113 h 1505"/>
                  <a:gd name="T50" fmla="*/ 43 w 1510"/>
                  <a:gd name="T51" fmla="*/ 100 h 1505"/>
                  <a:gd name="T52" fmla="*/ 27 w 1510"/>
                  <a:gd name="T53" fmla="*/ 90 h 1505"/>
                  <a:gd name="T54" fmla="*/ 15 w 1510"/>
                  <a:gd name="T55" fmla="*/ 98 h 1505"/>
                  <a:gd name="T56" fmla="*/ 6 w 1510"/>
                  <a:gd name="T57" fmla="*/ 84 h 1505"/>
                  <a:gd name="T58" fmla="*/ 17 w 1510"/>
                  <a:gd name="T59" fmla="*/ 77 h 1505"/>
                  <a:gd name="T60" fmla="*/ 13 w 1510"/>
                  <a:gd name="T61" fmla="*/ 58 h 1505"/>
                  <a:gd name="T62" fmla="*/ 0 w 1510"/>
                  <a:gd name="T63" fmla="*/ 55 h 1505"/>
                  <a:gd name="T64" fmla="*/ 3 w 1510"/>
                  <a:gd name="T65" fmla="*/ 39 h 15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10"/>
                  <a:gd name="T100" fmla="*/ 0 h 1505"/>
                  <a:gd name="T101" fmla="*/ 1510 w 1510"/>
                  <a:gd name="T102" fmla="*/ 1505 h 15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10" h="1505">
                    <a:moveTo>
                      <a:pt x="41" y="507"/>
                    </a:moveTo>
                    <a:lnTo>
                      <a:pt x="219" y="543"/>
                    </a:lnTo>
                    <a:lnTo>
                      <a:pt x="351" y="344"/>
                    </a:lnTo>
                    <a:lnTo>
                      <a:pt x="252" y="188"/>
                    </a:lnTo>
                    <a:lnTo>
                      <a:pt x="425" y="72"/>
                    </a:lnTo>
                    <a:lnTo>
                      <a:pt x="528" y="228"/>
                    </a:lnTo>
                    <a:lnTo>
                      <a:pt x="756" y="180"/>
                    </a:lnTo>
                    <a:lnTo>
                      <a:pt x="802" y="0"/>
                    </a:lnTo>
                    <a:lnTo>
                      <a:pt x="1006" y="39"/>
                    </a:lnTo>
                    <a:lnTo>
                      <a:pt x="972" y="219"/>
                    </a:lnTo>
                    <a:lnTo>
                      <a:pt x="1169" y="356"/>
                    </a:lnTo>
                    <a:lnTo>
                      <a:pt x="1323" y="248"/>
                    </a:lnTo>
                    <a:lnTo>
                      <a:pt x="1438" y="428"/>
                    </a:lnTo>
                    <a:lnTo>
                      <a:pt x="1284" y="526"/>
                    </a:lnTo>
                    <a:lnTo>
                      <a:pt x="1332" y="759"/>
                    </a:lnTo>
                    <a:lnTo>
                      <a:pt x="1510" y="792"/>
                    </a:lnTo>
                    <a:lnTo>
                      <a:pt x="1471" y="994"/>
                    </a:lnTo>
                    <a:lnTo>
                      <a:pt x="1296" y="960"/>
                    </a:lnTo>
                    <a:lnTo>
                      <a:pt x="1162" y="1162"/>
                    </a:lnTo>
                    <a:lnTo>
                      <a:pt x="1265" y="1313"/>
                    </a:lnTo>
                    <a:lnTo>
                      <a:pt x="1090" y="1431"/>
                    </a:lnTo>
                    <a:lnTo>
                      <a:pt x="989" y="1275"/>
                    </a:lnTo>
                    <a:lnTo>
                      <a:pt x="751" y="1330"/>
                    </a:lnTo>
                    <a:lnTo>
                      <a:pt x="718" y="1505"/>
                    </a:lnTo>
                    <a:lnTo>
                      <a:pt x="516" y="1467"/>
                    </a:lnTo>
                    <a:lnTo>
                      <a:pt x="555" y="1292"/>
                    </a:lnTo>
                    <a:lnTo>
                      <a:pt x="353" y="1160"/>
                    </a:lnTo>
                    <a:lnTo>
                      <a:pt x="197" y="1258"/>
                    </a:lnTo>
                    <a:lnTo>
                      <a:pt x="77" y="1088"/>
                    </a:lnTo>
                    <a:lnTo>
                      <a:pt x="228" y="992"/>
                    </a:lnTo>
                    <a:lnTo>
                      <a:pt x="175" y="742"/>
                    </a:lnTo>
                    <a:lnTo>
                      <a:pt x="0" y="711"/>
                    </a:lnTo>
                    <a:lnTo>
                      <a:pt x="41" y="507"/>
                    </a:lnTo>
                    <a:close/>
                  </a:path>
                </a:pathLst>
              </a:custGeom>
              <a:solidFill>
                <a:srgbClr val="FF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40023" name="Picture 64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176" y="8306"/>
                <a:ext cx="448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98"/>
            <p:cNvGrpSpPr>
              <a:grpSpLocks/>
            </p:cNvGrpSpPr>
            <p:nvPr/>
          </p:nvGrpSpPr>
          <p:grpSpPr bwMode="auto">
            <a:xfrm>
              <a:off x="1927" y="3203"/>
              <a:ext cx="550" cy="584"/>
              <a:chOff x="1149" y="3067"/>
              <a:chExt cx="550" cy="584"/>
            </a:xfrm>
          </p:grpSpPr>
          <p:sp>
            <p:nvSpPr>
              <p:cNvPr id="40020" name="Text Box 99"/>
              <p:cNvSpPr txBox="1">
                <a:spLocks noChangeArrowheads="1"/>
              </p:cNvSpPr>
              <p:nvPr/>
            </p:nvSpPr>
            <p:spPr bwMode="auto">
              <a:xfrm>
                <a:off x="1149" y="3497"/>
                <a:ext cx="55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sz="1000"/>
                  <a:t>SERONTO</a:t>
                </a:r>
              </a:p>
            </p:txBody>
          </p:sp>
          <p:pic>
            <p:nvPicPr>
              <p:cNvPr id="40021" name="Picture 10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223" y="3067"/>
                <a:ext cx="387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0019" name="AutoShape 211"/>
            <p:cNvCxnSpPr>
              <a:cxnSpLocks noChangeShapeType="1"/>
            </p:cNvCxnSpPr>
            <p:nvPr/>
          </p:nvCxnSpPr>
          <p:spPr bwMode="auto">
            <a:xfrm flipH="1" flipV="1">
              <a:off x="2101" y="2904"/>
              <a:ext cx="94" cy="2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28" name="Group 212"/>
          <p:cNvGrpSpPr>
            <a:grpSpLocks/>
          </p:cNvGrpSpPr>
          <p:nvPr/>
        </p:nvGrpSpPr>
        <p:grpSpPr bwMode="auto">
          <a:xfrm>
            <a:off x="6443663" y="2133600"/>
            <a:ext cx="2663825" cy="3743325"/>
            <a:chOff x="3969" y="1344"/>
            <a:chExt cx="1678" cy="2358"/>
          </a:xfrm>
        </p:grpSpPr>
        <p:sp>
          <p:nvSpPr>
            <p:cNvPr id="39943" name="Text Box 213"/>
            <p:cNvSpPr txBox="1">
              <a:spLocks noChangeArrowheads="1"/>
            </p:cNvSpPr>
            <p:nvPr/>
          </p:nvSpPr>
          <p:spPr bwMode="auto">
            <a:xfrm>
              <a:off x="4059" y="1385"/>
              <a:ext cx="6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u="sng"/>
                <a:t>Legend</a:t>
              </a:r>
            </a:p>
          </p:txBody>
        </p:sp>
        <p:grpSp>
          <p:nvGrpSpPr>
            <p:cNvPr id="29" name="Group 214"/>
            <p:cNvGrpSpPr>
              <a:grpSpLocks/>
            </p:cNvGrpSpPr>
            <p:nvPr/>
          </p:nvGrpSpPr>
          <p:grpSpPr bwMode="auto">
            <a:xfrm>
              <a:off x="4188" y="1673"/>
              <a:ext cx="912" cy="242"/>
              <a:chOff x="4551" y="1842"/>
              <a:chExt cx="912" cy="242"/>
            </a:xfrm>
          </p:grpSpPr>
          <p:grpSp>
            <p:nvGrpSpPr>
              <p:cNvPr id="30" name="Group 215"/>
              <p:cNvGrpSpPr>
                <a:grpSpLocks/>
              </p:cNvGrpSpPr>
              <p:nvPr/>
            </p:nvGrpSpPr>
            <p:grpSpPr bwMode="auto">
              <a:xfrm>
                <a:off x="4551" y="1842"/>
                <a:ext cx="285" cy="242"/>
                <a:chOff x="1632" y="3216"/>
                <a:chExt cx="528" cy="480"/>
              </a:xfrm>
            </p:grpSpPr>
            <p:sp>
              <p:nvSpPr>
                <p:cNvPr id="39995" name="Oval 216"/>
                <p:cNvSpPr>
                  <a:spLocks noChangeArrowheads="1"/>
                </p:cNvSpPr>
                <p:nvPr/>
              </p:nvSpPr>
              <p:spPr bwMode="auto">
                <a:xfrm>
                  <a:off x="1680" y="3216"/>
                  <a:ext cx="96" cy="96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39996" name="Oval 217"/>
                <p:cNvSpPr>
                  <a:spLocks noChangeArrowheads="1"/>
                </p:cNvSpPr>
                <p:nvPr/>
              </p:nvSpPr>
              <p:spPr bwMode="auto">
                <a:xfrm>
                  <a:off x="1632" y="3504"/>
                  <a:ext cx="96" cy="96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39997" name="Oval 218"/>
                <p:cNvSpPr>
                  <a:spLocks noChangeArrowheads="1"/>
                </p:cNvSpPr>
                <p:nvPr/>
              </p:nvSpPr>
              <p:spPr bwMode="auto">
                <a:xfrm>
                  <a:off x="1872" y="3408"/>
                  <a:ext cx="96" cy="96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39998" name="Oval 219"/>
                <p:cNvSpPr>
                  <a:spLocks noChangeArrowheads="1"/>
                </p:cNvSpPr>
                <p:nvPr/>
              </p:nvSpPr>
              <p:spPr bwMode="auto">
                <a:xfrm>
                  <a:off x="1968" y="3216"/>
                  <a:ext cx="96" cy="96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39999" name="Oval 220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96" cy="96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000" name="Oval 221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001" name="Oval 222"/>
                <p:cNvSpPr>
                  <a:spLocks noChangeArrowheads="1"/>
                </p:cNvSpPr>
                <p:nvPr/>
              </p:nvSpPr>
              <p:spPr bwMode="auto">
                <a:xfrm>
                  <a:off x="2064" y="3360"/>
                  <a:ext cx="96" cy="96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002" name="Oval 223"/>
                <p:cNvSpPr>
                  <a:spLocks noChangeArrowheads="1"/>
                </p:cNvSpPr>
                <p:nvPr/>
              </p:nvSpPr>
              <p:spPr bwMode="auto">
                <a:xfrm>
                  <a:off x="2016" y="3504"/>
                  <a:ext cx="96" cy="96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40003" name="Line 224"/>
                <p:cNvSpPr>
                  <a:spLocks noChangeShapeType="1"/>
                </p:cNvSpPr>
                <p:nvPr/>
              </p:nvSpPr>
              <p:spPr bwMode="auto">
                <a:xfrm>
                  <a:off x="1776" y="326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04" name="Line 225"/>
                <p:cNvSpPr>
                  <a:spLocks noChangeShapeType="1"/>
                </p:cNvSpPr>
                <p:nvPr/>
              </p:nvSpPr>
              <p:spPr bwMode="auto">
                <a:xfrm>
                  <a:off x="1728" y="3312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05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1824" y="3264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06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1920" y="3312"/>
                  <a:ext cx="96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07" name="Line 228"/>
                <p:cNvSpPr>
                  <a:spLocks noChangeShapeType="1"/>
                </p:cNvSpPr>
                <p:nvPr/>
              </p:nvSpPr>
              <p:spPr bwMode="auto">
                <a:xfrm>
                  <a:off x="1824" y="3408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08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1728" y="340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09" name="Line 230"/>
                <p:cNvSpPr>
                  <a:spLocks noChangeShapeType="1"/>
                </p:cNvSpPr>
                <p:nvPr/>
              </p:nvSpPr>
              <p:spPr bwMode="auto">
                <a:xfrm>
                  <a:off x="1680" y="3264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10" name="Line 231"/>
                <p:cNvSpPr>
                  <a:spLocks noChangeShapeType="1"/>
                </p:cNvSpPr>
                <p:nvPr/>
              </p:nvSpPr>
              <p:spPr bwMode="auto">
                <a:xfrm>
                  <a:off x="1728" y="3552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11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872" y="3504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12" name="Line 23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13" name="Line 234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48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14" name="Line 235"/>
                <p:cNvSpPr>
                  <a:spLocks noChangeShapeType="1"/>
                </p:cNvSpPr>
                <p:nvPr/>
              </p:nvSpPr>
              <p:spPr bwMode="auto">
                <a:xfrm>
                  <a:off x="1968" y="3456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15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1872" y="3600"/>
                  <a:ext cx="144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994" name="Text Box 237"/>
              <p:cNvSpPr txBox="1">
                <a:spLocks noChangeArrowheads="1"/>
              </p:cNvSpPr>
              <p:nvPr/>
            </p:nvSpPr>
            <p:spPr bwMode="auto">
              <a:xfrm>
                <a:off x="4913" y="1868"/>
                <a:ext cx="55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200"/>
                  <a:t>Ontology</a:t>
                </a:r>
              </a:p>
            </p:txBody>
          </p:sp>
        </p:grpSp>
        <p:grpSp>
          <p:nvGrpSpPr>
            <p:cNvPr id="31" name="Group 238"/>
            <p:cNvGrpSpPr>
              <a:grpSpLocks/>
            </p:cNvGrpSpPr>
            <p:nvPr/>
          </p:nvGrpSpPr>
          <p:grpSpPr bwMode="auto">
            <a:xfrm>
              <a:off x="4150" y="1979"/>
              <a:ext cx="1455" cy="288"/>
              <a:chOff x="4513" y="2099"/>
              <a:chExt cx="1455" cy="288"/>
            </a:xfrm>
          </p:grpSpPr>
          <p:grpSp>
            <p:nvGrpSpPr>
              <p:cNvPr id="39936" name="Group 239"/>
              <p:cNvGrpSpPr>
                <a:grpSpLocks/>
              </p:cNvGrpSpPr>
              <p:nvPr/>
            </p:nvGrpSpPr>
            <p:grpSpPr bwMode="auto">
              <a:xfrm>
                <a:off x="4513" y="2134"/>
                <a:ext cx="360" cy="253"/>
                <a:chOff x="8879" y="2854"/>
                <a:chExt cx="900" cy="633"/>
              </a:xfrm>
            </p:grpSpPr>
            <p:sp>
              <p:nvSpPr>
                <p:cNvPr id="39970" name="AutoShape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8879" y="2854"/>
                  <a:ext cx="900" cy="633"/>
                </a:xfrm>
                <a:prstGeom prst="can">
                  <a:avLst>
                    <a:gd name="adj" fmla="val 25000"/>
                  </a:avLst>
                </a:prstGeom>
                <a:solidFill>
                  <a:srgbClr val="0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grpSp>
              <p:nvGrpSpPr>
                <p:cNvPr id="39937" name="Group 241"/>
                <p:cNvGrpSpPr>
                  <a:grpSpLocks/>
                </p:cNvGrpSpPr>
                <p:nvPr/>
              </p:nvGrpSpPr>
              <p:grpSpPr bwMode="auto">
                <a:xfrm>
                  <a:off x="9005" y="2897"/>
                  <a:ext cx="648" cy="546"/>
                  <a:chOff x="1632" y="3216"/>
                  <a:chExt cx="528" cy="480"/>
                </a:xfrm>
              </p:grpSpPr>
              <p:sp>
                <p:nvSpPr>
                  <p:cNvPr id="39972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216"/>
                    <a:ext cx="96" cy="9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39973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504"/>
                    <a:ext cx="96" cy="9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39974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408"/>
                    <a:ext cx="96" cy="9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3997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216"/>
                    <a:ext cx="96" cy="9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39976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600"/>
                    <a:ext cx="96" cy="9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39977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360"/>
                    <a:ext cx="96" cy="9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39978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3360"/>
                    <a:ext cx="96" cy="9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3997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504"/>
                    <a:ext cx="96" cy="9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39980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26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1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312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2" name="Line 2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4" y="3264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3" name="Line 2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331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4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5" name="Line 2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8" y="340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6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3264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7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552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8" name="Line 2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3504"/>
                    <a:ext cx="48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89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312"/>
                    <a:ext cx="4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90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312"/>
                    <a:ext cx="48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91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456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992" name="Lin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3600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39969" name="Text Box 263"/>
              <p:cNvSpPr txBox="1">
                <a:spLocks noChangeArrowheads="1"/>
              </p:cNvSpPr>
              <p:nvPr/>
            </p:nvSpPr>
            <p:spPr bwMode="auto">
              <a:xfrm>
                <a:off x="4913" y="2099"/>
                <a:ext cx="10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200"/>
                  <a:t>Semamtic orientied</a:t>
                </a:r>
                <a:br>
                  <a:rPr lang="en-GB" sz="1200"/>
                </a:br>
                <a:r>
                  <a:rPr lang="en-GB" sz="1200"/>
                  <a:t>data storage</a:t>
                </a:r>
              </a:p>
            </p:txBody>
          </p:sp>
        </p:grpSp>
        <p:grpSp>
          <p:nvGrpSpPr>
            <p:cNvPr id="39939" name="Group 264"/>
            <p:cNvGrpSpPr>
              <a:grpSpLocks/>
            </p:cNvGrpSpPr>
            <p:nvPr/>
          </p:nvGrpSpPr>
          <p:grpSpPr bwMode="auto">
            <a:xfrm>
              <a:off x="4150" y="2332"/>
              <a:ext cx="1140" cy="240"/>
              <a:chOff x="4513" y="2419"/>
              <a:chExt cx="1140" cy="240"/>
            </a:xfrm>
          </p:grpSpPr>
          <p:sp>
            <p:nvSpPr>
              <p:cNvPr id="39966" name="AutoShape 265"/>
              <p:cNvSpPr>
                <a:spLocks noChangeAspect="1" noChangeArrowheads="1"/>
              </p:cNvSpPr>
              <p:nvPr/>
            </p:nvSpPr>
            <p:spPr bwMode="auto">
              <a:xfrm>
                <a:off x="4513" y="2419"/>
                <a:ext cx="341" cy="240"/>
              </a:xfrm>
              <a:prstGeom prst="can">
                <a:avLst>
                  <a:gd name="adj" fmla="val 25000"/>
                </a:avLst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9967" name="Text Box 266"/>
              <p:cNvSpPr txBox="1">
                <a:spLocks noChangeArrowheads="1"/>
              </p:cNvSpPr>
              <p:nvPr/>
            </p:nvSpPr>
            <p:spPr bwMode="auto">
              <a:xfrm>
                <a:off x="4913" y="2453"/>
                <a:ext cx="7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200"/>
                  <a:t>Data storage</a:t>
                </a:r>
              </a:p>
            </p:txBody>
          </p:sp>
        </p:grpSp>
        <p:grpSp>
          <p:nvGrpSpPr>
            <p:cNvPr id="39940" name="Group 267"/>
            <p:cNvGrpSpPr>
              <a:grpSpLocks/>
            </p:cNvGrpSpPr>
            <p:nvPr/>
          </p:nvGrpSpPr>
          <p:grpSpPr bwMode="auto">
            <a:xfrm>
              <a:off x="4272" y="2637"/>
              <a:ext cx="819" cy="261"/>
              <a:chOff x="4635" y="2704"/>
              <a:chExt cx="819" cy="261"/>
            </a:xfrm>
          </p:grpSpPr>
          <p:grpSp>
            <p:nvGrpSpPr>
              <p:cNvPr id="39941" name="Group 268"/>
              <p:cNvGrpSpPr>
                <a:grpSpLocks noChangeAspect="1"/>
              </p:cNvGrpSpPr>
              <p:nvPr/>
            </p:nvGrpSpPr>
            <p:grpSpPr bwMode="auto">
              <a:xfrm>
                <a:off x="4635" y="2704"/>
                <a:ext cx="115" cy="261"/>
                <a:chOff x="4368" y="1536"/>
                <a:chExt cx="768" cy="1728"/>
              </a:xfrm>
            </p:grpSpPr>
            <p:sp>
              <p:nvSpPr>
                <p:cNvPr id="39961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36"/>
                  <a:ext cx="432" cy="432"/>
                </a:xfrm>
                <a:prstGeom prst="ellipse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39962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1968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3" name="Line 2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68" y="2736"/>
                  <a:ext cx="384" cy="5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4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4752" y="2736"/>
                  <a:ext cx="384" cy="5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5" name="Line 273"/>
                <p:cNvSpPr>
                  <a:spLocks noChangeAspect="1" noChangeShapeType="1"/>
                </p:cNvSpPr>
                <p:nvPr/>
              </p:nvSpPr>
              <p:spPr bwMode="auto">
                <a:xfrm>
                  <a:off x="4464" y="2208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960" name="Text Box 274"/>
              <p:cNvSpPr txBox="1">
                <a:spLocks noChangeArrowheads="1"/>
              </p:cNvSpPr>
              <p:nvPr/>
            </p:nvSpPr>
            <p:spPr bwMode="auto">
              <a:xfrm>
                <a:off x="4913" y="2748"/>
                <a:ext cx="54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200"/>
                  <a:t>End user</a:t>
                </a:r>
              </a:p>
            </p:txBody>
          </p:sp>
        </p:grpSp>
        <p:grpSp>
          <p:nvGrpSpPr>
            <p:cNvPr id="39942" name="Group 275"/>
            <p:cNvGrpSpPr>
              <a:grpSpLocks/>
            </p:cNvGrpSpPr>
            <p:nvPr/>
          </p:nvGrpSpPr>
          <p:grpSpPr bwMode="auto">
            <a:xfrm>
              <a:off x="4193" y="2963"/>
              <a:ext cx="1002" cy="181"/>
              <a:chOff x="4556" y="3061"/>
              <a:chExt cx="1002" cy="181"/>
            </a:xfrm>
          </p:grpSpPr>
          <p:grpSp>
            <p:nvGrpSpPr>
              <p:cNvPr id="39944" name="Group 276"/>
              <p:cNvGrpSpPr>
                <a:grpSpLocks/>
              </p:cNvGrpSpPr>
              <p:nvPr/>
            </p:nvGrpSpPr>
            <p:grpSpPr bwMode="auto">
              <a:xfrm>
                <a:off x="4556" y="3061"/>
                <a:ext cx="274" cy="181"/>
                <a:chOff x="7977" y="2460"/>
                <a:chExt cx="1284" cy="936"/>
              </a:xfrm>
            </p:grpSpPr>
            <p:sp>
              <p:nvSpPr>
                <p:cNvPr id="39957" name="Rectangle 277"/>
                <p:cNvSpPr>
                  <a:spLocks noChangeArrowheads="1"/>
                </p:cNvSpPr>
                <p:nvPr/>
              </p:nvSpPr>
              <p:spPr bwMode="auto">
                <a:xfrm>
                  <a:off x="7977" y="2460"/>
                  <a:ext cx="1284" cy="93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8" name="AutoShape 278" descr="Diagonal gestrichelt nach oben"/>
                <p:cNvSpPr>
                  <a:spLocks noChangeArrowheads="1"/>
                </p:cNvSpPr>
                <p:nvPr/>
              </p:nvSpPr>
              <p:spPr bwMode="auto">
                <a:xfrm>
                  <a:off x="8094" y="2586"/>
                  <a:ext cx="1056" cy="684"/>
                </a:xfrm>
                <a:prstGeom prst="roundRect">
                  <a:avLst>
                    <a:gd name="adj" fmla="val 16667"/>
                  </a:avLst>
                </a:prstGeom>
                <a:pattFill prst="dashUpDiag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956" name="Text Box 279"/>
              <p:cNvSpPr txBox="1">
                <a:spLocks noChangeArrowheads="1"/>
              </p:cNvSpPr>
              <p:nvPr/>
            </p:nvSpPr>
            <p:spPr bwMode="auto">
              <a:xfrm>
                <a:off x="4913" y="3064"/>
                <a:ext cx="64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200"/>
                  <a:t>Application</a:t>
                </a:r>
              </a:p>
            </p:txBody>
          </p:sp>
        </p:grpSp>
        <p:grpSp>
          <p:nvGrpSpPr>
            <p:cNvPr id="39945" name="Group 280"/>
            <p:cNvGrpSpPr>
              <a:grpSpLocks/>
            </p:cNvGrpSpPr>
            <p:nvPr/>
          </p:nvGrpSpPr>
          <p:grpSpPr bwMode="auto">
            <a:xfrm>
              <a:off x="4171" y="3209"/>
              <a:ext cx="1410" cy="403"/>
              <a:chOff x="4534" y="3378"/>
              <a:chExt cx="1410" cy="403"/>
            </a:xfrm>
          </p:grpSpPr>
          <p:grpSp>
            <p:nvGrpSpPr>
              <p:cNvPr id="39946" name="Group 281"/>
              <p:cNvGrpSpPr>
                <a:grpSpLocks/>
              </p:cNvGrpSpPr>
              <p:nvPr/>
            </p:nvGrpSpPr>
            <p:grpSpPr bwMode="auto">
              <a:xfrm>
                <a:off x="4534" y="3420"/>
                <a:ext cx="318" cy="318"/>
                <a:chOff x="5983" y="8086"/>
                <a:chExt cx="794" cy="794"/>
              </a:xfrm>
            </p:grpSpPr>
            <p:sp>
              <p:nvSpPr>
                <p:cNvPr id="39953" name="Freeform 282"/>
                <p:cNvSpPr>
                  <a:spLocks/>
                </p:cNvSpPr>
                <p:nvPr/>
              </p:nvSpPr>
              <p:spPr bwMode="auto">
                <a:xfrm>
                  <a:off x="5983" y="8086"/>
                  <a:ext cx="794" cy="794"/>
                </a:xfrm>
                <a:custGeom>
                  <a:avLst/>
                  <a:gdLst>
                    <a:gd name="T0" fmla="*/ 3 w 1510"/>
                    <a:gd name="T1" fmla="*/ 39 h 1505"/>
                    <a:gd name="T2" fmla="*/ 17 w 1510"/>
                    <a:gd name="T3" fmla="*/ 42 h 1505"/>
                    <a:gd name="T4" fmla="*/ 27 w 1510"/>
                    <a:gd name="T5" fmla="*/ 26 h 1505"/>
                    <a:gd name="T6" fmla="*/ 19 w 1510"/>
                    <a:gd name="T7" fmla="*/ 14 h 1505"/>
                    <a:gd name="T8" fmla="*/ 33 w 1510"/>
                    <a:gd name="T9" fmla="*/ 6 h 1505"/>
                    <a:gd name="T10" fmla="*/ 40 w 1510"/>
                    <a:gd name="T11" fmla="*/ 17 h 1505"/>
                    <a:gd name="T12" fmla="*/ 58 w 1510"/>
                    <a:gd name="T13" fmla="*/ 14 h 1505"/>
                    <a:gd name="T14" fmla="*/ 62 w 1510"/>
                    <a:gd name="T15" fmla="*/ 0 h 1505"/>
                    <a:gd name="T16" fmla="*/ 77 w 1510"/>
                    <a:gd name="T17" fmla="*/ 3 h 1505"/>
                    <a:gd name="T18" fmla="*/ 74 w 1510"/>
                    <a:gd name="T19" fmla="*/ 17 h 1505"/>
                    <a:gd name="T20" fmla="*/ 89 w 1510"/>
                    <a:gd name="T21" fmla="*/ 27 h 1505"/>
                    <a:gd name="T22" fmla="*/ 101 w 1510"/>
                    <a:gd name="T23" fmla="*/ 19 h 1505"/>
                    <a:gd name="T24" fmla="*/ 110 w 1510"/>
                    <a:gd name="T25" fmla="*/ 33 h 1505"/>
                    <a:gd name="T26" fmla="*/ 98 w 1510"/>
                    <a:gd name="T27" fmla="*/ 41 h 1505"/>
                    <a:gd name="T28" fmla="*/ 102 w 1510"/>
                    <a:gd name="T29" fmla="*/ 59 h 1505"/>
                    <a:gd name="T30" fmla="*/ 116 w 1510"/>
                    <a:gd name="T31" fmla="*/ 62 h 1505"/>
                    <a:gd name="T32" fmla="*/ 112 w 1510"/>
                    <a:gd name="T33" fmla="*/ 77 h 1505"/>
                    <a:gd name="T34" fmla="*/ 99 w 1510"/>
                    <a:gd name="T35" fmla="*/ 74 h 1505"/>
                    <a:gd name="T36" fmla="*/ 89 w 1510"/>
                    <a:gd name="T37" fmla="*/ 90 h 1505"/>
                    <a:gd name="T38" fmla="*/ 97 w 1510"/>
                    <a:gd name="T39" fmla="*/ 102 h 1505"/>
                    <a:gd name="T40" fmla="*/ 83 w 1510"/>
                    <a:gd name="T41" fmla="*/ 111 h 1505"/>
                    <a:gd name="T42" fmla="*/ 76 w 1510"/>
                    <a:gd name="T43" fmla="*/ 99 h 1505"/>
                    <a:gd name="T44" fmla="*/ 57 w 1510"/>
                    <a:gd name="T45" fmla="*/ 103 h 1505"/>
                    <a:gd name="T46" fmla="*/ 55 w 1510"/>
                    <a:gd name="T47" fmla="*/ 117 h 1505"/>
                    <a:gd name="T48" fmla="*/ 39 w 1510"/>
                    <a:gd name="T49" fmla="*/ 113 h 1505"/>
                    <a:gd name="T50" fmla="*/ 43 w 1510"/>
                    <a:gd name="T51" fmla="*/ 100 h 1505"/>
                    <a:gd name="T52" fmla="*/ 27 w 1510"/>
                    <a:gd name="T53" fmla="*/ 90 h 1505"/>
                    <a:gd name="T54" fmla="*/ 15 w 1510"/>
                    <a:gd name="T55" fmla="*/ 98 h 1505"/>
                    <a:gd name="T56" fmla="*/ 6 w 1510"/>
                    <a:gd name="T57" fmla="*/ 84 h 1505"/>
                    <a:gd name="T58" fmla="*/ 17 w 1510"/>
                    <a:gd name="T59" fmla="*/ 77 h 1505"/>
                    <a:gd name="T60" fmla="*/ 13 w 1510"/>
                    <a:gd name="T61" fmla="*/ 58 h 1505"/>
                    <a:gd name="T62" fmla="*/ 0 w 1510"/>
                    <a:gd name="T63" fmla="*/ 55 h 1505"/>
                    <a:gd name="T64" fmla="*/ 3 w 1510"/>
                    <a:gd name="T65" fmla="*/ 39 h 15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10"/>
                    <a:gd name="T100" fmla="*/ 0 h 1505"/>
                    <a:gd name="T101" fmla="*/ 1510 w 1510"/>
                    <a:gd name="T102" fmla="*/ 1505 h 15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10" h="1505">
                      <a:moveTo>
                        <a:pt x="41" y="507"/>
                      </a:moveTo>
                      <a:lnTo>
                        <a:pt x="219" y="543"/>
                      </a:lnTo>
                      <a:lnTo>
                        <a:pt x="351" y="344"/>
                      </a:lnTo>
                      <a:lnTo>
                        <a:pt x="252" y="188"/>
                      </a:lnTo>
                      <a:lnTo>
                        <a:pt x="425" y="72"/>
                      </a:lnTo>
                      <a:lnTo>
                        <a:pt x="528" y="228"/>
                      </a:lnTo>
                      <a:lnTo>
                        <a:pt x="756" y="180"/>
                      </a:lnTo>
                      <a:lnTo>
                        <a:pt x="802" y="0"/>
                      </a:lnTo>
                      <a:lnTo>
                        <a:pt x="1006" y="39"/>
                      </a:lnTo>
                      <a:lnTo>
                        <a:pt x="972" y="219"/>
                      </a:lnTo>
                      <a:lnTo>
                        <a:pt x="1169" y="356"/>
                      </a:lnTo>
                      <a:lnTo>
                        <a:pt x="1323" y="248"/>
                      </a:lnTo>
                      <a:lnTo>
                        <a:pt x="1438" y="428"/>
                      </a:lnTo>
                      <a:lnTo>
                        <a:pt x="1284" y="526"/>
                      </a:lnTo>
                      <a:lnTo>
                        <a:pt x="1332" y="759"/>
                      </a:lnTo>
                      <a:lnTo>
                        <a:pt x="1510" y="792"/>
                      </a:lnTo>
                      <a:lnTo>
                        <a:pt x="1471" y="994"/>
                      </a:lnTo>
                      <a:lnTo>
                        <a:pt x="1296" y="960"/>
                      </a:lnTo>
                      <a:lnTo>
                        <a:pt x="1162" y="1162"/>
                      </a:lnTo>
                      <a:lnTo>
                        <a:pt x="1265" y="1313"/>
                      </a:lnTo>
                      <a:lnTo>
                        <a:pt x="1090" y="1431"/>
                      </a:lnTo>
                      <a:lnTo>
                        <a:pt x="989" y="1275"/>
                      </a:lnTo>
                      <a:lnTo>
                        <a:pt x="751" y="1330"/>
                      </a:lnTo>
                      <a:lnTo>
                        <a:pt x="718" y="1505"/>
                      </a:lnTo>
                      <a:lnTo>
                        <a:pt x="516" y="1467"/>
                      </a:lnTo>
                      <a:lnTo>
                        <a:pt x="555" y="1292"/>
                      </a:lnTo>
                      <a:lnTo>
                        <a:pt x="353" y="1160"/>
                      </a:lnTo>
                      <a:lnTo>
                        <a:pt x="197" y="1258"/>
                      </a:lnTo>
                      <a:lnTo>
                        <a:pt x="77" y="1088"/>
                      </a:lnTo>
                      <a:lnTo>
                        <a:pt x="228" y="992"/>
                      </a:lnTo>
                      <a:lnTo>
                        <a:pt x="175" y="742"/>
                      </a:lnTo>
                      <a:lnTo>
                        <a:pt x="0" y="711"/>
                      </a:lnTo>
                      <a:lnTo>
                        <a:pt x="41" y="507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pic>
              <p:nvPicPr>
                <p:cNvPr id="39954" name="Picture 283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6176" y="8306"/>
                  <a:ext cx="448" cy="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952" name="Text Box 284"/>
              <p:cNvSpPr txBox="1">
                <a:spLocks noChangeArrowheads="1"/>
              </p:cNvSpPr>
              <p:nvPr/>
            </p:nvSpPr>
            <p:spPr bwMode="auto">
              <a:xfrm>
                <a:off x="4913" y="3378"/>
                <a:ext cx="103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200"/>
                  <a:t>Semantic oriented </a:t>
                </a:r>
                <a:br>
                  <a:rPr lang="en-GB" sz="1200"/>
                </a:br>
                <a:r>
                  <a:rPr lang="en-GB" sz="1200"/>
                  <a:t>SearchEngine </a:t>
                </a:r>
                <a:br>
                  <a:rPr lang="en-GB" sz="1200"/>
                </a:br>
                <a:r>
                  <a:rPr lang="en-GB" sz="1200"/>
                  <a:t>and Portal</a:t>
                </a:r>
              </a:p>
            </p:txBody>
          </p:sp>
        </p:grpSp>
        <p:sp>
          <p:nvSpPr>
            <p:cNvPr id="39950" name="Rectangle 285"/>
            <p:cNvSpPr>
              <a:spLocks noChangeArrowheads="1"/>
            </p:cNvSpPr>
            <p:nvPr/>
          </p:nvSpPr>
          <p:spPr bwMode="auto">
            <a:xfrm>
              <a:off x="3969" y="1344"/>
              <a:ext cx="1678" cy="23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95" name="Rechteck 294"/>
          <p:cNvSpPr/>
          <p:nvPr/>
        </p:nvSpPr>
        <p:spPr bwMode="auto">
          <a:xfrm>
            <a:off x="-612576" y="-216024"/>
            <a:ext cx="2232248" cy="12241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90" name="Group 12"/>
          <p:cNvGrpSpPr>
            <a:grpSpLocks/>
          </p:cNvGrpSpPr>
          <p:nvPr/>
        </p:nvGrpSpPr>
        <p:grpSpPr bwMode="auto">
          <a:xfrm>
            <a:off x="0" y="0"/>
            <a:ext cx="1779648" cy="1052736"/>
            <a:chOff x="-159" y="1344"/>
            <a:chExt cx="2268" cy="1577"/>
          </a:xfrm>
        </p:grpSpPr>
        <p:pic>
          <p:nvPicPr>
            <p:cNvPr id="291" name="Picture 13" descr="ALTER-Net%20logo%20-%20ARJS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9" y="1389"/>
              <a:ext cx="2268" cy="1532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292" name="Group 14"/>
            <p:cNvGrpSpPr>
              <a:grpSpLocks/>
            </p:cNvGrpSpPr>
            <p:nvPr/>
          </p:nvGrpSpPr>
          <p:grpSpPr bwMode="auto">
            <a:xfrm>
              <a:off x="1020" y="1346"/>
              <a:ext cx="934" cy="1557"/>
              <a:chOff x="1882" y="1525"/>
              <a:chExt cx="499" cy="953"/>
            </a:xfrm>
          </p:grpSpPr>
          <p:sp>
            <p:nvSpPr>
              <p:cNvPr id="293" name="AutoShape 15"/>
              <p:cNvSpPr>
                <a:spLocks noChangeArrowheads="1"/>
              </p:cNvSpPr>
              <p:nvPr/>
            </p:nvSpPr>
            <p:spPr bwMode="auto">
              <a:xfrm rot="16200000" flipH="1">
                <a:off x="1882" y="1525"/>
                <a:ext cx="499" cy="499"/>
              </a:xfrm>
              <a:prstGeom prst="flowChartManualInput">
                <a:avLst/>
              </a:prstGeom>
              <a:solidFill>
                <a:srgbClr val="008000">
                  <a:alpha val="17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94" name="AutoShape 16"/>
              <p:cNvSpPr>
                <a:spLocks noChangeArrowheads="1"/>
              </p:cNvSpPr>
              <p:nvPr/>
            </p:nvSpPr>
            <p:spPr bwMode="auto">
              <a:xfrm rot="5400000" flipH="1" flipV="1">
                <a:off x="1905" y="2001"/>
                <a:ext cx="454" cy="499"/>
              </a:xfrm>
              <a:prstGeom prst="flowChartManualInput">
                <a:avLst/>
              </a:prstGeom>
              <a:solidFill>
                <a:srgbClr val="008000">
                  <a:alpha val="17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deck</a:t>
            </a:r>
            <a:endParaRPr lang="de-AT"/>
          </a:p>
        </p:txBody>
      </p:sp>
      <p:pic>
        <p:nvPicPr>
          <p:cNvPr id="6149" name="Picture 5" descr="DG100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463" y="0"/>
            <a:ext cx="9144000" cy="62785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 algn="ctr"/>
            <a:endParaRPr lang="de-A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AT" smtClean="0"/>
              <a:t>Pristine For</a:t>
            </a:r>
            <a:r>
              <a:rPr lang="de-DE" smtClean="0"/>
              <a:t>e</a:t>
            </a:r>
            <a:r>
              <a:rPr lang="de-AT" smtClean="0"/>
              <a:t>st „Rothwald“</a:t>
            </a:r>
          </a:p>
        </p:txBody>
      </p:sp>
      <p:pic>
        <p:nvPicPr>
          <p:cNvPr id="8196" name="Picture 4" descr="Rothwald_Herbst_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2132013"/>
            <a:ext cx="3021013" cy="2019300"/>
          </a:xfrm>
          <a:noFill/>
        </p:spPr>
      </p:pic>
      <p:pic>
        <p:nvPicPr>
          <p:cNvPr id="8197" name="Picture 5" descr="A_Seminar_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916238" y="2489200"/>
            <a:ext cx="3600450" cy="2347913"/>
          </a:xfrm>
          <a:noFill/>
        </p:spPr>
      </p:pic>
      <p:pic>
        <p:nvPicPr>
          <p:cNvPr id="8198" name="Picture 6" descr="Hsw_10">
            <a:hlinkClick r:id="" action="ppaction://noaction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110288" y="0"/>
            <a:ext cx="3033712" cy="2019300"/>
          </a:xfrm>
        </p:spPr>
      </p:pic>
      <p:pic>
        <p:nvPicPr>
          <p:cNvPr id="8199" name="Picture 7" descr="IMG_953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838" y="4697413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DG0099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16238" y="0"/>
            <a:ext cx="37433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816600" y="6556375"/>
            <a:ext cx="627063" cy="301625"/>
          </a:xfrm>
          <a:prstGeom prst="homePlate">
            <a:avLst>
              <a:gd name="adj" fmla="val 51974"/>
            </a:avLst>
          </a:prstGeom>
          <a:solidFill>
            <a:srgbClr val="89CDA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400" b="1">
                <a:solidFill>
                  <a:srgbClr val="009999"/>
                </a:solidFill>
                <a:latin typeface="Arial" pitchFamily="34" charset="0"/>
              </a:rPr>
              <a:t>main</a:t>
            </a:r>
            <a:endParaRPr lang="de-AT" sz="1400" b="1">
              <a:solidFill>
                <a:srgbClr val="009999"/>
              </a:solidFill>
              <a:latin typeface="Arial" pitchFamily="34" charset="0"/>
            </a:endParaRPr>
          </a:p>
        </p:txBody>
      </p:sp>
      <p:pic>
        <p:nvPicPr>
          <p:cNvPr id="8202" name="Picture 11" descr="BO_Kreislogo_A5-A6_CMYK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339975" y="6140450"/>
            <a:ext cx="7191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BFW5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635375" y="6237288"/>
            <a:ext cx="4921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3" descr="lunz_ritroda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 cstate="screen"/>
          <a:srcRect/>
          <a:stretch>
            <a:fillRect/>
          </a:stretch>
        </p:blipFill>
        <p:spPr>
          <a:xfrm>
            <a:off x="6451600" y="1914525"/>
            <a:ext cx="2692400" cy="2019300"/>
          </a:xfrm>
          <a:noFill/>
        </p:spPr>
      </p:pic>
      <p:pic>
        <p:nvPicPr>
          <p:cNvPr id="8205" name="Picture 14" descr="npg_gesaeuseeingang_30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5" descr="IM00254_intp2_v_oben_druck1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867400" y="4287838"/>
            <a:ext cx="4724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6" descr="ChemieLinz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214313" y="3865563"/>
            <a:ext cx="4427538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8" descr="Mosaic_303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857875" y="3857625"/>
            <a:ext cx="4587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 descr="linz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85918" y="5080570"/>
            <a:ext cx="5214974" cy="1228398"/>
          </a:xfrm>
          <a:ln w="28575">
            <a:solidFill>
              <a:schemeClr val="tx1"/>
            </a:solidFill>
          </a:ln>
        </p:spPr>
      </p:pic>
      <p:pic>
        <p:nvPicPr>
          <p:cNvPr id="48132" name="Picture 3" descr="IM00184_3D_130ppi_20x13_JPGmitte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49424" y="1700775"/>
            <a:ext cx="5537219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ichtungspfeil 94"/>
          <p:cNvSpPr/>
          <p:nvPr/>
        </p:nvSpPr>
        <p:spPr>
          <a:xfrm>
            <a:off x="7286644" y="3214686"/>
            <a:ext cx="1428760" cy="428628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de-DE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Output</a:t>
            </a:r>
            <a:endParaRPr lang="de-DE" sz="2000" b="1">
              <a:solidFill>
                <a:schemeClr val="tx1"/>
              </a:solidFill>
            </a:endParaRPr>
          </a:p>
        </p:txBody>
      </p:sp>
      <p:sp>
        <p:nvSpPr>
          <p:cNvPr id="94" name="Richtungspfeil 93"/>
          <p:cNvSpPr/>
          <p:nvPr/>
        </p:nvSpPr>
        <p:spPr>
          <a:xfrm>
            <a:off x="500034" y="3286124"/>
            <a:ext cx="1234173" cy="428628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buNone/>
            </a:pPr>
            <a:r>
              <a:rPr lang="de-DE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Input</a:t>
            </a:r>
            <a:endParaRPr lang="de-DE" sz="2000" b="1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1615" y="1424550"/>
            <a:ext cx="2284722" cy="4064000"/>
            <a:chOff x="683" y="1404"/>
            <a:chExt cx="1200" cy="2334"/>
          </a:xfrm>
        </p:grpSpPr>
        <p:pic>
          <p:nvPicPr>
            <p:cNvPr id="48151" name="Picture 5" descr="container_m_nesa_groß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83" y="1404"/>
              <a:ext cx="12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2" name="Picture 6" descr="11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83" y="2855"/>
              <a:ext cx="1200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28564" y="1346754"/>
            <a:ext cx="2346325" cy="4091006"/>
            <a:chOff x="4151" y="1440"/>
            <a:chExt cx="1296" cy="2312"/>
          </a:xfrm>
        </p:grpSpPr>
        <p:pic>
          <p:nvPicPr>
            <p:cNvPr id="48148" name="Picture 9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151" y="2880"/>
              <a:ext cx="129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9" name="Picture 10" descr="Karte TracerResultALLES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151" y="1440"/>
              <a:ext cx="1272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29869" name="Text Box 13"/>
          <p:cNvSpPr txBox="1">
            <a:spLocks noChangeArrowheads="1"/>
          </p:cNvSpPr>
          <p:nvPr/>
        </p:nvSpPr>
        <p:spPr bwMode="auto">
          <a:xfrm>
            <a:off x="3098586" y="3337090"/>
            <a:ext cx="28761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None/>
              <a:defRPr/>
            </a:pPr>
            <a:r>
              <a:rPr lang="de-DE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Ecosystem Change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33530" y="5128854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None/>
              <a:defRPr/>
            </a:pPr>
            <a:r>
              <a:rPr lang="de-DE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de-DE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Trends</a:t>
            </a:r>
            <a:endParaRPr lang="en-GB" b="1"/>
          </a:p>
        </p:txBody>
      </p:sp>
      <p:grpSp>
        <p:nvGrpSpPr>
          <p:cNvPr id="4" name="Gruppieren 55"/>
          <p:cNvGrpSpPr/>
          <p:nvPr/>
        </p:nvGrpSpPr>
        <p:grpSpPr>
          <a:xfrm>
            <a:off x="2357422" y="3329550"/>
            <a:ext cx="6099743" cy="2524964"/>
            <a:chOff x="2357422" y="3329550"/>
            <a:chExt cx="6099743" cy="2524964"/>
          </a:xfrm>
        </p:grpSpPr>
        <p:grpSp>
          <p:nvGrpSpPr>
            <p:cNvPr id="5" name="Gruppieren 25"/>
            <p:cNvGrpSpPr>
              <a:grpSpLocks/>
            </p:cNvGrpSpPr>
            <p:nvPr/>
          </p:nvGrpSpPr>
          <p:grpSpPr bwMode="auto">
            <a:xfrm>
              <a:off x="2357422" y="3329550"/>
              <a:ext cx="3679825" cy="1322387"/>
              <a:chOff x="2250265" y="3679033"/>
              <a:chExt cx="3679057" cy="1321603"/>
            </a:xfrm>
          </p:grpSpPr>
          <p:sp>
            <p:nvSpPr>
              <p:cNvPr id="48139" name="Eingekerbter Richtungspfeil 22"/>
              <p:cNvSpPr>
                <a:spLocks noChangeArrowheads="1"/>
              </p:cNvSpPr>
              <p:nvPr/>
            </p:nvSpPr>
            <p:spPr bwMode="auto">
              <a:xfrm rot="5400000">
                <a:off x="4036215" y="4393413"/>
                <a:ext cx="642942" cy="571504"/>
              </a:xfrm>
              <a:prstGeom prst="chevron">
                <a:avLst>
                  <a:gd name="adj" fmla="val 50000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42950" indent="-285750">
                  <a:spcBef>
                    <a:spcPct val="20000"/>
                  </a:spcBef>
                  <a:buClr>
                    <a:schemeClr val="hlink"/>
                  </a:buClr>
                  <a:buSzPct val="80000"/>
                  <a:buNone/>
                </a:pPr>
                <a:endParaRPr lang="de-DE"/>
              </a:p>
            </p:txBody>
          </p:sp>
          <p:sp>
            <p:nvSpPr>
              <p:cNvPr id="48140" name="Eingekerbter Richtungspfeil 23"/>
              <p:cNvSpPr>
                <a:spLocks noChangeArrowheads="1"/>
              </p:cNvSpPr>
              <p:nvPr/>
            </p:nvSpPr>
            <p:spPr bwMode="auto">
              <a:xfrm rot="5400000">
                <a:off x="5322099" y="4321975"/>
                <a:ext cx="642942" cy="571504"/>
              </a:xfrm>
              <a:prstGeom prst="chevron">
                <a:avLst>
                  <a:gd name="adj" fmla="val 50000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42950" indent="-285750">
                  <a:spcBef>
                    <a:spcPct val="20000"/>
                  </a:spcBef>
                  <a:buClr>
                    <a:schemeClr val="hlink"/>
                  </a:buClr>
                  <a:buSzPct val="80000"/>
                  <a:buNone/>
                </a:pPr>
                <a:endParaRPr lang="de-DE"/>
              </a:p>
            </p:txBody>
          </p:sp>
          <p:sp>
            <p:nvSpPr>
              <p:cNvPr id="48141" name="Eingekerbter Richtungspfeil 24"/>
              <p:cNvSpPr>
                <a:spLocks noChangeArrowheads="1"/>
              </p:cNvSpPr>
              <p:nvPr/>
            </p:nvSpPr>
            <p:spPr bwMode="auto">
              <a:xfrm rot="8923785">
                <a:off x="2250265" y="3679033"/>
                <a:ext cx="642942" cy="571504"/>
              </a:xfrm>
              <a:prstGeom prst="chevron">
                <a:avLst>
                  <a:gd name="adj" fmla="val 50000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42950" indent="-285750">
                  <a:spcBef>
                    <a:spcPct val="20000"/>
                  </a:spcBef>
                  <a:buClr>
                    <a:schemeClr val="hlink"/>
                  </a:buClr>
                  <a:buSzPct val="80000"/>
                  <a:buNone/>
                </a:pPr>
                <a:endParaRPr lang="de-DE"/>
              </a:p>
            </p:txBody>
          </p:sp>
        </p:grpSp>
        <p:sp>
          <p:nvSpPr>
            <p:cNvPr id="29" name="Eingekerbter Richtungspfeil 24"/>
            <p:cNvSpPr>
              <a:spLocks noChangeArrowheads="1"/>
            </p:cNvSpPr>
            <p:nvPr/>
          </p:nvSpPr>
          <p:spPr bwMode="auto">
            <a:xfrm rot="5400000">
              <a:off x="7028850" y="5524942"/>
              <a:ext cx="373052" cy="286091"/>
            </a:xfrm>
            <a:prstGeom prst="chevron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42950" indent="-285750">
                <a:spcBef>
                  <a:spcPct val="20000"/>
                </a:spcBef>
                <a:buClr>
                  <a:schemeClr val="hlink"/>
                </a:buClr>
                <a:buSzPct val="80000"/>
                <a:buNone/>
              </a:pPr>
              <a:endParaRPr lang="de-DE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7358082" y="5509198"/>
              <a:ext cx="10990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None/>
                <a:defRPr/>
              </a:pPr>
              <a:r>
                <a:rPr lang="de-DE" sz="140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Hydrology</a:t>
              </a:r>
              <a:endParaRPr lang="en-GB" sz="1400"/>
            </a:p>
          </p:txBody>
        </p:sp>
      </p:grpSp>
      <p:grpSp>
        <p:nvGrpSpPr>
          <p:cNvPr id="6" name="Gruppieren 56"/>
          <p:cNvGrpSpPr/>
          <p:nvPr/>
        </p:nvGrpSpPr>
        <p:grpSpPr>
          <a:xfrm>
            <a:off x="3486150" y="1489637"/>
            <a:ext cx="5165912" cy="4805379"/>
            <a:chOff x="3486150" y="1489637"/>
            <a:chExt cx="5165912" cy="4805379"/>
          </a:xfrm>
        </p:grpSpPr>
        <p:grpSp>
          <p:nvGrpSpPr>
            <p:cNvPr id="7" name="Gruppieren 20"/>
            <p:cNvGrpSpPr>
              <a:grpSpLocks/>
            </p:cNvGrpSpPr>
            <p:nvPr/>
          </p:nvGrpSpPr>
          <p:grpSpPr bwMode="auto">
            <a:xfrm>
              <a:off x="3486150" y="1489637"/>
              <a:ext cx="1014413" cy="2376488"/>
              <a:chOff x="3486150" y="1838314"/>
              <a:chExt cx="1014412" cy="2376504"/>
            </a:xfrm>
          </p:grpSpPr>
          <p:sp>
            <p:nvSpPr>
              <p:cNvPr id="48142" name="Text Box 12"/>
              <p:cNvSpPr txBox="1">
                <a:spLocks noChangeArrowheads="1"/>
              </p:cNvSpPr>
              <p:nvPr/>
            </p:nvSpPr>
            <p:spPr bwMode="auto">
              <a:xfrm>
                <a:off x="3486150" y="3387725"/>
                <a:ext cx="184731" cy="46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48143" name="Flussdiagramm: Auszug 15"/>
              <p:cNvSpPr>
                <a:spLocks noChangeArrowheads="1"/>
              </p:cNvSpPr>
              <p:nvPr/>
            </p:nvSpPr>
            <p:spPr bwMode="auto">
              <a:xfrm>
                <a:off x="3500430" y="1838314"/>
                <a:ext cx="285752" cy="1590686"/>
              </a:xfrm>
              <a:prstGeom prst="flowChartExtra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42950" indent="-285750">
                  <a:spcBef>
                    <a:spcPct val="20000"/>
                  </a:spcBef>
                  <a:buClr>
                    <a:schemeClr val="hlink"/>
                  </a:buClr>
                  <a:buSzPct val="80000"/>
                  <a:buNone/>
                </a:pPr>
                <a:endParaRPr lang="de-DE"/>
              </a:p>
            </p:txBody>
          </p:sp>
          <p:sp>
            <p:nvSpPr>
              <p:cNvPr id="48144" name="Flussdiagramm: Auszug 18"/>
              <p:cNvSpPr>
                <a:spLocks noChangeArrowheads="1"/>
              </p:cNvSpPr>
              <p:nvPr/>
            </p:nvSpPr>
            <p:spPr bwMode="auto">
              <a:xfrm>
                <a:off x="3786182" y="4000504"/>
                <a:ext cx="285752" cy="214314"/>
              </a:xfrm>
              <a:prstGeom prst="flowChartExtra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42950" indent="-285750">
                  <a:spcBef>
                    <a:spcPct val="20000"/>
                  </a:spcBef>
                  <a:buClr>
                    <a:schemeClr val="hlink"/>
                  </a:buClr>
                  <a:buSzPct val="80000"/>
                  <a:buNone/>
                </a:pPr>
                <a:endParaRPr lang="de-DE"/>
              </a:p>
            </p:txBody>
          </p:sp>
          <p:sp>
            <p:nvSpPr>
              <p:cNvPr id="48145" name="Flussdiagramm: Auszug 19"/>
              <p:cNvSpPr>
                <a:spLocks noChangeArrowheads="1"/>
              </p:cNvSpPr>
              <p:nvPr/>
            </p:nvSpPr>
            <p:spPr bwMode="auto">
              <a:xfrm>
                <a:off x="4214810" y="3000372"/>
                <a:ext cx="285752" cy="214314"/>
              </a:xfrm>
              <a:prstGeom prst="flowChartExtra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42950" indent="-285750">
                  <a:spcBef>
                    <a:spcPct val="20000"/>
                  </a:spcBef>
                  <a:buClr>
                    <a:schemeClr val="hlink"/>
                  </a:buClr>
                  <a:buSzPct val="80000"/>
                  <a:buNone/>
                </a:pPr>
                <a:endParaRPr lang="de-DE"/>
              </a:p>
            </p:txBody>
          </p:sp>
        </p:grpSp>
        <p:sp>
          <p:nvSpPr>
            <p:cNvPr id="31" name="Flussdiagramm: Auszug 19"/>
            <p:cNvSpPr>
              <a:spLocks noChangeArrowheads="1"/>
            </p:cNvSpPr>
            <p:nvPr/>
          </p:nvSpPr>
          <p:spPr bwMode="auto">
            <a:xfrm>
              <a:off x="7143768" y="5917968"/>
              <a:ext cx="214314" cy="377048"/>
            </a:xfrm>
            <a:prstGeom prst="flowChartExtract">
              <a:avLst/>
            </a:prstGeom>
            <a:solidFill>
              <a:srgbClr val="FF00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42950" indent="-285750">
                <a:spcBef>
                  <a:spcPct val="20000"/>
                </a:spcBef>
                <a:buClr>
                  <a:schemeClr val="hlink"/>
                </a:buClr>
                <a:buSzPct val="80000"/>
                <a:buNone/>
              </a:pPr>
              <a:endParaRPr lang="de-DE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7380688" y="5937826"/>
              <a:ext cx="12713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None/>
                <a:defRPr/>
              </a:pPr>
              <a:r>
                <a:rPr lang="de-DE" sz="140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Atmosphere</a:t>
              </a:r>
              <a:endParaRPr lang="en-GB" sz="1400"/>
            </a:p>
          </p:txBody>
        </p:sp>
      </p:grpSp>
      <p:grpSp>
        <p:nvGrpSpPr>
          <p:cNvPr id="8" name="Gruppieren 57"/>
          <p:cNvGrpSpPr/>
          <p:nvPr/>
        </p:nvGrpSpPr>
        <p:grpSpPr>
          <a:xfrm>
            <a:off x="357158" y="2808506"/>
            <a:ext cx="5889657" cy="3522487"/>
            <a:chOff x="357158" y="2808506"/>
            <a:chExt cx="5889657" cy="3522487"/>
          </a:xfrm>
        </p:grpSpPr>
        <p:grpSp>
          <p:nvGrpSpPr>
            <p:cNvPr id="9" name="Gruppieren 21"/>
            <p:cNvGrpSpPr>
              <a:grpSpLocks/>
            </p:cNvGrpSpPr>
            <p:nvPr/>
          </p:nvGrpSpPr>
          <p:grpSpPr bwMode="auto">
            <a:xfrm>
              <a:off x="4857752" y="2808506"/>
              <a:ext cx="1389063" cy="782637"/>
              <a:chOff x="4937781" y="3167502"/>
              <a:chExt cx="1388137" cy="781746"/>
            </a:xfrm>
          </p:grpSpPr>
          <p:sp>
            <p:nvSpPr>
              <p:cNvPr id="48146" name="Abgerundetes Rechteck 16"/>
              <p:cNvSpPr>
                <a:spLocks noChangeArrowheads="1"/>
              </p:cNvSpPr>
              <p:nvPr/>
            </p:nvSpPr>
            <p:spPr bwMode="auto">
              <a:xfrm rot="2966747">
                <a:off x="5897290" y="3520620"/>
                <a:ext cx="571504" cy="285752"/>
              </a:xfrm>
              <a:prstGeom prst="roundRect">
                <a:avLst>
                  <a:gd name="adj" fmla="val 16667"/>
                </a:avLst>
              </a:prstGeom>
              <a:solidFill>
                <a:srgbClr val="3333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42950" indent="-285750">
                  <a:spcBef>
                    <a:spcPct val="20000"/>
                  </a:spcBef>
                  <a:buClr>
                    <a:schemeClr val="hlink"/>
                  </a:buClr>
                  <a:buSzPct val="80000"/>
                  <a:buNone/>
                </a:pPr>
                <a:endParaRPr lang="de-DE"/>
              </a:p>
            </p:txBody>
          </p:sp>
          <p:sp>
            <p:nvSpPr>
              <p:cNvPr id="48147" name="Abgerundetes Rechteck 17"/>
              <p:cNvSpPr>
                <a:spLocks noChangeArrowheads="1"/>
              </p:cNvSpPr>
              <p:nvPr/>
            </p:nvSpPr>
            <p:spPr bwMode="auto">
              <a:xfrm rot="2966747">
                <a:off x="4794905" y="3310378"/>
                <a:ext cx="571504" cy="285752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42950" indent="-285750">
                  <a:spcBef>
                    <a:spcPct val="20000"/>
                  </a:spcBef>
                  <a:buClr>
                    <a:schemeClr val="hlink"/>
                  </a:buClr>
                  <a:buSzPct val="80000"/>
                  <a:buNone/>
                </a:pPr>
                <a:endParaRPr lang="de-DE"/>
              </a:p>
            </p:txBody>
          </p:sp>
        </p:grpSp>
        <p:sp>
          <p:nvSpPr>
            <p:cNvPr id="33" name="Abgerundetes Rechteck 16"/>
            <p:cNvSpPr>
              <a:spLocks noChangeArrowheads="1"/>
            </p:cNvSpPr>
            <p:nvPr/>
          </p:nvSpPr>
          <p:spPr bwMode="auto">
            <a:xfrm rot="2966747">
              <a:off x="613223" y="5671929"/>
              <a:ext cx="473554" cy="177927"/>
            </a:xfrm>
            <a:prstGeom prst="roundRect">
              <a:avLst>
                <a:gd name="adj" fmla="val 16667"/>
              </a:avLst>
            </a:prstGeom>
            <a:solidFill>
              <a:srgbClr val="3333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42950" indent="-285750">
                <a:spcBef>
                  <a:spcPct val="20000"/>
                </a:spcBef>
                <a:buClr>
                  <a:schemeClr val="hlink"/>
                </a:buClr>
                <a:buSzPct val="80000"/>
                <a:buNone/>
              </a:pPr>
              <a:endParaRPr lang="de-DE"/>
            </a:p>
          </p:txBody>
        </p:sp>
        <p:sp>
          <p:nvSpPr>
            <p:cNvPr id="34" name="Abgerundetes Rechteck 17"/>
            <p:cNvSpPr>
              <a:spLocks noChangeArrowheads="1"/>
            </p:cNvSpPr>
            <p:nvPr/>
          </p:nvSpPr>
          <p:spPr bwMode="auto">
            <a:xfrm rot="2966747">
              <a:off x="484796" y="5732738"/>
              <a:ext cx="473554" cy="17792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42950" indent="-285750">
                <a:spcBef>
                  <a:spcPct val="20000"/>
                </a:spcBef>
                <a:buClr>
                  <a:schemeClr val="hlink"/>
                </a:buClr>
                <a:buSzPct val="80000"/>
                <a:buNone/>
              </a:pPr>
              <a:endParaRPr lang="de-DE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357158" y="6023216"/>
              <a:ext cx="13099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None/>
                <a:defRPr/>
              </a:pPr>
              <a:r>
                <a:rPr lang="de-DE" sz="140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Experiments</a:t>
              </a:r>
              <a:endParaRPr lang="en-GB" sz="1400"/>
            </a:p>
          </p:txBody>
        </p:sp>
      </p:grpSp>
      <p:grpSp>
        <p:nvGrpSpPr>
          <p:cNvPr id="10" name="Gruppieren 358"/>
          <p:cNvGrpSpPr/>
          <p:nvPr/>
        </p:nvGrpSpPr>
        <p:grpSpPr>
          <a:xfrm>
            <a:off x="1804580" y="214290"/>
            <a:ext cx="5643602" cy="2879968"/>
            <a:chOff x="1804580" y="-114382"/>
            <a:chExt cx="5643602" cy="2879968"/>
          </a:xfrm>
        </p:grpSpPr>
        <p:sp>
          <p:nvSpPr>
            <p:cNvPr id="67" name="Textfeld 66"/>
            <p:cNvSpPr txBox="1"/>
            <p:nvPr/>
          </p:nvSpPr>
          <p:spPr>
            <a:xfrm>
              <a:off x="1857356" y="-114382"/>
              <a:ext cx="5286412" cy="400110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sz="2000" b="1" smtClean="0">
                  <a:solidFill>
                    <a:srgbClr val="7030A0"/>
                  </a:solidFill>
                </a:rPr>
                <a:t>Environmental monitoring schemes</a:t>
              </a:r>
              <a:endParaRPr lang="de-AT" sz="2000" b="1">
                <a:solidFill>
                  <a:srgbClr val="7030A0"/>
                </a:solidFill>
              </a:endParaRPr>
            </a:p>
          </p:txBody>
        </p:sp>
        <p:grpSp>
          <p:nvGrpSpPr>
            <p:cNvPr id="11" name="Gruppieren 36"/>
            <p:cNvGrpSpPr/>
            <p:nvPr/>
          </p:nvGrpSpPr>
          <p:grpSpPr>
            <a:xfrm rot="10800000">
              <a:off x="1804580" y="267067"/>
              <a:ext cx="5643602" cy="2498519"/>
              <a:chOff x="2857488" y="-888024"/>
              <a:chExt cx="5643602" cy="1388066"/>
            </a:xfrm>
          </p:grpSpPr>
          <p:cxnSp>
            <p:nvCxnSpPr>
              <p:cNvPr id="74" name="Gerade Verbindung mit Pfeil 73"/>
              <p:cNvCxnSpPr/>
              <p:nvPr/>
            </p:nvCxnSpPr>
            <p:spPr>
              <a:xfrm rot="5400000">
                <a:off x="2679687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mit Pfeil 74"/>
              <p:cNvCxnSpPr/>
              <p:nvPr/>
            </p:nvCxnSpPr>
            <p:spPr>
              <a:xfrm rot="5400000">
                <a:off x="2978145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mit Pfeil 75"/>
              <p:cNvCxnSpPr/>
              <p:nvPr/>
            </p:nvCxnSpPr>
            <p:spPr>
              <a:xfrm rot="5400000">
                <a:off x="3273420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mit Pfeil 76"/>
              <p:cNvCxnSpPr/>
              <p:nvPr/>
            </p:nvCxnSpPr>
            <p:spPr>
              <a:xfrm rot="5400000">
                <a:off x="3568697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mit Pfeil 77"/>
              <p:cNvCxnSpPr/>
              <p:nvPr/>
            </p:nvCxnSpPr>
            <p:spPr>
              <a:xfrm rot="5400000">
                <a:off x="3863973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mit Pfeil 78"/>
              <p:cNvCxnSpPr/>
              <p:nvPr/>
            </p:nvCxnSpPr>
            <p:spPr>
              <a:xfrm rot="5400000">
                <a:off x="4159249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mit Pfeil 79"/>
              <p:cNvCxnSpPr/>
              <p:nvPr/>
            </p:nvCxnSpPr>
            <p:spPr>
              <a:xfrm rot="5400000">
                <a:off x="4454525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mit Pfeil 80"/>
              <p:cNvCxnSpPr/>
              <p:nvPr/>
            </p:nvCxnSpPr>
            <p:spPr>
              <a:xfrm rot="16200000" flipH="1" flipV="1">
                <a:off x="4243694" y="-204116"/>
                <a:ext cx="1388066" cy="20250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mit Pfeil 81"/>
              <p:cNvCxnSpPr/>
              <p:nvPr/>
            </p:nvCxnSpPr>
            <p:spPr>
              <a:xfrm rot="5400000">
                <a:off x="5037141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mit Pfeil 82"/>
              <p:cNvCxnSpPr/>
              <p:nvPr/>
            </p:nvCxnSpPr>
            <p:spPr>
              <a:xfrm rot="5400000">
                <a:off x="5335599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mit Pfeil 83"/>
              <p:cNvCxnSpPr/>
              <p:nvPr/>
            </p:nvCxnSpPr>
            <p:spPr>
              <a:xfrm rot="5400000">
                <a:off x="5630874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mit Pfeil 84"/>
              <p:cNvCxnSpPr/>
              <p:nvPr/>
            </p:nvCxnSpPr>
            <p:spPr>
              <a:xfrm rot="5400000">
                <a:off x="5926151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mit Pfeil 85"/>
              <p:cNvCxnSpPr/>
              <p:nvPr/>
            </p:nvCxnSpPr>
            <p:spPr>
              <a:xfrm rot="5400000" flipV="1">
                <a:off x="5753418" y="-145768"/>
                <a:ext cx="1269003" cy="22616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mit Pfeil 86"/>
              <p:cNvCxnSpPr/>
              <p:nvPr/>
            </p:nvCxnSpPr>
            <p:spPr>
              <a:xfrm rot="5400000">
                <a:off x="6516703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mit Pfeil 87"/>
              <p:cNvCxnSpPr/>
              <p:nvPr/>
            </p:nvCxnSpPr>
            <p:spPr>
              <a:xfrm rot="5400000">
                <a:off x="6811979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mit Pfeil 88"/>
              <p:cNvCxnSpPr/>
              <p:nvPr/>
            </p:nvCxnSpPr>
            <p:spPr>
              <a:xfrm rot="16200000" flipH="1" flipV="1">
                <a:off x="6601147" y="-204116"/>
                <a:ext cx="1388066" cy="20250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mit Pfeil 89"/>
              <p:cNvCxnSpPr/>
              <p:nvPr/>
            </p:nvCxnSpPr>
            <p:spPr>
              <a:xfrm rot="5400000">
                <a:off x="7435873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/>
              <p:cNvCxnSpPr/>
              <p:nvPr/>
            </p:nvCxnSpPr>
            <p:spPr>
              <a:xfrm rot="5400000">
                <a:off x="7731149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mit Pfeil 91"/>
              <p:cNvCxnSpPr/>
              <p:nvPr/>
            </p:nvCxnSpPr>
            <p:spPr>
              <a:xfrm rot="5400000">
                <a:off x="8026425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mit Pfeil 92"/>
              <p:cNvCxnSpPr/>
              <p:nvPr/>
            </p:nvCxnSpPr>
            <p:spPr>
              <a:xfrm rot="5400000">
                <a:off x="8321701" y="320653"/>
                <a:ext cx="357190" cy="1588"/>
              </a:xfrm>
              <a:prstGeom prst="straightConnector1">
                <a:avLst/>
              </a:prstGeom>
              <a:ln w="34925">
                <a:solidFill>
                  <a:srgbClr val="7030A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Interaktive Schaltfläche: Nächste(r) oder Weiter 58">
            <a:hlinkClick r:id="rId9" action="ppaction://hlinksldjump" highlightClick="1"/>
          </p:cNvPr>
          <p:cNvSpPr/>
          <p:nvPr/>
        </p:nvSpPr>
        <p:spPr bwMode="auto">
          <a:xfrm>
            <a:off x="6572264" y="6500810"/>
            <a:ext cx="357190" cy="357190"/>
          </a:xfrm>
          <a:prstGeom prst="actionButtonForwardNex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7787" y="1189055"/>
            <a:ext cx="6996113" cy="474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Interaktive Schaltfläche: Nächste(r) oder Weiter 2">
            <a:hlinkClick r:id="rId3" action="ppaction://hlinksldjump" highlightClick="1"/>
          </p:cNvPr>
          <p:cNvSpPr/>
          <p:nvPr/>
        </p:nvSpPr>
        <p:spPr bwMode="auto">
          <a:xfrm>
            <a:off x="6572264" y="6500810"/>
            <a:ext cx="357190" cy="357190"/>
          </a:xfrm>
          <a:prstGeom prst="actionButtonForwardNex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838200"/>
          </a:xfrm>
        </p:spPr>
        <p:txBody>
          <a:bodyPr/>
          <a:lstStyle/>
          <a:p>
            <a:r>
              <a:rPr lang="de-DE" smtClean="0"/>
              <a:t>LTER-Europe</a:t>
            </a:r>
            <a:r>
              <a:rPr lang="de-DE" baseline="0" smtClean="0"/>
              <a:t> in the LifeWatch context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hubbard_brook_carbon_budget_v0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9712" y="1080120"/>
            <a:ext cx="5489666" cy="5373216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1066800" y="116632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C-household in forests</a:t>
            </a:r>
            <a:endParaRPr kumimoji="0" lang="de-DE" sz="2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47864" y="6608385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AT" sz="1200" smtClean="0"/>
              <a:t>Hubbard Brook C-budget model</a:t>
            </a:r>
            <a:endParaRPr 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Lochstreifen 1"/>
          <p:cNvSpPr/>
          <p:nvPr/>
        </p:nvSpPr>
        <p:spPr bwMode="auto">
          <a:xfrm>
            <a:off x="9786974" y="1928802"/>
            <a:ext cx="642942" cy="71438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</a:pPr>
            <a:endParaRPr kumimoji="0" lang="de-D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Flussdiagramm: Gespeicherte Daten 4"/>
          <p:cNvSpPr/>
          <p:nvPr/>
        </p:nvSpPr>
        <p:spPr bwMode="auto">
          <a:xfrm>
            <a:off x="9429784" y="3857628"/>
            <a:ext cx="714380" cy="500066"/>
          </a:xfrm>
          <a:prstGeom prst="flowChartOnlineStorag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/>
            <a:endParaRPr lang="de-DE" sz="1100" b="0"/>
          </a:p>
        </p:txBody>
      </p:sp>
      <p:sp>
        <p:nvSpPr>
          <p:cNvPr id="6" name="Flussdiagramm: Auszug 5"/>
          <p:cNvSpPr/>
          <p:nvPr/>
        </p:nvSpPr>
        <p:spPr bwMode="auto">
          <a:xfrm rot="16200000">
            <a:off x="9577347" y="423917"/>
            <a:ext cx="632308" cy="641682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0" tIns="0" rIns="0" bIns="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85750" indent="-285750"/>
            <a:r>
              <a:rPr lang="de-DE" sz="1100" smtClean="0"/>
              <a:t>YES</a:t>
            </a:r>
            <a:endParaRPr lang="de-DE" sz="1100"/>
          </a:p>
        </p:txBody>
      </p:sp>
      <p:sp>
        <p:nvSpPr>
          <p:cNvPr id="7" name="Flussdiagramm: Auszug 6"/>
          <p:cNvSpPr/>
          <p:nvPr/>
        </p:nvSpPr>
        <p:spPr bwMode="auto">
          <a:xfrm rot="5400000">
            <a:off x="10287040" y="428604"/>
            <a:ext cx="642942" cy="642942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85750" indent="-285750"/>
            <a:r>
              <a:rPr lang="de-DE" sz="1100" smtClean="0"/>
              <a:t>YES</a:t>
            </a:r>
            <a:endParaRPr lang="de-DE" sz="1100"/>
          </a:p>
        </p:txBody>
      </p:sp>
      <p:sp>
        <p:nvSpPr>
          <p:cNvPr id="8" name="Flussdiagramm: Auszug 7"/>
          <p:cNvSpPr/>
          <p:nvPr/>
        </p:nvSpPr>
        <p:spPr bwMode="auto">
          <a:xfrm rot="16200000">
            <a:off x="9650045" y="2934881"/>
            <a:ext cx="632308" cy="641682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 vert="vert" wrap="square" lIns="0" tIns="0" rIns="0" bIns="0" numCol="1" rtlCol="0" anchor="ctr" anchorCtr="0" compatLnSpc="1">
            <a:prstTxWarp prst="textNoShape">
              <a:avLst/>
            </a:prstTxWarp>
            <a:normAutofit lnSpcReduction="10000"/>
            <a:flatTx/>
          </a:bodyPr>
          <a:lstStyle/>
          <a:p>
            <a:pPr marL="285750" indent="-285750"/>
            <a:r>
              <a:rPr lang="de-DE" sz="1100" smtClean="0"/>
              <a:t>NO</a:t>
            </a:r>
            <a:endParaRPr lang="de-DE" sz="1100"/>
          </a:p>
        </p:txBody>
      </p:sp>
      <p:sp>
        <p:nvSpPr>
          <p:cNvPr id="46" name="Flussdiagramm: Auszug 45"/>
          <p:cNvSpPr/>
          <p:nvPr/>
        </p:nvSpPr>
        <p:spPr bwMode="auto">
          <a:xfrm>
            <a:off x="9501222" y="4716144"/>
            <a:ext cx="632308" cy="641682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lnSpcReduction="10000"/>
            <a:flatTx/>
          </a:bodyPr>
          <a:lstStyle/>
          <a:p>
            <a:pPr marL="285750" indent="-285750"/>
            <a:r>
              <a:rPr lang="de-DE" sz="1100" smtClean="0"/>
              <a:t>NO</a:t>
            </a:r>
            <a:endParaRPr lang="de-DE" sz="1100"/>
          </a:p>
        </p:txBody>
      </p:sp>
      <p:sp>
        <p:nvSpPr>
          <p:cNvPr id="47" name="Flussdiagramm: Auszug 46"/>
          <p:cNvSpPr/>
          <p:nvPr/>
        </p:nvSpPr>
        <p:spPr bwMode="auto">
          <a:xfrm flipV="1">
            <a:off x="9511856" y="5357826"/>
            <a:ext cx="632308" cy="641682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 vert="vert" wrap="square" lIns="0" tIns="0" rIns="0" bIns="0" numCol="1" rtlCol="0" anchor="ctr" anchorCtr="0" compatLnSpc="1">
            <a:prstTxWarp prst="textNoShape">
              <a:avLst/>
            </a:prstTxWarp>
            <a:normAutofit lnSpcReduction="10000"/>
            <a:flatTx/>
          </a:bodyPr>
          <a:lstStyle/>
          <a:p>
            <a:pPr marL="285750" indent="-285750"/>
            <a:r>
              <a:rPr lang="de-DE" sz="1100" smtClean="0"/>
              <a:t>NO</a:t>
            </a:r>
            <a:endParaRPr lang="de-DE" sz="1100"/>
          </a:p>
        </p:txBody>
      </p:sp>
      <p:grpSp>
        <p:nvGrpSpPr>
          <p:cNvPr id="10" name="Gruppieren 33"/>
          <p:cNvGrpSpPr/>
          <p:nvPr/>
        </p:nvGrpSpPr>
        <p:grpSpPr>
          <a:xfrm>
            <a:off x="285720" y="214290"/>
            <a:ext cx="5607883" cy="3143272"/>
            <a:chOff x="285720" y="214290"/>
            <a:chExt cx="5607883" cy="3143272"/>
          </a:xfrm>
        </p:grpSpPr>
        <p:sp>
          <p:nvSpPr>
            <p:cNvPr id="65" name="Flussdiagramm: Dokument 64"/>
            <p:cNvSpPr/>
            <p:nvPr/>
          </p:nvSpPr>
          <p:spPr bwMode="auto">
            <a:xfrm>
              <a:off x="285720" y="214290"/>
              <a:ext cx="2428892" cy="2928958"/>
            </a:xfrm>
            <a:prstGeom prst="flowChartDocumen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eaLnBrk="1" latinLnBrk="0" hangingPunct="1">
                <a:lnSpc>
                  <a:spcPct val="100000"/>
                </a:lnSpc>
                <a:buFont typeface="Wingdings" pitchFamily="2" charset="2"/>
                <a:buNone/>
                <a:tabLst/>
              </a:pPr>
              <a:r>
                <a:rPr lang="de-DE" sz="1400" smtClean="0"/>
                <a:t>1) USERS: Environmental Research</a:t>
              </a:r>
              <a:br>
                <a:rPr lang="de-DE" sz="1400" smtClean="0"/>
              </a:br>
              <a:r>
                <a:rPr lang="de-DE" sz="1400" smtClean="0"/>
                <a:t>Projects/ Networks </a:t>
              </a:r>
              <a:r>
                <a:rPr lang="de-DE" sz="1400" b="0" smtClean="0"/>
                <a:t>requiring in-situ components and infrastructure</a:t>
              </a:r>
              <a:br>
                <a:rPr lang="de-DE" sz="1400" b="0" smtClean="0"/>
              </a:br>
              <a:r>
                <a:rPr lang="de-DE" sz="1400" b="0" u="sng" smtClean="0"/>
                <a:t>Examples:</a:t>
              </a:r>
              <a:r>
                <a:rPr lang="de-DE" sz="1400" b="0" smtClean="0"/>
                <a:t/>
              </a:r>
              <a:br>
                <a:rPr lang="de-DE" sz="1400" b="0" smtClean="0"/>
              </a:br>
              <a:r>
                <a:rPr lang="de-DE" sz="1400" b="0" smtClean="0"/>
                <a:t> - NOHA</a:t>
              </a:r>
              <a:br>
                <a:rPr lang="de-DE" sz="1400" b="0" smtClean="0"/>
              </a:br>
              <a:r>
                <a:rPr lang="de-DE" sz="1400" b="0" smtClean="0"/>
                <a:t> - ANAEE</a:t>
              </a:r>
              <a:br>
                <a:rPr lang="de-DE" sz="1400" b="0" smtClean="0"/>
              </a:br>
              <a:r>
                <a:rPr lang="de-DE" sz="1400" b="0" smtClean="0"/>
                <a:t> - ICOS</a:t>
              </a:r>
              <a:br>
                <a:rPr lang="de-DE" sz="1400" b="0" smtClean="0"/>
              </a:br>
              <a:r>
                <a:rPr lang="de-DE" sz="1400" b="0" smtClean="0"/>
                <a:t> - LTER projects</a:t>
              </a:r>
              <a:br>
                <a:rPr lang="de-DE" sz="1400" b="0" smtClean="0"/>
              </a:br>
              <a:r>
                <a:rPr lang="de-DE" sz="1400" b="0" smtClean="0"/>
                <a:t> - EBONE</a:t>
              </a:r>
            </a:p>
          </p:txBody>
        </p:sp>
        <p:sp>
          <p:nvSpPr>
            <p:cNvPr id="66" name="Flussdiagramm: Prozess 65"/>
            <p:cNvSpPr/>
            <p:nvPr/>
          </p:nvSpPr>
          <p:spPr bwMode="auto">
            <a:xfrm>
              <a:off x="3214678" y="214290"/>
              <a:ext cx="2357454" cy="2286016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buNone/>
              </a:pPr>
              <a:r>
                <a:rPr lang="de-DE" sz="1400" smtClean="0"/>
                <a:t>2) REQUIREMENTS Identification</a:t>
              </a:r>
            </a:p>
            <a:p>
              <a:pPr algn="l">
                <a:buNone/>
              </a:pPr>
              <a:r>
                <a:rPr lang="de-DE" sz="1100" b="0" smtClean="0"/>
                <a:t>= „site profiles“</a:t>
              </a:r>
            </a:p>
            <a:p>
              <a:pPr algn="l">
                <a:buNone/>
              </a:pPr>
              <a:r>
                <a:rPr lang="de-DE" sz="1100" b="0" u="sng" smtClean="0"/>
                <a:t>Attributes (examples</a:t>
              </a:r>
              <a:r>
                <a:rPr lang="de-DE" sz="1100" b="0" smtClean="0"/>
                <a:t>)</a:t>
              </a:r>
            </a:p>
            <a:p>
              <a:pPr algn="l">
                <a:buNone/>
              </a:pPr>
              <a:r>
                <a:rPr lang="de-DE" sz="1100" b="0" smtClean="0"/>
                <a:t>- power supply</a:t>
              </a:r>
              <a:br>
                <a:rPr lang="de-DE" sz="1100" b="0" smtClean="0"/>
              </a:br>
              <a:r>
                <a:rPr lang="de-DE" sz="1100" b="0" smtClean="0"/>
                <a:t>- access</a:t>
              </a:r>
              <a:br>
                <a:rPr lang="de-DE" sz="1100" b="0" smtClean="0"/>
              </a:br>
              <a:r>
                <a:rPr lang="de-DE" sz="1100" b="0" smtClean="0"/>
                <a:t>- technical maintanence</a:t>
              </a:r>
              <a:br>
                <a:rPr lang="de-DE" sz="1100" b="0" smtClean="0"/>
              </a:br>
              <a:r>
                <a:rPr lang="de-DE" sz="1100" b="0" smtClean="0"/>
                <a:t>- location, elevation</a:t>
              </a:r>
              <a:br>
                <a:rPr lang="de-DE" sz="1100" b="0" smtClean="0"/>
              </a:br>
              <a:r>
                <a:rPr lang="de-DE" sz="1100" b="0" smtClean="0"/>
                <a:t>- trend data (monitoring)</a:t>
              </a:r>
              <a:br>
                <a:rPr lang="de-DE" sz="1100" b="0" smtClean="0"/>
              </a:br>
              <a:r>
                <a:rPr lang="de-DE" sz="1100" b="0" smtClean="0"/>
                <a:t>- preceding scientific projects</a:t>
              </a:r>
              <a:br>
                <a:rPr lang="de-DE" sz="1100" b="0" smtClean="0"/>
              </a:br>
              <a:r>
                <a:rPr lang="de-DE" sz="1100" b="0" smtClean="0"/>
                <a:t>- local expertise</a:t>
              </a:r>
            </a:p>
            <a:p>
              <a:pPr algn="l">
                <a:buNone/>
              </a:pPr>
              <a:endParaRPr lang="de-DE" sz="1100" b="0" smtClean="0"/>
            </a:p>
          </p:txBody>
        </p:sp>
        <p:cxnSp>
          <p:nvCxnSpPr>
            <p:cNvPr id="72" name="Gewinkelte Verbindung 20"/>
            <p:cNvCxnSpPr>
              <a:stCxn id="65" idx="3"/>
              <a:endCxn id="66" idx="1"/>
            </p:cNvCxnSpPr>
            <p:nvPr/>
          </p:nvCxnSpPr>
          <p:spPr bwMode="auto">
            <a:xfrm flipV="1">
              <a:off x="2714612" y="1357298"/>
              <a:ext cx="500066" cy="32147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Gewinkelte Verbindung 20"/>
            <p:cNvCxnSpPr>
              <a:stCxn id="66" idx="3"/>
              <a:endCxn id="3" idx="0"/>
            </p:cNvCxnSpPr>
            <p:nvPr/>
          </p:nvCxnSpPr>
          <p:spPr bwMode="auto">
            <a:xfrm>
              <a:off x="5572132" y="1357298"/>
              <a:ext cx="321471" cy="2000264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3" name="Flussdiagramm: Verzweigung 82"/>
          <p:cNvSpPr/>
          <p:nvPr/>
        </p:nvSpPr>
        <p:spPr bwMode="auto">
          <a:xfrm>
            <a:off x="9286908" y="5714992"/>
            <a:ext cx="2071702" cy="114300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Attributes of request </a:t>
            </a:r>
            <a:r>
              <a:rPr kumimoji="0" lang="de-DE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covered?</a:t>
            </a:r>
          </a:p>
        </p:txBody>
      </p:sp>
      <p:grpSp>
        <p:nvGrpSpPr>
          <p:cNvPr id="12" name="Gruppieren 34"/>
          <p:cNvGrpSpPr/>
          <p:nvPr/>
        </p:nvGrpSpPr>
        <p:grpSpPr>
          <a:xfrm>
            <a:off x="285720" y="2949612"/>
            <a:ext cx="6858048" cy="3765536"/>
            <a:chOff x="285720" y="2949612"/>
            <a:chExt cx="6858048" cy="3765536"/>
          </a:xfrm>
        </p:grpSpPr>
        <p:sp>
          <p:nvSpPr>
            <p:cNvPr id="3" name="Flussdiagramm: Verzweigung 2"/>
            <p:cNvSpPr/>
            <p:nvPr/>
          </p:nvSpPr>
          <p:spPr bwMode="auto">
            <a:xfrm>
              <a:off x="4857752" y="3357562"/>
              <a:ext cx="2071702" cy="1143008"/>
            </a:xfrm>
            <a:prstGeom prst="flowChartDecision">
              <a:avLst/>
            </a:prstGeom>
            <a:solidFill>
              <a:srgbClr val="9CD26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3) Attributes of request </a:t>
              </a:r>
              <a:r>
                <a:rPr kumimoji="0" lang="de-DE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covered?</a:t>
              </a:r>
            </a:p>
          </p:txBody>
        </p:sp>
        <p:sp>
          <p:nvSpPr>
            <p:cNvPr id="4" name="Flussdiagramm: Prozess 3"/>
            <p:cNvSpPr/>
            <p:nvPr/>
          </p:nvSpPr>
          <p:spPr bwMode="auto">
            <a:xfrm>
              <a:off x="5214942" y="5429264"/>
              <a:ext cx="1928826" cy="1285884"/>
            </a:xfrm>
            <a:prstGeom prst="flowChartProcess">
              <a:avLst/>
            </a:prstGeom>
            <a:solidFill>
              <a:srgbClr val="9CD26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buNone/>
              </a:pPr>
              <a:r>
                <a:rPr lang="de-DE" sz="1400" smtClean="0"/>
                <a:t>Inquiry</a:t>
              </a:r>
              <a:r>
                <a:rPr lang="de-DE" sz="1100" b="0" smtClean="0"/>
                <a:t> of additional metainformation on LTER-facilities from National LTER networks and LTER site/platform coordinators</a:t>
              </a:r>
              <a:endParaRPr lang="de-DE" sz="1100" b="0"/>
            </a:p>
          </p:txBody>
        </p:sp>
        <p:sp>
          <p:nvSpPr>
            <p:cNvPr id="9" name="Flussdiagramm: Auszug 8"/>
            <p:cNvSpPr/>
            <p:nvPr/>
          </p:nvSpPr>
          <p:spPr bwMode="auto">
            <a:xfrm rot="5400000">
              <a:off x="6292155" y="4649089"/>
              <a:ext cx="631656" cy="642942"/>
            </a:xfrm>
            <a:prstGeom prst="flowChartExtract">
              <a:avLst/>
            </a:prstGeom>
            <a:solidFill>
              <a:srgbClr val="9CD26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85750" indent="-285750">
                <a:buNone/>
              </a:pPr>
              <a:r>
                <a:rPr lang="de-DE" sz="1100" smtClean="0"/>
                <a:t>NO</a:t>
              </a:r>
              <a:endParaRPr lang="de-DE" sz="1100"/>
            </a:p>
          </p:txBody>
        </p:sp>
        <p:sp>
          <p:nvSpPr>
            <p:cNvPr id="11" name="Flussdiagramm: Auszug 10"/>
            <p:cNvSpPr/>
            <p:nvPr/>
          </p:nvSpPr>
          <p:spPr bwMode="auto">
            <a:xfrm rot="16200000">
              <a:off x="4862439" y="4649393"/>
              <a:ext cx="632308" cy="641682"/>
            </a:xfrm>
            <a:prstGeom prst="flowChartExtract">
              <a:avLst/>
            </a:prstGeom>
            <a:solidFill>
              <a:srgbClr val="9CD26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85750" indent="-285750">
                <a:buNone/>
              </a:pPr>
              <a:r>
                <a:rPr lang="de-DE" sz="1100" smtClean="0"/>
                <a:t>YES</a:t>
              </a:r>
              <a:endParaRPr lang="de-DE" sz="1100"/>
            </a:p>
          </p:txBody>
        </p:sp>
        <p:cxnSp>
          <p:nvCxnSpPr>
            <p:cNvPr id="21" name="Gewinkelte Verbindung 20"/>
            <p:cNvCxnSpPr>
              <a:stCxn id="3" idx="2"/>
              <a:endCxn id="11" idx="2"/>
            </p:cNvCxnSpPr>
            <p:nvPr/>
          </p:nvCxnSpPr>
          <p:spPr bwMode="auto">
            <a:xfrm rot="5400000">
              <a:off x="5461687" y="4538318"/>
              <a:ext cx="469664" cy="39416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Gewinkelte Verbindung 20"/>
            <p:cNvCxnSpPr>
              <a:stCxn id="9" idx="0"/>
              <a:endCxn id="4" idx="3"/>
            </p:cNvCxnSpPr>
            <p:nvPr/>
          </p:nvCxnSpPr>
          <p:spPr bwMode="auto">
            <a:xfrm>
              <a:off x="6929454" y="4970560"/>
              <a:ext cx="214314" cy="1101646"/>
            </a:xfrm>
            <a:prstGeom prst="bentConnector3">
              <a:avLst>
                <a:gd name="adj1" fmla="val 206666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Flussdiagramm: Magnetplattenspeicher 36"/>
            <p:cNvSpPr/>
            <p:nvPr/>
          </p:nvSpPr>
          <p:spPr bwMode="auto">
            <a:xfrm>
              <a:off x="2571736" y="4786322"/>
              <a:ext cx="1643074" cy="1857388"/>
            </a:xfrm>
            <a:prstGeom prst="flowChartMagneticDisk">
              <a:avLst/>
            </a:prstGeom>
            <a:solidFill>
              <a:srgbClr val="9CD26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None/>
              </a:pPr>
              <a:r>
                <a:rPr lang="de-DE" sz="1400" smtClean="0"/>
                <a:t>4) SEARCH</a:t>
              </a:r>
            </a:p>
            <a:p>
              <a:pPr>
                <a:buNone/>
              </a:pPr>
              <a:r>
                <a:rPr lang="de-DE" sz="1400" smtClean="0"/>
                <a:t>LTER-Europe INFOBASE</a:t>
              </a:r>
              <a:endParaRPr lang="de-DE" sz="1400"/>
            </a:p>
          </p:txBody>
        </p:sp>
        <p:cxnSp>
          <p:nvCxnSpPr>
            <p:cNvPr id="38" name="Gewinkelte Verbindung 20"/>
            <p:cNvCxnSpPr>
              <a:stCxn id="4" idx="1"/>
              <a:endCxn id="37" idx="4"/>
            </p:cNvCxnSpPr>
            <p:nvPr/>
          </p:nvCxnSpPr>
          <p:spPr bwMode="auto">
            <a:xfrm rot="10800000">
              <a:off x="4214810" y="5715016"/>
              <a:ext cx="1000132" cy="35719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Gewinkelte Verbindung 20"/>
            <p:cNvCxnSpPr>
              <a:stCxn id="3" idx="2"/>
              <a:endCxn id="9" idx="2"/>
            </p:cNvCxnSpPr>
            <p:nvPr/>
          </p:nvCxnSpPr>
          <p:spPr bwMode="auto">
            <a:xfrm rot="16200000" flipH="1">
              <a:off x="5855062" y="4539110"/>
              <a:ext cx="469990" cy="39290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Gewinkelte Verbindung 20"/>
            <p:cNvCxnSpPr>
              <a:stCxn id="11" idx="0"/>
              <a:endCxn id="37" idx="4"/>
            </p:cNvCxnSpPr>
            <p:nvPr/>
          </p:nvCxnSpPr>
          <p:spPr bwMode="auto">
            <a:xfrm rot="10800000" flipV="1">
              <a:off x="4214810" y="4970234"/>
              <a:ext cx="642942" cy="74478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Flussdiagramm: Dokument 83"/>
            <p:cNvSpPr/>
            <p:nvPr/>
          </p:nvSpPr>
          <p:spPr bwMode="auto">
            <a:xfrm>
              <a:off x="285720" y="4143380"/>
              <a:ext cx="1500198" cy="1643074"/>
            </a:xfrm>
            <a:prstGeom prst="flowChartDocumen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de-DE" sz="1400" smtClean="0"/>
                <a:t>5) Feedback</a:t>
              </a:r>
            </a:p>
            <a:p>
              <a:pPr>
                <a:buNone/>
              </a:pPr>
              <a:r>
                <a:rPr lang="de-DE" sz="1400" b="0" smtClean="0"/>
                <a:t>Potential facilities</a:t>
              </a:r>
            </a:p>
            <a:p>
              <a:pPr algn="l">
                <a:buNone/>
              </a:pPr>
              <a:r>
                <a:rPr lang="de-DE" sz="1400" b="0"/>
                <a:t> </a:t>
              </a:r>
              <a:r>
                <a:rPr lang="de-DE" sz="1400" b="0" smtClean="0"/>
                <a:t>- site X</a:t>
              </a:r>
            </a:p>
            <a:p>
              <a:pPr algn="l">
                <a:buNone/>
              </a:pPr>
              <a:r>
                <a:rPr lang="de-DE" sz="1400" b="0"/>
                <a:t> </a:t>
              </a:r>
              <a:r>
                <a:rPr lang="de-DE" sz="1400" b="0" smtClean="0"/>
                <a:t>- site Y</a:t>
              </a:r>
            </a:p>
            <a:p>
              <a:pPr algn="l">
                <a:buNone/>
              </a:pPr>
              <a:r>
                <a:rPr lang="de-DE" sz="1400" b="0"/>
                <a:t> </a:t>
              </a:r>
              <a:r>
                <a:rPr lang="de-DE" sz="1400" b="0" smtClean="0"/>
                <a:t>- site Z</a:t>
              </a:r>
            </a:p>
          </p:txBody>
        </p:sp>
        <p:cxnSp>
          <p:nvCxnSpPr>
            <p:cNvPr id="86" name="Gewinkelte Verbindung 20"/>
            <p:cNvCxnSpPr>
              <a:stCxn id="37" idx="3"/>
              <a:endCxn id="84" idx="2"/>
            </p:cNvCxnSpPr>
            <p:nvPr/>
          </p:nvCxnSpPr>
          <p:spPr bwMode="auto">
            <a:xfrm rot="5400000" flipH="1">
              <a:off x="1731605" y="4982043"/>
              <a:ext cx="965881" cy="2357454"/>
            </a:xfrm>
            <a:prstGeom prst="bentConnector3">
              <a:avLst>
                <a:gd name="adj1" fmla="val -13777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Gewinkelte Verbindung 20"/>
            <p:cNvCxnSpPr>
              <a:endCxn id="65" idx="2"/>
            </p:cNvCxnSpPr>
            <p:nvPr/>
          </p:nvCxnSpPr>
          <p:spPr bwMode="auto">
            <a:xfrm rot="5400000" flipH="1" flipV="1">
              <a:off x="796123" y="3439341"/>
              <a:ext cx="1193772" cy="21431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uppieren 35"/>
          <p:cNvGrpSpPr/>
          <p:nvPr/>
        </p:nvGrpSpPr>
        <p:grpSpPr>
          <a:xfrm>
            <a:off x="1785918" y="500042"/>
            <a:ext cx="6786610" cy="4286280"/>
            <a:chOff x="1785918" y="500042"/>
            <a:chExt cx="6786610" cy="4286280"/>
          </a:xfrm>
        </p:grpSpPr>
        <p:grpSp>
          <p:nvGrpSpPr>
            <p:cNvPr id="14" name="Gruppieren 105"/>
            <p:cNvGrpSpPr/>
            <p:nvPr/>
          </p:nvGrpSpPr>
          <p:grpSpPr>
            <a:xfrm>
              <a:off x="1785918" y="2428868"/>
              <a:ext cx="2928958" cy="2357454"/>
              <a:chOff x="2500298" y="2786058"/>
              <a:chExt cx="1928826" cy="1714512"/>
            </a:xfrm>
            <a:solidFill>
              <a:srgbClr val="FF99FF"/>
            </a:solidFill>
          </p:grpSpPr>
          <p:sp>
            <p:nvSpPr>
              <p:cNvPr id="92" name="Nach rechts gekrümmter Pfeil 91"/>
              <p:cNvSpPr/>
              <p:nvPr/>
            </p:nvSpPr>
            <p:spPr bwMode="auto">
              <a:xfrm flipV="1">
                <a:off x="2500298" y="2786058"/>
                <a:ext cx="928694" cy="1571636"/>
              </a:xfrm>
              <a:prstGeom prst="curvedRightArrow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de-DE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3" name="Nach links gekrümmter Pfeil 92"/>
              <p:cNvSpPr/>
              <p:nvPr/>
            </p:nvSpPr>
            <p:spPr bwMode="auto">
              <a:xfrm>
                <a:off x="3500430" y="2928934"/>
                <a:ext cx="928694" cy="1571636"/>
              </a:xfrm>
              <a:prstGeom prst="curvedLeftArrow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de-DE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07" name="Textfeld 106"/>
            <p:cNvSpPr txBox="1"/>
            <p:nvPr/>
          </p:nvSpPr>
          <p:spPr>
            <a:xfrm>
              <a:off x="2357422" y="3071810"/>
              <a:ext cx="2643206" cy="107157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buNone/>
              </a:pPr>
              <a:r>
                <a:rPr lang="de-DE" sz="1400" smtClean="0"/>
                <a:t>PLATFORM: </a:t>
              </a:r>
              <a:br>
                <a:rPr lang="de-DE" sz="1400" smtClean="0"/>
              </a:br>
              <a:r>
                <a:rPr lang="de-DE" sz="1400" smtClean="0"/>
                <a:t>ESFRI/ ?LifeWatch</a:t>
              </a:r>
            </a:p>
            <a:p>
              <a:pPr>
                <a:buNone/>
              </a:pPr>
              <a:r>
                <a:rPr lang="de-DE" sz="1400" smtClean="0"/>
                <a:t>Discussion, Negotiation</a:t>
              </a:r>
            </a:p>
            <a:p>
              <a:pPr>
                <a:buNone/>
              </a:pPr>
              <a:r>
                <a:rPr lang="de-DE" sz="1400" smtClean="0"/>
                <a:t>Selection/Decision</a:t>
              </a:r>
              <a:endParaRPr lang="de-DE" sz="1400"/>
            </a:p>
          </p:txBody>
        </p:sp>
        <p:sp>
          <p:nvSpPr>
            <p:cNvPr id="112" name="Abgerundetes Rechteck 111"/>
            <p:cNvSpPr/>
            <p:nvPr/>
          </p:nvSpPr>
          <p:spPr bwMode="auto">
            <a:xfrm>
              <a:off x="6643702" y="500042"/>
              <a:ext cx="1928826" cy="2428892"/>
            </a:xfrm>
            <a:prstGeom prst="round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eaLnBrk="1" latinLnBrk="0" hangingPunct="1">
                <a:lnSpc>
                  <a:spcPct val="100000"/>
                </a:lnSpc>
                <a:buFont typeface="Wingdings" pitchFamily="2" charset="2"/>
                <a:buNone/>
                <a:tabLst/>
              </a:pPr>
              <a:r>
                <a:rPr lang="de-DE" sz="1400" smtClean="0"/>
                <a:t>RESULT:</a:t>
              </a:r>
            </a:p>
            <a:p>
              <a:pPr marR="0" algn="l" defTabSz="914400" eaLnBrk="1" latinLnBrk="0" hangingPunct="1">
                <a:lnSpc>
                  <a:spcPct val="100000"/>
                </a:lnSpc>
                <a:buFont typeface="Wingdings" pitchFamily="2" charset="2"/>
                <a:buNone/>
                <a:tabLst/>
              </a:pPr>
              <a:r>
                <a:rPr lang="de-DE" sz="1400" smtClean="0"/>
                <a:t>Environmental Research in the ERA building and multiply using a distributed research infrastructure and its data </a:t>
              </a:r>
              <a:endParaRPr lang="de-DE" sz="1400"/>
            </a:p>
          </p:txBody>
        </p:sp>
        <p:sp>
          <p:nvSpPr>
            <p:cNvPr id="113" name="Pfeil nach rechts 112"/>
            <p:cNvSpPr/>
            <p:nvPr/>
          </p:nvSpPr>
          <p:spPr bwMode="auto">
            <a:xfrm rot="20272428">
              <a:off x="4663611" y="2623927"/>
              <a:ext cx="2009738" cy="500066"/>
            </a:xfrm>
            <a:prstGeom prst="rightArrow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eaLnBrk="1" latinLnBrk="0" hangingPunct="1">
                <a:lnSpc>
                  <a:spcPct val="100000"/>
                </a:lnSpc>
                <a:buFont typeface="Wingdings" pitchFamily="2" charset="2"/>
                <a:buNone/>
                <a:tabLst/>
              </a:pPr>
              <a:endParaRPr lang="de-DE" sz="1400"/>
            </a:p>
          </p:txBody>
        </p:sp>
      </p:grpSp>
      <p:sp>
        <p:nvSpPr>
          <p:cNvPr id="33" name="Interaktive Schaltfläche: Nächste(r) oder Weiter 32">
            <a:hlinkClick r:id="rId2" action="ppaction://hlinksldjump" highlightClick="1"/>
          </p:cNvPr>
          <p:cNvSpPr/>
          <p:nvPr/>
        </p:nvSpPr>
        <p:spPr bwMode="auto">
          <a:xfrm>
            <a:off x="8786842" y="5786454"/>
            <a:ext cx="357190" cy="357190"/>
          </a:xfrm>
          <a:prstGeom prst="actionButtonForwardNex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Rothwald_Herbst_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56100" y="1096946"/>
            <a:ext cx="3810000" cy="2546350"/>
          </a:xfrm>
          <a:noFill/>
          <a:ln/>
        </p:spPr>
      </p:pic>
      <p:pic>
        <p:nvPicPr>
          <p:cNvPr id="345094" name="Picture 6" descr="IMG_95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142999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463" y="0"/>
            <a:ext cx="9144000" cy="62785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 algn="ctr"/>
            <a:endParaRPr lang="de-A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AT" smtClean="0"/>
              <a:t>Pristine For</a:t>
            </a:r>
            <a:r>
              <a:rPr lang="de-DE" smtClean="0"/>
              <a:t>e</a:t>
            </a:r>
            <a:r>
              <a:rPr lang="de-AT" smtClean="0"/>
              <a:t>st „Rothwald“</a:t>
            </a:r>
          </a:p>
        </p:txBody>
      </p:sp>
      <p:pic>
        <p:nvPicPr>
          <p:cNvPr id="8196" name="Picture 4" descr="Rothwald_Herbst_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2132013"/>
            <a:ext cx="3021013" cy="2019300"/>
          </a:xfrm>
          <a:noFill/>
        </p:spPr>
      </p:pic>
      <p:pic>
        <p:nvPicPr>
          <p:cNvPr id="8197" name="Picture 5" descr="A_Seminar_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916238" y="2489200"/>
            <a:ext cx="3600450" cy="2347913"/>
          </a:xfrm>
          <a:noFill/>
        </p:spPr>
      </p:pic>
      <p:pic>
        <p:nvPicPr>
          <p:cNvPr id="8198" name="Picture 6" descr="Hsw_10">
            <a:hlinkClick r:id="" action="ppaction://noaction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110288" y="0"/>
            <a:ext cx="3033712" cy="2019300"/>
          </a:xfrm>
        </p:spPr>
      </p:pic>
      <p:pic>
        <p:nvPicPr>
          <p:cNvPr id="8199" name="Picture 7" descr="IMG_953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838" y="4697413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DG0099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16238" y="0"/>
            <a:ext cx="37433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816600" y="6556375"/>
            <a:ext cx="627063" cy="301625"/>
          </a:xfrm>
          <a:prstGeom prst="homePlate">
            <a:avLst>
              <a:gd name="adj" fmla="val 51974"/>
            </a:avLst>
          </a:prstGeom>
          <a:solidFill>
            <a:srgbClr val="89CDA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400" b="1">
                <a:solidFill>
                  <a:srgbClr val="009999"/>
                </a:solidFill>
                <a:latin typeface="Arial" pitchFamily="34" charset="0"/>
              </a:rPr>
              <a:t>main</a:t>
            </a:r>
            <a:endParaRPr lang="de-AT" sz="1400" b="1">
              <a:solidFill>
                <a:srgbClr val="009999"/>
              </a:solidFill>
              <a:latin typeface="Arial" pitchFamily="34" charset="0"/>
            </a:endParaRPr>
          </a:p>
        </p:txBody>
      </p:sp>
      <p:pic>
        <p:nvPicPr>
          <p:cNvPr id="8202" name="Picture 11" descr="BO_Kreislogo_A5-A6_CMYK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339975" y="6140450"/>
            <a:ext cx="7191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BFW5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635375" y="6237288"/>
            <a:ext cx="4921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3" descr="lunz_ritroda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 cstate="screen"/>
          <a:srcRect/>
          <a:stretch>
            <a:fillRect/>
          </a:stretch>
        </p:blipFill>
        <p:spPr>
          <a:xfrm>
            <a:off x="6451600" y="1914525"/>
            <a:ext cx="2692400" cy="2019300"/>
          </a:xfrm>
          <a:noFill/>
        </p:spPr>
      </p:pic>
      <p:pic>
        <p:nvPicPr>
          <p:cNvPr id="8205" name="Picture 14" descr="npg_gesaeuseeingang_30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5" descr="IM00254_intp2_v_oben_druck1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867400" y="4287838"/>
            <a:ext cx="4724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6" descr="ChemieLinz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214313" y="3865563"/>
            <a:ext cx="4427538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8" descr="Mosaic_303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857875" y="3857625"/>
            <a:ext cx="4587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Sites with minimum meta-data (EU27)</a:t>
            </a:r>
          </a:p>
        </p:txBody>
      </p:sp>
      <p:pic>
        <p:nvPicPr>
          <p:cNvPr id="24579" name="Picture 23" descr="LTRsitema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-179388"/>
            <a:ext cx="9796462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4"/>
          <p:cNvSpPr>
            <a:spLocks noChangeArrowheads="1"/>
          </p:cNvSpPr>
          <p:nvPr/>
        </p:nvSpPr>
        <p:spPr bwMode="auto">
          <a:xfrm>
            <a:off x="-396875" y="-674688"/>
            <a:ext cx="1728788" cy="806450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4581" name="Text Box 25"/>
          <p:cNvSpPr txBox="1">
            <a:spLocks noChangeArrowheads="1"/>
          </p:cNvSpPr>
          <p:nvPr/>
        </p:nvSpPr>
        <p:spPr bwMode="auto">
          <a:xfrm>
            <a:off x="393702" y="642918"/>
            <a:ext cx="446405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None/>
            </a:pPr>
            <a:r>
              <a:rPr lang="en-GB" sz="2000" smtClean="0"/>
              <a:t>406 declared sites </a:t>
            </a:r>
            <a:r>
              <a:rPr lang="en-GB" sz="2000"/>
              <a:t>(with meta data</a:t>
            </a:r>
            <a:r>
              <a:rPr lang="en-GB" sz="2000" smtClean="0"/>
              <a:t>)</a:t>
            </a:r>
            <a:endParaRPr lang="en-GB" sz="2000"/>
          </a:p>
        </p:txBody>
      </p:sp>
      <p:sp>
        <p:nvSpPr>
          <p:cNvPr id="24582" name="Rectangle 26"/>
          <p:cNvSpPr>
            <a:spLocks noChangeArrowheads="1"/>
          </p:cNvSpPr>
          <p:nvPr/>
        </p:nvSpPr>
        <p:spPr bwMode="auto">
          <a:xfrm>
            <a:off x="271490" y="-26988"/>
            <a:ext cx="82296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3200"/>
              <a:t>LTER </a:t>
            </a:r>
            <a:r>
              <a:rPr lang="en-GB" sz="3200" smtClean="0"/>
              <a:t>Sites </a:t>
            </a:r>
            <a:r>
              <a:rPr lang="en-GB" sz="3200"/>
              <a:t>(EU27)</a:t>
            </a:r>
          </a:p>
        </p:txBody>
      </p:sp>
      <p:sp>
        <p:nvSpPr>
          <p:cNvPr id="7" name="Interaktive Schaltfläche: Nächste(r) oder Weiter 6">
            <a:hlinkClick r:id="rId4" action="ppaction://hlinksldjump" highlightClick="1"/>
          </p:cNvPr>
          <p:cNvSpPr/>
          <p:nvPr/>
        </p:nvSpPr>
        <p:spPr bwMode="auto">
          <a:xfrm>
            <a:off x="6572264" y="6500810"/>
            <a:ext cx="357190" cy="357190"/>
          </a:xfrm>
          <a:prstGeom prst="actionButtonForwardNex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3 Variants of the use case, reflecting different...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76400"/>
            <a:ext cx="7931224" cy="4191000"/>
          </a:xfrm>
        </p:spPr>
        <p:txBody>
          <a:bodyPr/>
          <a:lstStyle/>
          <a:p>
            <a:r>
              <a:rPr lang="de-DE" smtClean="0"/>
              <a:t>spatial </a:t>
            </a:r>
            <a:r>
              <a:rPr lang="de-DE" smtClean="0"/>
              <a:t>scales</a:t>
            </a:r>
          </a:p>
          <a:p>
            <a:r>
              <a:rPr lang="de-DE" smtClean="0"/>
              <a:t>data requirements </a:t>
            </a:r>
            <a:r>
              <a:rPr lang="de-DE" sz="1600" smtClean="0"/>
              <a:t>(number of parameters, resolution)</a:t>
            </a:r>
            <a:endParaRPr lang="de-DE" sz="1600" smtClean="0"/>
          </a:p>
          <a:p>
            <a:r>
              <a:rPr lang="de-DE" smtClean="0"/>
              <a:t>data </a:t>
            </a:r>
            <a:r>
              <a:rPr lang="de-DE" smtClean="0"/>
              <a:t>availabilities</a:t>
            </a:r>
          </a:p>
          <a:p>
            <a:r>
              <a:rPr lang="en-US" smtClean="0"/>
              <a:t>time </a:t>
            </a:r>
            <a:r>
              <a:rPr lang="en-US" smtClean="0"/>
              <a:t>horizons for implementation </a:t>
            </a:r>
            <a:r>
              <a:rPr lang="en-US" sz="1400" smtClean="0"/>
              <a:t>(2-10 yrs)</a:t>
            </a:r>
            <a:endParaRPr lang="de-DE" sz="1400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3 Variants of the use case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76400"/>
            <a:ext cx="7931224" cy="4191000"/>
          </a:xfrm>
        </p:spPr>
        <p:txBody>
          <a:bodyPr/>
          <a:lstStyle/>
          <a:p>
            <a:r>
              <a:rPr lang="en-US" smtClean="0"/>
              <a:t>Forest stand biodiversity </a:t>
            </a:r>
            <a:r>
              <a:rPr lang="en-US" smtClean="0"/>
              <a:t>and </a:t>
            </a:r>
            <a:r>
              <a:rPr lang="en-US" smtClean="0"/>
              <a:t>C-sequestration across Europe </a:t>
            </a:r>
            <a:r>
              <a:rPr lang="en-US" sz="1600" smtClean="0"/>
              <a:t>(based on long-term monitoring data)</a:t>
            </a:r>
            <a:endParaRPr lang="de-DE" sz="1600" smtClean="0"/>
          </a:p>
          <a:p>
            <a:r>
              <a:rPr lang="en-US" smtClean="0"/>
              <a:t>Forest ecosystem biodiversity </a:t>
            </a:r>
            <a:r>
              <a:rPr lang="en-US" smtClean="0"/>
              <a:t>and </a:t>
            </a:r>
            <a:r>
              <a:rPr lang="en-US" smtClean="0"/>
              <a:t>C-sequestration </a:t>
            </a:r>
            <a:r>
              <a:rPr lang="en-US" sz="1600" smtClean="0"/>
              <a:t>(at research sites)</a:t>
            </a:r>
            <a:endParaRPr lang="de-DE" sz="1600" smtClean="0"/>
          </a:p>
          <a:p>
            <a:r>
              <a:rPr lang="en-US" smtClean="0"/>
              <a:t>Interactions of biodiversity and </a:t>
            </a:r>
            <a:r>
              <a:rPr lang="en-US" smtClean="0"/>
              <a:t>short-term </a:t>
            </a:r>
            <a:r>
              <a:rPr lang="en-US" smtClean="0"/>
              <a:t>pulses </a:t>
            </a:r>
            <a:r>
              <a:rPr lang="en-US" sz="1600" smtClean="0"/>
              <a:t>(selected landscape patches and top sites)</a:t>
            </a:r>
            <a:endParaRPr lang="de-DE" sz="1600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0520"/>
            <a:ext cx="7772400" cy="838200"/>
          </a:xfrm>
        </p:spPr>
        <p:txBody>
          <a:bodyPr/>
          <a:lstStyle/>
          <a:p>
            <a:r>
              <a:rPr lang="de-AT" smtClean="0"/>
              <a:t>Variant 1: Forest stand biodiv &amp; C</a:t>
            </a:r>
            <a:endParaRPr lang="de-DE"/>
          </a:p>
        </p:txBody>
      </p:sp>
      <p:pic>
        <p:nvPicPr>
          <p:cNvPr id="4" name="Grafik 3" descr="european_forest_map_02_4_1_totalfinal.eps.400dp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1147560"/>
            <a:ext cx="5198375" cy="5710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040709_Manaus_ILTERN_basisMolln_y">
  <a:themeElements>
    <a:clrScheme name="20040709_Manaus_ILTERN_basisMolln_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40709_Manaus_ILTERN_basisMolln_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0040709_Manaus_ILTERN_basisMolln_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0709_Manaus_ILTERN_basisMolln_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0709_Manaus_ILTERN_basisMolln_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0709_Manaus_ILTERN_basisMolln_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0709_Manaus_ILTERN_basisMolln_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0709_Manaus_ILTERN_basisMolln_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0709_Manaus_ILTERN_basisMolln_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0709_Manaus_ILTERN_basisMolln_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0709_Manaus_ILTERN_basisMolln_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0709_Manaus_ILTERN_basisMolln_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0709_Manaus_ILTERN_basisMolln_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0709_Manaus_ILTERN_basisMolln_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feWatch_ppt template">
  <a:themeElements>
    <a:clrScheme name="LifeWatch_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feWatch_ppt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feWatch_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Watch_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Watch_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Watch_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Watch_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Watch_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Watch_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Watch_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Watch_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Watch_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Watch_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Watch_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20040709_Manaus_ILTERN_basisMolln_y</Template>
  <TotalTime>0</TotalTime>
  <Words>1448</Words>
  <Application>Microsoft Office PowerPoint</Application>
  <PresentationFormat>Bildschirmpräsentation (4:3)</PresentationFormat>
  <Paragraphs>259</Paragraphs>
  <Slides>30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20040709_Manaus_ILTERN_basisMolln_y</vt:lpstr>
      <vt:lpstr>LifeWatch_ppt template</vt:lpstr>
      <vt:lpstr>SPW 8.0 Graph</vt:lpstr>
      <vt:lpstr>Biodiversity and C-Sequestration LifeWatch use case: Pre-processing</vt:lpstr>
      <vt:lpstr>C-household in general</vt:lpstr>
      <vt:lpstr>Folie 3</vt:lpstr>
      <vt:lpstr>Folie 4</vt:lpstr>
      <vt:lpstr>Pristine Forest „Rothwald“</vt:lpstr>
      <vt:lpstr>Sites with minimum meta-data (EU27)</vt:lpstr>
      <vt:lpstr>3 Variants of the use case, reflecting different...</vt:lpstr>
      <vt:lpstr>3 Variants of the use case</vt:lpstr>
      <vt:lpstr>Variant 1: Forest stand biodiv &amp; C</vt:lpstr>
      <vt:lpstr>Var 1/ Hypotheses</vt:lpstr>
      <vt:lpstr>Var 1/ Data and data sources</vt:lpstr>
      <vt:lpstr>Variant 2: Total biodiv &amp; C</vt:lpstr>
      <vt:lpstr>Var 2/ Hypotheses</vt:lpstr>
      <vt:lpstr>Var 2/ Workflow</vt:lpstr>
      <vt:lpstr>Var 2/ Data and data sources</vt:lpstr>
      <vt:lpstr>Unprecedented conditions already recently encountered (seasonal scale)</vt:lpstr>
      <vt:lpstr>Impacts on carbon balance</vt:lpstr>
      <vt:lpstr>Historical and recent stand dynamics</vt:lpstr>
      <vt:lpstr>Var 3/ Hypotheses</vt:lpstr>
      <vt:lpstr>Var 3/ Data and data sources</vt:lpstr>
      <vt:lpstr>Overview: Who uses what?</vt:lpstr>
      <vt:lpstr>Folie 22</vt:lpstr>
      <vt:lpstr>Pre-processing: Data provider perspective</vt:lpstr>
      <vt:lpstr>Key messages</vt:lpstr>
      <vt:lpstr>The vision as developed by ALTER-Net Seamless access to meta information and data</vt:lpstr>
      <vt:lpstr>deck</vt:lpstr>
      <vt:lpstr>Pristine Forest „Rothwald“</vt:lpstr>
      <vt:lpstr>Folie 28</vt:lpstr>
      <vt:lpstr>LTER-Europe in the LifeWatch context</vt:lpstr>
      <vt:lpstr>Folie 30</vt:lpstr>
    </vt:vector>
  </TitlesOfParts>
  <Company>uba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</dc:title>
  <dc:creator>Mirtl Michael</dc:creator>
  <cp:lastModifiedBy>m.mirtl</cp:lastModifiedBy>
  <cp:revision>963</cp:revision>
  <cp:lastPrinted>2003-10-02T17:50:24Z</cp:lastPrinted>
  <dcterms:created xsi:type="dcterms:W3CDTF">2004-07-04T14:57:32Z</dcterms:created>
  <dcterms:modified xsi:type="dcterms:W3CDTF">2010-09-15T08:35:59Z</dcterms:modified>
</cp:coreProperties>
</file>