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93" r:id="rId1"/>
  </p:sldMasterIdLst>
  <p:notesMasterIdLst>
    <p:notesMasterId r:id="rId7"/>
  </p:notesMasterIdLst>
  <p:sldIdLst>
    <p:sldId id="315" r:id="rId2"/>
    <p:sldId id="336" r:id="rId3"/>
    <p:sldId id="327" r:id="rId4"/>
    <p:sldId id="340" r:id="rId5"/>
    <p:sldId id="339" r:id="rId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33CC33"/>
    <a:srgbClr val="FF6600"/>
    <a:srgbClr val="F50F82"/>
    <a:srgbClr val="00CCFF"/>
    <a:srgbClr val="99CCFF"/>
    <a:srgbClr val="00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8" autoAdjust="0"/>
    <p:restoredTop sz="94624" autoAdjust="0"/>
  </p:normalViewPr>
  <p:slideViewPr>
    <p:cSldViewPr snapToObjects="1">
      <p:cViewPr varScale="1">
        <p:scale>
          <a:sx n="96" d="100"/>
          <a:sy n="96" d="100"/>
        </p:scale>
        <p:origin x="-114" y="-162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860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589" y="0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2225" y="749300"/>
            <a:ext cx="4792663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702" y="4567395"/>
            <a:ext cx="5305074" cy="434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4789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589" y="9134789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BDCA8D-1AA6-4795-8051-F2FEC4342B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5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55332" name="Slide Number Placeholder 3"/>
          <p:cNvSpPr txBox="1">
            <a:spLocks noGrp="1"/>
          </p:cNvSpPr>
          <p:nvPr/>
        </p:nvSpPr>
        <p:spPr bwMode="auto">
          <a:xfrm>
            <a:off x="4144964" y="9134476"/>
            <a:ext cx="31496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0" rIns="91421" bIns="45710" anchor="b"/>
          <a:lstStyle/>
          <a:p>
            <a:pPr algn="r"/>
            <a:fld id="{68F6E432-EE9F-49D1-89C1-0457A68BAB60}" type="slidenum">
              <a:rPr lang="en-US" sz="1200">
                <a:solidFill>
                  <a:prstClr val="black"/>
                </a:solidFill>
                <a:cs typeface="Arial" charset="0"/>
              </a:rPr>
              <a:pPr algn="r"/>
              <a:t>1</a:t>
            </a:fld>
            <a:endParaRPr lang="en-US" sz="120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5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55332" name="Slide Number Placeholder 3"/>
          <p:cNvSpPr txBox="1">
            <a:spLocks noGrp="1"/>
          </p:cNvSpPr>
          <p:nvPr/>
        </p:nvSpPr>
        <p:spPr bwMode="auto">
          <a:xfrm>
            <a:off x="4144964" y="9134476"/>
            <a:ext cx="31496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0" rIns="91421" bIns="45710" anchor="b"/>
          <a:lstStyle/>
          <a:p>
            <a:pPr algn="r"/>
            <a:fld id="{68F6E432-EE9F-49D1-89C1-0457A68BAB60}" type="slidenum">
              <a:rPr lang="en-US" sz="1200">
                <a:solidFill>
                  <a:prstClr val="black"/>
                </a:solidFill>
                <a:cs typeface="Arial" charset="0"/>
              </a:rPr>
              <a:pPr algn="r"/>
              <a:t>2</a:t>
            </a:fld>
            <a:endParaRPr lang="en-US" sz="120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44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44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608E2-E0F0-4ADE-AAB8-23A30E1314F4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44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44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608E2-E0F0-4ADE-AAB8-23A30E1314F4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DCA8D-1AA6-4795-8051-F2FEC4342B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64CF1-C3A5-4147-8413-A3BE03AD39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B052-0AFD-4961-9548-8458D5859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E867-B368-4826-B502-969498D86F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A76C-7182-4C58-9496-D19B8F050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D25F7-53F1-4EB0-9233-BA66E95F6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32EF-3D20-4D6D-AF93-38B7A4FE8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8C9F-B686-47FA-9BD6-5DB279C4BC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709613"/>
            <a:ext cx="5111750" cy="55997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D9EC-6330-4BFF-9AC9-DF86D22B2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0754D-A3F9-47EE-9326-8065C39CF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B9882-40B4-4E86-9B90-86CC4B264E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3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0" name="Rectangle 28"/>
          <p:cNvSpPr>
            <a:spLocks noChangeArrowheads="1"/>
          </p:cNvSpPr>
          <p:nvPr userDrawn="1"/>
        </p:nvSpPr>
        <p:spPr bwMode="auto">
          <a:xfrm>
            <a:off x="0" y="6394450"/>
            <a:ext cx="8172450" cy="4635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28698" name="Rectangle 26"/>
          <p:cNvSpPr>
            <a:spLocks noChangeArrowheads="1"/>
          </p:cNvSpPr>
          <p:nvPr userDrawn="1"/>
        </p:nvSpPr>
        <p:spPr bwMode="auto">
          <a:xfrm>
            <a:off x="971550" y="0"/>
            <a:ext cx="8172450" cy="614363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28697" name="Rectangle 25"/>
          <p:cNvSpPr>
            <a:spLocks noChangeArrowheads="1"/>
          </p:cNvSpPr>
          <p:nvPr userDrawn="1"/>
        </p:nvSpPr>
        <p:spPr bwMode="auto">
          <a:xfrm>
            <a:off x="8145463" y="838200"/>
            <a:ext cx="998537" cy="555625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rgbClr val="2B519A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A03782-0566-4E35-8FCA-6AD29C0B1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8685" name="Picture 17" descr="egee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8228013" y="1735138"/>
            <a:ext cx="862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14" descr="EU3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1588"/>
            <a:ext cx="971550" cy="641350"/>
          </a:xfrm>
          <a:prstGeom prst="rect">
            <a:avLst/>
          </a:prstGeom>
          <a:noFill/>
        </p:spPr>
      </p:pic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8234363" y="982663"/>
          <a:ext cx="800100" cy="352425"/>
        </p:xfrm>
        <a:graphic>
          <a:graphicData uri="http://schemas.openxmlformats.org/presentationml/2006/ole">
            <p:oleObj spid="_x0000_s1026" name="Photo Editor-Foto" r:id="rId15" imgW="1190476" imgH="523810" progId="">
              <p:embed/>
            </p:oleObj>
          </a:graphicData>
        </a:graphic>
      </p:graphicFrame>
      <p:pic>
        <p:nvPicPr>
          <p:cNvPr id="28689" name="Picture 17" descr="terena"/>
          <p:cNvPicPr>
            <a:picLocks noChangeAspect="1" noChangeArrowheads="1"/>
          </p:cNvPicPr>
          <p:nvPr userDrawn="1"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8172450" y="5373688"/>
            <a:ext cx="971550" cy="914400"/>
          </a:xfrm>
          <a:prstGeom prst="rect">
            <a:avLst/>
          </a:prstGeom>
          <a:noFill/>
        </p:spPr>
      </p:pic>
      <p:pic>
        <p:nvPicPr>
          <p:cNvPr id="28690" name="Picture 18" descr="geant_logo"/>
          <p:cNvPicPr>
            <a:picLocks noChangeAspect="1" noChangeArrowheads="1"/>
          </p:cNvPicPr>
          <p:nvPr userDrawn="1"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8172450" y="4652963"/>
            <a:ext cx="971550" cy="379412"/>
          </a:xfrm>
          <a:prstGeom prst="rect">
            <a:avLst/>
          </a:prstGeom>
          <a:noFill/>
        </p:spPr>
      </p:pic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8172450" y="3429000"/>
          <a:ext cx="944563" cy="703263"/>
        </p:xfrm>
        <a:graphic>
          <a:graphicData uri="http://schemas.openxmlformats.org/presentationml/2006/ole">
            <p:oleObj spid="_x0000_s1027" name="Photo Editor-Foto" r:id="rId18" imgW="1190476" imgH="885949" progId="">
              <p:embed/>
            </p:oleObj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8172450" y="2382838"/>
          <a:ext cx="944563" cy="593725"/>
        </p:xfrm>
        <a:graphic>
          <a:graphicData uri="http://schemas.openxmlformats.org/presentationml/2006/ole">
            <p:oleObj spid="_x0000_s1028" name="Photo Editor-Foto" r:id="rId19" imgW="1409897" imgH="885949" progId="">
              <p:embed/>
            </p:oleObj>
          </a:graphicData>
        </a:graphic>
      </p:graphicFrame>
      <p:sp>
        <p:nvSpPr>
          <p:cNvPr id="28694" name="Text Box 22"/>
          <p:cNvSpPr txBox="1">
            <a:spLocks noChangeArrowheads="1"/>
          </p:cNvSpPr>
          <p:nvPr userDrawn="1"/>
        </p:nvSpPr>
        <p:spPr bwMode="auto">
          <a:xfrm>
            <a:off x="1306513" y="6394450"/>
            <a:ext cx="6838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de-DE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Bob Jones</a:t>
            </a:r>
            <a:endParaRPr lang="de-DE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95" name="Title 1"/>
          <p:cNvSpPr>
            <a:spLocks/>
          </p:cNvSpPr>
          <p:nvPr userDrawn="1"/>
        </p:nvSpPr>
        <p:spPr bwMode="auto">
          <a:xfrm>
            <a:off x="1306513" y="-23813"/>
            <a:ext cx="72517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800" b="1" dirty="0">
                <a:solidFill>
                  <a:srgbClr val="000099"/>
                </a:solidFill>
                <a:latin typeface="Arial" charset="0"/>
                <a:cs typeface="Arial" charset="0"/>
              </a:rPr>
              <a:t>EEF   -   European E-Infrastructure Forum</a:t>
            </a:r>
            <a:endParaRPr lang="en-GB" sz="28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8696" name="Line 24"/>
          <p:cNvSpPr>
            <a:spLocks noChangeShapeType="1"/>
          </p:cNvSpPr>
          <p:nvPr userDrawn="1"/>
        </p:nvSpPr>
        <p:spPr bwMode="auto">
          <a:xfrm flipV="1">
            <a:off x="971550" y="619125"/>
            <a:ext cx="817245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28699" name="Line 27"/>
          <p:cNvSpPr>
            <a:spLocks noChangeShapeType="1"/>
          </p:cNvSpPr>
          <p:nvPr userDrawn="1"/>
        </p:nvSpPr>
        <p:spPr bwMode="auto">
          <a:xfrm flipV="1">
            <a:off x="-26988" y="6394450"/>
            <a:ext cx="8172451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nfrastructure-forum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nfrastructure-forum.eu/documents/EEF-repor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Slide Number Placeholder 2"/>
          <p:cNvSpPr txBox="1">
            <a:spLocks noGrp="1"/>
          </p:cNvSpPr>
          <p:nvPr/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53F09D-AD1C-4218-96EB-97A55D10BA1D}" type="slidenum">
              <a:rPr lang="en-GB" sz="1200" b="1">
                <a:solidFill>
                  <a:srgbClr val="2B519A"/>
                </a:solidFill>
                <a:latin typeface="Arial" charset="0"/>
                <a:cs typeface="Arial" charset="0"/>
              </a:rPr>
              <a:pPr algn="r"/>
              <a:t>1</a:t>
            </a:fld>
            <a:endParaRPr lang="en-GB" sz="1200" b="1">
              <a:solidFill>
                <a:srgbClr val="2B519A"/>
              </a:solidFill>
              <a:latin typeface="Arial" charset="0"/>
              <a:cs typeface="Arial" charset="0"/>
            </a:endParaRPr>
          </a:p>
        </p:txBody>
      </p:sp>
      <p:sp>
        <p:nvSpPr>
          <p:cNvPr id="354314" name="AutoShape 10" descr="The Museum of Modern Art Stockholm"/>
          <p:cNvSpPr>
            <a:spLocks noChangeAspect="1" noChangeArrowheads="1"/>
          </p:cNvSpPr>
          <p:nvPr/>
        </p:nvSpPr>
        <p:spPr bwMode="auto">
          <a:xfrm>
            <a:off x="2362200" y="4965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58C9F-B686-47FA-9BD6-5DB279C4BC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857364"/>
            <a:ext cx="7462861" cy="2857520"/>
          </a:xfrm>
          <a:prstGeom prst="rect">
            <a:avLst/>
          </a:prstGeom>
        </p:spPr>
        <p:txBody>
          <a:bodyPr/>
          <a:lstStyle/>
          <a:p>
            <a:r>
              <a:rPr lang="en-US" sz="3200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EEF Requirements and the ESFRI projects: Summary and Next </a:t>
            </a:r>
            <a:r>
              <a:rPr lang="en-US" sz="3200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Steps</a:t>
            </a:r>
          </a:p>
          <a:p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endParaRPr lang="en-US" sz="3200" b="1" kern="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r>
              <a:rPr lang="en-US" sz="2000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Bob Jones, CERN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Logo CERN width=144,      height=14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21760" y="5157192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3" descr="EGITF-header_jpg_128096501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157192"/>
            <a:ext cx="33147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Slide Number Placeholder 2"/>
          <p:cNvSpPr txBox="1">
            <a:spLocks noGrp="1"/>
          </p:cNvSpPr>
          <p:nvPr/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53F09D-AD1C-4218-96EB-97A55D10BA1D}" type="slidenum">
              <a:rPr lang="en-GB" sz="1200" b="1">
                <a:solidFill>
                  <a:srgbClr val="2B519A"/>
                </a:solidFill>
                <a:latin typeface="Arial" charset="0"/>
                <a:cs typeface="Arial" charset="0"/>
              </a:rPr>
              <a:pPr algn="r"/>
              <a:t>2</a:t>
            </a:fld>
            <a:endParaRPr lang="en-GB" sz="1200" b="1">
              <a:solidFill>
                <a:srgbClr val="2B519A"/>
              </a:solidFill>
              <a:latin typeface="Arial" charset="0"/>
              <a:cs typeface="Arial" charset="0"/>
            </a:endParaRPr>
          </a:p>
        </p:txBody>
      </p:sp>
      <p:sp>
        <p:nvSpPr>
          <p:cNvPr id="354314" name="AutoShape 10" descr="The Museum of Modern Art Stockholm"/>
          <p:cNvSpPr>
            <a:spLocks noChangeAspect="1" noChangeArrowheads="1"/>
          </p:cNvSpPr>
          <p:nvPr/>
        </p:nvSpPr>
        <p:spPr bwMode="auto">
          <a:xfrm>
            <a:off x="2362200" y="4965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58C9F-B686-47FA-9BD6-5DB279C4BC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1407" y="714375"/>
            <a:ext cx="8072494" cy="5429250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1800" b="1" kern="0" dirty="0" smtClean="0">
                <a:solidFill>
                  <a:srgbClr val="2B519A"/>
                </a:solidFill>
                <a:latin typeface="Arial"/>
              </a:rPr>
              <a:t>Forum for the discussion of principles and practices to create synergies for distributed Infrastructures</a:t>
            </a: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1800" b="1" kern="0" dirty="0" smtClean="0">
                <a:solidFill>
                  <a:srgbClr val="2B519A"/>
                </a:solidFill>
                <a:latin typeface="Arial"/>
              </a:rPr>
              <a:t>Goal: </a:t>
            </a:r>
            <a:r>
              <a:rPr lang="en-GB" sz="1800" kern="0" dirty="0" smtClean="0">
                <a:solidFill>
                  <a:srgbClr val="2B519A"/>
                </a:solidFill>
                <a:latin typeface="Arial"/>
              </a:rPr>
              <a:t>seamless interoperation of leading e-Infrastructures serving the European Research Area</a:t>
            </a: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US" sz="1800" b="1" kern="0" dirty="0" smtClean="0">
                <a:solidFill>
                  <a:srgbClr val="2B519A"/>
                </a:solidFill>
                <a:latin typeface="Arial"/>
              </a:rPr>
              <a:t>Focus: </a:t>
            </a:r>
            <a:r>
              <a:rPr lang="en-GB" sz="1800" kern="0" dirty="0" smtClean="0">
                <a:solidFill>
                  <a:srgbClr val="2B519A"/>
                </a:solidFill>
                <a:latin typeface="Arial"/>
              </a:rPr>
              <a:t>needs of the user communities that require services which can only be achieved by collaborating Infrastructures</a:t>
            </a: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US" sz="1800" b="1" kern="0" dirty="0" smtClean="0">
                <a:solidFill>
                  <a:srgbClr val="2B519A"/>
                </a:solidFill>
                <a:latin typeface="Arial"/>
              </a:rPr>
              <a:t>Current membership</a:t>
            </a:r>
            <a:r>
              <a:rPr lang="en-US" sz="1800" b="1" kern="0" dirty="0" smtClean="0">
                <a:solidFill>
                  <a:srgbClr val="2B519A"/>
                </a:solidFill>
                <a:latin typeface="Arial"/>
              </a:rPr>
              <a:t>:</a:t>
            </a:r>
          </a:p>
          <a:p>
            <a:pPr marL="742950" lvl="1" indent="-285750" algn="l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1800" kern="0" dirty="0" smtClean="0">
                <a:solidFill>
                  <a:srgbClr val="00338F"/>
                </a:solidFill>
                <a:latin typeface="Arial"/>
              </a:rPr>
              <a:t>EGI</a:t>
            </a:r>
            <a:endParaRPr lang="en-GB" sz="1800" kern="0" dirty="0" smtClean="0">
              <a:solidFill>
                <a:srgbClr val="00338F"/>
              </a:solidFill>
              <a:latin typeface="Arial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1800" kern="0" dirty="0" smtClean="0">
                <a:solidFill>
                  <a:srgbClr val="00338F"/>
                </a:solidFill>
                <a:latin typeface="Arial"/>
              </a:rPr>
              <a:t>DEISA &amp; PRACE</a:t>
            </a:r>
          </a:p>
          <a:p>
            <a:pPr marL="742950" lvl="1" indent="-285750" algn="l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1800" kern="0" dirty="0" err="1" smtClean="0">
                <a:solidFill>
                  <a:srgbClr val="00338F"/>
                </a:solidFill>
                <a:latin typeface="Arial"/>
              </a:rPr>
              <a:t>Terena</a:t>
            </a:r>
            <a:r>
              <a:rPr lang="en-GB" sz="1800" kern="0" dirty="0" smtClean="0">
                <a:solidFill>
                  <a:srgbClr val="00338F"/>
                </a:solidFill>
                <a:latin typeface="Arial"/>
              </a:rPr>
              <a:t> &amp; GEANT</a:t>
            </a:r>
          </a:p>
          <a:p>
            <a:pPr marL="742950" lvl="1" indent="-285750" algn="l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1800" kern="0" dirty="0" smtClean="0">
                <a:solidFill>
                  <a:srgbClr val="00338F"/>
                </a:solidFill>
                <a:latin typeface="Arial"/>
              </a:rPr>
              <a:t>The forum recognises the importance of data access and management and is seeking to add a member specialising in service provision in this area for multiple research communities</a:t>
            </a:r>
            <a:endParaRPr lang="en-US" sz="1800" kern="0" dirty="0" smtClean="0">
              <a:solidFill>
                <a:srgbClr val="00338F"/>
              </a:solidFill>
              <a:latin typeface="Arial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1800" b="1" kern="0" dirty="0" smtClean="0">
                <a:solidFill>
                  <a:srgbClr val="2B519A"/>
                </a:solidFill>
                <a:latin typeface="Arial"/>
              </a:rPr>
              <a:t>Offers </a:t>
            </a:r>
            <a:r>
              <a:rPr lang="en-GB" sz="1800" kern="0" dirty="0" smtClean="0">
                <a:solidFill>
                  <a:srgbClr val="2B519A"/>
                </a:solidFill>
                <a:latin typeface="Arial"/>
              </a:rPr>
              <a:t>a way of interacting as a whole with user communities of a multi-national nature that are interested in making use of the Infrastructures</a:t>
            </a:r>
          </a:p>
          <a:p>
            <a:pPr marL="342900" lvl="0" indent="-342900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1800" kern="0" dirty="0" smtClean="0">
                <a:solidFill>
                  <a:srgbClr val="2B519A"/>
                </a:solidFill>
                <a:latin typeface="Arial"/>
                <a:hlinkClick r:id="rId3"/>
              </a:rPr>
              <a:t>http://www.einfrastructure-forum.eu/</a:t>
            </a:r>
            <a:endParaRPr lang="en-GB" sz="1800" kern="0" dirty="0" smtClean="0">
              <a:solidFill>
                <a:srgbClr val="2B519A"/>
              </a:solidFill>
              <a:latin typeface="Arial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endParaRPr lang="en-GB" sz="2000" kern="0" dirty="0">
              <a:solidFill>
                <a:srgbClr val="2B519A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727038"/>
            <a:ext cx="7862966" cy="5630920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en-US" sz="2000" b="1" dirty="0" smtClean="0">
                <a:latin typeface="+mn-lt"/>
              </a:rPr>
              <a:t>Workshops at which EEF has gathered further information about ESFRI project requirements:</a:t>
            </a:r>
          </a:p>
          <a:p>
            <a:pPr lvl="0" algn="l"/>
            <a:endParaRPr lang="en-GB" dirty="0" smtClean="0">
              <a:latin typeface="+mn-lt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EGEE09 (Barcelona, Sept’09)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7</a:t>
            </a:r>
            <a:r>
              <a:rPr lang="en-US" sz="1800" baseline="30000" dirty="0" smtClean="0">
                <a:latin typeface="+mn-lt"/>
                <a:ea typeface="ＭＳ Ｐゴシック" pitchFamily="34" charset="-128"/>
              </a:rPr>
              <a:t>th</a:t>
            </a:r>
            <a:r>
              <a:rPr lang="en-US" sz="1800" dirty="0" smtClean="0">
                <a:latin typeface="+mn-lt"/>
                <a:ea typeface="ＭＳ Ｐゴシック" pitchFamily="34" charset="-128"/>
              </a:rPr>
              <a:t> </a:t>
            </a:r>
            <a:r>
              <a:rPr lang="en-US" sz="1800" dirty="0" err="1" smtClean="0">
                <a:latin typeface="+mn-lt"/>
                <a:ea typeface="ＭＳ Ｐゴシック" pitchFamily="34" charset="-128"/>
              </a:rPr>
              <a:t>concertation</a:t>
            </a:r>
            <a:r>
              <a:rPr lang="en-US" sz="1800" dirty="0" smtClean="0">
                <a:latin typeface="+mn-lt"/>
                <a:ea typeface="ＭＳ Ｐゴシック" pitchFamily="34" charset="-128"/>
              </a:rPr>
              <a:t> event (Brussels, Oct’09) </a:t>
            </a:r>
          </a:p>
          <a:p>
            <a:pPr lvl="0" algn="l">
              <a:buFont typeface="Arial" pitchFamily="34" charset="0"/>
              <a:buChar char="•"/>
            </a:pPr>
            <a:r>
              <a:rPr lang="en-GB" sz="1800" dirty="0" smtClean="0">
                <a:latin typeface="+mn-lt"/>
              </a:rPr>
              <a:t> NEERI09 (Helsinki, Oct’09)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ERF (Lund, Oct’09)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BMS (Brussels, Dec’09)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SSH (Brussels, Jan’10)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ENV (Brussels, Mar’10)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ECRI2010 (Barcelona, Mar’10)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EBI (Cambridge, Apr’10)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EGEE user forum (Uppsala, Apr’10)</a:t>
            </a:r>
          </a:p>
          <a:p>
            <a:pPr algn="l"/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lvl="0" algn="l"/>
            <a:r>
              <a:rPr lang="en-US" sz="2000" b="1" dirty="0" smtClean="0">
                <a:solidFill>
                  <a:srgbClr val="2B519A"/>
                </a:solidFill>
                <a:latin typeface="Arial"/>
              </a:rPr>
              <a:t>Responses by ESFRI projects to questionnaire</a:t>
            </a: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/>
            <a:endParaRPr lang="en-US" sz="2000" b="1" dirty="0" smtClean="0">
              <a:latin typeface="+mn-lt"/>
              <a:ea typeface="ＭＳ Ｐゴシック" pitchFamily="34" charset="-128"/>
            </a:endParaRPr>
          </a:p>
          <a:p>
            <a:pPr algn="l"/>
            <a:r>
              <a:rPr lang="en-US" sz="2000" b="1" dirty="0" smtClean="0">
                <a:latin typeface="+mn-lt"/>
                <a:ea typeface="ＭＳ Ｐゴシック" pitchFamily="34" charset="-128"/>
              </a:rPr>
              <a:t>Total </a:t>
            </a:r>
            <a:r>
              <a:rPr lang="en-US" sz="2000" b="1" dirty="0" smtClean="0">
                <a:latin typeface="+mn-lt"/>
                <a:ea typeface="ＭＳ Ｐゴシック" pitchFamily="34" charset="-128"/>
              </a:rPr>
              <a:t>of 28 ESFRI (+ </a:t>
            </a:r>
            <a:r>
              <a:rPr lang="en-US" sz="2000" b="1" dirty="0" err="1" smtClean="0">
                <a:latin typeface="+mn-lt"/>
                <a:ea typeface="ＭＳ Ｐゴシック" pitchFamily="34" charset="-128"/>
              </a:rPr>
              <a:t>eNMR</a:t>
            </a:r>
            <a:r>
              <a:rPr lang="en-US" sz="2000" b="1" dirty="0" smtClean="0">
                <a:latin typeface="+mn-lt"/>
                <a:ea typeface="ＭＳ Ｐゴシック" pitchFamily="34" charset="-128"/>
              </a:rPr>
              <a:t> and </a:t>
            </a:r>
            <a:r>
              <a:rPr lang="en-US" sz="2000" b="1" dirty="0" err="1" smtClean="0">
                <a:latin typeface="+mn-lt"/>
                <a:ea typeface="ＭＳ Ｐゴシック" pitchFamily="34" charset="-128"/>
              </a:rPr>
              <a:t>NeuGrid</a:t>
            </a:r>
            <a:r>
              <a:rPr lang="en-US" sz="2000" b="1" dirty="0" smtClean="0">
                <a:latin typeface="+mn-lt"/>
                <a:ea typeface="ＭＳ Ｐゴシック" pitchFamily="34" charset="-128"/>
              </a:rPr>
              <a:t>) </a:t>
            </a:r>
            <a:r>
              <a:rPr lang="en-US" sz="2000" b="1" dirty="0" smtClean="0">
                <a:solidFill>
                  <a:srgbClr val="2B519A"/>
                </a:solidFill>
                <a:latin typeface="Arial"/>
                <a:ea typeface="ＭＳ Ｐゴシック" pitchFamily="34" charset="-128"/>
              </a:rPr>
              <a:t>projects </a:t>
            </a:r>
            <a:r>
              <a:rPr lang="en-US" sz="2000" b="1" dirty="0" smtClean="0">
                <a:latin typeface="+mn-lt"/>
                <a:ea typeface="ＭＳ Ｐゴシック" pitchFamily="34" charset="-128"/>
              </a:rPr>
              <a:t>consulted</a:t>
            </a:r>
            <a:endParaRPr lang="en-US" sz="1800" b="1" dirty="0" smtClean="0">
              <a:latin typeface="+mn-lt"/>
              <a:ea typeface="ＭＳ Ｐゴシック" pitchFamily="34" charset="-128"/>
            </a:endParaRPr>
          </a:p>
          <a:p>
            <a:pPr algn="l"/>
            <a:endParaRPr lang="en-US" sz="2000" b="1" dirty="0" smtClean="0">
              <a:latin typeface="+mn-lt"/>
              <a:ea typeface="ＭＳ Ｐゴシック" pitchFamily="34" charset="-128"/>
            </a:endParaRPr>
          </a:p>
          <a:p>
            <a:pPr algn="l"/>
            <a:r>
              <a:rPr lang="en-US" sz="2000" b="1" dirty="0" smtClean="0">
                <a:latin typeface="+mn-lt"/>
                <a:ea typeface="ＭＳ Ｐゴシック" pitchFamily="34" charset="-128"/>
              </a:rPr>
              <a:t>Report published:  </a:t>
            </a:r>
            <a:r>
              <a:rPr lang="en-GB" sz="1600" u="sng" dirty="0" smtClean="0">
                <a:hlinkClick r:id="rId3"/>
              </a:rPr>
              <a:t>http://www.einfrastructure-forum.eu/documents/EEF-report</a:t>
            </a:r>
            <a:endParaRPr lang="en-GB" sz="2000" dirty="0" smtClean="0"/>
          </a:p>
          <a:p>
            <a:pPr algn="l"/>
            <a:r>
              <a:rPr lang="en-US" sz="2000" dirty="0" smtClean="0">
                <a:latin typeface="+mn-lt"/>
                <a:ea typeface="ＭＳ Ｐゴシック" pitchFamily="34" charset="-128"/>
              </a:rPr>
              <a:t/>
            </a:r>
            <a:br>
              <a:rPr lang="en-US" sz="2000" dirty="0" smtClean="0">
                <a:latin typeface="+mn-lt"/>
                <a:ea typeface="ＭＳ Ｐゴシック" pitchFamily="34" charset="-128"/>
              </a:rPr>
            </a:br>
            <a:endParaRPr lang="en-US" sz="2000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32EF-3D20-4D6D-AF93-38B7A4FE801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727038"/>
            <a:ext cx="7862966" cy="5630920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en-US" b="1" dirty="0" smtClean="0">
                <a:latin typeface="+mn-lt"/>
              </a:rPr>
              <a:t>Next Steps</a:t>
            </a:r>
          </a:p>
          <a:p>
            <a:pPr algn="l"/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ea typeface="ＭＳ Ｐゴシック" pitchFamily="34" charset="-128"/>
              </a:rPr>
              <a:t> 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EEF welcomes feedback from all stakeholders on the 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report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ＭＳ Ｐゴシック" pitchFamily="34" charset="-128"/>
              </a:rPr>
              <a:t> This is an iterative process – expect to refine the requirements analysis and planning taking into account feedback and additional 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input</a:t>
            </a: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/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ＭＳ Ｐゴシック" pitchFamily="34" charset="-128"/>
              </a:rPr>
              <a:t> The actions required cannot all be accommodated in the </a:t>
            </a:r>
            <a:r>
              <a:rPr lang="en-US" sz="2000" dirty="0" err="1" smtClean="0">
                <a:latin typeface="+mn-lt"/>
                <a:ea typeface="ＭＳ Ｐゴシック" pitchFamily="34" charset="-128"/>
              </a:rPr>
              <a:t>programme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 of work and resources of the e-infrastructures (DEISA/PRACE, EGI-</a:t>
            </a:r>
            <a:r>
              <a:rPr lang="en-US" sz="2000" dirty="0" err="1" smtClean="0">
                <a:latin typeface="+mn-lt"/>
                <a:ea typeface="ＭＳ Ｐゴシック" pitchFamily="34" charset="-128"/>
              </a:rPr>
              <a:t>InSPIRE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, GEANT3)</a:t>
            </a:r>
          </a:p>
          <a:p>
            <a:pPr algn="l"/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ＭＳ Ｐゴシック" pitchFamily="34" charset="-128"/>
              </a:rPr>
              <a:t> A number of recently started projects may be able to contribute (EMI, </a:t>
            </a:r>
            <a:r>
              <a:rPr lang="en-US" sz="2000" dirty="0" err="1" smtClean="0">
                <a:latin typeface="+mn-lt"/>
                <a:ea typeface="ＭＳ Ｐゴシック" pitchFamily="34" charset="-128"/>
              </a:rPr>
              <a:t>StratusLab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, EDGI etc.)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ＭＳ Ｐゴシック" pitchFamily="34" charset="-128"/>
              </a:rPr>
              <a:t> Identify joint projects with ESFRI 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>projects</a:t>
            </a: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000" dirty="0" smtClean="0">
                <a:latin typeface="+mn-lt"/>
                <a:ea typeface="ＭＳ Ｐゴシック" pitchFamily="34" charset="-128"/>
              </a:rPr>
              <a:t> </a:t>
            </a:r>
            <a:r>
              <a:rPr lang="en-US" sz="1800" dirty="0" smtClean="0">
                <a:latin typeface="+mn-lt"/>
                <a:ea typeface="ＭＳ Ｐゴシック" pitchFamily="34" charset="-128"/>
              </a:rPr>
              <a:t>Avoid </a:t>
            </a:r>
            <a:r>
              <a:rPr lang="en-US" sz="1800" dirty="0" smtClean="0">
                <a:latin typeface="+mn-lt"/>
                <a:ea typeface="ＭＳ Ｐゴシック" pitchFamily="34" charset="-128"/>
              </a:rPr>
              <a:t>scenario where each ESFRI project adopts a model which is </a:t>
            </a:r>
            <a:r>
              <a:rPr lang="en-US" sz="1800" dirty="0" smtClean="0">
                <a:latin typeface="+mn-lt"/>
                <a:ea typeface="ＭＳ Ｐゴシック" pitchFamily="34" charset="-128"/>
              </a:rPr>
              <a:t>unique and incompatible</a:t>
            </a: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algn="l"/>
            <a:endParaRPr lang="en-US" dirty="0" smtClean="0">
              <a:latin typeface="+mn-lt"/>
              <a:ea typeface="ＭＳ Ｐゴシック" pitchFamily="34" charset="-128"/>
            </a:endParaRPr>
          </a:p>
          <a:p>
            <a:pPr algn="l"/>
            <a:r>
              <a:rPr lang="en-US" sz="2000" dirty="0" smtClean="0">
                <a:latin typeface="+mn-lt"/>
                <a:ea typeface="ＭＳ Ｐゴシック" pitchFamily="34" charset="-128"/>
              </a:rPr>
              <a:t/>
            </a:r>
            <a:br>
              <a:rPr lang="en-US" sz="2000" dirty="0" smtClean="0">
                <a:latin typeface="+mn-lt"/>
                <a:ea typeface="ＭＳ Ｐゴシック" pitchFamily="34" charset="-128"/>
              </a:rPr>
            </a:br>
            <a:endParaRPr lang="en-US" sz="2000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32EF-3D20-4D6D-AF93-38B7A4FE801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07" y="714375"/>
            <a:ext cx="8072494" cy="54292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b="1" kern="0" dirty="0" smtClean="0">
                <a:solidFill>
                  <a:srgbClr val="2B519A"/>
                </a:solidFill>
                <a:latin typeface="Arial"/>
              </a:rPr>
              <a:t>Agenda</a:t>
            </a:r>
            <a:endParaRPr lang="en-US" sz="2000" b="1" kern="0" dirty="0" smtClean="0">
              <a:solidFill>
                <a:srgbClr val="2B519A"/>
              </a:solidFill>
              <a:latin typeface="Arial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endParaRPr lang="en-US" sz="2000" kern="0" dirty="0" smtClean="0">
              <a:solidFill>
                <a:srgbClr val="2B519A"/>
              </a:solidFill>
              <a:latin typeface="Arial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2000" b="1" kern="0" dirty="0" smtClean="0">
                <a:solidFill>
                  <a:srgbClr val="2B519A"/>
                </a:solidFill>
                <a:latin typeface="+mn-lt"/>
              </a:rPr>
              <a:t>Introduction</a:t>
            </a: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Overview of the </a:t>
            </a:r>
            <a:r>
              <a:rPr lang="en-US" sz="2000" b="1" kern="0" dirty="0" smtClean="0">
                <a:solidFill>
                  <a:srgbClr val="2B519A"/>
                </a:solidFill>
                <a:latin typeface="+mn-lt"/>
              </a:rPr>
              <a:t>environmental sciences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(ENV)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use-cases</a:t>
            </a:r>
            <a:br>
              <a:rPr lang="en-US" sz="2000" kern="0" dirty="0" smtClean="0">
                <a:solidFill>
                  <a:srgbClr val="2B519A"/>
                </a:solidFill>
                <a:latin typeface="+mn-lt"/>
              </a:rPr>
            </a:br>
            <a:r>
              <a:rPr lang="en-GB" sz="1800" i="1" dirty="0" smtClean="0">
                <a:latin typeface="+mn-lt"/>
              </a:rPr>
              <a:t>Alex</a:t>
            </a:r>
            <a:r>
              <a:rPr lang="en-GB" sz="1800" i="1" dirty="0" smtClean="0">
                <a:latin typeface="+mn-lt"/>
              </a:rPr>
              <a:t> Hardisty </a:t>
            </a:r>
            <a:r>
              <a:rPr lang="en-GB" sz="1800" i="1" dirty="0" smtClean="0">
                <a:latin typeface="+mn-lt"/>
              </a:rPr>
              <a:t>(Univ. Cardiff, </a:t>
            </a:r>
            <a:r>
              <a:rPr lang="en-GB" sz="1800" i="1" dirty="0" err="1" smtClean="0">
                <a:latin typeface="+mn-lt"/>
              </a:rPr>
              <a:t>LifeWatch</a:t>
            </a:r>
            <a:r>
              <a:rPr lang="en-GB" sz="1800" i="1" dirty="0" smtClean="0">
                <a:latin typeface="+mn-lt"/>
              </a:rPr>
              <a:t>)</a:t>
            </a:r>
            <a:endParaRPr lang="en-US" sz="2000" i="1" kern="0" dirty="0" smtClean="0">
              <a:solidFill>
                <a:srgbClr val="2B519A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Overview of the </a:t>
            </a:r>
            <a:r>
              <a:rPr lang="en-US" sz="2000" b="1" kern="0" dirty="0" smtClean="0">
                <a:solidFill>
                  <a:srgbClr val="2B519A"/>
                </a:solidFill>
                <a:latin typeface="+mn-lt"/>
              </a:rPr>
              <a:t>social sciences and humanities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(SSH)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use-cases </a:t>
            </a:r>
            <a:br>
              <a:rPr lang="en-US" sz="2000" kern="0" dirty="0" smtClean="0">
                <a:solidFill>
                  <a:srgbClr val="2B519A"/>
                </a:solidFill>
                <a:latin typeface="+mn-lt"/>
              </a:rPr>
            </a:br>
            <a:r>
              <a:rPr lang="en-GB" sz="1800" i="1" dirty="0" smtClean="0">
                <a:latin typeface="+mn-lt"/>
              </a:rPr>
              <a:t>Daan</a:t>
            </a:r>
            <a:r>
              <a:rPr lang="en-GB" sz="1800" i="1" dirty="0" smtClean="0">
                <a:latin typeface="+mn-lt"/>
              </a:rPr>
              <a:t> Broeder (Max-Planck Institute for </a:t>
            </a:r>
            <a:r>
              <a:rPr lang="en-GB" sz="1800" i="1" dirty="0" smtClean="0">
                <a:latin typeface="+mn-lt"/>
              </a:rPr>
              <a:t>Psycholinguistics, CLARIN)</a:t>
            </a:r>
            <a:endParaRPr lang="en-US" sz="2000" i="1" kern="0" dirty="0" smtClean="0">
              <a:solidFill>
                <a:srgbClr val="2B519A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Overview of the </a:t>
            </a:r>
            <a:r>
              <a:rPr lang="en-US" sz="2000" b="1" kern="0" dirty="0" smtClean="0">
                <a:solidFill>
                  <a:srgbClr val="2B519A"/>
                </a:solidFill>
                <a:latin typeface="+mn-lt"/>
              </a:rPr>
              <a:t>life sciences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(BMS)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use-cases</a:t>
            </a:r>
            <a:br>
              <a:rPr lang="en-US" sz="2000" kern="0" dirty="0" smtClean="0">
                <a:solidFill>
                  <a:srgbClr val="2B519A"/>
                </a:solidFill>
                <a:latin typeface="+mn-lt"/>
              </a:rPr>
            </a:br>
            <a:r>
              <a:rPr lang="en-GB" sz="1800" i="1" dirty="0" smtClean="0">
                <a:latin typeface="+mn-lt"/>
              </a:rPr>
              <a:t>Andrew</a:t>
            </a:r>
            <a:r>
              <a:rPr lang="en-GB" sz="1800" i="1" dirty="0" smtClean="0">
                <a:latin typeface="+mn-lt"/>
              </a:rPr>
              <a:t> </a:t>
            </a:r>
            <a:r>
              <a:rPr lang="en-GB" sz="1800" i="1" dirty="0" smtClean="0">
                <a:latin typeface="+mn-lt"/>
              </a:rPr>
              <a:t>Lyall</a:t>
            </a:r>
            <a:r>
              <a:rPr lang="en-GB" sz="1800" i="1" dirty="0" smtClean="0">
                <a:latin typeface="+mn-lt"/>
              </a:rPr>
              <a:t> </a:t>
            </a:r>
            <a:r>
              <a:rPr lang="en-GB" sz="1800" i="1" dirty="0" smtClean="0">
                <a:latin typeface="+mn-lt"/>
              </a:rPr>
              <a:t>(EBI, ELIXIR)</a:t>
            </a:r>
            <a:endParaRPr lang="en-US" sz="2000" i="1" kern="0" dirty="0" smtClean="0">
              <a:solidFill>
                <a:srgbClr val="2B519A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Overview of the </a:t>
            </a:r>
            <a:r>
              <a:rPr lang="en-US" sz="2000" b="1" kern="0" dirty="0" smtClean="0">
                <a:solidFill>
                  <a:srgbClr val="2B519A"/>
                </a:solidFill>
                <a:latin typeface="+mn-lt"/>
              </a:rPr>
              <a:t>Physics, Astronomy and Analytical Facilities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(PHYS)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use-cases</a:t>
            </a:r>
            <a:br>
              <a:rPr lang="en-US" sz="2000" kern="0" dirty="0" smtClean="0">
                <a:solidFill>
                  <a:srgbClr val="2B519A"/>
                </a:solidFill>
                <a:latin typeface="+mn-lt"/>
              </a:rPr>
            </a:br>
            <a:r>
              <a:rPr lang="en-GB" sz="1800" i="1" dirty="0" smtClean="0">
                <a:latin typeface="+mn-lt"/>
              </a:rPr>
              <a:t>Ian</a:t>
            </a:r>
            <a:r>
              <a:rPr lang="en-GB" sz="1800" i="1" dirty="0" smtClean="0">
                <a:latin typeface="+mn-lt"/>
              </a:rPr>
              <a:t> Bird (</a:t>
            </a:r>
            <a:r>
              <a:rPr lang="en-GB" sz="1800" i="1" dirty="0" smtClean="0">
                <a:latin typeface="+mn-lt"/>
              </a:rPr>
              <a:t>CERN, SLHC)</a:t>
            </a:r>
            <a:endParaRPr lang="en-US" sz="2000" i="1" kern="0" dirty="0" smtClean="0">
              <a:solidFill>
                <a:srgbClr val="2B519A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Overview of the </a:t>
            </a:r>
            <a:r>
              <a:rPr lang="en-US" sz="2000" b="1" kern="0" dirty="0" smtClean="0">
                <a:solidFill>
                  <a:srgbClr val="2B519A"/>
                </a:solidFill>
                <a:latin typeface="+mn-lt"/>
              </a:rPr>
              <a:t>EUDAT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 </a:t>
            </a:r>
            <a:r>
              <a:rPr lang="en-US" sz="2000" kern="0" dirty="0" smtClean="0">
                <a:solidFill>
                  <a:srgbClr val="2B519A"/>
                </a:solidFill>
                <a:latin typeface="+mn-lt"/>
              </a:rPr>
              <a:t>use-cases</a:t>
            </a:r>
            <a:br>
              <a:rPr lang="en-US" sz="2000" kern="0" dirty="0" smtClean="0">
                <a:solidFill>
                  <a:srgbClr val="2B519A"/>
                </a:solidFill>
                <a:latin typeface="+mn-lt"/>
              </a:rPr>
            </a:br>
            <a:r>
              <a:rPr lang="en-GB" sz="1800" i="1" dirty="0" smtClean="0">
                <a:latin typeface="+mn-lt"/>
              </a:rPr>
              <a:t>Kimmo</a:t>
            </a:r>
            <a:r>
              <a:rPr lang="en-GB" sz="1800" i="1" dirty="0" smtClean="0">
                <a:latin typeface="+mn-lt"/>
              </a:rPr>
              <a:t> Koski (CSC)</a:t>
            </a:r>
            <a:endParaRPr lang="en-US" sz="2000" i="1" kern="0" dirty="0" smtClean="0">
              <a:solidFill>
                <a:srgbClr val="2B519A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rgbClr val="F1AF00"/>
              </a:buClr>
              <a:defRPr/>
            </a:pPr>
            <a:r>
              <a:rPr lang="en-GB" sz="2000" b="1" kern="0" dirty="0" smtClean="0">
                <a:solidFill>
                  <a:srgbClr val="2B519A"/>
                </a:solidFill>
                <a:latin typeface="+mn-lt"/>
              </a:rPr>
              <a:t>Discussion and Summary</a:t>
            </a:r>
            <a:endParaRPr lang="en-GB" sz="2000" b="1" kern="0" dirty="0">
              <a:solidFill>
                <a:srgbClr val="2B519A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15084</TotalTime>
  <Words>358</Words>
  <Application>Microsoft Office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14_EGEE_template</vt:lpstr>
      <vt:lpstr>Photo Editor-Foto</vt:lpstr>
      <vt:lpstr>Slide 1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Jones</cp:lastModifiedBy>
  <cp:revision>174</cp:revision>
  <cp:lastPrinted>2003-03-26T14:52:49Z</cp:lastPrinted>
  <dcterms:created xsi:type="dcterms:W3CDTF">2002-10-30T14:57:19Z</dcterms:created>
  <dcterms:modified xsi:type="dcterms:W3CDTF">2010-09-15T05:10:24Z</dcterms:modified>
</cp:coreProperties>
</file>