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1"/>
  </p:notesMasterIdLst>
  <p:sldIdLst>
    <p:sldId id="256" r:id="rId2"/>
    <p:sldId id="296" r:id="rId3"/>
    <p:sldId id="297" r:id="rId4"/>
    <p:sldId id="261" r:id="rId5"/>
    <p:sldId id="257" r:id="rId6"/>
    <p:sldId id="260" r:id="rId7"/>
    <p:sldId id="262" r:id="rId8"/>
    <p:sldId id="266" r:id="rId9"/>
    <p:sldId id="263" r:id="rId10"/>
    <p:sldId id="289" r:id="rId11"/>
    <p:sldId id="265" r:id="rId12"/>
    <p:sldId id="269" r:id="rId13"/>
    <p:sldId id="273" r:id="rId14"/>
    <p:sldId id="288" r:id="rId15"/>
    <p:sldId id="287" r:id="rId16"/>
    <p:sldId id="270" r:id="rId17"/>
    <p:sldId id="271" r:id="rId18"/>
    <p:sldId id="272" r:id="rId19"/>
    <p:sldId id="294" r:id="rId20"/>
    <p:sldId id="278" r:id="rId21"/>
    <p:sldId id="277" r:id="rId22"/>
    <p:sldId id="291" r:id="rId23"/>
    <p:sldId id="292" r:id="rId24"/>
    <p:sldId id="293" r:id="rId25"/>
    <p:sldId id="290" r:id="rId26"/>
    <p:sldId id="279" r:id="rId27"/>
    <p:sldId id="280" r:id="rId28"/>
    <p:sldId id="281" r:id="rId29"/>
    <p:sldId id="282" r:id="rId30"/>
    <p:sldId id="283" r:id="rId31"/>
    <p:sldId id="286" r:id="rId32"/>
    <p:sldId id="268" r:id="rId33"/>
    <p:sldId id="284" r:id="rId34"/>
    <p:sldId id="285" r:id="rId35"/>
    <p:sldId id="274" r:id="rId36"/>
    <p:sldId id="275" r:id="rId37"/>
    <p:sldId id="276" r:id="rId38"/>
    <p:sldId id="295" r:id="rId39"/>
    <p:sldId id="267" r:id="rId4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3714"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48" y="62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25EC04-85ED-4980-A93C-254655F4773A}" type="datetimeFigureOut">
              <a:rPr lang="en-US"/>
              <a:pPr>
                <a:defRPr/>
              </a:pPr>
              <a:t>9/12/2010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5342547-175C-4771-B122-6320BEBD11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p:nvPicPr>
          <p:blipFill>
            <a:blip r:embed="rId3" cstate="print"/>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6551613" y="503238"/>
              <a:ext cx="2663825" cy="5778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cstate="print"/>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cstate="print"/>
          <a:srcRect/>
          <a:stretch>
            <a:fillRect/>
          </a:stretch>
        </p:blipFill>
        <p:spPr bwMode="auto">
          <a:xfrm>
            <a:off x="65166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9/12/2010</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6FCAF05D-2C30-416E-8458-D40E94A1842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351257E-A9F2-4982-BA75-CD5FB10C4229}" type="datetimeFigureOut">
              <a:rPr lang="en-US"/>
              <a:pPr>
                <a:defRPr/>
              </a:pPr>
              <a:t>9/12/2010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EA376A-B156-4F4F-9210-39900DB4EDE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99BE0A2-E9E6-4F08-A8E5-3017A5EB9DFD}" type="datetimeFigureOut">
              <a:rPr lang="en-US"/>
              <a:pPr>
                <a:defRPr/>
              </a:pPr>
              <a:t>9/12/2010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57E7448-09E9-4916-BCE5-70C8E3D2A9E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D2A85-EE92-414D-BD25-3C14551AA6AF}" type="datetimeFigureOut">
              <a:rPr lang="en-GB" smtClean="0"/>
              <a:pPr/>
              <a:t>12/09/2010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9227C9-D4C7-4DCB-A018-BC56E3DF12D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p:nvPicPr>
          <p:blipFill>
            <a:blip r:embed="rId6" cstate="print"/>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AF5C7D94-CBF7-440A-92C1-1494CD029C61}" type="datetimeFigureOut">
              <a:rPr lang="en-US"/>
              <a:pPr>
                <a:defRPr/>
              </a:pPr>
              <a:t>9/12/2010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C8E6CE0C-A6E2-48F6-89E1-3F25982E39A5}"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 id="2147483663" r:id="rId4"/>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report-vulnerability@egi.e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gridpp.ac.uk/gsvg/" TargetMode="External"/><Relationship Id="rId2" Type="http://schemas.openxmlformats.org/officeDocument/2006/relationships/hyperlink" Target="https://documents.egi.eu/secure/ShowDocument?docid=4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619250" y="2130425"/>
            <a:ext cx="7200900" cy="1470025"/>
          </a:xfrm>
        </p:spPr>
        <p:txBody>
          <a:bodyPr/>
          <a:lstStyle/>
          <a:p>
            <a:pPr eaLnBrk="1" hangingPunct="1"/>
            <a:r>
              <a:rPr lang="en-GB" dirty="0" smtClean="0">
                <a:latin typeface="Arial" charset="0"/>
                <a:cs typeface="Arial" charset="0"/>
              </a:rPr>
              <a:t>The Software Vulnerability Group (SVG)</a:t>
            </a:r>
          </a:p>
        </p:txBody>
      </p:sp>
      <p:sp>
        <p:nvSpPr>
          <p:cNvPr id="3075" name="Subtitle 4"/>
          <p:cNvSpPr>
            <a:spLocks noGrp="1"/>
          </p:cNvSpPr>
          <p:nvPr>
            <p:ph type="subTitle" idx="1"/>
          </p:nvPr>
        </p:nvSpPr>
        <p:spPr>
          <a:xfrm>
            <a:off x="2268538" y="3886200"/>
            <a:ext cx="6047878" cy="1343025"/>
          </a:xfrm>
        </p:spPr>
        <p:txBody>
          <a:bodyPr/>
          <a:lstStyle/>
          <a:p>
            <a:pPr eaLnBrk="1" hangingPunct="1"/>
            <a:r>
              <a:rPr lang="en-GB" dirty="0" smtClean="0">
                <a:latin typeface="Arial" charset="0"/>
                <a:cs typeface="Arial" charset="0"/>
              </a:rPr>
              <a:t>Dr Linda Cornwall, STFC,  Rutherford Appleton Laboratory</a:t>
            </a:r>
          </a:p>
        </p:txBody>
      </p:sp>
      <p:sp>
        <p:nvSpPr>
          <p:cNvPr id="307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EF4035-1F75-4096-B2BA-0A04B0ACBA43}" type="datetime1">
              <a:rPr lang="en-GB" smtClean="0">
                <a:latin typeface="Arial" charset="0"/>
                <a:cs typeface="Arial" charset="0"/>
              </a:rPr>
              <a:pPr fontAlgn="base">
                <a:spcBef>
                  <a:spcPct val="0"/>
                </a:spcBef>
                <a:spcAft>
                  <a:spcPct val="0"/>
                </a:spcAft>
              </a:pPr>
              <a:t>12/09/2010</a:t>
            </a:fld>
            <a:endParaRPr lang="en-GB" dirty="0" smtClean="0">
              <a:latin typeface="Arial" charset="0"/>
              <a:cs typeface="Arial" charset="0"/>
            </a:endParaRPr>
          </a:p>
        </p:txBody>
      </p:sp>
      <p:sp>
        <p:nvSpPr>
          <p:cNvPr id="3077"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EGI TF SVG session 15</a:t>
            </a:r>
            <a:r>
              <a:rPr lang="en-US" baseline="30000" dirty="0" smtClean="0">
                <a:latin typeface="Arial" charset="0"/>
                <a:cs typeface="Arial" charset="0"/>
              </a:rPr>
              <a:t>th</a:t>
            </a:r>
            <a:r>
              <a:rPr lang="en-US" dirty="0" smtClean="0">
                <a:latin typeface="Arial" charset="0"/>
                <a:cs typeface="Arial" charset="0"/>
              </a:rPr>
              <a:t> Sept 2010</a:t>
            </a:r>
          </a:p>
        </p:txBody>
      </p:sp>
      <p:sp>
        <p:nvSpPr>
          <p:cNvPr id="307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F1E2B-CA03-4973-9DB2-993CADEC7B8B}" type="slidenum">
              <a:rPr lang="en-GB" smtClean="0">
                <a:latin typeface="Arial" charset="0"/>
                <a:cs typeface="Arial" charset="0"/>
              </a:rPr>
              <a:pPr fontAlgn="base">
                <a:spcBef>
                  <a:spcPct val="0"/>
                </a:spcBef>
                <a:spcAft>
                  <a:spcPct val="0"/>
                </a:spcAft>
              </a:pPr>
              <a:t>1</a:t>
            </a:fld>
            <a:endParaRPr lang="en-GB" smtClean="0">
              <a:latin typeface="Arial" charset="0"/>
              <a:cs typeface="Arial" charset="0"/>
            </a:endParaRPr>
          </a:p>
        </p:txBody>
      </p:sp>
      <p:pic>
        <p:nvPicPr>
          <p:cNvPr id="7" name="Picture 226" descr="GridPP_logo_high"/>
          <p:cNvPicPr>
            <a:picLocks noChangeAspect="1" noChangeArrowheads="1"/>
          </p:cNvPicPr>
          <p:nvPr/>
        </p:nvPicPr>
        <p:blipFill>
          <a:blip r:embed="rId2" cstate="print"/>
          <a:srcRect/>
          <a:stretch>
            <a:fillRect/>
          </a:stretch>
        </p:blipFill>
        <p:spPr bwMode="auto">
          <a:xfrm>
            <a:off x="1475656" y="5301208"/>
            <a:ext cx="3240360" cy="978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Changed situation for EGI</a:t>
            </a:r>
            <a:endParaRPr lang="en-GB" dirty="0"/>
          </a:p>
        </p:txBody>
      </p:sp>
      <p:sp>
        <p:nvSpPr>
          <p:cNvPr id="3" name="Content Placeholder 2"/>
          <p:cNvSpPr>
            <a:spLocks noGrp="1"/>
          </p:cNvSpPr>
          <p:nvPr>
            <p:ph idx="1"/>
          </p:nvPr>
        </p:nvSpPr>
        <p:spPr/>
        <p:txBody>
          <a:bodyPr/>
          <a:lstStyle/>
          <a:p>
            <a:r>
              <a:rPr lang="en-GB" sz="2800" dirty="0" smtClean="0"/>
              <a:t>In EGEE – grid middleware was largely developed within the EGEE project</a:t>
            </a:r>
          </a:p>
          <a:p>
            <a:pPr lvl="1"/>
            <a:r>
              <a:rPr lang="en-GB" dirty="0" smtClean="0"/>
              <a:t>GSVG focussed on </a:t>
            </a:r>
            <a:r>
              <a:rPr lang="en-GB" dirty="0" err="1" smtClean="0"/>
              <a:t>gLite</a:t>
            </a:r>
            <a:endParaRPr lang="en-GB" dirty="0" smtClean="0"/>
          </a:p>
          <a:p>
            <a:r>
              <a:rPr lang="en-GB" sz="2800" dirty="0" smtClean="0"/>
              <a:t>In EGI software is mostly developed outside the EGI project</a:t>
            </a:r>
          </a:p>
          <a:p>
            <a:r>
              <a:rPr lang="en-GB" sz="2800" dirty="0" smtClean="0"/>
              <a:t>Software is distributed by EGI as the Unified Middleware Distribution(UMD) </a:t>
            </a:r>
          </a:p>
          <a:p>
            <a:r>
              <a:rPr lang="en-GB" sz="2800" dirty="0" smtClean="0"/>
              <a:t>Most of the software in the UMD is provided by the European Middleware Initiative (EMI) project</a:t>
            </a: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SVG in EGI?</a:t>
            </a:r>
            <a:endParaRPr lang="en-GB" dirty="0"/>
          </a:p>
        </p:txBody>
      </p:sp>
      <p:sp>
        <p:nvSpPr>
          <p:cNvPr id="3" name="Content Placeholder 2"/>
          <p:cNvSpPr>
            <a:spLocks noGrp="1"/>
          </p:cNvSpPr>
          <p:nvPr>
            <p:ph idx="1"/>
          </p:nvPr>
        </p:nvSpPr>
        <p:spPr/>
        <p:txBody>
          <a:bodyPr/>
          <a:lstStyle/>
          <a:p>
            <a:r>
              <a:rPr lang="en-GB" dirty="0" smtClean="0"/>
              <a:t>SVG is in EGI to emphasise that we need to ensure that the software provided by the EGI UMD and used in the deployed infrastructure is as secure and free from vulnerabilities as possible.</a:t>
            </a:r>
          </a:p>
          <a:p>
            <a:pPr lvl="1"/>
            <a:r>
              <a:rPr lang="en-GB" dirty="0" smtClean="0"/>
              <a:t>  The infrastructure will never be perfectly secure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SVG</a:t>
            </a:r>
            <a:endParaRPr lang="en-GB" dirty="0"/>
          </a:p>
        </p:txBody>
      </p:sp>
      <p:sp>
        <p:nvSpPr>
          <p:cNvPr id="3" name="Content Placeholder 2"/>
          <p:cNvSpPr>
            <a:spLocks noGrp="1"/>
          </p:cNvSpPr>
          <p:nvPr>
            <p:ph idx="1"/>
          </p:nvPr>
        </p:nvSpPr>
        <p:spPr>
          <a:xfrm>
            <a:off x="395536" y="1124744"/>
            <a:ext cx="8229600" cy="4525963"/>
          </a:xfrm>
        </p:spPr>
        <p:txBody>
          <a:bodyPr/>
          <a:lstStyle/>
          <a:p>
            <a:r>
              <a:rPr lang="en-GB" dirty="0" smtClean="0"/>
              <a:t>The main scope is to deal with software vulnerabilities in the EGI UMD software distribution</a:t>
            </a:r>
          </a:p>
          <a:p>
            <a:pPr lvl="1"/>
            <a:r>
              <a:rPr lang="en-GB" dirty="0" smtClean="0"/>
              <a:t>Which is a wider scope than in EGEE</a:t>
            </a:r>
          </a:p>
          <a:p>
            <a:pPr lvl="1"/>
            <a:r>
              <a:rPr lang="en-GB" dirty="0" smtClean="0"/>
              <a:t>Plus effects of vulnerabilities in dependencies</a:t>
            </a:r>
          </a:p>
          <a:p>
            <a:r>
              <a:rPr lang="en-GB" dirty="0" smtClean="0"/>
              <a:t>SVG will also look at any other Software Vulnerability problems that effect EGI</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Software providers </a:t>
            </a:r>
            <a:br>
              <a:rPr lang="en-GB" sz="4000" dirty="0" smtClean="0"/>
            </a:br>
            <a:r>
              <a:rPr lang="en-GB" sz="4000" dirty="0" smtClean="0"/>
              <a:t>agree to SVG process</a:t>
            </a:r>
            <a:endParaRPr lang="en-GB" sz="4000" dirty="0"/>
          </a:p>
        </p:txBody>
      </p:sp>
      <p:sp>
        <p:nvSpPr>
          <p:cNvPr id="3" name="Content Placeholder 2"/>
          <p:cNvSpPr>
            <a:spLocks noGrp="1"/>
          </p:cNvSpPr>
          <p:nvPr>
            <p:ph idx="1"/>
          </p:nvPr>
        </p:nvSpPr>
        <p:spPr/>
        <p:txBody>
          <a:bodyPr/>
          <a:lstStyle/>
          <a:p>
            <a:r>
              <a:rPr lang="en-GB" dirty="0" smtClean="0"/>
              <a:t>Service Level Agreement between Software providers and EGI mean that it is accepted that there will be an issue handling process</a:t>
            </a:r>
          </a:p>
          <a:p>
            <a:pPr lvl="1"/>
            <a:r>
              <a:rPr lang="en-GB" dirty="0" smtClean="0"/>
              <a:t>Agree to provide contact details, response time</a:t>
            </a:r>
          </a:p>
          <a:p>
            <a:r>
              <a:rPr lang="en-GB" dirty="0" smtClean="0"/>
              <a:t>Providers are invited to participate in this </a:t>
            </a:r>
          </a:p>
          <a:p>
            <a:pPr lvl="1"/>
            <a:r>
              <a:rPr lang="en-GB" dirty="0" smtClean="0"/>
              <a:t>By participating influence the process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membership</a:t>
            </a:r>
            <a:endParaRPr lang="en-GB" dirty="0"/>
          </a:p>
        </p:txBody>
      </p:sp>
      <p:sp>
        <p:nvSpPr>
          <p:cNvPr id="3" name="Content Placeholder 2"/>
          <p:cNvSpPr>
            <a:spLocks noGrp="1"/>
          </p:cNvSpPr>
          <p:nvPr>
            <p:ph idx="1"/>
          </p:nvPr>
        </p:nvSpPr>
        <p:spPr>
          <a:xfrm>
            <a:off x="539552" y="1052736"/>
            <a:ext cx="8075612" cy="4525963"/>
          </a:xfrm>
        </p:spPr>
        <p:txBody>
          <a:bodyPr/>
          <a:lstStyle/>
          <a:p>
            <a:r>
              <a:rPr lang="en-GB" dirty="0" smtClean="0"/>
              <a:t>SVG membership comes from various sources</a:t>
            </a:r>
          </a:p>
          <a:p>
            <a:pPr lvl="1"/>
            <a:r>
              <a:rPr lang="en-GB" dirty="0" smtClean="0"/>
              <a:t>Software providers</a:t>
            </a:r>
          </a:p>
          <a:p>
            <a:pPr lvl="2"/>
            <a:r>
              <a:rPr lang="en-GB" dirty="0" err="1" smtClean="0"/>
              <a:t>gLite</a:t>
            </a:r>
            <a:r>
              <a:rPr lang="en-GB" dirty="0" smtClean="0"/>
              <a:t>, ARC, </a:t>
            </a:r>
            <a:r>
              <a:rPr lang="en-GB" dirty="0" err="1" smtClean="0"/>
              <a:t>Unicore</a:t>
            </a:r>
            <a:endParaRPr lang="en-GB" dirty="0" smtClean="0"/>
          </a:p>
          <a:p>
            <a:pPr lvl="1"/>
            <a:r>
              <a:rPr lang="en-GB" dirty="0" smtClean="0"/>
              <a:t>EGI CSIRT team</a:t>
            </a:r>
          </a:p>
          <a:p>
            <a:pPr lvl="2"/>
            <a:r>
              <a:rPr lang="en-GB" dirty="0" smtClean="0"/>
              <a:t>The computer Security Incident Response Team who strive to ensure that the deployment is as secure as possible</a:t>
            </a:r>
          </a:p>
          <a:p>
            <a:pPr lvl="1"/>
            <a:r>
              <a:rPr lang="en-GB" dirty="0" smtClean="0"/>
              <a:t>Sites and NGIs</a:t>
            </a:r>
          </a:p>
          <a:p>
            <a:pPr lvl="1"/>
            <a:r>
              <a:rPr lang="en-GB" dirty="0" smtClean="0"/>
              <a:t>Others </a:t>
            </a:r>
          </a:p>
          <a:p>
            <a:pPr lvl="2"/>
            <a:r>
              <a:rPr lang="en-GB" dirty="0" smtClean="0"/>
              <a:t> from the grid world with appropriate skills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072408" y="2827040"/>
            <a:ext cx="2362200" cy="1600200"/>
          </a:xfrm>
          <a:prstGeom prst="rect">
            <a:avLst/>
          </a:prstGeom>
          <a:noFill/>
          <a:ln w="9525" cap="flat" cmpd="sng" algn="ctr">
            <a:solidFill>
              <a:schemeClr val="tx1"/>
            </a:solidFill>
            <a:prstDash val="lgDashDot"/>
            <a:round/>
            <a:headEnd type="none" w="med" len="med"/>
            <a:tailEnd type="none" w="med" len="med"/>
          </a:ln>
          <a:effectLst/>
        </p:spPr>
        <p:txBody>
          <a:bodyPr/>
          <a:lstStyle/>
          <a:p>
            <a:pPr algn="ctr" defTabSz="2085975">
              <a:defRPr/>
            </a:pPr>
            <a:r>
              <a:rPr lang="en-GB" sz="1400" b="1" dirty="0">
                <a:latin typeface="+mj-lt"/>
              </a:rPr>
              <a:t>EGI </a:t>
            </a:r>
            <a:r>
              <a:rPr lang="en-GB" sz="1400" dirty="0">
                <a:latin typeface="+mj-lt"/>
              </a:rPr>
              <a:t>Security</a:t>
            </a:r>
          </a:p>
        </p:txBody>
      </p:sp>
      <p:sp>
        <p:nvSpPr>
          <p:cNvPr id="5" name="Rectangle 43"/>
          <p:cNvSpPr>
            <a:spLocks noChangeArrowheads="1"/>
          </p:cNvSpPr>
          <p:nvPr/>
        </p:nvSpPr>
        <p:spPr bwMode="auto">
          <a:xfrm>
            <a:off x="3224808" y="31318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SPG</a:t>
            </a:r>
          </a:p>
        </p:txBody>
      </p:sp>
      <p:sp>
        <p:nvSpPr>
          <p:cNvPr id="6" name="Rectangle 44"/>
          <p:cNvSpPr>
            <a:spLocks noChangeArrowheads="1"/>
          </p:cNvSpPr>
          <p:nvPr/>
        </p:nvSpPr>
        <p:spPr bwMode="auto">
          <a:xfrm>
            <a:off x="4367808" y="31318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solidFill>
                  <a:srgbClr val="C00000"/>
                </a:solidFill>
              </a:rPr>
              <a:t>SVG</a:t>
            </a:r>
          </a:p>
        </p:txBody>
      </p:sp>
      <p:sp>
        <p:nvSpPr>
          <p:cNvPr id="7" name="Rectangle 45"/>
          <p:cNvSpPr>
            <a:spLocks noChangeArrowheads="1"/>
          </p:cNvSpPr>
          <p:nvPr/>
        </p:nvSpPr>
        <p:spPr bwMode="auto">
          <a:xfrm>
            <a:off x="4367808" y="38176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SSG</a:t>
            </a:r>
          </a:p>
        </p:txBody>
      </p:sp>
      <p:sp>
        <p:nvSpPr>
          <p:cNvPr id="8" name="Rectangle 46"/>
          <p:cNvSpPr>
            <a:spLocks noChangeArrowheads="1"/>
          </p:cNvSpPr>
          <p:nvPr/>
        </p:nvSpPr>
        <p:spPr bwMode="auto">
          <a:xfrm>
            <a:off x="3224808" y="3817640"/>
            <a:ext cx="915987"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EGI CSIRT</a:t>
            </a:r>
          </a:p>
        </p:txBody>
      </p:sp>
      <p:sp>
        <p:nvSpPr>
          <p:cNvPr id="9" name="Rectangle 47"/>
          <p:cNvSpPr>
            <a:spLocks noChangeArrowheads="1"/>
          </p:cNvSpPr>
          <p:nvPr/>
        </p:nvSpPr>
        <p:spPr bwMode="auto">
          <a:xfrm>
            <a:off x="3148608" y="2446040"/>
            <a:ext cx="2286000" cy="228600"/>
          </a:xfrm>
          <a:prstGeom prst="rect">
            <a:avLst/>
          </a:prstGeom>
          <a:solidFill>
            <a:srgbClr val="FFFF99"/>
          </a:solidFill>
          <a:ln w="6350" algn="ctr">
            <a:solidFill>
              <a:schemeClr val="tx1"/>
            </a:solidFill>
            <a:round/>
            <a:headEnd/>
            <a:tailEnd/>
          </a:ln>
        </p:spPr>
        <p:txBody>
          <a:bodyPr anchor="ctr"/>
          <a:lstStyle/>
          <a:p>
            <a:pPr algn="ctr" defTabSz="2085975"/>
            <a:r>
              <a:rPr lang="en-GB" sz="1400"/>
              <a:t>EGI Management</a:t>
            </a:r>
          </a:p>
        </p:txBody>
      </p:sp>
      <p:sp>
        <p:nvSpPr>
          <p:cNvPr id="10" name="Rounded Rectangle 48"/>
          <p:cNvSpPr>
            <a:spLocks noChangeArrowheads="1"/>
          </p:cNvSpPr>
          <p:nvPr/>
        </p:nvSpPr>
        <p:spPr bwMode="auto">
          <a:xfrm>
            <a:off x="38344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2</a:t>
            </a:r>
          </a:p>
        </p:txBody>
      </p:sp>
      <p:sp>
        <p:nvSpPr>
          <p:cNvPr id="11" name="Rectangle 49"/>
          <p:cNvSpPr>
            <a:spLocks noChangeArrowheads="1"/>
          </p:cNvSpPr>
          <p:nvPr/>
        </p:nvSpPr>
        <p:spPr bwMode="auto">
          <a:xfrm>
            <a:off x="39106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2" name="Rounded Rectangle 50"/>
          <p:cNvSpPr>
            <a:spLocks noChangeArrowheads="1"/>
          </p:cNvSpPr>
          <p:nvPr/>
        </p:nvSpPr>
        <p:spPr bwMode="auto">
          <a:xfrm>
            <a:off x="29962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1</a:t>
            </a:r>
          </a:p>
        </p:txBody>
      </p:sp>
      <p:sp>
        <p:nvSpPr>
          <p:cNvPr id="13" name="Rectangle 51"/>
          <p:cNvSpPr>
            <a:spLocks noChangeArrowheads="1"/>
          </p:cNvSpPr>
          <p:nvPr/>
        </p:nvSpPr>
        <p:spPr bwMode="auto">
          <a:xfrm>
            <a:off x="30724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4" name="Rounded Rectangle 52"/>
          <p:cNvSpPr>
            <a:spLocks noChangeArrowheads="1"/>
          </p:cNvSpPr>
          <p:nvPr/>
        </p:nvSpPr>
        <p:spPr bwMode="auto">
          <a:xfrm>
            <a:off x="46726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3</a:t>
            </a:r>
          </a:p>
        </p:txBody>
      </p:sp>
      <p:sp>
        <p:nvSpPr>
          <p:cNvPr id="15" name="Rectangle 53"/>
          <p:cNvSpPr>
            <a:spLocks noChangeArrowheads="1"/>
          </p:cNvSpPr>
          <p:nvPr/>
        </p:nvSpPr>
        <p:spPr bwMode="auto">
          <a:xfrm>
            <a:off x="47488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6" name="Rectangle 54"/>
          <p:cNvSpPr>
            <a:spLocks noChangeArrowheads="1"/>
          </p:cNvSpPr>
          <p:nvPr/>
        </p:nvSpPr>
        <p:spPr bwMode="auto">
          <a:xfrm>
            <a:off x="2843808" y="1988840"/>
            <a:ext cx="2819400" cy="3810000"/>
          </a:xfrm>
          <a:prstGeom prst="rect">
            <a:avLst/>
          </a:prstGeom>
          <a:noFill/>
          <a:ln w="9525" algn="ctr">
            <a:solidFill>
              <a:schemeClr val="tx1"/>
            </a:solidFill>
            <a:prstDash val="lgDashDot"/>
            <a:round/>
            <a:headEnd/>
            <a:tailEnd/>
          </a:ln>
        </p:spPr>
        <p:txBody>
          <a:bodyPr/>
          <a:lstStyle/>
          <a:p>
            <a:pPr algn="ctr" defTabSz="2085975"/>
            <a:r>
              <a:rPr lang="en-GB" sz="1400"/>
              <a:t>EGI</a:t>
            </a:r>
          </a:p>
        </p:txBody>
      </p:sp>
      <p:sp>
        <p:nvSpPr>
          <p:cNvPr id="17" name="Rectangle 55"/>
          <p:cNvSpPr>
            <a:spLocks noChangeArrowheads="1"/>
          </p:cNvSpPr>
          <p:nvPr/>
        </p:nvSpPr>
        <p:spPr bwMode="auto">
          <a:xfrm>
            <a:off x="1167408" y="2369840"/>
            <a:ext cx="1219200" cy="1905000"/>
          </a:xfrm>
          <a:prstGeom prst="rect">
            <a:avLst/>
          </a:prstGeom>
          <a:noFill/>
          <a:ln w="9525" algn="ctr">
            <a:solidFill>
              <a:schemeClr val="tx1"/>
            </a:solidFill>
            <a:prstDash val="lgDashDot"/>
            <a:round/>
            <a:headEnd/>
            <a:tailEnd/>
          </a:ln>
        </p:spPr>
        <p:txBody>
          <a:bodyPr/>
          <a:lstStyle/>
          <a:p>
            <a:pPr defTabSz="2085975"/>
            <a:r>
              <a:rPr lang="en-GB" sz="1000"/>
              <a:t>Virtual Research</a:t>
            </a:r>
          </a:p>
          <a:p>
            <a:pPr algn="ctr" defTabSz="2085975"/>
            <a:r>
              <a:rPr lang="en-GB" sz="1000"/>
              <a:t>Communities</a:t>
            </a:r>
          </a:p>
        </p:txBody>
      </p:sp>
      <p:sp>
        <p:nvSpPr>
          <p:cNvPr id="18" name="Rectangle 56"/>
          <p:cNvSpPr>
            <a:spLocks noChangeArrowheads="1"/>
          </p:cNvSpPr>
          <p:nvPr/>
        </p:nvSpPr>
        <p:spPr bwMode="auto">
          <a:xfrm>
            <a:off x="1243608" y="2903240"/>
            <a:ext cx="457200" cy="304800"/>
          </a:xfrm>
          <a:prstGeom prst="rect">
            <a:avLst/>
          </a:prstGeom>
          <a:solidFill>
            <a:srgbClr val="FFFF99"/>
          </a:solidFill>
          <a:ln w="9525" algn="ctr">
            <a:solidFill>
              <a:schemeClr val="tx1"/>
            </a:solidFill>
            <a:round/>
            <a:headEnd/>
            <a:tailEnd/>
          </a:ln>
        </p:spPr>
        <p:txBody>
          <a:bodyPr anchor="ctr"/>
          <a:lstStyle/>
          <a:p>
            <a:pPr algn="ctr" defTabSz="2085975"/>
            <a:r>
              <a:rPr lang="en-GB" sz="900"/>
              <a:t>User</a:t>
            </a:r>
          </a:p>
        </p:txBody>
      </p:sp>
      <p:sp>
        <p:nvSpPr>
          <p:cNvPr id="19" name="Rectangle 57"/>
          <p:cNvSpPr>
            <a:spLocks noChangeArrowheads="1"/>
          </p:cNvSpPr>
          <p:nvPr/>
        </p:nvSpPr>
        <p:spPr bwMode="auto">
          <a:xfrm>
            <a:off x="1243608" y="3589040"/>
            <a:ext cx="457200" cy="304800"/>
          </a:xfrm>
          <a:prstGeom prst="rect">
            <a:avLst/>
          </a:prstGeom>
          <a:solidFill>
            <a:srgbClr val="FFFF99"/>
          </a:solidFill>
          <a:ln w="9525" algn="ctr">
            <a:solidFill>
              <a:schemeClr val="tx1"/>
            </a:solidFill>
            <a:round/>
            <a:headEnd/>
            <a:tailEnd/>
          </a:ln>
        </p:spPr>
        <p:txBody>
          <a:bodyPr anchor="ctr"/>
          <a:lstStyle/>
          <a:p>
            <a:pPr algn="ctr" defTabSz="2085975"/>
            <a:r>
              <a:rPr lang="en-GB" sz="900"/>
              <a:t>User</a:t>
            </a:r>
          </a:p>
        </p:txBody>
      </p:sp>
      <p:sp>
        <p:nvSpPr>
          <p:cNvPr id="20" name="Rounded Rectangle 58"/>
          <p:cNvSpPr>
            <a:spLocks noChangeArrowheads="1"/>
          </p:cNvSpPr>
          <p:nvPr/>
        </p:nvSpPr>
        <p:spPr bwMode="auto">
          <a:xfrm>
            <a:off x="1700808" y="2827040"/>
            <a:ext cx="609600" cy="457200"/>
          </a:xfrm>
          <a:prstGeom prst="roundRect">
            <a:avLst>
              <a:gd name="adj" fmla="val 16667"/>
            </a:avLst>
          </a:prstGeom>
          <a:solidFill>
            <a:srgbClr val="FFFF99"/>
          </a:solidFill>
          <a:ln w="9525" algn="ctr">
            <a:solidFill>
              <a:schemeClr val="tx1"/>
            </a:solidFill>
            <a:round/>
            <a:headEnd/>
            <a:tailEnd/>
          </a:ln>
        </p:spPr>
        <p:txBody>
          <a:bodyPr anchor="ctr"/>
          <a:lstStyle/>
          <a:p>
            <a:pPr defTabSz="2085975"/>
            <a:r>
              <a:rPr lang="en-GB" sz="1000"/>
              <a:t>Appl.1</a:t>
            </a:r>
          </a:p>
        </p:txBody>
      </p:sp>
      <p:sp>
        <p:nvSpPr>
          <p:cNvPr id="21" name="Rounded Rectangle 59"/>
          <p:cNvSpPr>
            <a:spLocks noChangeArrowheads="1"/>
          </p:cNvSpPr>
          <p:nvPr/>
        </p:nvSpPr>
        <p:spPr bwMode="auto">
          <a:xfrm>
            <a:off x="1700808" y="3512840"/>
            <a:ext cx="609600" cy="457200"/>
          </a:xfrm>
          <a:prstGeom prst="roundRect">
            <a:avLst>
              <a:gd name="adj" fmla="val 16667"/>
            </a:avLst>
          </a:prstGeom>
          <a:solidFill>
            <a:srgbClr val="FFFF99"/>
          </a:solidFill>
          <a:ln w="9525" algn="ctr">
            <a:solidFill>
              <a:schemeClr val="tx1"/>
            </a:solidFill>
            <a:round/>
            <a:headEnd/>
            <a:tailEnd/>
          </a:ln>
        </p:spPr>
        <p:txBody>
          <a:bodyPr anchor="ctr"/>
          <a:lstStyle/>
          <a:p>
            <a:pPr defTabSz="2085975"/>
            <a:r>
              <a:rPr lang="en-GB" sz="1000"/>
              <a:t>Appl.2</a:t>
            </a:r>
          </a:p>
        </p:txBody>
      </p:sp>
      <p:sp>
        <p:nvSpPr>
          <p:cNvPr id="22" name="Oval 60"/>
          <p:cNvSpPr>
            <a:spLocks noChangeArrowheads="1"/>
          </p:cNvSpPr>
          <p:nvPr/>
        </p:nvSpPr>
        <p:spPr bwMode="auto">
          <a:xfrm>
            <a:off x="6196608" y="1988840"/>
            <a:ext cx="1295400" cy="457200"/>
          </a:xfrm>
          <a:prstGeom prst="ellipse">
            <a:avLst/>
          </a:prstGeom>
          <a:solidFill>
            <a:srgbClr val="FFFF99"/>
          </a:solidFill>
          <a:ln w="9525" algn="ctr">
            <a:solidFill>
              <a:schemeClr val="tx1"/>
            </a:solidFill>
            <a:round/>
            <a:headEnd/>
            <a:tailEnd/>
          </a:ln>
        </p:spPr>
        <p:txBody>
          <a:bodyPr anchor="ctr"/>
          <a:lstStyle/>
          <a:p>
            <a:pPr algn="ctr" defTabSz="2085975"/>
            <a:r>
              <a:rPr lang="en-GB" sz="1100"/>
              <a:t>Other Grids</a:t>
            </a:r>
          </a:p>
        </p:txBody>
      </p:sp>
      <p:sp>
        <p:nvSpPr>
          <p:cNvPr id="23" name="Rectangle 61"/>
          <p:cNvSpPr>
            <a:spLocks noChangeArrowheads="1"/>
          </p:cNvSpPr>
          <p:nvPr/>
        </p:nvSpPr>
        <p:spPr bwMode="auto">
          <a:xfrm>
            <a:off x="6272808" y="2674640"/>
            <a:ext cx="1219200" cy="304800"/>
          </a:xfrm>
          <a:prstGeom prst="rect">
            <a:avLst/>
          </a:prstGeom>
          <a:solidFill>
            <a:srgbClr val="FFFF99"/>
          </a:solidFill>
          <a:ln w="9525" algn="ctr">
            <a:solidFill>
              <a:schemeClr val="tx1"/>
            </a:solidFill>
            <a:round/>
            <a:headEnd/>
            <a:tailEnd/>
          </a:ln>
        </p:spPr>
        <p:txBody>
          <a:bodyPr anchor="ctr"/>
          <a:lstStyle/>
          <a:p>
            <a:pPr algn="ctr" defTabSz="2085975"/>
            <a:r>
              <a:rPr lang="en-GB" sz="1200"/>
              <a:t>EUGridPMA</a:t>
            </a:r>
          </a:p>
        </p:txBody>
      </p:sp>
      <p:sp>
        <p:nvSpPr>
          <p:cNvPr id="24" name="Rectangle 62"/>
          <p:cNvSpPr>
            <a:spLocks noChangeArrowheads="1"/>
          </p:cNvSpPr>
          <p:nvPr/>
        </p:nvSpPr>
        <p:spPr bwMode="auto">
          <a:xfrm>
            <a:off x="5968008" y="3208040"/>
            <a:ext cx="1676400" cy="1371600"/>
          </a:xfrm>
          <a:prstGeom prst="rect">
            <a:avLst/>
          </a:prstGeom>
          <a:noFill/>
          <a:ln w="9525" algn="ctr">
            <a:solidFill>
              <a:schemeClr val="tx1"/>
            </a:solidFill>
            <a:prstDash val="lgDashDot"/>
            <a:round/>
            <a:headEnd/>
            <a:tailEnd/>
          </a:ln>
        </p:spPr>
        <p:txBody>
          <a:bodyPr/>
          <a:lstStyle/>
          <a:p>
            <a:pPr algn="ctr" defTabSz="2085975"/>
            <a:r>
              <a:rPr lang="en-GB" sz="1400"/>
              <a:t>UMD Middleware</a:t>
            </a:r>
          </a:p>
        </p:txBody>
      </p:sp>
      <p:sp>
        <p:nvSpPr>
          <p:cNvPr id="25" name="Rectangle 63"/>
          <p:cNvSpPr>
            <a:spLocks noChangeArrowheads="1"/>
          </p:cNvSpPr>
          <p:nvPr/>
        </p:nvSpPr>
        <p:spPr bwMode="auto">
          <a:xfrm>
            <a:off x="1167408" y="4655840"/>
            <a:ext cx="1447800" cy="1143000"/>
          </a:xfrm>
          <a:prstGeom prst="rect">
            <a:avLst/>
          </a:prstGeom>
          <a:noFill/>
          <a:ln w="3175" algn="ctr">
            <a:solidFill>
              <a:schemeClr val="tx1"/>
            </a:solidFill>
            <a:round/>
            <a:headEnd/>
            <a:tailEnd/>
          </a:ln>
        </p:spPr>
        <p:txBody>
          <a:bodyPr/>
          <a:lstStyle/>
          <a:p>
            <a:pPr defTabSz="2085975"/>
            <a:r>
              <a:rPr lang="en-GB" sz="800"/>
              <a:t>NGI: National Grid Infrastructure</a:t>
            </a:r>
          </a:p>
          <a:p>
            <a:pPr defTabSz="2085975"/>
            <a:r>
              <a:rPr lang="en-GB" sz="800"/>
              <a:t>SVG: Software Vulnerabilities Group</a:t>
            </a:r>
          </a:p>
          <a:p>
            <a:pPr defTabSz="2085975"/>
            <a:r>
              <a:rPr lang="en-GB" sz="800"/>
              <a:t>SPG: Security Policy Group</a:t>
            </a:r>
          </a:p>
          <a:p>
            <a:pPr defTabSz="2085975"/>
            <a:r>
              <a:rPr lang="en-GB" sz="800"/>
              <a:t>SSG: Software Security Group</a:t>
            </a:r>
          </a:p>
          <a:p>
            <a:pPr defTabSz="2085975"/>
            <a:r>
              <a:rPr lang="en-GB" sz="800"/>
              <a:t>CSIRT: Computer Security Incident Response team</a:t>
            </a:r>
          </a:p>
        </p:txBody>
      </p:sp>
      <p:sp>
        <p:nvSpPr>
          <p:cNvPr id="26" name="Rounded Rectangle 66"/>
          <p:cNvSpPr>
            <a:spLocks noChangeArrowheads="1"/>
          </p:cNvSpPr>
          <p:nvPr/>
        </p:nvSpPr>
        <p:spPr bwMode="auto">
          <a:xfrm>
            <a:off x="6120408" y="35890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gLite</a:t>
            </a:r>
          </a:p>
        </p:txBody>
      </p:sp>
      <p:sp>
        <p:nvSpPr>
          <p:cNvPr id="27" name="Rounded Rectangle 67"/>
          <p:cNvSpPr>
            <a:spLocks noChangeArrowheads="1"/>
          </p:cNvSpPr>
          <p:nvPr/>
        </p:nvSpPr>
        <p:spPr bwMode="auto">
          <a:xfrm>
            <a:off x="6120408" y="40462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ARC</a:t>
            </a:r>
          </a:p>
        </p:txBody>
      </p:sp>
      <p:sp>
        <p:nvSpPr>
          <p:cNvPr id="28" name="Rounded Rectangle 68"/>
          <p:cNvSpPr>
            <a:spLocks noChangeArrowheads="1"/>
          </p:cNvSpPr>
          <p:nvPr/>
        </p:nvSpPr>
        <p:spPr bwMode="auto">
          <a:xfrm>
            <a:off x="6882408" y="40462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a:t>
            </a:r>
          </a:p>
        </p:txBody>
      </p:sp>
      <p:sp>
        <p:nvSpPr>
          <p:cNvPr id="29" name="Rounded Rectangle 69"/>
          <p:cNvSpPr>
            <a:spLocks noChangeArrowheads="1"/>
          </p:cNvSpPr>
          <p:nvPr/>
        </p:nvSpPr>
        <p:spPr bwMode="auto">
          <a:xfrm>
            <a:off x="6882408" y="35890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800"/>
              <a:t>Unicore</a:t>
            </a:r>
          </a:p>
        </p:txBody>
      </p:sp>
      <p:sp>
        <p:nvSpPr>
          <p:cNvPr id="30" name="TextBox 70"/>
          <p:cNvSpPr txBox="1">
            <a:spLocks noChangeArrowheads="1"/>
          </p:cNvSpPr>
          <p:nvPr/>
        </p:nvSpPr>
        <p:spPr bwMode="auto">
          <a:xfrm>
            <a:off x="5891808" y="5113040"/>
            <a:ext cx="1301750" cy="214312"/>
          </a:xfrm>
          <a:prstGeom prst="rect">
            <a:avLst/>
          </a:prstGeom>
          <a:noFill/>
          <a:ln w="9525">
            <a:noFill/>
            <a:miter lim="800000"/>
            <a:headEnd/>
            <a:tailEnd/>
          </a:ln>
        </p:spPr>
        <p:txBody>
          <a:bodyPr wrap="none">
            <a:spAutoFit/>
          </a:bodyPr>
          <a:lstStyle/>
          <a:p>
            <a:r>
              <a:rPr lang="en-GB" sz="800"/>
              <a:t>SVG draws membership</a:t>
            </a:r>
          </a:p>
        </p:txBody>
      </p:sp>
      <p:sp>
        <p:nvSpPr>
          <p:cNvPr id="31" name="TextBox 71"/>
          <p:cNvSpPr txBox="1">
            <a:spLocks noChangeArrowheads="1"/>
          </p:cNvSpPr>
          <p:nvPr/>
        </p:nvSpPr>
        <p:spPr bwMode="auto">
          <a:xfrm>
            <a:off x="5891808" y="5341640"/>
            <a:ext cx="1211262" cy="214312"/>
          </a:xfrm>
          <a:prstGeom prst="rect">
            <a:avLst/>
          </a:prstGeom>
          <a:noFill/>
          <a:ln w="9525">
            <a:noFill/>
            <a:miter lim="800000"/>
            <a:headEnd/>
            <a:tailEnd/>
          </a:ln>
        </p:spPr>
        <p:txBody>
          <a:bodyPr wrap="none">
            <a:spAutoFit/>
          </a:bodyPr>
          <a:lstStyle/>
          <a:p>
            <a:r>
              <a:rPr lang="en-GB" sz="800"/>
              <a:t>SVG main interactions</a:t>
            </a:r>
          </a:p>
        </p:txBody>
      </p:sp>
      <p:sp>
        <p:nvSpPr>
          <p:cNvPr id="32" name="TextBox 72"/>
          <p:cNvSpPr txBox="1">
            <a:spLocks noChangeArrowheads="1"/>
          </p:cNvSpPr>
          <p:nvPr/>
        </p:nvSpPr>
        <p:spPr bwMode="auto">
          <a:xfrm>
            <a:off x="5891808" y="5570240"/>
            <a:ext cx="1246187" cy="214312"/>
          </a:xfrm>
          <a:prstGeom prst="rect">
            <a:avLst/>
          </a:prstGeom>
          <a:noFill/>
          <a:ln w="9525">
            <a:noFill/>
            <a:miter lim="800000"/>
            <a:headEnd/>
            <a:tailEnd/>
          </a:ln>
        </p:spPr>
        <p:txBody>
          <a:bodyPr>
            <a:spAutoFit/>
          </a:bodyPr>
          <a:lstStyle/>
          <a:p>
            <a:r>
              <a:rPr lang="en-GB" sz="800"/>
              <a:t>Other SVG interactions</a:t>
            </a:r>
          </a:p>
        </p:txBody>
      </p:sp>
      <p:cxnSp>
        <p:nvCxnSpPr>
          <p:cNvPr id="33" name="Straight Arrow Connector 74"/>
          <p:cNvCxnSpPr>
            <a:cxnSpLocks noChangeShapeType="1"/>
          </p:cNvCxnSpPr>
          <p:nvPr/>
        </p:nvCxnSpPr>
        <p:spPr bwMode="auto">
          <a:xfrm>
            <a:off x="7111008" y="5417840"/>
            <a:ext cx="533400" cy="1587"/>
          </a:xfrm>
          <a:prstGeom prst="straightConnector1">
            <a:avLst/>
          </a:prstGeom>
          <a:noFill/>
          <a:ln w="12700" algn="ctr">
            <a:solidFill>
              <a:srgbClr val="C00000"/>
            </a:solidFill>
            <a:round/>
            <a:headEnd type="arrow" w="med" len="med"/>
            <a:tailEnd type="arrow" w="med" len="med"/>
          </a:ln>
        </p:spPr>
      </p:cxnSp>
      <p:sp>
        <p:nvSpPr>
          <p:cNvPr id="34" name="5-Point Star 33"/>
          <p:cNvSpPr/>
          <p:nvPr/>
        </p:nvSpPr>
        <p:spPr bwMode="auto">
          <a:xfrm>
            <a:off x="7187208" y="51130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5" name="5-Point Star 34"/>
          <p:cNvSpPr/>
          <p:nvPr/>
        </p:nvSpPr>
        <p:spPr bwMode="auto">
          <a:xfrm>
            <a:off x="3910608" y="5417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6" name="5-Point Star 35"/>
          <p:cNvSpPr/>
          <p:nvPr/>
        </p:nvSpPr>
        <p:spPr bwMode="auto">
          <a:xfrm>
            <a:off x="4748808" y="5417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7" name="5-Point Star 36"/>
          <p:cNvSpPr/>
          <p:nvPr/>
        </p:nvSpPr>
        <p:spPr bwMode="auto">
          <a:xfrm>
            <a:off x="6882408" y="4274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8" name="5-Point Star 37"/>
          <p:cNvSpPr/>
          <p:nvPr/>
        </p:nvSpPr>
        <p:spPr bwMode="auto">
          <a:xfrm>
            <a:off x="6120408" y="38176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9" name="5-Point Star 38"/>
          <p:cNvSpPr/>
          <p:nvPr/>
        </p:nvSpPr>
        <p:spPr bwMode="auto">
          <a:xfrm>
            <a:off x="2996208" y="5036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40" name="5-Point Star 39"/>
          <p:cNvSpPr/>
          <p:nvPr/>
        </p:nvSpPr>
        <p:spPr bwMode="auto">
          <a:xfrm>
            <a:off x="6120408" y="4274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41" name="5-Point Star 40"/>
          <p:cNvSpPr/>
          <p:nvPr/>
        </p:nvSpPr>
        <p:spPr bwMode="auto">
          <a:xfrm>
            <a:off x="4367808" y="41224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cxnSp>
        <p:nvCxnSpPr>
          <p:cNvPr id="42" name="Straight Arrow Connector 85"/>
          <p:cNvCxnSpPr>
            <a:cxnSpLocks noChangeShapeType="1"/>
          </p:cNvCxnSpPr>
          <p:nvPr/>
        </p:nvCxnSpPr>
        <p:spPr bwMode="auto">
          <a:xfrm rot="5400000">
            <a:off x="3872508" y="4160540"/>
            <a:ext cx="1143000" cy="0"/>
          </a:xfrm>
          <a:prstGeom prst="straightConnector1">
            <a:avLst/>
          </a:prstGeom>
          <a:noFill/>
          <a:ln w="12700" algn="ctr">
            <a:solidFill>
              <a:srgbClr val="404040"/>
            </a:solidFill>
            <a:prstDash val="sysDash"/>
            <a:round/>
            <a:headEnd type="arrow" w="med" len="med"/>
            <a:tailEnd type="arrow" w="med" len="med"/>
          </a:ln>
        </p:spPr>
      </p:cxnSp>
      <p:cxnSp>
        <p:nvCxnSpPr>
          <p:cNvPr id="43" name="Straight Arrow Connector 88"/>
          <p:cNvCxnSpPr>
            <a:cxnSpLocks noChangeShapeType="1"/>
            <a:endCxn id="8" idx="0"/>
          </p:cNvCxnSpPr>
          <p:nvPr/>
        </p:nvCxnSpPr>
        <p:spPr bwMode="auto">
          <a:xfrm rot="10800000" flipV="1">
            <a:off x="3683595" y="3589040"/>
            <a:ext cx="685800" cy="228600"/>
          </a:xfrm>
          <a:prstGeom prst="straightConnector1">
            <a:avLst/>
          </a:prstGeom>
          <a:noFill/>
          <a:ln w="12700" algn="ctr">
            <a:solidFill>
              <a:srgbClr val="C00000"/>
            </a:solidFill>
            <a:round/>
            <a:headEnd type="arrow" w="med" len="med"/>
            <a:tailEnd type="arrow" w="med" len="med"/>
          </a:ln>
        </p:spPr>
      </p:cxnSp>
      <p:cxnSp>
        <p:nvCxnSpPr>
          <p:cNvPr id="44" name="Straight Arrow Connector 89"/>
          <p:cNvCxnSpPr>
            <a:cxnSpLocks noChangeShapeType="1"/>
          </p:cNvCxnSpPr>
          <p:nvPr/>
        </p:nvCxnSpPr>
        <p:spPr bwMode="auto">
          <a:xfrm>
            <a:off x="7111008" y="5646440"/>
            <a:ext cx="533400" cy="1587"/>
          </a:xfrm>
          <a:prstGeom prst="straightConnector1">
            <a:avLst/>
          </a:prstGeom>
          <a:noFill/>
          <a:ln w="12700" algn="ctr">
            <a:solidFill>
              <a:srgbClr val="404040"/>
            </a:solidFill>
            <a:prstDash val="sysDash"/>
            <a:round/>
            <a:headEnd type="arrow" w="med" len="med"/>
            <a:tailEnd type="arrow" w="med" len="med"/>
          </a:ln>
        </p:spPr>
      </p:cxnSp>
      <p:cxnSp>
        <p:nvCxnSpPr>
          <p:cNvPr id="45" name="Straight Arrow Connector 90"/>
          <p:cNvCxnSpPr>
            <a:cxnSpLocks noChangeShapeType="1"/>
          </p:cNvCxnSpPr>
          <p:nvPr/>
        </p:nvCxnSpPr>
        <p:spPr bwMode="auto">
          <a:xfrm rot="16200000" flipH="1">
            <a:off x="4139208" y="4425652"/>
            <a:ext cx="1677988" cy="1587"/>
          </a:xfrm>
          <a:prstGeom prst="straightConnector1">
            <a:avLst/>
          </a:prstGeom>
          <a:noFill/>
          <a:ln w="12700" algn="ctr">
            <a:solidFill>
              <a:srgbClr val="404040"/>
            </a:solidFill>
            <a:prstDash val="sysDash"/>
            <a:round/>
            <a:headEnd type="arrow" w="med" len="med"/>
            <a:tailEnd type="arrow" w="med" len="med"/>
          </a:ln>
        </p:spPr>
      </p:cxnSp>
      <p:cxnSp>
        <p:nvCxnSpPr>
          <p:cNvPr id="46" name="Straight Arrow Connector 105"/>
          <p:cNvCxnSpPr>
            <a:cxnSpLocks noChangeShapeType="1"/>
            <a:stCxn id="6" idx="2"/>
            <a:endCxn id="7" idx="0"/>
          </p:cNvCxnSpPr>
          <p:nvPr/>
        </p:nvCxnSpPr>
        <p:spPr bwMode="auto">
          <a:xfrm rot="16200000" flipH="1">
            <a:off x="4710708" y="3703340"/>
            <a:ext cx="228600" cy="0"/>
          </a:xfrm>
          <a:prstGeom prst="straightConnector1">
            <a:avLst/>
          </a:prstGeom>
          <a:noFill/>
          <a:ln w="12700" algn="ctr">
            <a:solidFill>
              <a:srgbClr val="C00000"/>
            </a:solidFill>
            <a:round/>
            <a:headEnd type="arrow" w="med" len="med"/>
            <a:tailEnd type="arrow" w="med" len="med"/>
          </a:ln>
        </p:spPr>
      </p:cxnSp>
      <p:cxnSp>
        <p:nvCxnSpPr>
          <p:cNvPr id="47" name="Straight Arrow Connector 110"/>
          <p:cNvCxnSpPr>
            <a:cxnSpLocks noChangeShapeType="1"/>
          </p:cNvCxnSpPr>
          <p:nvPr/>
        </p:nvCxnSpPr>
        <p:spPr bwMode="auto">
          <a:xfrm>
            <a:off x="5282208" y="3284240"/>
            <a:ext cx="839787" cy="36512"/>
          </a:xfrm>
          <a:prstGeom prst="straightConnector1">
            <a:avLst/>
          </a:prstGeom>
          <a:noFill/>
          <a:ln w="12700" algn="ctr">
            <a:solidFill>
              <a:srgbClr val="C00000"/>
            </a:solidFill>
            <a:round/>
            <a:headEnd type="arrow" w="med" len="med"/>
            <a:tailEnd type="arrow" w="med" len="med"/>
          </a:ln>
        </p:spPr>
      </p:cxnSp>
      <p:cxnSp>
        <p:nvCxnSpPr>
          <p:cNvPr id="48" name="Straight Arrow Connector 112"/>
          <p:cNvCxnSpPr>
            <a:cxnSpLocks noChangeShapeType="1"/>
            <a:stCxn id="6" idx="3"/>
          </p:cNvCxnSpPr>
          <p:nvPr/>
        </p:nvCxnSpPr>
        <p:spPr bwMode="auto">
          <a:xfrm>
            <a:off x="5282208" y="3360440"/>
            <a:ext cx="838200" cy="266700"/>
          </a:xfrm>
          <a:prstGeom prst="straightConnector1">
            <a:avLst/>
          </a:prstGeom>
          <a:noFill/>
          <a:ln w="12700" algn="ctr">
            <a:solidFill>
              <a:srgbClr val="C00000"/>
            </a:solidFill>
            <a:round/>
            <a:headEnd type="arrow" w="med" len="med"/>
            <a:tailEnd type="arrow" w="med" len="med"/>
          </a:ln>
        </p:spPr>
      </p:cxnSp>
      <p:cxnSp>
        <p:nvCxnSpPr>
          <p:cNvPr id="49" name="Straight Arrow Connector 115"/>
          <p:cNvCxnSpPr>
            <a:cxnSpLocks noChangeShapeType="1"/>
          </p:cNvCxnSpPr>
          <p:nvPr/>
        </p:nvCxnSpPr>
        <p:spPr bwMode="auto">
          <a:xfrm>
            <a:off x="5282208" y="3512840"/>
            <a:ext cx="838200" cy="609600"/>
          </a:xfrm>
          <a:prstGeom prst="straightConnector1">
            <a:avLst/>
          </a:prstGeom>
          <a:noFill/>
          <a:ln w="12700" algn="ctr">
            <a:solidFill>
              <a:srgbClr val="C00000"/>
            </a:solidFill>
            <a:round/>
            <a:headEnd type="arrow" w="med" len="med"/>
            <a:tailEnd type="arrow" w="med" len="med"/>
          </a:ln>
        </p:spPr>
      </p:cxnSp>
      <p:cxnSp>
        <p:nvCxnSpPr>
          <p:cNvPr id="50" name="Straight Arrow Connector 121"/>
          <p:cNvCxnSpPr>
            <a:cxnSpLocks noChangeShapeType="1"/>
          </p:cNvCxnSpPr>
          <p:nvPr/>
        </p:nvCxnSpPr>
        <p:spPr bwMode="auto">
          <a:xfrm rot="5400000">
            <a:off x="4444802" y="2902446"/>
            <a:ext cx="457200" cy="1587"/>
          </a:xfrm>
          <a:prstGeom prst="straightConnector1">
            <a:avLst/>
          </a:prstGeom>
          <a:noFill/>
          <a:ln w="12700" algn="ctr">
            <a:solidFill>
              <a:srgbClr val="404040"/>
            </a:solidFill>
            <a:prstDash val="sysDash"/>
            <a:round/>
            <a:headEnd type="arrow" w="med" len="med"/>
            <a:tailEnd type="arrow" w="med" len="med"/>
          </a:ln>
        </p:spPr>
      </p:cxnSp>
      <p:cxnSp>
        <p:nvCxnSpPr>
          <p:cNvPr id="51" name="Straight Arrow Connector 124"/>
          <p:cNvCxnSpPr>
            <a:cxnSpLocks noChangeShapeType="1"/>
            <a:stCxn id="6" idx="0"/>
          </p:cNvCxnSpPr>
          <p:nvPr/>
        </p:nvCxnSpPr>
        <p:spPr bwMode="auto">
          <a:xfrm rot="5400000" flipH="1" flipV="1">
            <a:off x="5225852" y="1968996"/>
            <a:ext cx="762000" cy="1563687"/>
          </a:xfrm>
          <a:prstGeom prst="straightConnector1">
            <a:avLst/>
          </a:prstGeom>
          <a:noFill/>
          <a:ln w="12700" algn="ctr">
            <a:solidFill>
              <a:srgbClr val="404040"/>
            </a:solidFill>
            <a:prstDash val="sysDash"/>
            <a:round/>
            <a:headEnd type="arrow" w="med" len="med"/>
            <a:tailEnd type="arrow" w="med" len="med"/>
          </a:ln>
        </p:spPr>
      </p:cxnSp>
      <p:cxnSp>
        <p:nvCxnSpPr>
          <p:cNvPr id="52" name="Straight Arrow Connector 132"/>
          <p:cNvCxnSpPr>
            <a:cxnSpLocks noChangeShapeType="1"/>
          </p:cNvCxnSpPr>
          <p:nvPr/>
        </p:nvCxnSpPr>
        <p:spPr bwMode="auto">
          <a:xfrm>
            <a:off x="2310408" y="3208040"/>
            <a:ext cx="2057400" cy="76200"/>
          </a:xfrm>
          <a:prstGeom prst="straightConnector1">
            <a:avLst/>
          </a:prstGeom>
          <a:noFill/>
          <a:ln w="12700" algn="ctr">
            <a:solidFill>
              <a:srgbClr val="404040"/>
            </a:solidFill>
            <a:prstDash val="sysDash"/>
            <a:round/>
            <a:headEnd type="arrow" w="med" len="med"/>
            <a:tailEnd type="arrow" w="med" len="med"/>
          </a:ln>
        </p:spPr>
      </p:cxnSp>
      <p:sp>
        <p:nvSpPr>
          <p:cNvPr id="53" name="TextBox 135"/>
          <p:cNvSpPr txBox="1">
            <a:spLocks noChangeArrowheads="1"/>
          </p:cNvSpPr>
          <p:nvPr/>
        </p:nvSpPr>
        <p:spPr bwMode="auto">
          <a:xfrm>
            <a:off x="5891808" y="4884440"/>
            <a:ext cx="781050" cy="214312"/>
          </a:xfrm>
          <a:prstGeom prst="rect">
            <a:avLst/>
          </a:prstGeom>
          <a:noFill/>
          <a:ln w="9525">
            <a:noFill/>
            <a:miter lim="800000"/>
            <a:headEnd/>
            <a:tailEnd/>
          </a:ln>
        </p:spPr>
        <p:txBody>
          <a:bodyPr>
            <a:spAutoFit/>
          </a:bodyPr>
          <a:lstStyle/>
          <a:p>
            <a:r>
              <a:rPr lang="en-GB" sz="800"/>
              <a:t>Examples of:</a:t>
            </a:r>
          </a:p>
        </p:txBody>
      </p:sp>
      <p:cxnSp>
        <p:nvCxnSpPr>
          <p:cNvPr id="54" name="Straight Arrow Connector 136"/>
          <p:cNvCxnSpPr>
            <a:cxnSpLocks noChangeShapeType="1"/>
          </p:cNvCxnSpPr>
          <p:nvPr/>
        </p:nvCxnSpPr>
        <p:spPr bwMode="auto">
          <a:xfrm flipV="1">
            <a:off x="1624608" y="3512840"/>
            <a:ext cx="2743200" cy="304800"/>
          </a:xfrm>
          <a:prstGeom prst="straightConnector1">
            <a:avLst/>
          </a:prstGeom>
          <a:noFill/>
          <a:ln w="12700" algn="ctr">
            <a:solidFill>
              <a:srgbClr val="404040"/>
            </a:solidFill>
            <a:prstDash val="sysDash"/>
            <a:round/>
            <a:headEnd type="arrow" w="med" len="med"/>
            <a:tailEnd type="arrow" w="med" len="med"/>
          </a:ln>
        </p:spPr>
      </p:cxnSp>
      <p:cxnSp>
        <p:nvCxnSpPr>
          <p:cNvPr id="55" name="Straight Arrow Connector 141"/>
          <p:cNvCxnSpPr>
            <a:cxnSpLocks noChangeShapeType="1"/>
            <a:endCxn id="23" idx="1"/>
          </p:cNvCxnSpPr>
          <p:nvPr/>
        </p:nvCxnSpPr>
        <p:spPr bwMode="auto">
          <a:xfrm flipV="1">
            <a:off x="5282208" y="2827040"/>
            <a:ext cx="990600" cy="304800"/>
          </a:xfrm>
          <a:prstGeom prst="straightConnector1">
            <a:avLst/>
          </a:prstGeom>
          <a:noFill/>
          <a:ln w="12700" algn="ctr">
            <a:solidFill>
              <a:srgbClr val="404040"/>
            </a:solidFill>
            <a:prstDash val="sysDash"/>
            <a:round/>
            <a:headEnd type="arrow" w="med" len="med"/>
            <a:tailEnd type="arrow" w="med" len="med"/>
          </a:ln>
        </p:spPr>
      </p:cxnSp>
      <p:cxnSp>
        <p:nvCxnSpPr>
          <p:cNvPr id="56" name="Straight Arrow Connector 89"/>
          <p:cNvCxnSpPr>
            <a:cxnSpLocks noChangeShapeType="1"/>
            <a:stCxn id="5" idx="3"/>
            <a:endCxn id="6" idx="1"/>
          </p:cNvCxnSpPr>
          <p:nvPr/>
        </p:nvCxnSpPr>
        <p:spPr bwMode="auto">
          <a:xfrm>
            <a:off x="4139208" y="3360440"/>
            <a:ext cx="228600" cy="1587"/>
          </a:xfrm>
          <a:prstGeom prst="straightConnector1">
            <a:avLst/>
          </a:prstGeom>
          <a:noFill/>
          <a:ln w="12700" algn="ctr">
            <a:solidFill>
              <a:srgbClr val="404040"/>
            </a:solidFill>
            <a:prstDash val="sysDash"/>
            <a:round/>
            <a:headEnd type="arrow" w="med" len="med"/>
            <a:tailEnd type="arrow" w="med" len="med"/>
          </a:ln>
        </p:spPr>
      </p:cxnSp>
      <p:sp>
        <p:nvSpPr>
          <p:cNvPr id="57" name="5-Point Star 56"/>
          <p:cNvSpPr/>
          <p:nvPr/>
        </p:nvSpPr>
        <p:spPr bwMode="auto">
          <a:xfrm>
            <a:off x="3224808" y="41224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58" name="5-Point Star 57"/>
          <p:cNvSpPr/>
          <p:nvPr/>
        </p:nvSpPr>
        <p:spPr bwMode="auto">
          <a:xfrm>
            <a:off x="6272808" y="28270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59" name="5-Point Star 58"/>
          <p:cNvSpPr/>
          <p:nvPr/>
        </p:nvSpPr>
        <p:spPr bwMode="auto">
          <a:xfrm>
            <a:off x="6882408" y="38176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60" name="Title 59"/>
          <p:cNvSpPr>
            <a:spLocks noGrp="1"/>
          </p:cNvSpPr>
          <p:nvPr>
            <p:ph type="title"/>
          </p:nvPr>
        </p:nvSpPr>
        <p:spPr/>
        <p:txBody>
          <a:bodyPr/>
          <a:lstStyle/>
          <a:p>
            <a:r>
              <a:rPr lang="en-GB" dirty="0" smtClean="0"/>
              <a:t>Interaction with others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process</a:t>
            </a:r>
            <a:endParaRPr lang="en-GB" dirty="0"/>
          </a:p>
        </p:txBody>
      </p:sp>
      <p:sp>
        <p:nvSpPr>
          <p:cNvPr id="3" name="Content Placeholder 2"/>
          <p:cNvSpPr>
            <a:spLocks noGrp="1"/>
          </p:cNvSpPr>
          <p:nvPr>
            <p:ph idx="1"/>
          </p:nvPr>
        </p:nvSpPr>
        <p:spPr>
          <a:xfrm>
            <a:off x="435428" y="1251857"/>
            <a:ext cx="8229600" cy="4525963"/>
          </a:xfrm>
        </p:spPr>
        <p:txBody>
          <a:bodyPr/>
          <a:lstStyle/>
          <a:p>
            <a:r>
              <a:rPr lang="en-GB" dirty="0" smtClean="0"/>
              <a:t>Similar to EGEE GSVG</a:t>
            </a:r>
          </a:p>
          <a:p>
            <a:pPr lvl="1"/>
            <a:r>
              <a:rPr lang="en-GB" dirty="0" smtClean="0"/>
              <a:t>But with increased scope</a:t>
            </a:r>
          </a:p>
          <a:p>
            <a:r>
              <a:rPr lang="en-GB" dirty="0" smtClean="0"/>
              <a:t>Anyone may report an issue</a:t>
            </a:r>
          </a:p>
          <a:p>
            <a:pPr lvl="1"/>
            <a:r>
              <a:rPr lang="en-GB" dirty="0" smtClean="0"/>
              <a:t>By e-mail to </a:t>
            </a:r>
          </a:p>
          <a:p>
            <a:pPr lvl="1">
              <a:buNone/>
            </a:pPr>
            <a:r>
              <a:rPr lang="en-GB" dirty="0" smtClean="0">
                <a:hlinkClick r:id="rId2"/>
              </a:rPr>
              <a:t>report-vulnerability@egi.eu</a:t>
            </a:r>
            <a:endParaRPr lang="en-GB" dirty="0" smtClean="0"/>
          </a:p>
          <a:p>
            <a:r>
              <a:rPr lang="en-GB" dirty="0" smtClean="0"/>
              <a:t>Issue is investigated by a collaboration between the SVG Risk Assessment Team (RAT), reporter and developers.</a:t>
            </a:r>
          </a:p>
          <a:p>
            <a:pPr>
              <a:buNone/>
            </a:pPr>
            <a:endParaRPr lang="en-GB" dirty="0" smtClean="0"/>
          </a:p>
          <a:p>
            <a:pPr lvl="1">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(2)</a:t>
            </a:r>
            <a:endParaRPr lang="en-GB" dirty="0"/>
          </a:p>
        </p:txBody>
      </p:sp>
      <p:sp>
        <p:nvSpPr>
          <p:cNvPr id="3" name="Content Placeholder 2"/>
          <p:cNvSpPr>
            <a:spLocks noGrp="1"/>
          </p:cNvSpPr>
          <p:nvPr>
            <p:ph idx="1"/>
          </p:nvPr>
        </p:nvSpPr>
        <p:spPr>
          <a:xfrm>
            <a:off x="467544" y="1196752"/>
            <a:ext cx="8229600" cy="4525963"/>
          </a:xfrm>
        </p:spPr>
        <p:txBody>
          <a:bodyPr/>
          <a:lstStyle/>
          <a:p>
            <a:r>
              <a:rPr lang="en-GB" sz="2800" dirty="0" smtClean="0"/>
              <a:t>If the Issue is valid, the RAT places in one of 4 risk categories </a:t>
            </a:r>
          </a:p>
          <a:p>
            <a:pPr lvl="2">
              <a:buNone/>
            </a:pPr>
            <a:r>
              <a:rPr lang="en-GB" dirty="0" smtClean="0"/>
              <a:t>Critical, High, Moderate or Low</a:t>
            </a:r>
          </a:p>
          <a:p>
            <a:r>
              <a:rPr lang="en-GB" sz="2800" dirty="0" smtClean="0"/>
              <a:t>Target Date for resolution set according to the Risk </a:t>
            </a:r>
          </a:p>
          <a:p>
            <a:pPr lvl="2"/>
            <a:r>
              <a:rPr lang="en-GB" dirty="0" smtClean="0"/>
              <a:t>Critical -  3 days, High - 6 weeks, Moderate – 4 months, Low - 1 year</a:t>
            </a:r>
          </a:p>
          <a:p>
            <a:pPr lvl="1"/>
            <a:r>
              <a:rPr lang="en-GB" dirty="0" smtClean="0"/>
              <a:t>Aim to reach this point within 4 working days</a:t>
            </a:r>
          </a:p>
          <a:p>
            <a:pPr lvl="1"/>
            <a:r>
              <a:rPr lang="en-GB" dirty="0" smtClean="0"/>
              <a:t>This allows the prioritization of the timely resolution of issues according to their severity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(3)</a:t>
            </a:r>
            <a:endParaRPr lang="en-GB" dirty="0"/>
          </a:p>
        </p:txBody>
      </p:sp>
      <p:sp>
        <p:nvSpPr>
          <p:cNvPr id="3" name="Content Placeholder 2"/>
          <p:cNvSpPr>
            <a:spLocks noGrp="1"/>
          </p:cNvSpPr>
          <p:nvPr>
            <p:ph idx="1"/>
          </p:nvPr>
        </p:nvSpPr>
        <p:spPr>
          <a:xfrm>
            <a:off x="395536" y="1340768"/>
            <a:ext cx="8229600" cy="4525963"/>
          </a:xfrm>
        </p:spPr>
        <p:txBody>
          <a:bodyPr/>
          <a:lstStyle/>
          <a:p>
            <a:r>
              <a:rPr lang="en-GB" sz="2800" dirty="0" smtClean="0"/>
              <a:t>It is then up to the developers and release team to fix the problem by the TD</a:t>
            </a:r>
          </a:p>
          <a:p>
            <a:pPr lvl="1"/>
            <a:r>
              <a:rPr lang="en-GB" dirty="0" smtClean="0"/>
              <a:t>SVG will provide help and advice if appropriate</a:t>
            </a:r>
          </a:p>
          <a:p>
            <a:r>
              <a:rPr lang="en-GB" sz="2800" dirty="0" smtClean="0"/>
              <a:t>Advisory issued when patch is available or on Target Date – whichever the sooner </a:t>
            </a:r>
          </a:p>
          <a:p>
            <a:pPr lvl="1"/>
            <a:r>
              <a:rPr lang="en-GB" dirty="0" smtClean="0"/>
              <a:t>Advisory refers to release notes, release notes refer to advisory</a:t>
            </a:r>
          </a:p>
          <a:p>
            <a:r>
              <a:rPr lang="en-GB" sz="2800" dirty="0" smtClean="0"/>
              <a:t>This is known as responsible disclosure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issues </a:t>
            </a:r>
            <a:endParaRPr lang="en-GB" dirty="0"/>
          </a:p>
        </p:txBody>
      </p:sp>
      <p:sp>
        <p:nvSpPr>
          <p:cNvPr id="3" name="Content Placeholder 2"/>
          <p:cNvSpPr>
            <a:spLocks noGrp="1"/>
          </p:cNvSpPr>
          <p:nvPr>
            <p:ph idx="1"/>
          </p:nvPr>
        </p:nvSpPr>
        <p:spPr/>
        <p:txBody>
          <a:bodyPr/>
          <a:lstStyle/>
          <a:p>
            <a:r>
              <a:rPr lang="en-GB" dirty="0" smtClean="0"/>
              <a:t>A special process will be carried out</a:t>
            </a:r>
          </a:p>
          <a:p>
            <a:r>
              <a:rPr lang="en-GB" dirty="0" smtClean="0"/>
              <a:t>This will include alerting all concerned (CSIRT, EGI Middleware unit, developers)</a:t>
            </a:r>
          </a:p>
          <a:p>
            <a:pPr lvl="1"/>
            <a:r>
              <a:rPr lang="en-GB" dirty="0" smtClean="0"/>
              <a:t>Consider whether it is possible to produce a patch in a short timescale</a:t>
            </a:r>
          </a:p>
          <a:p>
            <a:pPr lvl="1"/>
            <a:r>
              <a:rPr lang="en-GB" dirty="0" smtClean="0"/>
              <a:t>Whether a longer TD should be set</a:t>
            </a:r>
          </a:p>
          <a:p>
            <a:pPr lvl="1"/>
            <a:r>
              <a:rPr lang="en-GB" dirty="0" smtClean="0"/>
              <a:t>Whether mitigating operational action should be carried out</a:t>
            </a:r>
          </a:p>
          <a:p>
            <a:pPr lvl="1"/>
            <a:r>
              <a:rPr lang="en-GB" dirty="0" smtClean="0"/>
              <a:t>Inform sites what should be done</a:t>
            </a:r>
          </a:p>
          <a:p>
            <a:pPr lvl="1"/>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 Introduction</a:t>
            </a:r>
            <a:endParaRPr lang="en-GB" dirty="0"/>
          </a:p>
        </p:txBody>
      </p:sp>
      <p:sp>
        <p:nvSpPr>
          <p:cNvPr id="3" name="Content Placeholder 2"/>
          <p:cNvSpPr>
            <a:spLocks noGrp="1"/>
          </p:cNvSpPr>
          <p:nvPr>
            <p:ph idx="1"/>
          </p:nvPr>
        </p:nvSpPr>
        <p:spPr/>
        <p:txBody>
          <a:bodyPr/>
          <a:lstStyle/>
          <a:p>
            <a:r>
              <a:rPr lang="en-GB" dirty="0" smtClean="0"/>
              <a:t>1</a:t>
            </a:r>
            <a:r>
              <a:rPr lang="en-GB" baseline="30000" dirty="0" smtClean="0"/>
              <a:t>st</a:t>
            </a:r>
            <a:r>
              <a:rPr lang="en-GB" dirty="0" smtClean="0"/>
              <a:t> Talk – Handling Software Vulnerabilities in the EGI infrastructure </a:t>
            </a:r>
          </a:p>
          <a:p>
            <a:pPr lvl="1"/>
            <a:r>
              <a:rPr lang="en-GB" dirty="0" smtClean="0"/>
              <a:t>Including a description of the Software Vulnerability Group in EGI</a:t>
            </a:r>
          </a:p>
          <a:p>
            <a:r>
              <a:rPr lang="en-GB" dirty="0" smtClean="0"/>
              <a:t>2</a:t>
            </a:r>
            <a:r>
              <a:rPr lang="en-GB" baseline="30000" dirty="0" smtClean="0"/>
              <a:t>nd</a:t>
            </a:r>
            <a:r>
              <a:rPr lang="en-GB" dirty="0" smtClean="0"/>
              <a:t> Talk – Elisa Heymann will talk about Vulnerability Assessment </a:t>
            </a:r>
          </a:p>
          <a:p>
            <a:r>
              <a:rPr lang="en-GB" dirty="0" smtClean="0"/>
              <a:t>Time for discussion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5888"/>
            <a:ext cx="6696744" cy="865187"/>
          </a:xfrm>
        </p:spPr>
        <p:txBody>
          <a:bodyPr/>
          <a:lstStyle/>
          <a:p>
            <a:r>
              <a:rPr lang="en-GB" sz="4000" dirty="0" smtClean="0"/>
              <a:t>Reporters View</a:t>
            </a:r>
            <a:endParaRPr lang="en-GB" sz="4000" dirty="0"/>
          </a:p>
        </p:txBody>
      </p:sp>
      <p:sp>
        <p:nvSpPr>
          <p:cNvPr id="3" name="Content Placeholder 2"/>
          <p:cNvSpPr>
            <a:spLocks noGrp="1"/>
          </p:cNvSpPr>
          <p:nvPr>
            <p:ph idx="1"/>
          </p:nvPr>
        </p:nvSpPr>
        <p:spPr/>
        <p:txBody>
          <a:bodyPr/>
          <a:lstStyle/>
          <a:p>
            <a:r>
              <a:rPr lang="en-GB" dirty="0" smtClean="0"/>
              <a:t>The reporter must NOT</a:t>
            </a:r>
          </a:p>
          <a:p>
            <a:pPr lvl="1"/>
            <a:r>
              <a:rPr lang="en-GB" dirty="0" smtClean="0"/>
              <a:t>Discuss on a mailing list – especially one with an open subscription policy or which is archived publically</a:t>
            </a:r>
          </a:p>
          <a:p>
            <a:pPr lvl="1"/>
            <a:r>
              <a:rPr lang="en-GB" dirty="0" smtClean="0"/>
              <a:t>Post information on a web page</a:t>
            </a:r>
          </a:p>
          <a:p>
            <a:pPr lvl="1"/>
            <a:r>
              <a:rPr lang="en-GB" dirty="0" smtClean="0"/>
              <a:t>Publicise in any way without agreement of SVG</a:t>
            </a:r>
          </a:p>
          <a:p>
            <a:r>
              <a:rPr lang="en-GB" dirty="0" smtClean="0">
                <a:solidFill>
                  <a:srgbClr val="C00000"/>
                </a:solidFill>
              </a:rPr>
              <a:t>Report to SVG by using</a:t>
            </a:r>
            <a:endParaRPr lang="en-GB" dirty="0" smtClean="0"/>
          </a:p>
          <a:p>
            <a:pPr>
              <a:buNone/>
            </a:pPr>
            <a:r>
              <a:rPr lang="en-GB" dirty="0" smtClean="0"/>
              <a:t>   </a:t>
            </a:r>
            <a:r>
              <a:rPr lang="en-GB" dirty="0" smtClean="0">
                <a:solidFill>
                  <a:srgbClr val="C00000"/>
                </a:solidFill>
              </a:rPr>
              <a:t> report-vulnerability@egi.eu</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Reporters View (2)</a:t>
            </a:r>
            <a:endParaRPr lang="en-GB" dirty="0"/>
          </a:p>
        </p:txBody>
      </p:sp>
      <p:sp>
        <p:nvSpPr>
          <p:cNvPr id="3" name="Content Placeholder 2"/>
          <p:cNvSpPr>
            <a:spLocks noGrp="1"/>
          </p:cNvSpPr>
          <p:nvPr>
            <p:ph idx="1"/>
          </p:nvPr>
        </p:nvSpPr>
        <p:spPr/>
        <p:txBody>
          <a:bodyPr/>
          <a:lstStyle/>
          <a:p>
            <a:r>
              <a:rPr lang="en-GB" dirty="0" smtClean="0"/>
              <a:t>The reporter will receive acknowledgement when an issue is reported</a:t>
            </a:r>
          </a:p>
          <a:p>
            <a:r>
              <a:rPr lang="en-GB" dirty="0" smtClean="0"/>
              <a:t>The reporter should help and co-operate with investigation</a:t>
            </a:r>
          </a:p>
          <a:p>
            <a:pPr lvl="1"/>
            <a:r>
              <a:rPr lang="en-GB" dirty="0" smtClean="0"/>
              <a:t>Not mandatory – but would be good</a:t>
            </a:r>
          </a:p>
          <a:p>
            <a:r>
              <a:rPr lang="en-GB" dirty="0" smtClean="0"/>
              <a:t>The reporter will receive information, including the advisory</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5888"/>
            <a:ext cx="7128917" cy="865187"/>
          </a:xfrm>
        </p:spPr>
        <p:txBody>
          <a:bodyPr/>
          <a:lstStyle/>
          <a:p>
            <a:r>
              <a:rPr lang="en-GB" sz="4000" dirty="0" smtClean="0"/>
              <a:t>SVG view and responsibilities</a:t>
            </a:r>
            <a:endParaRPr lang="en-GB" sz="4000" dirty="0"/>
          </a:p>
        </p:txBody>
      </p:sp>
      <p:sp>
        <p:nvSpPr>
          <p:cNvPr id="3" name="Content Placeholder 2"/>
          <p:cNvSpPr>
            <a:spLocks noGrp="1"/>
          </p:cNvSpPr>
          <p:nvPr>
            <p:ph idx="1"/>
          </p:nvPr>
        </p:nvSpPr>
        <p:spPr>
          <a:xfrm>
            <a:off x="611560" y="1124744"/>
            <a:ext cx="8075612" cy="4525963"/>
          </a:xfrm>
        </p:spPr>
        <p:txBody>
          <a:bodyPr/>
          <a:lstStyle/>
          <a:p>
            <a:r>
              <a:rPr lang="en-GB" dirty="0" smtClean="0"/>
              <a:t>Setup and maintain the infrastructure for issue handling</a:t>
            </a:r>
          </a:p>
          <a:p>
            <a:pPr lvl="1"/>
            <a:r>
              <a:rPr lang="en-GB" dirty="0" smtClean="0"/>
              <a:t>Mailing list for reporting</a:t>
            </a:r>
          </a:p>
          <a:p>
            <a:pPr lvl="1"/>
            <a:r>
              <a:rPr lang="en-GB" dirty="0" smtClean="0"/>
              <a:t>RAT list for issue handling</a:t>
            </a:r>
          </a:p>
          <a:p>
            <a:pPr lvl="1"/>
            <a:r>
              <a:rPr lang="en-GB" dirty="0" smtClean="0"/>
              <a:t>Tracker</a:t>
            </a:r>
          </a:p>
          <a:p>
            <a:pPr lvl="1"/>
            <a:r>
              <a:rPr lang="en-GB" dirty="0" smtClean="0"/>
              <a:t> wiki pages etc.</a:t>
            </a:r>
          </a:p>
          <a:p>
            <a:r>
              <a:rPr lang="en-GB" dirty="0" smtClean="0"/>
              <a:t>Provide cover for working days</a:t>
            </a:r>
          </a:p>
          <a:p>
            <a:pPr lvl="1"/>
            <a:r>
              <a:rPr lang="en-GB" dirty="0" smtClean="0"/>
              <a:t>We don’t guarantee it </a:t>
            </a:r>
          </a:p>
          <a:p>
            <a:endParaRPr lang="en-GB" dirty="0" smtClean="0"/>
          </a:p>
          <a:p>
            <a:pPr lvl="1"/>
            <a:endParaRPr lang="en-GB" dirty="0" smtClean="0"/>
          </a:p>
          <a:p>
            <a:pPr lvl="1">
              <a:buNone/>
            </a:pPr>
            <a:endParaRPr lang="en-GB" dirty="0" smtClean="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issue handling</a:t>
            </a:r>
            <a:endParaRPr lang="en-GB" dirty="0"/>
          </a:p>
        </p:txBody>
      </p:sp>
      <p:sp>
        <p:nvSpPr>
          <p:cNvPr id="3" name="Content Placeholder 2"/>
          <p:cNvSpPr>
            <a:spLocks noGrp="1"/>
          </p:cNvSpPr>
          <p:nvPr>
            <p:ph idx="1"/>
          </p:nvPr>
        </p:nvSpPr>
        <p:spPr/>
        <p:txBody>
          <a:bodyPr/>
          <a:lstStyle/>
          <a:p>
            <a:r>
              <a:rPr lang="en-GB" dirty="0" smtClean="0"/>
              <a:t>When issue is reported</a:t>
            </a:r>
          </a:p>
          <a:p>
            <a:pPr lvl="1"/>
            <a:r>
              <a:rPr lang="en-GB" dirty="0" smtClean="0"/>
              <a:t>Contact software providers</a:t>
            </a:r>
          </a:p>
          <a:p>
            <a:pPr lvl="1"/>
            <a:r>
              <a:rPr lang="en-GB" dirty="0" smtClean="0"/>
              <a:t>Investigate </a:t>
            </a:r>
          </a:p>
          <a:p>
            <a:pPr lvl="1"/>
            <a:r>
              <a:rPr lang="en-GB" dirty="0" smtClean="0"/>
              <a:t>Carry out Risk assessment (Critical, High, Moderate, Low)</a:t>
            </a:r>
          </a:p>
          <a:p>
            <a:pPr lvl="1"/>
            <a:r>
              <a:rPr lang="en-GB" dirty="0" smtClean="0"/>
              <a:t>Set Target Date ( 3 days, 6 weeks, 4 months, 1 year)</a:t>
            </a:r>
          </a:p>
          <a:p>
            <a:pPr lvl="1"/>
            <a:r>
              <a:rPr lang="en-GB" dirty="0" smtClean="0"/>
              <a:t>Inform software providers and EGI middleware unit of the target date</a:t>
            </a:r>
          </a:p>
          <a:p>
            <a:pPr lvl="1"/>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responsibilities (cont)</a:t>
            </a:r>
            <a:endParaRPr lang="en-GB" dirty="0"/>
          </a:p>
        </p:txBody>
      </p:sp>
      <p:sp>
        <p:nvSpPr>
          <p:cNvPr id="3" name="Content Placeholder 2"/>
          <p:cNvSpPr>
            <a:spLocks noGrp="1"/>
          </p:cNvSpPr>
          <p:nvPr>
            <p:ph idx="1"/>
          </p:nvPr>
        </p:nvSpPr>
        <p:spPr>
          <a:xfrm>
            <a:off x="611560" y="1124744"/>
            <a:ext cx="8075612" cy="4525963"/>
          </a:xfrm>
        </p:spPr>
        <p:txBody>
          <a:bodyPr/>
          <a:lstStyle/>
          <a:p>
            <a:r>
              <a:rPr lang="en-GB" dirty="0" smtClean="0"/>
              <a:t>Provide help and advice where needed on how to resolve an issue</a:t>
            </a:r>
          </a:p>
          <a:p>
            <a:pPr lvl="1"/>
            <a:r>
              <a:rPr lang="en-GB" dirty="0" smtClean="0"/>
              <a:t>SVG does not fix issues</a:t>
            </a:r>
          </a:p>
          <a:p>
            <a:pPr lvl="2"/>
            <a:r>
              <a:rPr lang="en-GB" dirty="0" smtClean="0"/>
              <a:t>but it may be that some SVG members fix them in their developers role</a:t>
            </a:r>
          </a:p>
          <a:p>
            <a:r>
              <a:rPr lang="en-GB" dirty="0" smtClean="0"/>
              <a:t>Draft advisory</a:t>
            </a:r>
          </a:p>
          <a:p>
            <a:pPr lvl="1"/>
            <a:r>
              <a:rPr lang="en-GB" dirty="0" smtClean="0"/>
              <a:t>Agree contents with software provider</a:t>
            </a:r>
          </a:p>
          <a:p>
            <a:r>
              <a:rPr lang="en-GB" dirty="0" smtClean="0"/>
              <a:t>Release advisory on web on Target Date or when issue is fixed</a:t>
            </a:r>
          </a:p>
          <a:p>
            <a:pPr lvl="1"/>
            <a:r>
              <a:rPr lang="en-GB" dirty="0" smtClean="0"/>
              <a:t>Send to CSIRT, sites, reporter </a:t>
            </a:r>
          </a:p>
          <a:p>
            <a:pPr lvl="1"/>
            <a:endParaRPr lang="en-GB" dirty="0" smtClean="0"/>
          </a:p>
          <a:p>
            <a:pPr lvl="1"/>
            <a:endParaRPr lang="en-GB" dirty="0" smtClean="0"/>
          </a:p>
          <a:p>
            <a:pPr lvl="1"/>
            <a:endParaRPr lang="en-GB" dirty="0" smtClean="0"/>
          </a:p>
          <a:p>
            <a:pPr lvl="1">
              <a:buNone/>
            </a:pP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Software providers view and responsibility</a:t>
            </a:r>
            <a:endParaRPr lang="en-GB" sz="4000" dirty="0"/>
          </a:p>
        </p:txBody>
      </p:sp>
      <p:sp>
        <p:nvSpPr>
          <p:cNvPr id="3" name="Content Placeholder 2"/>
          <p:cNvSpPr>
            <a:spLocks noGrp="1"/>
          </p:cNvSpPr>
          <p:nvPr>
            <p:ph idx="1"/>
          </p:nvPr>
        </p:nvSpPr>
        <p:spPr/>
        <p:txBody>
          <a:bodyPr/>
          <a:lstStyle/>
          <a:p>
            <a:r>
              <a:rPr lang="en-GB" dirty="0" smtClean="0"/>
              <a:t>Software providers should provide up to date contact details so they can be contacted quickly when an issue is found</a:t>
            </a:r>
          </a:p>
          <a:p>
            <a:r>
              <a:rPr lang="en-GB" dirty="0" smtClean="0"/>
              <a:t>These contacts should respond and co-operate with the investigation of an issue</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Software providers view (2)</a:t>
            </a:r>
            <a:endParaRPr lang="en-GB" sz="4000" dirty="0"/>
          </a:p>
        </p:txBody>
      </p:sp>
      <p:sp>
        <p:nvSpPr>
          <p:cNvPr id="3" name="Content Placeholder 2"/>
          <p:cNvSpPr>
            <a:spLocks noGrp="1"/>
          </p:cNvSpPr>
          <p:nvPr>
            <p:ph idx="1"/>
          </p:nvPr>
        </p:nvSpPr>
        <p:spPr/>
        <p:txBody>
          <a:bodyPr/>
          <a:lstStyle/>
          <a:p>
            <a:r>
              <a:rPr lang="en-GB" dirty="0" smtClean="0"/>
              <a:t>After investigation, if a valid issue is found</a:t>
            </a:r>
          </a:p>
          <a:p>
            <a:pPr lvl="1"/>
            <a:r>
              <a:rPr lang="en-GB" dirty="0" smtClean="0"/>
              <a:t>wait for risk assessment</a:t>
            </a:r>
          </a:p>
          <a:p>
            <a:r>
              <a:rPr lang="en-GB" dirty="0" smtClean="0"/>
              <a:t>Ensure a fixed version is available in UMD in time for the Target date</a:t>
            </a:r>
          </a:p>
          <a:p>
            <a:pPr lvl="1"/>
            <a:r>
              <a:rPr lang="en-GB" dirty="0" smtClean="0"/>
              <a:t>co-operate with EMI middleware unit</a:t>
            </a:r>
          </a:p>
          <a:p>
            <a:r>
              <a:rPr lang="en-GB" dirty="0" smtClean="0"/>
              <a:t>Review advisory</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6632"/>
            <a:ext cx="7416949" cy="865187"/>
          </a:xfrm>
        </p:spPr>
        <p:txBody>
          <a:bodyPr/>
          <a:lstStyle/>
          <a:p>
            <a:r>
              <a:rPr lang="en-GB" dirty="0" smtClean="0"/>
              <a:t>Software providers view (3)</a:t>
            </a:r>
            <a:endParaRPr lang="en-GB" dirty="0"/>
          </a:p>
        </p:txBody>
      </p:sp>
      <p:sp>
        <p:nvSpPr>
          <p:cNvPr id="3" name="Content Placeholder 2"/>
          <p:cNvSpPr>
            <a:spLocks noGrp="1"/>
          </p:cNvSpPr>
          <p:nvPr>
            <p:ph idx="1"/>
          </p:nvPr>
        </p:nvSpPr>
        <p:spPr>
          <a:xfrm>
            <a:off x="611560" y="1052736"/>
            <a:ext cx="8075612" cy="4525963"/>
          </a:xfrm>
        </p:spPr>
        <p:txBody>
          <a:bodyPr/>
          <a:lstStyle/>
          <a:p>
            <a:r>
              <a:rPr lang="en-GB" sz="2800" dirty="0" smtClean="0"/>
              <a:t>If a software provider finds a vulnerability in their own software</a:t>
            </a:r>
          </a:p>
          <a:p>
            <a:pPr lvl="1"/>
            <a:r>
              <a:rPr lang="en-GB" sz="2400" dirty="0" smtClean="0"/>
              <a:t>Need to ensure that a fix is available in the EGI UMD prior to disclosing the vulnerability</a:t>
            </a:r>
          </a:p>
          <a:p>
            <a:r>
              <a:rPr lang="en-GB" sz="2800" dirty="0" smtClean="0"/>
              <a:t>Inform SVG as soon as they find vulnerability</a:t>
            </a:r>
          </a:p>
          <a:p>
            <a:pPr lvl="1"/>
            <a:r>
              <a:rPr lang="en-GB" sz="2400" dirty="0" smtClean="0"/>
              <a:t>In this case the vulnerability is treated the same as others</a:t>
            </a:r>
          </a:p>
          <a:p>
            <a:pPr lvl="1"/>
            <a:r>
              <a:rPr lang="en-GB" sz="2400" dirty="0" smtClean="0"/>
              <a:t>SVG may be able to help</a:t>
            </a:r>
          </a:p>
          <a:p>
            <a:r>
              <a:rPr lang="en-GB" sz="2800" dirty="0" smtClean="0"/>
              <a:t>OR fix vulnerability prior to informing SVG</a:t>
            </a:r>
          </a:p>
          <a:p>
            <a:pPr lvl="1"/>
            <a:r>
              <a:rPr lang="en-GB" sz="2400" dirty="0" smtClean="0"/>
              <a:t>Then need to co-operate with EGI middleware unit on getting patch into UMD distribution, advisory production</a:t>
            </a:r>
            <a:endParaRPr lang="en-GB"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15888"/>
            <a:ext cx="7236296" cy="865187"/>
          </a:xfrm>
        </p:spPr>
        <p:txBody>
          <a:bodyPr/>
          <a:lstStyle/>
          <a:p>
            <a:r>
              <a:rPr lang="en-GB" dirty="0" smtClean="0"/>
              <a:t>EGI middleware unit’s view</a:t>
            </a:r>
            <a:endParaRPr lang="en-GB" dirty="0"/>
          </a:p>
        </p:txBody>
      </p:sp>
      <p:sp>
        <p:nvSpPr>
          <p:cNvPr id="3" name="Content Placeholder 2"/>
          <p:cNvSpPr>
            <a:spLocks noGrp="1"/>
          </p:cNvSpPr>
          <p:nvPr>
            <p:ph idx="1"/>
          </p:nvPr>
        </p:nvSpPr>
        <p:spPr>
          <a:xfrm>
            <a:off x="611560" y="1124744"/>
            <a:ext cx="8075612" cy="4525963"/>
          </a:xfrm>
        </p:spPr>
        <p:txBody>
          <a:bodyPr/>
          <a:lstStyle/>
          <a:p>
            <a:r>
              <a:rPr lang="en-GB" dirty="0" smtClean="0"/>
              <a:t>The EGI Middleware Unit will be alerted when a Risk Assessment is complete</a:t>
            </a:r>
          </a:p>
          <a:p>
            <a:pPr lvl="1"/>
            <a:r>
              <a:rPr lang="en-GB" dirty="0" smtClean="0"/>
              <a:t>Stating the Target Date</a:t>
            </a:r>
          </a:p>
          <a:p>
            <a:r>
              <a:rPr lang="en-GB" dirty="0" smtClean="0"/>
              <a:t>Work with S/W provider to provide new version in time for Target Date</a:t>
            </a:r>
          </a:p>
          <a:p>
            <a:r>
              <a:rPr lang="en-GB" dirty="0" smtClean="0"/>
              <a:t>Informs SVG when about to release a version which fixes a vulnerability</a:t>
            </a:r>
          </a:p>
          <a:p>
            <a:pPr lvl="1"/>
            <a:r>
              <a:rPr lang="en-GB" dirty="0" smtClean="0"/>
              <a:t>So SVG can ensure that the advisory is ready</a:t>
            </a:r>
          </a:p>
          <a:p>
            <a:r>
              <a:rPr lang="en-GB" dirty="0" smtClean="0"/>
              <a:t>Ensure release notes refer to advisory</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CSIRT Team view</a:t>
            </a:r>
            <a:endParaRPr lang="en-GB" dirty="0"/>
          </a:p>
        </p:txBody>
      </p:sp>
      <p:sp>
        <p:nvSpPr>
          <p:cNvPr id="3" name="Content Placeholder 2"/>
          <p:cNvSpPr>
            <a:spLocks noGrp="1"/>
          </p:cNvSpPr>
          <p:nvPr>
            <p:ph idx="1"/>
          </p:nvPr>
        </p:nvSpPr>
        <p:spPr>
          <a:xfrm>
            <a:off x="683568" y="1196752"/>
            <a:ext cx="8075612" cy="4525963"/>
          </a:xfrm>
        </p:spPr>
        <p:txBody>
          <a:bodyPr/>
          <a:lstStyle/>
          <a:p>
            <a:r>
              <a:rPr lang="en-GB" dirty="0" smtClean="0"/>
              <a:t>CSIRT team may report a vulnerability</a:t>
            </a:r>
          </a:p>
          <a:p>
            <a:r>
              <a:rPr lang="en-GB" dirty="0" smtClean="0"/>
              <a:t>CSIRT team will be informed as soon as an issue is assessed as critical</a:t>
            </a:r>
          </a:p>
          <a:p>
            <a:r>
              <a:rPr lang="en-GB" dirty="0" smtClean="0"/>
              <a:t>CSIRT team will be informed when advisories are issued</a:t>
            </a:r>
          </a:p>
          <a:p>
            <a:r>
              <a:rPr lang="en-GB" dirty="0" smtClean="0"/>
              <a:t>CSIRT team will be informed of issues which cannot be fixed</a:t>
            </a:r>
          </a:p>
          <a:p>
            <a:pPr lvl="1"/>
            <a:r>
              <a:rPr lang="en-GB" dirty="0" smtClean="0"/>
              <a:t>This will probably be in the form of an advisory including any recommended mitigating action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988840"/>
            <a:ext cx="7200800" cy="1470025"/>
          </a:xfrm>
        </p:spPr>
        <p:txBody>
          <a:bodyPr/>
          <a:lstStyle/>
          <a:p>
            <a:r>
              <a:rPr lang="en-GB" dirty="0" smtClean="0"/>
              <a:t>Handling  Software Vulnerabilities in the EGI Infrastructure</a:t>
            </a:r>
            <a:endParaRPr lang="en-GB" dirty="0"/>
          </a:p>
        </p:txBody>
      </p:sp>
      <p:sp>
        <p:nvSpPr>
          <p:cNvPr id="3" name="Subtitle 2"/>
          <p:cNvSpPr>
            <a:spLocks noGrp="1"/>
          </p:cNvSpPr>
          <p:nvPr>
            <p:ph type="subTitle" idx="1"/>
          </p:nvPr>
        </p:nvSpPr>
        <p:spPr>
          <a:xfrm>
            <a:off x="2267744" y="3886200"/>
            <a:ext cx="6048672" cy="1343000"/>
          </a:xfrm>
        </p:spPr>
        <p:txBody>
          <a:bodyPr/>
          <a:lstStyle/>
          <a:p>
            <a:r>
              <a:rPr lang="en-GB" dirty="0" smtClean="0"/>
              <a:t>Dr Linda Cornwall, STFC,</a:t>
            </a:r>
          </a:p>
          <a:p>
            <a:r>
              <a:rPr lang="en-GB" dirty="0" smtClean="0"/>
              <a:t>Rutherford Appleton Laboratory</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CSIRT Team (2)</a:t>
            </a:r>
            <a:endParaRPr lang="en-GB" dirty="0"/>
          </a:p>
        </p:txBody>
      </p:sp>
      <p:sp>
        <p:nvSpPr>
          <p:cNvPr id="3" name="Content Placeholder 2"/>
          <p:cNvSpPr>
            <a:spLocks noGrp="1"/>
          </p:cNvSpPr>
          <p:nvPr>
            <p:ph idx="1"/>
          </p:nvPr>
        </p:nvSpPr>
        <p:spPr>
          <a:xfrm>
            <a:off x="611560" y="1196752"/>
            <a:ext cx="8075612" cy="4525963"/>
          </a:xfrm>
        </p:spPr>
        <p:txBody>
          <a:bodyPr/>
          <a:lstStyle/>
          <a:p>
            <a:r>
              <a:rPr lang="en-GB" sz="2800" dirty="0" smtClean="0"/>
              <a:t>CSIRT team members are invited to join the RAT</a:t>
            </a:r>
          </a:p>
          <a:p>
            <a:pPr lvl="1"/>
            <a:r>
              <a:rPr lang="en-GB" sz="2400" dirty="0" smtClean="0"/>
              <a:t>Many have appropriate experience</a:t>
            </a:r>
          </a:p>
          <a:p>
            <a:r>
              <a:rPr lang="en-GB" sz="2800" dirty="0" smtClean="0"/>
              <a:t>The RAT is likely to be expanded to include more CSIRT team members</a:t>
            </a:r>
          </a:p>
          <a:p>
            <a:r>
              <a:rPr lang="en-GB" sz="2800" dirty="0" smtClean="0"/>
              <a:t>More software issues, not just concerning middleware will then be Risk Assessed</a:t>
            </a:r>
          </a:p>
          <a:p>
            <a:r>
              <a:rPr lang="en-GB" sz="2800" dirty="0" smtClean="0"/>
              <a:t>This means all types of software vulnerability get a consistent Risk Assessment</a:t>
            </a:r>
          </a:p>
          <a:p>
            <a:pPr lvl="1"/>
            <a:r>
              <a:rPr lang="en-GB" sz="2400" dirty="0" smtClean="0"/>
              <a:t>The 4 risk categories used to consider urgency of deployment upgrades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Sites and NGIs view</a:t>
            </a:r>
            <a:endParaRPr lang="en-GB" dirty="0"/>
          </a:p>
        </p:txBody>
      </p:sp>
      <p:sp>
        <p:nvSpPr>
          <p:cNvPr id="3" name="Content Placeholder 2"/>
          <p:cNvSpPr>
            <a:spLocks noGrp="1"/>
          </p:cNvSpPr>
          <p:nvPr>
            <p:ph idx="1"/>
          </p:nvPr>
        </p:nvSpPr>
        <p:spPr/>
        <p:txBody>
          <a:bodyPr/>
          <a:lstStyle/>
          <a:p>
            <a:r>
              <a:rPr lang="en-GB" dirty="0" smtClean="0"/>
              <a:t>Sites should install up to date software</a:t>
            </a:r>
          </a:p>
          <a:p>
            <a:r>
              <a:rPr lang="en-GB" dirty="0" smtClean="0"/>
              <a:t>Sites should report any vulnerabilities they find</a:t>
            </a:r>
          </a:p>
          <a:p>
            <a:r>
              <a:rPr lang="en-GB" dirty="0" smtClean="0"/>
              <a:t>Site security contacts should receive notification of vulnerabilities</a:t>
            </a:r>
          </a:p>
          <a:p>
            <a:pPr>
              <a:buNone/>
            </a:pP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Still some things to settle</a:t>
            </a:r>
            <a:endParaRPr lang="en-GB" dirty="0"/>
          </a:p>
        </p:txBody>
      </p:sp>
      <p:sp>
        <p:nvSpPr>
          <p:cNvPr id="3" name="Content Placeholder 2"/>
          <p:cNvSpPr>
            <a:spLocks noGrp="1"/>
          </p:cNvSpPr>
          <p:nvPr>
            <p:ph idx="1"/>
          </p:nvPr>
        </p:nvSpPr>
        <p:spPr/>
        <p:txBody>
          <a:bodyPr/>
          <a:lstStyle/>
          <a:p>
            <a:r>
              <a:rPr lang="en-GB" dirty="0" smtClean="0"/>
              <a:t>Still some ‘what to do’ rather than ‘how to’</a:t>
            </a:r>
          </a:p>
          <a:p>
            <a:r>
              <a:rPr lang="en-GB" dirty="0" smtClean="0"/>
              <a:t>Still web and wiki to write</a:t>
            </a:r>
          </a:p>
          <a:p>
            <a:r>
              <a:rPr lang="en-GB" dirty="0" smtClean="0"/>
              <a:t>Still need more RAT members – particularly from non-</a:t>
            </a:r>
            <a:r>
              <a:rPr lang="en-GB" dirty="0" err="1" smtClean="0"/>
              <a:t>gLite</a:t>
            </a:r>
            <a:r>
              <a:rPr lang="en-GB" dirty="0" smtClean="0"/>
              <a:t> packages</a:t>
            </a:r>
          </a:p>
          <a:p>
            <a:r>
              <a:rPr lang="en-GB" dirty="0" smtClean="0"/>
              <a:t>Still have not got list contacts for all software in the UMD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on Risk Categories</a:t>
            </a:r>
            <a:endParaRPr lang="en-GB" dirty="0"/>
          </a:p>
        </p:txBody>
      </p:sp>
      <p:sp>
        <p:nvSpPr>
          <p:cNvPr id="3" name="Content Placeholder 2"/>
          <p:cNvSpPr>
            <a:spLocks noGrp="1"/>
          </p:cNvSpPr>
          <p:nvPr>
            <p:ph idx="1"/>
          </p:nvPr>
        </p:nvSpPr>
        <p:spPr/>
        <p:txBody>
          <a:bodyPr/>
          <a:lstStyle/>
          <a:p>
            <a:r>
              <a:rPr lang="en-GB" sz="2800" dirty="0" smtClean="0"/>
              <a:t>Site security officers most fear a vulnerability that gives anonymous access to the whole site</a:t>
            </a:r>
          </a:p>
          <a:p>
            <a:pPr lvl="1"/>
            <a:r>
              <a:rPr lang="en-GB" sz="2400" dirty="0" smtClean="0"/>
              <a:t>Such a vulnerability would probably be classed as ‘critical’</a:t>
            </a:r>
          </a:p>
          <a:p>
            <a:r>
              <a:rPr lang="en-GB" sz="2800" dirty="0" smtClean="0"/>
              <a:t>Issues that easily allow a user to gain root or admin access, or to impersonate another user are considered serious</a:t>
            </a:r>
          </a:p>
          <a:p>
            <a:pPr lvl="1"/>
            <a:r>
              <a:rPr lang="en-GB" sz="2400" dirty="0" smtClean="0"/>
              <a:t>Typically ‘High’</a:t>
            </a:r>
          </a:p>
          <a:p>
            <a:r>
              <a:rPr lang="en-GB" sz="2800" dirty="0" smtClean="0"/>
              <a:t>Issues which may allow </a:t>
            </a:r>
            <a:r>
              <a:rPr lang="en-GB" sz="2800" dirty="0" err="1" smtClean="0"/>
              <a:t>DoS</a:t>
            </a:r>
            <a:r>
              <a:rPr lang="en-GB" sz="2800" dirty="0" smtClean="0"/>
              <a:t> on one site </a:t>
            </a:r>
          </a:p>
          <a:p>
            <a:pPr lvl="1"/>
            <a:r>
              <a:rPr lang="en-GB" sz="2400" dirty="0" smtClean="0"/>
              <a:t>Typically ‘Low’</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on Risk (2)</a:t>
            </a:r>
            <a:endParaRPr lang="en-GB" dirty="0"/>
          </a:p>
        </p:txBody>
      </p:sp>
      <p:sp>
        <p:nvSpPr>
          <p:cNvPr id="3" name="Content Placeholder 2"/>
          <p:cNvSpPr>
            <a:spLocks noGrp="1"/>
          </p:cNvSpPr>
          <p:nvPr>
            <p:ph idx="1"/>
          </p:nvPr>
        </p:nvSpPr>
        <p:spPr/>
        <p:txBody>
          <a:bodyPr/>
          <a:lstStyle/>
          <a:p>
            <a:r>
              <a:rPr lang="en-GB" dirty="0" smtClean="0"/>
              <a:t>The RAT considers the risk – as mitigating or aggravating factors may exist in the </a:t>
            </a:r>
            <a:r>
              <a:rPr lang="en-GB" smtClean="0"/>
              <a:t>Grid environment</a:t>
            </a:r>
            <a:endParaRPr lang="en-GB" dirty="0" smtClean="0"/>
          </a:p>
          <a:p>
            <a:r>
              <a:rPr lang="en-GB" dirty="0" smtClean="0"/>
              <a:t>In EGEE GSVG – the RAT usually agreed on the category</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Don’t introduce vulnerabilities</a:t>
            </a:r>
            <a:endParaRPr lang="en-GB" sz="4000" dirty="0"/>
          </a:p>
        </p:txBody>
      </p:sp>
      <p:sp>
        <p:nvSpPr>
          <p:cNvPr id="3" name="Content Placeholder 2"/>
          <p:cNvSpPr>
            <a:spLocks noGrp="1"/>
          </p:cNvSpPr>
          <p:nvPr>
            <p:ph idx="1"/>
          </p:nvPr>
        </p:nvSpPr>
        <p:spPr>
          <a:xfrm>
            <a:off x="395536" y="1196752"/>
            <a:ext cx="8229600" cy="4351792"/>
          </a:xfrm>
        </p:spPr>
        <p:txBody>
          <a:bodyPr/>
          <a:lstStyle/>
          <a:p>
            <a:r>
              <a:rPr lang="en-GB" sz="2400" dirty="0" smtClean="0"/>
              <a:t>Obviously better not to introduce them than fix them!</a:t>
            </a:r>
          </a:p>
          <a:p>
            <a:pPr lvl="1"/>
            <a:r>
              <a:rPr lang="en-GB" sz="2400" dirty="0" smtClean="0"/>
              <a:t>Fixing code is also only 1 aspect</a:t>
            </a:r>
          </a:p>
          <a:p>
            <a:pPr lvl="2"/>
            <a:r>
              <a:rPr lang="en-GB" dirty="0" smtClean="0"/>
              <a:t>testing of software</a:t>
            </a:r>
          </a:p>
          <a:p>
            <a:pPr lvl="2"/>
            <a:r>
              <a:rPr lang="en-GB" dirty="0" smtClean="0"/>
              <a:t>Integration into distribution system</a:t>
            </a:r>
          </a:p>
          <a:p>
            <a:pPr lvl="1"/>
            <a:r>
              <a:rPr lang="en-GB" sz="2400" dirty="0" smtClean="0"/>
              <a:t>Or worse find they are exploited</a:t>
            </a:r>
          </a:p>
          <a:p>
            <a:r>
              <a:rPr lang="en-GB" sz="2400" smtClean="0"/>
              <a:t>3 </a:t>
            </a:r>
            <a:r>
              <a:rPr lang="en-GB" sz="2400" dirty="0" smtClean="0"/>
              <a:t>tips</a:t>
            </a:r>
          </a:p>
          <a:p>
            <a:pPr lvl="1"/>
            <a:r>
              <a:rPr lang="en-GB" sz="2400" dirty="0" smtClean="0"/>
              <a:t>Don’t trust input – check it – including that from clients you have written</a:t>
            </a:r>
          </a:p>
          <a:p>
            <a:pPr lvl="1"/>
            <a:r>
              <a:rPr lang="en-GB" sz="2400" dirty="0" smtClean="0"/>
              <a:t>Check file permissions </a:t>
            </a:r>
          </a:p>
          <a:p>
            <a:pPr lvl="1"/>
            <a:r>
              <a:rPr lang="en-GB" sz="2400" dirty="0" smtClean="0"/>
              <a:t>Learn about secure programming </a:t>
            </a:r>
            <a:endParaRPr lang="en-GB"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Don’t introduce vulnerabilities (2)</a:t>
            </a:r>
            <a:endParaRPr lang="en-GB" sz="3600" dirty="0"/>
          </a:p>
        </p:txBody>
      </p:sp>
      <p:sp>
        <p:nvSpPr>
          <p:cNvPr id="3" name="Content Placeholder 2"/>
          <p:cNvSpPr>
            <a:spLocks noGrp="1"/>
          </p:cNvSpPr>
          <p:nvPr>
            <p:ph idx="1"/>
          </p:nvPr>
        </p:nvSpPr>
        <p:spPr/>
        <p:txBody>
          <a:bodyPr/>
          <a:lstStyle/>
          <a:p>
            <a:r>
              <a:rPr lang="en-GB" dirty="0" smtClean="0"/>
              <a:t>Need to consider which software is installed</a:t>
            </a:r>
          </a:p>
          <a:p>
            <a:r>
              <a:rPr lang="en-GB" dirty="0" smtClean="0"/>
              <a:t>Tendency to simply say ‘this VO wants this – they can have it’</a:t>
            </a:r>
          </a:p>
          <a:p>
            <a:pPr lvl="1"/>
            <a:r>
              <a:rPr lang="en-GB" dirty="0" smtClean="0"/>
              <a:t>Without any sort of assessment </a:t>
            </a:r>
          </a:p>
          <a:p>
            <a:r>
              <a:rPr lang="en-GB" dirty="0" smtClean="0"/>
              <a:t>Need strategy for what software is included</a:t>
            </a:r>
          </a:p>
          <a:p>
            <a:pPr lvl="1"/>
            <a:r>
              <a:rPr lang="en-GB" dirty="0" smtClean="0"/>
              <a:t>Possibly vulnerability assessment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a:t>
            </a:r>
            <a:endParaRPr lang="en-GB" dirty="0"/>
          </a:p>
        </p:txBody>
      </p:sp>
      <p:sp>
        <p:nvSpPr>
          <p:cNvPr id="3" name="Content Placeholder 2"/>
          <p:cNvSpPr>
            <a:spLocks noGrp="1"/>
          </p:cNvSpPr>
          <p:nvPr>
            <p:ph idx="1"/>
          </p:nvPr>
        </p:nvSpPr>
        <p:spPr/>
        <p:txBody>
          <a:bodyPr/>
          <a:lstStyle/>
          <a:p>
            <a:r>
              <a:rPr lang="en-GB" dirty="0" smtClean="0"/>
              <a:t>Vulnerability Issue handling Process as part of Operational Security Procedures milestone MS405  </a:t>
            </a:r>
            <a:r>
              <a:rPr lang="en-GB" dirty="0" smtClean="0">
                <a:hlinkClick r:id="rId2"/>
              </a:rPr>
              <a:t>https://documents.egi.eu/secure/ShowDocument?docid=47</a:t>
            </a:r>
            <a:endParaRPr lang="en-GB" dirty="0" smtClean="0"/>
          </a:p>
          <a:p>
            <a:r>
              <a:rPr lang="en-GB" dirty="0" smtClean="0"/>
              <a:t>Poster “Software Vulnerability Group”</a:t>
            </a:r>
          </a:p>
          <a:p>
            <a:r>
              <a:rPr lang="en-GB" dirty="0" smtClean="0"/>
              <a:t>Web page (in work)/ Wiki (in work)</a:t>
            </a:r>
          </a:p>
          <a:p>
            <a:r>
              <a:rPr lang="en-GB" dirty="0" smtClean="0"/>
              <a:t>More details of EGEE GSVG process at </a:t>
            </a:r>
            <a:r>
              <a:rPr lang="en-GB" dirty="0" smtClean="0">
                <a:hlinkClick r:id="rId3"/>
              </a:rPr>
              <a:t>http://www.gridpp.ac.uk/gsvg/</a:t>
            </a:r>
            <a:endParaRPr lang="en-GB" dirty="0" smtClean="0"/>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RAT members</a:t>
            </a:r>
            <a:endParaRPr lang="en-GB" dirty="0"/>
          </a:p>
        </p:txBody>
      </p:sp>
      <p:sp>
        <p:nvSpPr>
          <p:cNvPr id="3" name="Content Placeholder 2"/>
          <p:cNvSpPr>
            <a:spLocks noGrp="1"/>
          </p:cNvSpPr>
          <p:nvPr>
            <p:ph idx="1"/>
          </p:nvPr>
        </p:nvSpPr>
        <p:spPr/>
        <p:txBody>
          <a:bodyPr/>
          <a:lstStyle/>
          <a:p>
            <a:pPr>
              <a:buNone/>
            </a:pPr>
            <a:r>
              <a:rPr lang="en-GB" sz="2400" dirty="0" smtClean="0"/>
              <a:t>Linda Cornwall (RAL)</a:t>
            </a:r>
          </a:p>
          <a:p>
            <a:pPr>
              <a:buNone/>
            </a:pPr>
            <a:r>
              <a:rPr lang="en-GB" sz="2400" dirty="0" smtClean="0"/>
              <a:t>Stephen Burke(RAL) </a:t>
            </a:r>
          </a:p>
          <a:p>
            <a:pPr>
              <a:buNone/>
            </a:pPr>
            <a:r>
              <a:rPr lang="en-GB" sz="2400" dirty="0" smtClean="0"/>
              <a:t>Vincenzo Ciaschini(INFN) </a:t>
            </a:r>
          </a:p>
          <a:p>
            <a:pPr>
              <a:buNone/>
            </a:pPr>
            <a:r>
              <a:rPr lang="en-GB" sz="2400" dirty="0" smtClean="0"/>
              <a:t>Gergely Debreczeni (CERN, KFKI-RMKI),</a:t>
            </a:r>
          </a:p>
          <a:p>
            <a:pPr>
              <a:buNone/>
            </a:pPr>
            <a:r>
              <a:rPr lang="en-GB" sz="2400" dirty="0" smtClean="0"/>
              <a:t>Oscar Koeroo (</a:t>
            </a:r>
            <a:r>
              <a:rPr lang="en-GB" sz="2400" dirty="0" err="1" smtClean="0"/>
              <a:t>Nikhef</a:t>
            </a:r>
            <a:r>
              <a:rPr lang="en-GB" sz="2400" dirty="0" smtClean="0"/>
              <a:t>)</a:t>
            </a:r>
          </a:p>
          <a:p>
            <a:pPr>
              <a:buNone/>
            </a:pPr>
            <a:r>
              <a:rPr lang="en-GB" sz="2400" dirty="0" smtClean="0"/>
              <a:t>Daniel Kouril (CESNET)  </a:t>
            </a:r>
          </a:p>
          <a:p>
            <a:pPr>
              <a:buNone/>
            </a:pPr>
            <a:r>
              <a:rPr lang="en-GB" sz="2400" dirty="0" smtClean="0"/>
              <a:t>Maarten Litmaath (CERN) </a:t>
            </a:r>
          </a:p>
          <a:p>
            <a:pPr>
              <a:buNone/>
            </a:pPr>
            <a:r>
              <a:rPr lang="en-GB" sz="2400" dirty="0" smtClean="0"/>
              <a:t>Eygene Ryabinkin(RRC-KI ) </a:t>
            </a:r>
          </a:p>
          <a:p>
            <a:pPr>
              <a:buNone/>
            </a:pPr>
            <a:r>
              <a:rPr lang="en-GB" sz="2400" dirty="0" smtClean="0"/>
              <a:t>Mischa </a:t>
            </a:r>
            <a:r>
              <a:rPr lang="en-GB" sz="2400" dirty="0" err="1" smtClean="0"/>
              <a:t>Sallé</a:t>
            </a:r>
            <a:r>
              <a:rPr lang="en-GB" sz="2400" dirty="0" smtClean="0"/>
              <a:t> (</a:t>
            </a:r>
            <a:r>
              <a:rPr lang="en-GB" sz="2400" dirty="0" err="1" smtClean="0"/>
              <a:t>Nikhef</a:t>
            </a:r>
            <a:r>
              <a:rPr lang="en-GB" sz="2400" dirty="0" smtClean="0"/>
              <a:t>) </a:t>
            </a:r>
          </a:p>
          <a:p>
            <a:pPr>
              <a:buNone/>
            </a:pPr>
            <a:r>
              <a:rPr lang="en-GB" sz="2400" dirty="0" err="1" smtClean="0"/>
              <a:t>Åke</a:t>
            </a:r>
            <a:r>
              <a:rPr lang="en-GB" sz="2400" dirty="0" smtClean="0"/>
              <a:t> Sandgren(HP2CN)</a:t>
            </a:r>
          </a:p>
          <a:p>
            <a:pPr>
              <a:buNone/>
            </a:pPr>
            <a:r>
              <a:rPr lang="en-GB" sz="2400" dirty="0" smtClean="0"/>
              <a:t>Steve Traylen(CERN) </a:t>
            </a:r>
            <a:endParaRPr lang="en-GB" dirty="0" smtClean="0"/>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a:t>
            </a:r>
          </a:p>
          <a:p>
            <a:r>
              <a:rPr lang="en-GB" dirty="0" smtClean="0"/>
              <a:t>Is anyone interested in participating in the SVG?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 </a:t>
            </a:r>
            <a:endParaRPr lang="en-GB" dirty="0"/>
          </a:p>
        </p:txBody>
      </p:sp>
      <p:sp>
        <p:nvSpPr>
          <p:cNvPr id="3" name="Content Placeholder 2"/>
          <p:cNvSpPr>
            <a:spLocks noGrp="1"/>
          </p:cNvSpPr>
          <p:nvPr>
            <p:ph idx="1"/>
          </p:nvPr>
        </p:nvSpPr>
        <p:spPr>
          <a:xfrm>
            <a:off x="611560" y="1196752"/>
            <a:ext cx="8075612" cy="4525963"/>
          </a:xfrm>
        </p:spPr>
        <p:txBody>
          <a:bodyPr/>
          <a:lstStyle/>
          <a:p>
            <a:r>
              <a:rPr lang="en-GB" dirty="0" smtClean="0"/>
              <a:t>The purpose of the Software Vulnerability Group in EGI</a:t>
            </a:r>
          </a:p>
          <a:p>
            <a:r>
              <a:rPr lang="en-GB" dirty="0" smtClean="0"/>
              <a:t>What is a vulnerability?</a:t>
            </a:r>
          </a:p>
          <a:p>
            <a:r>
              <a:rPr lang="en-GB" dirty="0" smtClean="0"/>
              <a:t>Scope and approach</a:t>
            </a:r>
          </a:p>
          <a:p>
            <a:r>
              <a:rPr lang="en-GB" dirty="0" smtClean="0"/>
              <a:t>Summarise issue handling process </a:t>
            </a:r>
          </a:p>
          <a:p>
            <a:pPr lvl="1"/>
            <a:r>
              <a:rPr lang="en-GB" dirty="0" smtClean="0"/>
              <a:t>including various points of view, e.g. reporter, developer</a:t>
            </a:r>
          </a:p>
          <a:p>
            <a:r>
              <a:rPr lang="en-GB" dirty="0" smtClean="0"/>
              <a:t>How to avoid introducing new vulnerabilities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Purpose of SVG</a:t>
            </a:r>
          </a:p>
        </p:txBody>
      </p:sp>
      <p:sp>
        <p:nvSpPr>
          <p:cNvPr id="4099" name="Content Placeholder 13"/>
          <p:cNvSpPr>
            <a:spLocks noGrp="1"/>
          </p:cNvSpPr>
          <p:nvPr>
            <p:ph idx="1"/>
          </p:nvPr>
        </p:nvSpPr>
        <p:spPr>
          <a:xfrm>
            <a:off x="611188" y="1412875"/>
            <a:ext cx="8075612" cy="4525963"/>
          </a:xfrm>
        </p:spPr>
        <p:txBody>
          <a:bodyPr/>
          <a:lstStyle/>
          <a:p>
            <a:pPr>
              <a:buNone/>
            </a:pPr>
            <a:r>
              <a:rPr lang="en-GB" dirty="0" smtClean="0"/>
              <a:t>“To eliminate existing vulnerabilities from the deployed infrastructure, primarily from the grid middleware, prevent the introduction of new ones and prevent security incidents”.</a:t>
            </a:r>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123F33-D0C9-4724-96E2-02C62F17FA13}" type="datetime1">
              <a:rPr lang="en-GB" smtClean="0">
                <a:latin typeface="Arial" charset="0"/>
                <a:cs typeface="Arial" charset="0"/>
              </a:rPr>
              <a:pPr fontAlgn="base">
                <a:spcBef>
                  <a:spcPct val="0"/>
                </a:spcBef>
                <a:spcAft>
                  <a:spcPct val="0"/>
                </a:spcAft>
              </a:pPr>
              <a:t>12/09/2010</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latin typeface="Arial" charset="0"/>
              <a:cs typeface="Arial" charset="0"/>
            </a:endParaRP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02EA53-A952-496D-B3CA-BB73EFFB4B77}" type="slidenum">
              <a:rPr lang="en-GB" smtClean="0">
                <a:latin typeface="Arial" charset="0"/>
                <a:cs typeface="Arial" charset="0"/>
              </a:rPr>
              <a:pPr fontAlgn="base">
                <a:spcBef>
                  <a:spcPct val="0"/>
                </a:spcBef>
                <a:spcAft>
                  <a:spcPct val="0"/>
                </a:spcAft>
              </a:pPr>
              <a:t>5</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vulnerability?</a:t>
            </a:r>
            <a:endParaRPr lang="en-GB" dirty="0"/>
          </a:p>
        </p:txBody>
      </p:sp>
      <p:sp>
        <p:nvSpPr>
          <p:cNvPr id="3" name="Content Placeholder 2"/>
          <p:cNvSpPr>
            <a:spLocks noGrp="1"/>
          </p:cNvSpPr>
          <p:nvPr>
            <p:ph idx="1"/>
          </p:nvPr>
        </p:nvSpPr>
        <p:spPr>
          <a:xfrm>
            <a:off x="611560" y="1124744"/>
            <a:ext cx="8075612" cy="4525963"/>
          </a:xfrm>
        </p:spPr>
        <p:txBody>
          <a:bodyPr/>
          <a:lstStyle/>
          <a:p>
            <a:r>
              <a:rPr lang="en-GB" sz="2800" dirty="0" smtClean="0"/>
              <a:t>Where a principle (e.g. a user) can gain access to or influence a system beyond their intended rights e.g.</a:t>
            </a:r>
          </a:p>
          <a:p>
            <a:pPr lvl="1"/>
            <a:r>
              <a:rPr lang="en-GB" sz="2400" dirty="0" smtClean="0"/>
              <a:t>Unauthorized user can gain access</a:t>
            </a:r>
          </a:p>
          <a:p>
            <a:pPr lvl="1"/>
            <a:r>
              <a:rPr lang="en-GB" sz="2400" dirty="0" smtClean="0"/>
              <a:t>Authorized user can </a:t>
            </a:r>
          </a:p>
          <a:p>
            <a:pPr lvl="2"/>
            <a:r>
              <a:rPr lang="en-GB" dirty="0" smtClean="0"/>
              <a:t>gain privileges they should not hold – e.g. root or admin access</a:t>
            </a:r>
          </a:p>
          <a:p>
            <a:pPr lvl="2"/>
            <a:r>
              <a:rPr lang="en-GB" dirty="0" smtClean="0"/>
              <a:t>damage a system</a:t>
            </a:r>
          </a:p>
          <a:p>
            <a:pPr lvl="2"/>
            <a:r>
              <a:rPr lang="en-GB" dirty="0" smtClean="0"/>
              <a:t>Gain access to data or information they should not</a:t>
            </a:r>
          </a:p>
          <a:p>
            <a:pPr lvl="2"/>
            <a:r>
              <a:rPr lang="en-GB" dirty="0" smtClean="0"/>
              <a:t>Delete or change another user’s data</a:t>
            </a:r>
          </a:p>
          <a:p>
            <a:pPr lvl="2"/>
            <a:r>
              <a:rPr lang="en-GB" dirty="0" smtClean="0"/>
              <a:t>Impersonate another user</a:t>
            </a:r>
          </a:p>
          <a:p>
            <a:pPr lvl="1">
              <a:buNone/>
            </a:pP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not a vulnerability</a:t>
            </a:r>
            <a:endParaRPr lang="en-GB" dirty="0"/>
          </a:p>
        </p:txBody>
      </p:sp>
      <p:sp>
        <p:nvSpPr>
          <p:cNvPr id="3" name="Content Placeholder 2"/>
          <p:cNvSpPr>
            <a:spLocks noGrp="1"/>
          </p:cNvSpPr>
          <p:nvPr>
            <p:ph idx="1"/>
          </p:nvPr>
        </p:nvSpPr>
        <p:spPr>
          <a:xfrm>
            <a:off x="611560" y="1268760"/>
            <a:ext cx="8075612" cy="4525963"/>
          </a:xfrm>
        </p:spPr>
        <p:txBody>
          <a:bodyPr/>
          <a:lstStyle/>
          <a:p>
            <a:r>
              <a:rPr lang="en-GB" dirty="0" smtClean="0"/>
              <a:t>Actions which can only be carried out by site administrators</a:t>
            </a:r>
          </a:p>
          <a:p>
            <a:pPr lvl="1"/>
            <a:r>
              <a:rPr lang="en-GB" dirty="0" smtClean="0"/>
              <a:t>Site administrators mostly trusted</a:t>
            </a:r>
          </a:p>
          <a:p>
            <a:pPr lvl="1"/>
            <a:r>
              <a:rPr lang="en-GB" dirty="0" smtClean="0"/>
              <a:t>Except with bulk encrypted data + keys</a:t>
            </a:r>
          </a:p>
          <a:p>
            <a:r>
              <a:rPr lang="en-GB" dirty="0" smtClean="0"/>
              <a:t>Issues which provide information that may be useful to attacker</a:t>
            </a:r>
          </a:p>
          <a:p>
            <a:pPr lvl="1"/>
            <a:r>
              <a:rPr lang="en-GB" dirty="0" smtClean="0"/>
              <a:t>Not usually treated as vulnerabilities</a:t>
            </a:r>
          </a:p>
          <a:p>
            <a:r>
              <a:rPr lang="en-GB" dirty="0" smtClean="0"/>
              <a:t>General concerns</a:t>
            </a:r>
          </a:p>
          <a:p>
            <a:pPr lvl="1"/>
            <a:r>
              <a:rPr lang="en-GB" dirty="0" smtClean="0"/>
              <a:t>e.g. “this may not be installed correctly”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3 main activities for </a:t>
            </a:r>
            <a:br>
              <a:rPr lang="en-GB" sz="4000" dirty="0" smtClean="0"/>
            </a:br>
            <a:r>
              <a:rPr lang="en-GB" sz="4000" dirty="0" smtClean="0"/>
              <a:t>reducing vulnerabilities</a:t>
            </a:r>
            <a:endParaRPr lang="en-GB" sz="4000" dirty="0"/>
          </a:p>
        </p:txBody>
      </p:sp>
      <p:sp>
        <p:nvSpPr>
          <p:cNvPr id="3" name="Content Placeholder 2"/>
          <p:cNvSpPr>
            <a:spLocks noGrp="1"/>
          </p:cNvSpPr>
          <p:nvPr>
            <p:ph idx="1"/>
          </p:nvPr>
        </p:nvSpPr>
        <p:spPr/>
        <p:txBody>
          <a:bodyPr/>
          <a:lstStyle/>
          <a:p>
            <a:r>
              <a:rPr lang="en-GB" dirty="0" smtClean="0"/>
              <a:t>Handling vulnerabilities found/reported</a:t>
            </a:r>
          </a:p>
          <a:p>
            <a:pPr lvl="1"/>
            <a:r>
              <a:rPr lang="en-GB" dirty="0" smtClean="0"/>
              <a:t>This was the largest activity of the EGEE Grid Security Vulnerability Group (GSVG) </a:t>
            </a:r>
          </a:p>
          <a:p>
            <a:r>
              <a:rPr lang="en-GB" dirty="0" smtClean="0"/>
              <a:t>Assessing software for vulnerabilities</a:t>
            </a:r>
          </a:p>
          <a:p>
            <a:pPr lvl="1"/>
            <a:r>
              <a:rPr lang="en-GB" dirty="0" smtClean="0"/>
              <a:t>Resolving any found</a:t>
            </a:r>
          </a:p>
          <a:p>
            <a:pPr lvl="1"/>
            <a:r>
              <a:rPr lang="en-GB" dirty="0" smtClean="0"/>
              <a:t>Some done in SVG, some other groups</a:t>
            </a:r>
          </a:p>
          <a:p>
            <a:r>
              <a:rPr lang="en-GB" dirty="0" smtClean="0"/>
              <a:t>Preventing new vulnerabilities being introduced </a:t>
            </a:r>
          </a:p>
          <a:p>
            <a:pPr lvl="1"/>
            <a:r>
              <a:rPr lang="en-GB" dirty="0" smtClean="0"/>
              <a:t>Developer education, awareness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5888"/>
            <a:ext cx="7128917" cy="865187"/>
          </a:xfrm>
        </p:spPr>
        <p:txBody>
          <a:bodyPr/>
          <a:lstStyle/>
          <a:p>
            <a:r>
              <a:rPr lang="en-GB" dirty="0" smtClean="0"/>
              <a:t>Issue handling background</a:t>
            </a:r>
            <a:endParaRPr lang="en-GB" dirty="0"/>
          </a:p>
        </p:txBody>
      </p:sp>
      <p:sp>
        <p:nvSpPr>
          <p:cNvPr id="3" name="Content Placeholder 2"/>
          <p:cNvSpPr>
            <a:spLocks noGrp="1"/>
          </p:cNvSpPr>
          <p:nvPr>
            <p:ph idx="1"/>
          </p:nvPr>
        </p:nvSpPr>
        <p:spPr>
          <a:xfrm>
            <a:off x="611560" y="1124744"/>
            <a:ext cx="8075612" cy="4525963"/>
          </a:xfrm>
        </p:spPr>
        <p:txBody>
          <a:bodyPr/>
          <a:lstStyle/>
          <a:p>
            <a:r>
              <a:rPr lang="en-GB" sz="2800" dirty="0" smtClean="0"/>
              <a:t>It was recognised in 2005 that vulnerability handling in the Grid environment would be a good idea</a:t>
            </a:r>
          </a:p>
          <a:p>
            <a:r>
              <a:rPr lang="en-GB" sz="2800" dirty="0" smtClean="0"/>
              <a:t>Started logging vulnerabilities, and encouraging people to fix them</a:t>
            </a:r>
          </a:p>
          <a:p>
            <a:r>
              <a:rPr lang="en-GB" sz="2800" dirty="0" smtClean="0"/>
              <a:t>Included the Grid Security Vulnerability Group (GSVG) in EGEE-II and EGEE-III</a:t>
            </a:r>
          </a:p>
          <a:p>
            <a:r>
              <a:rPr lang="en-GB" sz="2800" dirty="0" smtClean="0"/>
              <a:t>GSVG Issue handling process developed in 2006 </a:t>
            </a:r>
          </a:p>
          <a:p>
            <a:pPr lvl="1"/>
            <a:r>
              <a:rPr lang="en-GB" dirty="0" smtClean="0"/>
              <a:t>Much of the EGI process based on this and what was have learnt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625</TotalTime>
  <Words>1894</Words>
  <Application>Microsoft Office PowerPoint</Application>
  <PresentationFormat>On-screen Show (4:3)</PresentationFormat>
  <Paragraphs>277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EGI-InSPIRE-Slide-Template_v4</vt:lpstr>
      <vt:lpstr>The Software Vulnerability Group (SVG)</vt:lpstr>
      <vt:lpstr>Session Introduction</vt:lpstr>
      <vt:lpstr>Handling  Software Vulnerabilities in the EGI Infrastructure</vt:lpstr>
      <vt:lpstr>Contents </vt:lpstr>
      <vt:lpstr>Purpose of SVG</vt:lpstr>
      <vt:lpstr>What is a vulnerability?</vt:lpstr>
      <vt:lpstr>What is not a vulnerability</vt:lpstr>
      <vt:lpstr>3 main activities for  reducing vulnerabilities</vt:lpstr>
      <vt:lpstr>Issue handling background</vt:lpstr>
      <vt:lpstr>Changed situation for EGI</vt:lpstr>
      <vt:lpstr>Why is SVG in EGI?</vt:lpstr>
      <vt:lpstr>Scope of SVG</vt:lpstr>
      <vt:lpstr>Software providers  agree to SVG process</vt:lpstr>
      <vt:lpstr>SVG membership</vt:lpstr>
      <vt:lpstr>Interaction with others</vt:lpstr>
      <vt:lpstr>Issue handling process</vt:lpstr>
      <vt:lpstr>Issue handling (2)</vt:lpstr>
      <vt:lpstr>Issue handling (3)</vt:lpstr>
      <vt:lpstr>Critical issues </vt:lpstr>
      <vt:lpstr>Reporters View</vt:lpstr>
      <vt:lpstr>Reporters View (2)</vt:lpstr>
      <vt:lpstr>SVG view and responsibilities</vt:lpstr>
      <vt:lpstr>SVG issue handling</vt:lpstr>
      <vt:lpstr>SVG responsibilities (cont)</vt:lpstr>
      <vt:lpstr>Software providers view and responsibility</vt:lpstr>
      <vt:lpstr>Software providers view (2)</vt:lpstr>
      <vt:lpstr>Software providers view (3)</vt:lpstr>
      <vt:lpstr>EGI middleware unit’s view</vt:lpstr>
      <vt:lpstr>CSIRT Team view</vt:lpstr>
      <vt:lpstr>CSIRT Team (2)</vt:lpstr>
      <vt:lpstr>Sites and NGIs view</vt:lpstr>
      <vt:lpstr>Still some things to settle</vt:lpstr>
      <vt:lpstr>Notes on Risk Categories</vt:lpstr>
      <vt:lpstr>Notes on Risk (2)</vt:lpstr>
      <vt:lpstr>Don’t introduce vulnerabilities</vt:lpstr>
      <vt:lpstr>Don’t introduce vulnerabilities (2)</vt:lpstr>
      <vt:lpstr>More information</vt:lpstr>
      <vt:lpstr>Current RAT members</vt:lpstr>
      <vt:lpstr>Questions?</vt:lpstr>
    </vt:vector>
  </TitlesOfParts>
  <Company>PPD, RAL, STFC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lac78</dc:creator>
  <cp:lastModifiedBy>lac78</cp:lastModifiedBy>
  <cp:revision>104</cp:revision>
  <dcterms:created xsi:type="dcterms:W3CDTF">2010-09-06T11:51:53Z</dcterms:created>
  <dcterms:modified xsi:type="dcterms:W3CDTF">2010-09-12T16:19:06Z</dcterms:modified>
</cp:coreProperties>
</file>