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914" r:id="rId2"/>
  </p:sldMasterIdLst>
  <p:notesMasterIdLst>
    <p:notesMasterId r:id="rId30"/>
  </p:notesMasterIdLst>
  <p:handoutMasterIdLst>
    <p:handoutMasterId r:id="rId31"/>
  </p:handoutMasterIdLst>
  <p:sldIdLst>
    <p:sldId id="517" r:id="rId3"/>
    <p:sldId id="516" r:id="rId4"/>
    <p:sldId id="548" r:id="rId5"/>
    <p:sldId id="591" r:id="rId6"/>
    <p:sldId id="592" r:id="rId7"/>
    <p:sldId id="596" r:id="rId8"/>
    <p:sldId id="598" r:id="rId9"/>
    <p:sldId id="593" r:id="rId10"/>
    <p:sldId id="597" r:id="rId11"/>
    <p:sldId id="599" r:id="rId12"/>
    <p:sldId id="594" r:id="rId13"/>
    <p:sldId id="595" r:id="rId14"/>
    <p:sldId id="611" r:id="rId15"/>
    <p:sldId id="562" r:id="rId16"/>
    <p:sldId id="563" r:id="rId17"/>
    <p:sldId id="549" r:id="rId18"/>
    <p:sldId id="568" r:id="rId19"/>
    <p:sldId id="569" r:id="rId20"/>
    <p:sldId id="578" r:id="rId21"/>
    <p:sldId id="617" r:id="rId22"/>
    <p:sldId id="618" r:id="rId23"/>
    <p:sldId id="619" r:id="rId24"/>
    <p:sldId id="621" r:id="rId25"/>
    <p:sldId id="622" r:id="rId26"/>
    <p:sldId id="623" r:id="rId27"/>
    <p:sldId id="616" r:id="rId28"/>
    <p:sldId id="529" r:id="rId29"/>
  </p:sldIdLst>
  <p:sldSz cx="9144000" cy="6858000" type="screen4x3"/>
  <p:notesSz cx="6858000" cy="9144000"/>
  <p:defaultTextStyle>
    <a:defPPr>
      <a:defRPr lang="en-US"/>
    </a:defPPr>
    <a:lvl1pPr algn="l" rtl="0" fontAlgn="base">
      <a:lnSpc>
        <a:spcPct val="90000"/>
      </a:lnSpc>
      <a:spcBef>
        <a:spcPct val="20000"/>
      </a:spcBef>
      <a:spcAft>
        <a:spcPct val="0"/>
      </a:spcAft>
      <a:buChar char="–"/>
      <a:defRPr sz="2400" kern="1200">
        <a:solidFill>
          <a:srgbClr val="0000FF"/>
        </a:solidFill>
        <a:latin typeface="Comic Sans MS" pitchFamily="66" charset="0"/>
        <a:ea typeface="+mn-ea"/>
        <a:cs typeface="+mn-cs"/>
      </a:defRPr>
    </a:lvl1pPr>
    <a:lvl2pPr marL="457200" algn="l" rtl="0" fontAlgn="base">
      <a:lnSpc>
        <a:spcPct val="90000"/>
      </a:lnSpc>
      <a:spcBef>
        <a:spcPct val="20000"/>
      </a:spcBef>
      <a:spcAft>
        <a:spcPct val="0"/>
      </a:spcAft>
      <a:buChar char="–"/>
      <a:defRPr sz="2400" kern="1200">
        <a:solidFill>
          <a:srgbClr val="0000FF"/>
        </a:solidFill>
        <a:latin typeface="Comic Sans MS" pitchFamily="66" charset="0"/>
        <a:ea typeface="+mn-ea"/>
        <a:cs typeface="+mn-cs"/>
      </a:defRPr>
    </a:lvl2pPr>
    <a:lvl3pPr marL="914400" algn="l" rtl="0" fontAlgn="base">
      <a:lnSpc>
        <a:spcPct val="90000"/>
      </a:lnSpc>
      <a:spcBef>
        <a:spcPct val="20000"/>
      </a:spcBef>
      <a:spcAft>
        <a:spcPct val="0"/>
      </a:spcAft>
      <a:buChar char="–"/>
      <a:defRPr sz="2400" kern="1200">
        <a:solidFill>
          <a:srgbClr val="0000FF"/>
        </a:solidFill>
        <a:latin typeface="Comic Sans MS" pitchFamily="66" charset="0"/>
        <a:ea typeface="+mn-ea"/>
        <a:cs typeface="+mn-cs"/>
      </a:defRPr>
    </a:lvl3pPr>
    <a:lvl4pPr marL="1371600" algn="l" rtl="0" fontAlgn="base">
      <a:lnSpc>
        <a:spcPct val="90000"/>
      </a:lnSpc>
      <a:spcBef>
        <a:spcPct val="20000"/>
      </a:spcBef>
      <a:spcAft>
        <a:spcPct val="0"/>
      </a:spcAft>
      <a:buChar char="–"/>
      <a:defRPr sz="2400" kern="1200">
        <a:solidFill>
          <a:srgbClr val="0000FF"/>
        </a:solidFill>
        <a:latin typeface="Comic Sans MS" pitchFamily="66" charset="0"/>
        <a:ea typeface="+mn-ea"/>
        <a:cs typeface="+mn-cs"/>
      </a:defRPr>
    </a:lvl4pPr>
    <a:lvl5pPr marL="1828800" algn="l" rtl="0" fontAlgn="base">
      <a:lnSpc>
        <a:spcPct val="90000"/>
      </a:lnSpc>
      <a:spcBef>
        <a:spcPct val="20000"/>
      </a:spcBef>
      <a:spcAft>
        <a:spcPct val="0"/>
      </a:spcAft>
      <a:buChar char="–"/>
      <a:defRPr sz="2400" kern="1200">
        <a:solidFill>
          <a:srgbClr val="0000FF"/>
        </a:solidFill>
        <a:latin typeface="Comic Sans MS" pitchFamily="66" charset="0"/>
        <a:ea typeface="+mn-ea"/>
        <a:cs typeface="+mn-cs"/>
      </a:defRPr>
    </a:lvl5pPr>
    <a:lvl6pPr marL="2286000" algn="l" defTabSz="914400" rtl="0" eaLnBrk="1" latinLnBrk="0" hangingPunct="1">
      <a:defRPr sz="2400" kern="1200">
        <a:solidFill>
          <a:srgbClr val="0000FF"/>
        </a:solidFill>
        <a:latin typeface="Comic Sans MS" pitchFamily="66" charset="0"/>
        <a:ea typeface="+mn-ea"/>
        <a:cs typeface="+mn-cs"/>
      </a:defRPr>
    </a:lvl6pPr>
    <a:lvl7pPr marL="2743200" algn="l" defTabSz="914400" rtl="0" eaLnBrk="1" latinLnBrk="0" hangingPunct="1">
      <a:defRPr sz="2400" kern="1200">
        <a:solidFill>
          <a:srgbClr val="0000FF"/>
        </a:solidFill>
        <a:latin typeface="Comic Sans MS" pitchFamily="66" charset="0"/>
        <a:ea typeface="+mn-ea"/>
        <a:cs typeface="+mn-cs"/>
      </a:defRPr>
    </a:lvl7pPr>
    <a:lvl8pPr marL="3200400" algn="l" defTabSz="914400" rtl="0" eaLnBrk="1" latinLnBrk="0" hangingPunct="1">
      <a:defRPr sz="2400" kern="1200">
        <a:solidFill>
          <a:srgbClr val="0000FF"/>
        </a:solidFill>
        <a:latin typeface="Comic Sans MS" pitchFamily="66" charset="0"/>
        <a:ea typeface="+mn-ea"/>
        <a:cs typeface="+mn-cs"/>
      </a:defRPr>
    </a:lvl8pPr>
    <a:lvl9pPr marL="3657600" algn="l" defTabSz="914400" rtl="0" eaLnBrk="1" latinLnBrk="0" hangingPunct="1">
      <a:defRPr sz="2400" kern="1200">
        <a:solidFill>
          <a:srgbClr val="0000FF"/>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00"/>
    <a:srgbClr val="0000FF"/>
    <a:srgbClr val="F3A4A2"/>
    <a:srgbClr val="D7E3AF"/>
    <a:srgbClr val="E3B3DB"/>
    <a:srgbClr val="E2FFFF"/>
    <a:srgbClr val="FFFFEE"/>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0" autoAdjust="0"/>
    <p:restoredTop sz="93164" autoAdjust="0"/>
  </p:normalViewPr>
  <p:slideViewPr>
    <p:cSldViewPr snapToGrid="0">
      <p:cViewPr>
        <p:scale>
          <a:sx n="66" d="100"/>
          <a:sy n="66" d="100"/>
        </p:scale>
        <p:origin x="-774" y="54"/>
      </p:cViewPr>
      <p:guideLst>
        <p:guide orient="horz" pos="384"/>
        <p:guide pos="5712"/>
        <p:guide pos="5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2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sz="1200">
                <a:solidFill>
                  <a:schemeClr val="tx1"/>
                </a:solidFill>
                <a:latin typeface="Arial" charset="0"/>
              </a:defRPr>
            </a:lvl1pPr>
          </a:lstStyle>
          <a:p>
            <a:pPr>
              <a:defRPr/>
            </a:pPr>
            <a:r>
              <a:rPr lang="en-US"/>
              <a:t>Vulnerability Assessment and Secure Coding Practices</a:t>
            </a:r>
          </a:p>
        </p:txBody>
      </p:sp>
      <p:sp>
        <p:nvSpPr>
          <p:cNvPr id="2355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sz="1200">
                <a:solidFill>
                  <a:schemeClr val="tx1"/>
                </a:solidFill>
                <a:latin typeface="Arial" charset="0"/>
              </a:defRPr>
            </a:lvl1pPr>
          </a:lstStyle>
          <a:p>
            <a:pPr>
              <a:defRPr/>
            </a:pPr>
            <a:endParaRPr lang="en-US"/>
          </a:p>
        </p:txBody>
      </p:sp>
      <p:sp>
        <p:nvSpPr>
          <p:cNvPr id="2355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FontTx/>
              <a:buNone/>
              <a:defRPr sz="1200">
                <a:solidFill>
                  <a:schemeClr val="tx1"/>
                </a:solidFill>
                <a:latin typeface="Arial" charset="0"/>
              </a:defRPr>
            </a:lvl1pPr>
          </a:lstStyle>
          <a:p>
            <a:pPr>
              <a:defRPr/>
            </a:pPr>
            <a:endParaRPr lang="en-US"/>
          </a:p>
        </p:txBody>
      </p:sp>
      <p:sp>
        <p:nvSpPr>
          <p:cNvPr id="2355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FontTx/>
              <a:buNone/>
              <a:defRPr sz="1200">
                <a:solidFill>
                  <a:schemeClr val="tx1"/>
                </a:solidFill>
                <a:latin typeface="Arial" charset="0"/>
              </a:defRPr>
            </a:lvl1pPr>
          </a:lstStyle>
          <a:p>
            <a:pPr>
              <a:defRPr/>
            </a:pPr>
            <a:fld id="{A33F88B4-2F16-4805-8756-E940249AFDEB}"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sz="1200">
                <a:solidFill>
                  <a:schemeClr val="tx1"/>
                </a:solidFill>
                <a:latin typeface="Arial" charset="0"/>
              </a:defRPr>
            </a:lvl1pPr>
          </a:lstStyle>
          <a:p>
            <a:pPr>
              <a:defRPr/>
            </a:pPr>
            <a:r>
              <a:rPr lang="en-US"/>
              <a:t>Vulnerability Assessment and Secure Coding Practices</a:t>
            </a:r>
          </a:p>
        </p:txBody>
      </p:sp>
      <p:sp>
        <p:nvSpPr>
          <p:cNvPr id="931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sz="1200">
                <a:solidFill>
                  <a:schemeClr val="tx1"/>
                </a:solidFill>
                <a:latin typeface="Arial" charset="0"/>
              </a:defRPr>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931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FontTx/>
              <a:buNone/>
              <a:defRPr sz="1200">
                <a:solidFill>
                  <a:schemeClr val="tx1"/>
                </a:solidFill>
                <a:latin typeface="Arial" charset="0"/>
              </a:defRPr>
            </a:lvl1pPr>
          </a:lstStyle>
          <a:p>
            <a:pPr>
              <a:defRPr/>
            </a:pPr>
            <a:endParaRPr lang="en-US"/>
          </a:p>
        </p:txBody>
      </p:sp>
      <p:sp>
        <p:nvSpPr>
          <p:cNvPr id="931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FontTx/>
              <a:buNone/>
              <a:defRPr sz="1200">
                <a:solidFill>
                  <a:schemeClr val="tx1"/>
                </a:solidFill>
                <a:latin typeface="Arial" charset="0"/>
              </a:defRPr>
            </a:lvl1pPr>
          </a:lstStyle>
          <a:p>
            <a:pPr>
              <a:defRPr/>
            </a:pPr>
            <a:fld id="{CEFBE6E3-6AA3-4455-B422-9C84E93D96E6}" type="slidenum">
              <a:rPr lang="en-US"/>
              <a:pPr>
                <a:defRPr/>
              </a:pPr>
              <a:t>‹Nº›</a:t>
            </a:fld>
            <a:endParaRPr 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Greeks" TargetMode="External"/><Relationship Id="rId3" Type="http://schemas.openxmlformats.org/officeDocument/2006/relationships/hyperlink" Target="http://en.wikipedia.org/wiki/Proverb" TargetMode="External"/><Relationship Id="rId7" Type="http://schemas.openxmlformats.org/officeDocument/2006/relationships/hyperlink" Target="http://en.wikipedia.org/w/index.php?title=The_Greek_Anthology&amp;action=edit&amp;redlink=1" TargetMode="External"/><Relationship Id="rId12" Type="http://schemas.openxmlformats.org/officeDocument/2006/relationships/hyperlink" Target="http://en.wikipedia.org/wiki/Pendennis"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en.wikipedia.org/wiki/Palladas" TargetMode="External"/><Relationship Id="rId11" Type="http://schemas.openxmlformats.org/officeDocument/2006/relationships/hyperlink" Target="http://en.wikipedia.org/wiki/Thackeray" TargetMode="External"/><Relationship Id="rId5" Type="http://schemas.openxmlformats.org/officeDocument/2006/relationships/hyperlink" Target="http://en.wikipedia.org/wiki/Adagia" TargetMode="External"/><Relationship Id="rId10" Type="http://schemas.openxmlformats.org/officeDocument/2006/relationships/hyperlink" Target="http://en.wikipedia.org/wiki/Oxford_English_Dictionary" TargetMode="External"/><Relationship Id="rId4" Type="http://schemas.openxmlformats.org/officeDocument/2006/relationships/hyperlink" Target="http://en.wikipedia.org/wiki/Erasmus" TargetMode="External"/><Relationship Id="rId9" Type="http://schemas.openxmlformats.org/officeDocument/2006/relationships/hyperlink" Target="http://en.wikipedia.org/wiki/Argonauts"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Greeks" TargetMode="External"/><Relationship Id="rId3" Type="http://schemas.openxmlformats.org/officeDocument/2006/relationships/hyperlink" Target="http://en.wikipedia.org/wiki/Proverb" TargetMode="External"/><Relationship Id="rId7" Type="http://schemas.openxmlformats.org/officeDocument/2006/relationships/hyperlink" Target="http://en.wikipedia.org/w/index.php?title=The_Greek_Anthology&amp;action=edit&amp;redlink=1" TargetMode="External"/><Relationship Id="rId12" Type="http://schemas.openxmlformats.org/officeDocument/2006/relationships/hyperlink" Target="http://en.wikipedia.org/wiki/Pendennis"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Palladas" TargetMode="External"/><Relationship Id="rId11" Type="http://schemas.openxmlformats.org/officeDocument/2006/relationships/hyperlink" Target="http://en.wikipedia.org/wiki/Thackeray" TargetMode="External"/><Relationship Id="rId5" Type="http://schemas.openxmlformats.org/officeDocument/2006/relationships/hyperlink" Target="http://en.wikipedia.org/wiki/Adagia" TargetMode="External"/><Relationship Id="rId10" Type="http://schemas.openxmlformats.org/officeDocument/2006/relationships/hyperlink" Target="http://en.wikipedia.org/wiki/Oxford_English_Dictionary" TargetMode="External"/><Relationship Id="rId4" Type="http://schemas.openxmlformats.org/officeDocument/2006/relationships/hyperlink" Target="http://en.wikipedia.org/wiki/Erasmus" TargetMode="External"/><Relationship Id="rId9" Type="http://schemas.openxmlformats.org/officeDocument/2006/relationships/hyperlink" Target="http://en.wikipedia.org/wiki/Argonaut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75779" name="Rectangle 7"/>
          <p:cNvSpPr>
            <a:spLocks noGrp="1" noChangeArrowheads="1"/>
          </p:cNvSpPr>
          <p:nvPr>
            <p:ph type="sldNum" sz="quarter" idx="5"/>
          </p:nvPr>
        </p:nvSpPr>
        <p:spPr>
          <a:noFill/>
        </p:spPr>
        <p:txBody>
          <a:bodyPr/>
          <a:lstStyle/>
          <a:p>
            <a:fld id="{65A90B50-FFA9-4A4F-B4EB-C6CB4AEA6BEA}" type="slidenum">
              <a:rPr lang="en-US" smtClean="0"/>
              <a:pPr/>
              <a:t>1</a:t>
            </a:fld>
            <a:endParaRPr lang="en-US" smtClean="0"/>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noFill/>
          <a:ln/>
        </p:spPr>
        <p:txBody>
          <a:bodyPr/>
          <a:lstStyle/>
          <a:p>
            <a:pPr>
              <a:spcBef>
                <a:spcPct val="0"/>
              </a:spcBef>
            </a:pPr>
            <a:endParaRPr lang="es-ES" sz="24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s-ES" smtClean="0"/>
          </a:p>
        </p:txBody>
      </p:sp>
      <p:sp>
        <p:nvSpPr>
          <p:cNvPr id="84996" name="Header Placeholder 3"/>
          <p:cNvSpPr>
            <a:spLocks noGrp="1"/>
          </p:cNvSpPr>
          <p:nvPr>
            <p:ph type="hdr" sz="quarter"/>
          </p:nvPr>
        </p:nvSpPr>
        <p:spPr>
          <a:noFill/>
        </p:spPr>
        <p:txBody>
          <a:bodyPr/>
          <a:lstStyle/>
          <a:p>
            <a:r>
              <a:rPr lang="en-US" smtClean="0"/>
              <a:t>Vulnerability Assessment and Secure Coding Practices</a:t>
            </a:r>
          </a:p>
        </p:txBody>
      </p:sp>
      <p:sp>
        <p:nvSpPr>
          <p:cNvPr id="84997" name="Slide Number Placeholder 4"/>
          <p:cNvSpPr>
            <a:spLocks noGrp="1"/>
          </p:cNvSpPr>
          <p:nvPr>
            <p:ph type="sldNum" sz="quarter" idx="5"/>
          </p:nvPr>
        </p:nvSpPr>
        <p:spPr>
          <a:noFill/>
        </p:spPr>
        <p:txBody>
          <a:bodyPr/>
          <a:lstStyle/>
          <a:p>
            <a:fld id="{B4D09CD3-E148-4422-B6F5-5644F86A75B6}"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s-ES" smtClean="0"/>
          </a:p>
        </p:txBody>
      </p:sp>
      <p:sp>
        <p:nvSpPr>
          <p:cNvPr id="86020" name="Header Placeholder 3"/>
          <p:cNvSpPr>
            <a:spLocks noGrp="1"/>
          </p:cNvSpPr>
          <p:nvPr>
            <p:ph type="hdr" sz="quarter"/>
          </p:nvPr>
        </p:nvSpPr>
        <p:spPr>
          <a:noFill/>
        </p:spPr>
        <p:txBody>
          <a:bodyPr/>
          <a:lstStyle/>
          <a:p>
            <a:r>
              <a:rPr lang="en-US" smtClean="0"/>
              <a:t>Vulnerability Assessment and Secure Coding Practices</a:t>
            </a:r>
          </a:p>
        </p:txBody>
      </p:sp>
      <p:sp>
        <p:nvSpPr>
          <p:cNvPr id="86021" name="Slide Number Placeholder 4"/>
          <p:cNvSpPr>
            <a:spLocks noGrp="1"/>
          </p:cNvSpPr>
          <p:nvPr>
            <p:ph type="sldNum" sz="quarter" idx="5"/>
          </p:nvPr>
        </p:nvSpPr>
        <p:spPr>
          <a:noFill/>
        </p:spPr>
        <p:txBody>
          <a:bodyPr/>
          <a:lstStyle/>
          <a:p>
            <a:fld id="{E61D2C8D-6421-4709-B183-C32E0DB4EF48}"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s-ES" smtClean="0"/>
          </a:p>
        </p:txBody>
      </p:sp>
      <p:sp>
        <p:nvSpPr>
          <p:cNvPr id="87044" name="Header Placeholder 3"/>
          <p:cNvSpPr>
            <a:spLocks noGrp="1"/>
          </p:cNvSpPr>
          <p:nvPr>
            <p:ph type="hdr" sz="quarter"/>
          </p:nvPr>
        </p:nvSpPr>
        <p:spPr>
          <a:noFill/>
        </p:spPr>
        <p:txBody>
          <a:bodyPr/>
          <a:lstStyle/>
          <a:p>
            <a:r>
              <a:rPr lang="en-US" smtClean="0"/>
              <a:t>Vulnerability Assessment and Secure Coding Practices</a:t>
            </a:r>
          </a:p>
        </p:txBody>
      </p:sp>
      <p:sp>
        <p:nvSpPr>
          <p:cNvPr id="87045" name="Slide Number Placeholder 4"/>
          <p:cNvSpPr>
            <a:spLocks noGrp="1"/>
          </p:cNvSpPr>
          <p:nvPr>
            <p:ph type="sldNum" sz="quarter" idx="5"/>
          </p:nvPr>
        </p:nvSpPr>
        <p:spPr>
          <a:noFill/>
        </p:spPr>
        <p:txBody>
          <a:bodyPr/>
          <a:lstStyle/>
          <a:p>
            <a:fld id="{C9741A2A-9F4D-4689-9382-0973E99EB29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s-ES" smtClean="0"/>
          </a:p>
        </p:txBody>
      </p:sp>
      <p:sp>
        <p:nvSpPr>
          <p:cNvPr id="88068" name="Header Placeholder 3"/>
          <p:cNvSpPr>
            <a:spLocks noGrp="1"/>
          </p:cNvSpPr>
          <p:nvPr>
            <p:ph type="hdr" sz="quarter"/>
          </p:nvPr>
        </p:nvSpPr>
        <p:spPr>
          <a:noFill/>
        </p:spPr>
        <p:txBody>
          <a:bodyPr/>
          <a:lstStyle/>
          <a:p>
            <a:r>
              <a:rPr lang="en-US" smtClean="0"/>
              <a:t>Vulnerability Assessment and Secure Coding Practices</a:t>
            </a:r>
          </a:p>
        </p:txBody>
      </p:sp>
      <p:sp>
        <p:nvSpPr>
          <p:cNvPr id="88069" name="Slide Number Placeholder 4"/>
          <p:cNvSpPr>
            <a:spLocks noGrp="1"/>
          </p:cNvSpPr>
          <p:nvPr>
            <p:ph type="sldNum" sz="quarter" idx="5"/>
          </p:nvPr>
        </p:nvSpPr>
        <p:spPr>
          <a:noFill/>
        </p:spPr>
        <p:txBody>
          <a:bodyPr/>
          <a:lstStyle/>
          <a:p>
            <a:fld id="{6AA35B2A-0881-4E57-8293-42637DDEADBD}"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4779A2C8-6493-4B4B-8184-C4097CB6321B}" type="slidenum">
              <a:rPr lang="en-US" sz="1200">
                <a:solidFill>
                  <a:schemeClr val="tx1"/>
                </a:solidFill>
                <a:latin typeface="Arial" charset="0"/>
                <a:ea typeface="MS PGothic" pitchFamily="34" charset="-128"/>
              </a:rPr>
              <a:pPr algn="r" eaLnBrk="0" hangingPunct="0">
                <a:lnSpc>
                  <a:spcPct val="100000"/>
                </a:lnSpc>
                <a:spcBef>
                  <a:spcPct val="0"/>
                </a:spcBef>
                <a:buFontTx/>
                <a:buNone/>
              </a:pPr>
              <a:t>14</a:t>
            </a:fld>
            <a:endParaRPr lang="en-US" sz="1200">
              <a:solidFill>
                <a:schemeClr val="tx1"/>
              </a:solidFill>
              <a:latin typeface="Arial" charset="0"/>
              <a:ea typeface="MS PGothic" pitchFamily="34" charset="-128"/>
            </a:endParaRPr>
          </a:p>
        </p:txBody>
      </p:sp>
      <p:sp>
        <p:nvSpPr>
          <p:cNvPr id="92163" name="Rectangle 7"/>
          <p:cNvSpPr txBox="1">
            <a:spLocks noGrp="1" noChangeArrowheads="1"/>
          </p:cNvSpPr>
          <p:nvPr/>
        </p:nvSpPr>
        <p:spPr bwMode="auto">
          <a:xfrm>
            <a:off x="3884613" y="8686800"/>
            <a:ext cx="2973387" cy="457200"/>
          </a:xfrm>
          <a:prstGeom prst="rect">
            <a:avLst/>
          </a:prstGeom>
          <a:noFill/>
          <a:ln w="9525">
            <a:noFill/>
            <a:miter lim="800000"/>
            <a:headEnd/>
            <a:tailEnd/>
          </a:ln>
        </p:spPr>
        <p:txBody>
          <a:bodyPr lIns="92409" tIns="46205" rIns="92409" bIns="46205" anchor="b"/>
          <a:lstStyle/>
          <a:p>
            <a:pPr algn="r" defTabSz="923925" eaLnBrk="0" hangingPunct="0">
              <a:lnSpc>
                <a:spcPct val="100000"/>
              </a:lnSpc>
              <a:spcBef>
                <a:spcPct val="0"/>
              </a:spcBef>
              <a:buFontTx/>
              <a:buNone/>
            </a:pPr>
            <a:fld id="{6C489EA9-1CAB-4910-9B94-1A2B42B3ADDA}" type="slidenum">
              <a:rPr lang="en-US" sz="1200">
                <a:solidFill>
                  <a:schemeClr val="tx1"/>
                </a:solidFill>
                <a:latin typeface="Times New Roman" pitchFamily="18" charset="0"/>
                <a:cs typeface="Times New Roman" pitchFamily="18" charset="0"/>
              </a:rPr>
              <a:pPr algn="r" defTabSz="923925" eaLnBrk="0" hangingPunct="0">
                <a:lnSpc>
                  <a:spcPct val="100000"/>
                </a:lnSpc>
                <a:spcBef>
                  <a:spcPct val="0"/>
                </a:spcBef>
                <a:buFontTx/>
                <a:buNone/>
              </a:pPr>
              <a:t>14</a:t>
            </a:fld>
            <a:endParaRPr lang="en-US" sz="1200">
              <a:solidFill>
                <a:schemeClr val="tx1"/>
              </a:solidFill>
              <a:latin typeface="Times New Roman" pitchFamily="18" charset="0"/>
              <a:cs typeface="Times New Roman" pitchFamily="18" charset="0"/>
            </a:endParaRPr>
          </a:p>
        </p:txBody>
      </p:sp>
      <p:sp>
        <p:nvSpPr>
          <p:cNvPr id="92164" name="Rectangle 2"/>
          <p:cNvSpPr>
            <a:spLocks noGrp="1" noRot="1" noChangeAspect="1" noChangeArrowheads="1" noTextEdit="1"/>
          </p:cNvSpPr>
          <p:nvPr>
            <p:ph type="sldImg"/>
          </p:nvPr>
        </p:nvSpPr>
        <p:spPr>
          <a:solidFill>
            <a:srgbClr val="FFFFFF"/>
          </a:solidFill>
          <a:ln/>
        </p:spPr>
      </p:sp>
      <p:sp>
        <p:nvSpPr>
          <p:cNvPr id="92165" name="Rectangle 3"/>
          <p:cNvSpPr>
            <a:spLocks noGrp="1" noChangeArrowheads="1"/>
          </p:cNvSpPr>
          <p:nvPr>
            <p:ph type="body" idx="1"/>
          </p:nvPr>
        </p:nvSpPr>
        <p:spPr>
          <a:noFill/>
          <a:ln>
            <a:solidFill>
              <a:srgbClr val="000000"/>
            </a:solidFill>
          </a:ln>
        </p:spPr>
        <p:txBody>
          <a:bodyPr lIns="92409" tIns="46205" rIns="92409" bIns="46205"/>
          <a:lstStyle/>
          <a:p>
            <a:pPr eaLnBrk="1" hangingPunct="1"/>
            <a:r>
              <a:rPr lang="es-ES" smtClean="0"/>
              <a:t>Note some just “admin” software.  Assessed and remediated.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B00A406E-0EBF-4A57-9932-7F58E257C823}" type="slidenum">
              <a:rPr lang="en-US" sz="1200">
                <a:solidFill>
                  <a:schemeClr val="tx1"/>
                </a:solidFill>
                <a:latin typeface="Arial" charset="0"/>
                <a:ea typeface="MS PGothic" pitchFamily="34" charset="-128"/>
              </a:rPr>
              <a:pPr algn="r" eaLnBrk="0" hangingPunct="0">
                <a:lnSpc>
                  <a:spcPct val="100000"/>
                </a:lnSpc>
                <a:spcBef>
                  <a:spcPct val="0"/>
                </a:spcBef>
                <a:buFontTx/>
                <a:buNone/>
              </a:pPr>
              <a:t>15</a:t>
            </a:fld>
            <a:endParaRPr lang="en-US" sz="1200">
              <a:solidFill>
                <a:schemeClr val="tx1"/>
              </a:solidFill>
              <a:latin typeface="Arial" charset="0"/>
              <a:ea typeface="MS PGothic" pitchFamily="34" charset="-128"/>
            </a:endParaRPr>
          </a:p>
        </p:txBody>
      </p:sp>
      <p:sp>
        <p:nvSpPr>
          <p:cNvPr id="93187" name="Rectangle 7"/>
          <p:cNvSpPr txBox="1">
            <a:spLocks noGrp="1" noChangeArrowheads="1"/>
          </p:cNvSpPr>
          <p:nvPr/>
        </p:nvSpPr>
        <p:spPr bwMode="auto">
          <a:xfrm>
            <a:off x="3884613" y="8686800"/>
            <a:ext cx="2973387" cy="457200"/>
          </a:xfrm>
          <a:prstGeom prst="rect">
            <a:avLst/>
          </a:prstGeom>
          <a:noFill/>
          <a:ln w="9525">
            <a:noFill/>
            <a:miter lim="800000"/>
            <a:headEnd/>
            <a:tailEnd/>
          </a:ln>
        </p:spPr>
        <p:txBody>
          <a:bodyPr lIns="92409" tIns="46205" rIns="92409" bIns="46205" anchor="b"/>
          <a:lstStyle/>
          <a:p>
            <a:pPr algn="r" defTabSz="923925" eaLnBrk="0" hangingPunct="0">
              <a:lnSpc>
                <a:spcPct val="100000"/>
              </a:lnSpc>
              <a:spcBef>
                <a:spcPct val="0"/>
              </a:spcBef>
              <a:buFontTx/>
              <a:buNone/>
            </a:pPr>
            <a:fld id="{9C55BCD5-4750-428D-ABF9-5FA0BAB5961B}" type="slidenum">
              <a:rPr lang="en-US" sz="1200">
                <a:solidFill>
                  <a:schemeClr val="tx1"/>
                </a:solidFill>
                <a:latin typeface="Times New Roman" pitchFamily="18" charset="0"/>
                <a:cs typeface="Times New Roman" pitchFamily="18" charset="0"/>
              </a:rPr>
              <a:pPr algn="r" defTabSz="923925" eaLnBrk="0" hangingPunct="0">
                <a:lnSpc>
                  <a:spcPct val="100000"/>
                </a:lnSpc>
                <a:spcBef>
                  <a:spcPct val="0"/>
                </a:spcBef>
                <a:buFontTx/>
                <a:buNone/>
              </a:pPr>
              <a:t>15</a:t>
            </a:fld>
            <a:endParaRPr lang="en-US" sz="1200">
              <a:solidFill>
                <a:schemeClr val="tx1"/>
              </a:solidFill>
              <a:latin typeface="Times New Roman" pitchFamily="18" charset="0"/>
              <a:cs typeface="Times New Roman" pitchFamily="18" charset="0"/>
            </a:endParaRPr>
          </a:p>
        </p:txBody>
      </p:sp>
      <p:sp>
        <p:nvSpPr>
          <p:cNvPr id="93188" name="Rectangle 2"/>
          <p:cNvSpPr>
            <a:spLocks noGrp="1" noRot="1" noChangeAspect="1" noChangeArrowheads="1" noTextEdit="1"/>
          </p:cNvSpPr>
          <p:nvPr>
            <p:ph type="sldImg"/>
          </p:nvPr>
        </p:nvSpPr>
        <p:spPr>
          <a:solidFill>
            <a:srgbClr val="FFFFFF"/>
          </a:solidFill>
          <a:ln/>
        </p:spPr>
      </p:sp>
      <p:sp>
        <p:nvSpPr>
          <p:cNvPr id="93189" name="Rectangle 3"/>
          <p:cNvSpPr>
            <a:spLocks noGrp="1" noChangeArrowheads="1"/>
          </p:cNvSpPr>
          <p:nvPr>
            <p:ph type="body" idx="1"/>
          </p:nvPr>
        </p:nvSpPr>
        <p:spPr>
          <a:noFill/>
          <a:ln>
            <a:solidFill>
              <a:srgbClr val="000000"/>
            </a:solidFill>
          </a:ln>
        </p:spPr>
        <p:txBody>
          <a:bodyPr lIns="92409" tIns="46205" rIns="92409" bIns="46205"/>
          <a:lstStyle/>
          <a:p>
            <a:pPr eaLnBrk="1" hangingPunct="1"/>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eaLnBrk="0" hangingPunct="0">
              <a:lnSpc>
                <a:spcPct val="100000"/>
              </a:lnSpc>
              <a:spcBef>
                <a:spcPct val="0"/>
              </a:spcBef>
              <a:buFontTx/>
              <a:buNone/>
            </a:pPr>
            <a:r>
              <a:rPr lang="en-US" sz="1200">
                <a:solidFill>
                  <a:schemeClr val="tx1"/>
                </a:solidFill>
                <a:latin typeface="Arial" charset="0"/>
              </a:rPr>
              <a:t>Vulnerability Assessment and Secure Coding Practices</a:t>
            </a:r>
          </a:p>
        </p:txBody>
      </p:sp>
      <p:sp>
        <p:nvSpPr>
          <p:cNvPr id="9421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85D7DFA8-88C9-4A52-ACDB-4013B9A54DE7}" type="slidenum">
              <a:rPr lang="en-US" sz="1200">
                <a:solidFill>
                  <a:schemeClr val="tx1"/>
                </a:solidFill>
                <a:latin typeface="Arial" charset="0"/>
              </a:rPr>
              <a:pPr algn="r" eaLnBrk="0" hangingPunct="0">
                <a:lnSpc>
                  <a:spcPct val="100000"/>
                </a:lnSpc>
                <a:spcBef>
                  <a:spcPct val="0"/>
                </a:spcBef>
                <a:buFontTx/>
                <a:buNone/>
              </a:pPr>
              <a:t>16</a:t>
            </a:fld>
            <a:endParaRPr lang="en-US" sz="1200">
              <a:solidFill>
                <a:schemeClr val="tx1"/>
              </a:solidFill>
              <a:latin typeface="Arial" charset="0"/>
            </a:endParaRPr>
          </a:p>
        </p:txBody>
      </p:sp>
      <p:sp>
        <p:nvSpPr>
          <p:cNvPr id="94212" name="Rectangle 2"/>
          <p:cNvSpPr>
            <a:spLocks noGrp="1" noRot="1" noChangeAspect="1" noChangeArrowheads="1" noTextEdit="1"/>
          </p:cNvSpPr>
          <p:nvPr>
            <p:ph type="sldImg"/>
          </p:nvPr>
        </p:nvSpPr>
        <p:spPr>
          <a:ln/>
        </p:spPr>
      </p:sp>
      <p:sp>
        <p:nvSpPr>
          <p:cNvPr id="94213"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s-ES" smtClean="0"/>
          </a:p>
        </p:txBody>
      </p:sp>
      <p:sp>
        <p:nvSpPr>
          <p:cNvPr id="95236" name="Header Placeholder 3"/>
          <p:cNvSpPr>
            <a:spLocks noGrp="1"/>
          </p:cNvSpPr>
          <p:nvPr>
            <p:ph type="hdr" sz="quarter"/>
          </p:nvPr>
        </p:nvSpPr>
        <p:spPr>
          <a:noFill/>
        </p:spPr>
        <p:txBody>
          <a:bodyPr/>
          <a:lstStyle/>
          <a:p>
            <a:r>
              <a:rPr lang="en-US" smtClean="0"/>
              <a:t>Vulnerability Assessment and Secure Coding Practices</a:t>
            </a:r>
          </a:p>
        </p:txBody>
      </p:sp>
      <p:sp>
        <p:nvSpPr>
          <p:cNvPr id="95237" name="Slide Number Placeholder 4"/>
          <p:cNvSpPr>
            <a:spLocks noGrp="1"/>
          </p:cNvSpPr>
          <p:nvPr>
            <p:ph type="sldNum" sz="quarter" idx="5"/>
          </p:nvPr>
        </p:nvSpPr>
        <p:spPr>
          <a:noFill/>
        </p:spPr>
        <p:txBody>
          <a:bodyPr/>
          <a:lstStyle/>
          <a:p>
            <a:fld id="{801C92B4-5034-492B-A516-7643AC3AFCC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s-ES" smtClean="0"/>
          </a:p>
        </p:txBody>
      </p:sp>
      <p:sp>
        <p:nvSpPr>
          <p:cNvPr id="96260" name="Header Placeholder 3"/>
          <p:cNvSpPr>
            <a:spLocks noGrp="1"/>
          </p:cNvSpPr>
          <p:nvPr>
            <p:ph type="hdr" sz="quarter"/>
          </p:nvPr>
        </p:nvSpPr>
        <p:spPr>
          <a:noFill/>
        </p:spPr>
        <p:txBody>
          <a:bodyPr/>
          <a:lstStyle/>
          <a:p>
            <a:r>
              <a:rPr lang="en-US" smtClean="0"/>
              <a:t>Vulnerability Assessment and Secure Coding Practices</a:t>
            </a:r>
          </a:p>
        </p:txBody>
      </p:sp>
      <p:sp>
        <p:nvSpPr>
          <p:cNvPr id="96261" name="Slide Number Placeholder 4"/>
          <p:cNvSpPr>
            <a:spLocks noGrp="1"/>
          </p:cNvSpPr>
          <p:nvPr>
            <p:ph type="sldNum" sz="quarter" idx="5"/>
          </p:nvPr>
        </p:nvSpPr>
        <p:spPr>
          <a:noFill/>
        </p:spPr>
        <p:txBody>
          <a:bodyPr/>
          <a:lstStyle/>
          <a:p>
            <a:fld id="{AC208623-09ED-4157-96A8-C65776AF7EEC}"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eaLnBrk="0" hangingPunct="0">
              <a:lnSpc>
                <a:spcPct val="100000"/>
              </a:lnSpc>
              <a:spcBef>
                <a:spcPct val="0"/>
              </a:spcBef>
              <a:buFontTx/>
              <a:buNone/>
            </a:pPr>
            <a:r>
              <a:rPr lang="en-US" sz="1200">
                <a:solidFill>
                  <a:schemeClr val="tx1"/>
                </a:solidFill>
                <a:latin typeface="Arial" charset="0"/>
              </a:rPr>
              <a:t>Vulnerability Assessment and Secure Coding Practices</a:t>
            </a:r>
          </a:p>
        </p:txBody>
      </p:sp>
      <p:sp>
        <p:nvSpPr>
          <p:cNvPr id="1239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0C437D54-F0F6-4495-8F4B-1F38EDA7A532}" type="slidenum">
              <a:rPr lang="en-US" sz="1200">
                <a:solidFill>
                  <a:schemeClr val="tx1"/>
                </a:solidFill>
                <a:latin typeface="Arial" charset="0"/>
              </a:rPr>
              <a:pPr algn="r" eaLnBrk="0" hangingPunct="0">
                <a:lnSpc>
                  <a:spcPct val="100000"/>
                </a:lnSpc>
                <a:spcBef>
                  <a:spcPct val="0"/>
                </a:spcBef>
                <a:buFontTx/>
                <a:buNone/>
              </a:pPr>
              <a:t>19</a:t>
            </a:fld>
            <a:endParaRPr lang="en-US" sz="1200">
              <a:solidFill>
                <a:schemeClr val="tx1"/>
              </a:solidFill>
              <a:latin typeface="Arial" charset="0"/>
            </a:endParaRPr>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76803" name="Rectangle 7"/>
          <p:cNvSpPr>
            <a:spLocks noGrp="1" noChangeArrowheads="1"/>
          </p:cNvSpPr>
          <p:nvPr>
            <p:ph type="sldNum" sz="quarter" idx="5"/>
          </p:nvPr>
        </p:nvSpPr>
        <p:spPr>
          <a:noFill/>
        </p:spPr>
        <p:txBody>
          <a:bodyPr/>
          <a:lstStyle/>
          <a:p>
            <a:fld id="{1A38D27E-120C-402B-B1B5-89F5F30CE870}" type="slidenum">
              <a:rPr lang="en-US" smtClean="0"/>
              <a:pPr/>
              <a:t>2</a:t>
            </a:fld>
            <a:endParaRPr lang="en-US" smtClean="0"/>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p:spPr>
        <p:txBody>
          <a:bodyPr/>
          <a:lstStyle/>
          <a:p>
            <a:pPr eaLnBrk="1" hangingPunct="1"/>
            <a:r>
              <a:rPr lang="en-US" smtClean="0"/>
              <a:t>An old English </a:t>
            </a:r>
            <a:r>
              <a:rPr lang="en-US" smtClean="0">
                <a:hlinkClick r:id="rId3" tooltip="Proverb"/>
              </a:rPr>
              <a:t>proverb</a:t>
            </a:r>
            <a:r>
              <a:rPr lang="en-US" smtClean="0"/>
              <a:t>. It implies that between the time we decide to do something and the time we do it, things often go wrong.</a:t>
            </a:r>
          </a:p>
          <a:p>
            <a:pPr eaLnBrk="1" hangingPunct="1"/>
            <a:r>
              <a:rPr lang="en-US" smtClean="0"/>
              <a:t>A Latin form is found in </a:t>
            </a:r>
            <a:r>
              <a:rPr lang="en-US" smtClean="0">
                <a:hlinkClick r:id="rId4" tooltip="Erasmus"/>
              </a:rPr>
              <a:t>Erasmus</a:t>
            </a:r>
            <a:r>
              <a:rPr lang="en-US" smtClean="0"/>
              <a:t>'s "</a:t>
            </a:r>
            <a:r>
              <a:rPr lang="en-US" smtClean="0">
                <a:hlinkClick r:id="rId5" tooltip="Adagia"/>
              </a:rPr>
              <a:t>Adagia</a:t>
            </a:r>
            <a:r>
              <a:rPr lang="en-US" smtClean="0"/>
              <a:t>," I.iv.1 ("Multa cadunt inter calicem supremaque labra") which appears to derive from an epigram by </a:t>
            </a:r>
            <a:r>
              <a:rPr lang="en-US" smtClean="0">
                <a:hlinkClick r:id="rId6" tooltip="Palladas"/>
              </a:rPr>
              <a:t>Palladas</a:t>
            </a:r>
            <a:r>
              <a:rPr lang="en-US" smtClean="0"/>
              <a:t> in "</a:t>
            </a:r>
            <a:r>
              <a:rPr lang="en-US" smtClean="0">
                <a:hlinkClick r:id="rId7" tooltip="The Greek Anthology (page does not exist)"/>
              </a:rPr>
              <a:t>The Greek Anthology</a:t>
            </a:r>
            <a:r>
              <a:rPr lang="en-US" smtClean="0"/>
              <a:t>" (X, 32).</a:t>
            </a:r>
          </a:p>
          <a:p>
            <a:pPr eaLnBrk="1" hangingPunct="1"/>
            <a:r>
              <a:rPr lang="en-US" smtClean="0"/>
              <a:t>The proverb supposedly comes from a </a:t>
            </a:r>
            <a:r>
              <a:rPr lang="en-US" smtClean="0">
                <a:hlinkClick r:id="rId8" tooltip="Greeks"/>
              </a:rPr>
              <a:t>Greek</a:t>
            </a:r>
            <a:r>
              <a:rPr lang="en-US" smtClean="0"/>
              <a:t> legend in which one of the </a:t>
            </a:r>
            <a:r>
              <a:rPr lang="en-US" smtClean="0">
                <a:hlinkClick r:id="rId9" tooltip="Argonauts"/>
              </a:rPr>
              <a:t>Argonauts</a:t>
            </a:r>
            <a:r>
              <a:rPr lang="en-US" smtClean="0"/>
              <a:t> returns home to his winery. A local soothsayer had previously predicted the Argonaut would die before he tasted another drop of his wine, thus the Argonaut calls the soothsayer and toasts him for the Argonaut had survived his journey. The soothsayer replies to the toast with a phrase corresponding to the English proverb. As he finishes his toast, the Argonaut raises a cup filled with wine to his lips but is called away to hunt a wild boar before he could take sip. The Argonaut is killed hunting to boar.</a:t>
            </a:r>
          </a:p>
          <a:p>
            <a:pPr eaLnBrk="1" hangingPunct="1"/>
            <a:r>
              <a:rPr lang="en-US" smtClean="0"/>
              <a:t>The first occurrence of the proverb in English, according to the </a:t>
            </a:r>
            <a:r>
              <a:rPr lang="en-US" smtClean="0">
                <a:hlinkClick r:id="rId10" tooltip="Oxford English Dictionary"/>
              </a:rPr>
              <a:t>Oxford English Dictionary</a:t>
            </a:r>
            <a:r>
              <a:rPr lang="en-US" smtClean="0"/>
              <a:t>, is in </a:t>
            </a:r>
            <a:r>
              <a:rPr lang="en-US" smtClean="0">
                <a:hlinkClick r:id="rId11" tooltip="Thackeray"/>
              </a:rPr>
              <a:t>Thackeray</a:t>
            </a:r>
            <a:r>
              <a:rPr lang="en-US" smtClean="0"/>
              <a:t>'s </a:t>
            </a:r>
            <a:r>
              <a:rPr lang="en-US" i="1" smtClean="0">
                <a:hlinkClick r:id="rId12" tooltip="Pendennis"/>
              </a:rPr>
              <a:t>Pendennis</a:t>
            </a:r>
            <a:r>
              <a:rPr lang="en-US" smtClean="0"/>
              <a:t>, 1850.</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eaLnBrk="0" hangingPunct="0">
              <a:lnSpc>
                <a:spcPct val="100000"/>
              </a:lnSpc>
              <a:spcBef>
                <a:spcPct val="0"/>
              </a:spcBef>
              <a:buFontTx/>
              <a:buNone/>
            </a:pPr>
            <a:r>
              <a:rPr lang="en-US" sz="1200">
                <a:solidFill>
                  <a:schemeClr val="tx1"/>
                </a:solidFill>
                <a:latin typeface="Arial" charset="0"/>
              </a:rPr>
              <a:t>Vulnerability Assessment and Secure Coding Practices</a:t>
            </a:r>
          </a:p>
        </p:txBody>
      </p:sp>
      <p:sp>
        <p:nvSpPr>
          <p:cNvPr id="12390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0C437D54-F0F6-4495-8F4B-1F38EDA7A532}" type="slidenum">
              <a:rPr lang="en-US" sz="1200">
                <a:solidFill>
                  <a:schemeClr val="tx1"/>
                </a:solidFill>
                <a:latin typeface="Arial" charset="0"/>
              </a:rPr>
              <a:pPr algn="r" eaLnBrk="0" hangingPunct="0">
                <a:lnSpc>
                  <a:spcPct val="100000"/>
                </a:lnSpc>
                <a:spcBef>
                  <a:spcPct val="0"/>
                </a:spcBef>
                <a:buFontTx/>
                <a:buNone/>
              </a:pPr>
              <a:t>20</a:t>
            </a:fld>
            <a:endParaRPr lang="en-US" sz="1200">
              <a:solidFill>
                <a:schemeClr val="tx1"/>
              </a:solidFill>
              <a:latin typeface="Arial" charset="0"/>
            </a:endParaRPr>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115715" name="Rectangle 7"/>
          <p:cNvSpPr>
            <a:spLocks noGrp="1" noChangeArrowheads="1"/>
          </p:cNvSpPr>
          <p:nvPr>
            <p:ph type="sldNum" sz="quarter" idx="5"/>
          </p:nvPr>
        </p:nvSpPr>
        <p:spPr>
          <a:noFill/>
        </p:spPr>
        <p:txBody>
          <a:bodyPr/>
          <a:lstStyle/>
          <a:p>
            <a:fld id="{8B033823-3BBC-4800-909B-A5F58FDD39B1}" type="slidenum">
              <a:rPr lang="en-US" smtClean="0"/>
              <a:pPr/>
              <a:t>21</a:t>
            </a:fld>
            <a:endParaRPr lang="en-US" smtClean="0"/>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116739" name="Rectangle 7"/>
          <p:cNvSpPr>
            <a:spLocks noGrp="1" noChangeArrowheads="1"/>
          </p:cNvSpPr>
          <p:nvPr>
            <p:ph type="sldNum" sz="quarter" idx="5"/>
          </p:nvPr>
        </p:nvSpPr>
        <p:spPr>
          <a:noFill/>
        </p:spPr>
        <p:txBody>
          <a:bodyPr/>
          <a:lstStyle/>
          <a:p>
            <a:fld id="{8110B6BB-3833-4D3E-8086-26342C20C494}" type="slidenum">
              <a:rPr lang="en-US" smtClean="0"/>
              <a:pPr/>
              <a:t>22</a:t>
            </a:fld>
            <a:endParaRPr lang="en-US" smtClean="0"/>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120835" name="Rectangle 7"/>
          <p:cNvSpPr>
            <a:spLocks noGrp="1" noChangeArrowheads="1"/>
          </p:cNvSpPr>
          <p:nvPr>
            <p:ph type="sldNum" sz="quarter" idx="5"/>
          </p:nvPr>
        </p:nvSpPr>
        <p:spPr>
          <a:noFill/>
        </p:spPr>
        <p:txBody>
          <a:bodyPr/>
          <a:lstStyle/>
          <a:p>
            <a:fld id="{15062DCC-ED4B-4B71-802C-C0F29D5FE043}" type="slidenum">
              <a:rPr lang="en-US" smtClean="0"/>
              <a:pPr/>
              <a:t>23</a:t>
            </a:fld>
            <a:endParaRPr lang="en-US" smtClean="0"/>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121859" name="Rectangle 7"/>
          <p:cNvSpPr>
            <a:spLocks noGrp="1" noChangeArrowheads="1"/>
          </p:cNvSpPr>
          <p:nvPr>
            <p:ph type="sldNum" sz="quarter" idx="5"/>
          </p:nvPr>
        </p:nvSpPr>
        <p:spPr>
          <a:noFill/>
        </p:spPr>
        <p:txBody>
          <a:bodyPr/>
          <a:lstStyle/>
          <a:p>
            <a:fld id="{A1E62C1E-874C-4416-97F8-CECAE4A04AF0}" type="slidenum">
              <a:rPr lang="en-US" smtClean="0"/>
              <a:pPr/>
              <a:t>24</a:t>
            </a:fld>
            <a:endParaRPr lang="en-US" smtClean="0"/>
          </a:p>
        </p:txBody>
      </p:sp>
      <p:sp>
        <p:nvSpPr>
          <p:cNvPr id="121860" name="Rectangle 2"/>
          <p:cNvSpPr>
            <a:spLocks noGrp="1" noRot="1" noChangeAspect="1" noChangeArrowheads="1" noTextEdit="1"/>
          </p:cNvSpPr>
          <p:nvPr>
            <p:ph type="sldImg"/>
          </p:nvPr>
        </p:nvSpPr>
        <p:spPr>
          <a:ln/>
        </p:spPr>
      </p:sp>
      <p:sp>
        <p:nvSpPr>
          <p:cNvPr id="121861"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122883" name="Rectangle 7"/>
          <p:cNvSpPr>
            <a:spLocks noGrp="1" noChangeArrowheads="1"/>
          </p:cNvSpPr>
          <p:nvPr>
            <p:ph type="sldNum" sz="quarter" idx="5"/>
          </p:nvPr>
        </p:nvSpPr>
        <p:spPr>
          <a:noFill/>
        </p:spPr>
        <p:txBody>
          <a:bodyPr/>
          <a:lstStyle/>
          <a:p>
            <a:fld id="{BA0357A1-E3C5-4AA5-AA0D-D4E2DAB6E5F4}" type="slidenum">
              <a:rPr lang="en-US" smtClean="0"/>
              <a:pPr/>
              <a:t>25</a:t>
            </a:fld>
            <a:endParaRPr lang="en-US" smtClean="0"/>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a:noFill/>
        </p:spPr>
        <p:txBody>
          <a:bodyPr/>
          <a:lstStyle/>
          <a:p>
            <a:r>
              <a:rPr lang="en-US" smtClean="0"/>
              <a:t>Vulnerability Assessment and Secure Coding Practices</a:t>
            </a:r>
          </a:p>
        </p:txBody>
      </p:sp>
      <p:sp>
        <p:nvSpPr>
          <p:cNvPr id="124931" name="Rectangle 7"/>
          <p:cNvSpPr>
            <a:spLocks noGrp="1" noChangeArrowheads="1"/>
          </p:cNvSpPr>
          <p:nvPr>
            <p:ph type="sldNum" sz="quarter" idx="5"/>
          </p:nvPr>
        </p:nvSpPr>
        <p:spPr>
          <a:noFill/>
        </p:spPr>
        <p:txBody>
          <a:bodyPr/>
          <a:lstStyle/>
          <a:p>
            <a:fld id="{72C58EF4-E115-4C9B-8053-017F39049D8D}" type="slidenum">
              <a:rPr lang="en-US" smtClean="0"/>
              <a:pPr/>
              <a:t>27</a:t>
            </a:fld>
            <a:endParaRPr lang="en-US" smtClean="0"/>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eaLnBrk="0" hangingPunct="0">
              <a:lnSpc>
                <a:spcPct val="100000"/>
              </a:lnSpc>
              <a:spcBef>
                <a:spcPct val="0"/>
              </a:spcBef>
              <a:buFontTx/>
              <a:buNone/>
            </a:pPr>
            <a:r>
              <a:rPr lang="en-US" sz="1200">
                <a:solidFill>
                  <a:schemeClr val="tx1"/>
                </a:solidFill>
                <a:latin typeface="Arial" charset="0"/>
              </a:rPr>
              <a:t>Vulnerability Assessment and Secure Coding Practices</a:t>
            </a:r>
          </a:p>
        </p:txBody>
      </p:sp>
      <p:sp>
        <p:nvSpPr>
          <p:cNvPr id="7782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1E72984A-5599-444E-9A21-26C828CFC368}" type="slidenum">
              <a:rPr lang="en-US" sz="1200">
                <a:solidFill>
                  <a:schemeClr val="tx1"/>
                </a:solidFill>
                <a:latin typeface="Arial" charset="0"/>
              </a:rPr>
              <a:pPr algn="r" eaLnBrk="0" hangingPunct="0">
                <a:lnSpc>
                  <a:spcPct val="100000"/>
                </a:lnSpc>
                <a:spcBef>
                  <a:spcPct val="0"/>
                </a:spcBef>
                <a:buFontTx/>
                <a:buNone/>
              </a:pPr>
              <a:t>3</a:t>
            </a:fld>
            <a:endParaRPr lang="en-US" sz="1200">
              <a:solidFill>
                <a:schemeClr val="tx1"/>
              </a:solidFill>
              <a:latin typeface="Arial" charset="0"/>
            </a:endParaRPr>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p:spPr>
        <p:txBody>
          <a:bodyPr/>
          <a:lstStyle/>
          <a:p>
            <a:pPr eaLnBrk="1" hangingPunct="1"/>
            <a:r>
              <a:rPr lang="en-US" dirty="0" smtClean="0"/>
              <a:t>An old English </a:t>
            </a:r>
            <a:r>
              <a:rPr lang="en-US" dirty="0" smtClean="0">
                <a:hlinkClick r:id="rId3" tooltip="Proverb"/>
              </a:rPr>
              <a:t>proverb</a:t>
            </a:r>
            <a:r>
              <a:rPr lang="en-US" dirty="0" smtClean="0"/>
              <a:t>. It implies that between the time we decide to do something and the time we do it, things often go wrong.</a:t>
            </a:r>
          </a:p>
          <a:p>
            <a:pPr eaLnBrk="1" hangingPunct="1"/>
            <a:r>
              <a:rPr lang="en-US" dirty="0" smtClean="0"/>
              <a:t>A Latin form is found in </a:t>
            </a:r>
            <a:r>
              <a:rPr lang="en-US" dirty="0" smtClean="0">
                <a:hlinkClick r:id="rId4" tooltip="Erasmus"/>
              </a:rPr>
              <a:t>Erasmus</a:t>
            </a:r>
            <a:r>
              <a:rPr lang="en-US" dirty="0" smtClean="0"/>
              <a:t>'s "</a:t>
            </a:r>
            <a:r>
              <a:rPr lang="en-US" dirty="0" err="1" smtClean="0">
                <a:hlinkClick r:id="rId5" tooltip="Adagia"/>
              </a:rPr>
              <a:t>Adagia</a:t>
            </a:r>
            <a:r>
              <a:rPr lang="en-US" dirty="0" smtClean="0"/>
              <a:t>," I.iv.1 ("</a:t>
            </a:r>
            <a:r>
              <a:rPr lang="en-US" dirty="0" err="1" smtClean="0"/>
              <a:t>Multa</a:t>
            </a:r>
            <a:r>
              <a:rPr lang="en-US" dirty="0" smtClean="0"/>
              <a:t> </a:t>
            </a:r>
            <a:r>
              <a:rPr lang="en-US" dirty="0" err="1" smtClean="0"/>
              <a:t>cadunt</a:t>
            </a:r>
            <a:r>
              <a:rPr lang="en-US" dirty="0" smtClean="0"/>
              <a:t> inter </a:t>
            </a:r>
            <a:r>
              <a:rPr lang="en-US" dirty="0" err="1" smtClean="0"/>
              <a:t>calicem</a:t>
            </a:r>
            <a:r>
              <a:rPr lang="en-US" dirty="0" smtClean="0"/>
              <a:t> </a:t>
            </a:r>
            <a:r>
              <a:rPr lang="en-US" dirty="0" err="1" smtClean="0"/>
              <a:t>supremaque</a:t>
            </a:r>
            <a:r>
              <a:rPr lang="en-US" dirty="0" smtClean="0"/>
              <a:t> </a:t>
            </a:r>
            <a:r>
              <a:rPr lang="en-US" dirty="0" err="1" smtClean="0"/>
              <a:t>labra</a:t>
            </a:r>
            <a:r>
              <a:rPr lang="en-US" dirty="0" smtClean="0"/>
              <a:t>") which appears to derive from an epigram by </a:t>
            </a:r>
            <a:r>
              <a:rPr lang="en-US" dirty="0" err="1" smtClean="0">
                <a:hlinkClick r:id="rId6" tooltip="Palladas"/>
              </a:rPr>
              <a:t>Palladas</a:t>
            </a:r>
            <a:r>
              <a:rPr lang="en-US" dirty="0" smtClean="0"/>
              <a:t> in "</a:t>
            </a:r>
            <a:r>
              <a:rPr lang="en-US" dirty="0" smtClean="0">
                <a:hlinkClick r:id="rId7" tooltip="The Greek Anthology (page does not exist)"/>
              </a:rPr>
              <a:t>The Greek Anthology</a:t>
            </a:r>
            <a:r>
              <a:rPr lang="en-US" dirty="0" smtClean="0"/>
              <a:t>" (X, 32).</a:t>
            </a:r>
          </a:p>
          <a:p>
            <a:pPr eaLnBrk="1" hangingPunct="1"/>
            <a:r>
              <a:rPr lang="en-US" dirty="0" smtClean="0"/>
              <a:t>The proverb supposedly comes from a </a:t>
            </a:r>
            <a:r>
              <a:rPr lang="en-US" dirty="0" smtClean="0">
                <a:hlinkClick r:id="rId8" tooltip="Greeks"/>
              </a:rPr>
              <a:t>Greek</a:t>
            </a:r>
            <a:r>
              <a:rPr lang="en-US" dirty="0" smtClean="0"/>
              <a:t> legend in which one of the </a:t>
            </a:r>
            <a:r>
              <a:rPr lang="en-US" dirty="0" smtClean="0">
                <a:hlinkClick r:id="rId9" tooltip="Argonauts"/>
              </a:rPr>
              <a:t>Argonauts</a:t>
            </a:r>
            <a:r>
              <a:rPr lang="en-US" dirty="0" smtClean="0"/>
              <a:t> returns home to his winery. A local soothsayer had previously predicted the Argonaut would die before he tasted another drop of his wine, thus the Argonaut calls the soothsayer and toasts him for the Argonaut had survived his journey. The soothsayer replies to the toast with a phrase corresponding to the English proverb. As he finishes his toast, the Argonaut raises a cup filled with wine to his lips but is called away to hunt a wild boar before he could take sip. The Argonaut is killed hunting to boar.</a:t>
            </a:r>
          </a:p>
          <a:p>
            <a:pPr eaLnBrk="1" hangingPunct="1"/>
            <a:r>
              <a:rPr lang="en-US" dirty="0" smtClean="0"/>
              <a:t>The first occurrence of the proverb in English, according to the </a:t>
            </a:r>
            <a:r>
              <a:rPr lang="en-US" dirty="0" smtClean="0">
                <a:hlinkClick r:id="rId10" tooltip="Oxford English Dictionary"/>
              </a:rPr>
              <a:t>Oxford English Dictionary</a:t>
            </a:r>
            <a:r>
              <a:rPr lang="en-US" dirty="0" smtClean="0"/>
              <a:t>, is in </a:t>
            </a:r>
            <a:r>
              <a:rPr lang="en-US" dirty="0" smtClean="0">
                <a:hlinkClick r:id="rId11" tooltip="Thackeray"/>
              </a:rPr>
              <a:t>Thackeray</a:t>
            </a:r>
            <a:r>
              <a:rPr lang="en-US" dirty="0" smtClean="0"/>
              <a:t>'s </a:t>
            </a:r>
            <a:r>
              <a:rPr lang="en-US" i="1" dirty="0" err="1" smtClean="0">
                <a:hlinkClick r:id="rId12" tooltip="Pendennis"/>
              </a:rPr>
              <a:t>Pendennis</a:t>
            </a:r>
            <a:r>
              <a:rPr lang="en-US" dirty="0" smtClean="0"/>
              <a:t>, 1850.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eaLnBrk="0" hangingPunct="0">
              <a:lnSpc>
                <a:spcPct val="100000"/>
              </a:lnSpc>
              <a:spcBef>
                <a:spcPct val="0"/>
              </a:spcBef>
              <a:buFontTx/>
              <a:buNone/>
            </a:pPr>
            <a:r>
              <a:rPr lang="en-US" sz="1200">
                <a:solidFill>
                  <a:schemeClr val="tx1"/>
                </a:solidFill>
                <a:latin typeface="Arial" charset="0"/>
              </a:rPr>
              <a:t>Vulnerability Assessment and Secure Coding Practices</a:t>
            </a:r>
          </a:p>
        </p:txBody>
      </p:sp>
      <p:sp>
        <p:nvSpPr>
          <p:cNvPr id="788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FontTx/>
              <a:buNone/>
            </a:pPr>
            <a:fld id="{5FA195CB-7C39-4217-8EEA-576E0F5B22B7}" type="slidenum">
              <a:rPr lang="en-US" sz="1200">
                <a:solidFill>
                  <a:schemeClr val="tx1"/>
                </a:solidFill>
                <a:latin typeface="Arial" charset="0"/>
              </a:rPr>
              <a:pPr algn="r" eaLnBrk="0" hangingPunct="0">
                <a:lnSpc>
                  <a:spcPct val="100000"/>
                </a:lnSpc>
                <a:spcBef>
                  <a:spcPct val="0"/>
                </a:spcBef>
                <a:buFontTx/>
                <a:buNone/>
              </a:pPr>
              <a:t>4</a:t>
            </a:fld>
            <a:endParaRPr lang="en-US" sz="1200">
              <a:solidFill>
                <a:schemeClr val="tx1"/>
              </a:solidFill>
              <a:latin typeface="Arial" charset="0"/>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s-ES" smtClean="0"/>
          </a:p>
        </p:txBody>
      </p:sp>
      <p:sp>
        <p:nvSpPr>
          <p:cNvPr id="79876" name="Header Placeholder 3"/>
          <p:cNvSpPr>
            <a:spLocks noGrp="1"/>
          </p:cNvSpPr>
          <p:nvPr>
            <p:ph type="hdr" sz="quarter"/>
          </p:nvPr>
        </p:nvSpPr>
        <p:spPr>
          <a:noFill/>
        </p:spPr>
        <p:txBody>
          <a:bodyPr/>
          <a:lstStyle/>
          <a:p>
            <a:r>
              <a:rPr lang="en-US" smtClean="0"/>
              <a:t>Vulnerability Assessment and Secure Coding Practices</a:t>
            </a:r>
          </a:p>
        </p:txBody>
      </p:sp>
      <p:sp>
        <p:nvSpPr>
          <p:cNvPr id="79877" name="Slide Number Placeholder 4"/>
          <p:cNvSpPr>
            <a:spLocks noGrp="1"/>
          </p:cNvSpPr>
          <p:nvPr>
            <p:ph type="sldNum" sz="quarter" idx="5"/>
          </p:nvPr>
        </p:nvSpPr>
        <p:spPr>
          <a:noFill/>
        </p:spPr>
        <p:txBody>
          <a:bodyPr/>
          <a:lstStyle/>
          <a:p>
            <a:fld id="{FAC718D8-8C82-41CC-86D5-4A0DCC15A27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s-ES" smtClean="0"/>
          </a:p>
        </p:txBody>
      </p:sp>
      <p:sp>
        <p:nvSpPr>
          <p:cNvPr id="80900" name="Header Placeholder 3"/>
          <p:cNvSpPr>
            <a:spLocks noGrp="1"/>
          </p:cNvSpPr>
          <p:nvPr>
            <p:ph type="hdr" sz="quarter"/>
          </p:nvPr>
        </p:nvSpPr>
        <p:spPr>
          <a:noFill/>
        </p:spPr>
        <p:txBody>
          <a:bodyPr/>
          <a:lstStyle/>
          <a:p>
            <a:r>
              <a:rPr lang="en-US" smtClean="0"/>
              <a:t>Vulnerability Assessment and Secure Coding Practices</a:t>
            </a:r>
          </a:p>
        </p:txBody>
      </p:sp>
      <p:sp>
        <p:nvSpPr>
          <p:cNvPr id="80901" name="Slide Number Placeholder 4"/>
          <p:cNvSpPr>
            <a:spLocks noGrp="1"/>
          </p:cNvSpPr>
          <p:nvPr>
            <p:ph type="sldNum" sz="quarter" idx="5"/>
          </p:nvPr>
        </p:nvSpPr>
        <p:spPr>
          <a:noFill/>
        </p:spPr>
        <p:txBody>
          <a:bodyPr/>
          <a:lstStyle/>
          <a:p>
            <a:fld id="{34A1877E-5E7F-4F84-94EF-CDEEF3CF6D7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s-ES" smtClean="0"/>
          </a:p>
        </p:txBody>
      </p:sp>
      <p:sp>
        <p:nvSpPr>
          <p:cNvPr id="81924" name="Header Placeholder 3"/>
          <p:cNvSpPr>
            <a:spLocks noGrp="1"/>
          </p:cNvSpPr>
          <p:nvPr>
            <p:ph type="hdr" sz="quarter"/>
          </p:nvPr>
        </p:nvSpPr>
        <p:spPr>
          <a:noFill/>
        </p:spPr>
        <p:txBody>
          <a:bodyPr/>
          <a:lstStyle/>
          <a:p>
            <a:r>
              <a:rPr lang="en-US" smtClean="0"/>
              <a:t>Vulnerability Assessment and Secure Coding Practices</a:t>
            </a:r>
          </a:p>
        </p:txBody>
      </p:sp>
      <p:sp>
        <p:nvSpPr>
          <p:cNvPr id="81925" name="Slide Number Placeholder 4"/>
          <p:cNvSpPr>
            <a:spLocks noGrp="1"/>
          </p:cNvSpPr>
          <p:nvPr>
            <p:ph type="sldNum" sz="quarter" idx="5"/>
          </p:nvPr>
        </p:nvSpPr>
        <p:spPr>
          <a:noFill/>
        </p:spPr>
        <p:txBody>
          <a:bodyPr/>
          <a:lstStyle/>
          <a:p>
            <a:fld id="{987E6174-FE94-4CA6-807B-D90258F5B299}"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44588" y="687388"/>
            <a:ext cx="4570412" cy="3427412"/>
          </a:xfrm>
          <a:ln/>
        </p:spPr>
      </p:sp>
      <p:sp>
        <p:nvSpPr>
          <p:cNvPr id="82947" name="Rectangle 3"/>
          <p:cNvSpPr>
            <a:spLocks noGrp="1" noChangeArrowheads="1"/>
          </p:cNvSpPr>
          <p:nvPr>
            <p:ph type="body" idx="1"/>
          </p:nvPr>
        </p:nvSpPr>
        <p:spPr>
          <a:xfrm>
            <a:off x="914400" y="4341813"/>
            <a:ext cx="5029200" cy="4114800"/>
          </a:xfrm>
          <a:noFill/>
          <a:ln/>
        </p:spPr>
        <p:txBody>
          <a:bodyPr/>
          <a:lstStyle/>
          <a:p>
            <a:r>
              <a:rPr lang="es-ES" smtClean="0"/>
              <a:t>How are the component protected?  Who can access them?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s-ES" smtClean="0"/>
          </a:p>
        </p:txBody>
      </p:sp>
      <p:sp>
        <p:nvSpPr>
          <p:cNvPr id="83972" name="Header Placeholder 3"/>
          <p:cNvSpPr>
            <a:spLocks noGrp="1"/>
          </p:cNvSpPr>
          <p:nvPr>
            <p:ph type="hdr" sz="quarter"/>
          </p:nvPr>
        </p:nvSpPr>
        <p:spPr>
          <a:noFill/>
        </p:spPr>
        <p:txBody>
          <a:bodyPr/>
          <a:lstStyle/>
          <a:p>
            <a:r>
              <a:rPr lang="en-US" smtClean="0"/>
              <a:t>Vulnerability Assessment and Secure Coding Practices</a:t>
            </a:r>
          </a:p>
        </p:txBody>
      </p:sp>
      <p:sp>
        <p:nvSpPr>
          <p:cNvPr id="83973" name="Slide Number Placeholder 4"/>
          <p:cNvSpPr>
            <a:spLocks noGrp="1"/>
          </p:cNvSpPr>
          <p:nvPr>
            <p:ph type="sldNum" sz="quarter" idx="5"/>
          </p:nvPr>
        </p:nvSpPr>
        <p:spPr>
          <a:noFill/>
        </p:spPr>
        <p:txBody>
          <a:bodyPr/>
          <a:lstStyle/>
          <a:p>
            <a:fld id="{D29FF07C-CBAB-4EC2-917A-FBF441C0201B}"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6 Título"/>
          <p:cNvSpPr>
            <a:spLocks noGrp="1"/>
          </p:cNvSpPr>
          <p:nvPr>
            <p:ph type="title"/>
          </p:nvPr>
        </p:nvSpPr>
        <p:spPr/>
        <p:txBody>
          <a:bodyPr/>
          <a:lstStyle/>
          <a:p>
            <a:r>
              <a:rPr lang="es-ES" smtClean="0"/>
              <a:t>Haga clic para modificar el estilo de título del patrón</a:t>
            </a:r>
            <a:endParaRPr lang="es-ES"/>
          </a:p>
        </p:txBody>
      </p:sp>
      <p:sp>
        <p:nvSpPr>
          <p:cNvPr id="8" name="7 Marcador de fecha"/>
          <p:cNvSpPr>
            <a:spLocks noGrp="1"/>
          </p:cNvSpPr>
          <p:nvPr>
            <p:ph type="dt" sz="half" idx="10"/>
          </p:nvPr>
        </p:nvSpPr>
        <p:spPr/>
        <p:txBody>
          <a:bodyPr/>
          <a:lstStyle/>
          <a:p>
            <a:pPr>
              <a:defRPr/>
            </a:pPr>
            <a:endParaRPr lang="en-US" dirty="0"/>
          </a:p>
        </p:txBody>
      </p:sp>
      <p:sp>
        <p:nvSpPr>
          <p:cNvPr id="9" name="8 Marcador de número de diapositiva"/>
          <p:cNvSpPr>
            <a:spLocks noGrp="1"/>
          </p:cNvSpPr>
          <p:nvPr>
            <p:ph type="sldNum" sz="quarter" idx="11"/>
          </p:nvPr>
        </p:nvSpPr>
        <p:spPr/>
        <p:txBody>
          <a:bodyPr/>
          <a:lstStyle/>
          <a:p>
            <a:pPr>
              <a:defRPr/>
            </a:pPr>
            <a:fld id="{168F038E-0CA0-4364-B1F7-2C1ED7B0D90A}" type="slidenum">
              <a:rPr lang="en-US" smtClean="0"/>
              <a:pPr>
                <a:defRPr/>
              </a:pPr>
              <a:t>‹Nº›</a:t>
            </a:fld>
            <a:endParaRPr lang="en-US"/>
          </a:p>
        </p:txBody>
      </p:sp>
      <p:sp>
        <p:nvSpPr>
          <p:cNvPr id="10" name="9 Marcador de pie de página"/>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2DE4F1-89B5-4039-889E-36FB483F57E6}"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2400"/>
            <a:ext cx="67056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A026D0-E8FD-49FF-8ED1-17D3F7AB67C7}"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400800"/>
            <a:ext cx="2895600" cy="307975"/>
          </a:xfrm>
        </p:spPr>
        <p:txBody>
          <a:bodyPr/>
          <a:lstStyle>
            <a:lvl1pPr>
              <a:defRPr/>
            </a:lvl1pPr>
          </a:lstStyle>
          <a:p>
            <a:pPr>
              <a:defRPr/>
            </a:pPr>
            <a:fld id="{0EE1D06B-8443-471A-A036-B0FA19FDC7A5}" type="slidenum">
              <a:rPr lang="en-US"/>
              <a:pPr>
                <a:defRPr/>
              </a:pPr>
              <a:t>‹Nº›</a:t>
            </a:fld>
            <a:endParaRPr lang="en-US"/>
          </a:p>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EB83A88-7598-4652-8A66-1576F935F099}" type="datetimeFigureOut">
              <a:rPr lang="es-ES" smtClean="0"/>
              <a:pPr/>
              <a:t>06/09/2010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0392222-13C7-48E1-97F4-86467E26ADD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43CC02-1E05-4C1A-A110-FC04F91A7A1F}"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8900" y="1143000"/>
            <a:ext cx="4406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406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9CBEB7-189C-4F3B-A722-EC96C33546B0}"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B27443A-2EAE-49AB-8310-DA9F5DC3DA00}"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9597D08-D0D8-44F2-BF4F-ED9CE16A7CF4}"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543675"/>
            <a:ext cx="2895600" cy="304800"/>
          </a:xfrm>
        </p:spPr>
        <p:txBody>
          <a:bodyPr/>
          <a:lstStyle>
            <a:lvl1pPr>
              <a:defRPr/>
            </a:lvl1pPr>
          </a:lstStyle>
          <a:p>
            <a:pPr>
              <a:defRPr/>
            </a:pPr>
            <a:fld id="{FF7DC964-09E0-473C-9448-46E125AB1B80}" type="slidenum">
              <a:rPr lang="en-US"/>
              <a:pPr>
                <a:defRPr/>
              </a:pPr>
              <a:t>‹Nº›</a:t>
            </a:fld>
            <a:endParaRPr lang="en-US"/>
          </a:p>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endParaRPr lang="en-US"/>
          </a:p>
        </p:txBody>
      </p:sp>
      <p:sp>
        <p:nvSpPr>
          <p:cNvPr id="6" name="Rectangle 11"/>
          <p:cNvSpPr>
            <a:spLocks noGrp="1" noChangeArrowheads="1"/>
          </p:cNvSpPr>
          <p:nvPr>
            <p:ph type="ftr" sz="quarter" idx="11"/>
          </p:nvPr>
        </p:nvSpPr>
        <p:spPr>
          <a:xfrm>
            <a:off x="3124200" y="6400800"/>
            <a:ext cx="2895600" cy="457200"/>
          </a:xfrm>
        </p:spPr>
        <p:txBody>
          <a:bodyPr/>
          <a:lstStyle>
            <a:lvl1pPr>
              <a:defRPr/>
            </a:lvl1pPr>
          </a:lstStyle>
          <a:p>
            <a:pPr>
              <a:defRPr/>
            </a:pPr>
            <a:endParaRPr lang="en-US"/>
          </a:p>
        </p:txBody>
      </p:sp>
      <p:sp>
        <p:nvSpPr>
          <p:cNvPr id="7" name="Rectangle 12"/>
          <p:cNvSpPr>
            <a:spLocks noGrp="1" noChangeArrowheads="1"/>
          </p:cNvSpPr>
          <p:nvPr>
            <p:ph type="sldNum" sz="quarter" idx="12"/>
          </p:nvPr>
        </p:nvSpPr>
        <p:spPr/>
        <p:txBody>
          <a:bodyPr/>
          <a:lstStyle>
            <a:lvl1pPr>
              <a:defRPr/>
            </a:lvl1pPr>
          </a:lstStyle>
          <a:p>
            <a:pPr>
              <a:defRPr/>
            </a:pPr>
            <a:fld id="{11407761-2043-41EB-A902-56F57139CC98}"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endParaRPr lang="en-US"/>
          </a:p>
        </p:txBody>
      </p:sp>
      <p:sp>
        <p:nvSpPr>
          <p:cNvPr id="6" name="Rectangle 11"/>
          <p:cNvSpPr>
            <a:spLocks noGrp="1" noChangeArrowheads="1"/>
          </p:cNvSpPr>
          <p:nvPr>
            <p:ph type="ftr" sz="quarter" idx="11"/>
          </p:nvPr>
        </p:nvSpPr>
        <p:spPr>
          <a:xfrm>
            <a:off x="3124200" y="6519863"/>
            <a:ext cx="2895600" cy="339725"/>
          </a:xfrm>
        </p:spPr>
        <p:txBody>
          <a:bodyPr/>
          <a:lstStyle>
            <a:lvl1pPr>
              <a:defRPr/>
            </a:lvl1pPr>
          </a:lstStyle>
          <a:p>
            <a:pPr>
              <a:defRPr/>
            </a:pPr>
            <a:endParaRPr lang="en-US"/>
          </a:p>
        </p:txBody>
      </p:sp>
      <p:sp>
        <p:nvSpPr>
          <p:cNvPr id="7" name="Rectangle 12"/>
          <p:cNvSpPr>
            <a:spLocks noGrp="1" noChangeArrowheads="1"/>
          </p:cNvSpPr>
          <p:nvPr>
            <p:ph type="sldNum" sz="quarter" idx="12"/>
          </p:nvPr>
        </p:nvSpPr>
        <p:spPr/>
        <p:txBody>
          <a:bodyPr/>
          <a:lstStyle>
            <a:lvl1pPr>
              <a:defRPr/>
            </a:lvl1pPr>
          </a:lstStyle>
          <a:p>
            <a:pPr>
              <a:defRPr/>
            </a:pPr>
            <a:fld id="{EB7A604A-716A-4483-B2E8-5D2B07972FFB}"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240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8900" y="1143000"/>
            <a:ext cx="89662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166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sz="1400">
                <a:solidFill>
                  <a:schemeClr val="tx1"/>
                </a:solidFill>
                <a:latin typeface="Arial" charset="0"/>
              </a:defRPr>
            </a:lvl1pPr>
          </a:lstStyle>
          <a:p>
            <a:pPr>
              <a:defRPr/>
            </a:pPr>
            <a:endParaRPr lang="en-US"/>
          </a:p>
        </p:txBody>
      </p:sp>
      <p:sp>
        <p:nvSpPr>
          <p:cNvPr id="2416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FontTx/>
              <a:buNone/>
              <a:defRPr sz="1400">
                <a:solidFill>
                  <a:schemeClr val="tx1"/>
                </a:solidFill>
                <a:latin typeface="Arial" charset="0"/>
              </a:defRPr>
            </a:lvl1pPr>
          </a:lstStyle>
          <a:p>
            <a:pPr>
              <a:defRPr/>
            </a:pPr>
            <a:endParaRPr lang="en-US"/>
          </a:p>
        </p:txBody>
      </p:sp>
      <p:sp>
        <p:nvSpPr>
          <p:cNvPr id="241670" name="Rectangle 6"/>
          <p:cNvSpPr>
            <a:spLocks noGrp="1" noChangeArrowheads="1"/>
          </p:cNvSpPr>
          <p:nvPr>
            <p:ph type="sldNum" sz="quarter" idx="4"/>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FontTx/>
              <a:buNone/>
              <a:defRPr sz="1400">
                <a:solidFill>
                  <a:schemeClr val="tx1"/>
                </a:solidFill>
                <a:latin typeface="Arial" charset="0"/>
              </a:defRPr>
            </a:lvl1pPr>
          </a:lstStyle>
          <a:p>
            <a:pPr>
              <a:defRPr/>
            </a:pPr>
            <a:fld id="{168F038E-0CA0-4364-B1F7-2C1ED7B0D90A}" type="slidenum">
              <a:rPr lang="en-US"/>
              <a:pPr>
                <a:defRPr/>
              </a:pPr>
              <a:t>‹Nº›</a:t>
            </a:fld>
            <a:endParaRPr lang="en-US"/>
          </a:p>
        </p:txBody>
      </p:sp>
      <p:pic>
        <p:nvPicPr>
          <p:cNvPr id="1031" name="Picture 9"/>
          <p:cNvPicPr>
            <a:picLocks noChangeAspect="1" noChangeArrowheads="1"/>
          </p:cNvPicPr>
          <p:nvPr userDrawn="1"/>
        </p:nvPicPr>
        <p:blipFill>
          <a:blip r:embed="rId13" cstate="print"/>
          <a:srcRect/>
          <a:stretch>
            <a:fillRect/>
          </a:stretch>
        </p:blipFill>
        <p:spPr bwMode="auto">
          <a:xfrm>
            <a:off x="0" y="6373813"/>
            <a:ext cx="1344613" cy="484187"/>
          </a:xfrm>
          <a:prstGeom prst="rect">
            <a:avLst/>
          </a:prstGeom>
          <a:noFill/>
          <a:ln w="9525">
            <a:noFill/>
            <a:miter lim="800000"/>
            <a:headEnd/>
            <a:tailEnd/>
          </a:ln>
        </p:spPr>
      </p:pic>
      <p:pic>
        <p:nvPicPr>
          <p:cNvPr id="1032" name="Picture 11" descr="Z:\p\mist\public\html\UAB.jpg"/>
          <p:cNvPicPr>
            <a:picLocks noChangeAspect="1" noChangeArrowheads="1"/>
          </p:cNvPicPr>
          <p:nvPr userDrawn="1"/>
        </p:nvPicPr>
        <p:blipFill>
          <a:blip r:embed="rId14" cstate="print"/>
          <a:srcRect/>
          <a:stretch>
            <a:fillRect/>
          </a:stretch>
        </p:blipFill>
        <p:spPr bwMode="auto">
          <a:xfrm>
            <a:off x="1524000" y="6400800"/>
            <a:ext cx="1600200" cy="388938"/>
          </a:xfrm>
          <a:prstGeom prst="rect">
            <a:avLst/>
          </a:prstGeom>
          <a:noFill/>
          <a:ln w="9525">
            <a:noFill/>
            <a:miter lim="800000"/>
            <a:headEnd/>
            <a:tailEnd/>
          </a:ln>
        </p:spPr>
      </p:pic>
      <p:pic>
        <p:nvPicPr>
          <p:cNvPr id="1033" name="Picture 12" descr="Z:\p\mist\public\html\NATO.jpg"/>
          <p:cNvPicPr>
            <a:picLocks noChangeAspect="1" noChangeArrowheads="1"/>
          </p:cNvPicPr>
          <p:nvPr userDrawn="1"/>
        </p:nvPicPr>
        <p:blipFill>
          <a:blip r:embed="rId15" cstate="print"/>
          <a:srcRect/>
          <a:stretch>
            <a:fillRect/>
          </a:stretch>
        </p:blipFill>
        <p:spPr bwMode="auto">
          <a:xfrm>
            <a:off x="8382000" y="6461125"/>
            <a:ext cx="741363" cy="368300"/>
          </a:xfrm>
          <a:prstGeom prst="rect">
            <a:avLst/>
          </a:prstGeom>
          <a:noFill/>
          <a:ln w="9525">
            <a:noFill/>
            <a:miter lim="800000"/>
            <a:headEnd/>
            <a:tailEnd/>
          </a:ln>
        </p:spPr>
      </p:pic>
      <p:pic>
        <p:nvPicPr>
          <p:cNvPr id="1034" name="Picture 11" descr="Y:\talks\vuln-assess\dhs.png"/>
          <p:cNvPicPr>
            <a:picLocks noChangeAspect="1" noChangeArrowheads="1"/>
          </p:cNvPicPr>
          <p:nvPr userDrawn="1"/>
        </p:nvPicPr>
        <p:blipFill>
          <a:blip r:embed="rId16" cstate="print"/>
          <a:srcRect/>
          <a:stretch>
            <a:fillRect/>
          </a:stretch>
        </p:blipFill>
        <p:spPr bwMode="auto">
          <a:xfrm>
            <a:off x="7010400" y="6451600"/>
            <a:ext cx="1260475" cy="377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2" r:id="rId1"/>
    <p:sldLayoutId id="2147483899" r:id="rId2"/>
    <p:sldLayoutId id="2147483893" r:id="rId3"/>
    <p:sldLayoutId id="2147483894" r:id="rId4"/>
    <p:sldLayoutId id="2147483895" r:id="rId5"/>
    <p:sldLayoutId id="2147483896" r:id="rId6"/>
    <p:sldLayoutId id="2147483900" r:id="rId7"/>
    <p:sldLayoutId id="2147483901" r:id="rId8"/>
    <p:sldLayoutId id="2147483902" r:id="rId9"/>
    <p:sldLayoutId id="2147483897" r:id="rId10"/>
    <p:sldLayoutId id="2147483898" r:id="rId11"/>
  </p:sldLayoutIdLst>
  <p:timing>
    <p:tnLst>
      <p:par>
        <p:cTn id="1" dur="indefinite" restart="never" nodeType="tmRoot"/>
      </p:par>
    </p:tnLst>
  </p:timing>
  <p:hf hdr="0" ftr="0" dt="0"/>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Comic Sans MS" pitchFamily="66" charset="0"/>
        </a:defRPr>
      </a:lvl2pPr>
      <a:lvl3pPr algn="ctr" rtl="0" eaLnBrk="0" fontAlgn="base" hangingPunct="0">
        <a:lnSpc>
          <a:spcPct val="85000"/>
        </a:lnSpc>
        <a:spcBef>
          <a:spcPct val="0"/>
        </a:spcBef>
        <a:spcAft>
          <a:spcPct val="0"/>
        </a:spcAft>
        <a:defRPr sz="4400">
          <a:solidFill>
            <a:schemeClr val="tx2"/>
          </a:solidFill>
          <a:latin typeface="Comic Sans MS" pitchFamily="66" charset="0"/>
        </a:defRPr>
      </a:lvl3pPr>
      <a:lvl4pPr algn="ctr" rtl="0" eaLnBrk="0" fontAlgn="base" hangingPunct="0">
        <a:lnSpc>
          <a:spcPct val="85000"/>
        </a:lnSpc>
        <a:spcBef>
          <a:spcPct val="0"/>
        </a:spcBef>
        <a:spcAft>
          <a:spcPct val="0"/>
        </a:spcAft>
        <a:defRPr sz="4400">
          <a:solidFill>
            <a:schemeClr val="tx2"/>
          </a:solidFill>
          <a:latin typeface="Comic Sans MS" pitchFamily="66" charset="0"/>
        </a:defRPr>
      </a:lvl4pPr>
      <a:lvl5pPr algn="ctr" rtl="0" eaLnBrk="0" fontAlgn="base" hangingPunct="0">
        <a:lnSpc>
          <a:spcPct val="85000"/>
        </a:lnSpc>
        <a:spcBef>
          <a:spcPct val="0"/>
        </a:spcBef>
        <a:spcAft>
          <a:spcPct val="0"/>
        </a:spcAft>
        <a:defRPr sz="4400">
          <a:solidFill>
            <a:schemeClr val="tx2"/>
          </a:solidFill>
          <a:latin typeface="Comic Sans MS" pitchFamily="66" charset="0"/>
        </a:defRPr>
      </a:lvl5pPr>
      <a:lvl6pPr marL="457200" algn="ctr" rtl="0" fontAlgn="base">
        <a:lnSpc>
          <a:spcPct val="85000"/>
        </a:lnSpc>
        <a:spcBef>
          <a:spcPct val="0"/>
        </a:spcBef>
        <a:spcAft>
          <a:spcPct val="0"/>
        </a:spcAft>
        <a:defRPr sz="4400">
          <a:solidFill>
            <a:schemeClr val="tx2"/>
          </a:solidFill>
          <a:latin typeface="Comic Sans MS" pitchFamily="66" charset="0"/>
        </a:defRPr>
      </a:lvl6pPr>
      <a:lvl7pPr marL="914400" algn="ctr" rtl="0" fontAlgn="base">
        <a:lnSpc>
          <a:spcPct val="85000"/>
        </a:lnSpc>
        <a:spcBef>
          <a:spcPct val="0"/>
        </a:spcBef>
        <a:spcAft>
          <a:spcPct val="0"/>
        </a:spcAft>
        <a:defRPr sz="4400">
          <a:solidFill>
            <a:schemeClr val="tx2"/>
          </a:solidFill>
          <a:latin typeface="Comic Sans MS" pitchFamily="66" charset="0"/>
        </a:defRPr>
      </a:lvl7pPr>
      <a:lvl8pPr marL="1371600" algn="ctr" rtl="0" fontAlgn="base">
        <a:lnSpc>
          <a:spcPct val="85000"/>
        </a:lnSpc>
        <a:spcBef>
          <a:spcPct val="0"/>
        </a:spcBef>
        <a:spcAft>
          <a:spcPct val="0"/>
        </a:spcAft>
        <a:defRPr sz="4400">
          <a:solidFill>
            <a:schemeClr val="tx2"/>
          </a:solidFill>
          <a:latin typeface="Comic Sans MS" pitchFamily="66" charset="0"/>
        </a:defRPr>
      </a:lvl8pPr>
      <a:lvl9pPr marL="1828800" algn="ctr" rtl="0" fontAlgn="base">
        <a:lnSpc>
          <a:spcPct val="85000"/>
        </a:lnSpc>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83A88-7598-4652-8A66-1576F935F099}" type="datetimeFigureOut">
              <a:rPr lang="es-ES" smtClean="0"/>
              <a:pPr/>
              <a:t>06/09/2010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92222-13C7-48E1-97F4-86467E26ADD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1026"/>
          <p:cNvSpPr>
            <a:spLocks noGrp="1" noChangeArrowheads="1"/>
          </p:cNvSpPr>
          <p:nvPr>
            <p:ph type="ctrTitle"/>
          </p:nvPr>
        </p:nvSpPr>
        <p:spPr>
          <a:xfrm>
            <a:off x="142875" y="1910639"/>
            <a:ext cx="8834438" cy="1274762"/>
          </a:xfrm>
        </p:spPr>
        <p:txBody>
          <a:bodyPr/>
          <a:lstStyle/>
          <a:p>
            <a:pPr eaLnBrk="1" hangingPunct="1"/>
            <a:r>
              <a:rPr lang="en-US" sz="4000" dirty="0" smtClean="0"/>
              <a:t>In-Depth Vulnerability Assessment of Middleware</a:t>
            </a:r>
          </a:p>
        </p:txBody>
      </p:sp>
      <p:sp>
        <p:nvSpPr>
          <p:cNvPr id="18437" name="Rectangle 1027"/>
          <p:cNvSpPr>
            <a:spLocks noChangeArrowheads="1"/>
          </p:cNvSpPr>
          <p:nvPr/>
        </p:nvSpPr>
        <p:spPr bwMode="auto">
          <a:xfrm>
            <a:off x="2122714" y="4750425"/>
            <a:ext cx="4648200" cy="2998788"/>
          </a:xfrm>
          <a:prstGeom prst="rect">
            <a:avLst/>
          </a:prstGeom>
          <a:noFill/>
          <a:ln w="9525">
            <a:noFill/>
            <a:miter lim="800000"/>
            <a:headEnd/>
            <a:tailEnd/>
          </a:ln>
        </p:spPr>
        <p:txBody>
          <a:bodyPr/>
          <a:lstStyle/>
          <a:p>
            <a:pPr algn="ctr">
              <a:lnSpc>
                <a:spcPct val="100000"/>
              </a:lnSpc>
              <a:buFontTx/>
              <a:buNone/>
            </a:pPr>
            <a:r>
              <a:rPr lang="en-US" sz="2000" dirty="0" smtClean="0">
                <a:solidFill>
                  <a:schemeClr val="tx1"/>
                </a:solidFill>
                <a:latin typeface="Arial" charset="0"/>
              </a:rPr>
              <a:t>Computer </a:t>
            </a:r>
            <a:r>
              <a:rPr lang="en-US" sz="2000" dirty="0">
                <a:solidFill>
                  <a:schemeClr val="tx1"/>
                </a:solidFill>
                <a:latin typeface="Arial" charset="0"/>
              </a:rPr>
              <a:t>Architecture &amp; Operating Systems Department</a:t>
            </a:r>
          </a:p>
          <a:p>
            <a:pPr algn="ctr">
              <a:lnSpc>
                <a:spcPct val="100000"/>
              </a:lnSpc>
              <a:buFontTx/>
              <a:buNone/>
            </a:pPr>
            <a:r>
              <a:rPr lang="en-US" sz="2000" dirty="0" err="1">
                <a:solidFill>
                  <a:schemeClr val="tx1"/>
                </a:solidFill>
                <a:latin typeface="Arial" charset="0"/>
              </a:rPr>
              <a:t>Universitat</a:t>
            </a:r>
            <a:r>
              <a:rPr lang="en-US" sz="2000" dirty="0">
                <a:solidFill>
                  <a:schemeClr val="tx1"/>
                </a:solidFill>
                <a:latin typeface="Arial" charset="0"/>
              </a:rPr>
              <a:t> </a:t>
            </a:r>
            <a:r>
              <a:rPr lang="en-US" sz="2000" dirty="0" err="1">
                <a:solidFill>
                  <a:schemeClr val="tx1"/>
                </a:solidFill>
                <a:latin typeface="Arial" charset="0"/>
              </a:rPr>
              <a:t>Autònoma</a:t>
            </a:r>
            <a:r>
              <a:rPr lang="en-US" sz="2000" dirty="0">
                <a:solidFill>
                  <a:schemeClr val="tx1"/>
                </a:solidFill>
                <a:latin typeface="Arial" charset="0"/>
              </a:rPr>
              <a:t> de Barcelona</a:t>
            </a:r>
          </a:p>
        </p:txBody>
      </p:sp>
      <p:sp>
        <p:nvSpPr>
          <p:cNvPr id="7" name="Rectangle 1027"/>
          <p:cNvSpPr txBox="1">
            <a:spLocks noChangeArrowheads="1"/>
          </p:cNvSpPr>
          <p:nvPr/>
        </p:nvSpPr>
        <p:spPr bwMode="auto">
          <a:xfrm>
            <a:off x="2452688" y="3740339"/>
            <a:ext cx="3810000" cy="661987"/>
          </a:xfrm>
          <a:prstGeom prst="rect">
            <a:avLst/>
          </a:prstGeom>
          <a:noFill/>
          <a:ln w="9525">
            <a:noFill/>
            <a:miter lim="800000"/>
            <a:headEnd/>
            <a:tailEnd/>
          </a:ln>
        </p:spPr>
        <p:txBody>
          <a:bodyPr/>
          <a:lstStyle/>
          <a:p>
            <a:pPr algn="ctr">
              <a:lnSpc>
                <a:spcPct val="100000"/>
              </a:lnSpc>
              <a:buFontTx/>
              <a:buNone/>
              <a:defRPr/>
            </a:pPr>
            <a:r>
              <a:rPr lang="en-US" sz="3200" kern="0" dirty="0" smtClean="0">
                <a:solidFill>
                  <a:schemeClr val="tx1"/>
                </a:solidFill>
                <a:latin typeface="+mn-lt"/>
              </a:rPr>
              <a:t>Elisa </a:t>
            </a:r>
            <a:r>
              <a:rPr lang="en-US" sz="3200" kern="0" dirty="0" err="1" smtClean="0">
                <a:solidFill>
                  <a:schemeClr val="tx1"/>
                </a:solidFill>
                <a:latin typeface="+mn-lt"/>
              </a:rPr>
              <a:t>Heymann</a:t>
            </a:r>
            <a:endParaRPr lang="en-US" sz="3200" kern="0" dirty="0">
              <a:solidFill>
                <a:schemeClr val="tx1"/>
              </a:solidFill>
              <a:latin typeface="+mn-lt"/>
            </a:endParaRPr>
          </a:p>
        </p:txBody>
      </p:sp>
      <p:pic>
        <p:nvPicPr>
          <p:cNvPr id="8" name="Picture 15" descr="C:\Users\Elisa\Tesis\Graficos ParadynCondor Marzo 2000\uab.gif"/>
          <p:cNvPicPr>
            <a:picLocks noChangeAspect="1" noChangeArrowheads="1"/>
          </p:cNvPicPr>
          <p:nvPr/>
        </p:nvPicPr>
        <p:blipFill>
          <a:blip r:embed="rId3" cstate="print"/>
          <a:srcRect/>
          <a:stretch>
            <a:fillRect/>
          </a:stretch>
        </p:blipFill>
        <p:spPr bwMode="auto">
          <a:xfrm>
            <a:off x="2989034" y="220665"/>
            <a:ext cx="2918278" cy="13332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152400" y="2667000"/>
            <a:ext cx="2057400" cy="39624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51" name="AutoShape 4"/>
          <p:cNvSpPr>
            <a:spLocks noChangeArrowheads="1"/>
          </p:cNvSpPr>
          <p:nvPr/>
        </p:nvSpPr>
        <p:spPr bwMode="auto">
          <a:xfrm>
            <a:off x="304800" y="3124200"/>
            <a:ext cx="1752600" cy="1600200"/>
          </a:xfrm>
          <a:prstGeom prst="roundRect">
            <a:avLst>
              <a:gd name="adj" fmla="val 20444"/>
            </a:avLst>
          </a:prstGeom>
          <a:solidFill>
            <a:srgbClr val="BEFFBE"/>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52" name="Text Box 27"/>
          <p:cNvSpPr txBox="1">
            <a:spLocks noChangeArrowheads="1"/>
          </p:cNvSpPr>
          <p:nvPr/>
        </p:nvSpPr>
        <p:spPr bwMode="auto">
          <a:xfrm>
            <a:off x="1089025" y="4267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7653" name="Text Box 40"/>
          <p:cNvSpPr txBox="1">
            <a:spLocks noChangeArrowheads="1"/>
          </p:cNvSpPr>
          <p:nvPr/>
        </p:nvSpPr>
        <p:spPr bwMode="auto">
          <a:xfrm>
            <a:off x="438150" y="2819400"/>
            <a:ext cx="1485900" cy="27622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client process</a:t>
            </a:r>
          </a:p>
        </p:txBody>
      </p:sp>
      <p:grpSp>
        <p:nvGrpSpPr>
          <p:cNvPr id="27654" name="Group 254"/>
          <p:cNvGrpSpPr>
            <a:grpSpLocks/>
          </p:cNvGrpSpPr>
          <p:nvPr/>
        </p:nvGrpSpPr>
        <p:grpSpPr bwMode="auto">
          <a:xfrm>
            <a:off x="685800" y="838200"/>
            <a:ext cx="1241425" cy="914400"/>
            <a:chOff x="2544" y="480"/>
            <a:chExt cx="782" cy="576"/>
          </a:xfrm>
        </p:grpSpPr>
        <p:sp>
          <p:nvSpPr>
            <p:cNvPr id="27694" name="Rectangle 246"/>
            <p:cNvSpPr>
              <a:spLocks noChangeArrowheads="1"/>
            </p:cNvSpPr>
            <p:nvPr/>
          </p:nvSpPr>
          <p:spPr bwMode="auto">
            <a:xfrm>
              <a:off x="2635" y="639"/>
              <a:ext cx="96" cy="96"/>
            </a:xfrm>
            <a:prstGeom prst="rect">
              <a:avLst/>
            </a:prstGeom>
            <a:solidFill>
              <a:srgbClr val="C9F1F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95" name="Text Box 247"/>
            <p:cNvSpPr txBox="1">
              <a:spLocks noChangeArrowheads="1"/>
            </p:cNvSpPr>
            <p:nvPr/>
          </p:nvSpPr>
          <p:spPr bwMode="auto">
            <a:xfrm>
              <a:off x="2769" y="600"/>
              <a:ext cx="249"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a:t>
              </a:r>
            </a:p>
          </p:txBody>
        </p:sp>
        <p:sp>
          <p:nvSpPr>
            <p:cNvPr id="27696" name="Rectangle 248"/>
            <p:cNvSpPr>
              <a:spLocks noChangeArrowheads="1"/>
            </p:cNvSpPr>
            <p:nvPr/>
          </p:nvSpPr>
          <p:spPr bwMode="auto">
            <a:xfrm>
              <a:off x="2635" y="778"/>
              <a:ext cx="96" cy="96"/>
            </a:xfrm>
            <a:prstGeom prst="rect">
              <a:avLst/>
            </a:prstGeom>
            <a:solidFill>
              <a:srgbClr val="FFCCFF"/>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97" name="Text Box 249"/>
            <p:cNvSpPr txBox="1">
              <a:spLocks noChangeArrowheads="1"/>
            </p:cNvSpPr>
            <p:nvPr/>
          </p:nvSpPr>
          <p:spPr bwMode="auto">
            <a:xfrm>
              <a:off x="2769" y="739"/>
              <a:ext cx="557"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postgresql</a:t>
              </a:r>
            </a:p>
          </p:txBody>
        </p:sp>
        <p:sp>
          <p:nvSpPr>
            <p:cNvPr id="27698" name="Text Box 250"/>
            <p:cNvSpPr txBox="1">
              <a:spLocks noChangeArrowheads="1"/>
            </p:cNvSpPr>
            <p:nvPr/>
          </p:nvSpPr>
          <p:spPr bwMode="auto">
            <a:xfrm>
              <a:off x="2544" y="480"/>
              <a:ext cx="740"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u="sng">
                  <a:solidFill>
                    <a:schemeClr val="tx1"/>
                  </a:solidFill>
                  <a:latin typeface="Arial" charset="0"/>
                  <a:ea typeface="MS PGothic" pitchFamily="34" charset="-128"/>
                </a:rPr>
                <a:t> OS privileges </a:t>
              </a:r>
            </a:p>
          </p:txBody>
        </p:sp>
        <p:sp>
          <p:nvSpPr>
            <p:cNvPr id="27699" name="Rectangle 251"/>
            <p:cNvSpPr>
              <a:spLocks noChangeArrowheads="1"/>
            </p:cNvSpPr>
            <p:nvPr/>
          </p:nvSpPr>
          <p:spPr bwMode="auto">
            <a:xfrm>
              <a:off x="2635" y="922"/>
              <a:ext cx="96" cy="96"/>
            </a:xfrm>
            <a:prstGeom prst="rect">
              <a:avLst/>
            </a:prstGeom>
            <a:solidFill>
              <a:srgbClr val="BEFFBE"/>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700" name="Text Box 252"/>
            <p:cNvSpPr txBox="1">
              <a:spLocks noChangeArrowheads="1"/>
            </p:cNvSpPr>
            <p:nvPr/>
          </p:nvSpPr>
          <p:spPr bwMode="auto">
            <a:xfrm>
              <a:off x="2769" y="883"/>
              <a:ext cx="303"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user</a:t>
              </a:r>
            </a:p>
          </p:txBody>
        </p:sp>
      </p:grpSp>
      <p:sp>
        <p:nvSpPr>
          <p:cNvPr id="27655" name="TextBox 250"/>
          <p:cNvSpPr txBox="1">
            <a:spLocks noChangeArrowheads="1"/>
          </p:cNvSpPr>
          <p:nvPr/>
        </p:nvSpPr>
        <p:spPr bwMode="auto">
          <a:xfrm>
            <a:off x="561975" y="2390775"/>
            <a:ext cx="1238250" cy="27622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client host</a:t>
            </a:r>
          </a:p>
        </p:txBody>
      </p:sp>
      <p:sp>
        <p:nvSpPr>
          <p:cNvPr id="27656" name="Rectangle 3"/>
          <p:cNvSpPr>
            <a:spLocks noChangeArrowheads="1"/>
          </p:cNvSpPr>
          <p:nvPr/>
        </p:nvSpPr>
        <p:spPr bwMode="auto">
          <a:xfrm>
            <a:off x="2971800" y="1143000"/>
            <a:ext cx="2667000" cy="54864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57" name="Text Box 40"/>
          <p:cNvSpPr txBox="1">
            <a:spLocks noChangeArrowheads="1"/>
          </p:cNvSpPr>
          <p:nvPr/>
        </p:nvSpPr>
        <p:spPr bwMode="auto">
          <a:xfrm>
            <a:off x="3473450" y="1371600"/>
            <a:ext cx="1663700" cy="27622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master &amp; agents</a:t>
            </a:r>
          </a:p>
        </p:txBody>
      </p:sp>
      <p:sp>
        <p:nvSpPr>
          <p:cNvPr id="27658" name="TextBox 262"/>
          <p:cNvSpPr txBox="1">
            <a:spLocks noChangeArrowheads="1"/>
          </p:cNvSpPr>
          <p:nvPr/>
        </p:nvSpPr>
        <p:spPr bwMode="auto">
          <a:xfrm>
            <a:off x="3657600" y="838200"/>
            <a:ext cx="1304925" cy="27622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server host</a:t>
            </a:r>
          </a:p>
        </p:txBody>
      </p:sp>
      <p:sp>
        <p:nvSpPr>
          <p:cNvPr id="27659" name="Rectangle 3"/>
          <p:cNvSpPr>
            <a:spLocks noChangeArrowheads="1"/>
          </p:cNvSpPr>
          <p:nvPr/>
        </p:nvSpPr>
        <p:spPr bwMode="auto">
          <a:xfrm>
            <a:off x="6400800" y="2667000"/>
            <a:ext cx="2057400" cy="39624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60" name="Text Box 27"/>
          <p:cNvSpPr txBox="1">
            <a:spLocks noChangeArrowheads="1"/>
          </p:cNvSpPr>
          <p:nvPr/>
        </p:nvSpPr>
        <p:spPr bwMode="auto">
          <a:xfrm>
            <a:off x="7337425" y="4267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7661" name="Text Box 40"/>
          <p:cNvSpPr txBox="1">
            <a:spLocks noChangeArrowheads="1"/>
          </p:cNvSpPr>
          <p:nvPr/>
        </p:nvSpPr>
        <p:spPr bwMode="auto">
          <a:xfrm>
            <a:off x="6686550" y="3124200"/>
            <a:ext cx="1487488"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MCAT PostgreSQL</a:t>
            </a:r>
          </a:p>
        </p:txBody>
      </p:sp>
      <p:sp>
        <p:nvSpPr>
          <p:cNvPr id="27662" name="TextBox 267"/>
          <p:cNvSpPr txBox="1">
            <a:spLocks noChangeArrowheads="1"/>
          </p:cNvSpPr>
          <p:nvPr/>
        </p:nvSpPr>
        <p:spPr bwMode="auto">
          <a:xfrm>
            <a:off x="7010400" y="2362200"/>
            <a:ext cx="941388" cy="27622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MCAT host</a:t>
            </a:r>
          </a:p>
        </p:txBody>
      </p:sp>
      <p:sp>
        <p:nvSpPr>
          <p:cNvPr id="27663" name="Magnetic Disk 268"/>
          <p:cNvSpPr>
            <a:spLocks noChangeArrowheads="1"/>
          </p:cNvSpPr>
          <p:nvPr/>
        </p:nvSpPr>
        <p:spPr bwMode="auto">
          <a:xfrm>
            <a:off x="6705600" y="3429000"/>
            <a:ext cx="1447800" cy="1905000"/>
          </a:xfrm>
          <a:prstGeom prst="flowChartMagneticDisk">
            <a:avLst/>
          </a:prstGeom>
          <a:solidFill>
            <a:srgbClr val="FFCEFF"/>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64" name="Text Box 27"/>
          <p:cNvSpPr txBox="1">
            <a:spLocks noChangeArrowheads="1"/>
          </p:cNvSpPr>
          <p:nvPr/>
        </p:nvSpPr>
        <p:spPr bwMode="auto">
          <a:xfrm>
            <a:off x="4213225" y="49530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grpSp>
        <p:nvGrpSpPr>
          <p:cNvPr id="27665" name="Group 302"/>
          <p:cNvGrpSpPr>
            <a:grpSpLocks/>
          </p:cNvGrpSpPr>
          <p:nvPr/>
        </p:nvGrpSpPr>
        <p:grpSpPr bwMode="auto">
          <a:xfrm>
            <a:off x="3314700" y="1676400"/>
            <a:ext cx="1981200" cy="1828800"/>
            <a:chOff x="3352800" y="1676400"/>
            <a:chExt cx="1981200" cy="1828800"/>
          </a:xfrm>
        </p:grpSpPr>
        <p:sp>
          <p:nvSpPr>
            <p:cNvPr id="27689" name="AutoShape 4"/>
            <p:cNvSpPr>
              <a:spLocks noChangeArrowheads="1"/>
            </p:cNvSpPr>
            <p:nvPr/>
          </p:nvSpPr>
          <p:spPr bwMode="auto">
            <a:xfrm>
              <a:off x="3352800" y="1676400"/>
              <a:ext cx="1752600" cy="1600200"/>
            </a:xfrm>
            <a:prstGeom prst="roundRect">
              <a:avLst>
                <a:gd name="adj" fmla="val 20444"/>
              </a:avLst>
            </a:prstGeom>
            <a:solidFill>
              <a:srgbClr val="C8F0F6"/>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90" name="Text Box 27"/>
            <p:cNvSpPr txBox="1">
              <a:spLocks noChangeArrowheads="1"/>
            </p:cNvSpPr>
            <p:nvPr/>
          </p:nvSpPr>
          <p:spPr bwMode="auto">
            <a:xfrm>
              <a:off x="4137025" y="25146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7691" name="AutoShape 4"/>
            <p:cNvSpPr>
              <a:spLocks noChangeArrowheads="1"/>
            </p:cNvSpPr>
            <p:nvPr/>
          </p:nvSpPr>
          <p:spPr bwMode="auto">
            <a:xfrm>
              <a:off x="3429000" y="1752600"/>
              <a:ext cx="1752600" cy="1600200"/>
            </a:xfrm>
            <a:prstGeom prst="roundRect">
              <a:avLst>
                <a:gd name="adj" fmla="val 20444"/>
              </a:avLst>
            </a:prstGeom>
            <a:solidFill>
              <a:srgbClr val="C8F0F6"/>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92" name="AutoShape 4"/>
            <p:cNvSpPr>
              <a:spLocks noChangeArrowheads="1"/>
            </p:cNvSpPr>
            <p:nvPr/>
          </p:nvSpPr>
          <p:spPr bwMode="auto">
            <a:xfrm>
              <a:off x="3505200" y="1828800"/>
              <a:ext cx="1752600" cy="1600200"/>
            </a:xfrm>
            <a:prstGeom prst="roundRect">
              <a:avLst>
                <a:gd name="adj" fmla="val 20444"/>
              </a:avLst>
            </a:prstGeom>
            <a:solidFill>
              <a:srgbClr val="C8F0F6"/>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93" name="AutoShape 4"/>
            <p:cNvSpPr>
              <a:spLocks noChangeArrowheads="1"/>
            </p:cNvSpPr>
            <p:nvPr/>
          </p:nvSpPr>
          <p:spPr bwMode="auto">
            <a:xfrm>
              <a:off x="3581400" y="1905000"/>
              <a:ext cx="1752600" cy="1600200"/>
            </a:xfrm>
            <a:prstGeom prst="roundRect">
              <a:avLst>
                <a:gd name="adj" fmla="val 20444"/>
              </a:avLst>
            </a:prstGeom>
            <a:solidFill>
              <a:srgbClr val="C8F0F6"/>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grpSp>
      <p:grpSp>
        <p:nvGrpSpPr>
          <p:cNvPr id="27666" name="Group 304"/>
          <p:cNvGrpSpPr>
            <a:grpSpLocks/>
          </p:cNvGrpSpPr>
          <p:nvPr/>
        </p:nvGrpSpPr>
        <p:grpSpPr bwMode="auto">
          <a:xfrm>
            <a:off x="6477000" y="5410200"/>
            <a:ext cx="914400" cy="1020763"/>
            <a:chOff x="6324600" y="718210"/>
            <a:chExt cx="914401" cy="1021234"/>
          </a:xfrm>
        </p:grpSpPr>
        <p:sp>
          <p:nvSpPr>
            <p:cNvPr id="27687" name="Isosceles Triangle 297"/>
            <p:cNvSpPr>
              <a:spLocks noChangeArrowheads="1"/>
            </p:cNvSpPr>
            <p:nvPr/>
          </p:nvSpPr>
          <p:spPr bwMode="auto">
            <a:xfrm>
              <a:off x="6374694" y="718210"/>
              <a:ext cx="822960" cy="822960"/>
            </a:xfrm>
            <a:prstGeom prst="triangle">
              <a:avLst>
                <a:gd name="adj" fmla="val 50000"/>
              </a:avLst>
            </a:prstGeom>
            <a:solidFill>
              <a:srgbClr val="FFCEFF"/>
            </a:solidFill>
            <a:ln w="9525">
              <a:solidFill>
                <a:schemeClr val="tx1"/>
              </a:solidFill>
              <a:round/>
              <a:headEnd/>
              <a:tailEnd/>
            </a:ln>
          </p:spPr>
          <p:txBody>
            <a:bodyPr/>
            <a:lstStyle/>
            <a:p>
              <a:pPr eaLnBrk="0" hangingPunct="0">
                <a:lnSpc>
                  <a:spcPct val="100000"/>
                </a:lnSpc>
                <a:spcBef>
                  <a:spcPct val="0"/>
                </a:spcBef>
                <a:buFontTx/>
                <a:buNone/>
              </a:pPr>
              <a:endParaRPr lang="es-ES" sz="800">
                <a:solidFill>
                  <a:schemeClr val="tx1"/>
                </a:solidFill>
                <a:latin typeface="Arial" charset="0"/>
                <a:ea typeface="MS PGothic" pitchFamily="34" charset="-128"/>
              </a:endParaRPr>
            </a:p>
          </p:txBody>
        </p:sp>
        <p:sp>
          <p:nvSpPr>
            <p:cNvPr id="27688" name="TextBox 303"/>
            <p:cNvSpPr txBox="1">
              <a:spLocks noChangeArrowheads="1"/>
            </p:cNvSpPr>
            <p:nvPr/>
          </p:nvSpPr>
          <p:spPr bwMode="auto">
            <a:xfrm>
              <a:off x="6324600" y="1524000"/>
              <a:ext cx="914401" cy="21544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db config files</a:t>
              </a:r>
            </a:p>
          </p:txBody>
        </p:sp>
      </p:grpSp>
      <p:grpSp>
        <p:nvGrpSpPr>
          <p:cNvPr id="27667" name="Group 305"/>
          <p:cNvGrpSpPr>
            <a:grpSpLocks/>
          </p:cNvGrpSpPr>
          <p:nvPr/>
        </p:nvGrpSpPr>
        <p:grpSpPr bwMode="auto">
          <a:xfrm>
            <a:off x="7543800" y="5410200"/>
            <a:ext cx="914400" cy="1020763"/>
            <a:chOff x="6324600" y="718210"/>
            <a:chExt cx="914401" cy="1021234"/>
          </a:xfrm>
        </p:grpSpPr>
        <p:sp>
          <p:nvSpPr>
            <p:cNvPr id="27685" name="Isosceles Triangle 306"/>
            <p:cNvSpPr>
              <a:spLocks noChangeArrowheads="1"/>
            </p:cNvSpPr>
            <p:nvPr/>
          </p:nvSpPr>
          <p:spPr bwMode="auto">
            <a:xfrm>
              <a:off x="6374694" y="718210"/>
              <a:ext cx="822960" cy="822960"/>
            </a:xfrm>
            <a:prstGeom prst="triangle">
              <a:avLst>
                <a:gd name="adj" fmla="val 50000"/>
              </a:avLst>
            </a:prstGeom>
            <a:solidFill>
              <a:srgbClr val="FFCEFF"/>
            </a:solidFill>
            <a:ln w="9525">
              <a:solidFill>
                <a:schemeClr val="tx1"/>
              </a:solidFill>
              <a:round/>
              <a:headEnd/>
              <a:tailEnd/>
            </a:ln>
          </p:spPr>
          <p:txBody>
            <a:bodyPr/>
            <a:lstStyle/>
            <a:p>
              <a:pPr eaLnBrk="0" hangingPunct="0">
                <a:lnSpc>
                  <a:spcPct val="100000"/>
                </a:lnSpc>
                <a:spcBef>
                  <a:spcPct val="0"/>
                </a:spcBef>
                <a:buFontTx/>
                <a:buNone/>
              </a:pPr>
              <a:endParaRPr lang="es-ES" sz="800">
                <a:solidFill>
                  <a:schemeClr val="tx1"/>
                </a:solidFill>
                <a:latin typeface="Arial" charset="0"/>
                <a:ea typeface="MS PGothic" pitchFamily="34" charset="-128"/>
              </a:endParaRPr>
            </a:p>
          </p:txBody>
        </p:sp>
        <p:sp>
          <p:nvSpPr>
            <p:cNvPr id="27686" name="TextBox 307"/>
            <p:cNvSpPr txBox="1">
              <a:spLocks noChangeArrowheads="1"/>
            </p:cNvSpPr>
            <p:nvPr/>
          </p:nvSpPr>
          <p:spPr bwMode="auto">
            <a:xfrm>
              <a:off x="6324600" y="1524000"/>
              <a:ext cx="914401" cy="21544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db data store</a:t>
              </a:r>
            </a:p>
          </p:txBody>
        </p:sp>
      </p:grpSp>
      <p:grpSp>
        <p:nvGrpSpPr>
          <p:cNvPr id="27668" name="Group 312"/>
          <p:cNvGrpSpPr>
            <a:grpSpLocks/>
          </p:cNvGrpSpPr>
          <p:nvPr/>
        </p:nvGrpSpPr>
        <p:grpSpPr bwMode="auto">
          <a:xfrm>
            <a:off x="2971800" y="5181600"/>
            <a:ext cx="914400" cy="1144588"/>
            <a:chOff x="6324600" y="718210"/>
            <a:chExt cx="914401" cy="1144344"/>
          </a:xfrm>
        </p:grpSpPr>
        <p:sp>
          <p:nvSpPr>
            <p:cNvPr id="27683" name="Isosceles Triangle 313"/>
            <p:cNvSpPr>
              <a:spLocks noChangeArrowheads="1"/>
            </p:cNvSpPr>
            <p:nvPr/>
          </p:nvSpPr>
          <p:spPr bwMode="auto">
            <a:xfrm>
              <a:off x="6374694" y="718210"/>
              <a:ext cx="822960" cy="822960"/>
            </a:xfrm>
            <a:prstGeom prst="triangle">
              <a:avLst>
                <a:gd name="adj" fmla="val 50000"/>
              </a:avLst>
            </a:prstGeom>
            <a:solidFill>
              <a:srgbClr val="C8F0F6"/>
            </a:solidFill>
            <a:ln w="9525">
              <a:solidFill>
                <a:schemeClr val="tx1"/>
              </a:solidFill>
              <a:round/>
              <a:headEnd/>
              <a:tailEnd/>
            </a:ln>
          </p:spPr>
          <p:txBody>
            <a:bodyPr/>
            <a:lstStyle/>
            <a:p>
              <a:pPr eaLnBrk="0" hangingPunct="0">
                <a:lnSpc>
                  <a:spcPct val="100000"/>
                </a:lnSpc>
                <a:spcBef>
                  <a:spcPct val="0"/>
                </a:spcBef>
                <a:buFontTx/>
                <a:buNone/>
              </a:pPr>
              <a:endParaRPr lang="es-ES" sz="800">
                <a:solidFill>
                  <a:schemeClr val="tx1"/>
                </a:solidFill>
                <a:latin typeface="Arial" charset="0"/>
                <a:ea typeface="MS PGothic" pitchFamily="34" charset="-128"/>
              </a:endParaRPr>
            </a:p>
          </p:txBody>
        </p:sp>
        <p:sp>
          <p:nvSpPr>
            <p:cNvPr id="27684" name="TextBox 314"/>
            <p:cNvSpPr txBox="1">
              <a:spLocks noChangeArrowheads="1"/>
            </p:cNvSpPr>
            <p:nvPr/>
          </p:nvSpPr>
          <p:spPr bwMode="auto">
            <a:xfrm>
              <a:off x="6324600" y="1524000"/>
              <a:ext cx="914401" cy="33855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SRB data</a:t>
              </a:r>
            </a:p>
            <a:p>
              <a:pPr algn="ctr" eaLnBrk="0" hangingPunct="0">
                <a:lnSpc>
                  <a:spcPct val="100000"/>
                </a:lnSpc>
                <a:spcBef>
                  <a:spcPct val="0"/>
                </a:spcBef>
                <a:buFontTx/>
                <a:buNone/>
              </a:pPr>
              <a:r>
                <a:rPr lang="en-US" sz="800">
                  <a:solidFill>
                    <a:schemeClr val="tx1"/>
                  </a:solidFill>
                  <a:latin typeface="Arial" charset="0"/>
                  <a:ea typeface="MS PGothic" pitchFamily="34" charset="-128"/>
                </a:rPr>
                <a:t>Store 1</a:t>
              </a:r>
            </a:p>
          </p:txBody>
        </p:sp>
      </p:grpSp>
      <p:grpSp>
        <p:nvGrpSpPr>
          <p:cNvPr id="27669" name="Group 333"/>
          <p:cNvGrpSpPr>
            <a:grpSpLocks/>
          </p:cNvGrpSpPr>
          <p:nvPr/>
        </p:nvGrpSpPr>
        <p:grpSpPr bwMode="auto">
          <a:xfrm>
            <a:off x="3848100" y="3886200"/>
            <a:ext cx="914400" cy="2439988"/>
            <a:chOff x="3829050" y="3886200"/>
            <a:chExt cx="914401" cy="2439744"/>
          </a:xfrm>
        </p:grpSpPr>
        <p:grpSp>
          <p:nvGrpSpPr>
            <p:cNvPr id="27677" name="Group 308"/>
            <p:cNvGrpSpPr>
              <a:grpSpLocks/>
            </p:cNvGrpSpPr>
            <p:nvPr/>
          </p:nvGrpSpPr>
          <p:grpSpPr bwMode="auto">
            <a:xfrm>
              <a:off x="3829050" y="3886200"/>
              <a:ext cx="914401" cy="1021234"/>
              <a:chOff x="6324600" y="718210"/>
              <a:chExt cx="914401" cy="1021234"/>
            </a:xfrm>
          </p:grpSpPr>
          <p:sp>
            <p:nvSpPr>
              <p:cNvPr id="27681" name="Isosceles Triangle 309"/>
              <p:cNvSpPr>
                <a:spLocks noChangeArrowheads="1"/>
              </p:cNvSpPr>
              <p:nvPr/>
            </p:nvSpPr>
            <p:spPr bwMode="auto">
              <a:xfrm>
                <a:off x="6374694" y="718210"/>
                <a:ext cx="822960" cy="822960"/>
              </a:xfrm>
              <a:prstGeom prst="triangle">
                <a:avLst>
                  <a:gd name="adj" fmla="val 50000"/>
                </a:avLst>
              </a:prstGeom>
              <a:solidFill>
                <a:srgbClr val="C8F0F6"/>
              </a:solidFill>
              <a:ln w="9525">
                <a:solidFill>
                  <a:schemeClr val="tx1"/>
                </a:solidFill>
                <a:round/>
                <a:headEnd/>
                <a:tailEnd/>
              </a:ln>
            </p:spPr>
            <p:txBody>
              <a:bodyPr/>
              <a:lstStyle/>
              <a:p>
                <a:pPr eaLnBrk="0" hangingPunct="0">
                  <a:lnSpc>
                    <a:spcPct val="100000"/>
                  </a:lnSpc>
                  <a:spcBef>
                    <a:spcPct val="0"/>
                  </a:spcBef>
                  <a:buFontTx/>
                  <a:buNone/>
                </a:pPr>
                <a:endParaRPr lang="es-ES" sz="800">
                  <a:solidFill>
                    <a:schemeClr val="tx1"/>
                  </a:solidFill>
                  <a:latin typeface="Arial" charset="0"/>
                  <a:ea typeface="MS PGothic" pitchFamily="34" charset="-128"/>
                </a:endParaRPr>
              </a:p>
            </p:txBody>
          </p:sp>
          <p:sp>
            <p:nvSpPr>
              <p:cNvPr id="27682" name="TextBox 310"/>
              <p:cNvSpPr txBox="1">
                <a:spLocks noChangeArrowheads="1"/>
              </p:cNvSpPr>
              <p:nvPr/>
            </p:nvSpPr>
            <p:spPr bwMode="auto">
              <a:xfrm>
                <a:off x="6324600" y="1524000"/>
                <a:ext cx="914401" cy="21544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SRB config files</a:t>
                </a:r>
              </a:p>
            </p:txBody>
          </p:sp>
        </p:grpSp>
        <p:grpSp>
          <p:nvGrpSpPr>
            <p:cNvPr id="27678" name="Group 331"/>
            <p:cNvGrpSpPr>
              <a:grpSpLocks/>
            </p:cNvGrpSpPr>
            <p:nvPr/>
          </p:nvGrpSpPr>
          <p:grpSpPr bwMode="auto">
            <a:xfrm>
              <a:off x="3829050" y="5181600"/>
              <a:ext cx="914401" cy="1144344"/>
              <a:chOff x="3886200" y="5181600"/>
              <a:chExt cx="914401" cy="1144344"/>
            </a:xfrm>
          </p:grpSpPr>
          <p:sp>
            <p:nvSpPr>
              <p:cNvPr id="27679" name="Isosceles Triangle 316"/>
              <p:cNvSpPr>
                <a:spLocks noChangeArrowheads="1"/>
              </p:cNvSpPr>
              <p:nvPr/>
            </p:nvSpPr>
            <p:spPr bwMode="auto">
              <a:xfrm>
                <a:off x="3936294" y="5181600"/>
                <a:ext cx="822960" cy="822960"/>
              </a:xfrm>
              <a:prstGeom prst="triangle">
                <a:avLst>
                  <a:gd name="adj" fmla="val 50000"/>
                </a:avLst>
              </a:prstGeom>
              <a:solidFill>
                <a:srgbClr val="C8F0F6"/>
              </a:solidFill>
              <a:ln w="9525">
                <a:solidFill>
                  <a:schemeClr val="tx1"/>
                </a:solidFill>
                <a:round/>
                <a:headEnd/>
                <a:tailEnd/>
              </a:ln>
            </p:spPr>
            <p:txBody>
              <a:bodyPr/>
              <a:lstStyle/>
              <a:p>
                <a:pPr eaLnBrk="0" hangingPunct="0">
                  <a:lnSpc>
                    <a:spcPct val="100000"/>
                  </a:lnSpc>
                  <a:spcBef>
                    <a:spcPct val="0"/>
                  </a:spcBef>
                  <a:buFontTx/>
                  <a:buNone/>
                </a:pPr>
                <a:endParaRPr lang="es-ES" sz="800">
                  <a:solidFill>
                    <a:schemeClr val="tx1"/>
                  </a:solidFill>
                  <a:latin typeface="Arial" charset="0"/>
                  <a:ea typeface="MS PGothic" pitchFamily="34" charset="-128"/>
                </a:endParaRPr>
              </a:p>
            </p:txBody>
          </p:sp>
          <p:sp>
            <p:nvSpPr>
              <p:cNvPr id="27680" name="TextBox 317"/>
              <p:cNvSpPr txBox="1">
                <a:spLocks noChangeArrowheads="1"/>
              </p:cNvSpPr>
              <p:nvPr/>
            </p:nvSpPr>
            <p:spPr bwMode="auto">
              <a:xfrm>
                <a:off x="3886200" y="5987390"/>
                <a:ext cx="914401" cy="33855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SRB data</a:t>
                </a:r>
              </a:p>
              <a:p>
                <a:pPr algn="ctr" eaLnBrk="0" hangingPunct="0">
                  <a:lnSpc>
                    <a:spcPct val="100000"/>
                  </a:lnSpc>
                  <a:spcBef>
                    <a:spcPct val="0"/>
                  </a:spcBef>
                  <a:buFontTx/>
                  <a:buNone/>
                </a:pPr>
                <a:r>
                  <a:rPr lang="en-US" sz="800">
                    <a:solidFill>
                      <a:schemeClr val="tx1"/>
                    </a:solidFill>
                    <a:latin typeface="Arial" charset="0"/>
                    <a:ea typeface="MS PGothic" pitchFamily="34" charset="-128"/>
                  </a:rPr>
                  <a:t>Store 2</a:t>
                </a:r>
              </a:p>
            </p:txBody>
          </p:sp>
        </p:grpSp>
      </p:grpSp>
      <p:grpSp>
        <p:nvGrpSpPr>
          <p:cNvPr id="27670" name="Group 318"/>
          <p:cNvGrpSpPr>
            <a:grpSpLocks/>
          </p:cNvGrpSpPr>
          <p:nvPr/>
        </p:nvGrpSpPr>
        <p:grpSpPr bwMode="auto">
          <a:xfrm>
            <a:off x="685800" y="5181600"/>
            <a:ext cx="914400" cy="1144588"/>
            <a:chOff x="6324600" y="718210"/>
            <a:chExt cx="914401" cy="1144344"/>
          </a:xfrm>
        </p:grpSpPr>
        <p:sp>
          <p:nvSpPr>
            <p:cNvPr id="27675" name="Isosceles Triangle 319"/>
            <p:cNvSpPr>
              <a:spLocks noChangeArrowheads="1"/>
            </p:cNvSpPr>
            <p:nvPr/>
          </p:nvSpPr>
          <p:spPr bwMode="auto">
            <a:xfrm>
              <a:off x="6374694" y="718210"/>
              <a:ext cx="822960" cy="822960"/>
            </a:xfrm>
            <a:prstGeom prst="triangle">
              <a:avLst>
                <a:gd name="adj" fmla="val 50000"/>
              </a:avLst>
            </a:prstGeom>
            <a:solidFill>
              <a:srgbClr val="BEFFBE"/>
            </a:solidFill>
            <a:ln w="9525">
              <a:solidFill>
                <a:schemeClr val="tx1"/>
              </a:solidFill>
              <a:round/>
              <a:headEnd/>
              <a:tailEnd/>
            </a:ln>
          </p:spPr>
          <p:txBody>
            <a:bodyPr/>
            <a:lstStyle/>
            <a:p>
              <a:pPr eaLnBrk="0" hangingPunct="0">
                <a:lnSpc>
                  <a:spcPct val="100000"/>
                </a:lnSpc>
                <a:spcBef>
                  <a:spcPct val="0"/>
                </a:spcBef>
                <a:buFontTx/>
                <a:buNone/>
              </a:pPr>
              <a:endParaRPr lang="es-ES" sz="800">
                <a:solidFill>
                  <a:schemeClr val="tx1"/>
                </a:solidFill>
                <a:latin typeface="Arial" charset="0"/>
                <a:ea typeface="MS PGothic" pitchFamily="34" charset="-128"/>
              </a:endParaRPr>
            </a:p>
          </p:txBody>
        </p:sp>
        <p:sp>
          <p:nvSpPr>
            <p:cNvPr id="27676" name="TextBox 320"/>
            <p:cNvSpPr txBox="1">
              <a:spLocks noChangeArrowheads="1"/>
            </p:cNvSpPr>
            <p:nvPr/>
          </p:nvSpPr>
          <p:spPr bwMode="auto">
            <a:xfrm>
              <a:off x="6324600" y="1524000"/>
              <a:ext cx="914401" cy="33855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client home dir &amp; config files</a:t>
              </a:r>
            </a:p>
          </p:txBody>
        </p:sp>
      </p:grpSp>
      <p:grpSp>
        <p:nvGrpSpPr>
          <p:cNvPr id="27671" name="Group 332"/>
          <p:cNvGrpSpPr>
            <a:grpSpLocks/>
          </p:cNvGrpSpPr>
          <p:nvPr/>
        </p:nvGrpSpPr>
        <p:grpSpPr bwMode="auto">
          <a:xfrm>
            <a:off x="4724400" y="5257800"/>
            <a:ext cx="914400" cy="1100138"/>
            <a:chOff x="4724400" y="5257800"/>
            <a:chExt cx="914401" cy="1100554"/>
          </a:xfrm>
        </p:grpSpPr>
        <p:sp>
          <p:nvSpPr>
            <p:cNvPr id="27673" name="Direct Access Storage 325"/>
            <p:cNvSpPr>
              <a:spLocks noChangeArrowheads="1"/>
            </p:cNvSpPr>
            <p:nvPr/>
          </p:nvSpPr>
          <p:spPr bwMode="auto">
            <a:xfrm>
              <a:off x="4838700" y="5257800"/>
              <a:ext cx="685800" cy="685800"/>
            </a:xfrm>
            <a:prstGeom prst="flowChartMagneticDrum">
              <a:avLst/>
            </a:prstGeom>
            <a:solidFill>
              <a:srgbClr val="C8F0F6"/>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7674" name="TextBox 330"/>
            <p:cNvSpPr txBox="1">
              <a:spLocks noChangeArrowheads="1"/>
            </p:cNvSpPr>
            <p:nvPr/>
          </p:nvSpPr>
          <p:spPr bwMode="auto">
            <a:xfrm>
              <a:off x="4724400" y="6019800"/>
              <a:ext cx="914401" cy="338554"/>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800">
                  <a:solidFill>
                    <a:schemeClr val="tx1"/>
                  </a:solidFill>
                  <a:latin typeface="Arial" charset="0"/>
                  <a:ea typeface="MS PGothic" pitchFamily="34" charset="-128"/>
                </a:rPr>
                <a:t>SRB tape</a:t>
              </a:r>
            </a:p>
            <a:p>
              <a:pPr algn="ctr" eaLnBrk="0" hangingPunct="0">
                <a:lnSpc>
                  <a:spcPct val="100000"/>
                </a:lnSpc>
                <a:spcBef>
                  <a:spcPct val="0"/>
                </a:spcBef>
                <a:buFontTx/>
                <a:buNone/>
              </a:pPr>
              <a:r>
                <a:rPr lang="en-US" sz="800">
                  <a:solidFill>
                    <a:schemeClr val="tx1"/>
                  </a:solidFill>
                  <a:latin typeface="Arial" charset="0"/>
                  <a:ea typeface="MS PGothic" pitchFamily="34" charset="-128"/>
                </a:rPr>
                <a:t>storage</a:t>
              </a:r>
            </a:p>
          </p:txBody>
        </p:sp>
      </p:grpSp>
      <p:sp>
        <p:nvSpPr>
          <p:cNvPr id="27672" name="Rectangle 52"/>
          <p:cNvSpPr>
            <a:spLocks noChangeArrowheads="1"/>
          </p:cNvSpPr>
          <p:nvPr/>
        </p:nvSpPr>
        <p:spPr bwMode="auto">
          <a:xfrm>
            <a:off x="838200" y="0"/>
            <a:ext cx="7772400" cy="596900"/>
          </a:xfrm>
          <a:prstGeom prst="rect">
            <a:avLst/>
          </a:prstGeom>
          <a:noFill/>
          <a:ln w="9525">
            <a:noFill/>
            <a:miter lim="800000"/>
            <a:headEnd/>
            <a:tailEnd/>
          </a:ln>
        </p:spPr>
        <p:txBody>
          <a:bodyPr anchor="ctr"/>
          <a:lstStyle/>
          <a:p>
            <a:pPr algn="ctr" eaLnBrk="0" hangingPunct="0">
              <a:lnSpc>
                <a:spcPct val="85000"/>
              </a:lnSpc>
              <a:spcBef>
                <a:spcPct val="0"/>
              </a:spcBef>
              <a:buFontTx/>
              <a:buNone/>
            </a:pPr>
            <a:r>
              <a:rPr lang="es-ES" sz="3200" noProof="1">
                <a:solidFill>
                  <a:schemeClr val="tx2"/>
                </a:solidFill>
              </a:rPr>
              <a:t>Resource</a:t>
            </a:r>
            <a:r>
              <a:rPr lang="en-US" sz="3200">
                <a:solidFill>
                  <a:schemeClr val="tx2"/>
                </a:solidFill>
              </a:rPr>
              <a:t> Analysis</a:t>
            </a:r>
            <a:r>
              <a:rPr lang="es-ES" sz="3200">
                <a:solidFill>
                  <a:schemeClr val="tx2"/>
                </a:solidFill>
              </a:rPr>
              <a:t>: SRB</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 y="390525"/>
            <a:ext cx="8913813" cy="1143000"/>
          </a:xfrm>
        </p:spPr>
        <p:txBody>
          <a:bodyPr/>
          <a:lstStyle/>
          <a:p>
            <a:r>
              <a:rPr lang="es-ES" sz="3400" smtClean="0"/>
              <a:t>First Principles Vulnerability Assessment</a:t>
            </a:r>
            <a:br>
              <a:rPr lang="es-ES" sz="3400" smtClean="0"/>
            </a:br>
            <a:r>
              <a:rPr lang="es-ES" sz="3400" smtClean="0"/>
              <a:t> </a:t>
            </a:r>
            <a:r>
              <a:rPr lang="en-US" sz="3400" smtClean="0"/>
              <a:t>Search for Vulnerabilities</a:t>
            </a:r>
            <a:endParaRPr lang="es-ES" sz="3400" smtClean="0"/>
          </a:p>
        </p:txBody>
      </p:sp>
      <p:sp>
        <p:nvSpPr>
          <p:cNvPr id="28675" name="Rectangle 3"/>
          <p:cNvSpPr>
            <a:spLocks noGrp="1" noChangeArrowheads="1"/>
          </p:cNvSpPr>
          <p:nvPr>
            <p:ph type="body" idx="1"/>
          </p:nvPr>
        </p:nvSpPr>
        <p:spPr>
          <a:xfrm>
            <a:off x="123825" y="1689100"/>
            <a:ext cx="8810625" cy="4445000"/>
          </a:xfrm>
        </p:spPr>
        <p:txBody>
          <a:bodyPr/>
          <a:lstStyle/>
          <a:p>
            <a:pPr marL="533400" indent="-533400">
              <a:buFontTx/>
              <a:buNone/>
            </a:pPr>
            <a:r>
              <a:rPr lang="es-ES" smtClean="0">
                <a:solidFill>
                  <a:srgbClr val="0000FF"/>
                </a:solidFill>
              </a:rPr>
              <a:t>Step 4: Component Evaluation</a:t>
            </a:r>
          </a:p>
          <a:p>
            <a:pPr marL="990600" lvl="1" indent="-533400"/>
            <a:r>
              <a:rPr lang="es-ES" smtClean="0"/>
              <a:t>Examine critical components in depth</a:t>
            </a:r>
          </a:p>
          <a:p>
            <a:pPr marL="990600" lvl="1" indent="-533400"/>
            <a:r>
              <a:rPr lang="en-US" smtClean="0"/>
              <a:t>Guide search using:</a:t>
            </a:r>
          </a:p>
          <a:p>
            <a:pPr marL="1752600" lvl="3" indent="-381000">
              <a:buFontTx/>
              <a:buNone/>
            </a:pPr>
            <a:r>
              <a:rPr lang="en-US" sz="2400" smtClean="0"/>
              <a:t>Diagrams from steps 1-3</a:t>
            </a:r>
          </a:p>
          <a:p>
            <a:pPr marL="1752600" lvl="3" indent="-381000">
              <a:buFontTx/>
              <a:buNone/>
            </a:pPr>
            <a:r>
              <a:rPr lang="en-US" sz="2400" smtClean="0"/>
              <a:t>Knowledge of vulnerabilities</a:t>
            </a:r>
          </a:p>
          <a:p>
            <a:pPr marL="990600" lvl="1" indent="-533400"/>
            <a:r>
              <a:rPr lang="en-US" smtClean="0"/>
              <a:t>Helped by Automated scanning tools</a:t>
            </a:r>
          </a:p>
          <a:p>
            <a:pPr marL="990600" lvl="1" indent="-533400"/>
            <a:endParaRPr lang="es-ES" smtClean="0"/>
          </a:p>
          <a:p>
            <a:pPr marL="533400" indent="-533400">
              <a:buFontTx/>
              <a:buNone/>
            </a:pPr>
            <a:endParaRPr lang="es-E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4300" y="381000"/>
            <a:ext cx="8913813" cy="1143000"/>
          </a:xfrm>
        </p:spPr>
        <p:txBody>
          <a:bodyPr/>
          <a:lstStyle/>
          <a:p>
            <a:r>
              <a:rPr lang="es-ES" sz="3400" smtClean="0"/>
              <a:t>First Principles Vulnerability Assessment</a:t>
            </a:r>
            <a:br>
              <a:rPr lang="es-ES" sz="3400" smtClean="0"/>
            </a:br>
            <a:r>
              <a:rPr lang="es-ES" sz="3400" smtClean="0"/>
              <a:t> </a:t>
            </a:r>
            <a:r>
              <a:rPr lang="en-US" sz="3400" smtClean="0"/>
              <a:t>Taking Actions</a:t>
            </a:r>
            <a:endParaRPr lang="es-ES" sz="3400" smtClean="0"/>
          </a:p>
        </p:txBody>
      </p:sp>
      <p:sp>
        <p:nvSpPr>
          <p:cNvPr id="29699" name="Rectangle 3"/>
          <p:cNvSpPr>
            <a:spLocks noGrp="1" noChangeArrowheads="1"/>
          </p:cNvSpPr>
          <p:nvPr>
            <p:ph type="body" idx="1"/>
          </p:nvPr>
        </p:nvSpPr>
        <p:spPr>
          <a:xfrm>
            <a:off x="123825" y="2051050"/>
            <a:ext cx="8886825" cy="4044950"/>
          </a:xfrm>
        </p:spPr>
        <p:txBody>
          <a:bodyPr/>
          <a:lstStyle/>
          <a:p>
            <a:pPr marL="533400" indent="-533400">
              <a:buFontTx/>
              <a:buNone/>
            </a:pPr>
            <a:r>
              <a:rPr lang="es-ES" smtClean="0">
                <a:solidFill>
                  <a:srgbClr val="0000FF"/>
                </a:solidFill>
              </a:rPr>
              <a:t>Step 5:  Dissemination of Results</a:t>
            </a:r>
          </a:p>
          <a:p>
            <a:pPr marL="990600" lvl="1" indent="-533400"/>
            <a:r>
              <a:rPr lang="en-US" smtClean="0"/>
              <a:t>Report vulnerabilities</a:t>
            </a:r>
          </a:p>
          <a:p>
            <a:pPr marL="990600" lvl="1" indent="-533400"/>
            <a:r>
              <a:rPr lang="en-US" smtClean="0"/>
              <a:t>Interaction with developers</a:t>
            </a:r>
          </a:p>
          <a:p>
            <a:pPr marL="990600" lvl="1" indent="-533400"/>
            <a:r>
              <a:rPr lang="en-US" smtClean="0"/>
              <a:t>Disclosure of vulnerabilities</a:t>
            </a:r>
          </a:p>
          <a:p>
            <a:pPr marL="533400" indent="-533400"/>
            <a:endParaRPr lang="es-E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3825" y="57150"/>
            <a:ext cx="8885238" cy="1028700"/>
          </a:xfrm>
        </p:spPr>
        <p:txBody>
          <a:bodyPr/>
          <a:lstStyle/>
          <a:p>
            <a:r>
              <a:rPr lang="es-ES" sz="3400" smtClean="0"/>
              <a:t>First Principles Vulnerability Assessment</a:t>
            </a:r>
            <a:br>
              <a:rPr lang="es-ES" sz="3400" smtClean="0"/>
            </a:br>
            <a:r>
              <a:rPr lang="es-ES" sz="3400" smtClean="0"/>
              <a:t> </a:t>
            </a:r>
            <a:r>
              <a:rPr lang="en-US" sz="3400" smtClean="0"/>
              <a:t>Taking Actions</a:t>
            </a:r>
            <a:endParaRPr lang="es-ES" sz="3400" smtClean="0"/>
          </a:p>
        </p:txBody>
      </p:sp>
      <p:pic>
        <p:nvPicPr>
          <p:cNvPr id="30723" name="Picture 4"/>
          <p:cNvPicPr>
            <a:picLocks noChangeAspect="1" noChangeArrowheads="1"/>
          </p:cNvPicPr>
          <p:nvPr/>
        </p:nvPicPr>
        <p:blipFill>
          <a:blip r:embed="rId3" cstate="print"/>
          <a:srcRect/>
          <a:stretch>
            <a:fillRect/>
          </a:stretch>
        </p:blipFill>
        <p:spPr bwMode="auto">
          <a:xfrm>
            <a:off x="603250" y="1247775"/>
            <a:ext cx="7642225" cy="4995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Marcador de pie de página"/>
          <p:cNvSpPr txBox="1">
            <a:spLocks noGrp="1"/>
          </p:cNvSpPr>
          <p:nvPr/>
        </p:nvSpPr>
        <p:spPr bwMode="auto">
          <a:xfrm>
            <a:off x="3124200" y="6543675"/>
            <a:ext cx="2895600" cy="304800"/>
          </a:xfrm>
          <a:prstGeom prst="rect">
            <a:avLst/>
          </a:prstGeom>
          <a:noFill/>
          <a:ln w="9525">
            <a:noFill/>
            <a:miter lim="800000"/>
            <a:headEnd/>
            <a:tailEnd/>
          </a:ln>
        </p:spPr>
        <p:txBody>
          <a:bodyPr/>
          <a:lstStyle/>
          <a:p>
            <a:pPr algn="ctr" eaLnBrk="0" hangingPunct="0">
              <a:lnSpc>
                <a:spcPct val="100000"/>
              </a:lnSpc>
              <a:spcBef>
                <a:spcPct val="0"/>
              </a:spcBef>
              <a:buFontTx/>
              <a:buNone/>
            </a:pPr>
            <a:fld id="{220A39E3-CDAA-4349-A14C-9E7C85C810C8}" type="slidenum">
              <a:rPr lang="en-US" sz="1400">
                <a:solidFill>
                  <a:schemeClr val="tx1"/>
                </a:solidFill>
                <a:cs typeface="Times New Roman" pitchFamily="18" charset="0"/>
              </a:rPr>
              <a:pPr algn="ctr" eaLnBrk="0" hangingPunct="0">
                <a:lnSpc>
                  <a:spcPct val="100000"/>
                </a:lnSpc>
                <a:spcBef>
                  <a:spcPct val="0"/>
                </a:spcBef>
                <a:buFontTx/>
                <a:buNone/>
              </a:pPr>
              <a:t>14</a:t>
            </a:fld>
            <a:endParaRPr lang="en-US" sz="1400">
              <a:solidFill>
                <a:schemeClr val="tx1"/>
              </a:solidFill>
              <a:cs typeface="Times New Roman" pitchFamily="18" charset="0"/>
            </a:endParaRPr>
          </a:p>
        </p:txBody>
      </p:sp>
      <p:sp>
        <p:nvSpPr>
          <p:cNvPr id="38915" name="Rectangle 2"/>
          <p:cNvSpPr>
            <a:spLocks noGrp="1" noChangeArrowheads="1"/>
          </p:cNvSpPr>
          <p:nvPr>
            <p:ph type="title" idx="4294967295"/>
          </p:nvPr>
        </p:nvSpPr>
        <p:spPr/>
        <p:txBody>
          <a:bodyPr/>
          <a:lstStyle/>
          <a:p>
            <a:r>
              <a:rPr lang="en-US" sz="4000" smtClean="0"/>
              <a:t>Studied Systems</a:t>
            </a:r>
          </a:p>
        </p:txBody>
      </p:sp>
      <p:sp>
        <p:nvSpPr>
          <p:cNvPr id="38916" name="Rectangle 3"/>
          <p:cNvSpPr>
            <a:spLocks noGrp="1" noChangeArrowheads="1"/>
          </p:cNvSpPr>
          <p:nvPr>
            <p:ph type="body" idx="4294967295"/>
          </p:nvPr>
        </p:nvSpPr>
        <p:spPr>
          <a:xfrm>
            <a:off x="228600" y="969963"/>
            <a:ext cx="8802688" cy="5280025"/>
          </a:xfrm>
        </p:spPr>
        <p:txBody>
          <a:bodyPr/>
          <a:lstStyle/>
          <a:p>
            <a:pPr defTabSz="912813">
              <a:lnSpc>
                <a:spcPct val="80000"/>
              </a:lnSpc>
              <a:buFontTx/>
              <a:buNone/>
              <a:tabLst>
                <a:tab pos="2397125" algn="l"/>
              </a:tabLst>
            </a:pPr>
            <a:r>
              <a:rPr lang="en-US" sz="800" smtClean="0">
                <a:solidFill>
                  <a:srgbClr val="0000FF"/>
                </a:solidFill>
                <a:latin typeface="Arial Rounded MT Bold" pitchFamily="-110" charset="0"/>
              </a:rPr>
              <a:t>		</a:t>
            </a:r>
          </a:p>
          <a:p>
            <a:pPr defTabSz="912813">
              <a:lnSpc>
                <a:spcPct val="80000"/>
              </a:lnSpc>
              <a:spcAft>
                <a:spcPct val="40000"/>
              </a:spcAft>
              <a:buFontTx/>
              <a:buNone/>
              <a:tabLst>
                <a:tab pos="2397125" algn="l"/>
              </a:tabLst>
            </a:pPr>
            <a:r>
              <a:rPr lang="en-US" sz="1600" smtClean="0">
                <a:solidFill>
                  <a:srgbClr val="0000FF"/>
                </a:solidFill>
                <a:latin typeface="Arial Rounded MT Bold" pitchFamily="-110" charset="0"/>
              </a:rPr>
              <a:t>		</a:t>
            </a:r>
            <a:r>
              <a:rPr lang="en-US" sz="2000" b="1" smtClean="0">
                <a:solidFill>
                  <a:srgbClr val="0000FF"/>
                </a:solidFill>
                <a:latin typeface="Arial Rounded MT Bold" pitchFamily="-110" charset="0"/>
              </a:rPr>
              <a:t>Condor</a:t>
            </a:r>
            <a:r>
              <a:rPr lang="en-US" sz="2000" b="1" smtClean="0">
                <a:latin typeface="Arial Rounded MT Bold" pitchFamily="-110" charset="0"/>
              </a:rPr>
              <a:t>, </a:t>
            </a:r>
            <a:r>
              <a:rPr lang="en-US" sz="2000" smtClean="0">
                <a:latin typeface="Arial Rounded MT Bold" pitchFamily="-110" charset="0"/>
              </a:rPr>
              <a:t>University of Wisconsin</a:t>
            </a:r>
            <a:br>
              <a:rPr lang="en-US" sz="2000" smtClean="0">
                <a:latin typeface="Arial Rounded MT Bold" pitchFamily="-110" charset="0"/>
              </a:rPr>
            </a:br>
            <a:r>
              <a:rPr lang="en-US" sz="1600" smtClean="0">
                <a:latin typeface="Arial Rounded MT Bold" pitchFamily="-110" charset="0"/>
              </a:rPr>
              <a:t>		Batch queuing workload management system</a:t>
            </a:r>
            <a:br>
              <a:rPr lang="en-US" sz="1600" smtClean="0">
                <a:latin typeface="Arial Rounded MT Bold" pitchFamily="-110" charset="0"/>
              </a:rPr>
            </a:br>
            <a:r>
              <a:rPr lang="en-US" sz="1600" smtClean="0">
                <a:latin typeface="Arial Rounded MT Bold" pitchFamily="-110" charset="0"/>
              </a:rPr>
              <a:t>		</a:t>
            </a:r>
            <a:r>
              <a:rPr lang="en-US" sz="2000" smtClean="0">
                <a:solidFill>
                  <a:srgbClr val="FF0000"/>
                </a:solidFill>
                <a:latin typeface="Arial Rounded MT Bold" pitchFamily="-110" charset="0"/>
              </a:rPr>
              <a:t>15 </a:t>
            </a:r>
            <a:r>
              <a:rPr lang="en-US" sz="1600" smtClean="0">
                <a:solidFill>
                  <a:srgbClr val="FF0000"/>
                </a:solidFill>
                <a:latin typeface="Arial Rounded MT Bold" pitchFamily="-110" charset="0"/>
              </a:rPr>
              <a:t>vulnerabilities</a:t>
            </a:r>
            <a:r>
              <a:rPr lang="en-US" sz="1600" smtClean="0">
                <a:solidFill>
                  <a:srgbClr val="404040"/>
                </a:solidFill>
                <a:latin typeface="Arial Rounded MT Bold" pitchFamily="-110" charset="0"/>
              </a:rPr>
              <a:t>		</a:t>
            </a:r>
            <a:r>
              <a:rPr lang="en-US" sz="1600" smtClean="0">
                <a:latin typeface="Arial Rounded MT Bold" pitchFamily="-110" charset="0"/>
              </a:rPr>
              <a:t>600 KL</a:t>
            </a:r>
            <a:r>
              <a:rPr lang="en-US" sz="1600" smtClean="0">
                <a:solidFill>
                  <a:srgbClr val="404040"/>
                </a:solidFill>
                <a:latin typeface="Arial Rounded MT Bold" pitchFamily="-110" charset="0"/>
              </a:rPr>
              <a:t>OC of </a:t>
            </a:r>
            <a:r>
              <a:rPr lang="en-US" sz="1600" smtClean="0">
                <a:latin typeface="Arial Rounded MT Bold" pitchFamily="-110" charset="0"/>
              </a:rPr>
              <a:t>C</a:t>
            </a:r>
            <a:r>
              <a:rPr lang="en-US" sz="1600" smtClean="0">
                <a:solidFill>
                  <a:srgbClr val="404040"/>
                </a:solidFill>
                <a:latin typeface="Arial Rounded MT Bold" pitchFamily="-110" charset="0"/>
              </a:rPr>
              <a:t> and </a:t>
            </a:r>
            <a:r>
              <a:rPr lang="en-US" sz="1600" smtClean="0">
                <a:latin typeface="Arial Rounded MT Bold" pitchFamily="-110" charset="0"/>
              </a:rPr>
              <a:t>C++</a:t>
            </a:r>
          </a:p>
          <a:p>
            <a:pPr defTabSz="912813">
              <a:lnSpc>
                <a:spcPct val="80000"/>
              </a:lnSpc>
              <a:spcAft>
                <a:spcPct val="40000"/>
              </a:spcAft>
              <a:buFontTx/>
              <a:buNone/>
              <a:tabLst>
                <a:tab pos="2397125" algn="l"/>
              </a:tabLst>
            </a:pPr>
            <a:r>
              <a:rPr lang="en-US" sz="1600" smtClean="0">
                <a:solidFill>
                  <a:srgbClr val="0000FF"/>
                </a:solidFill>
                <a:latin typeface="Arial Rounded MT Bold" pitchFamily="-110" charset="0"/>
              </a:rPr>
              <a:t>		</a:t>
            </a:r>
            <a:r>
              <a:rPr lang="en-US" sz="2000" b="1" smtClean="0">
                <a:solidFill>
                  <a:srgbClr val="0000FF"/>
                </a:solidFill>
                <a:latin typeface="Arial Rounded MT Bold" pitchFamily="-110" charset="0"/>
              </a:rPr>
              <a:t>SRB</a:t>
            </a:r>
            <a:r>
              <a:rPr lang="en-US" sz="2000" b="1" smtClean="0">
                <a:latin typeface="Arial Rounded MT Bold" pitchFamily="-110" charset="0"/>
              </a:rPr>
              <a:t>, </a:t>
            </a:r>
            <a:r>
              <a:rPr lang="en-US" sz="2000" smtClean="0">
                <a:latin typeface="Arial Rounded MT Bold" pitchFamily="-110" charset="0"/>
              </a:rPr>
              <a:t>SDSC</a:t>
            </a:r>
            <a:br>
              <a:rPr lang="en-US" sz="2000" smtClean="0">
                <a:latin typeface="Arial Rounded MT Bold" pitchFamily="-110" charset="0"/>
              </a:rPr>
            </a:br>
            <a:r>
              <a:rPr lang="en-US" sz="1600" smtClean="0">
                <a:latin typeface="Arial Rounded MT Bold" pitchFamily="-110" charset="0"/>
              </a:rPr>
              <a:t>		Storage Resource Broker - data grid</a:t>
            </a:r>
            <a:br>
              <a:rPr lang="en-US" sz="1600" smtClean="0">
                <a:latin typeface="Arial Rounded MT Bold" pitchFamily="-110" charset="0"/>
              </a:rPr>
            </a:br>
            <a:r>
              <a:rPr lang="en-US" sz="1600" smtClean="0">
                <a:latin typeface="Arial Rounded MT Bold" pitchFamily="-110" charset="0"/>
              </a:rPr>
              <a:t>		</a:t>
            </a:r>
            <a:r>
              <a:rPr lang="en-US" sz="2000" smtClean="0">
                <a:solidFill>
                  <a:srgbClr val="FF0000"/>
                </a:solidFill>
                <a:latin typeface="Arial Rounded MT Bold" pitchFamily="-110" charset="0"/>
              </a:rPr>
              <a:t>5</a:t>
            </a:r>
            <a:r>
              <a:rPr lang="en-US" sz="1600" smtClean="0">
                <a:solidFill>
                  <a:srgbClr val="FF0000"/>
                </a:solidFill>
                <a:latin typeface="Arial Rounded MT Bold" pitchFamily="-110" charset="0"/>
              </a:rPr>
              <a:t> vulnerabilities</a:t>
            </a:r>
            <a:r>
              <a:rPr lang="en-US" sz="1600" smtClean="0">
                <a:solidFill>
                  <a:srgbClr val="404040"/>
                </a:solidFill>
                <a:latin typeface="Arial Rounded MT Bold" pitchFamily="-110" charset="0"/>
              </a:rPr>
              <a:t>		</a:t>
            </a:r>
            <a:r>
              <a:rPr lang="en-US" sz="1600" smtClean="0">
                <a:latin typeface="Arial Rounded MT Bold" pitchFamily="-110" charset="0"/>
              </a:rPr>
              <a:t>280 K</a:t>
            </a:r>
            <a:r>
              <a:rPr lang="en-US" sz="1600" smtClean="0">
                <a:solidFill>
                  <a:srgbClr val="404040"/>
                </a:solidFill>
                <a:latin typeface="Arial Rounded MT Bold" pitchFamily="-110" charset="0"/>
              </a:rPr>
              <a:t>LOC of </a:t>
            </a:r>
            <a:r>
              <a:rPr lang="en-US" sz="1600" smtClean="0">
                <a:latin typeface="Arial Rounded MT Bold" pitchFamily="-110" charset="0"/>
              </a:rPr>
              <a:t>C</a:t>
            </a:r>
            <a:endParaRPr lang="en-US" sz="1600" smtClean="0">
              <a:solidFill>
                <a:srgbClr val="404040"/>
              </a:solidFill>
              <a:latin typeface="Arial Rounded MT Bold" pitchFamily="-110" charset="0"/>
            </a:endParaRPr>
          </a:p>
          <a:p>
            <a:pPr defTabSz="912813">
              <a:lnSpc>
                <a:spcPct val="80000"/>
              </a:lnSpc>
              <a:spcAft>
                <a:spcPct val="40000"/>
              </a:spcAft>
              <a:buFontTx/>
              <a:buNone/>
              <a:tabLst>
                <a:tab pos="2397125" algn="l"/>
              </a:tabLst>
            </a:pPr>
            <a:r>
              <a:rPr lang="en-US" sz="1600" smtClean="0">
                <a:solidFill>
                  <a:srgbClr val="0000FF"/>
                </a:solidFill>
                <a:latin typeface="Arial Rounded MT Bold" pitchFamily="-110" charset="0"/>
              </a:rPr>
              <a:t>		</a:t>
            </a:r>
            <a:r>
              <a:rPr lang="en-US" sz="2000" b="1" smtClean="0">
                <a:solidFill>
                  <a:srgbClr val="0000FF"/>
                </a:solidFill>
                <a:latin typeface="Arial Rounded MT Bold" pitchFamily="-110" charset="0"/>
              </a:rPr>
              <a:t>MyProxy</a:t>
            </a:r>
            <a:r>
              <a:rPr lang="en-US" sz="2000" b="1" smtClean="0">
                <a:latin typeface="Arial Rounded MT Bold" pitchFamily="-110" charset="0"/>
              </a:rPr>
              <a:t>, </a:t>
            </a:r>
            <a:r>
              <a:rPr lang="en-US" sz="2000" smtClean="0">
                <a:latin typeface="Arial Rounded MT Bold" pitchFamily="-110" charset="0"/>
              </a:rPr>
              <a:t>NCSA</a:t>
            </a:r>
            <a:br>
              <a:rPr lang="en-US" sz="2000" smtClean="0">
                <a:latin typeface="Arial Rounded MT Bold" pitchFamily="-110" charset="0"/>
              </a:rPr>
            </a:br>
            <a:r>
              <a:rPr lang="en-US" sz="1600" smtClean="0">
                <a:latin typeface="Arial Rounded MT Bold" pitchFamily="-110" charset="0"/>
              </a:rPr>
              <a:t>		Credential Management System</a:t>
            </a:r>
            <a:br>
              <a:rPr lang="en-US" sz="1600" smtClean="0">
                <a:latin typeface="Arial Rounded MT Bold" pitchFamily="-110" charset="0"/>
              </a:rPr>
            </a:br>
            <a:r>
              <a:rPr lang="en-US" sz="1600" smtClean="0">
                <a:latin typeface="Arial Rounded MT Bold" pitchFamily="-110" charset="0"/>
              </a:rPr>
              <a:t>		</a:t>
            </a:r>
            <a:r>
              <a:rPr lang="en-US" sz="2000" smtClean="0">
                <a:solidFill>
                  <a:srgbClr val="FF0000"/>
                </a:solidFill>
                <a:latin typeface="Arial Rounded MT Bold" pitchFamily="-110" charset="0"/>
              </a:rPr>
              <a:t>5 </a:t>
            </a:r>
            <a:r>
              <a:rPr lang="en-US" sz="1600" smtClean="0">
                <a:solidFill>
                  <a:srgbClr val="FF0000"/>
                </a:solidFill>
                <a:latin typeface="Arial Rounded MT Bold" pitchFamily="-110" charset="0"/>
              </a:rPr>
              <a:t>vulnerabilities</a:t>
            </a:r>
            <a:r>
              <a:rPr lang="en-US" sz="1600" smtClean="0">
                <a:solidFill>
                  <a:srgbClr val="404040"/>
                </a:solidFill>
                <a:latin typeface="Arial Rounded MT Bold" pitchFamily="-110" charset="0"/>
              </a:rPr>
              <a:t>		</a:t>
            </a:r>
            <a:r>
              <a:rPr lang="en-US" sz="1600" smtClean="0">
                <a:latin typeface="Arial Rounded MT Bold" pitchFamily="-110" charset="0"/>
              </a:rPr>
              <a:t>25 KLOC of C</a:t>
            </a:r>
          </a:p>
          <a:p>
            <a:pPr defTabSz="912813">
              <a:lnSpc>
                <a:spcPct val="80000"/>
              </a:lnSpc>
              <a:spcAft>
                <a:spcPct val="40000"/>
              </a:spcAft>
              <a:buFontTx/>
              <a:buNone/>
              <a:tabLst>
                <a:tab pos="2397125" algn="l"/>
              </a:tabLst>
            </a:pPr>
            <a:r>
              <a:rPr lang="en-US" sz="1600" smtClean="0">
                <a:solidFill>
                  <a:srgbClr val="0000FF"/>
                </a:solidFill>
                <a:latin typeface="Arial Rounded MT Bold" pitchFamily="-110" charset="0"/>
              </a:rPr>
              <a:t>		</a:t>
            </a:r>
            <a:r>
              <a:rPr lang="en-US" sz="2000" b="1" smtClean="0">
                <a:solidFill>
                  <a:srgbClr val="0000FF"/>
                </a:solidFill>
                <a:latin typeface="Arial Rounded MT Bold" pitchFamily="-110" charset="0"/>
              </a:rPr>
              <a:t>glExec</a:t>
            </a:r>
            <a:r>
              <a:rPr lang="en-US" sz="2000" smtClean="0">
                <a:latin typeface="Arial Rounded MT Bold" pitchFamily="-110" charset="0"/>
              </a:rPr>
              <a:t>, Nikhef</a:t>
            </a:r>
            <a:br>
              <a:rPr lang="en-US" sz="2000" smtClean="0">
                <a:latin typeface="Arial Rounded MT Bold" pitchFamily="-110" charset="0"/>
              </a:rPr>
            </a:br>
            <a:r>
              <a:rPr lang="en-US" sz="1600" smtClean="0">
                <a:latin typeface="Arial Rounded MT Bold" pitchFamily="-110" charset="0"/>
              </a:rPr>
              <a:t>		Identity mapping service</a:t>
            </a:r>
            <a:br>
              <a:rPr lang="en-US" sz="1600" smtClean="0">
                <a:latin typeface="Arial Rounded MT Bold" pitchFamily="-110" charset="0"/>
              </a:rPr>
            </a:br>
            <a:r>
              <a:rPr lang="en-US" sz="1600" smtClean="0">
                <a:latin typeface="Arial Rounded MT Bold" pitchFamily="-110" charset="0"/>
              </a:rPr>
              <a:t>		</a:t>
            </a:r>
            <a:r>
              <a:rPr lang="en-US" sz="2000" smtClean="0">
                <a:solidFill>
                  <a:srgbClr val="FF0000"/>
                </a:solidFill>
                <a:latin typeface="Arial Rounded MT Bold" pitchFamily="-110" charset="0"/>
              </a:rPr>
              <a:t>5 </a:t>
            </a:r>
            <a:r>
              <a:rPr lang="en-US" sz="1600" smtClean="0">
                <a:solidFill>
                  <a:srgbClr val="FF0000"/>
                </a:solidFill>
                <a:latin typeface="Arial Rounded MT Bold" pitchFamily="-110" charset="0"/>
              </a:rPr>
              <a:t>vulnerabilities	</a:t>
            </a:r>
            <a:r>
              <a:rPr lang="en-US" sz="1600" smtClean="0">
                <a:solidFill>
                  <a:srgbClr val="404040"/>
                </a:solidFill>
                <a:latin typeface="Arial Rounded MT Bold" pitchFamily="-110" charset="0"/>
              </a:rPr>
              <a:t>	</a:t>
            </a:r>
            <a:r>
              <a:rPr lang="en-US" sz="1600" smtClean="0">
                <a:latin typeface="Arial Rounded MT Bold" pitchFamily="-110" charset="0"/>
              </a:rPr>
              <a:t>48 KLOC of C</a:t>
            </a:r>
          </a:p>
          <a:p>
            <a:pPr defTabSz="912813">
              <a:lnSpc>
                <a:spcPct val="80000"/>
              </a:lnSpc>
              <a:spcAft>
                <a:spcPct val="40000"/>
              </a:spcAft>
              <a:buFontTx/>
              <a:buNone/>
              <a:tabLst>
                <a:tab pos="2397125" algn="l"/>
              </a:tabLst>
            </a:pPr>
            <a:r>
              <a:rPr lang="en-US" sz="1600" smtClean="0">
                <a:solidFill>
                  <a:srgbClr val="0000FF"/>
                </a:solidFill>
                <a:latin typeface="Arial Rounded MT Bold" pitchFamily="-110" charset="0"/>
              </a:rPr>
              <a:t>		</a:t>
            </a:r>
            <a:r>
              <a:rPr lang="en-US" sz="2000" b="1" smtClean="0">
                <a:solidFill>
                  <a:srgbClr val="0000FF"/>
                </a:solidFill>
                <a:latin typeface="Arial Rounded MT Bold" pitchFamily="-110" charset="0"/>
              </a:rPr>
              <a:t>Gratia Condor Probe</a:t>
            </a:r>
            <a:r>
              <a:rPr lang="en-US" sz="2000" b="1" smtClean="0">
                <a:latin typeface="Arial Rounded MT Bold" pitchFamily="-110" charset="0"/>
              </a:rPr>
              <a:t>, </a:t>
            </a:r>
            <a:r>
              <a:rPr lang="en-US" sz="2000" smtClean="0">
                <a:latin typeface="Arial Rounded MT Bold" pitchFamily="-110" charset="0"/>
              </a:rPr>
              <a:t>FNAL and Open Science Grid</a:t>
            </a:r>
            <a:br>
              <a:rPr lang="en-US" sz="2000" smtClean="0">
                <a:latin typeface="Arial Rounded MT Bold" pitchFamily="-110" charset="0"/>
              </a:rPr>
            </a:br>
            <a:r>
              <a:rPr lang="en-US" sz="1600" smtClean="0">
                <a:latin typeface="Arial Rounded MT Bold" pitchFamily="-110" charset="0"/>
              </a:rPr>
              <a:t>		Feeds Condor Usage into Gratia Accounting System</a:t>
            </a:r>
            <a:br>
              <a:rPr lang="en-US" sz="1600" smtClean="0">
                <a:latin typeface="Arial Rounded MT Bold" pitchFamily="-110" charset="0"/>
              </a:rPr>
            </a:br>
            <a:r>
              <a:rPr lang="en-US" sz="1600" smtClean="0">
                <a:latin typeface="Arial Rounded MT Bold" pitchFamily="-110" charset="0"/>
              </a:rPr>
              <a:t>		</a:t>
            </a:r>
            <a:r>
              <a:rPr lang="en-US" sz="2000" smtClean="0">
                <a:solidFill>
                  <a:srgbClr val="FF0000"/>
                </a:solidFill>
                <a:latin typeface="Arial Rounded MT Bold" pitchFamily="-110" charset="0"/>
              </a:rPr>
              <a:t>3 </a:t>
            </a:r>
            <a:r>
              <a:rPr lang="en-US" sz="1600" smtClean="0">
                <a:solidFill>
                  <a:srgbClr val="FF0000"/>
                </a:solidFill>
                <a:latin typeface="Arial Rounded MT Bold" pitchFamily="-110" charset="0"/>
              </a:rPr>
              <a:t>vulnerabilities</a:t>
            </a:r>
            <a:r>
              <a:rPr lang="en-US" sz="1600" smtClean="0">
                <a:solidFill>
                  <a:srgbClr val="404040"/>
                </a:solidFill>
                <a:latin typeface="Arial Rounded MT Bold" pitchFamily="-110" charset="0"/>
              </a:rPr>
              <a:t>		</a:t>
            </a:r>
            <a:r>
              <a:rPr lang="en-US" sz="1600" smtClean="0">
                <a:latin typeface="Arial Rounded MT Bold" pitchFamily="-110" charset="0"/>
              </a:rPr>
              <a:t>1.7 KLOC o</a:t>
            </a:r>
            <a:r>
              <a:rPr lang="en-US" sz="1600" smtClean="0">
                <a:solidFill>
                  <a:srgbClr val="404040"/>
                </a:solidFill>
                <a:latin typeface="Arial Rounded MT Bold" pitchFamily="-110" charset="0"/>
              </a:rPr>
              <a:t>f </a:t>
            </a:r>
            <a:r>
              <a:rPr lang="en-US" sz="1600" smtClean="0">
                <a:latin typeface="Arial Rounded MT Bold" pitchFamily="-110" charset="0"/>
              </a:rPr>
              <a:t>Perl</a:t>
            </a:r>
            <a:r>
              <a:rPr lang="en-US" sz="1600" smtClean="0">
                <a:solidFill>
                  <a:srgbClr val="404040"/>
                </a:solidFill>
                <a:latin typeface="Arial Rounded MT Bold" pitchFamily="-110" charset="0"/>
              </a:rPr>
              <a:t> and </a:t>
            </a:r>
            <a:r>
              <a:rPr lang="en-US" sz="1600" smtClean="0">
                <a:latin typeface="Arial Rounded MT Bold" pitchFamily="-110" charset="0"/>
              </a:rPr>
              <a:t>Bash</a:t>
            </a:r>
          </a:p>
          <a:p>
            <a:pPr defTabSz="912813">
              <a:lnSpc>
                <a:spcPct val="80000"/>
              </a:lnSpc>
              <a:spcAft>
                <a:spcPct val="40000"/>
              </a:spcAft>
              <a:buFontTx/>
              <a:buNone/>
              <a:tabLst>
                <a:tab pos="2397125" algn="l"/>
              </a:tabLst>
            </a:pPr>
            <a:r>
              <a:rPr lang="en-US" sz="1600" smtClean="0">
                <a:solidFill>
                  <a:srgbClr val="0000FF"/>
                </a:solidFill>
                <a:latin typeface="Arial Rounded MT Bold" pitchFamily="-110" charset="0"/>
              </a:rPr>
              <a:t>		</a:t>
            </a:r>
            <a:r>
              <a:rPr lang="en-US" sz="2000" b="1" smtClean="0">
                <a:solidFill>
                  <a:srgbClr val="0000FF"/>
                </a:solidFill>
                <a:latin typeface="Arial Rounded MT Bold" pitchFamily="-110" charset="0"/>
              </a:rPr>
              <a:t>Condor Quill</a:t>
            </a:r>
            <a:r>
              <a:rPr lang="en-US" sz="2000" smtClean="0">
                <a:latin typeface="Arial Rounded MT Bold" pitchFamily="-110" charset="0"/>
              </a:rPr>
              <a:t>, University of Wisconsin</a:t>
            </a:r>
            <a:br>
              <a:rPr lang="en-US" sz="2000" smtClean="0">
                <a:latin typeface="Arial Rounded MT Bold" pitchFamily="-110" charset="0"/>
              </a:rPr>
            </a:br>
            <a:r>
              <a:rPr lang="en-US" sz="1600" smtClean="0">
                <a:latin typeface="Arial Rounded MT Bold" pitchFamily="-110" charset="0"/>
              </a:rPr>
              <a:t>		DBMS Storage of Condor Operational and Historical Data</a:t>
            </a:r>
            <a:br>
              <a:rPr lang="en-US" sz="1600" smtClean="0">
                <a:latin typeface="Arial Rounded MT Bold" pitchFamily="-110" charset="0"/>
              </a:rPr>
            </a:br>
            <a:r>
              <a:rPr lang="en-US" sz="1600" smtClean="0">
                <a:latin typeface="Arial Rounded MT Bold" pitchFamily="-110" charset="0"/>
              </a:rPr>
              <a:t>		</a:t>
            </a:r>
            <a:r>
              <a:rPr lang="en-US" sz="2000" smtClean="0">
                <a:solidFill>
                  <a:srgbClr val="FF0000"/>
                </a:solidFill>
                <a:latin typeface="Arial Rounded MT Bold" pitchFamily="-110" charset="0"/>
              </a:rPr>
              <a:t>6 </a:t>
            </a:r>
            <a:r>
              <a:rPr lang="en-US" sz="1600" smtClean="0">
                <a:solidFill>
                  <a:srgbClr val="FF0000"/>
                </a:solidFill>
                <a:latin typeface="Arial Rounded MT Bold" pitchFamily="-110" charset="0"/>
              </a:rPr>
              <a:t>vulnerabilities</a:t>
            </a:r>
            <a:r>
              <a:rPr lang="en-US" sz="1600" smtClean="0">
                <a:solidFill>
                  <a:srgbClr val="404040"/>
                </a:solidFill>
                <a:latin typeface="Arial Rounded MT Bold" pitchFamily="-110" charset="0"/>
              </a:rPr>
              <a:t>		</a:t>
            </a:r>
            <a:r>
              <a:rPr lang="en-US" sz="1600" smtClean="0">
                <a:latin typeface="Arial Rounded MT Bold" pitchFamily="-110" charset="0"/>
              </a:rPr>
              <a:t>7.9 KLO</a:t>
            </a:r>
            <a:r>
              <a:rPr lang="en-US" sz="1600" smtClean="0">
                <a:solidFill>
                  <a:srgbClr val="404040"/>
                </a:solidFill>
                <a:latin typeface="Arial Rounded MT Bold" pitchFamily="-110" charset="0"/>
              </a:rPr>
              <a:t>C of </a:t>
            </a:r>
            <a:r>
              <a:rPr lang="en-US" sz="1600" smtClean="0">
                <a:latin typeface="Arial Rounded MT Bold" pitchFamily="-110" charset="0"/>
              </a:rPr>
              <a:t>C</a:t>
            </a:r>
            <a:r>
              <a:rPr lang="en-US" sz="1600" smtClean="0">
                <a:solidFill>
                  <a:srgbClr val="404040"/>
                </a:solidFill>
                <a:latin typeface="Arial Rounded MT Bold" pitchFamily="-110" charset="0"/>
              </a:rPr>
              <a:t> and </a:t>
            </a:r>
            <a:r>
              <a:rPr lang="en-US" sz="1600" smtClean="0">
                <a:latin typeface="Arial Rounded MT Bold" pitchFamily="-110" charset="0"/>
              </a:rPr>
              <a:t>C++</a:t>
            </a:r>
          </a:p>
        </p:txBody>
      </p:sp>
      <p:pic>
        <p:nvPicPr>
          <p:cNvPr id="38917" name="Picture 4" descr="nikhef_logo"/>
          <p:cNvPicPr>
            <a:picLocks noChangeAspect="1" noChangeArrowheads="1"/>
          </p:cNvPicPr>
          <p:nvPr/>
        </p:nvPicPr>
        <p:blipFill>
          <a:blip r:embed="rId3" cstate="print"/>
          <a:srcRect/>
          <a:stretch>
            <a:fillRect/>
          </a:stretch>
        </p:blipFill>
        <p:spPr bwMode="auto">
          <a:xfrm>
            <a:off x="857250" y="3883025"/>
            <a:ext cx="895350" cy="393700"/>
          </a:xfrm>
          <a:prstGeom prst="rect">
            <a:avLst/>
          </a:prstGeom>
          <a:noFill/>
          <a:ln w="9525">
            <a:noFill/>
            <a:miter lim="800000"/>
            <a:headEnd/>
            <a:tailEnd/>
          </a:ln>
        </p:spPr>
      </p:pic>
      <p:pic>
        <p:nvPicPr>
          <p:cNvPr id="38918" name="Picture 5"/>
          <p:cNvPicPr>
            <a:picLocks noChangeAspect="1" noChangeArrowheads="1"/>
          </p:cNvPicPr>
          <p:nvPr/>
        </p:nvPicPr>
        <p:blipFill>
          <a:blip r:embed="rId4" cstate="print"/>
          <a:srcRect/>
          <a:stretch>
            <a:fillRect/>
          </a:stretch>
        </p:blipFill>
        <p:spPr bwMode="auto">
          <a:xfrm>
            <a:off x="98425" y="1285875"/>
            <a:ext cx="2411413" cy="457200"/>
          </a:xfrm>
          <a:prstGeom prst="rect">
            <a:avLst/>
          </a:prstGeom>
          <a:noFill/>
          <a:ln w="9525">
            <a:noFill/>
            <a:miter lim="800000"/>
            <a:headEnd/>
            <a:tailEnd/>
          </a:ln>
        </p:spPr>
      </p:pic>
      <p:pic>
        <p:nvPicPr>
          <p:cNvPr id="38919" name="Picture 6"/>
          <p:cNvPicPr>
            <a:picLocks noChangeAspect="1" noChangeArrowheads="1"/>
          </p:cNvPicPr>
          <p:nvPr/>
        </p:nvPicPr>
        <p:blipFill>
          <a:blip r:embed="rId5" cstate="print"/>
          <a:srcRect/>
          <a:stretch>
            <a:fillRect/>
          </a:stretch>
        </p:blipFill>
        <p:spPr bwMode="auto">
          <a:xfrm>
            <a:off x="1020763" y="2044700"/>
            <a:ext cx="566737" cy="593725"/>
          </a:xfrm>
          <a:prstGeom prst="rect">
            <a:avLst/>
          </a:prstGeom>
          <a:noFill/>
          <a:ln w="9525">
            <a:noFill/>
            <a:miter lim="800000"/>
            <a:headEnd/>
            <a:tailEnd/>
          </a:ln>
        </p:spPr>
      </p:pic>
      <p:pic>
        <p:nvPicPr>
          <p:cNvPr id="38920" name="Picture 7"/>
          <p:cNvPicPr>
            <a:picLocks noChangeAspect="1" noChangeArrowheads="1"/>
          </p:cNvPicPr>
          <p:nvPr/>
        </p:nvPicPr>
        <p:blipFill>
          <a:blip r:embed="rId6" cstate="print"/>
          <a:srcRect/>
          <a:stretch>
            <a:fillRect/>
          </a:stretch>
        </p:blipFill>
        <p:spPr bwMode="auto">
          <a:xfrm>
            <a:off x="341313" y="3067050"/>
            <a:ext cx="1925637" cy="457200"/>
          </a:xfrm>
          <a:prstGeom prst="rect">
            <a:avLst/>
          </a:prstGeom>
          <a:noFill/>
          <a:ln w="9525">
            <a:noFill/>
            <a:miter lim="800000"/>
            <a:headEnd/>
            <a:tailEnd/>
          </a:ln>
        </p:spPr>
      </p:pic>
      <p:pic>
        <p:nvPicPr>
          <p:cNvPr id="38921" name="Picture 9"/>
          <p:cNvPicPr>
            <a:picLocks noChangeAspect="1" noChangeArrowheads="1"/>
          </p:cNvPicPr>
          <p:nvPr/>
        </p:nvPicPr>
        <p:blipFill>
          <a:blip r:embed="rId4" cstate="print"/>
          <a:srcRect/>
          <a:stretch>
            <a:fillRect/>
          </a:stretch>
        </p:blipFill>
        <p:spPr bwMode="auto">
          <a:xfrm>
            <a:off x="0" y="5610225"/>
            <a:ext cx="2411413" cy="457200"/>
          </a:xfrm>
          <a:prstGeom prst="rect">
            <a:avLst/>
          </a:prstGeom>
          <a:noFill/>
          <a:ln w="9525">
            <a:noFill/>
            <a:miter lim="800000"/>
            <a:headEnd/>
            <a:tailEnd/>
          </a:ln>
        </p:spPr>
      </p:pic>
      <p:pic>
        <p:nvPicPr>
          <p:cNvPr id="38922" name="Picture 10" descr="Fermilab"/>
          <p:cNvPicPr>
            <a:picLocks noChangeAspect="1" noChangeArrowheads="1"/>
          </p:cNvPicPr>
          <p:nvPr/>
        </p:nvPicPr>
        <p:blipFill>
          <a:blip r:embed="rId7" cstate="print"/>
          <a:srcRect/>
          <a:stretch>
            <a:fillRect/>
          </a:stretch>
        </p:blipFill>
        <p:spPr bwMode="auto">
          <a:xfrm>
            <a:off x="933450" y="4686300"/>
            <a:ext cx="1654175" cy="457200"/>
          </a:xfrm>
          <a:prstGeom prst="rect">
            <a:avLst/>
          </a:prstGeom>
          <a:noFill/>
          <a:ln w="9525">
            <a:noFill/>
            <a:miter lim="800000"/>
            <a:headEnd/>
            <a:tailEnd/>
          </a:ln>
        </p:spPr>
      </p:pic>
      <p:pic>
        <p:nvPicPr>
          <p:cNvPr id="38923" name="Picture 11" descr="osg_logo"/>
          <p:cNvPicPr>
            <a:picLocks noChangeAspect="1" noChangeArrowheads="1"/>
          </p:cNvPicPr>
          <p:nvPr/>
        </p:nvPicPr>
        <p:blipFill>
          <a:blip r:embed="rId8" cstate="print"/>
          <a:srcRect/>
          <a:stretch>
            <a:fillRect/>
          </a:stretch>
        </p:blipFill>
        <p:spPr bwMode="auto">
          <a:xfrm>
            <a:off x="190500" y="4705350"/>
            <a:ext cx="804863" cy="45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3 Marcador de pie de página"/>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eaLnBrk="0" hangingPunct="0">
              <a:lnSpc>
                <a:spcPct val="100000"/>
              </a:lnSpc>
              <a:spcBef>
                <a:spcPct val="0"/>
              </a:spcBef>
              <a:buFontTx/>
              <a:buNone/>
            </a:pPr>
            <a:fld id="{9E9001ED-E81C-4B28-8F27-C8231C7DEADB}" type="slidenum">
              <a:rPr lang="en-US" sz="1400">
                <a:solidFill>
                  <a:schemeClr val="tx1"/>
                </a:solidFill>
                <a:cs typeface="Times New Roman" pitchFamily="18" charset="0"/>
              </a:rPr>
              <a:pPr algn="ctr" eaLnBrk="0" hangingPunct="0">
                <a:lnSpc>
                  <a:spcPct val="100000"/>
                </a:lnSpc>
                <a:spcBef>
                  <a:spcPct val="0"/>
                </a:spcBef>
                <a:buFontTx/>
                <a:buNone/>
              </a:pPr>
              <a:t>15</a:t>
            </a:fld>
            <a:endParaRPr lang="en-US" sz="1400">
              <a:solidFill>
                <a:schemeClr val="tx1"/>
              </a:solidFill>
              <a:cs typeface="Times New Roman" pitchFamily="18" charset="0"/>
            </a:endParaRPr>
          </a:p>
        </p:txBody>
      </p:sp>
      <p:sp>
        <p:nvSpPr>
          <p:cNvPr id="39939" name="Rectangle 2"/>
          <p:cNvSpPr>
            <a:spLocks noGrp="1" noChangeArrowheads="1"/>
          </p:cNvSpPr>
          <p:nvPr>
            <p:ph type="title" idx="4294967295"/>
          </p:nvPr>
        </p:nvSpPr>
        <p:spPr/>
        <p:txBody>
          <a:bodyPr/>
          <a:lstStyle/>
          <a:p>
            <a:r>
              <a:rPr lang="en-US" sz="4000" smtClean="0"/>
              <a:t>In Progress Systems</a:t>
            </a:r>
          </a:p>
        </p:txBody>
      </p:sp>
      <p:sp>
        <p:nvSpPr>
          <p:cNvPr id="39940" name="Rectangle 3"/>
          <p:cNvSpPr>
            <a:spLocks noGrp="1" noChangeArrowheads="1"/>
          </p:cNvSpPr>
          <p:nvPr>
            <p:ph type="body" idx="4294967295"/>
          </p:nvPr>
        </p:nvSpPr>
        <p:spPr>
          <a:xfrm>
            <a:off x="228600" y="1122363"/>
            <a:ext cx="8802688" cy="4879975"/>
          </a:xfrm>
        </p:spPr>
        <p:txBody>
          <a:bodyPr/>
          <a:lstStyle/>
          <a:p>
            <a:pPr defTabSz="912813">
              <a:lnSpc>
                <a:spcPct val="80000"/>
              </a:lnSpc>
              <a:spcAft>
                <a:spcPct val="40000"/>
              </a:spcAft>
              <a:buFontTx/>
              <a:buNone/>
              <a:tabLst>
                <a:tab pos="2397125" algn="l"/>
              </a:tabLst>
            </a:pPr>
            <a:endParaRPr lang="en-US" sz="1800" b="1" smtClean="0">
              <a:solidFill>
                <a:srgbClr val="0000FF"/>
              </a:solidFill>
              <a:latin typeface="Arial Rounded MT Bold" pitchFamily="-110" charset="0"/>
            </a:endParaRPr>
          </a:p>
          <a:p>
            <a:pPr defTabSz="912813">
              <a:lnSpc>
                <a:spcPct val="80000"/>
              </a:lnSpc>
              <a:spcAft>
                <a:spcPct val="40000"/>
              </a:spcAft>
              <a:buFontTx/>
              <a:buNone/>
              <a:tabLst>
                <a:tab pos="2397125" algn="l"/>
              </a:tabLst>
            </a:pPr>
            <a:r>
              <a:rPr lang="en-US" sz="2000" b="1" smtClean="0">
                <a:solidFill>
                  <a:srgbClr val="0000FF"/>
                </a:solidFill>
                <a:latin typeface="Arial Rounded MT Bold" pitchFamily="-110" charset="0"/>
              </a:rPr>
              <a:t>		Wireshark, </a:t>
            </a:r>
            <a:r>
              <a:rPr lang="en-US" sz="2000" smtClean="0">
                <a:latin typeface="Arial Rounded MT Bold" pitchFamily="-110" charset="0"/>
              </a:rPr>
              <a:t>wireshark.org</a:t>
            </a:r>
            <a:br>
              <a:rPr lang="en-US" sz="2000" smtClean="0">
                <a:latin typeface="Arial Rounded MT Bold" pitchFamily="-110" charset="0"/>
              </a:rPr>
            </a:br>
            <a:r>
              <a:rPr lang="en-US" sz="1800" b="1" smtClean="0">
                <a:solidFill>
                  <a:srgbClr val="0000FF"/>
                </a:solidFill>
                <a:latin typeface="Arial Rounded MT Bold" pitchFamily="-110" charset="0"/>
              </a:rPr>
              <a:t>		</a:t>
            </a:r>
            <a:r>
              <a:rPr lang="en-US" sz="1800" smtClean="0">
                <a:latin typeface="Arial Rounded MT Bold" pitchFamily="-110" charset="0"/>
              </a:rPr>
              <a:t>Network Protocol Analyzer </a:t>
            </a:r>
            <a:br>
              <a:rPr lang="en-US" sz="1800" smtClean="0">
                <a:latin typeface="Arial Rounded MT Bold" pitchFamily="-110" charset="0"/>
              </a:rPr>
            </a:br>
            <a:r>
              <a:rPr lang="en-US" sz="1800" smtClean="0">
                <a:latin typeface="Arial Rounded MT Bold" pitchFamily="-110" charset="0"/>
              </a:rPr>
              <a:t>		</a:t>
            </a:r>
            <a:r>
              <a:rPr lang="en-US" sz="1800" smtClean="0">
                <a:solidFill>
                  <a:srgbClr val="404040"/>
                </a:solidFill>
                <a:latin typeface="Arial Rounded MT Bold" pitchFamily="-110" charset="0"/>
              </a:rPr>
              <a:t>in progress		</a:t>
            </a:r>
            <a:r>
              <a:rPr lang="en-US" sz="1800" smtClean="0">
                <a:solidFill>
                  <a:srgbClr val="FF0000"/>
                </a:solidFill>
                <a:latin typeface="Arial Rounded MT Bold" pitchFamily="-110" charset="0"/>
              </a:rPr>
              <a:t>2400</a:t>
            </a:r>
            <a:r>
              <a:rPr lang="en-US" sz="1800" smtClean="0">
                <a:solidFill>
                  <a:srgbClr val="404040"/>
                </a:solidFill>
                <a:latin typeface="Arial Rounded MT Bold" pitchFamily="-110" charset="0"/>
              </a:rPr>
              <a:t> KLOC of </a:t>
            </a:r>
            <a:r>
              <a:rPr lang="en-US" sz="1800" smtClean="0">
                <a:latin typeface="Arial Rounded MT Bold" pitchFamily="-110" charset="0"/>
              </a:rPr>
              <a:t>C</a:t>
            </a:r>
          </a:p>
          <a:p>
            <a:pPr defTabSz="912813">
              <a:lnSpc>
                <a:spcPct val="80000"/>
              </a:lnSpc>
              <a:spcAft>
                <a:spcPct val="40000"/>
              </a:spcAft>
              <a:buFontTx/>
              <a:buNone/>
              <a:tabLst>
                <a:tab pos="2397125" algn="l"/>
              </a:tabLst>
            </a:pPr>
            <a:r>
              <a:rPr lang="en-US" sz="2000" smtClean="0">
                <a:solidFill>
                  <a:srgbClr val="0000FF"/>
                </a:solidFill>
                <a:latin typeface="Arial Rounded MT Bold" pitchFamily="-110" charset="0"/>
              </a:rPr>
              <a:t>		</a:t>
            </a:r>
            <a:r>
              <a:rPr lang="en-US" sz="2000" b="1" smtClean="0">
                <a:solidFill>
                  <a:srgbClr val="0000FF"/>
                </a:solidFill>
                <a:latin typeface="Arial Rounded MT Bold" pitchFamily="-110" charset="0"/>
              </a:rPr>
              <a:t>Condor Privilege Separation</a:t>
            </a:r>
            <a:r>
              <a:rPr lang="en-US" sz="2000" smtClean="0">
                <a:latin typeface="Arial Rounded MT Bold" pitchFamily="-110" charset="0"/>
              </a:rPr>
              <a:t>, Univ. of Wisconsin</a:t>
            </a:r>
            <a:br>
              <a:rPr lang="en-US" sz="2000" smtClean="0">
                <a:latin typeface="Arial Rounded MT Bold" pitchFamily="-110" charset="0"/>
              </a:rPr>
            </a:br>
            <a:r>
              <a:rPr lang="en-US" sz="1800" smtClean="0">
                <a:latin typeface="Arial Rounded MT Bold" pitchFamily="-110" charset="0"/>
              </a:rPr>
              <a:t>		Restricted Identity Switching Module</a:t>
            </a:r>
            <a:br>
              <a:rPr lang="en-US" sz="1800" smtClean="0">
                <a:latin typeface="Arial Rounded MT Bold" pitchFamily="-110" charset="0"/>
              </a:rPr>
            </a:br>
            <a:r>
              <a:rPr lang="en-US" sz="1800" smtClean="0">
                <a:latin typeface="Arial Rounded MT Bold" pitchFamily="-110" charset="0"/>
              </a:rPr>
              <a:t>		</a:t>
            </a:r>
            <a:r>
              <a:rPr lang="en-US" sz="1800" smtClean="0">
                <a:solidFill>
                  <a:srgbClr val="404040"/>
                </a:solidFill>
                <a:latin typeface="Arial Rounded MT Bold" pitchFamily="-110" charset="0"/>
              </a:rPr>
              <a:t>in progress		</a:t>
            </a:r>
            <a:r>
              <a:rPr lang="en-US" sz="1800" smtClean="0">
                <a:solidFill>
                  <a:srgbClr val="FF0000"/>
                </a:solidFill>
                <a:latin typeface="Arial Rounded MT Bold" pitchFamily="-110" charset="0"/>
              </a:rPr>
              <a:t>21</a:t>
            </a:r>
            <a:r>
              <a:rPr lang="en-US" sz="1800" smtClean="0">
                <a:solidFill>
                  <a:srgbClr val="404040"/>
                </a:solidFill>
                <a:latin typeface="Arial Rounded MT Bold" pitchFamily="-110" charset="0"/>
              </a:rPr>
              <a:t> KLOC of </a:t>
            </a:r>
            <a:r>
              <a:rPr lang="en-US" sz="1800" smtClean="0">
                <a:latin typeface="Arial Rounded MT Bold" pitchFamily="-110" charset="0"/>
              </a:rPr>
              <a:t>C</a:t>
            </a:r>
            <a:r>
              <a:rPr lang="en-US" sz="1800" smtClean="0">
                <a:solidFill>
                  <a:srgbClr val="404040"/>
                </a:solidFill>
                <a:latin typeface="Arial Rounded MT Bold" pitchFamily="-110" charset="0"/>
              </a:rPr>
              <a:t> and </a:t>
            </a:r>
            <a:r>
              <a:rPr lang="en-US" sz="1800" smtClean="0">
                <a:latin typeface="Arial Rounded MT Bold" pitchFamily="-110" charset="0"/>
              </a:rPr>
              <a:t>C++</a:t>
            </a:r>
          </a:p>
          <a:p>
            <a:pPr defTabSz="912813">
              <a:lnSpc>
                <a:spcPct val="80000"/>
              </a:lnSpc>
              <a:spcAft>
                <a:spcPct val="40000"/>
              </a:spcAft>
              <a:buFontTx/>
              <a:buNone/>
              <a:tabLst>
                <a:tab pos="2397125" algn="l"/>
              </a:tabLst>
            </a:pPr>
            <a:r>
              <a:rPr lang="en-US" sz="1800" smtClean="0">
                <a:latin typeface="Arial Rounded MT Bold" pitchFamily="-110" charset="0"/>
              </a:rPr>
              <a:t>	</a:t>
            </a:r>
            <a:r>
              <a:rPr lang="en-US" sz="2000" smtClean="0">
                <a:latin typeface="Arial Rounded MT Bold" pitchFamily="-110" charset="0"/>
              </a:rPr>
              <a:t>	</a:t>
            </a:r>
            <a:r>
              <a:rPr lang="en-US" sz="2000" b="1" smtClean="0">
                <a:solidFill>
                  <a:srgbClr val="0000FF"/>
                </a:solidFill>
                <a:latin typeface="Arial Rounded MT Bold" pitchFamily="-110" charset="0"/>
              </a:rPr>
              <a:t>VOMS Admin, INFN</a:t>
            </a:r>
            <a:r>
              <a:rPr lang="en-US" sz="2000" smtClean="0">
                <a:latin typeface="Arial Rounded MT Bold" pitchFamily="-110" charset="0"/>
              </a:rPr>
              <a:t/>
            </a:r>
            <a:br>
              <a:rPr lang="en-US" sz="2000" smtClean="0">
                <a:latin typeface="Arial Rounded MT Bold" pitchFamily="-110" charset="0"/>
              </a:rPr>
            </a:br>
            <a:r>
              <a:rPr lang="en-US" sz="1800" smtClean="0">
                <a:latin typeface="Arial Rounded MT Bold" pitchFamily="-110" charset="0"/>
              </a:rPr>
              <a:t>		Web management interface to VOMS data (role mgmt)</a:t>
            </a:r>
            <a:br>
              <a:rPr lang="en-US" sz="1800" smtClean="0">
                <a:latin typeface="Arial Rounded MT Bold" pitchFamily="-110" charset="0"/>
              </a:rPr>
            </a:br>
            <a:r>
              <a:rPr lang="en-US" sz="1800" smtClean="0">
                <a:latin typeface="Arial Rounded MT Bold" pitchFamily="-110" charset="0"/>
              </a:rPr>
              <a:t>		</a:t>
            </a:r>
            <a:r>
              <a:rPr lang="en-US" sz="1800" smtClean="0">
                <a:solidFill>
                  <a:srgbClr val="404040"/>
                </a:solidFill>
                <a:latin typeface="Arial Rounded MT Bold" pitchFamily="-110" charset="0"/>
              </a:rPr>
              <a:t>in progress		</a:t>
            </a:r>
            <a:r>
              <a:rPr lang="en-US" sz="1800" smtClean="0">
                <a:solidFill>
                  <a:srgbClr val="FF0000"/>
                </a:solidFill>
                <a:latin typeface="Arial Rounded MT Bold" pitchFamily="-110" charset="0"/>
              </a:rPr>
              <a:t>35</a:t>
            </a:r>
            <a:r>
              <a:rPr lang="en-US" sz="1800" smtClean="0">
                <a:solidFill>
                  <a:srgbClr val="404040"/>
                </a:solidFill>
                <a:latin typeface="Arial Rounded MT Bold" pitchFamily="-110" charset="0"/>
              </a:rPr>
              <a:t> KLOC of </a:t>
            </a:r>
            <a:r>
              <a:rPr lang="en-US" sz="1800" smtClean="0">
                <a:latin typeface="Arial Rounded MT Bold" pitchFamily="-110" charset="0"/>
              </a:rPr>
              <a:t>Java </a:t>
            </a:r>
            <a:r>
              <a:rPr lang="en-US" sz="1800" smtClean="0">
                <a:solidFill>
                  <a:srgbClr val="404040"/>
                </a:solidFill>
                <a:latin typeface="Arial Rounded MT Bold" pitchFamily="-110" charset="0"/>
              </a:rPr>
              <a:t>and</a:t>
            </a:r>
            <a:r>
              <a:rPr lang="en-US" sz="1800" smtClean="0">
                <a:latin typeface="Arial Rounded MT Bold" pitchFamily="-110" charset="0"/>
              </a:rPr>
              <a:t> PHP</a:t>
            </a:r>
          </a:p>
          <a:p>
            <a:pPr defTabSz="912813">
              <a:lnSpc>
                <a:spcPct val="80000"/>
              </a:lnSpc>
              <a:spcAft>
                <a:spcPct val="40000"/>
              </a:spcAft>
              <a:buFontTx/>
              <a:buNone/>
              <a:tabLst>
                <a:tab pos="2397125" algn="l"/>
              </a:tabLst>
            </a:pPr>
            <a:r>
              <a:rPr lang="en-US" sz="1800" smtClean="0">
                <a:latin typeface="Arial Rounded MT Bold" pitchFamily="-110" charset="0"/>
              </a:rPr>
              <a:t>		</a:t>
            </a:r>
            <a:r>
              <a:rPr lang="en-US" sz="2000" b="1" smtClean="0">
                <a:solidFill>
                  <a:srgbClr val="0000FF"/>
                </a:solidFill>
                <a:latin typeface="Arial Rounded MT Bold" pitchFamily="-110" charset="0"/>
              </a:rPr>
              <a:t>CrossBroker</a:t>
            </a:r>
            <a:r>
              <a:rPr lang="en-US" sz="2000" smtClean="0">
                <a:latin typeface="Arial Rounded MT Bold" pitchFamily="-110" charset="0"/>
              </a:rPr>
              <a:t>, Universitat Autònoma de Barcelona</a:t>
            </a:r>
            <a:br>
              <a:rPr lang="en-US" sz="2000" smtClean="0">
                <a:latin typeface="Arial Rounded MT Bold" pitchFamily="-110" charset="0"/>
              </a:rPr>
            </a:br>
            <a:r>
              <a:rPr lang="en-US" sz="1800" smtClean="0">
                <a:latin typeface="Arial Rounded MT Bold" pitchFamily="-110" charset="0"/>
              </a:rPr>
              <a:t>		Resource Mgr for Parallel &amp; Interactive Applications</a:t>
            </a:r>
            <a:br>
              <a:rPr lang="en-US" sz="1800" smtClean="0">
                <a:latin typeface="Arial Rounded MT Bold" pitchFamily="-110" charset="0"/>
              </a:rPr>
            </a:br>
            <a:r>
              <a:rPr lang="en-US" sz="1800" smtClean="0">
                <a:latin typeface="Arial Rounded MT Bold" pitchFamily="-110" charset="0"/>
              </a:rPr>
              <a:t>		</a:t>
            </a:r>
            <a:r>
              <a:rPr lang="en-US" sz="1800" smtClean="0">
                <a:solidFill>
                  <a:srgbClr val="404040"/>
                </a:solidFill>
                <a:latin typeface="Arial Rounded MT Bold" pitchFamily="-110" charset="0"/>
              </a:rPr>
              <a:t>in progress		</a:t>
            </a:r>
            <a:r>
              <a:rPr lang="en-US" sz="1800" smtClean="0">
                <a:solidFill>
                  <a:srgbClr val="FF0000"/>
                </a:solidFill>
                <a:latin typeface="Arial Rounded MT Bold" pitchFamily="-110" charset="0"/>
              </a:rPr>
              <a:t>97</a:t>
            </a:r>
            <a:r>
              <a:rPr lang="en-US" sz="1800" smtClean="0">
                <a:solidFill>
                  <a:srgbClr val="404040"/>
                </a:solidFill>
                <a:latin typeface="Arial Rounded MT Bold" pitchFamily="-110" charset="0"/>
              </a:rPr>
              <a:t> KLOC of </a:t>
            </a:r>
            <a:r>
              <a:rPr lang="en-US" sz="1800" smtClean="0">
                <a:latin typeface="Arial Rounded MT Bold" pitchFamily="-110" charset="0"/>
              </a:rPr>
              <a:t>C++</a:t>
            </a:r>
          </a:p>
          <a:p>
            <a:pPr defTabSz="912813">
              <a:lnSpc>
                <a:spcPct val="80000"/>
              </a:lnSpc>
              <a:buFontTx/>
              <a:buNone/>
              <a:tabLst>
                <a:tab pos="2397125" algn="l"/>
              </a:tabLst>
            </a:pPr>
            <a:endParaRPr lang="en-US" sz="1800" smtClean="0">
              <a:latin typeface="Arial Rounded MT Bold" pitchFamily="-110" charset="0"/>
            </a:endParaRPr>
          </a:p>
        </p:txBody>
      </p:sp>
      <p:pic>
        <p:nvPicPr>
          <p:cNvPr id="39941" name="Picture 5"/>
          <p:cNvPicPr>
            <a:picLocks noChangeAspect="1" noChangeArrowheads="1"/>
          </p:cNvPicPr>
          <p:nvPr/>
        </p:nvPicPr>
        <p:blipFill>
          <a:blip r:embed="rId3" cstate="print"/>
          <a:srcRect/>
          <a:stretch>
            <a:fillRect/>
          </a:stretch>
        </p:blipFill>
        <p:spPr bwMode="auto">
          <a:xfrm>
            <a:off x="98425" y="2597150"/>
            <a:ext cx="2411413" cy="457200"/>
          </a:xfrm>
          <a:prstGeom prst="rect">
            <a:avLst/>
          </a:prstGeom>
          <a:noFill/>
          <a:ln w="9525">
            <a:noFill/>
            <a:miter lim="800000"/>
            <a:headEnd/>
            <a:tailEnd/>
          </a:ln>
        </p:spPr>
      </p:pic>
      <p:pic>
        <p:nvPicPr>
          <p:cNvPr id="39942" name="Picture 12" descr="C:\Users\Elisa\Tesis\Graficos ParadynCondor Marzo 2000\uab.gif"/>
          <p:cNvPicPr>
            <a:picLocks noChangeAspect="1" noChangeArrowheads="1"/>
          </p:cNvPicPr>
          <p:nvPr/>
        </p:nvPicPr>
        <p:blipFill>
          <a:blip r:embed="rId4" cstate="print"/>
          <a:srcRect/>
          <a:stretch>
            <a:fillRect/>
          </a:stretch>
        </p:blipFill>
        <p:spPr bwMode="auto">
          <a:xfrm>
            <a:off x="715963" y="4195763"/>
            <a:ext cx="1177925" cy="538162"/>
          </a:xfrm>
          <a:prstGeom prst="rect">
            <a:avLst/>
          </a:prstGeom>
          <a:noFill/>
          <a:ln w="9525">
            <a:noFill/>
            <a:miter lim="800000"/>
            <a:headEnd/>
            <a:tailEnd/>
          </a:ln>
        </p:spPr>
      </p:pic>
      <p:pic>
        <p:nvPicPr>
          <p:cNvPr id="39943" name="Picture 14"/>
          <p:cNvPicPr>
            <a:picLocks noChangeAspect="1" noChangeArrowheads="1"/>
          </p:cNvPicPr>
          <p:nvPr/>
        </p:nvPicPr>
        <p:blipFill>
          <a:blip r:embed="rId5" cstate="print"/>
          <a:srcRect/>
          <a:stretch>
            <a:fillRect/>
          </a:stretch>
        </p:blipFill>
        <p:spPr bwMode="auto">
          <a:xfrm>
            <a:off x="609600" y="1663700"/>
            <a:ext cx="1439863" cy="495300"/>
          </a:xfrm>
          <a:prstGeom prst="rect">
            <a:avLst/>
          </a:prstGeom>
          <a:noFill/>
          <a:ln w="9525">
            <a:noFill/>
            <a:miter lim="800000"/>
            <a:headEnd/>
            <a:tailEnd/>
          </a:ln>
        </p:spPr>
      </p:pic>
      <p:pic>
        <p:nvPicPr>
          <p:cNvPr id="39944" name="Picture 15" descr="infn_logo"/>
          <p:cNvPicPr>
            <a:picLocks noChangeAspect="1" noChangeArrowheads="1"/>
          </p:cNvPicPr>
          <p:nvPr/>
        </p:nvPicPr>
        <p:blipFill>
          <a:blip r:embed="rId6" cstate="print"/>
          <a:srcRect/>
          <a:stretch>
            <a:fillRect/>
          </a:stretch>
        </p:blipFill>
        <p:spPr bwMode="auto">
          <a:xfrm>
            <a:off x="914400" y="3216275"/>
            <a:ext cx="752475" cy="75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txBox="1">
            <a:spLocks noGrp="1"/>
          </p:cNvSpPr>
          <p:nvPr/>
        </p:nvSpPr>
        <p:spPr bwMode="auto">
          <a:xfrm>
            <a:off x="3124200" y="6553200"/>
            <a:ext cx="2895600" cy="304800"/>
          </a:xfrm>
          <a:prstGeom prst="rect">
            <a:avLst/>
          </a:prstGeom>
          <a:noFill/>
          <a:ln w="9525">
            <a:noFill/>
            <a:miter lim="800000"/>
            <a:headEnd/>
            <a:tailEnd/>
          </a:ln>
        </p:spPr>
        <p:txBody>
          <a:bodyPr/>
          <a:lstStyle/>
          <a:p>
            <a:pPr algn="ctr" eaLnBrk="0" hangingPunct="0">
              <a:lnSpc>
                <a:spcPct val="100000"/>
              </a:lnSpc>
              <a:spcBef>
                <a:spcPct val="0"/>
              </a:spcBef>
              <a:buFontTx/>
              <a:buNone/>
            </a:pPr>
            <a:fld id="{F40702D0-5AC3-45C9-BFB0-893CCF0BD43B}" type="slidenum">
              <a:rPr lang="en-US" sz="1400">
                <a:solidFill>
                  <a:schemeClr val="tx1"/>
                </a:solidFill>
                <a:latin typeface="Arial" charset="0"/>
              </a:rPr>
              <a:pPr algn="ctr" eaLnBrk="0" hangingPunct="0">
                <a:lnSpc>
                  <a:spcPct val="100000"/>
                </a:lnSpc>
                <a:spcBef>
                  <a:spcPct val="0"/>
                </a:spcBef>
                <a:buFontTx/>
                <a:buNone/>
              </a:pPr>
              <a:t>16</a:t>
            </a:fld>
            <a:endParaRPr lang="en-US" sz="1400">
              <a:solidFill>
                <a:schemeClr val="tx1"/>
              </a:solidFill>
              <a:latin typeface="Arial" charset="0"/>
            </a:endParaRPr>
          </a:p>
        </p:txBody>
      </p:sp>
      <p:sp>
        <p:nvSpPr>
          <p:cNvPr id="40963" name="Rectangle 2"/>
          <p:cNvSpPr>
            <a:spLocks noGrp="1" noChangeArrowheads="1"/>
          </p:cNvSpPr>
          <p:nvPr>
            <p:ph type="title" idx="4294967295"/>
          </p:nvPr>
        </p:nvSpPr>
        <p:spPr>
          <a:xfrm>
            <a:off x="0" y="76200"/>
            <a:ext cx="9144000" cy="685800"/>
          </a:xfrm>
        </p:spPr>
        <p:txBody>
          <a:bodyPr/>
          <a:lstStyle/>
          <a:p>
            <a:pPr eaLnBrk="1" hangingPunct="1"/>
            <a:r>
              <a:rPr lang="en-US" sz="4000" smtClean="0"/>
              <a:t>Our Piece of the Solution Space</a:t>
            </a:r>
          </a:p>
        </p:txBody>
      </p:sp>
      <p:sp>
        <p:nvSpPr>
          <p:cNvPr id="40964" name="Rectangle 3"/>
          <p:cNvSpPr>
            <a:spLocks noGrp="1" noChangeArrowheads="1"/>
          </p:cNvSpPr>
          <p:nvPr>
            <p:ph type="body" idx="4294967295"/>
          </p:nvPr>
        </p:nvSpPr>
        <p:spPr>
          <a:xfrm>
            <a:off x="88900" y="828675"/>
            <a:ext cx="8966200" cy="1219200"/>
          </a:xfrm>
        </p:spPr>
        <p:txBody>
          <a:bodyPr/>
          <a:lstStyle/>
          <a:p>
            <a:pPr eaLnBrk="1" hangingPunct="1">
              <a:lnSpc>
                <a:spcPct val="110000"/>
              </a:lnSpc>
            </a:pPr>
            <a:r>
              <a:rPr lang="en-US" sz="2800" smtClean="0">
                <a:solidFill>
                  <a:srgbClr val="0000FF"/>
                </a:solidFill>
              </a:rPr>
              <a:t>Finding vulnerabilities was only the beginning of the process.</a:t>
            </a:r>
          </a:p>
        </p:txBody>
      </p:sp>
      <p:sp>
        <p:nvSpPr>
          <p:cNvPr id="40965" name="Rectangle 3"/>
          <p:cNvSpPr>
            <a:spLocks noChangeArrowheads="1"/>
          </p:cNvSpPr>
          <p:nvPr/>
        </p:nvSpPr>
        <p:spPr bwMode="auto">
          <a:xfrm>
            <a:off x="92075" y="1981200"/>
            <a:ext cx="5689600" cy="3635375"/>
          </a:xfrm>
          <a:prstGeom prst="rect">
            <a:avLst/>
          </a:prstGeom>
          <a:noFill/>
          <a:ln w="9525">
            <a:noFill/>
            <a:miter lim="800000"/>
            <a:headEnd/>
            <a:tailEnd/>
          </a:ln>
        </p:spPr>
        <p:txBody>
          <a:bodyPr/>
          <a:lstStyle/>
          <a:p>
            <a:pPr marL="742950" lvl="1" indent="-285750">
              <a:lnSpc>
                <a:spcPct val="110000"/>
              </a:lnSpc>
              <a:buFontTx/>
              <a:buNone/>
            </a:pPr>
            <a:r>
              <a:rPr lang="en-US">
                <a:solidFill>
                  <a:schemeClr val="tx1"/>
                </a:solidFill>
              </a:rPr>
              <a:t>The </a:t>
            </a:r>
            <a:r>
              <a:rPr lang="en-US"/>
              <a:t>reporting</a:t>
            </a:r>
            <a:r>
              <a:rPr lang="en-US">
                <a:solidFill>
                  <a:schemeClr val="tx1"/>
                </a:solidFill>
              </a:rPr>
              <a:t> to the software team, </a:t>
            </a:r>
            <a:r>
              <a:rPr lang="en-US"/>
              <a:t>developing remediation</a:t>
            </a:r>
            <a:r>
              <a:rPr lang="en-US">
                <a:solidFill>
                  <a:schemeClr val="tx1"/>
                </a:solidFill>
              </a:rPr>
              <a:t>, and </a:t>
            </a:r>
            <a:r>
              <a:rPr lang="en-US"/>
              <a:t>announcing</a:t>
            </a:r>
            <a:r>
              <a:rPr lang="en-US">
                <a:solidFill>
                  <a:schemeClr val="tx1"/>
                </a:solidFill>
              </a:rPr>
              <a:t> to users and the public can all be quite complex.</a:t>
            </a:r>
          </a:p>
          <a:p>
            <a:pPr marL="342900" indent="-342900">
              <a:lnSpc>
                <a:spcPct val="110000"/>
              </a:lnSpc>
              <a:buFontTx/>
              <a:buChar char="•"/>
            </a:pPr>
            <a:r>
              <a:rPr lang="en-US" sz="2800"/>
              <a:t>Development teams </a:t>
            </a:r>
            <a:r>
              <a:rPr lang="en-US" sz="2800">
                <a:solidFill>
                  <a:srgbClr val="004000"/>
                </a:solidFill>
              </a:rPr>
              <a:t>complained</a:t>
            </a:r>
            <a:r>
              <a:rPr lang="en-US" sz="2800"/>
              <a:t> a lot: why can’t we use one of the well-regarded automated tools?</a:t>
            </a:r>
          </a:p>
        </p:txBody>
      </p:sp>
      <p:pic>
        <p:nvPicPr>
          <p:cNvPr id="56326" name="Picture 6" descr="Y:\talks\vuln-assess\zax_argue.jpg"/>
          <p:cNvPicPr>
            <a:picLocks noChangeAspect="1" noChangeArrowheads="1"/>
          </p:cNvPicPr>
          <p:nvPr/>
        </p:nvPicPr>
        <p:blipFill>
          <a:blip r:embed="rId3" cstate="print"/>
          <a:srcRect/>
          <a:stretch>
            <a:fillRect/>
          </a:stretch>
        </p:blipFill>
        <p:spPr bwMode="auto">
          <a:xfrm>
            <a:off x="6213475" y="2486025"/>
            <a:ext cx="2701925" cy="3895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6326"/>
                                        </p:tgtEl>
                                        <p:attrNameLst>
                                          <p:attrName>style.visibility</p:attrName>
                                        </p:attrNameLst>
                                      </p:cBhvr>
                                      <p:to>
                                        <p:strVal val="visible"/>
                                      </p:to>
                                    </p:set>
                                    <p:animEffect transition="in" filter="dissolve">
                                      <p:cBhvr>
                                        <p:cTn id="7" dur="5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 sz="4000" smtClean="0"/>
              <a:t>What about Automated TOOLS?</a:t>
            </a:r>
          </a:p>
        </p:txBody>
      </p:sp>
      <p:sp>
        <p:nvSpPr>
          <p:cNvPr id="41987" name="Rectangle 3"/>
          <p:cNvSpPr>
            <a:spLocks noGrp="1" noChangeArrowheads="1"/>
          </p:cNvSpPr>
          <p:nvPr>
            <p:ph type="body" idx="1"/>
          </p:nvPr>
        </p:nvSpPr>
        <p:spPr/>
        <p:txBody>
          <a:bodyPr/>
          <a:lstStyle/>
          <a:p>
            <a:pPr lvl="1"/>
            <a:r>
              <a:rPr lang="es-ES" smtClean="0"/>
              <a:t>Everyone asks for them</a:t>
            </a:r>
          </a:p>
          <a:p>
            <a:pPr lvl="1"/>
            <a:r>
              <a:rPr lang="es-ES" smtClean="0"/>
              <a:t>They may help but …  </a:t>
            </a:r>
          </a:p>
          <a:p>
            <a:pPr lvl="1">
              <a:buFontTx/>
              <a:buNone/>
            </a:pPr>
            <a:r>
              <a:rPr lang="es-ES" smtClean="0"/>
              <a:t>                  ... they are definitely </a:t>
            </a:r>
            <a:r>
              <a:rPr lang="es-ES" smtClean="0">
                <a:solidFill>
                  <a:schemeClr val="accent2"/>
                </a:solidFill>
              </a:rPr>
              <a:t>not enough</a:t>
            </a:r>
            <a:r>
              <a:rPr lang="es-ES" smtClean="0"/>
              <a:t>!</a:t>
            </a:r>
          </a:p>
        </p:txBody>
      </p:sp>
      <p:pic>
        <p:nvPicPr>
          <p:cNvPr id="41988" name="Picture 4" descr="C:\Documents and Settings\Bart\Desktop\mars_rover.jpg"/>
          <p:cNvPicPr>
            <a:picLocks noChangeAspect="1" noChangeArrowheads="1"/>
          </p:cNvPicPr>
          <p:nvPr/>
        </p:nvPicPr>
        <p:blipFill>
          <a:blip r:embed="rId3" cstate="print"/>
          <a:srcRect/>
          <a:stretch>
            <a:fillRect/>
          </a:stretch>
        </p:blipFill>
        <p:spPr bwMode="auto">
          <a:xfrm>
            <a:off x="1941513" y="2890838"/>
            <a:ext cx="4953000"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152400"/>
            <a:ext cx="9144000" cy="1038225"/>
          </a:xfrm>
        </p:spPr>
        <p:txBody>
          <a:bodyPr/>
          <a:lstStyle/>
          <a:p>
            <a:r>
              <a:rPr lang="en-US" sz="4000" smtClean="0"/>
              <a:t>Manual vs. Automated</a:t>
            </a:r>
            <a:br>
              <a:rPr lang="en-US" sz="4000" smtClean="0"/>
            </a:br>
            <a:r>
              <a:rPr lang="en-US" sz="4000" smtClean="0"/>
              <a:t>Vulnerability Assessment</a:t>
            </a:r>
            <a:endParaRPr lang="es-ES" sz="4000" smtClean="0"/>
          </a:p>
        </p:txBody>
      </p:sp>
      <p:sp>
        <p:nvSpPr>
          <p:cNvPr id="43011" name="Rectangle 3"/>
          <p:cNvSpPr>
            <a:spLocks noGrp="1" noChangeArrowheads="1"/>
          </p:cNvSpPr>
          <p:nvPr>
            <p:ph type="body" idx="1"/>
          </p:nvPr>
        </p:nvSpPr>
        <p:spPr>
          <a:xfrm>
            <a:off x="133350" y="1531938"/>
            <a:ext cx="8858250" cy="4564062"/>
          </a:xfrm>
        </p:spPr>
        <p:txBody>
          <a:bodyPr/>
          <a:lstStyle/>
          <a:p>
            <a:pPr>
              <a:buFontTx/>
              <a:buNone/>
            </a:pPr>
            <a:r>
              <a:rPr lang="en-US" smtClean="0"/>
              <a:t>The literature on static analysis tools is self-limiting:</a:t>
            </a:r>
          </a:p>
          <a:p>
            <a:pPr lvl="1"/>
            <a:r>
              <a:rPr lang="en-US" smtClean="0">
                <a:solidFill>
                  <a:srgbClr val="0000FF"/>
                </a:solidFill>
              </a:rPr>
              <a:t>Missing comparison against a ground truth</a:t>
            </a:r>
          </a:p>
          <a:p>
            <a:pPr lvl="1"/>
            <a:r>
              <a:rPr lang="en-US" smtClean="0">
                <a:solidFill>
                  <a:srgbClr val="0000FF"/>
                </a:solidFill>
              </a:rPr>
              <a:t>Tool writers write about what they have found</a:t>
            </a:r>
          </a:p>
          <a:p>
            <a:pPr lvl="1"/>
            <a:r>
              <a:rPr lang="en-US" smtClean="0">
                <a:solidFill>
                  <a:srgbClr val="0000FF"/>
                </a:solidFill>
              </a:rPr>
              <a:t>Limited discussion of false positives</a:t>
            </a:r>
            <a:br>
              <a:rPr lang="en-US" smtClean="0">
                <a:solidFill>
                  <a:srgbClr val="0000FF"/>
                </a:solidFill>
              </a:rPr>
            </a:br>
            <a:endParaRPr lang="en-US" sz="1600" smtClean="0">
              <a:solidFill>
                <a:srgbClr val="0000FF"/>
              </a:solidFill>
            </a:endParaRPr>
          </a:p>
          <a:p>
            <a:pPr>
              <a:buFontTx/>
              <a:buNone/>
            </a:pPr>
            <a:r>
              <a:rPr lang="en-US" smtClean="0"/>
              <a:t>Every valid new problem that a tool find is progress, but it’s easy to lose perspective on what these tools are </a:t>
            </a:r>
            <a:r>
              <a:rPr lang="en-US" i="1" smtClean="0"/>
              <a:t>not</a:t>
            </a:r>
            <a:r>
              <a:rPr lang="en-US" smtClean="0"/>
              <a:t> able to do</a:t>
            </a:r>
          </a:p>
          <a:p>
            <a:endParaRPr lang="en-US" smtClean="0"/>
          </a:p>
          <a:p>
            <a:endParaRPr lang="es-E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Slide Number Placeholder 5"/>
          <p:cNvSpPr txBox="1">
            <a:spLocks noGrp="1"/>
          </p:cNvSpPr>
          <p:nvPr/>
        </p:nvSpPr>
        <p:spPr bwMode="auto">
          <a:xfrm>
            <a:off x="3124200" y="6553200"/>
            <a:ext cx="2895600" cy="304800"/>
          </a:xfrm>
          <a:prstGeom prst="rect">
            <a:avLst/>
          </a:prstGeom>
          <a:noFill/>
          <a:ln w="9525">
            <a:noFill/>
            <a:miter lim="800000"/>
            <a:headEnd/>
            <a:tailEnd/>
          </a:ln>
        </p:spPr>
        <p:txBody>
          <a:bodyPr/>
          <a:lstStyle/>
          <a:p>
            <a:pPr algn="ctr" eaLnBrk="0" hangingPunct="0">
              <a:lnSpc>
                <a:spcPct val="100000"/>
              </a:lnSpc>
              <a:spcBef>
                <a:spcPct val="0"/>
              </a:spcBef>
              <a:buFontTx/>
              <a:buNone/>
            </a:pPr>
            <a:fld id="{E463FB22-EBE1-430E-BDE2-355AC720F4ED}" type="slidenum">
              <a:rPr lang="en-US" sz="1400">
                <a:solidFill>
                  <a:schemeClr val="tx1"/>
                </a:solidFill>
                <a:latin typeface="Arial" charset="0"/>
              </a:rPr>
              <a:pPr algn="ctr" eaLnBrk="0" hangingPunct="0">
                <a:lnSpc>
                  <a:spcPct val="100000"/>
                </a:lnSpc>
                <a:spcBef>
                  <a:spcPct val="0"/>
                </a:spcBef>
                <a:buFontTx/>
                <a:buNone/>
              </a:pPr>
              <a:t>19</a:t>
            </a:fld>
            <a:endParaRPr lang="en-US" sz="1400">
              <a:solidFill>
                <a:schemeClr val="tx1"/>
              </a:solidFill>
              <a:latin typeface="Arial" charset="0"/>
            </a:endParaRPr>
          </a:p>
        </p:txBody>
      </p:sp>
      <p:sp>
        <p:nvSpPr>
          <p:cNvPr id="70659" name="Rectangle 2"/>
          <p:cNvSpPr>
            <a:spLocks noGrp="1" noChangeArrowheads="1"/>
          </p:cNvSpPr>
          <p:nvPr>
            <p:ph type="title" idx="4294967295"/>
          </p:nvPr>
        </p:nvSpPr>
        <p:spPr/>
        <p:txBody>
          <a:bodyPr/>
          <a:lstStyle/>
          <a:p>
            <a:pPr eaLnBrk="1" hangingPunct="1"/>
            <a:r>
              <a:rPr lang="en-US" smtClean="0"/>
              <a:t>An Ongoing Effort</a:t>
            </a:r>
          </a:p>
        </p:txBody>
      </p:sp>
      <p:sp>
        <p:nvSpPr>
          <p:cNvPr id="70660" name="Rectangle 3"/>
          <p:cNvSpPr>
            <a:spLocks noGrp="1" noChangeArrowheads="1"/>
          </p:cNvSpPr>
          <p:nvPr>
            <p:ph type="body" idx="4294967295"/>
          </p:nvPr>
        </p:nvSpPr>
        <p:spPr>
          <a:xfrm>
            <a:off x="88900" y="990600"/>
            <a:ext cx="8966200" cy="5334000"/>
          </a:xfrm>
        </p:spPr>
        <p:txBody>
          <a:bodyPr/>
          <a:lstStyle/>
          <a:p>
            <a:pPr marL="609600" indent="-609600" eaLnBrk="1" hangingPunct="1">
              <a:buFontTx/>
              <a:buNone/>
            </a:pPr>
            <a:r>
              <a:rPr lang="en-US" sz="2800" dirty="0" smtClean="0"/>
              <a:t>Our team continues to:</a:t>
            </a:r>
          </a:p>
          <a:p>
            <a:pPr marL="609600" indent="-609600" eaLnBrk="1" hangingPunct="1"/>
            <a:r>
              <a:rPr lang="en-US" sz="2800" dirty="0" smtClean="0">
                <a:solidFill>
                  <a:srgbClr val="0000FF"/>
                </a:solidFill>
              </a:rPr>
              <a:t>Assess new </a:t>
            </a:r>
            <a:r>
              <a:rPr lang="en-US" sz="2800" dirty="0" smtClean="0">
                <a:solidFill>
                  <a:srgbClr val="0000FF"/>
                </a:solidFill>
              </a:rPr>
              <a:t>software</a:t>
            </a:r>
          </a:p>
          <a:p>
            <a:pPr marL="609600" indent="-609600" eaLnBrk="1" hangingPunct="1"/>
            <a:r>
              <a:rPr lang="en-US" sz="2800" dirty="0" smtClean="0">
                <a:solidFill>
                  <a:srgbClr val="0000FF"/>
                </a:solidFill>
              </a:rPr>
              <a:t>Participate in EU and transcontinental projects</a:t>
            </a:r>
          </a:p>
          <a:p>
            <a:pPr marL="1009650" lvl="1" indent="-609600" eaLnBrk="1" hangingPunct="1"/>
            <a:r>
              <a:rPr lang="en-US" sz="2400" dirty="0" smtClean="0">
                <a:solidFill>
                  <a:srgbClr val="FF0000"/>
                </a:solidFill>
              </a:rPr>
              <a:t>NGI-</a:t>
            </a:r>
            <a:r>
              <a:rPr lang="en-US" sz="2400" dirty="0" err="1" smtClean="0">
                <a:solidFill>
                  <a:srgbClr val="FF0000"/>
                </a:solidFill>
              </a:rPr>
              <a:t>InSPIRE</a:t>
            </a:r>
            <a:r>
              <a:rPr lang="en-US" sz="2400" dirty="0" smtClean="0">
                <a:solidFill>
                  <a:srgbClr val="0000FF"/>
                </a:solidFill>
              </a:rPr>
              <a:t>:  SA1.2.  A Secure Infrastructure.</a:t>
            </a:r>
          </a:p>
          <a:p>
            <a:pPr marL="1009650" lvl="1" indent="-609600" eaLnBrk="1" hangingPunct="1"/>
            <a:r>
              <a:rPr lang="en-US" sz="2400" dirty="0" smtClean="0">
                <a:solidFill>
                  <a:srgbClr val="FF0000"/>
                </a:solidFill>
              </a:rPr>
              <a:t>EMI</a:t>
            </a:r>
            <a:r>
              <a:rPr lang="en-US" sz="2400" dirty="0" smtClean="0">
                <a:solidFill>
                  <a:srgbClr val="0000FF"/>
                </a:solidFill>
              </a:rPr>
              <a:t>: SA1</a:t>
            </a:r>
            <a:endParaRPr lang="en-US" sz="2400" dirty="0" smtClean="0">
              <a:solidFill>
                <a:srgbClr val="0000FF"/>
              </a:solidFill>
            </a:endParaRPr>
          </a:p>
          <a:p>
            <a:pPr marL="609600" indent="-609600" eaLnBrk="1" hangingPunct="1"/>
            <a:r>
              <a:rPr lang="en-US" sz="2800" dirty="0" smtClean="0">
                <a:solidFill>
                  <a:srgbClr val="0000FF"/>
                </a:solidFill>
              </a:rPr>
              <a:t>Train analysts in the assessment and security coding techniques.</a:t>
            </a:r>
          </a:p>
          <a:p>
            <a:pPr marL="609600" indent="-609600" eaLnBrk="1" hangingPunct="1"/>
            <a:r>
              <a:rPr lang="en-US" sz="2800" dirty="0" smtClean="0">
                <a:solidFill>
                  <a:srgbClr val="0000FF"/>
                </a:solidFill>
              </a:rPr>
              <a:t>Research </a:t>
            </a:r>
            <a:r>
              <a:rPr lang="en-US" sz="2800" dirty="0" smtClean="0">
                <a:solidFill>
                  <a:srgbClr val="0000FF"/>
                </a:solidFill>
              </a:rPr>
              <a:t>to improve the state of tools for both automated code analysis and faster manual analysis.</a:t>
            </a:r>
          </a:p>
          <a:p>
            <a:pPr marL="609600" indent="-609600" eaLnBrk="1" hangingPunct="1"/>
            <a:endParaRPr lang="en-US" sz="2800" dirty="0" smtClean="0">
              <a:solidFill>
                <a:srgbClr val="0000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4294967295"/>
          </p:nvPr>
        </p:nvSpPr>
        <p:spPr>
          <a:noFill/>
        </p:spPr>
        <p:txBody>
          <a:bodyPr/>
          <a:lstStyle/>
          <a:p>
            <a:fld id="{23E4E639-0FCE-4142-8C81-6E278862A68F}" type="slidenum">
              <a:rPr lang="en-US" smtClean="0"/>
              <a:pPr/>
              <a:t>2</a:t>
            </a:fld>
            <a:endParaRPr lang="en-US" smtClean="0"/>
          </a:p>
        </p:txBody>
      </p:sp>
      <p:sp>
        <p:nvSpPr>
          <p:cNvPr id="19459" name="Rectangle 2"/>
          <p:cNvSpPr>
            <a:spLocks noGrp="1" noChangeArrowheads="1"/>
          </p:cNvSpPr>
          <p:nvPr>
            <p:ph type="title"/>
          </p:nvPr>
        </p:nvSpPr>
        <p:spPr>
          <a:xfrm>
            <a:off x="0" y="76200"/>
            <a:ext cx="9144000" cy="819150"/>
          </a:xfrm>
        </p:spPr>
        <p:txBody>
          <a:bodyPr/>
          <a:lstStyle/>
          <a:p>
            <a:pPr eaLnBrk="1" hangingPunct="1"/>
            <a:r>
              <a:rPr lang="en-US" sz="4000" smtClean="0"/>
              <a:t>The Obligatory Scary Slide</a:t>
            </a:r>
          </a:p>
        </p:txBody>
      </p:sp>
      <p:sp>
        <p:nvSpPr>
          <p:cNvPr id="19460" name="Rectangle 3"/>
          <p:cNvSpPr>
            <a:spLocks noGrp="1" noChangeArrowheads="1"/>
          </p:cNvSpPr>
          <p:nvPr>
            <p:ph type="body" idx="1"/>
          </p:nvPr>
        </p:nvSpPr>
        <p:spPr>
          <a:xfrm>
            <a:off x="88900" y="1323975"/>
            <a:ext cx="6280150" cy="2867025"/>
          </a:xfrm>
        </p:spPr>
        <p:txBody>
          <a:bodyPr/>
          <a:lstStyle/>
          <a:p>
            <a:pPr eaLnBrk="1" hangingPunct="1"/>
            <a:r>
              <a:rPr lang="en-US" sz="2800" smtClean="0">
                <a:solidFill>
                  <a:srgbClr val="0000FF"/>
                </a:solidFill>
              </a:rPr>
              <a:t>The bad guys are trying to do </a:t>
            </a:r>
            <a:r>
              <a:rPr lang="en-US" sz="2800" i="1" smtClean="0">
                <a:solidFill>
                  <a:srgbClr val="0000FF"/>
                </a:solidFill>
              </a:rPr>
              <a:t>really bad</a:t>
            </a:r>
            <a:r>
              <a:rPr lang="en-US" sz="2800" smtClean="0">
                <a:solidFill>
                  <a:srgbClr val="0000FF"/>
                </a:solidFill>
              </a:rPr>
              <a:t> things to us.</a:t>
            </a:r>
          </a:p>
          <a:p>
            <a:pPr eaLnBrk="1" hangingPunct="1"/>
            <a:r>
              <a:rPr lang="en-US" sz="2800" smtClean="0">
                <a:solidFill>
                  <a:srgbClr val="0000FF"/>
                </a:solidFill>
              </a:rPr>
              <a:t>They are smart, dedicated and persistent.</a:t>
            </a:r>
          </a:p>
          <a:p>
            <a:pPr eaLnBrk="1" hangingPunct="1"/>
            <a:r>
              <a:rPr lang="en-US" sz="2800" smtClean="0">
                <a:solidFill>
                  <a:srgbClr val="0000FF"/>
                </a:solidFill>
              </a:rPr>
              <a:t> No single approach to security can be sufficient.</a:t>
            </a:r>
          </a:p>
        </p:txBody>
      </p:sp>
      <p:pic>
        <p:nvPicPr>
          <p:cNvPr id="3077" name="Picture 5" descr="Y:\talks\vuln-assess\wantedjohn1.jpg"/>
          <p:cNvPicPr>
            <a:picLocks noChangeAspect="1" noChangeArrowheads="1"/>
          </p:cNvPicPr>
          <p:nvPr/>
        </p:nvPicPr>
        <p:blipFill>
          <a:blip r:embed="rId3" cstate="print"/>
          <a:srcRect/>
          <a:stretch>
            <a:fillRect/>
          </a:stretch>
        </p:blipFill>
        <p:spPr bwMode="auto">
          <a:xfrm>
            <a:off x="6253163" y="1009650"/>
            <a:ext cx="2833687" cy="3171825"/>
          </a:xfrm>
          <a:prstGeom prst="rect">
            <a:avLst/>
          </a:prstGeom>
          <a:noFill/>
          <a:ln w="9525">
            <a:noFill/>
            <a:miter lim="800000"/>
            <a:headEnd/>
            <a:tailEnd/>
          </a:ln>
        </p:spPr>
      </p:pic>
      <p:sp>
        <p:nvSpPr>
          <p:cNvPr id="19462" name="Rectangle 3"/>
          <p:cNvSpPr>
            <a:spLocks noChangeArrowheads="1"/>
          </p:cNvSpPr>
          <p:nvPr/>
        </p:nvSpPr>
        <p:spPr bwMode="auto">
          <a:xfrm>
            <a:off x="92075" y="4229100"/>
            <a:ext cx="8966200" cy="1876425"/>
          </a:xfrm>
          <a:prstGeom prst="rect">
            <a:avLst/>
          </a:prstGeom>
          <a:noFill/>
          <a:ln w="9525">
            <a:noFill/>
            <a:miter lim="800000"/>
            <a:headEnd/>
            <a:tailEnd/>
          </a:ln>
        </p:spPr>
        <p:txBody>
          <a:bodyPr/>
          <a:lstStyle/>
          <a:p>
            <a:pPr marL="342900" indent="-342900">
              <a:buFontTx/>
              <a:buChar char="•"/>
            </a:pPr>
            <a:r>
              <a:rPr lang="en-US" sz="2800"/>
              <a:t>The attackers have a natural advantage over the defenders.</a:t>
            </a:r>
          </a:p>
          <a:p>
            <a:pPr marL="342900" indent="-342900">
              <a:buFontTx/>
              <a:buNone/>
            </a:pPr>
            <a:r>
              <a:rPr lang="en-US" sz="2800">
                <a:solidFill>
                  <a:schemeClr val="tx1"/>
                </a:solidFill>
              </a:rPr>
              <a:t>We have to approach the defense of our systems as </a:t>
            </a:r>
            <a:r>
              <a:rPr lang="en-US" sz="2800" i="1">
                <a:solidFill>
                  <a:srgbClr val="FF0000"/>
                </a:solidFill>
              </a:rPr>
              <a:t>security in depth</a:t>
            </a:r>
            <a:r>
              <a:rPr lang="en-US" sz="280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ssolve">
                                      <p:cBhvr>
                                        <p:cTn id="7"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Slide Number Placeholder 5"/>
          <p:cNvSpPr txBox="1">
            <a:spLocks noGrp="1"/>
          </p:cNvSpPr>
          <p:nvPr/>
        </p:nvSpPr>
        <p:spPr bwMode="auto">
          <a:xfrm>
            <a:off x="3124200" y="6553200"/>
            <a:ext cx="2895600" cy="304800"/>
          </a:xfrm>
          <a:prstGeom prst="rect">
            <a:avLst/>
          </a:prstGeom>
          <a:noFill/>
          <a:ln w="9525">
            <a:noFill/>
            <a:miter lim="800000"/>
            <a:headEnd/>
            <a:tailEnd/>
          </a:ln>
        </p:spPr>
        <p:txBody>
          <a:bodyPr/>
          <a:lstStyle/>
          <a:p>
            <a:pPr algn="ctr" eaLnBrk="0" hangingPunct="0">
              <a:lnSpc>
                <a:spcPct val="100000"/>
              </a:lnSpc>
              <a:spcBef>
                <a:spcPct val="0"/>
              </a:spcBef>
              <a:buFontTx/>
              <a:buNone/>
            </a:pPr>
            <a:fld id="{E463FB22-EBE1-430E-BDE2-355AC720F4ED}" type="slidenum">
              <a:rPr lang="en-US" sz="1400">
                <a:solidFill>
                  <a:schemeClr val="tx1"/>
                </a:solidFill>
                <a:latin typeface="Arial" charset="0"/>
              </a:rPr>
              <a:pPr algn="ctr" eaLnBrk="0" hangingPunct="0">
                <a:lnSpc>
                  <a:spcPct val="100000"/>
                </a:lnSpc>
                <a:spcBef>
                  <a:spcPct val="0"/>
                </a:spcBef>
                <a:buFontTx/>
                <a:buNone/>
              </a:pPr>
              <a:t>20</a:t>
            </a:fld>
            <a:endParaRPr lang="en-US" sz="1400">
              <a:solidFill>
                <a:schemeClr val="tx1"/>
              </a:solidFill>
              <a:latin typeface="Arial" charset="0"/>
            </a:endParaRPr>
          </a:p>
        </p:txBody>
      </p:sp>
      <p:sp>
        <p:nvSpPr>
          <p:cNvPr id="70659" name="Rectangle 2"/>
          <p:cNvSpPr>
            <a:spLocks noGrp="1" noChangeArrowheads="1"/>
          </p:cNvSpPr>
          <p:nvPr>
            <p:ph type="title" idx="4294967295"/>
          </p:nvPr>
        </p:nvSpPr>
        <p:spPr/>
        <p:txBody>
          <a:bodyPr/>
          <a:lstStyle/>
          <a:p>
            <a:pPr eaLnBrk="1" hangingPunct="1"/>
            <a:r>
              <a:rPr lang="en-US" dirty="0" smtClean="0"/>
              <a:t>EU Projects</a:t>
            </a:r>
            <a:endParaRPr lang="en-US" dirty="0" smtClean="0"/>
          </a:p>
        </p:txBody>
      </p:sp>
      <p:sp>
        <p:nvSpPr>
          <p:cNvPr id="70660" name="Rectangle 3"/>
          <p:cNvSpPr>
            <a:spLocks noGrp="1" noChangeArrowheads="1"/>
          </p:cNvSpPr>
          <p:nvPr>
            <p:ph type="body" idx="4294967295"/>
          </p:nvPr>
        </p:nvSpPr>
        <p:spPr>
          <a:xfrm>
            <a:off x="88900" y="1451428"/>
            <a:ext cx="8966200" cy="4873171"/>
          </a:xfrm>
        </p:spPr>
        <p:txBody>
          <a:bodyPr/>
          <a:lstStyle/>
          <a:p>
            <a:pPr marL="609600" indent="-609600" eaLnBrk="1" hangingPunct="1">
              <a:buFontTx/>
              <a:buNone/>
            </a:pPr>
            <a:r>
              <a:rPr lang="en-US" sz="2800" dirty="0" smtClean="0"/>
              <a:t>NGI-</a:t>
            </a:r>
            <a:r>
              <a:rPr lang="en-US" sz="2800" dirty="0" err="1" smtClean="0"/>
              <a:t>InSPIRE</a:t>
            </a:r>
            <a:r>
              <a:rPr lang="en-US" sz="2800" dirty="0" smtClean="0"/>
              <a:t> and EMI</a:t>
            </a:r>
          </a:p>
          <a:p>
            <a:pPr marL="609600" indent="-609600" eaLnBrk="1" hangingPunct="1">
              <a:buFontTx/>
              <a:buNone/>
            </a:pPr>
            <a:endParaRPr lang="en-US" sz="2800" dirty="0" smtClean="0"/>
          </a:p>
          <a:p>
            <a:pPr marL="609600" indent="-609600" eaLnBrk="1" hangingPunct="1"/>
            <a:r>
              <a:rPr lang="en-US" sz="2800" dirty="0" smtClean="0">
                <a:solidFill>
                  <a:srgbClr val="0000FF"/>
                </a:solidFill>
              </a:rPr>
              <a:t>Possible SW to assess:</a:t>
            </a:r>
          </a:p>
          <a:p>
            <a:pPr marL="1009650" lvl="1" indent="-609600" eaLnBrk="1" hangingPunct="1"/>
            <a:r>
              <a:rPr lang="en-US" sz="2400" dirty="0" smtClean="0"/>
              <a:t>ARGUS</a:t>
            </a:r>
          </a:p>
          <a:p>
            <a:pPr marL="1009650" lvl="1" indent="-609600" eaLnBrk="1" hangingPunct="1"/>
            <a:r>
              <a:rPr lang="en-US" sz="2400" dirty="0" smtClean="0"/>
              <a:t>CREAM</a:t>
            </a:r>
          </a:p>
          <a:p>
            <a:pPr marL="1009650" lvl="1" indent="-609600" eaLnBrk="1" hangingPunct="1"/>
            <a:r>
              <a:rPr lang="en-US" sz="2400" dirty="0" smtClean="0"/>
              <a:t>WMS</a:t>
            </a:r>
          </a:p>
          <a:p>
            <a:pPr marL="1009650" lvl="1" indent="-609600" eaLnBrk="1" hangingPunct="1"/>
            <a:endParaRPr lang="en-US" sz="2400" dirty="0" smtClean="0"/>
          </a:p>
          <a:p>
            <a:pPr marL="609600" indent="-609600" eaLnBrk="1" hangingPunct="1"/>
            <a:r>
              <a:rPr lang="en-US" dirty="0" smtClean="0"/>
              <a:t>We need input.</a:t>
            </a: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4294967295"/>
          </p:nvPr>
        </p:nvSpPr>
        <p:spPr>
          <a:noFill/>
        </p:spPr>
        <p:txBody>
          <a:bodyPr/>
          <a:lstStyle/>
          <a:p>
            <a:fld id="{60CF7AA7-68AD-4504-9F8E-2D6F025F3D21}" type="slidenum">
              <a:rPr lang="en-US" smtClean="0"/>
              <a:pPr/>
              <a:t>21</a:t>
            </a:fld>
            <a:endParaRPr lang="en-US" smtClean="0"/>
          </a:p>
        </p:txBody>
      </p:sp>
      <p:sp>
        <p:nvSpPr>
          <p:cNvPr id="62467" name="Rectangle 2"/>
          <p:cNvSpPr>
            <a:spLocks noGrp="1" noChangeArrowheads="1"/>
          </p:cNvSpPr>
          <p:nvPr>
            <p:ph type="title"/>
          </p:nvPr>
        </p:nvSpPr>
        <p:spPr/>
        <p:txBody>
          <a:bodyPr/>
          <a:lstStyle/>
          <a:p>
            <a:pPr eaLnBrk="1" hangingPunct="1"/>
            <a:r>
              <a:rPr lang="en-US" smtClean="0"/>
              <a:t>During the Assessment</a:t>
            </a:r>
          </a:p>
        </p:txBody>
      </p:sp>
      <p:sp>
        <p:nvSpPr>
          <p:cNvPr id="62468" name="Rectangle 3"/>
          <p:cNvSpPr>
            <a:spLocks noGrp="1" noChangeArrowheads="1"/>
          </p:cNvSpPr>
          <p:nvPr>
            <p:ph type="body" idx="1"/>
          </p:nvPr>
        </p:nvSpPr>
        <p:spPr/>
        <p:txBody>
          <a:bodyPr/>
          <a:lstStyle/>
          <a:p>
            <a:pPr eaLnBrk="1" hangingPunct="1">
              <a:buFontTx/>
              <a:buNone/>
            </a:pPr>
            <a:r>
              <a:rPr lang="en-US" smtClean="0"/>
              <a:t>What makes our job harder:</a:t>
            </a:r>
          </a:p>
          <a:p>
            <a:pPr eaLnBrk="1" hangingPunct="1">
              <a:buFontTx/>
              <a:buNone/>
            </a:pPr>
            <a:endParaRPr lang="en-US" sz="1400" smtClean="0"/>
          </a:p>
          <a:p>
            <a:pPr eaLnBrk="1" hangingPunct="1">
              <a:spcBef>
                <a:spcPct val="0"/>
              </a:spcBef>
            </a:pPr>
            <a:r>
              <a:rPr lang="en-US" smtClean="0"/>
              <a:t>Incomplete  or out-of-date documentation.</a:t>
            </a:r>
          </a:p>
          <a:p>
            <a:pPr eaLnBrk="1" hangingPunct="1"/>
            <a:r>
              <a:rPr lang="en-US" smtClean="0"/>
              <a:t>Complex installation procedures, especially ones that are not portable and require weird configuration file magic.</a:t>
            </a:r>
          </a:p>
          <a:p>
            <a:pPr eaLnBrk="1" hangingPunct="1"/>
            <a:r>
              <a:rPr lang="en-US" smtClean="0"/>
              <a:t>Lack of access to full source code.</a:t>
            </a:r>
          </a:p>
          <a:p>
            <a:pPr eaLnBrk="1" hangingPunct="1"/>
            <a:r>
              <a:rPr lang="en-US" smtClean="0"/>
              <a:t>Lack of access to development team.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4294967295"/>
          </p:nvPr>
        </p:nvSpPr>
        <p:spPr>
          <a:noFill/>
        </p:spPr>
        <p:txBody>
          <a:bodyPr/>
          <a:lstStyle/>
          <a:p>
            <a:fld id="{7ACA3E12-FC6B-444E-965F-790C2BA1D70C}" type="slidenum">
              <a:rPr lang="en-US" smtClean="0"/>
              <a:pPr/>
              <a:t>22</a:t>
            </a:fld>
            <a:endParaRPr lang="en-US" smtClean="0"/>
          </a:p>
        </p:txBody>
      </p:sp>
      <p:sp>
        <p:nvSpPr>
          <p:cNvPr id="63491" name="Rectangle 2"/>
          <p:cNvSpPr>
            <a:spLocks noGrp="1" noChangeArrowheads="1"/>
          </p:cNvSpPr>
          <p:nvPr>
            <p:ph type="title"/>
          </p:nvPr>
        </p:nvSpPr>
        <p:spPr/>
        <p:txBody>
          <a:bodyPr/>
          <a:lstStyle/>
          <a:p>
            <a:pPr eaLnBrk="1" hangingPunct="1"/>
            <a:r>
              <a:rPr lang="en-US" smtClean="0"/>
              <a:t>During the Assessment</a:t>
            </a:r>
          </a:p>
        </p:txBody>
      </p:sp>
      <p:sp>
        <p:nvSpPr>
          <p:cNvPr id="63492" name="Rectangle 3"/>
          <p:cNvSpPr>
            <a:spLocks noGrp="1" noChangeArrowheads="1"/>
          </p:cNvSpPr>
          <p:nvPr>
            <p:ph type="body" idx="1"/>
          </p:nvPr>
        </p:nvSpPr>
        <p:spPr/>
        <p:txBody>
          <a:bodyPr/>
          <a:lstStyle/>
          <a:p>
            <a:pPr eaLnBrk="1" hangingPunct="1">
              <a:lnSpc>
                <a:spcPct val="90000"/>
              </a:lnSpc>
              <a:buFontTx/>
              <a:buNone/>
            </a:pPr>
            <a:r>
              <a:rPr lang="en-US" sz="2800" smtClean="0"/>
              <a:t>What you can expect from us:</a:t>
            </a:r>
          </a:p>
          <a:p>
            <a:pPr eaLnBrk="1" hangingPunct="1">
              <a:lnSpc>
                <a:spcPct val="90000"/>
              </a:lnSpc>
              <a:buFontTx/>
              <a:buNone/>
            </a:pPr>
            <a:endParaRPr lang="en-US" sz="1200" smtClean="0"/>
          </a:p>
          <a:p>
            <a:pPr eaLnBrk="1" hangingPunct="1">
              <a:lnSpc>
                <a:spcPct val="90000"/>
              </a:lnSpc>
              <a:spcBef>
                <a:spcPct val="0"/>
              </a:spcBef>
            </a:pPr>
            <a:r>
              <a:rPr lang="en-US" sz="2700" smtClean="0"/>
              <a:t>Our assessments follow the FPVA methodology.</a:t>
            </a:r>
          </a:p>
          <a:p>
            <a:pPr eaLnBrk="1" hangingPunct="1">
              <a:lnSpc>
                <a:spcPct val="90000"/>
              </a:lnSpc>
              <a:spcBef>
                <a:spcPct val="0"/>
              </a:spcBef>
            </a:pPr>
            <a:r>
              <a:rPr lang="en-US" sz="2700" smtClean="0"/>
              <a:t>We work </a:t>
            </a:r>
            <a:r>
              <a:rPr lang="en-US" sz="2700" i="1" smtClean="0"/>
              <a:t>independently:</a:t>
            </a:r>
            <a:r>
              <a:rPr lang="en-US" sz="2700" smtClean="0"/>
              <a:t> crucial for an unbiased assessment.</a:t>
            </a:r>
          </a:p>
          <a:p>
            <a:pPr eaLnBrk="1" hangingPunct="1">
              <a:lnSpc>
                <a:spcPct val="90000"/>
              </a:lnSpc>
              <a:spcBef>
                <a:spcPct val="0"/>
              </a:spcBef>
            </a:pPr>
            <a:r>
              <a:rPr lang="en-US" sz="2700" smtClean="0"/>
              <a:t>We will ask you lots of questions.</a:t>
            </a:r>
          </a:p>
          <a:p>
            <a:pPr eaLnBrk="1" hangingPunct="1">
              <a:lnSpc>
                <a:spcPct val="90000"/>
              </a:lnSpc>
            </a:pPr>
            <a:r>
              <a:rPr lang="en-US" sz="2700" smtClean="0"/>
              <a:t>We won’t report any vulnerabilities until we’re done…</a:t>
            </a:r>
          </a:p>
          <a:p>
            <a:pPr lvl="1" eaLnBrk="1" hangingPunct="1">
              <a:lnSpc>
                <a:spcPct val="90000"/>
              </a:lnSpc>
              <a:buFontTx/>
              <a:buNone/>
            </a:pPr>
            <a:r>
              <a:rPr lang="en-US" sz="2400" smtClean="0"/>
              <a:t>…however we </a:t>
            </a:r>
            <a:r>
              <a:rPr lang="en-US" sz="2400" i="1" smtClean="0"/>
              <a:t>will</a:t>
            </a:r>
            <a:r>
              <a:rPr lang="en-US" sz="2400" smtClean="0"/>
              <a:t> release our intermediate products – diagrams from the architectural, resource, and privilege analyses.</a:t>
            </a:r>
          </a:p>
          <a:p>
            <a:pPr eaLnBrk="1" hangingPunct="1">
              <a:lnSpc>
                <a:spcPct val="90000"/>
              </a:lnSpc>
            </a:pPr>
            <a:r>
              <a:rPr lang="en-US" sz="2700" smtClean="0"/>
              <a:t>It will take longer than you think…</a:t>
            </a:r>
          </a:p>
          <a:p>
            <a:pPr lvl="1" eaLnBrk="1" hangingPunct="1">
              <a:lnSpc>
                <a:spcPct val="90000"/>
              </a:lnSpc>
              <a:buFontTx/>
              <a:buNone/>
            </a:pPr>
            <a:r>
              <a:rPr lang="en-US" sz="2400" smtClean="0"/>
              <a:t>… we don’t report a vulnerability until we can construct an exploit.</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Slide Number Placeholder 5"/>
          <p:cNvSpPr>
            <a:spLocks noGrp="1"/>
          </p:cNvSpPr>
          <p:nvPr>
            <p:ph type="sldNum" sz="quarter" idx="4294967295"/>
          </p:nvPr>
        </p:nvSpPr>
        <p:spPr>
          <a:noFill/>
        </p:spPr>
        <p:txBody>
          <a:bodyPr/>
          <a:lstStyle/>
          <a:p>
            <a:fld id="{66EE3E19-6F3C-417E-9ACD-10ECF600DF03}" type="slidenum">
              <a:rPr lang="en-US" smtClean="0"/>
              <a:pPr/>
              <a:t>23</a:t>
            </a:fld>
            <a:endParaRPr lang="en-US" smtClean="0"/>
          </a:p>
        </p:txBody>
      </p:sp>
      <p:sp>
        <p:nvSpPr>
          <p:cNvPr id="67587" name="Rectangle 2"/>
          <p:cNvSpPr>
            <a:spLocks noGrp="1" noChangeArrowheads="1"/>
          </p:cNvSpPr>
          <p:nvPr>
            <p:ph type="title"/>
          </p:nvPr>
        </p:nvSpPr>
        <p:spPr/>
        <p:txBody>
          <a:bodyPr/>
          <a:lstStyle/>
          <a:p>
            <a:pPr eaLnBrk="1" hangingPunct="1"/>
            <a:r>
              <a:rPr lang="en-US" smtClean="0"/>
              <a:t>How do You Respond?</a:t>
            </a:r>
          </a:p>
        </p:txBody>
      </p:sp>
      <p:sp>
        <p:nvSpPr>
          <p:cNvPr id="67588" name="Rectangle 3"/>
          <p:cNvSpPr>
            <a:spLocks noGrp="1" noChangeArrowheads="1"/>
          </p:cNvSpPr>
          <p:nvPr>
            <p:ph type="body" idx="1"/>
          </p:nvPr>
        </p:nvSpPr>
        <p:spPr>
          <a:xfrm>
            <a:off x="88900" y="990600"/>
            <a:ext cx="8966200" cy="5181600"/>
          </a:xfrm>
        </p:spPr>
        <p:txBody>
          <a:bodyPr/>
          <a:lstStyle/>
          <a:p>
            <a:pPr eaLnBrk="1" hangingPunct="1">
              <a:lnSpc>
                <a:spcPct val="90000"/>
              </a:lnSpc>
            </a:pPr>
            <a:r>
              <a:rPr lang="en-US" sz="2600" smtClean="0"/>
              <a:t>Identify a team member to handle vulnerability reports.</a:t>
            </a:r>
          </a:p>
          <a:p>
            <a:pPr eaLnBrk="1" hangingPunct="1">
              <a:lnSpc>
                <a:spcPct val="90000"/>
              </a:lnSpc>
            </a:pPr>
            <a:r>
              <a:rPr lang="en-US" sz="2600" smtClean="0"/>
              <a:t>Develop a remediation strategy:</a:t>
            </a:r>
          </a:p>
          <a:p>
            <a:pPr lvl="1" eaLnBrk="1" hangingPunct="1">
              <a:lnSpc>
                <a:spcPct val="90000"/>
              </a:lnSpc>
            </a:pPr>
            <a:r>
              <a:rPr lang="en-US" sz="2200" smtClean="0">
                <a:solidFill>
                  <a:srgbClr val="0000FF"/>
                </a:solidFill>
              </a:rPr>
              <a:t>Study the vulnerability report.</a:t>
            </a:r>
          </a:p>
          <a:p>
            <a:pPr lvl="1" eaLnBrk="1" hangingPunct="1">
              <a:lnSpc>
                <a:spcPct val="90000"/>
              </a:lnSpc>
            </a:pPr>
            <a:r>
              <a:rPr lang="en-US" sz="2200" smtClean="0">
                <a:solidFill>
                  <a:srgbClr val="0000FF"/>
                </a:solidFill>
              </a:rPr>
              <a:t>Use your knowledge of the system to try to identify other places in the code where this might exist.</a:t>
            </a:r>
          </a:p>
          <a:p>
            <a:pPr lvl="1" eaLnBrk="1" hangingPunct="1">
              <a:lnSpc>
                <a:spcPct val="90000"/>
              </a:lnSpc>
            </a:pPr>
            <a:r>
              <a:rPr lang="en-US" sz="2200" smtClean="0">
                <a:solidFill>
                  <a:srgbClr val="0000FF"/>
                </a:solidFill>
              </a:rPr>
              <a:t>Study the suggested remdiation and formulate your response.</a:t>
            </a:r>
          </a:p>
          <a:p>
            <a:pPr lvl="1" eaLnBrk="1" hangingPunct="1">
              <a:lnSpc>
                <a:spcPct val="90000"/>
              </a:lnSpc>
            </a:pPr>
            <a:r>
              <a:rPr lang="en-US" sz="2200" smtClean="0">
                <a:solidFill>
                  <a:srgbClr val="0000FF"/>
                </a:solidFill>
              </a:rPr>
              <a:t>Get feedback from the assessment team on your fix – very important for the first few vulnerabilities.</a:t>
            </a:r>
          </a:p>
          <a:p>
            <a:pPr eaLnBrk="1" hangingPunct="1">
              <a:lnSpc>
                <a:spcPct val="90000"/>
              </a:lnSpc>
            </a:pPr>
            <a:r>
              <a:rPr lang="en-US" sz="2600" smtClean="0"/>
              <a:t>Develop a security patch release mechanism.</a:t>
            </a:r>
          </a:p>
          <a:p>
            <a:pPr lvl="1" eaLnBrk="1" hangingPunct="1">
              <a:lnSpc>
                <a:spcPct val="90000"/>
              </a:lnSpc>
            </a:pPr>
            <a:r>
              <a:rPr lang="en-US" sz="2200" smtClean="0">
                <a:solidFill>
                  <a:srgbClr val="0000FF"/>
                </a:solidFill>
              </a:rPr>
              <a:t>This mechanism must be separate from your release feature/upgrade releases.</a:t>
            </a:r>
          </a:p>
          <a:p>
            <a:pPr lvl="1" eaLnBrk="1" hangingPunct="1">
              <a:lnSpc>
                <a:spcPct val="90000"/>
              </a:lnSpc>
            </a:pPr>
            <a:r>
              <a:rPr lang="en-US" sz="2200" smtClean="0">
                <a:solidFill>
                  <a:srgbClr val="0000FF"/>
                </a:solidFill>
              </a:rPr>
              <a:t>You may have to target patches for more than one version.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5"/>
          <p:cNvSpPr>
            <a:spLocks noGrp="1"/>
          </p:cNvSpPr>
          <p:nvPr>
            <p:ph type="sldNum" sz="quarter" idx="4294967295"/>
          </p:nvPr>
        </p:nvSpPr>
        <p:spPr>
          <a:noFill/>
        </p:spPr>
        <p:txBody>
          <a:bodyPr/>
          <a:lstStyle/>
          <a:p>
            <a:fld id="{20BAF599-5B5D-4DCB-A227-DACB826ACAA3}" type="slidenum">
              <a:rPr lang="en-US" smtClean="0"/>
              <a:pPr/>
              <a:t>24</a:t>
            </a:fld>
            <a:endParaRPr lang="en-US" smtClean="0"/>
          </a:p>
        </p:txBody>
      </p:sp>
      <p:sp>
        <p:nvSpPr>
          <p:cNvPr id="68611" name="Rectangle 2"/>
          <p:cNvSpPr>
            <a:spLocks noGrp="1" noChangeArrowheads="1"/>
          </p:cNvSpPr>
          <p:nvPr>
            <p:ph type="title"/>
          </p:nvPr>
        </p:nvSpPr>
        <p:spPr/>
        <p:txBody>
          <a:bodyPr/>
          <a:lstStyle/>
          <a:p>
            <a:pPr eaLnBrk="1" hangingPunct="1"/>
            <a:r>
              <a:rPr lang="en-US" smtClean="0"/>
              <a:t>How do You Respond?</a:t>
            </a:r>
          </a:p>
        </p:txBody>
      </p:sp>
      <p:sp>
        <p:nvSpPr>
          <p:cNvPr id="68612" name="Rectangle 3"/>
          <p:cNvSpPr>
            <a:spLocks noGrp="1" noChangeArrowheads="1"/>
          </p:cNvSpPr>
          <p:nvPr>
            <p:ph type="body" idx="1"/>
          </p:nvPr>
        </p:nvSpPr>
        <p:spPr>
          <a:xfrm>
            <a:off x="88900" y="990600"/>
            <a:ext cx="8966200" cy="5334000"/>
          </a:xfrm>
        </p:spPr>
        <p:txBody>
          <a:bodyPr/>
          <a:lstStyle/>
          <a:p>
            <a:pPr marL="609600" indent="-609600" eaLnBrk="1" hangingPunct="1">
              <a:buFontTx/>
              <a:buNone/>
            </a:pPr>
            <a:r>
              <a:rPr lang="en-US" sz="2800" smtClean="0"/>
              <a:t>Develop a notification strategy:</a:t>
            </a:r>
          </a:p>
          <a:p>
            <a:pPr marL="609600" indent="-609600" eaLnBrk="1" hangingPunct="1"/>
            <a:r>
              <a:rPr lang="en-US" sz="2600" smtClean="0">
                <a:solidFill>
                  <a:srgbClr val="0000FF"/>
                </a:solidFill>
              </a:rPr>
              <a:t>What will you tell and when?</a:t>
            </a:r>
          </a:p>
          <a:p>
            <a:pPr marL="609600" indent="-609600" eaLnBrk="1" hangingPunct="1"/>
            <a:r>
              <a:rPr lang="en-US" sz="2600" smtClean="0">
                <a:solidFill>
                  <a:srgbClr val="0000FF"/>
                </a:solidFill>
              </a:rPr>
              <a:t>Users are nervous during the first reports, but then become your biggest fans.</a:t>
            </a:r>
          </a:p>
          <a:p>
            <a:pPr marL="609600" indent="-609600" eaLnBrk="1" hangingPunct="1"/>
            <a:r>
              <a:rPr lang="en-US" sz="2600" smtClean="0">
                <a:solidFill>
                  <a:srgbClr val="0000FF"/>
                </a:solidFill>
              </a:rPr>
              <a:t>Often a staged process:</a:t>
            </a:r>
          </a:p>
          <a:p>
            <a:pPr marL="990600" lvl="1" indent="-533400" eaLnBrk="1" hangingPunct="1">
              <a:buFontTx/>
              <a:buAutoNum type="arabicPeriod"/>
            </a:pPr>
            <a:r>
              <a:rPr lang="en-US" sz="2300" smtClean="0"/>
              <a:t>Announce the vulnerability, without details at the time you release the patch.</a:t>
            </a:r>
          </a:p>
          <a:p>
            <a:pPr marL="990600" lvl="1" indent="-533400" eaLnBrk="1" hangingPunct="1">
              <a:buFontTx/>
              <a:buAutoNum type="arabicPeriod"/>
            </a:pPr>
            <a:r>
              <a:rPr lang="en-US" sz="2300" smtClean="0"/>
              <a:t>Release full details after the user community has had a chance to update, perhaps 6-12 months later.</a:t>
            </a:r>
          </a:p>
          <a:p>
            <a:pPr marL="609600" indent="-609600" eaLnBrk="1" hangingPunct="1"/>
            <a:r>
              <a:rPr lang="en-US" sz="2600" smtClean="0">
                <a:solidFill>
                  <a:srgbClr val="0000FF"/>
                </a:solidFill>
              </a:rPr>
              <a:t>Open source makes this more complicated!</a:t>
            </a:r>
          </a:p>
          <a:p>
            <a:pPr marL="990600" lvl="1" indent="-533400" eaLnBrk="1" hangingPunct="1">
              <a:buFontTx/>
              <a:buNone/>
            </a:pPr>
            <a:r>
              <a:rPr lang="en-US" sz="2300" smtClean="0"/>
              <a:t> The first release of the patch reveals the details of the vulnerability.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Slide Number Placeholder 5"/>
          <p:cNvSpPr>
            <a:spLocks noGrp="1"/>
          </p:cNvSpPr>
          <p:nvPr>
            <p:ph type="sldNum" sz="quarter" idx="4294967295"/>
          </p:nvPr>
        </p:nvSpPr>
        <p:spPr>
          <a:noFill/>
        </p:spPr>
        <p:txBody>
          <a:bodyPr/>
          <a:lstStyle/>
          <a:p>
            <a:fld id="{8FE4AC32-33C9-4DCF-8964-B7567B70BF81}" type="slidenum">
              <a:rPr lang="en-US" smtClean="0"/>
              <a:pPr/>
              <a:t>25</a:t>
            </a:fld>
            <a:endParaRPr lang="en-US" smtClean="0"/>
          </a:p>
        </p:txBody>
      </p:sp>
      <p:sp>
        <p:nvSpPr>
          <p:cNvPr id="69635" name="Rectangle 2"/>
          <p:cNvSpPr>
            <a:spLocks noGrp="1" noChangeArrowheads="1"/>
          </p:cNvSpPr>
          <p:nvPr>
            <p:ph type="title"/>
          </p:nvPr>
        </p:nvSpPr>
        <p:spPr/>
        <p:txBody>
          <a:bodyPr/>
          <a:lstStyle/>
          <a:p>
            <a:pPr eaLnBrk="1" hangingPunct="1"/>
            <a:r>
              <a:rPr lang="en-US" smtClean="0"/>
              <a:t>How do You Respond?</a:t>
            </a:r>
          </a:p>
        </p:txBody>
      </p:sp>
      <p:sp>
        <p:nvSpPr>
          <p:cNvPr id="69636" name="Rectangle 3"/>
          <p:cNvSpPr>
            <a:spLocks noGrp="1" noChangeArrowheads="1"/>
          </p:cNvSpPr>
          <p:nvPr>
            <p:ph type="body" idx="1"/>
          </p:nvPr>
        </p:nvSpPr>
        <p:spPr>
          <a:xfrm>
            <a:off x="88900" y="990600"/>
            <a:ext cx="8966200" cy="5334000"/>
          </a:xfrm>
        </p:spPr>
        <p:txBody>
          <a:bodyPr/>
          <a:lstStyle/>
          <a:p>
            <a:pPr marL="609600" indent="-609600" eaLnBrk="1" hangingPunct="1">
              <a:buFontTx/>
              <a:buNone/>
            </a:pPr>
            <a:r>
              <a:rPr lang="en-US" sz="2800" smtClean="0"/>
              <a:t>A change of culture within the development team:</a:t>
            </a:r>
          </a:p>
          <a:p>
            <a:pPr marL="609600" indent="-609600" eaLnBrk="1" hangingPunct="1"/>
            <a:r>
              <a:rPr lang="en-US" sz="2600" smtClean="0">
                <a:solidFill>
                  <a:srgbClr val="0000FF"/>
                </a:solidFill>
              </a:rPr>
              <a:t>When security becomes a first-class task, and when reports start arriving, </a:t>
            </a:r>
            <a:r>
              <a:rPr lang="en-US" sz="2600" i="1" smtClean="0">
                <a:solidFill>
                  <a:srgbClr val="0000FF"/>
                </a:solidFill>
              </a:rPr>
              <a:t>awareness</a:t>
            </a:r>
            <a:r>
              <a:rPr lang="en-US" sz="2600" smtClean="0">
                <a:solidFill>
                  <a:srgbClr val="0000FF"/>
                </a:solidFill>
              </a:rPr>
              <a:t> is significantly increased.</a:t>
            </a:r>
          </a:p>
          <a:p>
            <a:pPr marL="609600" indent="-609600" eaLnBrk="1" hangingPunct="1"/>
            <a:r>
              <a:rPr lang="en-US" sz="2600" smtClean="0">
                <a:solidFill>
                  <a:srgbClr val="0000FF"/>
                </a:solidFill>
              </a:rPr>
              <a:t>This effects the way developers look at code </a:t>
            </a:r>
            <a:r>
              <a:rPr lang="en-US" sz="2600" i="1" smtClean="0">
                <a:solidFill>
                  <a:srgbClr val="0000FF"/>
                </a:solidFill>
              </a:rPr>
              <a:t>and</a:t>
            </a:r>
            <a:r>
              <a:rPr lang="en-US" sz="2600" smtClean="0">
                <a:solidFill>
                  <a:srgbClr val="0000FF"/>
                </a:solidFill>
              </a:rPr>
              <a:t> the way that they write code.</a:t>
            </a:r>
          </a:p>
          <a:p>
            <a:pPr marL="609600" indent="-609600" eaLnBrk="1" hangingPunct="1"/>
            <a:r>
              <a:rPr lang="en-US" sz="2600" smtClean="0">
                <a:solidFill>
                  <a:srgbClr val="0000FF"/>
                </a:solidFill>
              </a:rPr>
              <a:t>A major landmark: when your developers start reporting vulnerabilities that they’ve found on their own.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122238" y="0"/>
            <a:ext cx="8839200" cy="6124575"/>
          </a:xfrm>
          <a:prstGeom prst="rect">
            <a:avLst/>
          </a:prstGeom>
          <a:noFill/>
          <a:ln w="9525">
            <a:noFill/>
            <a:miter lim="800000"/>
            <a:headEnd/>
            <a:tailEnd/>
          </a:ln>
        </p:spPr>
        <p:txBody>
          <a:bodyPr>
            <a:spAutoFit/>
          </a:bodyPr>
          <a:lstStyle/>
          <a:p>
            <a:pPr algn="ctr">
              <a:buNone/>
            </a:pPr>
            <a:r>
              <a:rPr lang="en-US" sz="4000" b="1" dirty="0">
                <a:latin typeface="Calibri" charset="0"/>
              </a:rPr>
              <a:t>2011 Workshop on Grid and Cloud Security (WGC-Sec) </a:t>
            </a:r>
          </a:p>
          <a:p>
            <a:pPr algn="ctr">
              <a:buNone/>
            </a:pPr>
            <a:r>
              <a:rPr lang="en-US" sz="3200" i="1" dirty="0">
                <a:solidFill>
                  <a:schemeClr val="tx1"/>
                </a:solidFill>
                <a:latin typeface="Calibri" charset="0"/>
              </a:rPr>
              <a:t>Monday, May 16, 2011</a:t>
            </a:r>
            <a:r>
              <a:rPr lang="en-US" sz="3200" dirty="0">
                <a:solidFill>
                  <a:schemeClr val="tx1"/>
                </a:solidFill>
                <a:latin typeface="Calibri" charset="0"/>
              </a:rPr>
              <a:t/>
            </a:r>
            <a:br>
              <a:rPr lang="en-US" sz="3200" dirty="0">
                <a:solidFill>
                  <a:schemeClr val="tx1"/>
                </a:solidFill>
                <a:latin typeface="Calibri" charset="0"/>
              </a:rPr>
            </a:br>
            <a:r>
              <a:rPr lang="en-US" sz="3200" i="1" dirty="0">
                <a:solidFill>
                  <a:schemeClr val="tx1"/>
                </a:solidFill>
                <a:latin typeface="Calibri" charset="0"/>
              </a:rPr>
              <a:t>Anchorage, Alaska</a:t>
            </a:r>
          </a:p>
          <a:p>
            <a:pPr algn="ctr">
              <a:buNone/>
            </a:pPr>
            <a:r>
              <a:rPr lang="en-US" sz="2400" dirty="0">
                <a:latin typeface="Calibri" charset="0"/>
              </a:rPr>
              <a:t/>
            </a:r>
            <a:br>
              <a:rPr lang="en-US" sz="2400" dirty="0">
                <a:latin typeface="Calibri" charset="0"/>
              </a:rPr>
            </a:br>
            <a:r>
              <a:rPr lang="en-US" sz="2400" i="1" dirty="0">
                <a:solidFill>
                  <a:schemeClr val="tx1"/>
                </a:solidFill>
                <a:latin typeface="Calibri" charset="0"/>
              </a:rPr>
              <a:t>In conjunction with the</a:t>
            </a:r>
            <a:r>
              <a:rPr lang="en-US" sz="2400" dirty="0">
                <a:solidFill>
                  <a:schemeClr val="tx1"/>
                </a:solidFill>
                <a:latin typeface="Calibri" charset="0"/>
              </a:rPr>
              <a:t> </a:t>
            </a:r>
            <a:r>
              <a:rPr lang="en-US" sz="2400" i="1" dirty="0">
                <a:solidFill>
                  <a:schemeClr val="tx1"/>
                </a:solidFill>
                <a:latin typeface="Calibri" charset="0"/>
              </a:rPr>
              <a:t>25th IEEE International Parallel &amp; Distributed Processing Symposium</a:t>
            </a:r>
          </a:p>
          <a:p>
            <a:pPr algn="ctr"/>
            <a:endParaRPr lang="en-US" sz="2400" i="1" dirty="0">
              <a:latin typeface="Calibri" charset="0"/>
            </a:endParaRPr>
          </a:p>
          <a:p>
            <a:pPr algn="ctr">
              <a:buNone/>
            </a:pPr>
            <a:r>
              <a:rPr lang="en-US" sz="3200" b="1" dirty="0">
                <a:solidFill>
                  <a:schemeClr val="tx1"/>
                </a:solidFill>
                <a:latin typeface="Calibri" charset="0"/>
              </a:rPr>
              <a:t>Key Dates:</a:t>
            </a:r>
          </a:p>
          <a:p>
            <a:pPr algn="ctr">
              <a:buNone/>
            </a:pPr>
            <a:r>
              <a:rPr lang="en-US" sz="2800" i="1" dirty="0">
                <a:solidFill>
                  <a:srgbClr val="0000FF"/>
                </a:solidFill>
                <a:latin typeface="Calibri" charset="0"/>
              </a:rPr>
              <a:t>Submission:</a:t>
            </a:r>
            <a:r>
              <a:rPr lang="en-US" sz="2800" dirty="0">
                <a:solidFill>
                  <a:srgbClr val="0000FF"/>
                </a:solidFill>
                <a:latin typeface="Calibri" charset="0"/>
              </a:rPr>
              <a:t> Monday, November 1, 2010 </a:t>
            </a:r>
            <a:r>
              <a:rPr lang="en-US" sz="2800" dirty="0">
                <a:latin typeface="Calibri" charset="0"/>
              </a:rPr>
              <a:t/>
            </a:r>
            <a:br>
              <a:rPr lang="en-US" sz="2800" dirty="0">
                <a:latin typeface="Calibri" charset="0"/>
              </a:rPr>
            </a:br>
            <a:r>
              <a:rPr lang="en-US" sz="2800" i="1" dirty="0">
                <a:solidFill>
                  <a:schemeClr val="tx1"/>
                </a:solidFill>
                <a:latin typeface="Calibri" charset="0"/>
              </a:rPr>
              <a:t>Notification of acceptance:</a:t>
            </a:r>
            <a:r>
              <a:rPr lang="en-US" sz="2800" dirty="0">
                <a:solidFill>
                  <a:schemeClr val="tx1"/>
                </a:solidFill>
                <a:latin typeface="Calibri" charset="0"/>
              </a:rPr>
              <a:t> December 20, 2010 </a:t>
            </a:r>
            <a:br>
              <a:rPr lang="en-US" sz="2800" dirty="0">
                <a:solidFill>
                  <a:schemeClr val="tx1"/>
                </a:solidFill>
                <a:latin typeface="Calibri" charset="0"/>
              </a:rPr>
            </a:br>
            <a:r>
              <a:rPr lang="en-US" sz="2800" i="1" dirty="0">
                <a:solidFill>
                  <a:schemeClr val="tx1"/>
                </a:solidFill>
                <a:latin typeface="Calibri" charset="0"/>
              </a:rPr>
              <a:t>Camera ready due:</a:t>
            </a:r>
            <a:r>
              <a:rPr lang="en-US" sz="2800" dirty="0">
                <a:solidFill>
                  <a:schemeClr val="tx1"/>
                </a:solidFill>
                <a:latin typeface="Calibri" charset="0"/>
              </a:rPr>
              <a:t> February 1, 2011 </a:t>
            </a:r>
          </a:p>
          <a:p>
            <a:pPr algn="ctr">
              <a:buNone/>
            </a:pPr>
            <a:r>
              <a:rPr lang="en-US" sz="3600" dirty="0">
                <a:latin typeface="Calibri" charset="0"/>
              </a:rPr>
              <a:t>http://www.cs.wisc.edu/WGC-Sec2011/</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a:noFill/>
        </p:spPr>
        <p:txBody>
          <a:bodyPr/>
          <a:lstStyle/>
          <a:p>
            <a:fld id="{A2FCCA9A-696D-461E-9A51-0D3A8806A604}" type="slidenum">
              <a:rPr lang="en-US" smtClean="0"/>
              <a:pPr/>
              <a:t>27</a:t>
            </a:fld>
            <a:endParaRPr lang="en-US" smtClean="0"/>
          </a:p>
        </p:txBody>
      </p:sp>
      <p:pic>
        <p:nvPicPr>
          <p:cNvPr id="825348" name="Picture 4"/>
          <p:cNvPicPr>
            <a:picLocks noChangeAspect="1" noChangeArrowheads="1"/>
          </p:cNvPicPr>
          <p:nvPr/>
        </p:nvPicPr>
        <p:blipFill>
          <a:blip r:embed="rId3" cstate="print">
            <a:lum bright="90000"/>
          </a:blip>
          <a:srcRect/>
          <a:stretch>
            <a:fillRect/>
          </a:stretch>
        </p:blipFill>
        <p:spPr bwMode="auto">
          <a:xfrm>
            <a:off x="2946400" y="1828800"/>
            <a:ext cx="3251200" cy="3186113"/>
          </a:xfrm>
          <a:prstGeom prst="rect">
            <a:avLst/>
          </a:prstGeom>
          <a:noFill/>
          <a:ln w="9525">
            <a:noFill/>
            <a:miter lim="800000"/>
            <a:headEnd/>
            <a:tailEnd/>
          </a:ln>
        </p:spPr>
      </p:pic>
      <p:sp>
        <p:nvSpPr>
          <p:cNvPr id="71684" name="Rectangle 6"/>
          <p:cNvSpPr>
            <a:spLocks noGrp="1" noChangeArrowheads="1"/>
          </p:cNvSpPr>
          <p:nvPr>
            <p:ph type="body" idx="1"/>
          </p:nvPr>
        </p:nvSpPr>
        <p:spPr>
          <a:xfrm>
            <a:off x="457200" y="942975"/>
            <a:ext cx="8229600" cy="5076825"/>
          </a:xfrm>
          <a:noFill/>
        </p:spPr>
        <p:txBody>
          <a:bodyPr/>
          <a:lstStyle/>
          <a:p>
            <a:pPr algn="ctr">
              <a:lnSpc>
                <a:spcPct val="90000"/>
              </a:lnSpc>
              <a:spcBef>
                <a:spcPct val="0"/>
              </a:spcBef>
              <a:buFontTx/>
              <a:buNone/>
            </a:pPr>
            <a:r>
              <a:rPr lang="en-US" sz="6000" dirty="0" smtClean="0">
                <a:solidFill>
                  <a:schemeClr val="tx2"/>
                </a:solidFill>
              </a:rPr>
              <a:t>Thank you.</a:t>
            </a:r>
          </a:p>
          <a:p>
            <a:pPr algn="ctr">
              <a:lnSpc>
                <a:spcPct val="90000"/>
              </a:lnSpc>
              <a:spcBef>
                <a:spcPct val="0"/>
              </a:spcBef>
              <a:buFontTx/>
              <a:buNone/>
            </a:pPr>
            <a:endParaRPr lang="en-US" sz="6000" dirty="0" smtClean="0">
              <a:solidFill>
                <a:schemeClr val="tx2"/>
              </a:solidFill>
            </a:endParaRPr>
          </a:p>
          <a:p>
            <a:pPr algn="ctr">
              <a:lnSpc>
                <a:spcPct val="90000"/>
              </a:lnSpc>
              <a:spcBef>
                <a:spcPct val="0"/>
              </a:spcBef>
              <a:buFontTx/>
              <a:buNone/>
            </a:pPr>
            <a:r>
              <a:rPr lang="en-US" sz="6000" dirty="0" smtClean="0">
                <a:solidFill>
                  <a:schemeClr val="tx2"/>
                </a:solidFill>
              </a:rPr>
              <a:t>Questions?</a:t>
            </a:r>
          </a:p>
          <a:p>
            <a:pPr algn="ctr">
              <a:lnSpc>
                <a:spcPct val="90000"/>
              </a:lnSpc>
              <a:spcBef>
                <a:spcPct val="0"/>
              </a:spcBef>
              <a:buFontTx/>
              <a:buNone/>
            </a:pPr>
            <a:endParaRPr lang="en-US" sz="2800" dirty="0" smtClean="0">
              <a:solidFill>
                <a:schemeClr val="tx2"/>
              </a:solidFill>
              <a:latin typeface="Arial" charset="0"/>
            </a:endParaRPr>
          </a:p>
          <a:p>
            <a:pPr algn="ctr">
              <a:lnSpc>
                <a:spcPct val="90000"/>
              </a:lnSpc>
              <a:spcBef>
                <a:spcPct val="0"/>
              </a:spcBef>
              <a:buFontTx/>
              <a:buNone/>
            </a:pPr>
            <a:endParaRPr lang="en-US" sz="2800" dirty="0" smtClean="0">
              <a:solidFill>
                <a:schemeClr val="tx2"/>
              </a:solidFill>
              <a:latin typeface="Arial" charset="0"/>
            </a:endParaRPr>
          </a:p>
          <a:p>
            <a:pPr algn="ctr">
              <a:lnSpc>
                <a:spcPct val="90000"/>
              </a:lnSpc>
              <a:spcBef>
                <a:spcPct val="0"/>
              </a:spcBef>
              <a:buFontTx/>
              <a:buNone/>
            </a:pPr>
            <a:endParaRPr lang="en-US" sz="1800" dirty="0" smtClean="0">
              <a:solidFill>
                <a:schemeClr val="tx2"/>
              </a:solidFill>
              <a:latin typeface="Arial" charset="0"/>
            </a:endParaRPr>
          </a:p>
          <a:p>
            <a:pPr algn="ctr">
              <a:lnSpc>
                <a:spcPct val="90000"/>
              </a:lnSpc>
              <a:spcBef>
                <a:spcPct val="0"/>
              </a:spcBef>
              <a:buFontTx/>
              <a:buNone/>
            </a:pPr>
            <a:endParaRPr lang="en-US" sz="2800" b="1" dirty="0" smtClean="0">
              <a:solidFill>
                <a:schemeClr val="tx2"/>
              </a:solidFill>
              <a:latin typeface="Courier New" pitchFamily="49" charset="0"/>
            </a:endParaRPr>
          </a:p>
          <a:p>
            <a:pPr algn="ctr">
              <a:lnSpc>
                <a:spcPct val="90000"/>
              </a:lnSpc>
              <a:spcBef>
                <a:spcPct val="0"/>
              </a:spcBef>
              <a:buFontTx/>
              <a:buNone/>
            </a:pPr>
            <a:r>
              <a:rPr lang="en-US" sz="2800" b="1" dirty="0" smtClean="0">
                <a:solidFill>
                  <a:schemeClr val="tx2"/>
                </a:solidFill>
                <a:latin typeface="Courier New" pitchFamily="49" charset="0"/>
              </a:rPr>
              <a:t>Elisa.Heymann@uab.es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25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3124200" y="6553200"/>
            <a:ext cx="2895600" cy="304800"/>
          </a:xfrm>
          <a:prstGeom prst="rect">
            <a:avLst/>
          </a:prstGeom>
          <a:noFill/>
          <a:ln w="9525">
            <a:noFill/>
            <a:miter lim="800000"/>
            <a:headEnd/>
            <a:tailEnd/>
          </a:ln>
        </p:spPr>
        <p:txBody>
          <a:bodyPr/>
          <a:lstStyle/>
          <a:p>
            <a:pPr algn="ctr" eaLnBrk="0" hangingPunct="0">
              <a:lnSpc>
                <a:spcPct val="100000"/>
              </a:lnSpc>
              <a:spcBef>
                <a:spcPct val="0"/>
              </a:spcBef>
              <a:buFontTx/>
              <a:buNone/>
            </a:pPr>
            <a:fld id="{48EDC503-2988-4906-9FA8-C3539AFFA704}" type="slidenum">
              <a:rPr lang="en-US" sz="1400">
                <a:solidFill>
                  <a:schemeClr val="tx1"/>
                </a:solidFill>
                <a:latin typeface="Arial" charset="0"/>
              </a:rPr>
              <a:pPr algn="ctr" eaLnBrk="0" hangingPunct="0">
                <a:lnSpc>
                  <a:spcPct val="100000"/>
                </a:lnSpc>
                <a:spcBef>
                  <a:spcPct val="0"/>
                </a:spcBef>
                <a:buFontTx/>
                <a:buNone/>
              </a:pPr>
              <a:t>3</a:t>
            </a:fld>
            <a:endParaRPr lang="en-US" sz="1400">
              <a:solidFill>
                <a:schemeClr val="tx1"/>
              </a:solidFill>
              <a:latin typeface="Arial" charset="0"/>
            </a:endParaRPr>
          </a:p>
        </p:txBody>
      </p:sp>
      <p:sp>
        <p:nvSpPr>
          <p:cNvPr id="20483" name="Rectangle 2"/>
          <p:cNvSpPr>
            <a:spLocks noGrp="1" noChangeArrowheads="1"/>
          </p:cNvSpPr>
          <p:nvPr>
            <p:ph type="title" idx="4294967295"/>
          </p:nvPr>
        </p:nvSpPr>
        <p:spPr>
          <a:xfrm>
            <a:off x="0" y="76200"/>
            <a:ext cx="9144000" cy="685800"/>
          </a:xfrm>
        </p:spPr>
        <p:txBody>
          <a:bodyPr/>
          <a:lstStyle/>
          <a:p>
            <a:pPr eaLnBrk="1" hangingPunct="1"/>
            <a:r>
              <a:rPr lang="en-US" sz="4000" smtClean="0"/>
              <a:t>Our Piece of the Solution Space</a:t>
            </a:r>
          </a:p>
        </p:txBody>
      </p:sp>
      <p:sp>
        <p:nvSpPr>
          <p:cNvPr id="20484" name="Rectangle 3"/>
          <p:cNvSpPr>
            <a:spLocks noGrp="1" noChangeArrowheads="1"/>
          </p:cNvSpPr>
          <p:nvPr>
            <p:ph type="body" idx="4294967295"/>
          </p:nvPr>
        </p:nvSpPr>
        <p:spPr>
          <a:xfrm>
            <a:off x="88900" y="857250"/>
            <a:ext cx="8966200" cy="2266950"/>
          </a:xfrm>
        </p:spPr>
        <p:txBody>
          <a:bodyPr/>
          <a:lstStyle/>
          <a:p>
            <a:pPr eaLnBrk="1" hangingPunct="1">
              <a:lnSpc>
                <a:spcPct val="110000"/>
              </a:lnSpc>
            </a:pPr>
            <a:r>
              <a:rPr lang="en-US" sz="2800" smtClean="0">
                <a:solidFill>
                  <a:srgbClr val="0000FF"/>
                </a:solidFill>
              </a:rPr>
              <a:t>We started by trying to do something simple:</a:t>
            </a:r>
          </a:p>
          <a:p>
            <a:pPr lvl="2" eaLnBrk="1" hangingPunct="1">
              <a:lnSpc>
                <a:spcPct val="110000"/>
              </a:lnSpc>
              <a:buFontTx/>
              <a:buNone/>
            </a:pPr>
            <a:r>
              <a:rPr lang="en-US" smtClean="0"/>
              <a:t>Increase our confidence in the security of some critical Grid middleware.</a:t>
            </a:r>
            <a:endParaRPr lang="en-US" smtClean="0">
              <a:solidFill>
                <a:srgbClr val="0000FF"/>
              </a:solidFill>
            </a:endParaRPr>
          </a:p>
        </p:txBody>
      </p:sp>
      <p:sp>
        <p:nvSpPr>
          <p:cNvPr id="20485" name="Rectangle 3"/>
          <p:cNvSpPr>
            <a:spLocks noChangeArrowheads="1"/>
          </p:cNvSpPr>
          <p:nvPr/>
        </p:nvSpPr>
        <p:spPr bwMode="auto">
          <a:xfrm>
            <a:off x="92075" y="2590800"/>
            <a:ext cx="5718175" cy="2057400"/>
          </a:xfrm>
          <a:prstGeom prst="rect">
            <a:avLst/>
          </a:prstGeom>
          <a:noFill/>
          <a:ln w="9525">
            <a:noFill/>
            <a:miter lim="800000"/>
            <a:headEnd/>
            <a:tailEnd/>
          </a:ln>
        </p:spPr>
        <p:txBody>
          <a:bodyPr/>
          <a:lstStyle/>
          <a:p>
            <a:pPr marL="342900" indent="-342900">
              <a:lnSpc>
                <a:spcPct val="110000"/>
              </a:lnSpc>
              <a:buFontTx/>
              <a:buChar char="•"/>
            </a:pPr>
            <a:r>
              <a:rPr lang="en-US" sz="2800"/>
              <a:t>We ended up developing a new </a:t>
            </a:r>
            <a:r>
              <a:rPr lang="en-US" sz="2800">
                <a:solidFill>
                  <a:schemeClr val="tx1"/>
                </a:solidFill>
              </a:rPr>
              <a:t>manual</a:t>
            </a:r>
            <a:r>
              <a:rPr lang="en-US" sz="2800"/>
              <a:t> methodology:</a:t>
            </a:r>
          </a:p>
          <a:p>
            <a:pPr marL="742950" lvl="1" indent="-285750">
              <a:lnSpc>
                <a:spcPct val="110000"/>
              </a:lnSpc>
              <a:buFontTx/>
              <a:buNone/>
            </a:pPr>
            <a:r>
              <a:rPr lang="en-US" sz="2800">
                <a:solidFill>
                  <a:srgbClr val="009900"/>
                </a:solidFill>
              </a:rPr>
              <a:t>First Principles Vulnerability Assessment</a:t>
            </a:r>
          </a:p>
        </p:txBody>
      </p:sp>
      <p:pic>
        <p:nvPicPr>
          <p:cNvPr id="54278" name="Picture 6" descr="Y:\talks\vuln-assess\Miners-with-Picks.jpg"/>
          <p:cNvPicPr>
            <a:picLocks noChangeAspect="1" noChangeArrowheads="1"/>
          </p:cNvPicPr>
          <p:nvPr/>
        </p:nvPicPr>
        <p:blipFill>
          <a:blip r:embed="rId3" cstate="print"/>
          <a:srcRect/>
          <a:stretch>
            <a:fillRect/>
          </a:stretch>
        </p:blipFill>
        <p:spPr bwMode="auto">
          <a:xfrm>
            <a:off x="5676900" y="2820988"/>
            <a:ext cx="3354388" cy="2014537"/>
          </a:xfrm>
          <a:prstGeom prst="rect">
            <a:avLst/>
          </a:prstGeom>
          <a:noFill/>
          <a:ln w="9525">
            <a:noFill/>
            <a:miter lim="800000"/>
            <a:headEnd/>
            <a:tailEnd/>
          </a:ln>
        </p:spPr>
      </p:pic>
      <p:sp>
        <p:nvSpPr>
          <p:cNvPr id="20487" name="Rectangle 3"/>
          <p:cNvSpPr>
            <a:spLocks noChangeArrowheads="1"/>
          </p:cNvSpPr>
          <p:nvPr/>
        </p:nvSpPr>
        <p:spPr bwMode="auto">
          <a:xfrm>
            <a:off x="92075" y="5010150"/>
            <a:ext cx="8928100" cy="1009650"/>
          </a:xfrm>
          <a:prstGeom prst="rect">
            <a:avLst/>
          </a:prstGeom>
          <a:noFill/>
          <a:ln w="9525">
            <a:noFill/>
            <a:miter lim="800000"/>
            <a:headEnd/>
            <a:tailEnd/>
          </a:ln>
        </p:spPr>
        <p:txBody>
          <a:bodyPr/>
          <a:lstStyle/>
          <a:p>
            <a:pPr marL="342900" indent="-342900">
              <a:lnSpc>
                <a:spcPct val="110000"/>
              </a:lnSpc>
              <a:buFontTx/>
              <a:buChar char="•"/>
            </a:pPr>
            <a:r>
              <a:rPr lang="en-US" sz="2800"/>
              <a:t>We found some serious vulnerabilities … and more vulnerabilities … and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4278"/>
                                        </p:tgtEl>
                                        <p:attrNameLst>
                                          <p:attrName>style.visibility</p:attrName>
                                        </p:attrNameLst>
                                      </p:cBhvr>
                                      <p:to>
                                        <p:strVal val="visible"/>
                                      </p:to>
                                    </p:set>
                                    <p:animEffect transition="in" filter="dissolve">
                                      <p:cBhvr>
                                        <p:cTn id="7" dur="500"/>
                                        <p:tgtEl>
                                          <p:spTgt spid="54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3124200" y="6553200"/>
            <a:ext cx="2895600" cy="304800"/>
          </a:xfrm>
          <a:prstGeom prst="rect">
            <a:avLst/>
          </a:prstGeom>
          <a:noFill/>
          <a:ln w="9525">
            <a:noFill/>
            <a:miter lim="800000"/>
            <a:headEnd/>
            <a:tailEnd/>
          </a:ln>
        </p:spPr>
        <p:txBody>
          <a:bodyPr/>
          <a:lstStyle/>
          <a:p>
            <a:pPr algn="ctr" eaLnBrk="0" hangingPunct="0">
              <a:lnSpc>
                <a:spcPct val="100000"/>
              </a:lnSpc>
              <a:spcBef>
                <a:spcPct val="0"/>
              </a:spcBef>
              <a:buFontTx/>
              <a:buNone/>
            </a:pPr>
            <a:fld id="{12D1DE8D-07EE-4863-B4E7-E6D2679B10FF}" type="slidenum">
              <a:rPr lang="en-US" sz="1400">
                <a:solidFill>
                  <a:schemeClr val="tx1"/>
                </a:solidFill>
                <a:latin typeface="Arial" charset="0"/>
              </a:rPr>
              <a:pPr algn="ctr" eaLnBrk="0" hangingPunct="0">
                <a:lnSpc>
                  <a:spcPct val="100000"/>
                </a:lnSpc>
                <a:spcBef>
                  <a:spcPct val="0"/>
                </a:spcBef>
                <a:buFontTx/>
                <a:buNone/>
              </a:pPr>
              <a:t>4</a:t>
            </a:fld>
            <a:endParaRPr lang="en-US" sz="1400">
              <a:solidFill>
                <a:schemeClr val="tx1"/>
              </a:solidFill>
              <a:latin typeface="Arial" charset="0"/>
            </a:endParaRPr>
          </a:p>
        </p:txBody>
      </p:sp>
      <p:sp>
        <p:nvSpPr>
          <p:cNvPr id="21507" name="Rectangle 2"/>
          <p:cNvSpPr>
            <a:spLocks noGrp="1" noChangeArrowheads="1"/>
          </p:cNvSpPr>
          <p:nvPr>
            <p:ph type="title" idx="4294967295"/>
          </p:nvPr>
        </p:nvSpPr>
        <p:spPr>
          <a:xfrm>
            <a:off x="0" y="76200"/>
            <a:ext cx="9144000" cy="685800"/>
          </a:xfrm>
        </p:spPr>
        <p:txBody>
          <a:bodyPr/>
          <a:lstStyle/>
          <a:p>
            <a:pPr eaLnBrk="1" hangingPunct="1"/>
            <a:r>
              <a:rPr lang="en-US" sz="4000" smtClean="0"/>
              <a:t>Our Piece of the Solution Space</a:t>
            </a:r>
          </a:p>
        </p:txBody>
      </p:sp>
      <p:sp>
        <p:nvSpPr>
          <p:cNvPr id="21508" name="Rectangle 3"/>
          <p:cNvSpPr>
            <a:spLocks noGrp="1" noChangeArrowheads="1"/>
          </p:cNvSpPr>
          <p:nvPr>
            <p:ph type="body" idx="4294967295"/>
          </p:nvPr>
        </p:nvSpPr>
        <p:spPr>
          <a:xfrm>
            <a:off x="88900" y="857250"/>
            <a:ext cx="8966200" cy="4249738"/>
          </a:xfrm>
        </p:spPr>
        <p:txBody>
          <a:bodyPr/>
          <a:lstStyle/>
          <a:p>
            <a:pPr eaLnBrk="1" hangingPunct="1">
              <a:lnSpc>
                <a:spcPct val="110000"/>
              </a:lnSpc>
              <a:buFontTx/>
              <a:buNone/>
            </a:pPr>
            <a:r>
              <a:rPr lang="en-US" smtClean="0"/>
              <a:t>First Principles Vulnerability Assessment:</a:t>
            </a:r>
          </a:p>
          <a:p>
            <a:pPr eaLnBrk="1" hangingPunct="1">
              <a:lnSpc>
                <a:spcPct val="110000"/>
              </a:lnSpc>
            </a:pPr>
            <a:r>
              <a:rPr lang="en-US" sz="2800" smtClean="0">
                <a:solidFill>
                  <a:srgbClr val="0000FF"/>
                </a:solidFill>
              </a:rPr>
              <a:t>An analyst-centric (manual) assessment process.</a:t>
            </a:r>
            <a:endParaRPr lang="en-US" smtClean="0">
              <a:solidFill>
                <a:srgbClr val="0000FF"/>
              </a:solidFill>
            </a:endParaRPr>
          </a:p>
          <a:p>
            <a:pPr eaLnBrk="1" hangingPunct="1">
              <a:lnSpc>
                <a:spcPct val="110000"/>
              </a:lnSpc>
            </a:pPr>
            <a:r>
              <a:rPr lang="en-US" sz="2800" smtClean="0">
                <a:solidFill>
                  <a:srgbClr val="0000FF"/>
                </a:solidFill>
              </a:rPr>
              <a:t>You can’t look carefully at every line of code so:</a:t>
            </a:r>
          </a:p>
        </p:txBody>
      </p:sp>
      <p:sp>
        <p:nvSpPr>
          <p:cNvPr id="21509" name="Rectangle 3"/>
          <p:cNvSpPr>
            <a:spLocks noChangeArrowheads="1"/>
          </p:cNvSpPr>
          <p:nvPr/>
        </p:nvSpPr>
        <p:spPr bwMode="auto">
          <a:xfrm>
            <a:off x="92075" y="4492625"/>
            <a:ext cx="8928100" cy="1600200"/>
          </a:xfrm>
          <a:prstGeom prst="rect">
            <a:avLst/>
          </a:prstGeom>
          <a:noFill/>
          <a:ln w="9525">
            <a:noFill/>
            <a:miter lim="800000"/>
            <a:headEnd/>
            <a:tailEnd/>
          </a:ln>
        </p:spPr>
        <p:txBody>
          <a:bodyPr/>
          <a:lstStyle/>
          <a:p>
            <a:pPr marL="342900" indent="-342900">
              <a:lnSpc>
                <a:spcPct val="110000"/>
              </a:lnSpc>
              <a:buFontTx/>
              <a:buNone/>
            </a:pPr>
            <a:r>
              <a:rPr lang="en-US" sz="2800"/>
              <a:t>	then identify key resources and</a:t>
            </a:r>
            <a:br>
              <a:rPr lang="en-US" sz="2800"/>
            </a:br>
            <a:r>
              <a:rPr lang="en-US" sz="2800"/>
              <a:t>privilege levels, component interactions</a:t>
            </a:r>
            <a:br>
              <a:rPr lang="en-US" sz="2800"/>
            </a:br>
            <a:r>
              <a:rPr lang="en-US" sz="2800"/>
              <a:t>and trust delegation, then </a:t>
            </a:r>
            <a:r>
              <a:rPr lang="en-US" sz="2800">
                <a:solidFill>
                  <a:srgbClr val="004000"/>
                </a:solidFill>
              </a:rPr>
              <a:t>focused</a:t>
            </a:r>
            <a:r>
              <a:rPr lang="en-US" sz="2800"/>
              <a:t> component analysis.</a:t>
            </a:r>
          </a:p>
        </p:txBody>
      </p:sp>
      <p:sp>
        <p:nvSpPr>
          <p:cNvPr id="21510" name="Rectangle 3"/>
          <p:cNvSpPr>
            <a:spLocks noChangeArrowheads="1"/>
          </p:cNvSpPr>
          <p:nvPr/>
        </p:nvSpPr>
        <p:spPr bwMode="auto">
          <a:xfrm>
            <a:off x="90488" y="2636838"/>
            <a:ext cx="6761162" cy="2352675"/>
          </a:xfrm>
          <a:prstGeom prst="rect">
            <a:avLst/>
          </a:prstGeom>
          <a:noFill/>
          <a:ln w="9525">
            <a:noFill/>
            <a:miter lim="800000"/>
            <a:headEnd/>
            <a:tailEnd/>
          </a:ln>
        </p:spPr>
        <p:txBody>
          <a:bodyPr/>
          <a:lstStyle/>
          <a:p>
            <a:pPr lvl="1">
              <a:lnSpc>
                <a:spcPct val="110000"/>
              </a:lnSpc>
              <a:buFontTx/>
              <a:buNone/>
            </a:pPr>
            <a:r>
              <a:rPr lang="en-US">
                <a:solidFill>
                  <a:srgbClr val="004000"/>
                </a:solidFill>
              </a:rPr>
              <a:t>Don’t start with known threats …</a:t>
            </a:r>
          </a:p>
          <a:p>
            <a:pPr lvl="1">
              <a:lnSpc>
                <a:spcPct val="110000"/>
              </a:lnSpc>
              <a:buFontTx/>
              <a:buNone/>
            </a:pPr>
            <a:r>
              <a:rPr lang="en-US">
                <a:solidFill>
                  <a:srgbClr val="004000"/>
                </a:solidFill>
              </a:rPr>
              <a:t>… instead, identify </a:t>
            </a:r>
            <a:r>
              <a:rPr lang="en-US"/>
              <a:t>high value assets</a:t>
            </a:r>
            <a:r>
              <a:rPr lang="en-US">
                <a:solidFill>
                  <a:srgbClr val="004000"/>
                </a:solidFill>
              </a:rPr>
              <a:t> in the code and work outward to derive threats.</a:t>
            </a:r>
          </a:p>
          <a:p>
            <a:pPr>
              <a:lnSpc>
                <a:spcPct val="110000"/>
              </a:lnSpc>
              <a:buFont typeface="Arial" charset="0"/>
              <a:buChar char="•"/>
            </a:pPr>
            <a:r>
              <a:rPr lang="en-US" sz="2800"/>
              <a:t>  Start with architectural analysis,   </a:t>
            </a:r>
            <a:endParaRPr lang="en-US">
              <a:solidFill>
                <a:srgbClr val="004000"/>
              </a:solidFill>
            </a:endParaRPr>
          </a:p>
        </p:txBody>
      </p:sp>
      <p:pic>
        <p:nvPicPr>
          <p:cNvPr id="9" name="Picture 8" descr="streetlight.jpg"/>
          <p:cNvPicPr>
            <a:picLocks noChangeAspect="1"/>
          </p:cNvPicPr>
          <p:nvPr/>
        </p:nvPicPr>
        <p:blipFill>
          <a:blip r:embed="rId3" cstate="print"/>
          <a:srcRect/>
          <a:stretch>
            <a:fillRect/>
          </a:stretch>
        </p:blipFill>
        <p:spPr bwMode="auto">
          <a:xfrm>
            <a:off x="7137400" y="2465388"/>
            <a:ext cx="1974850" cy="2771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3825" y="400050"/>
            <a:ext cx="8904288" cy="1143000"/>
          </a:xfrm>
        </p:spPr>
        <p:txBody>
          <a:bodyPr/>
          <a:lstStyle/>
          <a:p>
            <a:r>
              <a:rPr lang="es-ES" sz="3400" smtClean="0"/>
              <a:t>First Principles Vulnerability Assessment</a:t>
            </a:r>
            <a:br>
              <a:rPr lang="es-ES" sz="3400" smtClean="0"/>
            </a:br>
            <a:r>
              <a:rPr lang="es-ES" sz="3400" smtClean="0"/>
              <a:t>Understanding the System</a:t>
            </a:r>
          </a:p>
        </p:txBody>
      </p:sp>
      <p:sp>
        <p:nvSpPr>
          <p:cNvPr id="22531" name="Rectangle 3"/>
          <p:cNvSpPr>
            <a:spLocks noGrp="1" noChangeArrowheads="1"/>
          </p:cNvSpPr>
          <p:nvPr>
            <p:ph type="body" idx="1"/>
          </p:nvPr>
        </p:nvSpPr>
        <p:spPr>
          <a:xfrm>
            <a:off x="88900" y="2066925"/>
            <a:ext cx="8966200" cy="4105275"/>
          </a:xfrm>
        </p:spPr>
        <p:txBody>
          <a:bodyPr/>
          <a:lstStyle/>
          <a:p>
            <a:pPr marL="533400" indent="-533400">
              <a:buClr>
                <a:schemeClr val="tx1"/>
              </a:buClr>
              <a:buFontTx/>
              <a:buNone/>
            </a:pPr>
            <a:r>
              <a:rPr lang="en-US" smtClean="0">
                <a:solidFill>
                  <a:srgbClr val="0000FF"/>
                </a:solidFill>
              </a:rPr>
              <a:t>Step 1: Architectural Analysis</a:t>
            </a:r>
            <a:r>
              <a:rPr lang="en-US" smtClean="0"/>
              <a:t> </a:t>
            </a:r>
          </a:p>
          <a:p>
            <a:pPr marL="990600" lvl="1" indent="-533400">
              <a:buClr>
                <a:schemeClr val="tx1"/>
              </a:buClr>
            </a:pPr>
            <a:r>
              <a:rPr lang="en-US" smtClean="0"/>
              <a:t>Functionality and structure of the system, major components (modules, threads, processes), communication channels </a:t>
            </a:r>
          </a:p>
          <a:p>
            <a:pPr marL="990600" lvl="1" indent="-533400">
              <a:buClr>
                <a:schemeClr val="tx1"/>
              </a:buClr>
            </a:pPr>
            <a:r>
              <a:rPr lang="en-US" smtClean="0"/>
              <a:t>Interactions among components and with users</a:t>
            </a:r>
          </a:p>
          <a:p>
            <a:pPr marL="533400" indent="-533400"/>
            <a:endParaRPr lang="es-E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0"/>
            <a:ext cx="7772400" cy="596900"/>
          </a:xfrm>
        </p:spPr>
        <p:txBody>
          <a:bodyPr/>
          <a:lstStyle/>
          <a:p>
            <a:r>
              <a:rPr lang="en-US" sz="3200" smtClean="0"/>
              <a:t>Architectural</a:t>
            </a:r>
            <a:r>
              <a:rPr lang="es-ES" sz="3200" smtClean="0"/>
              <a:t> </a:t>
            </a:r>
            <a:r>
              <a:rPr lang="en-US" sz="3200" smtClean="0"/>
              <a:t>Analysis</a:t>
            </a:r>
            <a:r>
              <a:rPr lang="es-ES" sz="3200" smtClean="0"/>
              <a:t>: </a:t>
            </a:r>
            <a:r>
              <a:rPr lang="en-US" sz="3200" smtClean="0"/>
              <a:t>Condor</a:t>
            </a:r>
          </a:p>
        </p:txBody>
      </p:sp>
      <p:grpSp>
        <p:nvGrpSpPr>
          <p:cNvPr id="23555" name="Group 254"/>
          <p:cNvGrpSpPr>
            <a:grpSpLocks/>
          </p:cNvGrpSpPr>
          <p:nvPr/>
        </p:nvGrpSpPr>
        <p:grpSpPr bwMode="auto">
          <a:xfrm>
            <a:off x="6684963" y="785813"/>
            <a:ext cx="1309687" cy="777875"/>
            <a:chOff x="2635" y="451"/>
            <a:chExt cx="825" cy="490"/>
          </a:xfrm>
        </p:grpSpPr>
        <p:sp>
          <p:nvSpPr>
            <p:cNvPr id="23643" name="Rectangle 248"/>
            <p:cNvSpPr>
              <a:spLocks noChangeArrowheads="1"/>
            </p:cNvSpPr>
            <p:nvPr/>
          </p:nvSpPr>
          <p:spPr bwMode="auto">
            <a:xfrm>
              <a:off x="2635" y="663"/>
              <a:ext cx="96" cy="96"/>
            </a:xfrm>
            <a:prstGeom prst="rect">
              <a:avLst/>
            </a:prstGeom>
            <a:solidFill>
              <a:srgbClr val="FFCCFF"/>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44" name="Text Box 249"/>
            <p:cNvSpPr txBox="1">
              <a:spLocks noChangeArrowheads="1"/>
            </p:cNvSpPr>
            <p:nvPr/>
          </p:nvSpPr>
          <p:spPr bwMode="auto">
            <a:xfrm>
              <a:off x="2769" y="624"/>
              <a:ext cx="691"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condor &amp; root</a:t>
              </a:r>
            </a:p>
          </p:txBody>
        </p:sp>
        <p:sp>
          <p:nvSpPr>
            <p:cNvPr id="23645" name="Text Box 250"/>
            <p:cNvSpPr txBox="1">
              <a:spLocks noChangeArrowheads="1"/>
            </p:cNvSpPr>
            <p:nvPr/>
          </p:nvSpPr>
          <p:spPr bwMode="auto">
            <a:xfrm>
              <a:off x="2688" y="451"/>
              <a:ext cx="740"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u="sng">
                  <a:solidFill>
                    <a:schemeClr val="tx1"/>
                  </a:solidFill>
                  <a:latin typeface="Arial" charset="0"/>
                  <a:ea typeface="MS PGothic" pitchFamily="34" charset="-128"/>
                </a:rPr>
                <a:t> OS privileges </a:t>
              </a:r>
            </a:p>
          </p:txBody>
        </p:sp>
        <p:sp>
          <p:nvSpPr>
            <p:cNvPr id="23646" name="Rectangle 251"/>
            <p:cNvSpPr>
              <a:spLocks noChangeArrowheads="1"/>
            </p:cNvSpPr>
            <p:nvPr/>
          </p:nvSpPr>
          <p:spPr bwMode="auto">
            <a:xfrm>
              <a:off x="2635" y="807"/>
              <a:ext cx="96" cy="96"/>
            </a:xfrm>
            <a:prstGeom prst="rect">
              <a:avLst/>
            </a:prstGeom>
            <a:solidFill>
              <a:srgbClr val="BEFFBE"/>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47" name="Text Box 252"/>
            <p:cNvSpPr txBox="1">
              <a:spLocks noChangeArrowheads="1"/>
            </p:cNvSpPr>
            <p:nvPr/>
          </p:nvSpPr>
          <p:spPr bwMode="auto">
            <a:xfrm>
              <a:off x="2769" y="768"/>
              <a:ext cx="303"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user</a:t>
              </a:r>
            </a:p>
          </p:txBody>
        </p:sp>
      </p:grpSp>
      <p:grpSp>
        <p:nvGrpSpPr>
          <p:cNvPr id="23556" name="Group 130"/>
          <p:cNvGrpSpPr>
            <a:grpSpLocks/>
          </p:cNvGrpSpPr>
          <p:nvPr/>
        </p:nvGrpSpPr>
        <p:grpSpPr bwMode="auto">
          <a:xfrm>
            <a:off x="368300" y="2536825"/>
            <a:ext cx="1752600" cy="4238625"/>
            <a:chOff x="152400" y="2390775"/>
            <a:chExt cx="1752600" cy="4238625"/>
          </a:xfrm>
        </p:grpSpPr>
        <p:sp>
          <p:nvSpPr>
            <p:cNvPr id="23622" name="Rectangle 3"/>
            <p:cNvSpPr>
              <a:spLocks noChangeArrowheads="1"/>
            </p:cNvSpPr>
            <p:nvPr/>
          </p:nvSpPr>
          <p:spPr bwMode="auto">
            <a:xfrm>
              <a:off x="381000" y="2667000"/>
              <a:ext cx="1524000" cy="3962400"/>
            </a:xfrm>
            <a:prstGeom prst="rect">
              <a:avLst/>
            </a:prstGeom>
            <a:solidFill>
              <a:srgbClr val="E6E6E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23" name="Text Box 27"/>
            <p:cNvSpPr txBox="1">
              <a:spLocks noChangeArrowheads="1"/>
            </p:cNvSpPr>
            <p:nvPr/>
          </p:nvSpPr>
          <p:spPr bwMode="auto">
            <a:xfrm>
              <a:off x="1393825" y="4267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grpSp>
          <p:nvGrpSpPr>
            <p:cNvPr id="23624" name="Group 39"/>
            <p:cNvGrpSpPr>
              <a:grpSpLocks/>
            </p:cNvGrpSpPr>
            <p:nvPr/>
          </p:nvGrpSpPr>
          <p:grpSpPr bwMode="auto">
            <a:xfrm>
              <a:off x="609600" y="2667000"/>
              <a:ext cx="990600" cy="762000"/>
              <a:chOff x="738779" y="3183469"/>
              <a:chExt cx="990600" cy="762000"/>
            </a:xfrm>
          </p:grpSpPr>
          <p:sp>
            <p:nvSpPr>
              <p:cNvPr id="23641"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42"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master</a:t>
                </a:r>
              </a:p>
            </p:txBody>
          </p:sp>
        </p:grpSp>
        <p:sp>
          <p:nvSpPr>
            <p:cNvPr id="23625" name="TextBox 250"/>
            <p:cNvSpPr txBox="1">
              <a:spLocks noChangeArrowheads="1"/>
            </p:cNvSpPr>
            <p:nvPr/>
          </p:nvSpPr>
          <p:spPr bwMode="auto">
            <a:xfrm>
              <a:off x="392113" y="2390775"/>
              <a:ext cx="1501775"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Condor submit host</a:t>
              </a:r>
            </a:p>
          </p:txBody>
        </p:sp>
        <p:grpSp>
          <p:nvGrpSpPr>
            <p:cNvPr id="23626" name="Group 42"/>
            <p:cNvGrpSpPr>
              <a:grpSpLocks/>
            </p:cNvGrpSpPr>
            <p:nvPr/>
          </p:nvGrpSpPr>
          <p:grpSpPr bwMode="auto">
            <a:xfrm>
              <a:off x="609600" y="3708400"/>
              <a:ext cx="990600" cy="762000"/>
              <a:chOff x="738779" y="3183469"/>
              <a:chExt cx="990600" cy="762000"/>
            </a:xfrm>
          </p:grpSpPr>
          <p:sp>
            <p:nvSpPr>
              <p:cNvPr id="23639"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40"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schedd</a:t>
                </a:r>
              </a:p>
            </p:txBody>
          </p:sp>
        </p:grpSp>
        <p:grpSp>
          <p:nvGrpSpPr>
            <p:cNvPr id="23627" name="Group 45"/>
            <p:cNvGrpSpPr>
              <a:grpSpLocks/>
            </p:cNvGrpSpPr>
            <p:nvPr/>
          </p:nvGrpSpPr>
          <p:grpSpPr bwMode="auto">
            <a:xfrm>
              <a:off x="609600" y="4749800"/>
              <a:ext cx="990600" cy="762000"/>
              <a:chOff x="738779" y="3183469"/>
              <a:chExt cx="990600" cy="762000"/>
            </a:xfrm>
          </p:grpSpPr>
          <p:sp>
            <p:nvSpPr>
              <p:cNvPr id="23637"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38"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shadow</a:t>
                </a:r>
              </a:p>
            </p:txBody>
          </p:sp>
        </p:grpSp>
        <p:sp>
          <p:nvSpPr>
            <p:cNvPr id="23628" name="Freeform 52"/>
            <p:cNvSpPr>
              <a:spLocks noChangeArrowheads="1"/>
            </p:cNvSpPr>
            <p:nvPr/>
          </p:nvSpPr>
          <p:spPr bwMode="auto">
            <a:xfrm>
              <a:off x="615245" y="3429000"/>
              <a:ext cx="146755" cy="520699"/>
            </a:xfrm>
            <a:custGeom>
              <a:avLst/>
              <a:gdLst>
                <a:gd name="T0" fmla="*/ 25575 w 163688"/>
                <a:gd name="T1" fmla="*/ 0 h 381000"/>
                <a:gd name="T2" fmla="*/ 440 w 163688"/>
                <a:gd name="T3" fmla="*/ 34276131 h 381000"/>
                <a:gd name="T4" fmla="*/ 22929 w 163688"/>
                <a:gd name="T5" fmla="*/ 77121264 h 381000"/>
                <a:gd name="T6" fmla="*/ 0 60000 65536"/>
                <a:gd name="T7" fmla="*/ 0 60000 65536"/>
                <a:gd name="T8" fmla="*/ 0 60000 65536"/>
                <a:gd name="T9" fmla="*/ 0 w 163688"/>
                <a:gd name="T10" fmla="*/ 0 h 381000"/>
                <a:gd name="T11" fmla="*/ 163688 w 163688"/>
                <a:gd name="T12" fmla="*/ 381000 h 381000"/>
              </a:gdLst>
              <a:ahLst/>
              <a:cxnLst>
                <a:cxn ang="T6">
                  <a:pos x="T0" y="T1"/>
                </a:cxn>
                <a:cxn ang="T7">
                  <a:pos x="T2" y="T3"/>
                </a:cxn>
                <a:cxn ang="T8">
                  <a:pos x="T4" y="T5"/>
                </a:cxn>
              </a:cxnLst>
              <a:rect l="T9" t="T10" r="T11" b="T12"/>
              <a:pathLst>
                <a:path w="163688" h="381000">
                  <a:moveTo>
                    <a:pt x="163688" y="0"/>
                  </a:moveTo>
                  <a:cubicBezTo>
                    <a:pt x="84666" y="52916"/>
                    <a:pt x="5644" y="105833"/>
                    <a:pt x="2822" y="169333"/>
                  </a:cubicBezTo>
                  <a:cubicBezTo>
                    <a:pt x="0" y="232833"/>
                    <a:pt x="146755" y="381000"/>
                    <a:pt x="146755" y="381000"/>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grpSp>
          <p:nvGrpSpPr>
            <p:cNvPr id="23629" name="Group 55"/>
            <p:cNvGrpSpPr>
              <a:grpSpLocks/>
            </p:cNvGrpSpPr>
            <p:nvPr/>
          </p:nvGrpSpPr>
          <p:grpSpPr bwMode="auto">
            <a:xfrm>
              <a:off x="609600" y="5791200"/>
              <a:ext cx="990600" cy="762000"/>
              <a:chOff x="738779" y="3183469"/>
              <a:chExt cx="990600" cy="762000"/>
            </a:xfrm>
          </p:grpSpPr>
          <p:sp>
            <p:nvSpPr>
              <p:cNvPr id="23635" name="AutoShape 4"/>
              <p:cNvSpPr>
                <a:spLocks noChangeArrowheads="1"/>
              </p:cNvSpPr>
              <p:nvPr/>
            </p:nvSpPr>
            <p:spPr bwMode="auto">
              <a:xfrm>
                <a:off x="738779" y="3429000"/>
                <a:ext cx="990600" cy="516469"/>
              </a:xfrm>
              <a:prstGeom prst="roundRect">
                <a:avLst>
                  <a:gd name="adj" fmla="val 20444"/>
                </a:avLst>
              </a:prstGeom>
              <a:solidFill>
                <a:srgbClr val="BCFDBE"/>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36"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submit</a:t>
                </a:r>
              </a:p>
            </p:txBody>
          </p:sp>
        </p:grpSp>
        <p:sp>
          <p:nvSpPr>
            <p:cNvPr id="23630" name="TextBox 293"/>
            <p:cNvSpPr txBox="1">
              <a:spLocks noChangeArrowheads="1"/>
            </p:cNvSpPr>
            <p:nvPr/>
          </p:nvSpPr>
          <p:spPr bwMode="auto">
            <a:xfrm>
              <a:off x="609600" y="3505200"/>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 fork</a:t>
              </a:r>
            </a:p>
          </p:txBody>
        </p:sp>
        <p:sp>
          <p:nvSpPr>
            <p:cNvPr id="23631" name="Freeform 59"/>
            <p:cNvSpPr>
              <a:spLocks noChangeArrowheads="1"/>
            </p:cNvSpPr>
            <p:nvPr/>
          </p:nvSpPr>
          <p:spPr bwMode="auto">
            <a:xfrm>
              <a:off x="609600" y="4478866"/>
              <a:ext cx="146755" cy="512234"/>
            </a:xfrm>
            <a:custGeom>
              <a:avLst/>
              <a:gdLst>
                <a:gd name="T0" fmla="*/ 25575 w 163688"/>
                <a:gd name="T1" fmla="*/ 0 h 381000"/>
                <a:gd name="T2" fmla="*/ 440 w 163688"/>
                <a:gd name="T3" fmla="*/ 25940478 h 381000"/>
                <a:gd name="T4" fmla="*/ 22929 w 163688"/>
                <a:gd name="T5" fmla="*/ 58366219 h 381000"/>
                <a:gd name="T6" fmla="*/ 0 60000 65536"/>
                <a:gd name="T7" fmla="*/ 0 60000 65536"/>
                <a:gd name="T8" fmla="*/ 0 60000 65536"/>
                <a:gd name="T9" fmla="*/ 0 w 163688"/>
                <a:gd name="T10" fmla="*/ 0 h 381000"/>
                <a:gd name="T11" fmla="*/ 163688 w 163688"/>
                <a:gd name="T12" fmla="*/ 381000 h 381000"/>
              </a:gdLst>
              <a:ahLst/>
              <a:cxnLst>
                <a:cxn ang="T6">
                  <a:pos x="T0" y="T1"/>
                </a:cxn>
                <a:cxn ang="T7">
                  <a:pos x="T2" y="T3"/>
                </a:cxn>
                <a:cxn ang="T8">
                  <a:pos x="T4" y="T5"/>
                </a:cxn>
              </a:cxnLst>
              <a:rect l="T9" t="T10" r="T11" b="T12"/>
              <a:pathLst>
                <a:path w="163688" h="381000">
                  <a:moveTo>
                    <a:pt x="163688" y="0"/>
                  </a:moveTo>
                  <a:cubicBezTo>
                    <a:pt x="84666" y="52916"/>
                    <a:pt x="5644" y="105833"/>
                    <a:pt x="2822" y="169333"/>
                  </a:cubicBezTo>
                  <a:cubicBezTo>
                    <a:pt x="0" y="232833"/>
                    <a:pt x="146755" y="381000"/>
                    <a:pt x="146755" y="381000"/>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sp>
          <p:nvSpPr>
            <p:cNvPr id="23632" name="Freeform 60"/>
            <p:cNvSpPr>
              <a:spLocks noChangeArrowheads="1"/>
            </p:cNvSpPr>
            <p:nvPr/>
          </p:nvSpPr>
          <p:spPr bwMode="auto">
            <a:xfrm>
              <a:off x="281516" y="4449233"/>
              <a:ext cx="366184" cy="1617134"/>
            </a:xfrm>
            <a:custGeom>
              <a:avLst/>
              <a:gdLst>
                <a:gd name="T0" fmla="*/ 353484 w 366184"/>
                <a:gd name="T1" fmla="*/ 1617134 h 1617134"/>
                <a:gd name="T2" fmla="*/ 2117 w 366184"/>
                <a:gd name="T3" fmla="*/ 787400 h 1617134"/>
                <a:gd name="T4" fmla="*/ 366184 w 366184"/>
                <a:gd name="T5" fmla="*/ 0 h 1617134"/>
                <a:gd name="T6" fmla="*/ 0 60000 65536"/>
                <a:gd name="T7" fmla="*/ 0 60000 65536"/>
                <a:gd name="T8" fmla="*/ 0 60000 65536"/>
                <a:gd name="T9" fmla="*/ 0 w 366184"/>
                <a:gd name="T10" fmla="*/ 0 h 1617134"/>
                <a:gd name="T11" fmla="*/ 366184 w 366184"/>
                <a:gd name="T12" fmla="*/ 1617134 h 1617134"/>
              </a:gdLst>
              <a:ahLst/>
              <a:cxnLst>
                <a:cxn ang="T6">
                  <a:pos x="T0" y="T1"/>
                </a:cxn>
                <a:cxn ang="T7">
                  <a:pos x="T2" y="T3"/>
                </a:cxn>
                <a:cxn ang="T8">
                  <a:pos x="T4" y="T5"/>
                </a:cxn>
              </a:cxnLst>
              <a:rect l="T9" t="T10" r="T11" b="T12"/>
              <a:pathLst>
                <a:path w="366184" h="1617134">
                  <a:moveTo>
                    <a:pt x="353484" y="1617134"/>
                  </a:moveTo>
                  <a:cubicBezTo>
                    <a:pt x="176742" y="1337028"/>
                    <a:pt x="0" y="1056922"/>
                    <a:pt x="2117" y="787400"/>
                  </a:cubicBezTo>
                  <a:cubicBezTo>
                    <a:pt x="4234" y="517878"/>
                    <a:pt x="366184" y="0"/>
                    <a:pt x="366184" y="0"/>
                  </a:cubicBezTo>
                </a:path>
              </a:pathLst>
            </a:custGeom>
            <a:solidFill>
              <a:schemeClr val="accent1">
                <a:alpha val="0"/>
              </a:schemeClr>
            </a:solidFill>
            <a:ln w="12700">
              <a:solidFill>
                <a:schemeClr val="tx1"/>
              </a:solidFill>
              <a:round/>
              <a:headEnd/>
              <a:tailEnd type="arrow" w="med" len="med"/>
            </a:ln>
          </p:spPr>
          <p:txBody>
            <a:bodyPr/>
            <a:lstStyle/>
            <a:p>
              <a:endParaRPr lang="es-ES"/>
            </a:p>
          </p:txBody>
        </p:sp>
        <p:sp>
          <p:nvSpPr>
            <p:cNvPr id="23633" name="TextBox 293"/>
            <p:cNvSpPr txBox="1">
              <a:spLocks noChangeArrowheads="1"/>
            </p:cNvSpPr>
            <p:nvPr/>
          </p:nvSpPr>
          <p:spPr bwMode="auto">
            <a:xfrm>
              <a:off x="152400" y="5562600"/>
              <a:ext cx="838200" cy="295466"/>
            </a:xfrm>
            <a:prstGeom prst="rect">
              <a:avLst/>
            </a:prstGeom>
            <a:solidFill>
              <a:schemeClr val="bg1"/>
            </a:solidFill>
            <a:ln w="3175">
              <a:solidFill>
                <a:schemeClr val="tx1"/>
              </a:solidFill>
              <a:miter lim="800000"/>
              <a:headEnd/>
              <a:tailEnd/>
            </a:ln>
          </p:spPr>
          <p:txBody>
            <a:bodyPr tIns="9144" rIns="0"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3. submit job ClassAd</a:t>
              </a:r>
            </a:p>
          </p:txBody>
        </p:sp>
        <p:sp>
          <p:nvSpPr>
            <p:cNvPr id="23634" name="TextBox 293"/>
            <p:cNvSpPr txBox="1">
              <a:spLocks noChangeArrowheads="1"/>
            </p:cNvSpPr>
            <p:nvPr/>
          </p:nvSpPr>
          <p:spPr bwMode="auto">
            <a:xfrm>
              <a:off x="609600" y="4572000"/>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8. fork</a:t>
              </a:r>
            </a:p>
          </p:txBody>
        </p:sp>
      </p:grpSp>
      <p:grpSp>
        <p:nvGrpSpPr>
          <p:cNvPr id="23557" name="Group 131"/>
          <p:cNvGrpSpPr>
            <a:grpSpLocks/>
          </p:cNvGrpSpPr>
          <p:nvPr/>
        </p:nvGrpSpPr>
        <p:grpSpPr bwMode="auto">
          <a:xfrm>
            <a:off x="4797425" y="2536825"/>
            <a:ext cx="1585913" cy="4238625"/>
            <a:chOff x="3398150" y="2390775"/>
            <a:chExt cx="1585703" cy="4238625"/>
          </a:xfrm>
        </p:grpSpPr>
        <p:sp>
          <p:nvSpPr>
            <p:cNvPr id="23601" name="Rectangle 3"/>
            <p:cNvSpPr>
              <a:spLocks noChangeArrowheads="1"/>
            </p:cNvSpPr>
            <p:nvPr/>
          </p:nvSpPr>
          <p:spPr bwMode="auto">
            <a:xfrm>
              <a:off x="3429000" y="2667000"/>
              <a:ext cx="1524000" cy="3962400"/>
            </a:xfrm>
            <a:prstGeom prst="rect">
              <a:avLst/>
            </a:prstGeom>
            <a:solidFill>
              <a:srgbClr val="E6E6E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02" name="Text Box 27"/>
            <p:cNvSpPr txBox="1">
              <a:spLocks noChangeArrowheads="1"/>
            </p:cNvSpPr>
            <p:nvPr/>
          </p:nvSpPr>
          <p:spPr bwMode="auto">
            <a:xfrm>
              <a:off x="4441825" y="4267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grpSp>
          <p:nvGrpSpPr>
            <p:cNvPr id="23603" name="Group 86"/>
            <p:cNvGrpSpPr>
              <a:grpSpLocks/>
            </p:cNvGrpSpPr>
            <p:nvPr/>
          </p:nvGrpSpPr>
          <p:grpSpPr bwMode="auto">
            <a:xfrm>
              <a:off x="3657600" y="2667000"/>
              <a:ext cx="990600" cy="762000"/>
              <a:chOff x="738779" y="3183469"/>
              <a:chExt cx="990600" cy="762000"/>
            </a:xfrm>
          </p:grpSpPr>
          <p:sp>
            <p:nvSpPr>
              <p:cNvPr id="23620"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21" name="Text Box 40"/>
              <p:cNvSpPr txBox="1">
                <a:spLocks noChangeArrowheads="1"/>
              </p:cNvSpPr>
              <p:nvPr/>
            </p:nvSpPr>
            <p:spPr bwMode="auto">
              <a:xfrm>
                <a:off x="913125" y="3183469"/>
                <a:ext cx="640323"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master</a:t>
                </a:r>
              </a:p>
            </p:txBody>
          </p:sp>
        </p:grpSp>
        <p:sp>
          <p:nvSpPr>
            <p:cNvPr id="23604" name="TextBox 250"/>
            <p:cNvSpPr txBox="1">
              <a:spLocks noChangeArrowheads="1"/>
            </p:cNvSpPr>
            <p:nvPr/>
          </p:nvSpPr>
          <p:spPr bwMode="auto">
            <a:xfrm>
              <a:off x="3398150" y="2390775"/>
              <a:ext cx="1585703"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Condor execute host</a:t>
              </a:r>
            </a:p>
          </p:txBody>
        </p:sp>
        <p:grpSp>
          <p:nvGrpSpPr>
            <p:cNvPr id="23605" name="Group 90"/>
            <p:cNvGrpSpPr>
              <a:grpSpLocks/>
            </p:cNvGrpSpPr>
            <p:nvPr/>
          </p:nvGrpSpPr>
          <p:grpSpPr bwMode="auto">
            <a:xfrm>
              <a:off x="3657600" y="3708400"/>
              <a:ext cx="990600" cy="762000"/>
              <a:chOff x="738779" y="3183469"/>
              <a:chExt cx="990600" cy="762000"/>
            </a:xfrm>
          </p:grpSpPr>
          <p:sp>
            <p:nvSpPr>
              <p:cNvPr id="23618"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19" name="Text Box 40"/>
              <p:cNvSpPr txBox="1">
                <a:spLocks noChangeArrowheads="1"/>
              </p:cNvSpPr>
              <p:nvPr/>
            </p:nvSpPr>
            <p:spPr bwMode="auto">
              <a:xfrm>
                <a:off x="875086" y="3183469"/>
                <a:ext cx="716401"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starter</a:t>
                </a:r>
              </a:p>
            </p:txBody>
          </p:sp>
        </p:grpSp>
        <p:grpSp>
          <p:nvGrpSpPr>
            <p:cNvPr id="23606" name="Group 93"/>
            <p:cNvGrpSpPr>
              <a:grpSpLocks/>
            </p:cNvGrpSpPr>
            <p:nvPr/>
          </p:nvGrpSpPr>
          <p:grpSpPr bwMode="auto">
            <a:xfrm>
              <a:off x="3657600" y="4749800"/>
              <a:ext cx="990600" cy="762000"/>
              <a:chOff x="738779" y="3183469"/>
              <a:chExt cx="990600" cy="762000"/>
            </a:xfrm>
          </p:grpSpPr>
          <p:sp>
            <p:nvSpPr>
              <p:cNvPr id="23616"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17" name="Text Box 40"/>
              <p:cNvSpPr txBox="1">
                <a:spLocks noChangeArrowheads="1"/>
              </p:cNvSpPr>
              <p:nvPr/>
            </p:nvSpPr>
            <p:spPr bwMode="auto">
              <a:xfrm>
                <a:off x="913125" y="3183469"/>
                <a:ext cx="640323"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startd</a:t>
                </a:r>
              </a:p>
            </p:txBody>
          </p:sp>
        </p:grpSp>
        <p:sp>
          <p:nvSpPr>
            <p:cNvPr id="23607" name="Freeform 96"/>
            <p:cNvSpPr>
              <a:spLocks noChangeArrowheads="1"/>
            </p:cNvSpPr>
            <p:nvPr/>
          </p:nvSpPr>
          <p:spPr bwMode="auto">
            <a:xfrm flipH="1">
              <a:off x="4501445" y="3429000"/>
              <a:ext cx="146755" cy="520699"/>
            </a:xfrm>
            <a:custGeom>
              <a:avLst/>
              <a:gdLst>
                <a:gd name="T0" fmla="*/ 25575 w 163688"/>
                <a:gd name="T1" fmla="*/ 0 h 381000"/>
                <a:gd name="T2" fmla="*/ 440 w 163688"/>
                <a:gd name="T3" fmla="*/ 34276131 h 381000"/>
                <a:gd name="T4" fmla="*/ 22929 w 163688"/>
                <a:gd name="T5" fmla="*/ 77121264 h 381000"/>
                <a:gd name="T6" fmla="*/ 0 60000 65536"/>
                <a:gd name="T7" fmla="*/ 0 60000 65536"/>
                <a:gd name="T8" fmla="*/ 0 60000 65536"/>
                <a:gd name="T9" fmla="*/ 0 w 163688"/>
                <a:gd name="T10" fmla="*/ 0 h 381000"/>
                <a:gd name="T11" fmla="*/ 163688 w 163688"/>
                <a:gd name="T12" fmla="*/ 381000 h 381000"/>
              </a:gdLst>
              <a:ahLst/>
              <a:cxnLst>
                <a:cxn ang="T6">
                  <a:pos x="T0" y="T1"/>
                </a:cxn>
                <a:cxn ang="T7">
                  <a:pos x="T2" y="T3"/>
                </a:cxn>
                <a:cxn ang="T8">
                  <a:pos x="T4" y="T5"/>
                </a:cxn>
              </a:cxnLst>
              <a:rect l="T9" t="T10" r="T11" b="T12"/>
              <a:pathLst>
                <a:path w="163688" h="381000">
                  <a:moveTo>
                    <a:pt x="163688" y="0"/>
                  </a:moveTo>
                  <a:cubicBezTo>
                    <a:pt x="84666" y="52916"/>
                    <a:pt x="5644" y="105833"/>
                    <a:pt x="2822" y="169333"/>
                  </a:cubicBezTo>
                  <a:cubicBezTo>
                    <a:pt x="0" y="232833"/>
                    <a:pt x="146755" y="381000"/>
                    <a:pt x="146755" y="381000"/>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grpSp>
          <p:nvGrpSpPr>
            <p:cNvPr id="23608" name="Group 97"/>
            <p:cNvGrpSpPr>
              <a:grpSpLocks/>
            </p:cNvGrpSpPr>
            <p:nvPr/>
          </p:nvGrpSpPr>
          <p:grpSpPr bwMode="auto">
            <a:xfrm>
              <a:off x="3657600" y="5791200"/>
              <a:ext cx="990600" cy="762000"/>
              <a:chOff x="738779" y="3183469"/>
              <a:chExt cx="990600" cy="762000"/>
            </a:xfrm>
          </p:grpSpPr>
          <p:sp>
            <p:nvSpPr>
              <p:cNvPr id="23614" name="AutoShape 4"/>
              <p:cNvSpPr>
                <a:spLocks noChangeArrowheads="1"/>
              </p:cNvSpPr>
              <p:nvPr/>
            </p:nvSpPr>
            <p:spPr bwMode="auto">
              <a:xfrm>
                <a:off x="738779" y="3429000"/>
                <a:ext cx="990600" cy="516469"/>
              </a:xfrm>
              <a:prstGeom prst="roundRect">
                <a:avLst>
                  <a:gd name="adj" fmla="val 20444"/>
                </a:avLst>
              </a:prstGeom>
              <a:solidFill>
                <a:srgbClr val="BCFDBE"/>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15" name="Text Box 40"/>
              <p:cNvSpPr txBox="1">
                <a:spLocks noChangeArrowheads="1"/>
              </p:cNvSpPr>
              <p:nvPr/>
            </p:nvSpPr>
            <p:spPr bwMode="auto">
              <a:xfrm>
                <a:off x="1027242" y="3183469"/>
                <a:ext cx="412089"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job</a:t>
                </a:r>
              </a:p>
            </p:txBody>
          </p:sp>
        </p:grpSp>
        <p:sp>
          <p:nvSpPr>
            <p:cNvPr id="23609" name="TextBox 293"/>
            <p:cNvSpPr txBox="1">
              <a:spLocks noChangeArrowheads="1"/>
            </p:cNvSpPr>
            <p:nvPr/>
          </p:nvSpPr>
          <p:spPr bwMode="auto">
            <a:xfrm>
              <a:off x="4142815" y="3505200"/>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 fork</a:t>
              </a:r>
            </a:p>
          </p:txBody>
        </p:sp>
        <p:sp>
          <p:nvSpPr>
            <p:cNvPr id="23610" name="Freeform 105"/>
            <p:cNvSpPr>
              <a:spLocks noChangeArrowheads="1"/>
            </p:cNvSpPr>
            <p:nvPr/>
          </p:nvSpPr>
          <p:spPr bwMode="auto">
            <a:xfrm flipH="1">
              <a:off x="4495800" y="4470399"/>
              <a:ext cx="146755" cy="520699"/>
            </a:xfrm>
            <a:custGeom>
              <a:avLst/>
              <a:gdLst>
                <a:gd name="T0" fmla="*/ 25575 w 163688"/>
                <a:gd name="T1" fmla="*/ 0 h 381000"/>
                <a:gd name="T2" fmla="*/ 440 w 163688"/>
                <a:gd name="T3" fmla="*/ 34276131 h 381000"/>
                <a:gd name="T4" fmla="*/ 22929 w 163688"/>
                <a:gd name="T5" fmla="*/ 77121264 h 381000"/>
                <a:gd name="T6" fmla="*/ 0 60000 65536"/>
                <a:gd name="T7" fmla="*/ 0 60000 65536"/>
                <a:gd name="T8" fmla="*/ 0 60000 65536"/>
                <a:gd name="T9" fmla="*/ 0 w 163688"/>
                <a:gd name="T10" fmla="*/ 0 h 381000"/>
                <a:gd name="T11" fmla="*/ 163688 w 163688"/>
                <a:gd name="T12" fmla="*/ 381000 h 381000"/>
              </a:gdLst>
              <a:ahLst/>
              <a:cxnLst>
                <a:cxn ang="T6">
                  <a:pos x="T0" y="T1"/>
                </a:cxn>
                <a:cxn ang="T7">
                  <a:pos x="T2" y="T3"/>
                </a:cxn>
                <a:cxn ang="T8">
                  <a:pos x="T4" y="T5"/>
                </a:cxn>
              </a:cxnLst>
              <a:rect l="T9" t="T10" r="T11" b="T12"/>
              <a:pathLst>
                <a:path w="163688" h="381000">
                  <a:moveTo>
                    <a:pt x="163688" y="0"/>
                  </a:moveTo>
                  <a:cubicBezTo>
                    <a:pt x="84666" y="52916"/>
                    <a:pt x="5644" y="105833"/>
                    <a:pt x="2822" y="169333"/>
                  </a:cubicBezTo>
                  <a:cubicBezTo>
                    <a:pt x="0" y="232833"/>
                    <a:pt x="146755" y="381000"/>
                    <a:pt x="146755" y="381000"/>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sp>
          <p:nvSpPr>
            <p:cNvPr id="23611" name="Freeform 106"/>
            <p:cNvSpPr>
              <a:spLocks noChangeArrowheads="1"/>
            </p:cNvSpPr>
            <p:nvPr/>
          </p:nvSpPr>
          <p:spPr bwMode="auto">
            <a:xfrm flipH="1">
              <a:off x="4495800" y="5511801"/>
              <a:ext cx="146755" cy="520699"/>
            </a:xfrm>
            <a:custGeom>
              <a:avLst/>
              <a:gdLst>
                <a:gd name="T0" fmla="*/ 25575 w 163688"/>
                <a:gd name="T1" fmla="*/ 0 h 381000"/>
                <a:gd name="T2" fmla="*/ 440 w 163688"/>
                <a:gd name="T3" fmla="*/ 34276131 h 381000"/>
                <a:gd name="T4" fmla="*/ 22929 w 163688"/>
                <a:gd name="T5" fmla="*/ 77121264 h 381000"/>
                <a:gd name="T6" fmla="*/ 0 60000 65536"/>
                <a:gd name="T7" fmla="*/ 0 60000 65536"/>
                <a:gd name="T8" fmla="*/ 0 60000 65536"/>
                <a:gd name="T9" fmla="*/ 0 w 163688"/>
                <a:gd name="T10" fmla="*/ 0 h 381000"/>
                <a:gd name="T11" fmla="*/ 163688 w 163688"/>
                <a:gd name="T12" fmla="*/ 381000 h 381000"/>
              </a:gdLst>
              <a:ahLst/>
              <a:cxnLst>
                <a:cxn ang="T6">
                  <a:pos x="T0" y="T1"/>
                </a:cxn>
                <a:cxn ang="T7">
                  <a:pos x="T2" y="T3"/>
                </a:cxn>
                <a:cxn ang="T8">
                  <a:pos x="T4" y="T5"/>
                </a:cxn>
              </a:cxnLst>
              <a:rect l="T9" t="T10" r="T11" b="T12"/>
              <a:pathLst>
                <a:path w="163688" h="381000">
                  <a:moveTo>
                    <a:pt x="163688" y="0"/>
                  </a:moveTo>
                  <a:cubicBezTo>
                    <a:pt x="84666" y="52916"/>
                    <a:pt x="5644" y="105833"/>
                    <a:pt x="2822" y="169333"/>
                  </a:cubicBezTo>
                  <a:cubicBezTo>
                    <a:pt x="0" y="232833"/>
                    <a:pt x="146755" y="381000"/>
                    <a:pt x="146755" y="381000"/>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sp>
          <p:nvSpPr>
            <p:cNvPr id="23612" name="TextBox 293"/>
            <p:cNvSpPr txBox="1">
              <a:spLocks noChangeArrowheads="1"/>
            </p:cNvSpPr>
            <p:nvPr/>
          </p:nvSpPr>
          <p:spPr bwMode="auto">
            <a:xfrm>
              <a:off x="4114800" y="4567434"/>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8. fork</a:t>
              </a:r>
            </a:p>
          </p:txBody>
        </p:sp>
        <p:sp>
          <p:nvSpPr>
            <p:cNvPr id="23613" name="TextBox 293"/>
            <p:cNvSpPr txBox="1">
              <a:spLocks noChangeArrowheads="1"/>
            </p:cNvSpPr>
            <p:nvPr/>
          </p:nvSpPr>
          <p:spPr bwMode="auto">
            <a:xfrm>
              <a:off x="4087034" y="5588000"/>
              <a:ext cx="784121" cy="158750"/>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10. start job</a:t>
              </a:r>
            </a:p>
          </p:txBody>
        </p:sp>
      </p:grpSp>
      <p:sp>
        <p:nvSpPr>
          <p:cNvPr id="23558" name="Text Box 27"/>
          <p:cNvSpPr txBox="1">
            <a:spLocks noChangeArrowheads="1"/>
          </p:cNvSpPr>
          <p:nvPr/>
        </p:nvSpPr>
        <p:spPr bwMode="auto">
          <a:xfrm>
            <a:off x="8010525" y="4646613"/>
            <a:ext cx="184150" cy="366712"/>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grpSp>
        <p:nvGrpSpPr>
          <p:cNvPr id="23559" name="Group 160"/>
          <p:cNvGrpSpPr>
            <a:grpSpLocks/>
          </p:cNvGrpSpPr>
          <p:nvPr/>
        </p:nvGrpSpPr>
        <p:grpSpPr bwMode="auto">
          <a:xfrm>
            <a:off x="7296150" y="4565650"/>
            <a:ext cx="1524000" cy="2243138"/>
            <a:chOff x="3429000" y="2390775"/>
            <a:chExt cx="1524000" cy="2243138"/>
          </a:xfrm>
        </p:grpSpPr>
        <p:sp>
          <p:nvSpPr>
            <p:cNvPr id="23590" name="Rectangle 3"/>
            <p:cNvSpPr>
              <a:spLocks noChangeArrowheads="1"/>
            </p:cNvSpPr>
            <p:nvPr/>
          </p:nvSpPr>
          <p:spPr bwMode="auto">
            <a:xfrm>
              <a:off x="3429000" y="2667000"/>
              <a:ext cx="1524000" cy="1933575"/>
            </a:xfrm>
            <a:prstGeom prst="rect">
              <a:avLst/>
            </a:prstGeom>
            <a:solidFill>
              <a:srgbClr val="E6E6E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591" name="Text Box 27"/>
            <p:cNvSpPr txBox="1">
              <a:spLocks noChangeArrowheads="1"/>
            </p:cNvSpPr>
            <p:nvPr/>
          </p:nvSpPr>
          <p:spPr bwMode="auto">
            <a:xfrm>
              <a:off x="4441825" y="4267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grpSp>
          <p:nvGrpSpPr>
            <p:cNvPr id="23592" name="Group 163"/>
            <p:cNvGrpSpPr>
              <a:grpSpLocks/>
            </p:cNvGrpSpPr>
            <p:nvPr/>
          </p:nvGrpSpPr>
          <p:grpSpPr bwMode="auto">
            <a:xfrm>
              <a:off x="3657600" y="2667000"/>
              <a:ext cx="990600" cy="762000"/>
              <a:chOff x="738779" y="3183469"/>
              <a:chExt cx="990600" cy="762000"/>
            </a:xfrm>
          </p:grpSpPr>
          <p:sp>
            <p:nvSpPr>
              <p:cNvPr id="23599"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600"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master</a:t>
                </a:r>
              </a:p>
            </p:txBody>
          </p:sp>
        </p:grpSp>
        <p:sp>
          <p:nvSpPr>
            <p:cNvPr id="23593" name="TextBox 250"/>
            <p:cNvSpPr txBox="1">
              <a:spLocks noChangeArrowheads="1"/>
            </p:cNvSpPr>
            <p:nvPr/>
          </p:nvSpPr>
          <p:spPr bwMode="auto">
            <a:xfrm>
              <a:off x="3522663" y="2390775"/>
              <a:ext cx="1335087"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Stork server host</a:t>
              </a:r>
            </a:p>
          </p:txBody>
        </p:sp>
        <p:grpSp>
          <p:nvGrpSpPr>
            <p:cNvPr id="23594" name="Group 165"/>
            <p:cNvGrpSpPr>
              <a:grpSpLocks/>
            </p:cNvGrpSpPr>
            <p:nvPr/>
          </p:nvGrpSpPr>
          <p:grpSpPr bwMode="auto">
            <a:xfrm>
              <a:off x="3603600" y="3708400"/>
              <a:ext cx="1098620" cy="762000"/>
              <a:chOff x="684779" y="3183469"/>
              <a:chExt cx="1098620" cy="762000"/>
            </a:xfrm>
          </p:grpSpPr>
          <p:sp>
            <p:nvSpPr>
              <p:cNvPr id="23597"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598" name="Text Box 40"/>
              <p:cNvSpPr txBox="1">
                <a:spLocks noChangeArrowheads="1"/>
              </p:cNvSpPr>
              <p:nvPr/>
            </p:nvSpPr>
            <p:spPr bwMode="auto">
              <a:xfrm>
                <a:off x="684779" y="3183469"/>
                <a:ext cx="109862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stork_server</a:t>
                </a:r>
              </a:p>
            </p:txBody>
          </p:sp>
        </p:grpSp>
        <p:sp>
          <p:nvSpPr>
            <p:cNvPr id="23595" name="Freeform 166"/>
            <p:cNvSpPr>
              <a:spLocks noChangeArrowheads="1"/>
            </p:cNvSpPr>
            <p:nvPr/>
          </p:nvSpPr>
          <p:spPr bwMode="auto">
            <a:xfrm flipH="1">
              <a:off x="4501445" y="3429000"/>
              <a:ext cx="146755" cy="520699"/>
            </a:xfrm>
            <a:custGeom>
              <a:avLst/>
              <a:gdLst>
                <a:gd name="T0" fmla="*/ 25575 w 163688"/>
                <a:gd name="T1" fmla="*/ 0 h 381000"/>
                <a:gd name="T2" fmla="*/ 440 w 163688"/>
                <a:gd name="T3" fmla="*/ 34276131 h 381000"/>
                <a:gd name="T4" fmla="*/ 22929 w 163688"/>
                <a:gd name="T5" fmla="*/ 77121264 h 381000"/>
                <a:gd name="T6" fmla="*/ 0 60000 65536"/>
                <a:gd name="T7" fmla="*/ 0 60000 65536"/>
                <a:gd name="T8" fmla="*/ 0 60000 65536"/>
                <a:gd name="T9" fmla="*/ 0 w 163688"/>
                <a:gd name="T10" fmla="*/ 0 h 381000"/>
                <a:gd name="T11" fmla="*/ 163688 w 163688"/>
                <a:gd name="T12" fmla="*/ 381000 h 381000"/>
              </a:gdLst>
              <a:ahLst/>
              <a:cxnLst>
                <a:cxn ang="T6">
                  <a:pos x="T0" y="T1"/>
                </a:cxn>
                <a:cxn ang="T7">
                  <a:pos x="T2" y="T3"/>
                </a:cxn>
                <a:cxn ang="T8">
                  <a:pos x="T4" y="T5"/>
                </a:cxn>
              </a:cxnLst>
              <a:rect l="T9" t="T10" r="T11" b="T12"/>
              <a:pathLst>
                <a:path w="163688" h="381000">
                  <a:moveTo>
                    <a:pt x="163688" y="0"/>
                  </a:moveTo>
                  <a:cubicBezTo>
                    <a:pt x="84666" y="52916"/>
                    <a:pt x="5644" y="105833"/>
                    <a:pt x="2822" y="169333"/>
                  </a:cubicBezTo>
                  <a:cubicBezTo>
                    <a:pt x="0" y="232833"/>
                    <a:pt x="146755" y="381000"/>
                    <a:pt x="146755" y="381000"/>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sp>
          <p:nvSpPr>
            <p:cNvPr id="23596" name="TextBox 293"/>
            <p:cNvSpPr txBox="1">
              <a:spLocks noChangeArrowheads="1"/>
            </p:cNvSpPr>
            <p:nvPr/>
          </p:nvSpPr>
          <p:spPr bwMode="auto">
            <a:xfrm>
              <a:off x="4142815" y="3505200"/>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 fork</a:t>
              </a:r>
            </a:p>
          </p:txBody>
        </p:sp>
      </p:grpSp>
      <p:grpSp>
        <p:nvGrpSpPr>
          <p:cNvPr id="23560" name="Group 103"/>
          <p:cNvGrpSpPr>
            <a:grpSpLocks/>
          </p:cNvGrpSpPr>
          <p:nvPr/>
        </p:nvGrpSpPr>
        <p:grpSpPr bwMode="auto">
          <a:xfrm>
            <a:off x="1816100" y="450850"/>
            <a:ext cx="3276600" cy="1952625"/>
            <a:chOff x="1600200" y="457200"/>
            <a:chExt cx="3276600" cy="1952625"/>
          </a:xfrm>
        </p:grpSpPr>
        <p:sp>
          <p:nvSpPr>
            <p:cNvPr id="23573" name="TextBox 250"/>
            <p:cNvSpPr txBox="1">
              <a:spLocks noChangeArrowheads="1"/>
            </p:cNvSpPr>
            <p:nvPr/>
          </p:nvSpPr>
          <p:spPr bwMode="auto">
            <a:xfrm>
              <a:off x="2443163" y="457200"/>
              <a:ext cx="1585912"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Condor execute host</a:t>
              </a:r>
            </a:p>
          </p:txBody>
        </p:sp>
        <p:sp>
          <p:nvSpPr>
            <p:cNvPr id="23574" name="Rectangle 3"/>
            <p:cNvSpPr>
              <a:spLocks noChangeArrowheads="1"/>
            </p:cNvSpPr>
            <p:nvPr/>
          </p:nvSpPr>
          <p:spPr bwMode="auto">
            <a:xfrm>
              <a:off x="1600200" y="733425"/>
              <a:ext cx="3276600" cy="1676400"/>
            </a:xfrm>
            <a:prstGeom prst="rect">
              <a:avLst/>
            </a:prstGeom>
            <a:solidFill>
              <a:srgbClr val="E6E6E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grpSp>
          <p:nvGrpSpPr>
            <p:cNvPr id="23575" name="Group 111"/>
            <p:cNvGrpSpPr>
              <a:grpSpLocks/>
            </p:cNvGrpSpPr>
            <p:nvPr/>
          </p:nvGrpSpPr>
          <p:grpSpPr bwMode="auto">
            <a:xfrm>
              <a:off x="2743200" y="733425"/>
              <a:ext cx="990600" cy="762000"/>
              <a:chOff x="738779" y="3183469"/>
              <a:chExt cx="990600" cy="762000"/>
            </a:xfrm>
          </p:grpSpPr>
          <p:sp>
            <p:nvSpPr>
              <p:cNvPr id="23588"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589"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master</a:t>
                </a:r>
              </a:p>
            </p:txBody>
          </p:sp>
        </p:grpSp>
        <p:grpSp>
          <p:nvGrpSpPr>
            <p:cNvPr id="23576" name="Group 115"/>
            <p:cNvGrpSpPr>
              <a:grpSpLocks/>
            </p:cNvGrpSpPr>
            <p:nvPr/>
          </p:nvGrpSpPr>
          <p:grpSpPr bwMode="auto">
            <a:xfrm>
              <a:off x="1676400" y="1495425"/>
              <a:ext cx="990600" cy="762000"/>
              <a:chOff x="738779" y="3183469"/>
              <a:chExt cx="990600" cy="762000"/>
            </a:xfrm>
          </p:grpSpPr>
          <p:sp>
            <p:nvSpPr>
              <p:cNvPr id="23586"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587" name="Text Box 40"/>
              <p:cNvSpPr txBox="1">
                <a:spLocks noChangeArrowheads="1"/>
              </p:cNvSpPr>
              <p:nvPr/>
            </p:nvSpPr>
            <p:spPr bwMode="auto">
              <a:xfrm>
                <a:off x="761004" y="3183469"/>
                <a:ext cx="9461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negotiator</a:t>
                </a:r>
              </a:p>
            </p:txBody>
          </p:sp>
        </p:grpSp>
        <p:grpSp>
          <p:nvGrpSpPr>
            <p:cNvPr id="23577" name="Group 118"/>
            <p:cNvGrpSpPr>
              <a:grpSpLocks/>
            </p:cNvGrpSpPr>
            <p:nvPr/>
          </p:nvGrpSpPr>
          <p:grpSpPr bwMode="auto">
            <a:xfrm>
              <a:off x="3810000" y="1495425"/>
              <a:ext cx="990600" cy="762000"/>
              <a:chOff x="738779" y="3183469"/>
              <a:chExt cx="990600" cy="762000"/>
            </a:xfrm>
          </p:grpSpPr>
          <p:sp>
            <p:nvSpPr>
              <p:cNvPr id="23584"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3585" name="Text Box 40"/>
              <p:cNvSpPr txBox="1">
                <a:spLocks noChangeArrowheads="1"/>
              </p:cNvSpPr>
              <p:nvPr/>
            </p:nvSpPr>
            <p:spPr bwMode="auto">
              <a:xfrm>
                <a:off x="799104" y="3183469"/>
                <a:ext cx="869950" cy="244475"/>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collector</a:t>
                </a:r>
              </a:p>
            </p:txBody>
          </p:sp>
        </p:grpSp>
        <p:sp>
          <p:nvSpPr>
            <p:cNvPr id="23578" name="Freeform 133"/>
            <p:cNvSpPr>
              <a:spLocks noChangeArrowheads="1"/>
            </p:cNvSpPr>
            <p:nvPr/>
          </p:nvSpPr>
          <p:spPr bwMode="auto">
            <a:xfrm>
              <a:off x="3733800" y="1085497"/>
              <a:ext cx="434622" cy="452261"/>
            </a:xfrm>
            <a:custGeom>
              <a:avLst/>
              <a:gdLst>
                <a:gd name="T0" fmla="*/ 0 w 434622"/>
                <a:gd name="T1" fmla="*/ 28928 h 452261"/>
                <a:gd name="T2" fmla="*/ 364067 w 434622"/>
                <a:gd name="T3" fmla="*/ 105128 h 452261"/>
                <a:gd name="T4" fmla="*/ 423333 w 434622"/>
                <a:gd name="T5" fmla="*/ 452261 h 452261"/>
                <a:gd name="T6" fmla="*/ 0 60000 65536"/>
                <a:gd name="T7" fmla="*/ 0 60000 65536"/>
                <a:gd name="T8" fmla="*/ 0 60000 65536"/>
                <a:gd name="T9" fmla="*/ 0 w 434622"/>
                <a:gd name="T10" fmla="*/ 0 h 452261"/>
                <a:gd name="T11" fmla="*/ 434622 w 434622"/>
                <a:gd name="T12" fmla="*/ 452261 h 452261"/>
              </a:gdLst>
              <a:ahLst/>
              <a:cxnLst>
                <a:cxn ang="T6">
                  <a:pos x="T0" y="T1"/>
                </a:cxn>
                <a:cxn ang="T7">
                  <a:pos x="T2" y="T3"/>
                </a:cxn>
                <a:cxn ang="T8">
                  <a:pos x="T4" y="T5"/>
                </a:cxn>
              </a:cxnLst>
              <a:rect l="T9" t="T10" r="T11" b="T12"/>
              <a:pathLst>
                <a:path w="434622" h="452261">
                  <a:moveTo>
                    <a:pt x="0" y="28928"/>
                  </a:moveTo>
                  <a:cubicBezTo>
                    <a:pt x="146756" y="0"/>
                    <a:pt x="293512" y="34573"/>
                    <a:pt x="364067" y="105128"/>
                  </a:cubicBezTo>
                  <a:cubicBezTo>
                    <a:pt x="434622" y="175683"/>
                    <a:pt x="423333" y="452261"/>
                    <a:pt x="423333" y="452261"/>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sp>
          <p:nvSpPr>
            <p:cNvPr id="23579" name="Freeform 134"/>
            <p:cNvSpPr>
              <a:spLocks noChangeArrowheads="1"/>
            </p:cNvSpPr>
            <p:nvPr/>
          </p:nvSpPr>
          <p:spPr bwMode="auto">
            <a:xfrm flipH="1">
              <a:off x="2305050" y="1085850"/>
              <a:ext cx="434622" cy="452261"/>
            </a:xfrm>
            <a:custGeom>
              <a:avLst/>
              <a:gdLst>
                <a:gd name="T0" fmla="*/ 0 w 434622"/>
                <a:gd name="T1" fmla="*/ 28928 h 452261"/>
                <a:gd name="T2" fmla="*/ 364067 w 434622"/>
                <a:gd name="T3" fmla="*/ 105128 h 452261"/>
                <a:gd name="T4" fmla="*/ 423333 w 434622"/>
                <a:gd name="T5" fmla="*/ 452261 h 452261"/>
                <a:gd name="T6" fmla="*/ 0 60000 65536"/>
                <a:gd name="T7" fmla="*/ 0 60000 65536"/>
                <a:gd name="T8" fmla="*/ 0 60000 65536"/>
                <a:gd name="T9" fmla="*/ 0 w 434622"/>
                <a:gd name="T10" fmla="*/ 0 h 452261"/>
                <a:gd name="T11" fmla="*/ 434622 w 434622"/>
                <a:gd name="T12" fmla="*/ 452261 h 452261"/>
              </a:gdLst>
              <a:ahLst/>
              <a:cxnLst>
                <a:cxn ang="T6">
                  <a:pos x="T0" y="T1"/>
                </a:cxn>
                <a:cxn ang="T7">
                  <a:pos x="T2" y="T3"/>
                </a:cxn>
                <a:cxn ang="T8">
                  <a:pos x="T4" y="T5"/>
                </a:cxn>
              </a:cxnLst>
              <a:rect l="T9" t="T10" r="T11" b="T12"/>
              <a:pathLst>
                <a:path w="434622" h="452261">
                  <a:moveTo>
                    <a:pt x="0" y="28928"/>
                  </a:moveTo>
                  <a:cubicBezTo>
                    <a:pt x="146756" y="0"/>
                    <a:pt x="293512" y="34573"/>
                    <a:pt x="364067" y="105128"/>
                  </a:cubicBezTo>
                  <a:cubicBezTo>
                    <a:pt x="434622" y="175683"/>
                    <a:pt x="423333" y="452261"/>
                    <a:pt x="423333" y="452261"/>
                  </a:cubicBezTo>
                </a:path>
              </a:pathLst>
            </a:custGeom>
            <a:solidFill>
              <a:schemeClr val="accent1">
                <a:alpha val="0"/>
              </a:schemeClr>
            </a:solidFill>
            <a:ln w="12700">
              <a:solidFill>
                <a:schemeClr val="tx1"/>
              </a:solidFill>
              <a:prstDash val="dash"/>
              <a:round/>
              <a:headEnd/>
              <a:tailEnd type="arrow" w="med" len="med"/>
            </a:ln>
          </p:spPr>
          <p:txBody>
            <a:bodyPr/>
            <a:lstStyle/>
            <a:p>
              <a:endParaRPr lang="es-ES"/>
            </a:p>
          </p:txBody>
        </p:sp>
        <p:sp>
          <p:nvSpPr>
            <p:cNvPr id="23580" name="TextBox 293"/>
            <p:cNvSpPr txBox="1">
              <a:spLocks noChangeArrowheads="1"/>
            </p:cNvSpPr>
            <p:nvPr/>
          </p:nvSpPr>
          <p:spPr bwMode="auto">
            <a:xfrm>
              <a:off x="1981200" y="1038225"/>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 fork</a:t>
              </a:r>
            </a:p>
          </p:txBody>
        </p:sp>
        <p:sp>
          <p:nvSpPr>
            <p:cNvPr id="23581" name="TextBox 293"/>
            <p:cNvSpPr txBox="1">
              <a:spLocks noChangeArrowheads="1"/>
            </p:cNvSpPr>
            <p:nvPr/>
          </p:nvSpPr>
          <p:spPr bwMode="auto">
            <a:xfrm>
              <a:off x="3990415" y="1038225"/>
              <a:ext cx="505385" cy="156966"/>
            </a:xfrm>
            <a:prstGeom prst="rect">
              <a:avLst/>
            </a:prstGeom>
            <a:solidFill>
              <a:schemeClr val="bg1"/>
            </a:solidFill>
            <a:ln w="3175">
              <a:solidFill>
                <a:schemeClr val="tx1"/>
              </a:solidFill>
              <a:miter lim="800000"/>
              <a:headEnd/>
              <a:tailEnd/>
            </a:ln>
          </p:spPr>
          <p:txBody>
            <a:bodyPr wrap="none" tIns="9144" bIns="9144">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 fork</a:t>
              </a:r>
            </a:p>
          </p:txBody>
        </p:sp>
        <p:sp>
          <p:nvSpPr>
            <p:cNvPr id="23582" name="Freeform 97"/>
            <p:cNvSpPr>
              <a:spLocks noChangeArrowheads="1"/>
            </p:cNvSpPr>
            <p:nvPr/>
          </p:nvSpPr>
          <p:spPr bwMode="auto">
            <a:xfrm flipH="1">
              <a:off x="2667000" y="1866900"/>
              <a:ext cx="1143000" cy="287867"/>
            </a:xfrm>
            <a:custGeom>
              <a:avLst/>
              <a:gdLst>
                <a:gd name="T0" fmla="*/ 134296030 w 831850"/>
                <a:gd name="T1" fmla="*/ 12700 h 287867"/>
                <a:gd name="T2" fmla="*/ 71761158 w 831850"/>
                <a:gd name="T3" fmla="*/ 285750 h 287867"/>
                <a:gd name="T4" fmla="*/ 0 w 831850"/>
                <a:gd name="T5" fmla="*/ 0 h 287867"/>
                <a:gd name="T6" fmla="*/ 0 60000 65536"/>
                <a:gd name="T7" fmla="*/ 0 60000 65536"/>
                <a:gd name="T8" fmla="*/ 0 60000 65536"/>
                <a:gd name="T9" fmla="*/ 0 w 831850"/>
                <a:gd name="T10" fmla="*/ 0 h 287867"/>
                <a:gd name="T11" fmla="*/ 831850 w 831850"/>
                <a:gd name="T12" fmla="*/ 287867 h 287867"/>
              </a:gdLst>
              <a:ahLst/>
              <a:cxnLst>
                <a:cxn ang="T6">
                  <a:pos x="T0" y="T1"/>
                </a:cxn>
                <a:cxn ang="T7">
                  <a:pos x="T2" y="T3"/>
                </a:cxn>
                <a:cxn ang="T8">
                  <a:pos x="T4" y="T5"/>
                </a:cxn>
              </a:cxnLst>
              <a:rect l="T9" t="T10" r="T11" b="T12"/>
              <a:pathLst>
                <a:path w="831850" h="287867">
                  <a:moveTo>
                    <a:pt x="831850" y="12700"/>
                  </a:moveTo>
                  <a:cubicBezTo>
                    <a:pt x="745596" y="150283"/>
                    <a:pt x="583142" y="287867"/>
                    <a:pt x="444500" y="285750"/>
                  </a:cubicBezTo>
                  <a:cubicBezTo>
                    <a:pt x="305858" y="283633"/>
                    <a:pt x="0" y="0"/>
                    <a:pt x="0" y="0"/>
                  </a:cubicBezTo>
                </a:path>
              </a:pathLst>
            </a:custGeom>
            <a:noFill/>
            <a:ln w="12700">
              <a:solidFill>
                <a:schemeClr val="tx1"/>
              </a:solidFill>
              <a:round/>
              <a:headEnd/>
              <a:tailEnd type="arrow" w="med" len="med"/>
            </a:ln>
          </p:spPr>
          <p:txBody>
            <a:bodyPr/>
            <a:lstStyle/>
            <a:p>
              <a:endParaRPr lang="es-ES"/>
            </a:p>
          </p:txBody>
        </p:sp>
        <p:sp>
          <p:nvSpPr>
            <p:cNvPr id="23583" name="TextBox 293"/>
            <p:cNvSpPr txBox="1">
              <a:spLocks noChangeArrowheads="1"/>
            </p:cNvSpPr>
            <p:nvPr/>
          </p:nvSpPr>
          <p:spPr bwMode="auto">
            <a:xfrm>
              <a:off x="2853765" y="2041525"/>
              <a:ext cx="841935" cy="295466"/>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5. Negotiator cycle</a:t>
              </a:r>
            </a:p>
          </p:txBody>
        </p:sp>
      </p:grpSp>
      <p:sp>
        <p:nvSpPr>
          <p:cNvPr id="23561" name="Freeform 96"/>
          <p:cNvSpPr>
            <a:spLocks noChangeArrowheads="1"/>
          </p:cNvSpPr>
          <p:nvPr/>
        </p:nvSpPr>
        <p:spPr bwMode="auto">
          <a:xfrm>
            <a:off x="1809750" y="2247900"/>
            <a:ext cx="2708275" cy="2165350"/>
          </a:xfrm>
          <a:custGeom>
            <a:avLst/>
            <a:gdLst>
              <a:gd name="T0" fmla="*/ 0 w 2708275"/>
              <a:gd name="T1" fmla="*/ 4717997 h 2051050"/>
              <a:gd name="T2" fmla="*/ 2393951 w 2708275"/>
              <a:gd name="T3" fmla="*/ 4098005 h 2051050"/>
              <a:gd name="T4" fmla="*/ 2571751 w 2708275"/>
              <a:gd name="T5" fmla="*/ 0 h 2051050"/>
              <a:gd name="T6" fmla="*/ 0 60000 65536"/>
              <a:gd name="T7" fmla="*/ 0 60000 65536"/>
              <a:gd name="T8" fmla="*/ 0 60000 65536"/>
              <a:gd name="T9" fmla="*/ 0 w 2708275"/>
              <a:gd name="T10" fmla="*/ 0 h 2051050"/>
              <a:gd name="T11" fmla="*/ 2708275 w 2708275"/>
              <a:gd name="T12" fmla="*/ 2051050 h 2051050"/>
            </a:gdLst>
            <a:ahLst/>
            <a:cxnLst>
              <a:cxn ang="T6">
                <a:pos x="T0" y="T1"/>
              </a:cxn>
              <a:cxn ang="T7">
                <a:pos x="T2" y="T3"/>
              </a:cxn>
              <a:cxn ang="T8">
                <a:pos x="T4" y="T5"/>
              </a:cxn>
            </a:cxnLst>
            <a:rect l="T9" t="T10" r="T11" b="T12"/>
            <a:pathLst>
              <a:path w="2708275" h="2051050">
                <a:moveTo>
                  <a:pt x="0" y="1981200"/>
                </a:moveTo>
                <a:cubicBezTo>
                  <a:pt x="1058862" y="1901825"/>
                  <a:pt x="1965325" y="2051050"/>
                  <a:pt x="2393950" y="1720850"/>
                </a:cubicBezTo>
                <a:cubicBezTo>
                  <a:pt x="2708275" y="1409700"/>
                  <a:pt x="2571750" y="0"/>
                  <a:pt x="2571750" y="0"/>
                </a:cubicBezTo>
              </a:path>
            </a:pathLst>
          </a:custGeom>
          <a:noFill/>
          <a:ln w="12700">
            <a:solidFill>
              <a:schemeClr val="tx1"/>
            </a:solidFill>
            <a:round/>
            <a:headEnd/>
            <a:tailEnd type="arrow" w="med" len="med"/>
          </a:ln>
        </p:spPr>
        <p:txBody>
          <a:bodyPr/>
          <a:lstStyle/>
          <a:p>
            <a:endParaRPr lang="es-ES"/>
          </a:p>
        </p:txBody>
      </p:sp>
      <p:sp>
        <p:nvSpPr>
          <p:cNvPr id="23562" name="Freeform 95"/>
          <p:cNvSpPr>
            <a:spLocks noChangeArrowheads="1"/>
          </p:cNvSpPr>
          <p:nvPr/>
        </p:nvSpPr>
        <p:spPr bwMode="auto">
          <a:xfrm>
            <a:off x="4529138" y="2254250"/>
            <a:ext cx="525462" cy="1993900"/>
          </a:xfrm>
          <a:custGeom>
            <a:avLst/>
            <a:gdLst>
              <a:gd name="T0" fmla="*/ 532925 w 524933"/>
              <a:gd name="T1" fmla="*/ 1993900 h 1993900"/>
              <a:gd name="T2" fmla="*/ 88105 w 524933"/>
              <a:gd name="T3" fmla="*/ 1441450 h 1993900"/>
              <a:gd name="T4" fmla="*/ 4293 w 524933"/>
              <a:gd name="T5" fmla="*/ 0 h 1993900"/>
              <a:gd name="T6" fmla="*/ 4293 w 524933"/>
              <a:gd name="T7" fmla="*/ 0 h 1993900"/>
              <a:gd name="T8" fmla="*/ 0 60000 65536"/>
              <a:gd name="T9" fmla="*/ 0 60000 65536"/>
              <a:gd name="T10" fmla="*/ 0 60000 65536"/>
              <a:gd name="T11" fmla="*/ 0 60000 65536"/>
              <a:gd name="T12" fmla="*/ 0 w 524933"/>
              <a:gd name="T13" fmla="*/ 0 h 1993900"/>
              <a:gd name="T14" fmla="*/ 524933 w 524933"/>
              <a:gd name="T15" fmla="*/ 1993900 h 1993900"/>
            </a:gdLst>
            <a:ahLst/>
            <a:cxnLst>
              <a:cxn ang="T8">
                <a:pos x="T0" y="T1"/>
              </a:cxn>
              <a:cxn ang="T9">
                <a:pos x="T2" y="T3"/>
              </a:cxn>
              <a:cxn ang="T10">
                <a:pos x="T4" y="T5"/>
              </a:cxn>
              <a:cxn ang="T11">
                <a:pos x="T6" y="T7"/>
              </a:cxn>
            </a:cxnLst>
            <a:rect l="T12" t="T13" r="T14" b="T15"/>
            <a:pathLst>
              <a:path w="524933" h="1993900">
                <a:moveTo>
                  <a:pt x="524933" y="1993900"/>
                </a:moveTo>
                <a:cubicBezTo>
                  <a:pt x="349249" y="1883833"/>
                  <a:pt x="173566" y="1773767"/>
                  <a:pt x="86783" y="1441450"/>
                </a:cubicBezTo>
                <a:cubicBezTo>
                  <a:pt x="0" y="1109133"/>
                  <a:pt x="4233" y="0"/>
                  <a:pt x="4233" y="0"/>
                </a:cubicBezTo>
              </a:path>
            </a:pathLst>
          </a:custGeom>
          <a:noFill/>
          <a:ln w="12700">
            <a:solidFill>
              <a:schemeClr val="tx1"/>
            </a:solidFill>
            <a:round/>
            <a:headEnd/>
            <a:tailEnd type="arrow" w="med" len="med"/>
          </a:ln>
        </p:spPr>
        <p:txBody>
          <a:bodyPr/>
          <a:lstStyle/>
          <a:p>
            <a:endParaRPr lang="es-ES"/>
          </a:p>
        </p:txBody>
      </p:sp>
      <p:sp>
        <p:nvSpPr>
          <p:cNvPr id="23563" name="TextBox 293"/>
          <p:cNvSpPr txBox="1">
            <a:spLocks noChangeArrowheads="1"/>
          </p:cNvSpPr>
          <p:nvPr/>
        </p:nvSpPr>
        <p:spPr bwMode="auto">
          <a:xfrm>
            <a:off x="4406900" y="3727450"/>
            <a:ext cx="749300" cy="295275"/>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2. machine ClassAd</a:t>
            </a:r>
          </a:p>
        </p:txBody>
      </p:sp>
      <p:sp>
        <p:nvSpPr>
          <p:cNvPr id="23564" name="TextBox 293"/>
          <p:cNvSpPr txBox="1">
            <a:spLocks noChangeArrowheads="1"/>
          </p:cNvSpPr>
          <p:nvPr/>
        </p:nvSpPr>
        <p:spPr bwMode="auto">
          <a:xfrm>
            <a:off x="1892300" y="4117975"/>
            <a:ext cx="749300" cy="295275"/>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4. job ClassAd</a:t>
            </a:r>
          </a:p>
        </p:txBody>
      </p:sp>
      <p:sp>
        <p:nvSpPr>
          <p:cNvPr id="23565" name="Freeform 107"/>
          <p:cNvSpPr>
            <a:spLocks noChangeArrowheads="1"/>
          </p:cNvSpPr>
          <p:nvPr/>
        </p:nvSpPr>
        <p:spPr bwMode="auto">
          <a:xfrm>
            <a:off x="1784350" y="2247900"/>
            <a:ext cx="696913" cy="1879600"/>
          </a:xfrm>
          <a:custGeom>
            <a:avLst/>
            <a:gdLst>
              <a:gd name="T0" fmla="*/ 603750 w 696383"/>
              <a:gd name="T1" fmla="*/ 0 h 1879600"/>
              <a:gd name="T2" fmla="*/ 603750 w 696383"/>
              <a:gd name="T3" fmla="*/ 1327150 h 1879600"/>
              <a:gd name="T4" fmla="*/ 0 w 696383"/>
              <a:gd name="T5" fmla="*/ 1879600 h 1879600"/>
              <a:gd name="T6" fmla="*/ 0 60000 65536"/>
              <a:gd name="T7" fmla="*/ 0 60000 65536"/>
              <a:gd name="T8" fmla="*/ 0 60000 65536"/>
              <a:gd name="T9" fmla="*/ 0 w 696383"/>
              <a:gd name="T10" fmla="*/ 0 h 1879600"/>
              <a:gd name="T11" fmla="*/ 696383 w 696383"/>
              <a:gd name="T12" fmla="*/ 1879600 h 1879600"/>
            </a:gdLst>
            <a:ahLst/>
            <a:cxnLst>
              <a:cxn ang="T6">
                <a:pos x="T0" y="T1"/>
              </a:cxn>
              <a:cxn ang="T7">
                <a:pos x="T2" y="T3"/>
              </a:cxn>
              <a:cxn ang="T8">
                <a:pos x="T4" y="T5"/>
              </a:cxn>
            </a:cxnLst>
            <a:rect l="T9" t="T10" r="T11" b="T12"/>
            <a:pathLst>
              <a:path w="696383" h="1879600">
                <a:moveTo>
                  <a:pt x="596900" y="0"/>
                </a:moveTo>
                <a:cubicBezTo>
                  <a:pt x="646641" y="506941"/>
                  <a:pt x="696383" y="1013883"/>
                  <a:pt x="596900" y="1327150"/>
                </a:cubicBezTo>
                <a:cubicBezTo>
                  <a:pt x="497417" y="1640417"/>
                  <a:pt x="0" y="1879600"/>
                  <a:pt x="0" y="1879600"/>
                </a:cubicBezTo>
              </a:path>
            </a:pathLst>
          </a:custGeom>
          <a:noFill/>
          <a:ln w="12700">
            <a:solidFill>
              <a:schemeClr val="tx1"/>
            </a:solidFill>
            <a:round/>
            <a:headEnd/>
            <a:tailEnd type="arrow" w="med" len="med"/>
          </a:ln>
        </p:spPr>
        <p:txBody>
          <a:bodyPr/>
          <a:lstStyle/>
          <a:p>
            <a:endParaRPr lang="es-ES"/>
          </a:p>
        </p:txBody>
      </p:sp>
      <p:sp>
        <p:nvSpPr>
          <p:cNvPr id="23566" name="TextBox 293"/>
          <p:cNvSpPr txBox="1">
            <a:spLocks noChangeArrowheads="1"/>
          </p:cNvSpPr>
          <p:nvPr/>
        </p:nvSpPr>
        <p:spPr bwMode="auto">
          <a:xfrm>
            <a:off x="2197100" y="3346450"/>
            <a:ext cx="838200" cy="704850"/>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5. Negotiator cycle</a:t>
            </a:r>
          </a:p>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6.	Report match</a:t>
            </a:r>
          </a:p>
        </p:txBody>
      </p:sp>
      <p:sp>
        <p:nvSpPr>
          <p:cNvPr id="23567" name="Freeform 114"/>
          <p:cNvSpPr>
            <a:spLocks noChangeArrowheads="1"/>
          </p:cNvSpPr>
          <p:nvPr/>
        </p:nvSpPr>
        <p:spPr bwMode="auto">
          <a:xfrm>
            <a:off x="2698750" y="2254250"/>
            <a:ext cx="2355850" cy="2120900"/>
          </a:xfrm>
          <a:custGeom>
            <a:avLst/>
            <a:gdLst>
              <a:gd name="T0" fmla="*/ 0 w 2355850"/>
              <a:gd name="T1" fmla="*/ 0 h 2120900"/>
              <a:gd name="T2" fmla="*/ 1181100 w 2355850"/>
              <a:gd name="T3" fmla="*/ 1644650 h 2120900"/>
              <a:gd name="T4" fmla="*/ 2355850 w 2355850"/>
              <a:gd name="T5" fmla="*/ 2120900 h 2120900"/>
              <a:gd name="T6" fmla="*/ 0 60000 65536"/>
              <a:gd name="T7" fmla="*/ 0 60000 65536"/>
              <a:gd name="T8" fmla="*/ 0 60000 65536"/>
              <a:gd name="T9" fmla="*/ 0 w 2355850"/>
              <a:gd name="T10" fmla="*/ 0 h 2120900"/>
              <a:gd name="T11" fmla="*/ 2355850 w 2355850"/>
              <a:gd name="T12" fmla="*/ 2120900 h 2120900"/>
            </a:gdLst>
            <a:ahLst/>
            <a:cxnLst>
              <a:cxn ang="T6">
                <a:pos x="T0" y="T1"/>
              </a:cxn>
              <a:cxn ang="T7">
                <a:pos x="T2" y="T3"/>
              </a:cxn>
              <a:cxn ang="T8">
                <a:pos x="T4" y="T5"/>
              </a:cxn>
            </a:cxnLst>
            <a:rect l="T9" t="T10" r="T11" b="T12"/>
            <a:pathLst>
              <a:path w="2355850" h="2120900">
                <a:moveTo>
                  <a:pt x="0" y="0"/>
                </a:moveTo>
                <a:cubicBezTo>
                  <a:pt x="508529" y="836083"/>
                  <a:pt x="788458" y="1291167"/>
                  <a:pt x="1181100" y="1644650"/>
                </a:cubicBezTo>
                <a:cubicBezTo>
                  <a:pt x="1573742" y="1998133"/>
                  <a:pt x="2355850" y="2120900"/>
                  <a:pt x="2355850" y="2120900"/>
                </a:cubicBezTo>
              </a:path>
            </a:pathLst>
          </a:custGeom>
          <a:noFill/>
          <a:ln w="12700">
            <a:solidFill>
              <a:schemeClr val="tx1"/>
            </a:solidFill>
            <a:round/>
            <a:headEnd/>
            <a:tailEnd type="arrow" w="med" len="med"/>
          </a:ln>
        </p:spPr>
        <p:txBody>
          <a:bodyPr/>
          <a:lstStyle/>
          <a:p>
            <a:endParaRPr lang="es-ES"/>
          </a:p>
        </p:txBody>
      </p:sp>
      <p:sp>
        <p:nvSpPr>
          <p:cNvPr id="23568" name="TextBox 293"/>
          <p:cNvSpPr txBox="1">
            <a:spLocks noChangeArrowheads="1"/>
          </p:cNvSpPr>
          <p:nvPr/>
        </p:nvSpPr>
        <p:spPr bwMode="auto">
          <a:xfrm>
            <a:off x="3340100" y="3622675"/>
            <a:ext cx="838200" cy="296863"/>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6.	Report match</a:t>
            </a:r>
          </a:p>
        </p:txBody>
      </p:sp>
      <p:sp>
        <p:nvSpPr>
          <p:cNvPr id="23569" name="Freeform 116"/>
          <p:cNvSpPr>
            <a:spLocks noChangeArrowheads="1"/>
          </p:cNvSpPr>
          <p:nvPr/>
        </p:nvSpPr>
        <p:spPr bwMode="auto">
          <a:xfrm>
            <a:off x="1809750" y="4495800"/>
            <a:ext cx="3238500" cy="446088"/>
          </a:xfrm>
          <a:custGeom>
            <a:avLst/>
            <a:gdLst>
              <a:gd name="T0" fmla="*/ 0 w 3238500"/>
              <a:gd name="T1" fmla="*/ 0 h 446617"/>
              <a:gd name="T2" fmla="*/ 1676400 w 3238500"/>
              <a:gd name="T3" fmla="*/ 436668 h 446617"/>
              <a:gd name="T4" fmla="*/ 3238500 w 3238500"/>
              <a:gd name="T5" fmla="*/ 12475 h 446617"/>
              <a:gd name="T6" fmla="*/ 0 60000 65536"/>
              <a:gd name="T7" fmla="*/ 0 60000 65536"/>
              <a:gd name="T8" fmla="*/ 0 60000 65536"/>
              <a:gd name="T9" fmla="*/ 0 w 3238500"/>
              <a:gd name="T10" fmla="*/ 0 h 446617"/>
              <a:gd name="T11" fmla="*/ 3238500 w 3238500"/>
              <a:gd name="T12" fmla="*/ 446617 h 446617"/>
            </a:gdLst>
            <a:ahLst/>
            <a:cxnLst>
              <a:cxn ang="T6">
                <a:pos x="T0" y="T1"/>
              </a:cxn>
              <a:cxn ang="T7">
                <a:pos x="T2" y="T3"/>
              </a:cxn>
              <a:cxn ang="T8">
                <a:pos x="T4" y="T5"/>
              </a:cxn>
            </a:cxnLst>
            <a:rect l="T9" t="T10" r="T11" b="T12"/>
            <a:pathLst>
              <a:path w="3238500" h="446617">
                <a:moveTo>
                  <a:pt x="0" y="0"/>
                </a:moveTo>
                <a:cubicBezTo>
                  <a:pt x="606425" y="221191"/>
                  <a:pt x="1136650" y="442383"/>
                  <a:pt x="1676400" y="444500"/>
                </a:cubicBezTo>
                <a:cubicBezTo>
                  <a:pt x="2216150" y="446617"/>
                  <a:pt x="3238500" y="12700"/>
                  <a:pt x="3238500" y="12700"/>
                </a:cubicBezTo>
              </a:path>
            </a:pathLst>
          </a:custGeom>
          <a:noFill/>
          <a:ln w="12700">
            <a:solidFill>
              <a:schemeClr val="tx1"/>
            </a:solidFill>
            <a:round/>
            <a:headEnd/>
            <a:tailEnd type="arrow" w="med" len="med"/>
          </a:ln>
        </p:spPr>
        <p:txBody>
          <a:bodyPr/>
          <a:lstStyle/>
          <a:p>
            <a:endParaRPr lang="es-ES"/>
          </a:p>
        </p:txBody>
      </p:sp>
      <p:sp>
        <p:nvSpPr>
          <p:cNvPr id="23570" name="TextBox 293"/>
          <p:cNvSpPr txBox="1">
            <a:spLocks noChangeArrowheads="1"/>
          </p:cNvSpPr>
          <p:nvPr/>
        </p:nvSpPr>
        <p:spPr bwMode="auto">
          <a:xfrm>
            <a:off x="2197100" y="4718050"/>
            <a:ext cx="838200" cy="157163"/>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7.	claim host</a:t>
            </a:r>
          </a:p>
        </p:txBody>
      </p:sp>
      <p:sp>
        <p:nvSpPr>
          <p:cNvPr id="23571" name="Freeform 118"/>
          <p:cNvSpPr>
            <a:spLocks noChangeArrowheads="1"/>
          </p:cNvSpPr>
          <p:nvPr/>
        </p:nvSpPr>
        <p:spPr bwMode="auto">
          <a:xfrm>
            <a:off x="1816100" y="5414963"/>
            <a:ext cx="3238500" cy="446087"/>
          </a:xfrm>
          <a:custGeom>
            <a:avLst/>
            <a:gdLst>
              <a:gd name="T0" fmla="*/ 0 w 3238500"/>
              <a:gd name="T1" fmla="*/ 0 h 446617"/>
              <a:gd name="T2" fmla="*/ 1676400 w 3238500"/>
              <a:gd name="T3" fmla="*/ 436654 h 446617"/>
              <a:gd name="T4" fmla="*/ 3238500 w 3238500"/>
              <a:gd name="T5" fmla="*/ 12475 h 446617"/>
              <a:gd name="T6" fmla="*/ 0 60000 65536"/>
              <a:gd name="T7" fmla="*/ 0 60000 65536"/>
              <a:gd name="T8" fmla="*/ 0 60000 65536"/>
              <a:gd name="T9" fmla="*/ 0 w 3238500"/>
              <a:gd name="T10" fmla="*/ 0 h 446617"/>
              <a:gd name="T11" fmla="*/ 3238500 w 3238500"/>
              <a:gd name="T12" fmla="*/ 446617 h 446617"/>
            </a:gdLst>
            <a:ahLst/>
            <a:cxnLst>
              <a:cxn ang="T6">
                <a:pos x="T0" y="T1"/>
              </a:cxn>
              <a:cxn ang="T7">
                <a:pos x="T2" y="T3"/>
              </a:cxn>
              <a:cxn ang="T8">
                <a:pos x="T4" y="T5"/>
              </a:cxn>
            </a:cxnLst>
            <a:rect l="T9" t="T10" r="T11" b="T12"/>
            <a:pathLst>
              <a:path w="3238500" h="446617">
                <a:moveTo>
                  <a:pt x="0" y="0"/>
                </a:moveTo>
                <a:cubicBezTo>
                  <a:pt x="606425" y="221191"/>
                  <a:pt x="1136650" y="442383"/>
                  <a:pt x="1676400" y="444500"/>
                </a:cubicBezTo>
                <a:cubicBezTo>
                  <a:pt x="2216150" y="446617"/>
                  <a:pt x="3238500" y="12700"/>
                  <a:pt x="3238500" y="12700"/>
                </a:cubicBezTo>
              </a:path>
            </a:pathLst>
          </a:custGeom>
          <a:noFill/>
          <a:ln w="12700">
            <a:solidFill>
              <a:schemeClr val="tx1"/>
            </a:solidFill>
            <a:round/>
            <a:headEnd type="arrow" w="med" len="med"/>
            <a:tailEnd type="arrow" w="med" len="med"/>
          </a:ln>
        </p:spPr>
        <p:txBody>
          <a:bodyPr/>
          <a:lstStyle/>
          <a:p>
            <a:endParaRPr lang="es-ES"/>
          </a:p>
        </p:txBody>
      </p:sp>
      <p:sp>
        <p:nvSpPr>
          <p:cNvPr id="23572" name="TextBox 293"/>
          <p:cNvSpPr txBox="1">
            <a:spLocks noChangeArrowheads="1"/>
          </p:cNvSpPr>
          <p:nvPr/>
        </p:nvSpPr>
        <p:spPr bwMode="auto">
          <a:xfrm>
            <a:off x="3111500" y="5708650"/>
            <a:ext cx="755650" cy="295275"/>
          </a:xfrm>
          <a:prstGeom prst="rect">
            <a:avLst/>
          </a:prstGeom>
          <a:solidFill>
            <a:schemeClr val="bg1"/>
          </a:solidFill>
          <a:ln w="3175">
            <a:solidFill>
              <a:schemeClr val="tx1"/>
            </a:solidFill>
            <a:miter lim="800000"/>
            <a:headEnd/>
            <a:tailEnd/>
          </a:ln>
        </p:spPr>
        <p:txBody>
          <a:bodyPr tIns="9144" bIns="9144">
            <a:spAutoFit/>
          </a:bodyPr>
          <a:lstStyle/>
          <a:p>
            <a:pPr marL="114300" indent="-114300" eaLnBrk="0" hangingPunct="0">
              <a:lnSpc>
                <a:spcPct val="100000"/>
              </a:lnSpc>
              <a:spcBef>
                <a:spcPct val="0"/>
              </a:spcBef>
              <a:buFontTx/>
              <a:buNone/>
            </a:pPr>
            <a:r>
              <a:rPr lang="en-US" sz="900">
                <a:solidFill>
                  <a:schemeClr val="tx1"/>
                </a:solidFill>
                <a:latin typeface="Arial" charset="0"/>
                <a:ea typeface="MS PGothic" pitchFamily="34" charset="-128"/>
              </a:rPr>
              <a:t>9.	establish channel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381000" y="2794000"/>
            <a:ext cx="2057400" cy="39624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79" name="AutoShape 4"/>
          <p:cNvSpPr>
            <a:spLocks noChangeArrowheads="1"/>
          </p:cNvSpPr>
          <p:nvPr/>
        </p:nvSpPr>
        <p:spPr bwMode="auto">
          <a:xfrm>
            <a:off x="533400" y="3556000"/>
            <a:ext cx="1752600" cy="1600200"/>
          </a:xfrm>
          <a:prstGeom prst="roundRect">
            <a:avLst>
              <a:gd name="adj" fmla="val 20444"/>
            </a:avLst>
          </a:prstGeom>
          <a:solidFill>
            <a:srgbClr val="BEFFBE"/>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80" name="Text Box 27"/>
          <p:cNvSpPr txBox="1">
            <a:spLocks noChangeArrowheads="1"/>
          </p:cNvSpPr>
          <p:nvPr/>
        </p:nvSpPr>
        <p:spPr bwMode="auto">
          <a:xfrm>
            <a:off x="1317625" y="4394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4581" name="Text Box 40"/>
          <p:cNvSpPr txBox="1">
            <a:spLocks noChangeArrowheads="1"/>
          </p:cNvSpPr>
          <p:nvPr/>
        </p:nvSpPr>
        <p:spPr bwMode="auto">
          <a:xfrm>
            <a:off x="666750" y="3251200"/>
            <a:ext cx="1468438"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client process</a:t>
            </a:r>
          </a:p>
        </p:txBody>
      </p:sp>
      <p:grpSp>
        <p:nvGrpSpPr>
          <p:cNvPr id="24582" name="Group 254"/>
          <p:cNvGrpSpPr>
            <a:grpSpLocks/>
          </p:cNvGrpSpPr>
          <p:nvPr/>
        </p:nvGrpSpPr>
        <p:grpSpPr bwMode="auto">
          <a:xfrm>
            <a:off x="762000" y="889000"/>
            <a:ext cx="1241425" cy="914400"/>
            <a:chOff x="2544" y="480"/>
            <a:chExt cx="782" cy="576"/>
          </a:xfrm>
        </p:grpSpPr>
        <p:sp>
          <p:nvSpPr>
            <p:cNvPr id="24607" name="Rectangle 246"/>
            <p:cNvSpPr>
              <a:spLocks noChangeArrowheads="1"/>
            </p:cNvSpPr>
            <p:nvPr/>
          </p:nvSpPr>
          <p:spPr bwMode="auto">
            <a:xfrm>
              <a:off x="2635" y="639"/>
              <a:ext cx="96" cy="96"/>
            </a:xfrm>
            <a:prstGeom prst="rect">
              <a:avLst/>
            </a:prstGeom>
            <a:solidFill>
              <a:srgbClr val="C9F1F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608" name="Text Box 247"/>
            <p:cNvSpPr txBox="1">
              <a:spLocks noChangeArrowheads="1"/>
            </p:cNvSpPr>
            <p:nvPr/>
          </p:nvSpPr>
          <p:spPr bwMode="auto">
            <a:xfrm>
              <a:off x="2769" y="600"/>
              <a:ext cx="249"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a:t>
              </a:r>
            </a:p>
          </p:txBody>
        </p:sp>
        <p:sp>
          <p:nvSpPr>
            <p:cNvPr id="24609" name="Rectangle 248"/>
            <p:cNvSpPr>
              <a:spLocks noChangeArrowheads="1"/>
            </p:cNvSpPr>
            <p:nvPr/>
          </p:nvSpPr>
          <p:spPr bwMode="auto">
            <a:xfrm>
              <a:off x="2635" y="778"/>
              <a:ext cx="96" cy="96"/>
            </a:xfrm>
            <a:prstGeom prst="rect">
              <a:avLst/>
            </a:prstGeom>
            <a:solidFill>
              <a:srgbClr val="FFCCFF"/>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610" name="Text Box 249"/>
            <p:cNvSpPr txBox="1">
              <a:spLocks noChangeArrowheads="1"/>
            </p:cNvSpPr>
            <p:nvPr/>
          </p:nvSpPr>
          <p:spPr bwMode="auto">
            <a:xfrm>
              <a:off x="2769" y="739"/>
              <a:ext cx="557"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postgresql</a:t>
              </a:r>
            </a:p>
          </p:txBody>
        </p:sp>
        <p:sp>
          <p:nvSpPr>
            <p:cNvPr id="24611" name="Text Box 250"/>
            <p:cNvSpPr txBox="1">
              <a:spLocks noChangeArrowheads="1"/>
            </p:cNvSpPr>
            <p:nvPr/>
          </p:nvSpPr>
          <p:spPr bwMode="auto">
            <a:xfrm>
              <a:off x="2544" y="480"/>
              <a:ext cx="740"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u="sng">
                  <a:solidFill>
                    <a:schemeClr val="tx1"/>
                  </a:solidFill>
                  <a:latin typeface="Arial" charset="0"/>
                  <a:ea typeface="MS PGothic" pitchFamily="34" charset="-128"/>
                </a:rPr>
                <a:t> OS privileges </a:t>
              </a:r>
            </a:p>
          </p:txBody>
        </p:sp>
        <p:sp>
          <p:nvSpPr>
            <p:cNvPr id="24612" name="Rectangle 251"/>
            <p:cNvSpPr>
              <a:spLocks noChangeArrowheads="1"/>
            </p:cNvSpPr>
            <p:nvPr/>
          </p:nvSpPr>
          <p:spPr bwMode="auto">
            <a:xfrm>
              <a:off x="2635" y="922"/>
              <a:ext cx="96" cy="96"/>
            </a:xfrm>
            <a:prstGeom prst="rect">
              <a:avLst/>
            </a:prstGeom>
            <a:solidFill>
              <a:srgbClr val="BEFFBE"/>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613" name="Text Box 252"/>
            <p:cNvSpPr txBox="1">
              <a:spLocks noChangeArrowheads="1"/>
            </p:cNvSpPr>
            <p:nvPr/>
          </p:nvSpPr>
          <p:spPr bwMode="auto">
            <a:xfrm>
              <a:off x="2769" y="883"/>
              <a:ext cx="303" cy="17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user</a:t>
              </a:r>
            </a:p>
          </p:txBody>
        </p:sp>
      </p:grpSp>
      <p:sp>
        <p:nvSpPr>
          <p:cNvPr id="24583" name="TextBox 250"/>
          <p:cNvSpPr txBox="1">
            <a:spLocks noChangeArrowheads="1"/>
          </p:cNvSpPr>
          <p:nvPr/>
        </p:nvSpPr>
        <p:spPr bwMode="auto">
          <a:xfrm>
            <a:off x="790575" y="2517775"/>
            <a:ext cx="1223963"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client host</a:t>
            </a:r>
          </a:p>
        </p:txBody>
      </p:sp>
      <p:sp>
        <p:nvSpPr>
          <p:cNvPr id="24584" name="Rectangle 3"/>
          <p:cNvSpPr>
            <a:spLocks noChangeArrowheads="1"/>
          </p:cNvSpPr>
          <p:nvPr/>
        </p:nvSpPr>
        <p:spPr bwMode="auto">
          <a:xfrm>
            <a:off x="3200400" y="1270000"/>
            <a:ext cx="2667000" cy="54864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85" name="AutoShape 4"/>
          <p:cNvSpPr>
            <a:spLocks noChangeArrowheads="1"/>
          </p:cNvSpPr>
          <p:nvPr/>
        </p:nvSpPr>
        <p:spPr bwMode="auto">
          <a:xfrm>
            <a:off x="3657600" y="1803400"/>
            <a:ext cx="1752600" cy="1600200"/>
          </a:xfrm>
          <a:prstGeom prst="roundRect">
            <a:avLst>
              <a:gd name="adj" fmla="val 20444"/>
            </a:avLst>
          </a:prstGeom>
          <a:solidFill>
            <a:srgbClr val="C8F0F6"/>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86" name="Text Box 27"/>
          <p:cNvSpPr txBox="1">
            <a:spLocks noChangeArrowheads="1"/>
          </p:cNvSpPr>
          <p:nvPr/>
        </p:nvSpPr>
        <p:spPr bwMode="auto">
          <a:xfrm>
            <a:off x="4441825" y="26416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4587" name="Text Box 40"/>
          <p:cNvSpPr txBox="1">
            <a:spLocks noChangeArrowheads="1"/>
          </p:cNvSpPr>
          <p:nvPr/>
        </p:nvSpPr>
        <p:spPr bwMode="auto">
          <a:xfrm>
            <a:off x="4011613" y="1498600"/>
            <a:ext cx="1004887"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master</a:t>
            </a:r>
          </a:p>
        </p:txBody>
      </p:sp>
      <p:sp>
        <p:nvSpPr>
          <p:cNvPr id="24588" name="TextBox 262"/>
          <p:cNvSpPr txBox="1">
            <a:spLocks noChangeArrowheads="1"/>
          </p:cNvSpPr>
          <p:nvPr/>
        </p:nvSpPr>
        <p:spPr bwMode="auto">
          <a:xfrm>
            <a:off x="3886200" y="965200"/>
            <a:ext cx="1292225"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server host</a:t>
            </a:r>
          </a:p>
        </p:txBody>
      </p:sp>
      <p:sp>
        <p:nvSpPr>
          <p:cNvPr id="24589" name="Rectangle 3"/>
          <p:cNvSpPr>
            <a:spLocks noChangeArrowheads="1"/>
          </p:cNvSpPr>
          <p:nvPr/>
        </p:nvSpPr>
        <p:spPr bwMode="auto">
          <a:xfrm>
            <a:off x="6629400" y="2794000"/>
            <a:ext cx="2057400" cy="39624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90" name="Text Box 27"/>
          <p:cNvSpPr txBox="1">
            <a:spLocks noChangeArrowheads="1"/>
          </p:cNvSpPr>
          <p:nvPr/>
        </p:nvSpPr>
        <p:spPr bwMode="auto">
          <a:xfrm>
            <a:off x="7566025" y="43942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4591" name="Text Box 40"/>
          <p:cNvSpPr txBox="1">
            <a:spLocks noChangeArrowheads="1"/>
          </p:cNvSpPr>
          <p:nvPr/>
        </p:nvSpPr>
        <p:spPr bwMode="auto">
          <a:xfrm>
            <a:off x="6915150" y="3251200"/>
            <a:ext cx="1487488"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MCAT PostgreSQL</a:t>
            </a:r>
          </a:p>
        </p:txBody>
      </p:sp>
      <p:sp>
        <p:nvSpPr>
          <p:cNvPr id="24592" name="TextBox 267"/>
          <p:cNvSpPr txBox="1">
            <a:spLocks noChangeArrowheads="1"/>
          </p:cNvSpPr>
          <p:nvPr/>
        </p:nvSpPr>
        <p:spPr bwMode="auto">
          <a:xfrm>
            <a:off x="7239000" y="2489200"/>
            <a:ext cx="946150"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MCAT host</a:t>
            </a:r>
          </a:p>
        </p:txBody>
      </p:sp>
      <p:sp>
        <p:nvSpPr>
          <p:cNvPr id="24593" name="Magnetic Disk 268"/>
          <p:cNvSpPr>
            <a:spLocks noChangeArrowheads="1"/>
          </p:cNvSpPr>
          <p:nvPr/>
        </p:nvSpPr>
        <p:spPr bwMode="auto">
          <a:xfrm>
            <a:off x="6934200" y="3556000"/>
            <a:ext cx="1447800" cy="1905000"/>
          </a:xfrm>
          <a:prstGeom prst="flowChartMagneticDisk">
            <a:avLst/>
          </a:prstGeom>
          <a:solidFill>
            <a:srgbClr val="FFCEFF"/>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94" name="AutoShape 4"/>
          <p:cNvSpPr>
            <a:spLocks noChangeArrowheads="1"/>
          </p:cNvSpPr>
          <p:nvPr/>
        </p:nvSpPr>
        <p:spPr bwMode="auto">
          <a:xfrm>
            <a:off x="3657600" y="4241800"/>
            <a:ext cx="1752600" cy="1600200"/>
          </a:xfrm>
          <a:prstGeom prst="roundRect">
            <a:avLst>
              <a:gd name="adj" fmla="val 20444"/>
            </a:avLst>
          </a:prstGeom>
          <a:solidFill>
            <a:srgbClr val="C8F0F6"/>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4595" name="Text Box 27"/>
          <p:cNvSpPr txBox="1">
            <a:spLocks noChangeArrowheads="1"/>
          </p:cNvSpPr>
          <p:nvPr/>
        </p:nvSpPr>
        <p:spPr bwMode="auto">
          <a:xfrm>
            <a:off x="4441825" y="5080000"/>
            <a:ext cx="184150"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sp>
        <p:nvSpPr>
          <p:cNvPr id="24596" name="Text Box 40"/>
          <p:cNvSpPr txBox="1">
            <a:spLocks noChangeArrowheads="1"/>
          </p:cNvSpPr>
          <p:nvPr/>
        </p:nvSpPr>
        <p:spPr bwMode="auto">
          <a:xfrm>
            <a:off x="4011613" y="3937000"/>
            <a:ext cx="919162"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SRB agent</a:t>
            </a:r>
          </a:p>
        </p:txBody>
      </p:sp>
      <p:cxnSp>
        <p:nvCxnSpPr>
          <p:cNvPr id="24597" name="Straight Arrow Connector 276"/>
          <p:cNvCxnSpPr>
            <a:cxnSpLocks noChangeShapeType="1"/>
            <a:stCxn id="24579" idx="3"/>
          </p:cNvCxnSpPr>
          <p:nvPr/>
        </p:nvCxnSpPr>
        <p:spPr bwMode="auto">
          <a:xfrm flipV="1">
            <a:off x="2286000" y="2565400"/>
            <a:ext cx="1371600" cy="1790700"/>
          </a:xfrm>
          <a:prstGeom prst="straightConnector1">
            <a:avLst/>
          </a:prstGeom>
          <a:noFill/>
          <a:ln w="9525">
            <a:solidFill>
              <a:schemeClr val="tx1"/>
            </a:solidFill>
            <a:round/>
            <a:headEnd/>
            <a:tailEnd type="arrow" w="med" len="med"/>
          </a:ln>
        </p:spPr>
      </p:cxnSp>
      <p:sp>
        <p:nvSpPr>
          <p:cNvPr id="24598" name="Freeform 288"/>
          <p:cNvSpPr>
            <a:spLocks noChangeArrowheads="1"/>
          </p:cNvSpPr>
          <p:nvPr/>
        </p:nvSpPr>
        <p:spPr bwMode="auto">
          <a:xfrm>
            <a:off x="5303838" y="3276600"/>
            <a:ext cx="414337" cy="1060450"/>
          </a:xfrm>
          <a:custGeom>
            <a:avLst/>
            <a:gdLst>
              <a:gd name="T0" fmla="*/ 15332 w 413358"/>
              <a:gd name="T1" fmla="*/ 24166 h 1059996"/>
              <a:gd name="T2" fmla="*/ 22633 w 413358"/>
              <a:gd name="T3" fmla="*/ 38284 h 1059996"/>
              <a:gd name="T4" fmla="*/ 406626 w 413358"/>
              <a:gd name="T5" fmla="*/ 535810 h 1059996"/>
              <a:gd name="T6" fmla="*/ 0 w 413358"/>
              <a:gd name="T7" fmla="*/ 1065913 h 1059996"/>
              <a:gd name="T8" fmla="*/ 0 60000 65536"/>
              <a:gd name="T9" fmla="*/ 0 60000 65536"/>
              <a:gd name="T10" fmla="*/ 0 60000 65536"/>
              <a:gd name="T11" fmla="*/ 0 60000 65536"/>
              <a:gd name="T12" fmla="*/ 0 w 413358"/>
              <a:gd name="T13" fmla="*/ 0 h 1059996"/>
              <a:gd name="T14" fmla="*/ 413358 w 413358"/>
              <a:gd name="T15" fmla="*/ 1059996 h 1059996"/>
            </a:gdLst>
            <a:ahLst/>
            <a:cxnLst>
              <a:cxn ang="T8">
                <a:pos x="T0" y="T1"/>
              </a:cxn>
              <a:cxn ang="T9">
                <a:pos x="T2" y="T3"/>
              </a:cxn>
              <a:cxn ang="T10">
                <a:pos x="T4" y="T5"/>
              </a:cxn>
              <a:cxn ang="T11">
                <a:pos x="T6" y="T7"/>
              </a:cxn>
            </a:cxnLst>
            <a:rect l="T12" t="T13" r="T14" b="T15"/>
            <a:pathLst>
              <a:path w="413358" h="1059996">
                <a:moveTo>
                  <a:pt x="14868" y="24036"/>
                </a:moveTo>
                <a:cubicBezTo>
                  <a:pt x="16048" y="26376"/>
                  <a:pt x="9401" y="0"/>
                  <a:pt x="21949" y="38076"/>
                </a:cubicBezTo>
                <a:cubicBezTo>
                  <a:pt x="191061" y="86276"/>
                  <a:pt x="397969" y="362516"/>
                  <a:pt x="394311" y="532836"/>
                </a:cubicBezTo>
                <a:cubicBezTo>
                  <a:pt x="413358" y="803156"/>
                  <a:pt x="220950" y="859596"/>
                  <a:pt x="0" y="1059996"/>
                </a:cubicBezTo>
              </a:path>
            </a:pathLst>
          </a:custGeom>
          <a:noFill/>
          <a:ln w="12700">
            <a:solidFill>
              <a:schemeClr val="tx1"/>
            </a:solidFill>
            <a:prstDash val="dash"/>
            <a:round/>
            <a:headEnd/>
            <a:tailEnd type="arrow" w="med" len="med"/>
          </a:ln>
        </p:spPr>
        <p:txBody>
          <a:bodyPr/>
          <a:lstStyle/>
          <a:p>
            <a:endParaRPr lang="es-ES"/>
          </a:p>
        </p:txBody>
      </p:sp>
      <p:cxnSp>
        <p:nvCxnSpPr>
          <p:cNvPr id="24599" name="Curved Connector 290"/>
          <p:cNvCxnSpPr>
            <a:cxnSpLocks noChangeShapeType="1"/>
            <a:endCxn id="24594" idx="1"/>
          </p:cNvCxnSpPr>
          <p:nvPr/>
        </p:nvCxnSpPr>
        <p:spPr bwMode="auto">
          <a:xfrm>
            <a:off x="2286000" y="4622800"/>
            <a:ext cx="1371600" cy="419100"/>
          </a:xfrm>
          <a:prstGeom prst="curvedConnector3">
            <a:avLst>
              <a:gd name="adj1" fmla="val 50000"/>
            </a:avLst>
          </a:prstGeom>
          <a:noFill/>
          <a:ln w="9525">
            <a:solidFill>
              <a:schemeClr val="tx1"/>
            </a:solidFill>
            <a:round/>
            <a:headEnd type="arrow" w="med" len="med"/>
            <a:tailEnd type="arrow" w="med" len="med"/>
          </a:ln>
        </p:spPr>
      </p:cxnSp>
      <p:cxnSp>
        <p:nvCxnSpPr>
          <p:cNvPr id="24600" name="Curved Connector 292"/>
          <p:cNvCxnSpPr>
            <a:cxnSpLocks noChangeShapeType="1"/>
            <a:stCxn id="24594" idx="3"/>
            <a:endCxn id="24593" idx="2"/>
          </p:cNvCxnSpPr>
          <p:nvPr/>
        </p:nvCxnSpPr>
        <p:spPr bwMode="auto">
          <a:xfrm flipV="1">
            <a:off x="5410200" y="4508500"/>
            <a:ext cx="1524000" cy="533400"/>
          </a:xfrm>
          <a:prstGeom prst="curvedConnector3">
            <a:avLst>
              <a:gd name="adj1" fmla="val 50000"/>
            </a:avLst>
          </a:prstGeom>
          <a:noFill/>
          <a:ln w="9525">
            <a:solidFill>
              <a:schemeClr val="tx1"/>
            </a:solidFill>
            <a:round/>
            <a:headEnd/>
            <a:tailEnd type="arrow" w="med" len="med"/>
          </a:ln>
        </p:spPr>
      </p:cxnSp>
      <p:sp>
        <p:nvSpPr>
          <p:cNvPr id="24601" name="TextBox 293"/>
          <p:cNvSpPr txBox="1">
            <a:spLocks noChangeArrowheads="1"/>
          </p:cNvSpPr>
          <p:nvPr/>
        </p:nvSpPr>
        <p:spPr bwMode="auto">
          <a:xfrm>
            <a:off x="2635250" y="3327400"/>
            <a:ext cx="714375" cy="231775"/>
          </a:xfrm>
          <a:prstGeom prst="rect">
            <a:avLst/>
          </a:prstGeom>
          <a:solidFill>
            <a:schemeClr val="bg1"/>
          </a:solidFill>
          <a:ln w="3175">
            <a:solidFill>
              <a:schemeClr val="tx1"/>
            </a:solidFill>
            <a:miter lim="800000"/>
            <a:headEnd/>
            <a:tailEnd/>
          </a:ln>
        </p:spPr>
        <p:txBody>
          <a:bodyPr wrap="none">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1. connect</a:t>
            </a:r>
          </a:p>
        </p:txBody>
      </p:sp>
      <p:sp>
        <p:nvSpPr>
          <p:cNvPr id="24602" name="TextBox 294"/>
          <p:cNvSpPr txBox="1">
            <a:spLocks noChangeArrowheads="1"/>
          </p:cNvSpPr>
          <p:nvPr/>
        </p:nvSpPr>
        <p:spPr bwMode="auto">
          <a:xfrm>
            <a:off x="5334000" y="3632200"/>
            <a:ext cx="504825" cy="230188"/>
          </a:xfrm>
          <a:prstGeom prst="rect">
            <a:avLst/>
          </a:prstGeom>
          <a:solidFill>
            <a:schemeClr val="bg1"/>
          </a:solidFill>
          <a:ln w="3175">
            <a:solidFill>
              <a:schemeClr val="tx1"/>
            </a:solidFill>
            <a:miter lim="800000"/>
            <a:headEnd/>
            <a:tailEnd/>
          </a:ln>
        </p:spPr>
        <p:txBody>
          <a:bodyPr wrap="none">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2. fork</a:t>
            </a:r>
          </a:p>
        </p:txBody>
      </p:sp>
      <p:sp>
        <p:nvSpPr>
          <p:cNvPr id="24603" name="TextBox 295"/>
          <p:cNvSpPr txBox="1">
            <a:spLocks noChangeArrowheads="1"/>
          </p:cNvSpPr>
          <p:nvPr/>
        </p:nvSpPr>
        <p:spPr bwMode="auto">
          <a:xfrm>
            <a:off x="2667000" y="4470400"/>
            <a:ext cx="936625" cy="231775"/>
          </a:xfrm>
          <a:prstGeom prst="rect">
            <a:avLst/>
          </a:prstGeom>
          <a:solidFill>
            <a:schemeClr val="bg1"/>
          </a:solidFill>
          <a:ln w="3175">
            <a:solidFill>
              <a:schemeClr val="tx1"/>
            </a:solidFill>
            <a:miter lim="800000"/>
            <a:headEnd/>
            <a:tailEnd/>
          </a:ln>
        </p:spPr>
        <p:txBody>
          <a:bodyPr wrap="none">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3. authenticate</a:t>
            </a:r>
          </a:p>
        </p:txBody>
      </p:sp>
      <p:sp>
        <p:nvSpPr>
          <p:cNvPr id="24604" name="TextBox 296"/>
          <p:cNvSpPr txBox="1">
            <a:spLocks noChangeArrowheads="1"/>
          </p:cNvSpPr>
          <p:nvPr/>
        </p:nvSpPr>
        <p:spPr bwMode="auto">
          <a:xfrm>
            <a:off x="5791200" y="4622800"/>
            <a:ext cx="993775" cy="231775"/>
          </a:xfrm>
          <a:prstGeom prst="rect">
            <a:avLst/>
          </a:prstGeom>
          <a:solidFill>
            <a:schemeClr val="bg1"/>
          </a:solidFill>
          <a:ln w="3175">
            <a:solidFill>
              <a:schemeClr val="tx1"/>
            </a:solidFill>
            <a:miter lim="800000"/>
            <a:headEnd/>
            <a:tailEnd/>
          </a:ln>
        </p:spPr>
        <p:txBody>
          <a:bodyPr wrap="none">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3&amp;4. use MCAT</a:t>
            </a:r>
          </a:p>
        </p:txBody>
      </p:sp>
      <p:sp>
        <p:nvSpPr>
          <p:cNvPr id="24605" name="TextBox 39"/>
          <p:cNvSpPr txBox="1">
            <a:spLocks noChangeArrowheads="1"/>
          </p:cNvSpPr>
          <p:nvPr/>
        </p:nvSpPr>
        <p:spPr bwMode="auto">
          <a:xfrm>
            <a:off x="2406650" y="4926013"/>
            <a:ext cx="714375" cy="231775"/>
          </a:xfrm>
          <a:prstGeom prst="rect">
            <a:avLst/>
          </a:prstGeom>
          <a:solidFill>
            <a:schemeClr val="bg1"/>
          </a:solidFill>
          <a:ln w="3175">
            <a:solidFill>
              <a:schemeClr val="tx1"/>
            </a:solidFill>
            <a:miter lim="800000"/>
            <a:headEnd/>
            <a:tailEnd/>
          </a:ln>
        </p:spPr>
        <p:txBody>
          <a:bodyPr wrap="none">
            <a:spAutoFit/>
          </a:bodyPr>
          <a:lstStyle/>
          <a:p>
            <a:pPr eaLnBrk="0" hangingPunct="0">
              <a:lnSpc>
                <a:spcPct val="100000"/>
              </a:lnSpc>
              <a:spcBef>
                <a:spcPct val="0"/>
              </a:spcBef>
              <a:buFontTx/>
              <a:buNone/>
            </a:pPr>
            <a:r>
              <a:rPr lang="en-US" sz="900">
                <a:solidFill>
                  <a:schemeClr val="tx1"/>
                </a:solidFill>
                <a:latin typeface="Arial" charset="0"/>
                <a:ea typeface="MS PGothic" pitchFamily="34" charset="-128"/>
              </a:rPr>
              <a:t>4. do work</a:t>
            </a:r>
          </a:p>
        </p:txBody>
      </p:sp>
      <p:sp>
        <p:nvSpPr>
          <p:cNvPr id="24606" name="Rectangle 37"/>
          <p:cNvSpPr>
            <a:spLocks noChangeArrowheads="1"/>
          </p:cNvSpPr>
          <p:nvPr/>
        </p:nvSpPr>
        <p:spPr bwMode="auto">
          <a:xfrm>
            <a:off x="838200" y="0"/>
            <a:ext cx="7772400" cy="596900"/>
          </a:xfrm>
          <a:prstGeom prst="rect">
            <a:avLst/>
          </a:prstGeom>
          <a:noFill/>
          <a:ln w="9525">
            <a:noFill/>
            <a:miter lim="800000"/>
            <a:headEnd/>
            <a:tailEnd/>
          </a:ln>
        </p:spPr>
        <p:txBody>
          <a:bodyPr anchor="ctr"/>
          <a:lstStyle/>
          <a:p>
            <a:pPr algn="ctr" eaLnBrk="0" hangingPunct="0">
              <a:lnSpc>
                <a:spcPct val="85000"/>
              </a:lnSpc>
              <a:spcBef>
                <a:spcPct val="0"/>
              </a:spcBef>
              <a:buFontTx/>
              <a:buNone/>
            </a:pPr>
            <a:r>
              <a:rPr lang="en-US" sz="3200"/>
              <a:t>Architectural</a:t>
            </a:r>
            <a:r>
              <a:rPr lang="es-ES" sz="3200"/>
              <a:t> </a:t>
            </a:r>
            <a:r>
              <a:rPr lang="en-US" sz="3200"/>
              <a:t>Analysis</a:t>
            </a:r>
            <a:r>
              <a:rPr lang="es-ES" sz="3200">
                <a:solidFill>
                  <a:schemeClr val="tx2"/>
                </a:solidFill>
              </a:rPr>
              <a:t>: SRB</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3350" y="400050"/>
            <a:ext cx="8894763" cy="1143000"/>
          </a:xfrm>
        </p:spPr>
        <p:txBody>
          <a:bodyPr/>
          <a:lstStyle/>
          <a:p>
            <a:r>
              <a:rPr lang="es-ES" sz="3400" smtClean="0"/>
              <a:t>First Principles Vulnerability Assessment</a:t>
            </a:r>
            <a:br>
              <a:rPr lang="es-ES" sz="3400" smtClean="0"/>
            </a:br>
            <a:r>
              <a:rPr lang="es-ES" sz="3400" smtClean="0"/>
              <a:t>Understanding the System</a:t>
            </a:r>
          </a:p>
        </p:txBody>
      </p:sp>
      <p:sp>
        <p:nvSpPr>
          <p:cNvPr id="25603" name="Rectangle 3"/>
          <p:cNvSpPr>
            <a:spLocks noGrp="1" noChangeArrowheads="1"/>
          </p:cNvSpPr>
          <p:nvPr>
            <p:ph type="body" idx="1"/>
          </p:nvPr>
        </p:nvSpPr>
        <p:spPr>
          <a:xfrm>
            <a:off x="88900" y="1857375"/>
            <a:ext cx="8966200" cy="4314825"/>
          </a:xfrm>
        </p:spPr>
        <p:txBody>
          <a:bodyPr/>
          <a:lstStyle/>
          <a:p>
            <a:pPr>
              <a:buClr>
                <a:schemeClr val="tx1"/>
              </a:buClr>
              <a:buFontTx/>
              <a:buNone/>
            </a:pPr>
            <a:r>
              <a:rPr lang="en-US" smtClean="0">
                <a:solidFill>
                  <a:srgbClr val="0000FF"/>
                </a:solidFill>
              </a:rPr>
              <a:t>Step 2: Resource Identification</a:t>
            </a:r>
            <a:r>
              <a:rPr lang="en-US" smtClean="0"/>
              <a:t> </a:t>
            </a:r>
          </a:p>
          <a:p>
            <a:pPr lvl="1">
              <a:buClr>
                <a:schemeClr val="tx1"/>
              </a:buClr>
            </a:pPr>
            <a:r>
              <a:rPr lang="en-US" smtClean="0"/>
              <a:t>Key resources accessed by each component</a:t>
            </a:r>
          </a:p>
          <a:p>
            <a:pPr lvl="1">
              <a:buClr>
                <a:schemeClr val="tx1"/>
              </a:buClr>
            </a:pPr>
            <a:r>
              <a:rPr lang="en-US" smtClean="0"/>
              <a:t>Operations allowed on those resources</a:t>
            </a:r>
          </a:p>
          <a:p>
            <a:pPr>
              <a:buClr>
                <a:schemeClr val="tx1"/>
              </a:buClr>
              <a:buFontTx/>
              <a:buNone/>
            </a:pPr>
            <a:r>
              <a:rPr lang="en-US" smtClean="0">
                <a:solidFill>
                  <a:srgbClr val="0000FF"/>
                </a:solidFill>
              </a:rPr>
              <a:t>Step 3: Trust &amp; Privilege Analysis</a:t>
            </a:r>
            <a:r>
              <a:rPr lang="en-US" smtClean="0"/>
              <a:t> </a:t>
            </a:r>
          </a:p>
          <a:p>
            <a:pPr lvl="1">
              <a:buClr>
                <a:schemeClr val="tx1"/>
              </a:buClr>
            </a:pPr>
            <a:r>
              <a:rPr lang="en-US" smtClean="0"/>
              <a:t>How components are protected and who can access them</a:t>
            </a:r>
          </a:p>
          <a:p>
            <a:pPr lvl="1">
              <a:buClr>
                <a:schemeClr val="tx1"/>
              </a:buClr>
            </a:pPr>
            <a:r>
              <a:rPr lang="en-US" smtClean="0"/>
              <a:t>Privilege level at which each component runs</a:t>
            </a:r>
          </a:p>
          <a:p>
            <a:pPr lvl="1">
              <a:buClr>
                <a:schemeClr val="tx1"/>
              </a:buClr>
            </a:pPr>
            <a:r>
              <a:rPr lang="en-US" smtClean="0"/>
              <a:t>Trust delegation</a:t>
            </a:r>
            <a:endParaRPr lang="es-E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626" name="Group 109"/>
          <p:cNvGrpSpPr>
            <a:grpSpLocks/>
          </p:cNvGrpSpPr>
          <p:nvPr/>
        </p:nvGrpSpPr>
        <p:grpSpPr bwMode="auto">
          <a:xfrm>
            <a:off x="3937000" y="914400"/>
            <a:ext cx="1174750" cy="1006475"/>
            <a:chOff x="6553201" y="792163"/>
            <a:chExt cx="1174750" cy="1006475"/>
          </a:xfrm>
        </p:grpSpPr>
        <p:sp>
          <p:nvSpPr>
            <p:cNvPr id="26698" name="Rectangle 248"/>
            <p:cNvSpPr>
              <a:spLocks noChangeArrowheads="1"/>
            </p:cNvSpPr>
            <p:nvPr/>
          </p:nvSpPr>
          <p:spPr bwMode="auto">
            <a:xfrm>
              <a:off x="6748120" y="1128713"/>
              <a:ext cx="152400" cy="152400"/>
            </a:xfrm>
            <a:prstGeom prst="rect">
              <a:avLst/>
            </a:prstGeom>
            <a:solidFill>
              <a:srgbClr val="C8F0F6"/>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99" name="Text Box 249"/>
            <p:cNvSpPr txBox="1">
              <a:spLocks noChangeArrowheads="1"/>
            </p:cNvSpPr>
            <p:nvPr/>
          </p:nvSpPr>
          <p:spPr bwMode="auto">
            <a:xfrm>
              <a:off x="6961189" y="1066801"/>
              <a:ext cx="647700" cy="274637"/>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condor</a:t>
              </a:r>
            </a:p>
          </p:txBody>
        </p:sp>
        <p:sp>
          <p:nvSpPr>
            <p:cNvPr id="26700" name="Text Box 250"/>
            <p:cNvSpPr txBox="1">
              <a:spLocks noChangeArrowheads="1"/>
            </p:cNvSpPr>
            <p:nvPr/>
          </p:nvSpPr>
          <p:spPr bwMode="auto">
            <a:xfrm>
              <a:off x="6553201" y="792163"/>
              <a:ext cx="1174750"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u="sng">
                  <a:solidFill>
                    <a:schemeClr val="tx1"/>
                  </a:solidFill>
                  <a:latin typeface="Arial" charset="0"/>
                  <a:ea typeface="MS PGothic" pitchFamily="34" charset="-128"/>
                </a:rPr>
                <a:t> OS privileges </a:t>
              </a:r>
            </a:p>
          </p:txBody>
        </p:sp>
        <p:sp>
          <p:nvSpPr>
            <p:cNvPr id="26701" name="Rectangle 251"/>
            <p:cNvSpPr>
              <a:spLocks noChangeArrowheads="1"/>
            </p:cNvSpPr>
            <p:nvPr/>
          </p:nvSpPr>
          <p:spPr bwMode="auto">
            <a:xfrm>
              <a:off x="6748120" y="1357313"/>
              <a:ext cx="152400" cy="152400"/>
            </a:xfrm>
            <a:prstGeom prst="rect">
              <a:avLst/>
            </a:prstGeom>
            <a:solidFill>
              <a:srgbClr val="FFCEFF"/>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702" name="Text Box 252"/>
            <p:cNvSpPr txBox="1">
              <a:spLocks noChangeArrowheads="1"/>
            </p:cNvSpPr>
            <p:nvPr/>
          </p:nvSpPr>
          <p:spPr bwMode="auto">
            <a:xfrm>
              <a:off x="6961189" y="1295401"/>
              <a:ext cx="446087" cy="274637"/>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root</a:t>
              </a:r>
            </a:p>
          </p:txBody>
        </p:sp>
        <p:sp>
          <p:nvSpPr>
            <p:cNvPr id="26703" name="Rectangle 251"/>
            <p:cNvSpPr>
              <a:spLocks noChangeArrowheads="1"/>
            </p:cNvSpPr>
            <p:nvPr/>
          </p:nvSpPr>
          <p:spPr bwMode="auto">
            <a:xfrm>
              <a:off x="6748119" y="1585912"/>
              <a:ext cx="152400" cy="152400"/>
            </a:xfrm>
            <a:prstGeom prst="rect">
              <a:avLst/>
            </a:prstGeom>
            <a:solidFill>
              <a:srgbClr val="BEFFBE"/>
            </a:solidFill>
            <a:ln w="9525">
              <a:solidFill>
                <a:schemeClr val="tx1"/>
              </a:solidFill>
              <a:miter lim="800000"/>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704" name="Text Box 252"/>
            <p:cNvSpPr txBox="1">
              <a:spLocks noChangeArrowheads="1"/>
            </p:cNvSpPr>
            <p:nvPr/>
          </p:nvSpPr>
          <p:spPr bwMode="auto">
            <a:xfrm>
              <a:off x="6960844" y="1524000"/>
              <a:ext cx="481013" cy="274638"/>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r>
                <a:rPr lang="en-US" sz="1200">
                  <a:solidFill>
                    <a:schemeClr val="tx1"/>
                  </a:solidFill>
                  <a:latin typeface="Arial" charset="0"/>
                  <a:ea typeface="MS PGothic" pitchFamily="34" charset="-128"/>
                </a:rPr>
                <a:t>user</a:t>
              </a:r>
            </a:p>
          </p:txBody>
        </p:sp>
      </p:grpSp>
      <p:grpSp>
        <p:nvGrpSpPr>
          <p:cNvPr id="26627" name="Group 151"/>
          <p:cNvGrpSpPr>
            <a:grpSpLocks/>
          </p:cNvGrpSpPr>
          <p:nvPr/>
        </p:nvGrpSpPr>
        <p:grpSpPr bwMode="auto">
          <a:xfrm>
            <a:off x="127000" y="701675"/>
            <a:ext cx="3276600" cy="2867025"/>
            <a:chOff x="381000" y="2543175"/>
            <a:chExt cx="3276600" cy="2867025"/>
          </a:xfrm>
        </p:grpSpPr>
        <p:sp>
          <p:nvSpPr>
            <p:cNvPr id="26672" name="Rectangle 3"/>
            <p:cNvSpPr>
              <a:spLocks noChangeArrowheads="1"/>
            </p:cNvSpPr>
            <p:nvPr/>
          </p:nvSpPr>
          <p:spPr bwMode="auto">
            <a:xfrm>
              <a:off x="381000" y="2819400"/>
              <a:ext cx="3276600" cy="25908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grpSp>
          <p:nvGrpSpPr>
            <p:cNvPr id="26673" name="Group 39"/>
            <p:cNvGrpSpPr>
              <a:grpSpLocks/>
            </p:cNvGrpSpPr>
            <p:nvPr/>
          </p:nvGrpSpPr>
          <p:grpSpPr bwMode="auto">
            <a:xfrm>
              <a:off x="1126862" y="2895600"/>
              <a:ext cx="1784876" cy="762000"/>
              <a:chOff x="341650" y="3183469"/>
              <a:chExt cx="1784876" cy="762000"/>
            </a:xfrm>
          </p:grpSpPr>
          <p:sp>
            <p:nvSpPr>
              <p:cNvPr id="26696"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97" name="Text Box 40"/>
              <p:cNvSpPr txBox="1">
                <a:spLocks noChangeArrowheads="1"/>
              </p:cNvSpPr>
              <p:nvPr/>
            </p:nvSpPr>
            <p:spPr bwMode="auto">
              <a:xfrm>
                <a:off x="341650" y="3183469"/>
                <a:ext cx="1784876" cy="244475"/>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generic Condor daemon</a:t>
                </a:r>
              </a:p>
            </p:txBody>
          </p:sp>
        </p:grpSp>
        <p:sp>
          <p:nvSpPr>
            <p:cNvPr id="26674" name="TextBox 250"/>
            <p:cNvSpPr txBox="1">
              <a:spLocks noChangeArrowheads="1"/>
            </p:cNvSpPr>
            <p:nvPr/>
          </p:nvSpPr>
          <p:spPr bwMode="auto">
            <a:xfrm>
              <a:off x="423863" y="2543175"/>
              <a:ext cx="3190875" cy="274638"/>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200">
                  <a:solidFill>
                    <a:schemeClr val="tx1"/>
                  </a:solidFill>
                  <a:latin typeface="Arial" charset="0"/>
                  <a:ea typeface="MS PGothic" pitchFamily="34" charset="-128"/>
                </a:rPr>
                <a:t>(a) Common Resources on All Condor Hosts</a:t>
              </a:r>
            </a:p>
          </p:txBody>
        </p:sp>
        <p:grpSp>
          <p:nvGrpSpPr>
            <p:cNvPr id="26675" name="Group 134"/>
            <p:cNvGrpSpPr>
              <a:grpSpLocks/>
            </p:cNvGrpSpPr>
            <p:nvPr/>
          </p:nvGrpSpPr>
          <p:grpSpPr bwMode="auto">
            <a:xfrm>
              <a:off x="488794" y="4111940"/>
              <a:ext cx="3061010" cy="1214125"/>
              <a:chOff x="460373" y="3733800"/>
              <a:chExt cx="3061010" cy="1214125"/>
            </a:xfrm>
          </p:grpSpPr>
          <p:grpSp>
            <p:nvGrpSpPr>
              <p:cNvPr id="26680" name="Group 114"/>
              <p:cNvGrpSpPr>
                <a:grpSpLocks/>
              </p:cNvGrpSpPr>
              <p:nvPr/>
            </p:nvGrpSpPr>
            <p:grpSpPr bwMode="auto">
              <a:xfrm>
                <a:off x="460373" y="3733800"/>
                <a:ext cx="704343" cy="1077214"/>
                <a:chOff x="524135" y="3886200"/>
                <a:chExt cx="704343" cy="1077214"/>
              </a:xfrm>
            </p:grpSpPr>
            <p:sp>
              <p:nvSpPr>
                <p:cNvPr id="26693" name="Isosceles Triangle 115"/>
                <p:cNvSpPr>
                  <a:spLocks noChangeArrowheads="1"/>
                </p:cNvSpPr>
                <p:nvPr/>
              </p:nvSpPr>
              <p:spPr bwMode="auto">
                <a:xfrm>
                  <a:off x="609600" y="3886200"/>
                  <a:ext cx="533400" cy="609600"/>
                </a:xfrm>
                <a:prstGeom prst="triangle">
                  <a:avLst>
                    <a:gd name="adj" fmla="val 50000"/>
                  </a:avLst>
                </a:prstGeom>
                <a:solidFill>
                  <a:srgbClr val="FECEFF"/>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94" name="TextBox 116"/>
                <p:cNvSpPr txBox="1">
                  <a:spLocks noChangeArrowheads="1"/>
                </p:cNvSpPr>
                <p:nvPr/>
              </p:nvSpPr>
              <p:spPr bwMode="auto">
                <a:xfrm>
                  <a:off x="524135" y="4462089"/>
                  <a:ext cx="704343" cy="501325"/>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Condor</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Binaries &amp;</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Libraries</a:t>
                  </a:r>
                </a:p>
              </p:txBody>
            </p:sp>
            <p:sp>
              <p:nvSpPr>
                <p:cNvPr id="26695" name="TextBox 117"/>
                <p:cNvSpPr txBox="1">
                  <a:spLocks noChangeArrowheads="1"/>
                </p:cNvSpPr>
                <p:nvPr/>
              </p:nvSpPr>
              <p:spPr bwMode="auto">
                <a:xfrm>
                  <a:off x="783968" y="4315767"/>
                  <a:ext cx="184666" cy="230832"/>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endParaRPr lang="es-ES" sz="900" b="1">
                    <a:solidFill>
                      <a:schemeClr val="tx1"/>
                    </a:solidFill>
                    <a:latin typeface="Courier New" pitchFamily="49" charset="0"/>
                    <a:ea typeface="MS PGothic" pitchFamily="34" charset="-128"/>
                  </a:endParaRPr>
                </a:p>
              </p:txBody>
            </p:sp>
          </p:grpSp>
          <p:grpSp>
            <p:nvGrpSpPr>
              <p:cNvPr id="26681" name="Group 118"/>
              <p:cNvGrpSpPr>
                <a:grpSpLocks/>
              </p:cNvGrpSpPr>
              <p:nvPr/>
            </p:nvGrpSpPr>
            <p:grpSpPr bwMode="auto">
              <a:xfrm>
                <a:off x="1240930" y="3733800"/>
                <a:ext cx="562975" cy="944310"/>
                <a:chOff x="594026" y="3886200"/>
                <a:chExt cx="562975" cy="944310"/>
              </a:xfrm>
            </p:grpSpPr>
            <p:sp>
              <p:nvSpPr>
                <p:cNvPr id="26690" name="Isosceles Triangle 119"/>
                <p:cNvSpPr>
                  <a:spLocks noChangeArrowheads="1"/>
                </p:cNvSpPr>
                <p:nvPr/>
              </p:nvSpPr>
              <p:spPr bwMode="auto">
                <a:xfrm>
                  <a:off x="609600" y="3886200"/>
                  <a:ext cx="533400" cy="609600"/>
                </a:xfrm>
                <a:prstGeom prst="triangle">
                  <a:avLst>
                    <a:gd name="adj" fmla="val 50000"/>
                  </a:avLst>
                </a:prstGeom>
                <a:solidFill>
                  <a:srgbClr val="FECEFF"/>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91" name="TextBox 120"/>
                <p:cNvSpPr txBox="1">
                  <a:spLocks noChangeArrowheads="1"/>
                </p:cNvSpPr>
                <p:nvPr/>
              </p:nvSpPr>
              <p:spPr bwMode="auto">
                <a:xfrm>
                  <a:off x="594026" y="4461178"/>
                  <a:ext cx="562975" cy="369332"/>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Condor</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Config</a:t>
                  </a:r>
                </a:p>
              </p:txBody>
            </p:sp>
            <p:sp>
              <p:nvSpPr>
                <p:cNvPr id="26692" name="TextBox 121"/>
                <p:cNvSpPr txBox="1">
                  <a:spLocks noChangeArrowheads="1"/>
                </p:cNvSpPr>
                <p:nvPr/>
              </p:nvSpPr>
              <p:spPr bwMode="auto">
                <a:xfrm>
                  <a:off x="682017" y="4315051"/>
                  <a:ext cx="388579" cy="22872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b="1">
                      <a:solidFill>
                        <a:schemeClr val="tx1"/>
                      </a:solidFill>
                      <a:latin typeface="Courier New" pitchFamily="49" charset="0"/>
                      <a:ea typeface="MS PGothic" pitchFamily="34" charset="-128"/>
                    </a:rPr>
                    <a:t>etc</a:t>
                  </a:r>
                </a:p>
              </p:txBody>
            </p:sp>
          </p:grpSp>
          <p:grpSp>
            <p:nvGrpSpPr>
              <p:cNvPr id="26682" name="Group 122"/>
              <p:cNvGrpSpPr>
                <a:grpSpLocks/>
              </p:cNvGrpSpPr>
              <p:nvPr/>
            </p:nvGrpSpPr>
            <p:grpSpPr bwMode="auto">
              <a:xfrm>
                <a:off x="1881708" y="3733800"/>
                <a:ext cx="787687" cy="1214125"/>
                <a:chOff x="482466" y="3886200"/>
                <a:chExt cx="787687" cy="1214125"/>
              </a:xfrm>
            </p:grpSpPr>
            <p:sp>
              <p:nvSpPr>
                <p:cNvPr id="26687" name="Isosceles Triangle 123"/>
                <p:cNvSpPr>
                  <a:spLocks noChangeArrowheads="1"/>
                </p:cNvSpPr>
                <p:nvPr/>
              </p:nvSpPr>
              <p:spPr bwMode="auto">
                <a:xfrm>
                  <a:off x="609600" y="3886200"/>
                  <a:ext cx="533400" cy="609600"/>
                </a:xfrm>
                <a:prstGeom prst="triangle">
                  <a:avLst>
                    <a:gd name="adj" fmla="val 50000"/>
                  </a:avLst>
                </a:prstGeom>
                <a:solidFill>
                  <a:srgbClr val="BADFE3"/>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88" name="TextBox 124"/>
                <p:cNvSpPr txBox="1">
                  <a:spLocks noChangeArrowheads="1"/>
                </p:cNvSpPr>
                <p:nvPr/>
              </p:nvSpPr>
              <p:spPr bwMode="auto">
                <a:xfrm>
                  <a:off x="482466" y="4462314"/>
                  <a:ext cx="787687" cy="63801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Operational</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Data &amp;</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Run-time</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Config Files</a:t>
                  </a:r>
                </a:p>
              </p:txBody>
            </p:sp>
            <p:sp>
              <p:nvSpPr>
                <p:cNvPr id="26689" name="TextBox 125"/>
                <p:cNvSpPr txBox="1">
                  <a:spLocks noChangeArrowheads="1"/>
                </p:cNvSpPr>
                <p:nvPr/>
              </p:nvSpPr>
              <p:spPr bwMode="auto">
                <a:xfrm>
                  <a:off x="612689" y="4316302"/>
                  <a:ext cx="525653" cy="22854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b="1">
                      <a:solidFill>
                        <a:schemeClr val="tx1"/>
                      </a:solidFill>
                      <a:latin typeface="Courier New" pitchFamily="49" charset="0"/>
                      <a:ea typeface="MS PGothic" pitchFamily="34" charset="-128"/>
                    </a:rPr>
                    <a:t>spool</a:t>
                  </a:r>
                </a:p>
              </p:txBody>
            </p:sp>
          </p:grpSp>
          <p:grpSp>
            <p:nvGrpSpPr>
              <p:cNvPr id="26683" name="Group 126"/>
              <p:cNvGrpSpPr>
                <a:grpSpLocks/>
              </p:cNvGrpSpPr>
              <p:nvPr/>
            </p:nvGrpSpPr>
            <p:grpSpPr bwMode="auto">
              <a:xfrm>
                <a:off x="2746376" y="3733800"/>
                <a:ext cx="775007" cy="940296"/>
                <a:chOff x="488804" y="3886200"/>
                <a:chExt cx="775007" cy="940296"/>
              </a:xfrm>
            </p:grpSpPr>
            <p:sp>
              <p:nvSpPr>
                <p:cNvPr id="26684" name="Isosceles Triangle 127"/>
                <p:cNvSpPr>
                  <a:spLocks noChangeArrowheads="1"/>
                </p:cNvSpPr>
                <p:nvPr/>
              </p:nvSpPr>
              <p:spPr bwMode="auto">
                <a:xfrm>
                  <a:off x="609600" y="3886200"/>
                  <a:ext cx="533400" cy="609600"/>
                </a:xfrm>
                <a:prstGeom prst="triangle">
                  <a:avLst>
                    <a:gd name="adj" fmla="val 50000"/>
                  </a:avLst>
                </a:prstGeom>
                <a:solidFill>
                  <a:schemeClr val="accent1"/>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85" name="TextBox 128"/>
                <p:cNvSpPr txBox="1">
                  <a:spLocks noChangeArrowheads="1"/>
                </p:cNvSpPr>
                <p:nvPr/>
              </p:nvSpPr>
              <p:spPr bwMode="auto">
                <a:xfrm>
                  <a:off x="488804" y="4461178"/>
                  <a:ext cx="775007" cy="365318"/>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Operational</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Log Files</a:t>
                  </a:r>
                </a:p>
              </p:txBody>
            </p:sp>
            <p:sp>
              <p:nvSpPr>
                <p:cNvPr id="26686" name="TextBox 129"/>
                <p:cNvSpPr txBox="1">
                  <a:spLocks noChangeArrowheads="1"/>
                </p:cNvSpPr>
                <p:nvPr/>
              </p:nvSpPr>
              <p:spPr bwMode="auto">
                <a:xfrm>
                  <a:off x="680968" y="4315051"/>
                  <a:ext cx="389091" cy="22872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b="1">
                      <a:solidFill>
                        <a:schemeClr val="tx1"/>
                      </a:solidFill>
                      <a:latin typeface="Courier New" pitchFamily="49" charset="0"/>
                      <a:ea typeface="MS PGothic" pitchFamily="34" charset="-128"/>
                    </a:rPr>
                    <a:t>log</a:t>
                  </a:r>
                </a:p>
              </p:txBody>
            </p:sp>
          </p:grpSp>
        </p:grpSp>
        <p:cxnSp>
          <p:nvCxnSpPr>
            <p:cNvPr id="26676" name="Straight Arrow Connector 136"/>
            <p:cNvCxnSpPr>
              <a:cxnSpLocks noChangeShapeType="1"/>
              <a:stCxn id="26693" idx="0"/>
            </p:cNvCxnSpPr>
            <p:nvPr/>
          </p:nvCxnSpPr>
          <p:spPr bwMode="auto">
            <a:xfrm rot="5400000" flipH="1" flipV="1">
              <a:off x="993410" y="3505149"/>
              <a:ext cx="454340" cy="759243"/>
            </a:xfrm>
            <a:prstGeom prst="straightConnector1">
              <a:avLst/>
            </a:prstGeom>
            <a:noFill/>
            <a:ln w="9525">
              <a:solidFill>
                <a:schemeClr val="tx1"/>
              </a:solidFill>
              <a:round/>
              <a:headEnd/>
              <a:tailEnd type="arrow" w="med" len="med"/>
            </a:ln>
          </p:spPr>
        </p:cxnSp>
        <p:cxnSp>
          <p:nvCxnSpPr>
            <p:cNvPr id="26677" name="Straight Arrow Connector 138"/>
            <p:cNvCxnSpPr>
              <a:cxnSpLocks noChangeShapeType="1"/>
              <a:stCxn id="26690" idx="0"/>
            </p:cNvCxnSpPr>
            <p:nvPr/>
          </p:nvCxnSpPr>
          <p:spPr bwMode="auto">
            <a:xfrm rot="5400000" flipH="1" flipV="1">
              <a:off x="1501143" y="3708082"/>
              <a:ext cx="454340" cy="353377"/>
            </a:xfrm>
            <a:prstGeom prst="straightConnector1">
              <a:avLst/>
            </a:prstGeom>
            <a:noFill/>
            <a:ln w="9525">
              <a:solidFill>
                <a:schemeClr val="tx1"/>
              </a:solidFill>
              <a:round/>
              <a:headEnd/>
              <a:tailEnd type="arrow" w="med" len="med"/>
            </a:ln>
          </p:spPr>
        </p:cxnSp>
        <p:cxnSp>
          <p:nvCxnSpPr>
            <p:cNvPr id="26678" name="Straight Arrow Connector 144"/>
            <p:cNvCxnSpPr>
              <a:cxnSpLocks noChangeShapeType="1"/>
              <a:endCxn id="26687" idx="0"/>
            </p:cNvCxnSpPr>
            <p:nvPr/>
          </p:nvCxnSpPr>
          <p:spPr bwMode="auto">
            <a:xfrm rot="16200000" flipH="1">
              <a:off x="1991613" y="3799590"/>
              <a:ext cx="454338" cy="170361"/>
            </a:xfrm>
            <a:prstGeom prst="straightConnector1">
              <a:avLst/>
            </a:prstGeom>
            <a:noFill/>
            <a:ln w="9525">
              <a:solidFill>
                <a:schemeClr val="tx1"/>
              </a:solidFill>
              <a:round/>
              <a:headEnd type="arrow" w="med" len="med"/>
              <a:tailEnd type="arrow" w="med" len="med"/>
            </a:ln>
          </p:spPr>
        </p:cxnSp>
        <p:cxnSp>
          <p:nvCxnSpPr>
            <p:cNvPr id="26679" name="Straight Arrow Connector 146"/>
            <p:cNvCxnSpPr>
              <a:cxnSpLocks noChangeShapeType="1"/>
            </p:cNvCxnSpPr>
            <p:nvPr/>
          </p:nvCxnSpPr>
          <p:spPr bwMode="auto">
            <a:xfrm>
              <a:off x="2438400" y="3657600"/>
              <a:ext cx="762000" cy="457200"/>
            </a:xfrm>
            <a:prstGeom prst="straightConnector1">
              <a:avLst/>
            </a:prstGeom>
            <a:noFill/>
            <a:ln w="9525">
              <a:solidFill>
                <a:schemeClr val="tx1"/>
              </a:solidFill>
              <a:round/>
              <a:headEnd/>
              <a:tailEnd type="arrow" w="med" len="med"/>
            </a:ln>
          </p:spPr>
        </p:cxnSp>
      </p:grpSp>
      <p:grpSp>
        <p:nvGrpSpPr>
          <p:cNvPr id="26628" name="Group 235"/>
          <p:cNvGrpSpPr>
            <a:grpSpLocks/>
          </p:cNvGrpSpPr>
          <p:nvPr/>
        </p:nvGrpSpPr>
        <p:grpSpPr bwMode="auto">
          <a:xfrm>
            <a:off x="5427663" y="701675"/>
            <a:ext cx="3492500" cy="2863850"/>
            <a:chOff x="5529013" y="533400"/>
            <a:chExt cx="3493139" cy="2863977"/>
          </a:xfrm>
        </p:grpSpPr>
        <p:sp>
          <p:nvSpPr>
            <p:cNvPr id="26661" name="Rectangle 3"/>
            <p:cNvSpPr>
              <a:spLocks noChangeArrowheads="1"/>
            </p:cNvSpPr>
            <p:nvPr/>
          </p:nvSpPr>
          <p:spPr bwMode="auto">
            <a:xfrm>
              <a:off x="5638800" y="809625"/>
              <a:ext cx="3273552" cy="2587752"/>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62" name="Text Box 27"/>
            <p:cNvSpPr txBox="1">
              <a:spLocks noChangeArrowheads="1"/>
            </p:cNvSpPr>
            <p:nvPr/>
          </p:nvSpPr>
          <p:spPr bwMode="auto">
            <a:xfrm>
              <a:off x="7183504" y="2409824"/>
              <a:ext cx="184145" cy="366713"/>
            </a:xfrm>
            <a:prstGeom prst="rect">
              <a:avLst/>
            </a:prstGeom>
            <a:noFill/>
            <a:ln w="9525">
              <a:noFill/>
              <a:miter lim="800000"/>
              <a:headEnd/>
              <a:tailEnd/>
            </a:ln>
          </p:spPr>
          <p:txBody>
            <a:bodyPr wrap="none">
              <a:spAutoFit/>
            </a:bodyPr>
            <a:lstStyle/>
            <a:p>
              <a:pPr eaLnBrk="0" hangingPunct="0">
                <a:lnSpc>
                  <a:spcPct val="100000"/>
                </a:lnSpc>
                <a:spcBef>
                  <a:spcPct val="0"/>
                </a:spcBef>
                <a:buFontTx/>
                <a:buNone/>
              </a:pPr>
              <a:endParaRPr lang="es-ES" sz="1800">
                <a:solidFill>
                  <a:schemeClr val="tx1"/>
                </a:solidFill>
                <a:latin typeface="Arial" charset="0"/>
                <a:ea typeface="MS PGothic" pitchFamily="34" charset="-128"/>
              </a:endParaRPr>
            </a:p>
          </p:txBody>
        </p:sp>
        <p:grpSp>
          <p:nvGrpSpPr>
            <p:cNvPr id="26663" name="Group 141"/>
            <p:cNvGrpSpPr>
              <a:grpSpLocks/>
            </p:cNvGrpSpPr>
            <p:nvPr/>
          </p:nvGrpSpPr>
          <p:grpSpPr bwMode="auto">
            <a:xfrm>
              <a:off x="6764741" y="795337"/>
              <a:ext cx="1021670" cy="762000"/>
              <a:chOff x="723235" y="3183469"/>
              <a:chExt cx="1021699" cy="762000"/>
            </a:xfrm>
          </p:grpSpPr>
          <p:sp>
            <p:nvSpPr>
              <p:cNvPr id="26670"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71" name="Text Box 40"/>
              <p:cNvSpPr txBox="1">
                <a:spLocks noChangeArrowheads="1"/>
              </p:cNvSpPr>
              <p:nvPr/>
            </p:nvSpPr>
            <p:spPr bwMode="auto">
              <a:xfrm>
                <a:off x="723235" y="3183469"/>
                <a:ext cx="1021699" cy="244475"/>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ckpt_server</a:t>
                </a:r>
              </a:p>
            </p:txBody>
          </p:sp>
        </p:grpSp>
        <p:sp>
          <p:nvSpPr>
            <p:cNvPr id="26664" name="TextBox 250"/>
            <p:cNvSpPr txBox="1">
              <a:spLocks noChangeArrowheads="1"/>
            </p:cNvSpPr>
            <p:nvPr/>
          </p:nvSpPr>
          <p:spPr bwMode="auto">
            <a:xfrm>
              <a:off x="5529013" y="533400"/>
              <a:ext cx="3493139" cy="274650"/>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200">
                  <a:solidFill>
                    <a:schemeClr val="tx1"/>
                  </a:solidFill>
                  <a:latin typeface="Arial" charset="0"/>
                  <a:ea typeface="MS PGothic" pitchFamily="34" charset="-128"/>
                </a:rPr>
                <a:t>(b) Unique Condor Checkpoint Server Resources</a:t>
              </a:r>
            </a:p>
          </p:txBody>
        </p:sp>
        <p:grpSp>
          <p:nvGrpSpPr>
            <p:cNvPr id="26665" name="Group 202"/>
            <p:cNvGrpSpPr>
              <a:grpSpLocks/>
            </p:cNvGrpSpPr>
            <p:nvPr/>
          </p:nvGrpSpPr>
          <p:grpSpPr bwMode="auto">
            <a:xfrm>
              <a:off x="6652580" y="2241439"/>
              <a:ext cx="1245992" cy="804973"/>
              <a:chOff x="2956047" y="4419600"/>
              <a:chExt cx="1245992" cy="804973"/>
            </a:xfrm>
          </p:grpSpPr>
          <p:sp>
            <p:nvSpPr>
              <p:cNvPr id="26667" name="Isosceles Triangle 203"/>
              <p:cNvSpPr>
                <a:spLocks noChangeArrowheads="1"/>
              </p:cNvSpPr>
              <p:nvPr/>
            </p:nvSpPr>
            <p:spPr bwMode="auto">
              <a:xfrm>
                <a:off x="3312340" y="4419600"/>
                <a:ext cx="533400" cy="609600"/>
              </a:xfrm>
              <a:prstGeom prst="triangle">
                <a:avLst>
                  <a:gd name="adj" fmla="val 50000"/>
                </a:avLst>
              </a:prstGeom>
              <a:solidFill>
                <a:srgbClr val="FFD0FF"/>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68" name="TextBox 204"/>
              <p:cNvSpPr txBox="1">
                <a:spLocks noChangeArrowheads="1"/>
              </p:cNvSpPr>
              <p:nvPr/>
            </p:nvSpPr>
            <p:spPr bwMode="auto">
              <a:xfrm>
                <a:off x="2956047" y="4995942"/>
                <a:ext cx="1245992" cy="22863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Checkpoint Directory</a:t>
                </a:r>
              </a:p>
            </p:txBody>
          </p:sp>
          <p:sp>
            <p:nvSpPr>
              <p:cNvPr id="26669" name="TextBox 205"/>
              <p:cNvSpPr txBox="1">
                <a:spLocks noChangeArrowheads="1"/>
              </p:cNvSpPr>
              <p:nvPr/>
            </p:nvSpPr>
            <p:spPr bwMode="auto">
              <a:xfrm>
                <a:off x="3348187" y="4849167"/>
                <a:ext cx="461710" cy="230832"/>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b="1">
                    <a:solidFill>
                      <a:schemeClr val="tx1"/>
                    </a:solidFill>
                    <a:latin typeface="Courier New" pitchFamily="49" charset="0"/>
                    <a:ea typeface="MS PGothic" pitchFamily="34" charset="-128"/>
                  </a:rPr>
                  <a:t>ckpt</a:t>
                </a:r>
              </a:p>
            </p:txBody>
          </p:sp>
        </p:grpSp>
        <p:cxnSp>
          <p:nvCxnSpPr>
            <p:cNvPr id="26666" name="Straight Arrow Connector 208"/>
            <p:cNvCxnSpPr>
              <a:cxnSpLocks noChangeShapeType="1"/>
              <a:endCxn id="26667" idx="0"/>
            </p:cNvCxnSpPr>
            <p:nvPr/>
          </p:nvCxnSpPr>
          <p:spPr bwMode="auto">
            <a:xfrm rot="5400000">
              <a:off x="6933523" y="1899386"/>
              <a:ext cx="684103" cy="2"/>
            </a:xfrm>
            <a:prstGeom prst="straightConnector1">
              <a:avLst/>
            </a:prstGeom>
            <a:noFill/>
            <a:ln w="9525">
              <a:solidFill>
                <a:schemeClr val="tx1"/>
              </a:solidFill>
              <a:round/>
              <a:headEnd type="arrow" w="med" len="med"/>
              <a:tailEnd type="arrow" w="med" len="med"/>
            </a:ln>
          </p:spPr>
        </p:cxnSp>
      </p:grpSp>
      <p:grpSp>
        <p:nvGrpSpPr>
          <p:cNvPr id="26629" name="Group 228"/>
          <p:cNvGrpSpPr>
            <a:grpSpLocks/>
          </p:cNvGrpSpPr>
          <p:nvPr/>
        </p:nvGrpSpPr>
        <p:grpSpPr bwMode="auto">
          <a:xfrm>
            <a:off x="5537200" y="3930650"/>
            <a:ext cx="3273425" cy="2867025"/>
            <a:chOff x="5638800" y="3762375"/>
            <a:chExt cx="3273552" cy="2867025"/>
          </a:xfrm>
        </p:grpSpPr>
        <p:sp>
          <p:nvSpPr>
            <p:cNvPr id="26651" name="Rectangle 3"/>
            <p:cNvSpPr>
              <a:spLocks noChangeArrowheads="1"/>
            </p:cNvSpPr>
            <p:nvPr/>
          </p:nvSpPr>
          <p:spPr bwMode="auto">
            <a:xfrm>
              <a:off x="5638800" y="4038600"/>
              <a:ext cx="3273552" cy="25908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52" name="TextBox 250"/>
            <p:cNvSpPr txBox="1">
              <a:spLocks noChangeArrowheads="1"/>
            </p:cNvSpPr>
            <p:nvPr/>
          </p:nvSpPr>
          <p:spPr bwMode="auto">
            <a:xfrm>
              <a:off x="5916623" y="3762375"/>
              <a:ext cx="2716318" cy="274638"/>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200">
                  <a:solidFill>
                    <a:schemeClr val="tx1"/>
                  </a:solidFill>
                  <a:latin typeface="Arial" charset="0"/>
                  <a:ea typeface="MS PGothic" pitchFamily="34" charset="-128"/>
                </a:rPr>
                <a:t>(d) Unique Condor Submit Resources</a:t>
              </a:r>
            </a:p>
          </p:txBody>
        </p:sp>
        <p:cxnSp>
          <p:nvCxnSpPr>
            <p:cNvPr id="26653" name="Straight Arrow Connector 215"/>
            <p:cNvCxnSpPr>
              <a:cxnSpLocks noChangeShapeType="1"/>
              <a:stCxn id="26659" idx="2"/>
              <a:endCxn id="26656" idx="0"/>
            </p:cNvCxnSpPr>
            <p:nvPr/>
          </p:nvCxnSpPr>
          <p:spPr bwMode="auto">
            <a:xfrm rot="5400000">
              <a:off x="6986107" y="5194844"/>
              <a:ext cx="578939" cy="1588"/>
            </a:xfrm>
            <a:prstGeom prst="straightConnector1">
              <a:avLst/>
            </a:prstGeom>
            <a:noFill/>
            <a:ln w="9525">
              <a:solidFill>
                <a:schemeClr val="tx1"/>
              </a:solidFill>
              <a:round/>
              <a:headEnd type="arrow" w="med" len="med"/>
              <a:tailEnd type="arrow" w="med" len="med"/>
            </a:ln>
          </p:spPr>
        </p:cxnSp>
        <p:grpSp>
          <p:nvGrpSpPr>
            <p:cNvPr id="26654" name="Group 39"/>
            <p:cNvGrpSpPr>
              <a:grpSpLocks/>
            </p:cNvGrpSpPr>
            <p:nvPr/>
          </p:nvGrpSpPr>
          <p:grpSpPr bwMode="auto">
            <a:xfrm>
              <a:off x="6780276" y="4143375"/>
              <a:ext cx="990600" cy="762000"/>
              <a:chOff x="738779" y="3183469"/>
              <a:chExt cx="990600" cy="762000"/>
            </a:xfrm>
          </p:grpSpPr>
          <p:sp>
            <p:nvSpPr>
              <p:cNvPr id="26659"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60" name="Text Box 40"/>
              <p:cNvSpPr txBox="1">
                <a:spLocks noChangeArrowheads="1"/>
              </p:cNvSpPr>
              <p:nvPr/>
            </p:nvSpPr>
            <p:spPr bwMode="auto">
              <a:xfrm>
                <a:off x="913404" y="3183469"/>
                <a:ext cx="641350" cy="244475"/>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shadow</a:t>
                </a:r>
              </a:p>
            </p:txBody>
          </p:sp>
        </p:grpSp>
        <p:grpSp>
          <p:nvGrpSpPr>
            <p:cNvPr id="26655" name="Group 217"/>
            <p:cNvGrpSpPr>
              <a:grpSpLocks/>
            </p:cNvGrpSpPr>
            <p:nvPr/>
          </p:nvGrpSpPr>
          <p:grpSpPr bwMode="auto">
            <a:xfrm>
              <a:off x="6885514" y="5484314"/>
              <a:ext cx="780129" cy="804973"/>
              <a:chOff x="3188978" y="4419600"/>
              <a:chExt cx="780129" cy="804973"/>
            </a:xfrm>
          </p:grpSpPr>
          <p:sp>
            <p:nvSpPr>
              <p:cNvPr id="26656" name="Isosceles Triangle 218"/>
              <p:cNvSpPr>
                <a:spLocks noChangeArrowheads="1"/>
              </p:cNvSpPr>
              <p:nvPr/>
            </p:nvSpPr>
            <p:spPr bwMode="auto">
              <a:xfrm>
                <a:off x="3312340" y="4419600"/>
                <a:ext cx="533400" cy="609600"/>
              </a:xfrm>
              <a:prstGeom prst="triangle">
                <a:avLst>
                  <a:gd name="adj" fmla="val 50000"/>
                </a:avLst>
              </a:prstGeom>
              <a:solidFill>
                <a:srgbClr val="BAFBBE"/>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57" name="TextBox 219"/>
              <p:cNvSpPr txBox="1">
                <a:spLocks noChangeArrowheads="1"/>
              </p:cNvSpPr>
              <p:nvPr/>
            </p:nvSpPr>
            <p:spPr bwMode="auto">
              <a:xfrm>
                <a:off x="3188978" y="4995942"/>
                <a:ext cx="780129" cy="22863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User’s Files</a:t>
                </a:r>
              </a:p>
            </p:txBody>
          </p:sp>
          <p:sp>
            <p:nvSpPr>
              <p:cNvPr id="26658" name="TextBox 220"/>
              <p:cNvSpPr txBox="1">
                <a:spLocks noChangeArrowheads="1"/>
              </p:cNvSpPr>
              <p:nvPr/>
            </p:nvSpPr>
            <p:spPr bwMode="auto">
              <a:xfrm>
                <a:off x="3350712" y="4849872"/>
                <a:ext cx="456661" cy="22863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b="1">
                    <a:solidFill>
                      <a:schemeClr val="tx1"/>
                    </a:solidFill>
                    <a:latin typeface="Courier New" pitchFamily="49" charset="0"/>
                    <a:ea typeface="MS PGothic" pitchFamily="34" charset="-128"/>
                  </a:rPr>
                  <a:t>user</a:t>
                </a:r>
              </a:p>
            </p:txBody>
          </p:sp>
        </p:grpSp>
      </p:grpSp>
      <p:grpSp>
        <p:nvGrpSpPr>
          <p:cNvPr id="26630" name="Group 240"/>
          <p:cNvGrpSpPr>
            <a:grpSpLocks/>
          </p:cNvGrpSpPr>
          <p:nvPr/>
        </p:nvGrpSpPr>
        <p:grpSpPr bwMode="auto">
          <a:xfrm>
            <a:off x="127000" y="3930650"/>
            <a:ext cx="3276600" cy="2867025"/>
            <a:chOff x="228600" y="3762375"/>
            <a:chExt cx="3276600" cy="2867025"/>
          </a:xfrm>
        </p:grpSpPr>
        <p:sp>
          <p:nvSpPr>
            <p:cNvPr id="26636" name="Rectangle 3"/>
            <p:cNvSpPr>
              <a:spLocks noChangeArrowheads="1"/>
            </p:cNvSpPr>
            <p:nvPr/>
          </p:nvSpPr>
          <p:spPr bwMode="auto">
            <a:xfrm>
              <a:off x="228600" y="4038600"/>
              <a:ext cx="3276600" cy="2590800"/>
            </a:xfrm>
            <a:prstGeom prst="rect">
              <a:avLst/>
            </a:prstGeom>
            <a:solidFill>
              <a:srgbClr val="E6E6E6"/>
            </a:solidFill>
            <a:ln w="9525">
              <a:solidFill>
                <a:schemeClr val="tx1"/>
              </a:solidFill>
              <a:miter lim="800000"/>
              <a:headEnd/>
              <a:tailEnd/>
            </a:ln>
          </p:spPr>
          <p:txBody>
            <a:bodyPr wrap="none" anchor="ctr"/>
            <a:lstStyle/>
            <a:p>
              <a:pPr algn="ct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37" name="TextBox 250"/>
            <p:cNvSpPr txBox="1">
              <a:spLocks noChangeArrowheads="1"/>
            </p:cNvSpPr>
            <p:nvPr/>
          </p:nvSpPr>
          <p:spPr bwMode="auto">
            <a:xfrm>
              <a:off x="474663" y="3762375"/>
              <a:ext cx="2784475" cy="274638"/>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200">
                  <a:solidFill>
                    <a:schemeClr val="tx1"/>
                  </a:solidFill>
                  <a:latin typeface="Arial" charset="0"/>
                  <a:ea typeface="MS PGothic" pitchFamily="34" charset="-128"/>
                </a:rPr>
                <a:t>(c) Unique Condor Execute Resources</a:t>
              </a:r>
            </a:p>
          </p:txBody>
        </p:sp>
        <p:cxnSp>
          <p:nvCxnSpPr>
            <p:cNvPr id="26638" name="Straight Arrow Connector 159"/>
            <p:cNvCxnSpPr>
              <a:cxnSpLocks noChangeShapeType="1"/>
              <a:stCxn id="26649" idx="2"/>
              <a:endCxn id="26642" idx="0"/>
            </p:cNvCxnSpPr>
            <p:nvPr/>
          </p:nvCxnSpPr>
          <p:spPr bwMode="auto">
            <a:xfrm rot="16200000" flipH="1">
              <a:off x="1120231" y="4737644"/>
              <a:ext cx="578939" cy="914400"/>
            </a:xfrm>
            <a:prstGeom prst="straightConnector1">
              <a:avLst/>
            </a:prstGeom>
            <a:noFill/>
            <a:ln w="9525">
              <a:solidFill>
                <a:schemeClr val="tx1"/>
              </a:solidFill>
              <a:round/>
              <a:headEnd type="arrow" w="med" len="med"/>
              <a:tailEnd type="arrow" w="med" len="med"/>
            </a:ln>
          </p:spPr>
        </p:cxnSp>
        <p:grpSp>
          <p:nvGrpSpPr>
            <p:cNvPr id="26639" name="Group 238"/>
            <p:cNvGrpSpPr>
              <a:grpSpLocks/>
            </p:cNvGrpSpPr>
            <p:nvPr/>
          </p:nvGrpSpPr>
          <p:grpSpPr bwMode="auto">
            <a:xfrm>
              <a:off x="457200" y="4143375"/>
              <a:ext cx="2819400" cy="762000"/>
              <a:chOff x="457200" y="4143375"/>
              <a:chExt cx="2819400" cy="762000"/>
            </a:xfrm>
          </p:grpSpPr>
          <p:grpSp>
            <p:nvGrpSpPr>
              <p:cNvPr id="26645" name="Group 39"/>
              <p:cNvGrpSpPr>
                <a:grpSpLocks/>
              </p:cNvGrpSpPr>
              <p:nvPr/>
            </p:nvGrpSpPr>
            <p:grpSpPr bwMode="auto">
              <a:xfrm>
                <a:off x="457200" y="4143375"/>
                <a:ext cx="990600" cy="762000"/>
                <a:chOff x="738779" y="3183469"/>
                <a:chExt cx="990600" cy="762000"/>
              </a:xfrm>
            </p:grpSpPr>
            <p:sp>
              <p:nvSpPr>
                <p:cNvPr id="26649" name="AutoShape 4"/>
                <p:cNvSpPr>
                  <a:spLocks noChangeArrowheads="1"/>
                </p:cNvSpPr>
                <p:nvPr/>
              </p:nvSpPr>
              <p:spPr bwMode="auto">
                <a:xfrm>
                  <a:off x="738779" y="3429000"/>
                  <a:ext cx="990600" cy="516469"/>
                </a:xfrm>
                <a:prstGeom prst="roundRect">
                  <a:avLst>
                    <a:gd name="adj" fmla="val 20444"/>
                  </a:avLst>
                </a:prstGeom>
                <a:solidFill>
                  <a:srgbClr val="BCFDBE"/>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50" name="Text Box 40"/>
                <p:cNvSpPr txBox="1">
                  <a:spLocks noChangeArrowheads="1"/>
                </p:cNvSpPr>
                <p:nvPr/>
              </p:nvSpPr>
              <p:spPr bwMode="auto">
                <a:xfrm>
                  <a:off x="837204" y="3183469"/>
                  <a:ext cx="793750" cy="244475"/>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User Job</a:t>
                  </a:r>
                </a:p>
              </p:txBody>
            </p:sp>
          </p:grpSp>
          <p:grpSp>
            <p:nvGrpSpPr>
              <p:cNvPr id="26646" name="Group 39"/>
              <p:cNvGrpSpPr>
                <a:grpSpLocks/>
              </p:cNvGrpSpPr>
              <p:nvPr/>
            </p:nvGrpSpPr>
            <p:grpSpPr bwMode="auto">
              <a:xfrm>
                <a:off x="2286000" y="4143375"/>
                <a:ext cx="990600" cy="762000"/>
                <a:chOff x="738779" y="3183469"/>
                <a:chExt cx="990600" cy="762000"/>
              </a:xfrm>
            </p:grpSpPr>
            <p:sp>
              <p:nvSpPr>
                <p:cNvPr id="26647" name="AutoShape 4"/>
                <p:cNvSpPr>
                  <a:spLocks noChangeArrowheads="1"/>
                </p:cNvSpPr>
                <p:nvPr/>
              </p:nvSpPr>
              <p:spPr bwMode="auto">
                <a:xfrm>
                  <a:off x="738779" y="3429000"/>
                  <a:ext cx="990600" cy="516469"/>
                </a:xfrm>
                <a:prstGeom prst="roundRect">
                  <a:avLst>
                    <a:gd name="adj" fmla="val 20444"/>
                  </a:avLst>
                </a:prstGeom>
                <a:solidFill>
                  <a:srgbClr val="FFCEFF"/>
                </a:solidFill>
                <a:ln w="9525">
                  <a:solidFill>
                    <a:schemeClr val="tx1"/>
                  </a:solidFill>
                  <a:round/>
                  <a:headEnd/>
                  <a:tailEnd/>
                </a:ln>
              </p:spPr>
              <p:txBody>
                <a:bodyPr wrap="none" anchor="ct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48" name="Text Box 40"/>
                <p:cNvSpPr txBox="1">
                  <a:spLocks noChangeArrowheads="1"/>
                </p:cNvSpPr>
                <p:nvPr/>
              </p:nvSpPr>
              <p:spPr bwMode="auto">
                <a:xfrm>
                  <a:off x="875304" y="3183469"/>
                  <a:ext cx="717550" cy="244475"/>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1000" b="1">
                      <a:solidFill>
                        <a:schemeClr val="tx1"/>
                      </a:solidFill>
                      <a:latin typeface="Courier New" pitchFamily="49" charset="0"/>
                      <a:ea typeface="MS PGothic" pitchFamily="34" charset="-128"/>
                    </a:rPr>
                    <a:t>starter</a:t>
                  </a:r>
                </a:p>
              </p:txBody>
            </p:sp>
          </p:grpSp>
        </p:grpSp>
        <p:grpSp>
          <p:nvGrpSpPr>
            <p:cNvPr id="26640" name="Group 133"/>
            <p:cNvGrpSpPr>
              <a:grpSpLocks/>
            </p:cNvGrpSpPr>
            <p:nvPr/>
          </p:nvGrpSpPr>
          <p:grpSpPr bwMode="auto">
            <a:xfrm>
              <a:off x="1416814" y="5484314"/>
              <a:ext cx="900172" cy="940296"/>
              <a:chOff x="3128954" y="4419600"/>
              <a:chExt cx="900172" cy="940296"/>
            </a:xfrm>
          </p:grpSpPr>
          <p:sp>
            <p:nvSpPr>
              <p:cNvPr id="26642" name="Isosceles Triangle 110"/>
              <p:cNvSpPr>
                <a:spLocks noChangeArrowheads="1"/>
              </p:cNvSpPr>
              <p:nvPr/>
            </p:nvSpPr>
            <p:spPr bwMode="auto">
              <a:xfrm>
                <a:off x="3312340" y="4419600"/>
                <a:ext cx="533400" cy="609600"/>
              </a:xfrm>
              <a:prstGeom prst="triangle">
                <a:avLst>
                  <a:gd name="adj" fmla="val 50000"/>
                </a:avLst>
              </a:prstGeom>
              <a:solidFill>
                <a:srgbClr val="BAFBBE"/>
              </a:solidFill>
              <a:ln w="9525">
                <a:solidFill>
                  <a:schemeClr val="tx1"/>
                </a:solidFill>
                <a:round/>
                <a:headEnd/>
                <a:tailEnd/>
              </a:ln>
            </p:spPr>
            <p:txBody>
              <a:bodyPr/>
              <a:lstStyle/>
              <a:p>
                <a:pPr eaLnBrk="0" hangingPunct="0">
                  <a:lnSpc>
                    <a:spcPct val="100000"/>
                  </a:lnSpc>
                  <a:spcBef>
                    <a:spcPct val="0"/>
                  </a:spcBef>
                  <a:buFontTx/>
                  <a:buNone/>
                </a:pPr>
                <a:endParaRPr lang="es-ES" sz="1200">
                  <a:solidFill>
                    <a:schemeClr val="tx1"/>
                  </a:solidFill>
                  <a:latin typeface="Arial" charset="0"/>
                  <a:ea typeface="MS PGothic" pitchFamily="34" charset="-128"/>
                </a:endParaRPr>
              </a:p>
            </p:txBody>
          </p:sp>
          <p:sp>
            <p:nvSpPr>
              <p:cNvPr id="26643" name="TextBox 111"/>
              <p:cNvSpPr txBox="1">
                <a:spLocks noChangeArrowheads="1"/>
              </p:cNvSpPr>
              <p:nvPr/>
            </p:nvSpPr>
            <p:spPr bwMode="auto">
              <a:xfrm>
                <a:off x="3128954" y="4994578"/>
                <a:ext cx="900172" cy="365318"/>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Job Execution</a:t>
                </a:r>
              </a:p>
              <a:p>
                <a:pPr algn="ctr" eaLnBrk="0" hangingPunct="0">
                  <a:lnSpc>
                    <a:spcPct val="100000"/>
                  </a:lnSpc>
                  <a:spcBef>
                    <a:spcPct val="0"/>
                  </a:spcBef>
                  <a:buFontTx/>
                  <a:buNone/>
                </a:pPr>
                <a:r>
                  <a:rPr lang="en-US" sz="900">
                    <a:solidFill>
                      <a:schemeClr val="tx1"/>
                    </a:solidFill>
                    <a:latin typeface="Arial" charset="0"/>
                    <a:ea typeface="MS PGothic" pitchFamily="34" charset="-128"/>
                  </a:rPr>
                  <a:t>Directories</a:t>
                </a:r>
              </a:p>
            </p:txBody>
          </p:sp>
          <p:sp>
            <p:nvSpPr>
              <p:cNvPr id="26644" name="TextBox 112"/>
              <p:cNvSpPr txBox="1">
                <a:spLocks noChangeArrowheads="1"/>
              </p:cNvSpPr>
              <p:nvPr/>
            </p:nvSpPr>
            <p:spPr bwMode="auto">
              <a:xfrm>
                <a:off x="3247815" y="4848451"/>
                <a:ext cx="660865" cy="228721"/>
              </a:xfrm>
              <a:prstGeom prst="rect">
                <a:avLst/>
              </a:prstGeom>
              <a:noFill/>
              <a:ln w="9525">
                <a:noFill/>
                <a:miter lim="800000"/>
                <a:headEnd/>
                <a:tailEnd/>
              </a:ln>
            </p:spPr>
            <p:txBody>
              <a:bodyPr wrap="none">
                <a:spAutoFit/>
              </a:bodyPr>
              <a:lstStyle/>
              <a:p>
                <a:pPr algn="ctr" eaLnBrk="0" hangingPunct="0">
                  <a:lnSpc>
                    <a:spcPct val="100000"/>
                  </a:lnSpc>
                  <a:spcBef>
                    <a:spcPct val="0"/>
                  </a:spcBef>
                  <a:buFontTx/>
                  <a:buNone/>
                </a:pPr>
                <a:r>
                  <a:rPr lang="en-US" sz="900" b="1">
                    <a:solidFill>
                      <a:schemeClr val="tx1"/>
                    </a:solidFill>
                    <a:latin typeface="Courier New" pitchFamily="49" charset="0"/>
                    <a:ea typeface="MS PGothic" pitchFamily="34" charset="-128"/>
                  </a:rPr>
                  <a:t>execute</a:t>
                </a:r>
              </a:p>
            </p:txBody>
          </p:sp>
        </p:grpSp>
        <p:cxnSp>
          <p:nvCxnSpPr>
            <p:cNvPr id="26641" name="Straight Arrow Connector 234"/>
            <p:cNvCxnSpPr>
              <a:cxnSpLocks noChangeShapeType="1"/>
              <a:stCxn id="26649" idx="3"/>
              <a:endCxn id="26647" idx="1"/>
            </p:cNvCxnSpPr>
            <p:nvPr/>
          </p:nvCxnSpPr>
          <p:spPr bwMode="auto">
            <a:xfrm>
              <a:off x="1447800" y="4647141"/>
              <a:ext cx="838200" cy="1588"/>
            </a:xfrm>
            <a:prstGeom prst="straightConnector1">
              <a:avLst/>
            </a:prstGeom>
            <a:noFill/>
            <a:ln w="9525">
              <a:solidFill>
                <a:schemeClr val="tx1"/>
              </a:solidFill>
              <a:round/>
              <a:headEnd type="arrow" w="med" len="med"/>
              <a:tailEnd type="arrow" w="med" len="med"/>
            </a:ln>
          </p:spPr>
        </p:cxnSp>
      </p:grpSp>
      <p:cxnSp>
        <p:nvCxnSpPr>
          <p:cNvPr id="26631" name="Straight Arrow Connector 242"/>
          <p:cNvCxnSpPr>
            <a:cxnSpLocks noChangeShapeType="1"/>
            <a:stCxn id="26647" idx="3"/>
            <a:endCxn id="26659" idx="1"/>
          </p:cNvCxnSpPr>
          <p:nvPr/>
        </p:nvCxnSpPr>
        <p:spPr bwMode="auto">
          <a:xfrm>
            <a:off x="3175000" y="4816475"/>
            <a:ext cx="3503613" cy="0"/>
          </a:xfrm>
          <a:prstGeom prst="straightConnector1">
            <a:avLst/>
          </a:prstGeom>
          <a:noFill/>
          <a:ln w="9525">
            <a:solidFill>
              <a:schemeClr val="tx1"/>
            </a:solidFill>
            <a:round/>
            <a:headEnd type="arrow" w="med" len="med"/>
            <a:tailEnd type="arrow" w="med" len="med"/>
          </a:ln>
        </p:spPr>
      </p:cxnSp>
      <p:sp>
        <p:nvSpPr>
          <p:cNvPr id="26632" name="TextBox 293"/>
          <p:cNvSpPr txBox="1">
            <a:spLocks noChangeArrowheads="1"/>
          </p:cNvSpPr>
          <p:nvPr/>
        </p:nvSpPr>
        <p:spPr bwMode="auto">
          <a:xfrm>
            <a:off x="3937000" y="4670425"/>
            <a:ext cx="1143000" cy="676275"/>
          </a:xfrm>
          <a:prstGeom prst="rect">
            <a:avLst/>
          </a:prstGeom>
          <a:solidFill>
            <a:schemeClr val="bg1"/>
          </a:solidFill>
          <a:ln w="3175">
            <a:solidFill>
              <a:schemeClr val="tx1"/>
            </a:solidFill>
            <a:miter lim="800000"/>
            <a:headEnd/>
            <a:tailEnd/>
          </a:ln>
        </p:spPr>
        <p:txBody>
          <a:bodyPr tIns="9144" bIns="9144">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System Call Forwarding and Remove I/O</a:t>
            </a:r>
          </a:p>
          <a:p>
            <a:pPr algn="ctr" eaLnBrk="0" hangingPunct="0">
              <a:lnSpc>
                <a:spcPct val="100000"/>
              </a:lnSpc>
              <a:spcBef>
                <a:spcPct val="0"/>
              </a:spcBef>
              <a:buFontTx/>
              <a:buNone/>
            </a:pPr>
            <a:r>
              <a:rPr lang="en-US" sz="800">
                <a:solidFill>
                  <a:schemeClr val="tx1"/>
                </a:solidFill>
                <a:latin typeface="Arial" charset="0"/>
                <a:ea typeface="MS PGothic" pitchFamily="34" charset="-128"/>
              </a:rPr>
              <a:t>(with Standard Universe Jobs)</a:t>
            </a:r>
          </a:p>
        </p:txBody>
      </p:sp>
      <p:cxnSp>
        <p:nvCxnSpPr>
          <p:cNvPr id="26633" name="Curved Connector 245"/>
          <p:cNvCxnSpPr>
            <a:cxnSpLocks noChangeShapeType="1"/>
            <a:endCxn id="26670" idx="1"/>
          </p:cNvCxnSpPr>
          <p:nvPr/>
        </p:nvCxnSpPr>
        <p:spPr bwMode="auto">
          <a:xfrm flipV="1">
            <a:off x="3175000" y="1468438"/>
            <a:ext cx="3503613" cy="3197225"/>
          </a:xfrm>
          <a:prstGeom prst="curvedConnector3">
            <a:avLst>
              <a:gd name="adj1" fmla="val 50000"/>
            </a:avLst>
          </a:prstGeom>
          <a:noFill/>
          <a:ln w="9525">
            <a:solidFill>
              <a:schemeClr val="tx1"/>
            </a:solidFill>
            <a:round/>
            <a:headEnd type="arrow" w="med" len="med"/>
            <a:tailEnd type="arrow" w="med" len="med"/>
          </a:ln>
        </p:spPr>
      </p:cxnSp>
      <p:sp>
        <p:nvSpPr>
          <p:cNvPr id="26634" name="TextBox 293"/>
          <p:cNvSpPr txBox="1">
            <a:spLocks noChangeArrowheads="1"/>
          </p:cNvSpPr>
          <p:nvPr/>
        </p:nvSpPr>
        <p:spPr bwMode="auto">
          <a:xfrm>
            <a:off x="3937000" y="2827338"/>
            <a:ext cx="1143000" cy="541337"/>
          </a:xfrm>
          <a:prstGeom prst="rect">
            <a:avLst/>
          </a:prstGeom>
          <a:solidFill>
            <a:schemeClr val="bg1"/>
          </a:solidFill>
          <a:ln w="3175">
            <a:solidFill>
              <a:schemeClr val="tx1"/>
            </a:solidFill>
            <a:miter lim="800000"/>
            <a:headEnd/>
            <a:tailEnd/>
          </a:ln>
        </p:spPr>
        <p:txBody>
          <a:bodyPr tIns="9144" bIns="9144">
            <a:spAutoFit/>
          </a:bodyPr>
          <a:lstStyle/>
          <a:p>
            <a:pPr algn="ctr" eaLnBrk="0" hangingPunct="0">
              <a:lnSpc>
                <a:spcPct val="100000"/>
              </a:lnSpc>
              <a:spcBef>
                <a:spcPct val="0"/>
              </a:spcBef>
              <a:buFontTx/>
              <a:buNone/>
            </a:pPr>
            <a:r>
              <a:rPr lang="en-US" sz="900">
                <a:solidFill>
                  <a:schemeClr val="tx1"/>
                </a:solidFill>
                <a:latin typeface="Arial" charset="0"/>
                <a:ea typeface="MS PGothic" pitchFamily="34" charset="-128"/>
              </a:rPr>
              <a:t>Send and Receive Checkpoints</a:t>
            </a:r>
          </a:p>
          <a:p>
            <a:pPr algn="ctr" eaLnBrk="0" hangingPunct="0">
              <a:lnSpc>
                <a:spcPct val="100000"/>
              </a:lnSpc>
              <a:spcBef>
                <a:spcPct val="0"/>
              </a:spcBef>
              <a:buFontTx/>
              <a:buNone/>
            </a:pPr>
            <a:r>
              <a:rPr lang="en-US" sz="800">
                <a:solidFill>
                  <a:schemeClr val="tx1"/>
                </a:solidFill>
                <a:latin typeface="Arial" charset="0"/>
                <a:ea typeface="MS PGothic" pitchFamily="34" charset="-128"/>
              </a:rPr>
              <a:t>(with Standard Universe Jobs)</a:t>
            </a:r>
          </a:p>
        </p:txBody>
      </p:sp>
      <p:sp>
        <p:nvSpPr>
          <p:cNvPr id="26635" name="Rectangle 80"/>
          <p:cNvSpPr>
            <a:spLocks noChangeArrowheads="1"/>
          </p:cNvSpPr>
          <p:nvPr/>
        </p:nvSpPr>
        <p:spPr bwMode="auto">
          <a:xfrm>
            <a:off x="838200" y="0"/>
            <a:ext cx="7772400" cy="596900"/>
          </a:xfrm>
          <a:prstGeom prst="rect">
            <a:avLst/>
          </a:prstGeom>
          <a:noFill/>
          <a:ln w="9525">
            <a:noFill/>
            <a:miter lim="800000"/>
            <a:headEnd/>
            <a:tailEnd/>
          </a:ln>
        </p:spPr>
        <p:txBody>
          <a:bodyPr anchor="ctr"/>
          <a:lstStyle/>
          <a:p>
            <a:pPr algn="ctr" eaLnBrk="0" hangingPunct="0">
              <a:lnSpc>
                <a:spcPct val="85000"/>
              </a:lnSpc>
              <a:spcBef>
                <a:spcPct val="0"/>
              </a:spcBef>
              <a:buFontTx/>
              <a:buNone/>
            </a:pPr>
            <a:r>
              <a:rPr lang="es-ES" sz="3200" noProof="1">
                <a:solidFill>
                  <a:schemeClr val="tx2"/>
                </a:solidFill>
              </a:rPr>
              <a:t>Resource</a:t>
            </a:r>
            <a:r>
              <a:rPr lang="en-US" sz="3200">
                <a:solidFill>
                  <a:schemeClr val="tx2"/>
                </a:solidFill>
              </a:rPr>
              <a:t> Analysis: Condor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utorial_std">
  <a:themeElements>
    <a:clrScheme name="">
      <a:dk1>
        <a:srgbClr val="000000"/>
      </a:dk1>
      <a:lt1>
        <a:srgbClr val="FFFFFF"/>
      </a:lt1>
      <a:dk2>
        <a:srgbClr val="3333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utorial_std">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Tx/>
          <a:buFontTx/>
          <a:buChar char="–"/>
          <a:tabLst/>
          <a:defRPr kumimoji="0" lang="en-US" sz="2400" b="0" i="0" u="none" strike="noStrike" cap="none" normalizeH="0" baseline="0" smtClean="0">
            <a:ln>
              <a:noFill/>
            </a:ln>
            <a:solidFill>
              <a:srgbClr val="0000FF"/>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Tx/>
          <a:buFontTx/>
          <a:buChar char="–"/>
          <a:tabLst/>
          <a:defRPr kumimoji="0" lang="en-US" sz="2400" b="0" i="0" u="none" strike="noStrike" cap="none" normalizeH="0" baseline="0" smtClean="0">
            <a:ln>
              <a:noFill/>
            </a:ln>
            <a:solidFill>
              <a:srgbClr val="0000FF"/>
            </a:solidFill>
            <a:effectLst/>
            <a:latin typeface="Comic Sans MS" pitchFamily="66" charset="0"/>
          </a:defRPr>
        </a:defPPr>
      </a:lstStyle>
    </a:lnDef>
  </a:objectDefaults>
  <a:extraClrSchemeLst>
    <a:extraClrScheme>
      <a:clrScheme name="tutorial_st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utorial_st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utorial_st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utorial_st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utorial_st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utorial_st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utorial_st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utorial_st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utorial_st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utorial_st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utorial_st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utorial_st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jkpb:Applications:Microsoft Office 2004:Templates:My Templates:tutorial_std.pot</Template>
  <TotalTime>11508</TotalTime>
  <Words>1805</Words>
  <Application>Microsoft Office PowerPoint</Application>
  <PresentationFormat>Presentación en pantalla (4:3)</PresentationFormat>
  <Paragraphs>339</Paragraphs>
  <Slides>27</Slides>
  <Notes>26</Notes>
  <HiddenSlides>2</HiddenSlides>
  <MMClips>0</MMClips>
  <ScaleCrop>false</ScaleCrop>
  <HeadingPairs>
    <vt:vector size="4" baseType="variant">
      <vt:variant>
        <vt:lpstr>Tema</vt:lpstr>
      </vt:variant>
      <vt:variant>
        <vt:i4>2</vt:i4>
      </vt:variant>
      <vt:variant>
        <vt:lpstr>Títulos de diapositiva</vt:lpstr>
      </vt:variant>
      <vt:variant>
        <vt:i4>27</vt:i4>
      </vt:variant>
    </vt:vector>
  </HeadingPairs>
  <TitlesOfParts>
    <vt:vector size="29" baseType="lpstr">
      <vt:lpstr>tutorial_std</vt:lpstr>
      <vt:lpstr>Diseño personalizado</vt:lpstr>
      <vt:lpstr>In-Depth Vulnerability Assessment of Middleware</vt:lpstr>
      <vt:lpstr>The Obligatory Scary Slide</vt:lpstr>
      <vt:lpstr>Our Piece of the Solution Space</vt:lpstr>
      <vt:lpstr>Our Piece of the Solution Space</vt:lpstr>
      <vt:lpstr>First Principles Vulnerability Assessment Understanding the System</vt:lpstr>
      <vt:lpstr>Architectural Analysis: Condor</vt:lpstr>
      <vt:lpstr>Diapositiva 7</vt:lpstr>
      <vt:lpstr>First Principles Vulnerability Assessment Understanding the System</vt:lpstr>
      <vt:lpstr>Diapositiva 9</vt:lpstr>
      <vt:lpstr>Diapositiva 10</vt:lpstr>
      <vt:lpstr>First Principles Vulnerability Assessment  Search for Vulnerabilities</vt:lpstr>
      <vt:lpstr>First Principles Vulnerability Assessment  Taking Actions</vt:lpstr>
      <vt:lpstr>First Principles Vulnerability Assessment  Taking Actions</vt:lpstr>
      <vt:lpstr>Studied Systems</vt:lpstr>
      <vt:lpstr>In Progress Systems</vt:lpstr>
      <vt:lpstr>Our Piece of the Solution Space</vt:lpstr>
      <vt:lpstr>What about Automated TOOLS?</vt:lpstr>
      <vt:lpstr>Manual vs. Automated Vulnerability Assessment</vt:lpstr>
      <vt:lpstr>An Ongoing Effort</vt:lpstr>
      <vt:lpstr>EU Projects</vt:lpstr>
      <vt:lpstr>During the Assessment</vt:lpstr>
      <vt:lpstr>During the Assessment</vt:lpstr>
      <vt:lpstr>How do You Respond?</vt:lpstr>
      <vt:lpstr>How do You Respond?</vt:lpstr>
      <vt:lpstr>How do You Respond?</vt:lpstr>
      <vt:lpstr>Diapositiva 26</vt:lpstr>
      <vt:lpstr>Diapositiva 27</vt:lpstr>
    </vt:vector>
  </TitlesOfParts>
  <Company>University of Wisconsin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Vulnerability Assessment: The Assessors Experience</dc:title>
  <dc:creator>Barton P. Miller</dc:creator>
  <cp:lastModifiedBy>Elisa</cp:lastModifiedBy>
  <cp:revision>292</cp:revision>
  <cp:lastPrinted>2007-07-11T21:48:27Z</cp:lastPrinted>
  <dcterms:modified xsi:type="dcterms:W3CDTF">2010-09-07T12:17:17Z</dcterms:modified>
</cp:coreProperties>
</file>