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ppt" ContentType="application/vnd.ms-powerpoint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0"/>
  </p:notesMasterIdLst>
  <p:sldIdLst>
    <p:sldId id="256" r:id="rId2"/>
    <p:sldId id="282" r:id="rId3"/>
    <p:sldId id="292" r:id="rId4"/>
    <p:sldId id="294" r:id="rId5"/>
    <p:sldId id="295" r:id="rId6"/>
    <p:sldId id="283" r:id="rId7"/>
    <p:sldId id="296" r:id="rId8"/>
    <p:sldId id="284" r:id="rId9"/>
    <p:sldId id="285" r:id="rId10"/>
    <p:sldId id="286" r:id="rId11"/>
    <p:sldId id="298" r:id="rId12"/>
    <p:sldId id="297" r:id="rId13"/>
    <p:sldId id="287" r:id="rId14"/>
    <p:sldId id="288" r:id="rId15"/>
    <p:sldId id="289" r:id="rId16"/>
    <p:sldId id="290" r:id="rId17"/>
    <p:sldId id="291" r:id="rId18"/>
    <p:sldId id="293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8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13C6CD-C4BA-4A98-A928-F515B0EA54A9}" type="datetimeFigureOut">
              <a:rPr lang="en-GB" smtClean="0"/>
              <a:pPr/>
              <a:t>15/09/2010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D66CA2-139C-471D-98AE-5732E12E007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8392407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685800"/>
            <a:ext cx="1447800" cy="579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6" name="Group 21"/>
          <p:cNvGrpSpPr>
            <a:grpSpLocks/>
          </p:cNvGrpSpPr>
          <p:nvPr/>
        </p:nvGrpSpPr>
        <p:grpSpPr bwMode="auto">
          <a:xfrm>
            <a:off x="0" y="0"/>
            <a:ext cx="9215438" cy="1081088"/>
            <a:chOff x="-1" y="0"/>
            <a:chExt cx="9215439" cy="1081088"/>
          </a:xfrm>
        </p:grpSpPr>
        <p:sp>
          <p:nvSpPr>
            <p:cNvPr id="7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8" name="Picture 5"/>
            <p:cNvPicPr>
              <a:picLocks noChangeAspect="1" noChangeArrowheads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0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Text Box 12"/>
            <p:cNvSpPr txBox="1">
              <a:spLocks noChangeArrowheads="1"/>
            </p:cNvSpPr>
            <p:nvPr userDrawn="1"/>
          </p:nvSpPr>
          <p:spPr bwMode="auto">
            <a:xfrm>
              <a:off x="6551613" y="503238"/>
              <a:ext cx="2663825" cy="57785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5000" rIns="90000" bIns="45000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r>
                <a:rPr lang="en-GB" sz="3200" b="1" dirty="0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EGI-</a:t>
              </a:r>
              <a:r>
                <a:rPr lang="en-GB" sz="3200" b="1" dirty="0" err="1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InSPIRE</a:t>
              </a:r>
              <a:endParaRPr lang="en-GB" sz="3200" b="1" dirty="0">
                <a:solidFill>
                  <a:srgbClr val="FFFFFF"/>
                </a:solidFill>
                <a:ea typeface="SimSun" charset="0"/>
                <a:cs typeface="Arial" pitchFamily="34" charset="0"/>
              </a:endParaRPr>
            </a:p>
          </p:txBody>
        </p:sp>
      </p:grpSp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243888" y="5713413"/>
            <a:ext cx="7810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3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640388"/>
            <a:ext cx="1447800" cy="58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4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5" name="Rectangle 18"/>
          <p:cNvSpPr>
            <a:spLocks noChangeArrowheads="1"/>
          </p:cNvSpPr>
          <p:nvPr/>
        </p:nvSpPr>
        <p:spPr bwMode="auto">
          <a:xfrm>
            <a:off x="53752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672" y="2130425"/>
            <a:ext cx="7200800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7744" y="3886200"/>
            <a:ext cx="5832648" cy="1343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>
          <a:xfrm>
            <a:off x="62136" y="637667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12/09/2010</a:t>
            </a:r>
            <a:endParaRPr lang="en-GB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GB" smtClean="0"/>
              <a:t>EGI Technical Forum 2010</a:t>
            </a:r>
            <a:endParaRPr lang="en-GB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75475" y="635635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97679C11-4AD5-4B40-BCC2-7EABAD915DD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296410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8075612" cy="4525963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12/09/2010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EGI Technical Forum 2010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679C11-4AD5-4B40-BCC2-7EABAD915DD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2384901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12/09/2010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EGI Technical Forum 2010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79C11-4AD5-4B40-BCC2-7EABAD915DD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277632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1027" name="Group 12"/>
          <p:cNvGrpSpPr>
            <a:grpSpLocks/>
          </p:cNvGrpSpPr>
          <p:nvPr/>
        </p:nvGrpSpPr>
        <p:grpSpPr bwMode="auto">
          <a:xfrm>
            <a:off x="0" y="0"/>
            <a:ext cx="9144000" cy="1044575"/>
            <a:chOff x="-1" y="0"/>
            <a:chExt cx="9144001" cy="1044575"/>
          </a:xfrm>
        </p:grpSpPr>
        <p:sp>
          <p:nvSpPr>
            <p:cNvPr id="8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1036" name="Picture 5"/>
            <p:cNvPicPr>
              <a:picLocks noChangeAspect="1" noChangeArrowheads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10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2124075" y="115888"/>
            <a:ext cx="6840538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11188" y="1600200"/>
            <a:ext cx="8075612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913" y="63769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12/09/2010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GB" smtClean="0"/>
              <a:t>EGI Technical Forum 2010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9925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97679C11-4AD5-4B40-BCC2-7EABAD915DD6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5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6" name="Rectangle 18"/>
          <p:cNvSpPr>
            <a:spLocks noChangeArrowheads="1"/>
          </p:cNvSpPr>
          <p:nvPr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2.v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PowerPoint_97-2003_Presentation1.ppt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.v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NA3: User Community Support Team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Steve Brewer</a:t>
            </a:r>
          </a:p>
          <a:p>
            <a:r>
              <a:rPr lang="en-GB" dirty="0" smtClean="0"/>
              <a:t>Chief Community Officer 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12/09/2010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EGI Technical Forum 2010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79C11-4AD5-4B40-BCC2-7EABAD915DD6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899583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0" name="Object8"/>
          <p:cNvGraphicFramePr>
            <a:graphicFrameLocks noChangeAspect="1"/>
          </p:cNvGraphicFramePr>
          <p:nvPr/>
        </p:nvGraphicFramePr>
        <p:xfrm>
          <a:off x="4384104" y="2007840"/>
          <a:ext cx="4724400" cy="3581400"/>
        </p:xfrm>
        <a:graphic>
          <a:graphicData uri="http://schemas.openxmlformats.org/presentationml/2006/ole">
            <p:oleObj spid="_x0000_s2050" name="Slide" r:id="rId3" imgW="4544613" imgH="3409276" progId="PowerPoint.Slide.8">
              <p:embed/>
            </p:oleObj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>
                <a:solidFill>
                  <a:schemeClr val="bg1">
                    <a:lumMod val="95000"/>
                  </a:schemeClr>
                </a:solidFill>
              </a:rPr>
              <a:t>User Community Support Team</a:t>
            </a:r>
            <a:endParaRPr lang="en-GB" sz="36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12/09/2010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EGI Technical Forum 2010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79C11-4AD5-4B40-BCC2-7EABAD915DD6}" type="slidenum">
              <a:rPr lang="en-GB" smtClean="0"/>
              <a:pPr/>
              <a:t>10</a:t>
            </a:fld>
            <a:endParaRPr lang="en-GB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228600" y="1284312"/>
            <a:ext cx="5029200" cy="4953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The User &amp; Community Support Team (UCST) will be involved in delivering: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en-GB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1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Documentation:</a:t>
            </a:r>
            <a:r>
              <a:rPr kumimoji="0" lang="en-GB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check complete and matches (new) users experiences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1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Training:</a:t>
            </a:r>
            <a:r>
              <a:rPr kumimoji="0" lang="en-GB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direct new users to the training opportunities (grid schools, online, national sessions)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1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Consulting for New Communities:</a:t>
            </a:r>
            <a:r>
              <a:rPr kumimoji="0" lang="en-GB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assess needs of new communities then redirect to  VRC, SSC or NGI consulting services.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1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Application Porting Support:</a:t>
            </a:r>
            <a:r>
              <a:rPr kumimoji="0" lang="en-GB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GB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coord</a:t>
            </a:r>
            <a:r>
              <a:rPr kumimoji="0" lang="en-GB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. capabilities provided within the NGIs, VRCs or by partner projects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1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Requirements Gathering:</a:t>
            </a:r>
            <a:r>
              <a:rPr kumimoji="0" lang="en-GB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build relationships with the VRC contacts (meetings)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1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Infrastructure Planning:</a:t>
            </a:r>
            <a:r>
              <a:rPr kumimoji="0" lang="en-GB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users </a:t>
            </a:r>
            <a:r>
              <a:rPr kumimoji="0" lang="en-GB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reqs</a:t>
            </a:r>
            <a:r>
              <a:rPr kumimoji="0" lang="en-GB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. coordinated within EGI.eu management bodies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1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Resource Allocation:</a:t>
            </a:r>
            <a:r>
              <a:rPr kumimoji="0" lang="en-GB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Brokering requests from new communities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Consulting : new communities</a:t>
            </a:r>
            <a:endParaRPr lang="en-GB" sz="36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12/09/2010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EGI Technical Forum 2010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79C11-4AD5-4B40-BCC2-7EABAD915DD6}" type="slidenum">
              <a:rPr lang="en-GB" smtClean="0"/>
              <a:pPr/>
              <a:t>11</a:t>
            </a:fld>
            <a:endParaRPr lang="en-GB"/>
          </a:p>
        </p:txBody>
      </p:sp>
      <p:sp>
        <p:nvSpPr>
          <p:cNvPr id="8" name="TextBox 7"/>
          <p:cNvSpPr txBox="1"/>
          <p:nvPr/>
        </p:nvSpPr>
        <p:spPr>
          <a:xfrm>
            <a:off x="611560" y="1412776"/>
            <a:ext cx="7992888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Identifying, contacting and meeting new communities:</a:t>
            </a:r>
          </a:p>
          <a:p>
            <a:pPr>
              <a:buFont typeface="Arial" pitchFamily="34" charset="0"/>
              <a:buChar char="•"/>
            </a:pPr>
            <a:endParaRPr lang="en-US" sz="2400" dirty="0" smtClean="0"/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EGI Technical and User Forums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Specialist events: HPC, Grid, standards, DCI…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Discipline events: Life Sciences, Social Sciences &amp; Humanities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VRC </a:t>
            </a:r>
            <a:r>
              <a:rPr lang="en-US" sz="2400" dirty="0" smtClean="0"/>
              <a:t>recognition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Development of MOUs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Integration of infrastructure resources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Requirements capture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Matchmaking between new, existing and </a:t>
            </a:r>
            <a:r>
              <a:rPr lang="en-US" sz="2400" dirty="0" err="1" smtClean="0"/>
              <a:t>refactored</a:t>
            </a:r>
            <a:r>
              <a:rPr lang="en-US" sz="2400" dirty="0" smtClean="0"/>
              <a:t> applications from amongst the EGI community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Virtual Research Communities</a:t>
            </a:r>
            <a:endParaRPr lang="en-GB" sz="36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12/09/2010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EGI Technical Forum 2010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79C11-4AD5-4B40-BCC2-7EABAD915DD6}" type="slidenum">
              <a:rPr lang="en-GB" smtClean="0"/>
              <a:pPr/>
              <a:t>12</a:t>
            </a:fld>
            <a:endParaRPr lang="en-GB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806896" y="1916832"/>
            <a:ext cx="8013576" cy="352839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VRCs can access computing, data storage and other types of resource made available by EGI stakeholders.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The user support units of the NGIs and EGI.eu help VRC members during the routine usage of the systems and provide assistance...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VRCs will have the ability to establish their own Virtual Organisations (VOs) as collections of hardware, software and human resources.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NGIs provide trainers and technology specialists to support them during the integration and adaptation of their legacy applications &amp; datasets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VRCs can influence the evolution of EGI’s services through representation in the User Community Board and the User Support Advisory Group.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11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55576" y="1268760"/>
            <a:ext cx="565097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Benefits of VRC membership:</a:t>
            </a:r>
            <a:endParaRPr lang="en-GB" sz="3600" dirty="0"/>
          </a:p>
        </p:txBody>
      </p:sp>
      <p:sp>
        <p:nvSpPr>
          <p:cNvPr id="8" name="TextBox 7"/>
          <p:cNvSpPr txBox="1"/>
          <p:nvPr/>
        </p:nvSpPr>
        <p:spPr>
          <a:xfrm>
            <a:off x="467544" y="5693186"/>
            <a:ext cx="849463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 smtClean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VRC discussion session at 16:00 – 17:30 this afternoon</a:t>
            </a:r>
            <a:endParaRPr lang="en-GB" sz="2000" i="1" dirty="0">
              <a:solidFill>
                <a:schemeClr val="accent2">
                  <a:lumMod val="75000"/>
                </a:schemeClr>
              </a:solidFill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3767" y="115888"/>
            <a:ext cx="6480845" cy="865187"/>
          </a:xfrm>
        </p:spPr>
        <p:txBody>
          <a:bodyPr/>
          <a:lstStyle/>
          <a:p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NGI User Support Teams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12/09/2010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EGI Technical Forum 2010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79C11-4AD5-4B40-BCC2-7EABAD915DD6}" type="slidenum">
              <a:rPr lang="en-GB" smtClean="0"/>
              <a:pPr/>
              <a:t>13</a:t>
            </a:fld>
            <a:endParaRPr lang="en-GB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302840" y="1140296"/>
            <a:ext cx="8229600" cy="4953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The NGIs contribute effort to distributed user-support teams. These are brought together as support units within the EGI Helpdesk and provide: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Consulting for New Communities;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Application Database:</a:t>
            </a:r>
            <a:r>
              <a:rPr kumimoji="0" lang="en-GB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NGIs will pass on ported applications to benefit other users and user communities.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Documentation:</a:t>
            </a:r>
            <a:r>
              <a:rPr kumimoji="0" lang="en-GB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NGI experts will contribute new documentation as new technologies and procedures become available.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Training:</a:t>
            </a:r>
            <a:r>
              <a:rPr kumimoji="0" lang="en-GB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will provide link between EGI training coordination and national training resources.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Portals and Science Gateways:</a:t>
            </a:r>
            <a:r>
              <a:rPr kumimoji="0" lang="en-GB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NGI expert will be available for consultancy (</a:t>
            </a:r>
            <a:r>
              <a:rPr kumimoji="0" lang="en-GB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eg</a:t>
            </a:r>
            <a:r>
              <a:rPr kumimoji="0" lang="en-GB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. provision of web-based technologies to access DCI platforms.)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Dashboards:</a:t>
            </a:r>
            <a:r>
              <a:rPr kumimoji="0" lang="en-GB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VO Dashboards used to validate sites. NGI expertise will assist VOs in developing tests supported by SA3.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Application Porting Support:</a:t>
            </a:r>
            <a:r>
              <a:rPr kumimoji="0" lang="en-GB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NGI experts will be available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Resource Allocation:</a:t>
            </a:r>
            <a:r>
              <a:rPr kumimoji="0" lang="en-GB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Responding to requests for access to resources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67944" y="115888"/>
            <a:ext cx="4896668" cy="865187"/>
          </a:xfrm>
        </p:spPr>
        <p:txBody>
          <a:bodyPr/>
          <a:lstStyle/>
          <a:p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Technical Services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12/09/2010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EGI Technical Forum 2010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79C11-4AD5-4B40-BCC2-7EABAD915DD6}" type="slidenum">
              <a:rPr lang="en-GB" smtClean="0"/>
              <a:pPr/>
              <a:t>14</a:t>
            </a:fld>
            <a:endParaRPr lang="en-GB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595064" y="1356320"/>
            <a:ext cx="8153400" cy="4953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Technical services:</a:t>
            </a:r>
            <a:endParaRPr kumimoji="0" lang="en-GB" sz="2800" b="1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20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Training Events</a:t>
            </a:r>
            <a:endParaRPr kumimoji="0" lang="en-GB" sz="20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1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Calendar of training events available to all infrastructure providers and technologies.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20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 Training Repository</a:t>
            </a:r>
            <a:endParaRPr kumimoji="0" lang="en-GB" sz="20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1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Central point for the training material from EGI community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20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Applications Database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1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A catalogue of all applications that have been ported or are being ported within the infrastructure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20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VO Services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1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VOMS and the VO database &amp; registration services - through basic portal infrastructure based on established technology and ‘dashboard’ infrastructure where the status of the resource fabric being used by a particular VO will be reported upon.</a:t>
            </a:r>
            <a:endParaRPr kumimoji="0" lang="en-GB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1595" y="115888"/>
            <a:ext cx="7128917" cy="865187"/>
          </a:xfrm>
        </p:spPr>
        <p:txBody>
          <a:bodyPr/>
          <a:lstStyle/>
          <a:p>
            <a:r>
              <a:rPr lang="en-US" sz="4000" dirty="0" smtClean="0"/>
              <a:t>Support: structure &amp; context</a:t>
            </a:r>
            <a:endParaRPr lang="en-GB" sz="40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12/09/2010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EGI Technical Forum 2010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79C11-4AD5-4B40-BCC2-7EABAD915DD6}" type="slidenum">
              <a:rPr lang="en-GB" smtClean="0"/>
              <a:pPr/>
              <a:t>15</a:t>
            </a:fld>
            <a:endParaRPr lang="en-GB"/>
          </a:p>
        </p:txBody>
      </p:sp>
      <p:grpSp>
        <p:nvGrpSpPr>
          <p:cNvPr id="6" name="Group 5"/>
          <p:cNvGrpSpPr/>
          <p:nvPr/>
        </p:nvGrpSpPr>
        <p:grpSpPr>
          <a:xfrm>
            <a:off x="251520" y="1291208"/>
            <a:ext cx="8600256" cy="4802088"/>
            <a:chOff x="76200" y="1219200"/>
            <a:chExt cx="8991600" cy="5028402"/>
          </a:xfrm>
        </p:grpSpPr>
        <p:sp>
          <p:nvSpPr>
            <p:cNvPr id="7" name="Rectangle 6"/>
            <p:cNvSpPr/>
            <p:nvPr/>
          </p:nvSpPr>
          <p:spPr>
            <a:xfrm>
              <a:off x="3810000" y="1751802"/>
              <a:ext cx="5257800" cy="44958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400" b="1" dirty="0" smtClean="0"/>
                <a:t>E</a:t>
              </a:r>
            </a:p>
            <a:p>
              <a:r>
                <a:rPr lang="en-US" sz="2400" b="1" dirty="0" smtClean="0"/>
                <a:t>G</a:t>
              </a:r>
            </a:p>
            <a:p>
              <a:r>
                <a:rPr lang="en-US" sz="2400" b="1" dirty="0" smtClean="0"/>
                <a:t>I.</a:t>
              </a:r>
            </a:p>
            <a:p>
              <a:r>
                <a:rPr lang="en-US" sz="2400" b="1" dirty="0" smtClean="0"/>
                <a:t>e</a:t>
              </a:r>
            </a:p>
            <a:p>
              <a:r>
                <a:rPr lang="en-US" sz="2400" b="1" dirty="0" smtClean="0"/>
                <a:t>u</a:t>
              </a:r>
              <a:endParaRPr lang="en-US" sz="2400" b="1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4114800" y="2438400"/>
              <a:ext cx="3352800" cy="37338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b="1" dirty="0" smtClean="0"/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152400" y="1219200"/>
              <a:ext cx="2438400" cy="25146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b="1" dirty="0" smtClean="0"/>
                <a:t>User Forum</a:t>
              </a:r>
            </a:p>
            <a:p>
              <a:pPr algn="ctr"/>
              <a:endParaRPr lang="en-US" sz="1400" b="1" dirty="0" smtClean="0"/>
            </a:p>
            <a:p>
              <a:pPr algn="ctr"/>
              <a:endParaRPr lang="en-US" sz="1400" b="1" dirty="0" smtClean="0"/>
            </a:p>
            <a:p>
              <a:pPr algn="ctr"/>
              <a:endParaRPr lang="en-US" sz="1400" b="1" dirty="0" smtClean="0"/>
            </a:p>
            <a:p>
              <a:pPr algn="ctr"/>
              <a:endParaRPr lang="en-US" sz="1400" b="1" dirty="0" smtClean="0"/>
            </a:p>
            <a:p>
              <a:pPr algn="ctr"/>
              <a:endParaRPr lang="en-US" sz="1400" b="1" dirty="0" smtClean="0"/>
            </a:p>
            <a:p>
              <a:pPr algn="ctr"/>
              <a:endParaRPr lang="en-US" sz="1400" b="1" dirty="0" smtClean="0"/>
            </a:p>
            <a:p>
              <a:pPr algn="ctr"/>
              <a:endParaRPr lang="en-US" sz="1400" b="1" dirty="0" smtClean="0"/>
            </a:p>
            <a:p>
              <a:pPr algn="ctr"/>
              <a:endParaRPr lang="en-US" sz="1400" b="1" dirty="0" smtClean="0"/>
            </a:p>
            <a:p>
              <a:pPr algn="ctr"/>
              <a:endParaRPr lang="en-US" sz="1400" b="1" dirty="0" smtClean="0"/>
            </a:p>
            <a:p>
              <a:pPr algn="ctr"/>
              <a:endParaRPr lang="en-US" sz="1400" b="1" dirty="0" smtClean="0"/>
            </a:p>
          </p:txBody>
        </p:sp>
        <p:sp>
          <p:nvSpPr>
            <p:cNvPr id="10" name="Rounded Rectangle 9"/>
            <p:cNvSpPr/>
            <p:nvPr/>
          </p:nvSpPr>
          <p:spPr>
            <a:xfrm>
              <a:off x="228600" y="2438400"/>
              <a:ext cx="2286000" cy="11430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b="1" dirty="0" smtClean="0"/>
            </a:p>
            <a:p>
              <a:pPr algn="ctr"/>
              <a:endParaRPr lang="en-US" sz="1400" b="1" dirty="0" smtClean="0"/>
            </a:p>
            <a:p>
              <a:pPr algn="ctr"/>
              <a:endParaRPr lang="en-US" sz="1400" b="1" dirty="0" smtClean="0"/>
            </a:p>
            <a:p>
              <a:pPr algn="ctr"/>
              <a:endParaRPr lang="en-US" sz="1400" b="1" dirty="0" smtClean="0"/>
            </a:p>
            <a:p>
              <a:pPr algn="ctr"/>
              <a:endParaRPr lang="en-US" sz="1400" b="1" dirty="0" smtClean="0"/>
            </a:p>
            <a:p>
              <a:pPr algn="ctr"/>
              <a:r>
                <a:rPr lang="en-US" sz="1400" b="1" dirty="0" smtClean="0"/>
                <a:t>ESFRI Project Users</a:t>
              </a:r>
            </a:p>
            <a:p>
              <a:pPr algn="ctr"/>
              <a:endParaRPr lang="en-US" sz="1400" b="1" dirty="0" smtClean="0"/>
            </a:p>
          </p:txBody>
        </p:sp>
        <p:grpSp>
          <p:nvGrpSpPr>
            <p:cNvPr id="11" name="Group 12"/>
            <p:cNvGrpSpPr/>
            <p:nvPr/>
          </p:nvGrpSpPr>
          <p:grpSpPr>
            <a:xfrm>
              <a:off x="228600" y="2819400"/>
              <a:ext cx="609600" cy="533400"/>
              <a:chOff x="457200" y="4495800"/>
              <a:chExt cx="838200" cy="762000"/>
            </a:xfrm>
          </p:grpSpPr>
          <p:grpSp>
            <p:nvGrpSpPr>
              <p:cNvPr id="55" name="Group 11"/>
              <p:cNvGrpSpPr/>
              <p:nvPr/>
            </p:nvGrpSpPr>
            <p:grpSpPr>
              <a:xfrm>
                <a:off x="457200" y="4648200"/>
                <a:ext cx="838200" cy="609600"/>
                <a:chOff x="457200" y="4648200"/>
                <a:chExt cx="838200" cy="609600"/>
              </a:xfrm>
            </p:grpSpPr>
            <p:sp>
              <p:nvSpPr>
                <p:cNvPr id="57" name="Oval 56"/>
                <p:cNvSpPr/>
                <p:nvPr/>
              </p:nvSpPr>
              <p:spPr>
                <a:xfrm>
                  <a:off x="457200" y="4800600"/>
                  <a:ext cx="838200" cy="4572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58" name="Oval 57"/>
                <p:cNvSpPr/>
                <p:nvPr/>
              </p:nvSpPr>
              <p:spPr>
                <a:xfrm>
                  <a:off x="457200" y="4648200"/>
                  <a:ext cx="838200" cy="4572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56" name="Oval 8"/>
              <p:cNvSpPr/>
              <p:nvPr/>
            </p:nvSpPr>
            <p:spPr>
              <a:xfrm>
                <a:off x="457200" y="4495800"/>
                <a:ext cx="838200" cy="4572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000" b="1" dirty="0" smtClean="0"/>
                  <a:t>VOs</a:t>
                </a:r>
                <a:endParaRPr lang="en-US" sz="1000" b="1" dirty="0"/>
              </a:p>
            </p:txBody>
          </p:sp>
        </p:grpSp>
        <p:sp>
          <p:nvSpPr>
            <p:cNvPr id="12" name="Oval 11"/>
            <p:cNvSpPr/>
            <p:nvPr/>
          </p:nvSpPr>
          <p:spPr>
            <a:xfrm>
              <a:off x="1219200" y="2514600"/>
              <a:ext cx="1295400" cy="8382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00" b="1" dirty="0" smtClean="0"/>
                <a:t>Virtual Research Communities</a:t>
              </a:r>
              <a:endParaRPr lang="en-US" sz="1000" b="1" dirty="0"/>
            </a:p>
          </p:txBody>
        </p:sp>
        <p:grpSp>
          <p:nvGrpSpPr>
            <p:cNvPr id="13" name="Group 24"/>
            <p:cNvGrpSpPr/>
            <p:nvPr/>
          </p:nvGrpSpPr>
          <p:grpSpPr>
            <a:xfrm>
              <a:off x="228600" y="1828800"/>
              <a:ext cx="609600" cy="533400"/>
              <a:chOff x="457200" y="4495800"/>
              <a:chExt cx="838200" cy="762000"/>
            </a:xfrm>
          </p:grpSpPr>
          <p:grpSp>
            <p:nvGrpSpPr>
              <p:cNvPr id="51" name="Group 11"/>
              <p:cNvGrpSpPr/>
              <p:nvPr/>
            </p:nvGrpSpPr>
            <p:grpSpPr>
              <a:xfrm>
                <a:off x="457200" y="4648200"/>
                <a:ext cx="838200" cy="609600"/>
                <a:chOff x="457200" y="4648200"/>
                <a:chExt cx="838200" cy="609600"/>
              </a:xfrm>
            </p:grpSpPr>
            <p:sp>
              <p:nvSpPr>
                <p:cNvPr id="53" name="Oval 52"/>
                <p:cNvSpPr/>
                <p:nvPr/>
              </p:nvSpPr>
              <p:spPr>
                <a:xfrm>
                  <a:off x="457200" y="4800600"/>
                  <a:ext cx="838200" cy="4572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54" name="Oval 53"/>
                <p:cNvSpPr/>
                <p:nvPr/>
              </p:nvSpPr>
              <p:spPr>
                <a:xfrm>
                  <a:off x="457200" y="4648200"/>
                  <a:ext cx="838200" cy="4572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52" name="Oval 51"/>
              <p:cNvSpPr/>
              <p:nvPr/>
            </p:nvSpPr>
            <p:spPr>
              <a:xfrm>
                <a:off x="457200" y="4495800"/>
                <a:ext cx="838200" cy="4572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000" b="1" dirty="0" smtClean="0"/>
                  <a:t>VOs</a:t>
                </a:r>
                <a:endParaRPr lang="en-US" sz="1000" b="1" dirty="0"/>
              </a:p>
            </p:txBody>
          </p:sp>
        </p:grpSp>
        <p:sp>
          <p:nvSpPr>
            <p:cNvPr id="14" name="Oval 13"/>
            <p:cNvSpPr/>
            <p:nvPr/>
          </p:nvSpPr>
          <p:spPr>
            <a:xfrm>
              <a:off x="1219200" y="1524000"/>
              <a:ext cx="1295400" cy="8382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00" b="1" dirty="0" smtClean="0"/>
                <a:t>Virtual Research Communities</a:t>
              </a:r>
              <a:endParaRPr lang="en-US" sz="1000" b="1" dirty="0"/>
            </a:p>
          </p:txBody>
        </p:sp>
        <p:sp>
          <p:nvSpPr>
            <p:cNvPr id="15" name="Right Arrow 14"/>
            <p:cNvSpPr/>
            <p:nvPr/>
          </p:nvSpPr>
          <p:spPr>
            <a:xfrm>
              <a:off x="685800" y="1828800"/>
              <a:ext cx="838200" cy="228600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ight Arrow 15"/>
            <p:cNvSpPr/>
            <p:nvPr/>
          </p:nvSpPr>
          <p:spPr>
            <a:xfrm>
              <a:off x="685800" y="2819400"/>
              <a:ext cx="838200" cy="228600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ight Arrow Callout 16"/>
            <p:cNvSpPr/>
            <p:nvPr/>
          </p:nvSpPr>
          <p:spPr>
            <a:xfrm>
              <a:off x="2514600" y="1524000"/>
              <a:ext cx="1295400" cy="1752600"/>
            </a:xfrm>
            <a:prstGeom prst="rightArrowCallou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00" b="1" dirty="0" smtClean="0"/>
                <a:t>User Community  Board</a:t>
              </a:r>
              <a:endParaRPr lang="en-US" sz="1000" b="1" dirty="0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1295400" y="3962400"/>
              <a:ext cx="914400" cy="533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00" b="1" dirty="0" smtClean="0"/>
                <a:t>External</a:t>
              </a:r>
            </a:p>
            <a:p>
              <a:pPr algn="ctr"/>
              <a:r>
                <a:rPr lang="en-US" sz="1000" b="1" dirty="0" smtClean="0"/>
                <a:t>Projects</a:t>
              </a:r>
              <a:endParaRPr lang="en-US" sz="1000" b="1" dirty="0"/>
            </a:p>
          </p:txBody>
        </p:sp>
        <p:sp>
          <p:nvSpPr>
            <p:cNvPr id="19" name="Oval 18"/>
            <p:cNvSpPr/>
            <p:nvPr/>
          </p:nvSpPr>
          <p:spPr>
            <a:xfrm>
              <a:off x="76200" y="4419600"/>
              <a:ext cx="1295400" cy="762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00" b="1" dirty="0" smtClean="0"/>
                <a:t>International User</a:t>
              </a:r>
            </a:p>
            <a:p>
              <a:pPr algn="ctr"/>
              <a:r>
                <a:rPr lang="en-US" sz="1000" b="1" dirty="0" smtClean="0"/>
                <a:t>Communities</a:t>
              </a:r>
              <a:endParaRPr lang="en-US" sz="1000" b="1" dirty="0"/>
            </a:p>
          </p:txBody>
        </p:sp>
        <p:sp>
          <p:nvSpPr>
            <p:cNvPr id="20" name="Right Arrow Callout 19"/>
            <p:cNvSpPr/>
            <p:nvPr/>
          </p:nvSpPr>
          <p:spPr>
            <a:xfrm>
              <a:off x="2514600" y="3276600"/>
              <a:ext cx="1295400" cy="762000"/>
            </a:xfrm>
            <a:prstGeom prst="rightArrowCallou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00" b="1" dirty="0" smtClean="0"/>
                <a:t>User</a:t>
              </a:r>
            </a:p>
            <a:p>
              <a:pPr algn="ctr"/>
              <a:r>
                <a:rPr lang="en-US" sz="1000" b="1" dirty="0" smtClean="0"/>
                <a:t>Services</a:t>
              </a:r>
            </a:p>
            <a:p>
              <a:pPr algn="ctr"/>
              <a:r>
                <a:rPr lang="en-US" sz="1000" b="1" dirty="0" smtClean="0"/>
                <a:t>Advisory</a:t>
              </a:r>
            </a:p>
            <a:p>
              <a:pPr algn="ctr"/>
              <a:r>
                <a:rPr lang="en-US" sz="1000" b="1" dirty="0" smtClean="0"/>
                <a:t>Group</a:t>
              </a:r>
              <a:endParaRPr lang="en-US" sz="1000" b="1" dirty="0"/>
            </a:p>
          </p:txBody>
        </p:sp>
        <p:sp>
          <p:nvSpPr>
            <p:cNvPr id="21" name="Left-Right Arrow 20"/>
            <p:cNvSpPr/>
            <p:nvPr/>
          </p:nvSpPr>
          <p:spPr>
            <a:xfrm>
              <a:off x="2209800" y="4038600"/>
              <a:ext cx="1600200" cy="381000"/>
            </a:xfrm>
            <a:prstGeom prst="left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Left-Right Arrow 21"/>
            <p:cNvSpPr/>
            <p:nvPr/>
          </p:nvSpPr>
          <p:spPr>
            <a:xfrm>
              <a:off x="1371600" y="4572000"/>
              <a:ext cx="2438400" cy="381000"/>
            </a:xfrm>
            <a:prstGeom prst="left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4191000" y="4191000"/>
              <a:ext cx="3124200" cy="1905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b="1" dirty="0" smtClean="0"/>
            </a:p>
            <a:p>
              <a:pPr algn="ctr"/>
              <a:endParaRPr lang="en-US" sz="1400" b="1" dirty="0" smtClean="0"/>
            </a:p>
            <a:p>
              <a:pPr algn="ctr"/>
              <a:r>
                <a:rPr lang="en-US" sz="1400" b="1" dirty="0" smtClean="0"/>
                <a:t>User Community Coordination</a:t>
              </a:r>
            </a:p>
            <a:p>
              <a:pPr algn="ctr"/>
              <a:endParaRPr lang="en-US" sz="1400" b="1" dirty="0" smtClean="0"/>
            </a:p>
            <a:p>
              <a:pPr algn="ctr"/>
              <a:endParaRPr lang="en-US" sz="1400" b="1" dirty="0" smtClean="0"/>
            </a:p>
            <a:p>
              <a:pPr algn="ctr"/>
              <a:endParaRPr lang="en-US" sz="1400" b="1" dirty="0" smtClean="0"/>
            </a:p>
            <a:p>
              <a:pPr algn="ctr"/>
              <a:endParaRPr lang="en-US" sz="1400" b="1" dirty="0" smtClean="0"/>
            </a:p>
            <a:p>
              <a:pPr algn="ctr"/>
              <a:endParaRPr lang="en-US" sz="1400" b="1" dirty="0" smtClean="0"/>
            </a:p>
            <a:p>
              <a:pPr algn="ctr"/>
              <a:endParaRPr lang="en-US" sz="1400" b="1" dirty="0" smtClean="0"/>
            </a:p>
            <a:p>
              <a:pPr algn="ctr"/>
              <a:endParaRPr lang="en-US" sz="1400" b="1" dirty="0" smtClean="0"/>
            </a:p>
            <a:p>
              <a:pPr algn="ctr"/>
              <a:endParaRPr lang="en-US" sz="1400" b="1" dirty="0" smtClean="0"/>
            </a:p>
            <a:p>
              <a:pPr algn="ctr"/>
              <a:endParaRPr lang="en-US" sz="1400" b="1" dirty="0" smtClean="0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7696200" y="4191000"/>
              <a:ext cx="1295400" cy="1905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b="1" dirty="0" smtClean="0"/>
            </a:p>
            <a:p>
              <a:pPr algn="ctr"/>
              <a:r>
                <a:rPr lang="en-US" sz="1400" b="1" dirty="0" smtClean="0"/>
                <a:t>Operations Coordination</a:t>
              </a:r>
            </a:p>
            <a:p>
              <a:pPr algn="ctr"/>
              <a:endParaRPr lang="en-US" sz="1400" b="1" dirty="0" smtClean="0"/>
            </a:p>
            <a:p>
              <a:pPr algn="ctr"/>
              <a:endParaRPr lang="en-US" sz="1400" b="1" dirty="0" smtClean="0"/>
            </a:p>
            <a:p>
              <a:pPr algn="ctr"/>
              <a:endParaRPr lang="en-US" sz="1400" b="1" dirty="0" smtClean="0"/>
            </a:p>
            <a:p>
              <a:pPr algn="ctr"/>
              <a:endParaRPr lang="en-US" sz="1400" b="1" dirty="0" smtClean="0"/>
            </a:p>
            <a:p>
              <a:pPr algn="ctr"/>
              <a:endParaRPr lang="en-US" sz="1400" b="1" dirty="0" smtClean="0"/>
            </a:p>
            <a:p>
              <a:pPr algn="ctr"/>
              <a:endParaRPr lang="en-US" sz="1400" b="1" dirty="0" smtClean="0"/>
            </a:p>
            <a:p>
              <a:pPr algn="ctr"/>
              <a:endParaRPr lang="en-US" sz="1400" b="1" dirty="0" smtClean="0"/>
            </a:p>
            <a:p>
              <a:pPr algn="ctr"/>
              <a:endParaRPr lang="en-US" sz="1400" b="1" dirty="0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5029200" y="4648200"/>
              <a:ext cx="990600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00" b="1" dirty="0" smtClean="0"/>
                <a:t>NGI Support Teams</a:t>
              </a:r>
              <a:endParaRPr lang="en-US" sz="1000" b="1" dirty="0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6400800" y="4648200"/>
              <a:ext cx="685800" cy="13716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00" b="1" dirty="0" smtClean="0"/>
                <a:t>Technical</a:t>
              </a:r>
            </a:p>
            <a:p>
              <a:pPr algn="ctr"/>
              <a:r>
                <a:rPr lang="en-US" sz="1000" b="1" dirty="0" smtClean="0"/>
                <a:t>Services</a:t>
              </a:r>
              <a:endParaRPr lang="en-US" sz="1000" b="1" dirty="0"/>
            </a:p>
          </p:txBody>
        </p:sp>
        <p:sp>
          <p:nvSpPr>
            <p:cNvPr id="27" name="Rectangle 26"/>
            <p:cNvSpPr/>
            <p:nvPr/>
          </p:nvSpPr>
          <p:spPr>
            <a:xfrm>
              <a:off x="5029200" y="5562600"/>
              <a:ext cx="990600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00" b="1" dirty="0" smtClean="0"/>
                <a:t>User &amp; Community Support Team</a:t>
              </a:r>
              <a:endParaRPr lang="en-US" sz="1000" b="1" dirty="0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7772400" y="4648200"/>
              <a:ext cx="1143000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00" b="1" dirty="0" smtClean="0"/>
                <a:t>Operational</a:t>
              </a:r>
            </a:p>
            <a:p>
              <a:pPr algn="ctr"/>
              <a:r>
                <a:rPr lang="en-US" sz="1000" b="1" dirty="0" smtClean="0"/>
                <a:t>Tools</a:t>
              </a:r>
              <a:endParaRPr lang="en-US" sz="1000" b="1" dirty="0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7772400" y="5562600"/>
              <a:ext cx="1143000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00" b="1" dirty="0" smtClean="0"/>
                <a:t>Operations</a:t>
              </a:r>
              <a:endParaRPr lang="en-US" sz="1000" b="1" dirty="0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4191000" y="2514600"/>
              <a:ext cx="3124200" cy="1295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b="1" dirty="0" smtClean="0"/>
            </a:p>
            <a:p>
              <a:pPr algn="ctr"/>
              <a:endParaRPr lang="en-US" sz="1400" b="1" dirty="0" smtClean="0"/>
            </a:p>
            <a:p>
              <a:pPr algn="ctr"/>
              <a:endParaRPr lang="en-US" sz="1400" b="1" dirty="0" smtClean="0"/>
            </a:p>
            <a:p>
              <a:pPr algn="ctr"/>
              <a:endParaRPr lang="en-US" sz="1400" b="1" dirty="0" smtClean="0"/>
            </a:p>
            <a:p>
              <a:pPr algn="ctr"/>
              <a:endParaRPr lang="en-US" sz="1400" b="1" dirty="0" smtClean="0"/>
            </a:p>
            <a:p>
              <a:pPr algn="ctr"/>
              <a:r>
                <a:rPr lang="en-US" sz="1400" b="1" dirty="0" smtClean="0"/>
                <a:t>Services for Heavy Users</a:t>
              </a:r>
            </a:p>
            <a:p>
              <a:pPr algn="ctr"/>
              <a:endParaRPr lang="en-US" sz="1400" b="1" dirty="0" smtClean="0"/>
            </a:p>
            <a:p>
              <a:pPr algn="ctr"/>
              <a:endParaRPr lang="en-US" sz="1400" b="1" dirty="0" smtClean="0"/>
            </a:p>
            <a:p>
              <a:pPr algn="ctr"/>
              <a:endParaRPr lang="en-US" sz="1400" b="1" dirty="0" smtClean="0"/>
            </a:p>
            <a:p>
              <a:pPr algn="ctr"/>
              <a:endParaRPr lang="en-US" sz="1400" b="1" dirty="0" smtClean="0"/>
            </a:p>
            <a:p>
              <a:pPr algn="ctr"/>
              <a:endParaRPr lang="en-US" sz="1400" b="1" dirty="0" smtClean="0"/>
            </a:p>
            <a:p>
              <a:pPr algn="ctr"/>
              <a:endParaRPr lang="en-US" sz="1400" b="1" dirty="0" smtClean="0"/>
            </a:p>
            <a:p>
              <a:pPr algn="ctr"/>
              <a:endParaRPr lang="en-US" sz="1400" b="1" dirty="0" smtClean="0"/>
            </a:p>
            <a:p>
              <a:pPr algn="ctr"/>
              <a:endParaRPr lang="en-US" sz="1400" b="1" dirty="0" smtClean="0"/>
            </a:p>
            <a:p>
              <a:pPr algn="ctr"/>
              <a:endParaRPr lang="en-US" sz="1400" b="1" dirty="0" smtClean="0"/>
            </a:p>
            <a:p>
              <a:pPr algn="ctr"/>
              <a:endParaRPr lang="en-US" sz="1400" b="1" dirty="0" smtClean="0"/>
            </a:p>
          </p:txBody>
        </p:sp>
        <p:sp>
          <p:nvSpPr>
            <p:cNvPr id="31" name="Rectangle 30"/>
            <p:cNvSpPr/>
            <p:nvPr/>
          </p:nvSpPr>
          <p:spPr>
            <a:xfrm>
              <a:off x="4267200" y="4648200"/>
              <a:ext cx="685800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00" b="1" dirty="0" smtClean="0"/>
                <a:t>NGI Helpdesk</a:t>
              </a:r>
              <a:endParaRPr lang="en-US" sz="1000" b="1" dirty="0"/>
            </a:p>
          </p:txBody>
        </p:sp>
        <p:sp>
          <p:nvSpPr>
            <p:cNvPr id="32" name="Rectangle 31"/>
            <p:cNvSpPr/>
            <p:nvPr/>
          </p:nvSpPr>
          <p:spPr>
            <a:xfrm>
              <a:off x="4267200" y="5562600"/>
              <a:ext cx="685800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00" b="1" dirty="0" smtClean="0"/>
                <a:t>EGI</a:t>
              </a:r>
            </a:p>
            <a:p>
              <a:pPr algn="ctr"/>
              <a:r>
                <a:rPr lang="en-US" sz="1000" b="1" dirty="0" smtClean="0"/>
                <a:t>Helpdesk</a:t>
              </a:r>
              <a:endParaRPr lang="en-US" sz="1000" b="1" dirty="0"/>
            </a:p>
          </p:txBody>
        </p:sp>
        <p:sp>
          <p:nvSpPr>
            <p:cNvPr id="33" name="Pentagon 32"/>
            <p:cNvSpPr/>
            <p:nvPr/>
          </p:nvSpPr>
          <p:spPr>
            <a:xfrm>
              <a:off x="1828800" y="5029200"/>
              <a:ext cx="2895600" cy="685800"/>
            </a:xfrm>
            <a:prstGeom prst="homePlat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b="1" dirty="0" smtClean="0"/>
                <a:t>User Requests</a:t>
              </a:r>
              <a:endParaRPr lang="en-US" sz="1400" b="1" dirty="0"/>
            </a:p>
          </p:txBody>
        </p:sp>
        <p:sp>
          <p:nvSpPr>
            <p:cNvPr id="34" name="Left-Right Arrow 33"/>
            <p:cNvSpPr/>
            <p:nvPr/>
          </p:nvSpPr>
          <p:spPr>
            <a:xfrm rot="16200000">
              <a:off x="8067678" y="5191124"/>
              <a:ext cx="609600" cy="285751"/>
            </a:xfrm>
            <a:prstGeom prst="left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Left-Right Arrow 34"/>
            <p:cNvSpPr/>
            <p:nvPr/>
          </p:nvSpPr>
          <p:spPr>
            <a:xfrm>
              <a:off x="7315200" y="5181600"/>
              <a:ext cx="381000" cy="285751"/>
            </a:xfrm>
            <a:prstGeom prst="left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Left-Right Arrow 35"/>
            <p:cNvSpPr/>
            <p:nvPr/>
          </p:nvSpPr>
          <p:spPr>
            <a:xfrm rot="16200000">
              <a:off x="4638676" y="5191124"/>
              <a:ext cx="762000" cy="285751"/>
            </a:xfrm>
            <a:prstGeom prst="left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Left-Right Arrow 36"/>
            <p:cNvSpPr/>
            <p:nvPr/>
          </p:nvSpPr>
          <p:spPr>
            <a:xfrm>
              <a:off x="5867400" y="4724400"/>
              <a:ext cx="685800" cy="285751"/>
            </a:xfrm>
            <a:prstGeom prst="left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Left-Right Arrow 37"/>
            <p:cNvSpPr/>
            <p:nvPr/>
          </p:nvSpPr>
          <p:spPr>
            <a:xfrm>
              <a:off x="5867400" y="5657849"/>
              <a:ext cx="685800" cy="285751"/>
            </a:xfrm>
            <a:prstGeom prst="left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Rectangle 38"/>
            <p:cNvSpPr/>
            <p:nvPr/>
          </p:nvSpPr>
          <p:spPr>
            <a:xfrm>
              <a:off x="4114800" y="1828800"/>
              <a:ext cx="4876800" cy="2286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b="1" dirty="0" smtClean="0"/>
            </a:p>
            <a:p>
              <a:pPr algn="ctr"/>
              <a:r>
                <a:rPr lang="en-US" sz="1400" b="1" dirty="0" smtClean="0"/>
                <a:t>External Relations</a:t>
              </a:r>
            </a:p>
            <a:p>
              <a:pPr algn="ctr"/>
              <a:endParaRPr lang="en-US" sz="1400" b="1" dirty="0" smtClean="0"/>
            </a:p>
          </p:txBody>
        </p:sp>
        <p:sp>
          <p:nvSpPr>
            <p:cNvPr id="40" name="Rectangle 39"/>
            <p:cNvSpPr/>
            <p:nvPr/>
          </p:nvSpPr>
          <p:spPr>
            <a:xfrm>
              <a:off x="4267200" y="2743200"/>
              <a:ext cx="2971800" cy="152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b="1" dirty="0" smtClean="0"/>
                <a:t>Shared services and tools</a:t>
              </a:r>
            </a:p>
          </p:txBody>
        </p:sp>
        <p:sp>
          <p:nvSpPr>
            <p:cNvPr id="41" name="Rectangle 40"/>
            <p:cNvSpPr/>
            <p:nvPr/>
          </p:nvSpPr>
          <p:spPr>
            <a:xfrm>
              <a:off x="4267200" y="2971800"/>
              <a:ext cx="685800" cy="762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00" b="1" dirty="0" smtClean="0"/>
                <a:t>for High Energy Physics</a:t>
              </a:r>
              <a:endParaRPr lang="en-US" sz="1000" b="1" dirty="0"/>
            </a:p>
          </p:txBody>
        </p:sp>
        <p:sp>
          <p:nvSpPr>
            <p:cNvPr id="42" name="Rectangle 41"/>
            <p:cNvSpPr/>
            <p:nvPr/>
          </p:nvSpPr>
          <p:spPr>
            <a:xfrm>
              <a:off x="5029200" y="2971800"/>
              <a:ext cx="685800" cy="762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00" b="1" dirty="0" smtClean="0"/>
                <a:t>for Earth Science</a:t>
              </a:r>
              <a:endParaRPr lang="en-US" sz="1000" b="1" dirty="0"/>
            </a:p>
          </p:txBody>
        </p:sp>
        <p:sp>
          <p:nvSpPr>
            <p:cNvPr id="43" name="Rectangle 42"/>
            <p:cNvSpPr/>
            <p:nvPr/>
          </p:nvSpPr>
          <p:spPr>
            <a:xfrm>
              <a:off x="5791200" y="2971800"/>
              <a:ext cx="685800" cy="762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00" b="1" dirty="0" smtClean="0"/>
                <a:t>for Astronomy &amp; Astrophysics</a:t>
              </a:r>
              <a:endParaRPr lang="en-US" sz="1000" b="1" dirty="0"/>
            </a:p>
          </p:txBody>
        </p:sp>
        <p:sp>
          <p:nvSpPr>
            <p:cNvPr id="44" name="Rectangle 43"/>
            <p:cNvSpPr/>
            <p:nvPr/>
          </p:nvSpPr>
          <p:spPr>
            <a:xfrm>
              <a:off x="6553200" y="2971800"/>
              <a:ext cx="685800" cy="762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00" b="1" dirty="0" smtClean="0"/>
                <a:t>for Life Science</a:t>
              </a:r>
              <a:endParaRPr lang="en-US" sz="1000" b="1" dirty="0"/>
            </a:p>
          </p:txBody>
        </p:sp>
        <p:sp>
          <p:nvSpPr>
            <p:cNvPr id="45" name="Left-Right Arrow 44"/>
            <p:cNvSpPr/>
            <p:nvPr/>
          </p:nvSpPr>
          <p:spPr>
            <a:xfrm rot="16200000">
              <a:off x="4752975" y="3857625"/>
              <a:ext cx="381002" cy="285751"/>
            </a:xfrm>
            <a:prstGeom prst="left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Left-Right Arrow 45"/>
            <p:cNvSpPr/>
            <p:nvPr/>
          </p:nvSpPr>
          <p:spPr>
            <a:xfrm rot="16200000">
              <a:off x="4772023" y="2105026"/>
              <a:ext cx="381002" cy="285751"/>
            </a:xfrm>
            <a:prstGeom prst="left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Rectangle 46"/>
            <p:cNvSpPr/>
            <p:nvPr/>
          </p:nvSpPr>
          <p:spPr>
            <a:xfrm>
              <a:off x="7696200" y="2438400"/>
              <a:ext cx="1295400" cy="13716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b="1" dirty="0" smtClean="0"/>
            </a:p>
            <a:p>
              <a:pPr algn="ctr"/>
              <a:endParaRPr lang="en-US" sz="1400" b="1" dirty="0" smtClean="0"/>
            </a:p>
            <a:p>
              <a:pPr algn="ctr"/>
              <a:endParaRPr lang="en-US" sz="1400" b="1" dirty="0" smtClean="0"/>
            </a:p>
            <a:p>
              <a:pPr algn="ctr"/>
              <a:endParaRPr lang="en-US" sz="1400" b="1" dirty="0" smtClean="0"/>
            </a:p>
            <a:p>
              <a:pPr algn="ctr"/>
              <a:endParaRPr lang="en-US" sz="1400" b="1" dirty="0" smtClean="0"/>
            </a:p>
            <a:p>
              <a:pPr algn="ctr"/>
              <a:endParaRPr lang="en-US" sz="1400" b="1" dirty="0" smtClean="0"/>
            </a:p>
            <a:p>
              <a:pPr algn="ctr"/>
              <a:endParaRPr lang="en-US" sz="1400" b="1" dirty="0" smtClean="0"/>
            </a:p>
            <a:p>
              <a:pPr algn="ctr"/>
              <a:endParaRPr lang="en-US" sz="1400" b="1" dirty="0" smtClean="0"/>
            </a:p>
            <a:p>
              <a:pPr algn="ctr"/>
              <a:r>
                <a:rPr lang="en-US" sz="1400" b="1" dirty="0" smtClean="0"/>
                <a:t>Provisioning the Software Infrastructure</a:t>
              </a:r>
            </a:p>
            <a:p>
              <a:pPr algn="ctr"/>
              <a:endParaRPr lang="en-US" sz="1400" b="1" dirty="0" smtClean="0"/>
            </a:p>
            <a:p>
              <a:pPr algn="ctr"/>
              <a:endParaRPr lang="en-US" sz="1400" b="1" dirty="0" smtClean="0"/>
            </a:p>
            <a:p>
              <a:pPr algn="ctr"/>
              <a:endParaRPr lang="en-US" sz="1400" b="1" dirty="0" smtClean="0"/>
            </a:p>
            <a:p>
              <a:pPr algn="ctr"/>
              <a:endParaRPr lang="en-US" sz="1400" b="1" dirty="0" smtClean="0"/>
            </a:p>
            <a:p>
              <a:pPr algn="ctr"/>
              <a:endParaRPr lang="en-US" sz="1400" b="1" dirty="0" smtClean="0"/>
            </a:p>
            <a:p>
              <a:pPr algn="ctr"/>
              <a:endParaRPr lang="en-US" sz="1400" b="1" dirty="0" smtClean="0"/>
            </a:p>
            <a:p>
              <a:pPr algn="ctr"/>
              <a:endParaRPr lang="en-US" sz="1400" b="1" dirty="0" smtClean="0"/>
            </a:p>
            <a:p>
              <a:pPr algn="ctr"/>
              <a:endParaRPr lang="en-US" sz="1400" b="1" dirty="0"/>
            </a:p>
          </p:txBody>
        </p:sp>
        <p:sp>
          <p:nvSpPr>
            <p:cNvPr id="48" name="Left-Right Arrow 47"/>
            <p:cNvSpPr/>
            <p:nvPr/>
          </p:nvSpPr>
          <p:spPr>
            <a:xfrm rot="16200000">
              <a:off x="8124823" y="3857623"/>
              <a:ext cx="381002" cy="285751"/>
            </a:xfrm>
            <a:prstGeom prst="left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Left-Right Arrow 48"/>
            <p:cNvSpPr/>
            <p:nvPr/>
          </p:nvSpPr>
          <p:spPr>
            <a:xfrm>
              <a:off x="7315200" y="2990849"/>
              <a:ext cx="381000" cy="285751"/>
            </a:xfrm>
            <a:prstGeom prst="left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Left-Right Arrow 49"/>
            <p:cNvSpPr/>
            <p:nvPr/>
          </p:nvSpPr>
          <p:spPr>
            <a:xfrm rot="16200000">
              <a:off x="8105775" y="2105023"/>
              <a:ext cx="381002" cy="285751"/>
            </a:xfrm>
            <a:prstGeom prst="left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3643" y="115888"/>
            <a:ext cx="6624861" cy="865187"/>
          </a:xfrm>
        </p:spPr>
        <p:txBody>
          <a:bodyPr/>
          <a:lstStyle/>
          <a:p>
            <a:r>
              <a:rPr lang="en-US" sz="4000" dirty="0" smtClean="0"/>
              <a:t>Support requests: simplified</a:t>
            </a:r>
            <a:endParaRPr lang="en-GB" sz="40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12/09/2010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EGI Technical Forum 2010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79C11-4AD5-4B40-BCC2-7EABAD915DD6}" type="slidenum">
              <a:rPr lang="en-GB" smtClean="0"/>
              <a:pPr/>
              <a:t>16</a:t>
            </a:fld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3276600" y="2438400"/>
            <a:ext cx="1295400" cy="2971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Pentagon 6"/>
          <p:cNvSpPr/>
          <p:nvPr/>
        </p:nvSpPr>
        <p:spPr>
          <a:xfrm>
            <a:off x="304800" y="3581400"/>
            <a:ext cx="2895600" cy="609600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User Requests</a:t>
            </a:r>
            <a:endParaRPr lang="en-US" sz="1400" b="1" dirty="0"/>
          </a:p>
        </p:txBody>
      </p:sp>
      <p:grpSp>
        <p:nvGrpSpPr>
          <p:cNvPr id="8" name="Group 7"/>
          <p:cNvGrpSpPr/>
          <p:nvPr/>
        </p:nvGrpSpPr>
        <p:grpSpPr>
          <a:xfrm>
            <a:off x="381000" y="3581400"/>
            <a:ext cx="609600" cy="609600"/>
            <a:chOff x="381000" y="2819400"/>
            <a:chExt cx="914400" cy="914400"/>
          </a:xfrm>
        </p:grpSpPr>
        <p:sp>
          <p:nvSpPr>
            <p:cNvPr id="9" name="Oval 8"/>
            <p:cNvSpPr/>
            <p:nvPr/>
          </p:nvSpPr>
          <p:spPr>
            <a:xfrm>
              <a:off x="381000" y="2819400"/>
              <a:ext cx="914400" cy="914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/>
            <p:cNvSpPr/>
            <p:nvPr/>
          </p:nvSpPr>
          <p:spPr>
            <a:xfrm>
              <a:off x="685800" y="3124200"/>
              <a:ext cx="76200" cy="76200"/>
            </a:xfrm>
            <a:prstGeom prst="ellipse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/>
            <p:cNvSpPr/>
            <p:nvPr/>
          </p:nvSpPr>
          <p:spPr>
            <a:xfrm>
              <a:off x="914400" y="3124200"/>
              <a:ext cx="76200" cy="76200"/>
            </a:xfrm>
            <a:prstGeom prst="ellipse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Block Arc 11"/>
            <p:cNvSpPr/>
            <p:nvPr/>
          </p:nvSpPr>
          <p:spPr>
            <a:xfrm>
              <a:off x="609600" y="3371850"/>
              <a:ext cx="457200" cy="285750"/>
            </a:xfrm>
            <a:prstGeom prst="blockArc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13" name="Rectangle 12"/>
          <p:cNvSpPr/>
          <p:nvPr/>
        </p:nvSpPr>
        <p:spPr>
          <a:xfrm>
            <a:off x="3352800" y="2524991"/>
            <a:ext cx="1143000" cy="67540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EGI.eu</a:t>
            </a:r>
          </a:p>
          <a:p>
            <a:pPr algn="ctr"/>
            <a:r>
              <a:rPr lang="en-US" sz="1000" dirty="0" smtClean="0"/>
              <a:t>webpage</a:t>
            </a:r>
            <a:endParaRPr lang="en-US" sz="1000" dirty="0"/>
          </a:p>
        </p:txBody>
      </p:sp>
      <p:sp>
        <p:nvSpPr>
          <p:cNvPr id="14" name="Rectangle 13"/>
          <p:cNvSpPr/>
          <p:nvPr/>
        </p:nvSpPr>
        <p:spPr>
          <a:xfrm>
            <a:off x="3352800" y="3581400"/>
            <a:ext cx="1143000" cy="67540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GGUS e-mail or Portal interface</a:t>
            </a:r>
            <a:endParaRPr lang="en-US" sz="1000" dirty="0"/>
          </a:p>
        </p:txBody>
      </p:sp>
      <p:sp>
        <p:nvSpPr>
          <p:cNvPr id="15" name="Rectangle 14"/>
          <p:cNvSpPr/>
          <p:nvPr/>
        </p:nvSpPr>
        <p:spPr>
          <a:xfrm>
            <a:off x="3352800" y="4648200"/>
            <a:ext cx="1143000" cy="67540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Other interfaces to GGUS</a:t>
            </a:r>
            <a:endParaRPr lang="en-US" sz="1000" dirty="0"/>
          </a:p>
        </p:txBody>
      </p:sp>
      <p:sp>
        <p:nvSpPr>
          <p:cNvPr id="16" name="TextBox 15"/>
          <p:cNvSpPr txBox="1"/>
          <p:nvPr/>
        </p:nvSpPr>
        <p:spPr>
          <a:xfrm>
            <a:off x="1297393" y="3200400"/>
            <a:ext cx="17506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Submit Requests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297393" y="4202668"/>
            <a:ext cx="17453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Receive Answers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5562600" y="2590800"/>
            <a:ext cx="1143000" cy="44680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EGI.eu User Support Team</a:t>
            </a:r>
            <a:endParaRPr lang="en-US" sz="1000" dirty="0"/>
          </a:p>
        </p:txBody>
      </p:sp>
      <p:sp>
        <p:nvSpPr>
          <p:cNvPr id="19" name="Rectangle 18"/>
          <p:cNvSpPr/>
          <p:nvPr/>
        </p:nvSpPr>
        <p:spPr>
          <a:xfrm>
            <a:off x="5562600" y="3810000"/>
            <a:ext cx="1143000" cy="152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 smtClean="0"/>
          </a:p>
          <a:p>
            <a:pPr algn="ctr"/>
            <a:r>
              <a:rPr lang="en-US" sz="1000" dirty="0" smtClean="0"/>
              <a:t>NGIs User Support Teams</a:t>
            </a:r>
          </a:p>
          <a:p>
            <a:pPr algn="ctr"/>
            <a:endParaRPr lang="en-US" sz="1000" dirty="0" smtClean="0"/>
          </a:p>
          <a:p>
            <a:pPr algn="ctr"/>
            <a:r>
              <a:rPr lang="en-US" sz="1000" dirty="0" smtClean="0"/>
              <a:t>and</a:t>
            </a:r>
          </a:p>
          <a:p>
            <a:pPr algn="ctr"/>
            <a:endParaRPr lang="en-US" sz="1000" dirty="0" smtClean="0"/>
          </a:p>
          <a:p>
            <a:pPr algn="ctr"/>
            <a:r>
              <a:rPr lang="en-US" sz="1000" dirty="0" smtClean="0"/>
              <a:t>Support units of community and technology specific teams</a:t>
            </a:r>
          </a:p>
          <a:p>
            <a:pPr algn="ctr"/>
            <a:endParaRPr lang="en-US" sz="1000" dirty="0"/>
          </a:p>
        </p:txBody>
      </p:sp>
      <p:sp>
        <p:nvSpPr>
          <p:cNvPr id="20" name="Rectangle 19"/>
          <p:cNvSpPr/>
          <p:nvPr/>
        </p:nvSpPr>
        <p:spPr>
          <a:xfrm>
            <a:off x="7696200" y="3124200"/>
            <a:ext cx="9144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External</a:t>
            </a:r>
          </a:p>
          <a:p>
            <a:pPr algn="ctr"/>
            <a:r>
              <a:rPr lang="en-US" sz="1000" dirty="0" smtClean="0"/>
              <a:t>Projects</a:t>
            </a:r>
            <a:endParaRPr lang="en-US" sz="1000" dirty="0"/>
          </a:p>
        </p:txBody>
      </p:sp>
      <p:cxnSp>
        <p:nvCxnSpPr>
          <p:cNvPr id="21" name="Straight Arrow Connector 20"/>
          <p:cNvCxnSpPr>
            <a:stCxn id="14" idx="3"/>
            <a:endCxn id="19" idx="1"/>
          </p:cNvCxnSpPr>
          <p:nvPr/>
        </p:nvCxnSpPr>
        <p:spPr>
          <a:xfrm>
            <a:off x="4495800" y="3919105"/>
            <a:ext cx="1066800" cy="652895"/>
          </a:xfrm>
          <a:prstGeom prst="straightConnector1">
            <a:avLst/>
          </a:prstGeom>
          <a:ln w="63500">
            <a:solidFill>
              <a:schemeClr val="accent1">
                <a:shade val="95000"/>
                <a:satMod val="105000"/>
              </a:schemeClr>
            </a:solidFill>
            <a:headEnd type="stealt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15" idx="3"/>
            <a:endCxn id="19" idx="1"/>
          </p:cNvCxnSpPr>
          <p:nvPr/>
        </p:nvCxnSpPr>
        <p:spPr>
          <a:xfrm flipV="1">
            <a:off x="4495800" y="4572000"/>
            <a:ext cx="1066800" cy="413905"/>
          </a:xfrm>
          <a:prstGeom prst="straightConnector1">
            <a:avLst/>
          </a:prstGeom>
          <a:ln w="63500">
            <a:solidFill>
              <a:schemeClr val="accent1">
                <a:shade val="95000"/>
                <a:satMod val="105000"/>
              </a:schemeClr>
            </a:solidFill>
            <a:headEnd type="stealt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19" idx="3"/>
            <a:endCxn id="20" idx="1"/>
          </p:cNvCxnSpPr>
          <p:nvPr/>
        </p:nvCxnSpPr>
        <p:spPr>
          <a:xfrm flipV="1">
            <a:off x="6705600" y="3390900"/>
            <a:ext cx="990600" cy="1181100"/>
          </a:xfrm>
          <a:prstGeom prst="straightConnector1">
            <a:avLst/>
          </a:prstGeom>
          <a:ln w="63500">
            <a:solidFill>
              <a:schemeClr val="accent1">
                <a:shade val="95000"/>
                <a:satMod val="105000"/>
              </a:schemeClr>
            </a:solidFill>
            <a:headEnd type="stealt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18" idx="3"/>
            <a:endCxn id="20" idx="1"/>
          </p:cNvCxnSpPr>
          <p:nvPr/>
        </p:nvCxnSpPr>
        <p:spPr>
          <a:xfrm>
            <a:off x="6705600" y="2814205"/>
            <a:ext cx="990600" cy="576695"/>
          </a:xfrm>
          <a:prstGeom prst="straightConnector1">
            <a:avLst/>
          </a:prstGeom>
          <a:ln w="63500">
            <a:solidFill>
              <a:schemeClr val="accent1">
                <a:shade val="95000"/>
                <a:satMod val="105000"/>
              </a:schemeClr>
            </a:solidFill>
            <a:headEnd type="stealt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18" idx="2"/>
            <a:endCxn id="19" idx="0"/>
          </p:cNvCxnSpPr>
          <p:nvPr/>
        </p:nvCxnSpPr>
        <p:spPr>
          <a:xfrm rot="5400000">
            <a:off x="5747905" y="3423804"/>
            <a:ext cx="772391" cy="1588"/>
          </a:xfrm>
          <a:prstGeom prst="straightConnector1">
            <a:avLst/>
          </a:prstGeom>
          <a:ln w="63500">
            <a:solidFill>
              <a:schemeClr val="accent1">
                <a:shade val="95000"/>
                <a:satMod val="105000"/>
              </a:schemeClr>
            </a:solidFill>
            <a:headEnd type="stealt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4597271" y="2514600"/>
            <a:ext cx="96532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solidFill>
                  <a:srgbClr val="0070C0"/>
                </a:solidFill>
              </a:rPr>
              <a:t>Answer Tickets</a:t>
            </a:r>
            <a:endParaRPr lang="en-US" sz="1000" dirty="0">
              <a:solidFill>
                <a:srgbClr val="0070C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572000" y="2954179"/>
            <a:ext cx="103906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solidFill>
                  <a:srgbClr val="0070C0"/>
                </a:solidFill>
              </a:rPr>
              <a:t>Delegate Tickets</a:t>
            </a:r>
            <a:endParaRPr lang="en-US" sz="1000" dirty="0">
              <a:solidFill>
                <a:srgbClr val="0070C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553200" y="3335179"/>
            <a:ext cx="103906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solidFill>
                  <a:srgbClr val="0070C0"/>
                </a:solidFill>
              </a:rPr>
              <a:t>Delegate Tickets</a:t>
            </a:r>
            <a:endParaRPr lang="en-US" sz="1000" dirty="0">
              <a:solidFill>
                <a:srgbClr val="0070C0"/>
              </a:solidFill>
            </a:endParaRPr>
          </a:p>
        </p:txBody>
      </p:sp>
      <p:cxnSp>
        <p:nvCxnSpPr>
          <p:cNvPr id="29" name="Straight Arrow Connector 28"/>
          <p:cNvCxnSpPr/>
          <p:nvPr/>
        </p:nvCxnSpPr>
        <p:spPr>
          <a:xfrm>
            <a:off x="1219200" y="3124200"/>
            <a:ext cx="1828800" cy="1588"/>
          </a:xfrm>
          <a:prstGeom prst="straightConnector1">
            <a:avLst/>
          </a:prstGeom>
          <a:ln w="63500">
            <a:solidFill>
              <a:schemeClr val="accent1">
                <a:shade val="95000"/>
                <a:satMod val="105000"/>
              </a:schemeClr>
            </a:solidFill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>
            <a:off x="1219200" y="4646612"/>
            <a:ext cx="1828800" cy="1588"/>
          </a:xfrm>
          <a:prstGeom prst="straightConnector1">
            <a:avLst/>
          </a:prstGeom>
          <a:ln w="63500">
            <a:solidFill>
              <a:schemeClr val="accent1">
                <a:shade val="95000"/>
                <a:satMod val="105000"/>
              </a:schemeClr>
            </a:solidFill>
            <a:headEnd type="stealt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>
            <a:off x="4495800" y="2820988"/>
            <a:ext cx="1066800" cy="1588"/>
          </a:xfrm>
          <a:prstGeom prst="straightConnector1">
            <a:avLst/>
          </a:prstGeom>
          <a:ln w="63500">
            <a:solidFill>
              <a:schemeClr val="accent1">
                <a:shade val="95000"/>
                <a:satMod val="105000"/>
              </a:schemeClr>
            </a:solidFill>
            <a:headEnd type="stealt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59832" y="115888"/>
            <a:ext cx="5904780" cy="865187"/>
          </a:xfrm>
        </p:spPr>
        <p:txBody>
          <a:bodyPr/>
          <a:lstStyle/>
          <a:p>
            <a:r>
              <a:rPr lang="en-US" dirty="0" smtClean="0"/>
              <a:t>Support skills required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12/09/2010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EGI Technical Forum 2010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79C11-4AD5-4B40-BCC2-7EABAD915DD6}" type="slidenum">
              <a:rPr lang="en-GB" smtClean="0"/>
              <a:pPr/>
              <a:t>17</a:t>
            </a:fld>
            <a:endParaRPr lang="en-GB"/>
          </a:p>
        </p:txBody>
      </p:sp>
      <p:grpSp>
        <p:nvGrpSpPr>
          <p:cNvPr id="6" name="Group 5"/>
          <p:cNvGrpSpPr/>
          <p:nvPr/>
        </p:nvGrpSpPr>
        <p:grpSpPr>
          <a:xfrm>
            <a:off x="3816424" y="1353090"/>
            <a:ext cx="4572000" cy="4596190"/>
            <a:chOff x="838200" y="749392"/>
            <a:chExt cx="5331006" cy="5359219"/>
          </a:xfrm>
        </p:grpSpPr>
        <p:grpSp>
          <p:nvGrpSpPr>
            <p:cNvPr id="7" name="Group 6"/>
            <p:cNvGrpSpPr/>
            <p:nvPr/>
          </p:nvGrpSpPr>
          <p:grpSpPr>
            <a:xfrm>
              <a:off x="2681096" y="2557390"/>
              <a:ext cx="1693881" cy="1693883"/>
              <a:chOff x="3606532" y="1700157"/>
              <a:chExt cx="1693882" cy="1693882"/>
            </a:xfrm>
          </p:grpSpPr>
          <p:sp>
            <p:nvSpPr>
              <p:cNvPr id="68" name="Oval 67"/>
              <p:cNvSpPr/>
              <p:nvPr/>
            </p:nvSpPr>
            <p:spPr>
              <a:xfrm>
                <a:off x="3606532" y="1700157"/>
                <a:ext cx="1693882" cy="1693882"/>
              </a:xfrm>
              <a:prstGeom prst="ellipse">
                <a:avLst/>
              </a:prstGeom>
              <a:solidFill>
                <a:srgbClr val="0070C0"/>
              </a:solidFill>
              <a:ln>
                <a:solidFill>
                  <a:schemeClr val="accent2"/>
                </a:solidFill>
              </a:ln>
            </p:spPr>
            <p:style>
              <a:lnRef idx="0">
                <a:scrgbClr r="0" g="0" b="0"/>
              </a:lnRef>
              <a:fillRef idx="3">
                <a:scrgbClr r="0" g="0" b="0"/>
              </a:fillRef>
              <a:effectRef idx="3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69" name="Oval 4"/>
              <p:cNvSpPr/>
              <p:nvPr/>
            </p:nvSpPr>
            <p:spPr>
              <a:xfrm>
                <a:off x="3854595" y="1948220"/>
                <a:ext cx="1197756" cy="1197756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17780" tIns="17780" rIns="17780" bIns="17780" numCol="1" spcCol="1270" anchor="ctr" anchorCtr="0">
                <a:noAutofit/>
              </a:bodyPr>
              <a:lstStyle/>
              <a:p>
                <a:pPr lvl="0" algn="ctr" defTabSz="6223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1000" b="1" kern="1200" baseline="0" dirty="0" smtClean="0">
                    <a:solidFill>
                      <a:schemeClr val="bg1"/>
                    </a:solidFill>
                  </a:rPr>
                  <a:t>NGI &amp; EGI.eu</a:t>
                </a:r>
              </a:p>
              <a:p>
                <a:pPr lvl="0" algn="ctr" defTabSz="6223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1000" b="1" kern="1200" baseline="0" dirty="0" smtClean="0">
                    <a:solidFill>
                      <a:schemeClr val="bg1"/>
                    </a:solidFill>
                  </a:rPr>
                  <a:t>Community Support teams</a:t>
                </a:r>
                <a:endParaRPr lang="en-US" sz="1000" b="1" kern="1200" baseline="0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8" name="Group 7"/>
            <p:cNvGrpSpPr/>
            <p:nvPr/>
          </p:nvGrpSpPr>
          <p:grpSpPr>
            <a:xfrm>
              <a:off x="3318474" y="2070251"/>
              <a:ext cx="419123" cy="344244"/>
              <a:chOff x="4243911" y="1213018"/>
              <a:chExt cx="419124" cy="344244"/>
            </a:xfrm>
          </p:grpSpPr>
          <p:sp>
            <p:nvSpPr>
              <p:cNvPr id="66" name="Right Arrow 65"/>
              <p:cNvSpPr/>
              <p:nvPr/>
            </p:nvSpPr>
            <p:spPr>
              <a:xfrm rot="16200000">
                <a:off x="4281351" y="1175578"/>
                <a:ext cx="344244" cy="419124"/>
              </a:xfrm>
              <a:prstGeom prst="rightArrow">
                <a:avLst>
                  <a:gd name="adj1" fmla="val 60000"/>
                  <a:gd name="adj2" fmla="val 50000"/>
                </a:avLst>
              </a:prstGeom>
              <a:solidFill>
                <a:srgbClr val="0070C0"/>
              </a:solidFill>
              <a:ln>
                <a:solidFill>
                  <a:schemeClr val="accent2"/>
                </a:solidFill>
              </a:ln>
            </p:spPr>
            <p:style>
              <a:lnRef idx="0">
                <a:scrgbClr r="0" g="0" b="0"/>
              </a:lnRef>
              <a:fillRef idx="3">
                <a:scrgbClr r="0" g="0" b="0"/>
              </a:fillRef>
              <a:effectRef idx="3">
                <a:schemeClr val="accent1">
                  <a:tint val="6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67" name="Right Arrow 6"/>
              <p:cNvSpPr/>
              <p:nvPr/>
            </p:nvSpPr>
            <p:spPr>
              <a:xfrm rot="16200000">
                <a:off x="4332988" y="1311040"/>
                <a:ext cx="240971" cy="251474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0" tIns="0" rIns="0" bIns="0" numCol="1" spcCol="1270" anchor="ctr" anchorCtr="0">
                <a:noAutofit/>
              </a:bodyPr>
              <a:lstStyle/>
              <a:p>
                <a:pPr lvl="0" algn="ctr" defTabSz="466725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en-US" sz="1000" b="0" kern="1200" baseline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9" name="Group 8"/>
            <p:cNvGrpSpPr/>
            <p:nvPr/>
          </p:nvGrpSpPr>
          <p:grpSpPr>
            <a:xfrm>
              <a:off x="2948797" y="749392"/>
              <a:ext cx="1158478" cy="1158480"/>
              <a:chOff x="3874233" y="-107841"/>
              <a:chExt cx="1158480" cy="1158480"/>
            </a:xfrm>
          </p:grpSpPr>
          <p:sp>
            <p:nvSpPr>
              <p:cNvPr id="64" name="Oval 63"/>
              <p:cNvSpPr/>
              <p:nvPr/>
            </p:nvSpPr>
            <p:spPr>
              <a:xfrm>
                <a:off x="3874233" y="-107841"/>
                <a:ext cx="1158480" cy="1158480"/>
              </a:xfrm>
              <a:prstGeom prst="ellipse">
                <a:avLst/>
              </a:prstGeom>
              <a:solidFill>
                <a:srgbClr val="0070C0"/>
              </a:solidFill>
              <a:ln>
                <a:solidFill>
                  <a:schemeClr val="accent2"/>
                </a:solidFill>
              </a:ln>
            </p:spPr>
            <p:style>
              <a:lnRef idx="0">
                <a:scrgbClr r="0" g="0" b="0"/>
              </a:lnRef>
              <a:fillRef idx="3">
                <a:scrgbClr r="0" g="0" b="0"/>
              </a:fillRef>
              <a:effectRef idx="3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65" name="Oval 8"/>
              <p:cNvSpPr/>
              <p:nvPr/>
            </p:nvSpPr>
            <p:spPr>
              <a:xfrm>
                <a:off x="4043889" y="61814"/>
                <a:ext cx="819168" cy="819170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13970" tIns="13970" rIns="13970" bIns="13970" numCol="1" spcCol="1270" anchor="ctr" anchorCtr="0">
                <a:noAutofit/>
              </a:bodyPr>
              <a:lstStyle/>
              <a:p>
                <a:pPr lvl="0" algn="ctr" defTabSz="466725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1000" b="0" kern="1200" baseline="0" dirty="0" smtClean="0">
                    <a:solidFill>
                      <a:schemeClr val="bg1"/>
                    </a:solidFill>
                  </a:rPr>
                  <a:t>Consultancy</a:t>
                </a:r>
                <a:endParaRPr lang="en-US" sz="1000" b="0" kern="1200" baseline="0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0" name="Group 9"/>
            <p:cNvGrpSpPr/>
            <p:nvPr/>
          </p:nvGrpSpPr>
          <p:grpSpPr>
            <a:xfrm>
              <a:off x="4026016" y="2235531"/>
              <a:ext cx="419123" cy="389906"/>
              <a:chOff x="4951453" y="1378298"/>
              <a:chExt cx="419124" cy="389905"/>
            </a:xfrm>
          </p:grpSpPr>
          <p:sp>
            <p:nvSpPr>
              <p:cNvPr id="62" name="Right Arrow 61"/>
              <p:cNvSpPr/>
              <p:nvPr/>
            </p:nvSpPr>
            <p:spPr>
              <a:xfrm rot="18360000">
                <a:off x="4966062" y="1363689"/>
                <a:ext cx="389905" cy="419124"/>
              </a:xfrm>
              <a:prstGeom prst="rightArrow">
                <a:avLst>
                  <a:gd name="adj1" fmla="val 60000"/>
                  <a:gd name="adj2" fmla="val 50000"/>
                </a:avLst>
              </a:prstGeom>
              <a:solidFill>
                <a:srgbClr val="0070C0"/>
              </a:solidFill>
              <a:ln>
                <a:solidFill>
                  <a:schemeClr val="accent2"/>
                </a:solidFill>
              </a:ln>
            </p:spPr>
            <p:style>
              <a:lnRef idx="0">
                <a:scrgbClr r="0" g="0" b="0"/>
              </a:lnRef>
              <a:fillRef idx="3">
                <a:scrgbClr r="0" g="0" b="0"/>
              </a:fillRef>
              <a:effectRef idx="3">
                <a:schemeClr val="accent1">
                  <a:tint val="6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63" name="Right Arrow 10"/>
              <p:cNvSpPr/>
              <p:nvPr/>
            </p:nvSpPr>
            <p:spPr>
              <a:xfrm rot="18360000">
                <a:off x="4990171" y="1494830"/>
                <a:ext cx="272934" cy="251474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0" tIns="0" rIns="0" bIns="0" numCol="1" spcCol="1270" anchor="ctr" anchorCtr="0">
                <a:noAutofit/>
              </a:bodyPr>
              <a:lstStyle/>
              <a:p>
                <a:pPr lvl="0" algn="ctr" defTabSz="466725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en-US" sz="1000" b="0" kern="1200" baseline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1" name="Group 10"/>
            <p:cNvGrpSpPr/>
            <p:nvPr/>
          </p:nvGrpSpPr>
          <p:grpSpPr>
            <a:xfrm>
              <a:off x="4255013" y="1231967"/>
              <a:ext cx="986174" cy="986176"/>
              <a:chOff x="5180451" y="374734"/>
              <a:chExt cx="986175" cy="986175"/>
            </a:xfrm>
          </p:grpSpPr>
          <p:sp>
            <p:nvSpPr>
              <p:cNvPr id="60" name="Oval 59"/>
              <p:cNvSpPr/>
              <p:nvPr/>
            </p:nvSpPr>
            <p:spPr>
              <a:xfrm>
                <a:off x="5180451" y="374734"/>
                <a:ext cx="986175" cy="986175"/>
              </a:xfrm>
              <a:prstGeom prst="ellipse">
                <a:avLst/>
              </a:prstGeom>
              <a:solidFill>
                <a:srgbClr val="0070C0"/>
              </a:solidFill>
              <a:ln>
                <a:solidFill>
                  <a:schemeClr val="accent2"/>
                </a:solidFill>
              </a:ln>
            </p:spPr>
            <p:style>
              <a:lnRef idx="0">
                <a:scrgbClr r="0" g="0" b="0"/>
              </a:lnRef>
              <a:fillRef idx="3">
                <a:scrgbClr r="0" g="0" b="0"/>
              </a:fillRef>
              <a:effectRef idx="3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61" name="Oval 12"/>
              <p:cNvSpPr/>
              <p:nvPr/>
            </p:nvSpPr>
            <p:spPr>
              <a:xfrm>
                <a:off x="5324873" y="519156"/>
                <a:ext cx="697331" cy="697331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13970" tIns="13970" rIns="13970" bIns="13970" numCol="1" spcCol="1270" anchor="ctr" anchorCtr="0">
                <a:noAutofit/>
              </a:bodyPr>
              <a:lstStyle/>
              <a:p>
                <a:pPr lvl="0" algn="ctr" defTabSz="466725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1000" b="0" kern="1200" baseline="0" dirty="0" smtClean="0">
                    <a:solidFill>
                      <a:schemeClr val="bg1"/>
                    </a:solidFill>
                  </a:rPr>
                  <a:t>Training</a:t>
                </a:r>
                <a:endParaRPr lang="en-US" sz="1000" b="0" kern="1200" baseline="0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2" name="Group 11"/>
            <p:cNvGrpSpPr/>
            <p:nvPr/>
          </p:nvGrpSpPr>
          <p:grpSpPr>
            <a:xfrm>
              <a:off x="4443764" y="2848868"/>
              <a:ext cx="297698" cy="419124"/>
              <a:chOff x="5369202" y="1991634"/>
              <a:chExt cx="297698" cy="419124"/>
            </a:xfrm>
          </p:grpSpPr>
          <p:sp>
            <p:nvSpPr>
              <p:cNvPr id="58" name="Right Arrow 57"/>
              <p:cNvSpPr/>
              <p:nvPr/>
            </p:nvSpPr>
            <p:spPr>
              <a:xfrm rot="20520000">
                <a:off x="5369202" y="1991634"/>
                <a:ext cx="297698" cy="419124"/>
              </a:xfrm>
              <a:prstGeom prst="rightArrow">
                <a:avLst>
                  <a:gd name="adj1" fmla="val 60000"/>
                  <a:gd name="adj2" fmla="val 50000"/>
                </a:avLst>
              </a:prstGeom>
              <a:solidFill>
                <a:srgbClr val="0070C0"/>
              </a:solidFill>
              <a:ln>
                <a:solidFill>
                  <a:schemeClr val="accent2"/>
                </a:solidFill>
              </a:ln>
            </p:spPr>
            <p:style>
              <a:lnRef idx="0">
                <a:scrgbClr r="0" g="0" b="0"/>
              </a:lnRef>
              <a:fillRef idx="3">
                <a:scrgbClr r="0" g="0" b="0"/>
              </a:fillRef>
              <a:effectRef idx="3">
                <a:schemeClr val="accent1">
                  <a:tint val="6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59" name="Right Arrow 14"/>
              <p:cNvSpPr/>
              <p:nvPr/>
            </p:nvSpPr>
            <p:spPr>
              <a:xfrm rot="20520000">
                <a:off x="5371388" y="2089258"/>
                <a:ext cx="208389" cy="251474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0" tIns="0" rIns="0" bIns="0" numCol="1" spcCol="1270" anchor="ctr" anchorCtr="0">
                <a:noAutofit/>
              </a:bodyPr>
              <a:lstStyle/>
              <a:p>
                <a:pPr lvl="0" algn="ctr" defTabSz="466725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en-US" sz="1000" b="0" kern="1200" baseline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3" name="Group 12"/>
            <p:cNvGrpSpPr/>
            <p:nvPr/>
          </p:nvGrpSpPr>
          <p:grpSpPr>
            <a:xfrm>
              <a:off x="4835080" y="2095841"/>
              <a:ext cx="1334126" cy="1334128"/>
              <a:chOff x="5760517" y="1238608"/>
              <a:chExt cx="1334128" cy="1334128"/>
            </a:xfrm>
          </p:grpSpPr>
          <p:sp>
            <p:nvSpPr>
              <p:cNvPr id="56" name="Oval 55"/>
              <p:cNvSpPr/>
              <p:nvPr/>
            </p:nvSpPr>
            <p:spPr>
              <a:xfrm>
                <a:off x="5760517" y="1238608"/>
                <a:ext cx="1334128" cy="1334128"/>
              </a:xfrm>
              <a:prstGeom prst="ellipse">
                <a:avLst/>
              </a:prstGeom>
              <a:solidFill>
                <a:srgbClr val="0070C0"/>
              </a:solidFill>
              <a:ln>
                <a:solidFill>
                  <a:schemeClr val="accent2"/>
                </a:solidFill>
              </a:ln>
            </p:spPr>
            <p:style>
              <a:lnRef idx="0">
                <a:scrgbClr r="0" g="0" b="0"/>
              </a:lnRef>
              <a:fillRef idx="3">
                <a:scrgbClr r="0" g="0" b="0"/>
              </a:fillRef>
              <a:effectRef idx="3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57" name="Oval 16"/>
              <p:cNvSpPr/>
              <p:nvPr/>
            </p:nvSpPr>
            <p:spPr>
              <a:xfrm>
                <a:off x="5955896" y="1433986"/>
                <a:ext cx="943370" cy="943372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13970" tIns="13970" rIns="13970" bIns="13970" numCol="1" spcCol="1270" anchor="ctr" anchorCtr="0">
                <a:noAutofit/>
              </a:bodyPr>
              <a:lstStyle/>
              <a:p>
                <a:pPr lvl="0" algn="ctr" defTabSz="466725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1000" b="0" kern="1200" baseline="0" dirty="0" smtClean="0">
                    <a:solidFill>
                      <a:schemeClr val="bg1"/>
                    </a:solidFill>
                  </a:rPr>
                  <a:t>Porting scientific applications</a:t>
                </a:r>
                <a:endParaRPr lang="en-US" sz="1000" b="0" kern="1200" baseline="0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4" name="Group 13"/>
            <p:cNvGrpSpPr/>
            <p:nvPr/>
          </p:nvGrpSpPr>
          <p:grpSpPr>
            <a:xfrm>
              <a:off x="4455014" y="3549263"/>
              <a:ext cx="328077" cy="419124"/>
              <a:chOff x="5380452" y="2692029"/>
              <a:chExt cx="328078" cy="419124"/>
            </a:xfrm>
          </p:grpSpPr>
          <p:sp>
            <p:nvSpPr>
              <p:cNvPr id="54" name="Right Arrow 53"/>
              <p:cNvSpPr/>
              <p:nvPr/>
            </p:nvSpPr>
            <p:spPr>
              <a:xfrm rot="1080000">
                <a:off x="5380452" y="2692029"/>
                <a:ext cx="328078" cy="419124"/>
              </a:xfrm>
              <a:prstGeom prst="rightArrow">
                <a:avLst>
                  <a:gd name="adj1" fmla="val 60000"/>
                  <a:gd name="adj2" fmla="val 50000"/>
                </a:avLst>
              </a:prstGeom>
              <a:solidFill>
                <a:srgbClr val="0070C0"/>
              </a:solidFill>
              <a:ln>
                <a:solidFill>
                  <a:schemeClr val="accent2"/>
                </a:solidFill>
              </a:ln>
            </p:spPr>
            <p:style>
              <a:lnRef idx="0">
                <a:scrgbClr r="0" g="0" b="0"/>
              </a:lnRef>
              <a:fillRef idx="3">
                <a:scrgbClr r="0" g="0" b="0"/>
              </a:fillRef>
              <a:effectRef idx="3">
                <a:schemeClr val="accent1">
                  <a:tint val="6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55" name="Right Arrow 18"/>
              <p:cNvSpPr/>
              <p:nvPr/>
            </p:nvSpPr>
            <p:spPr>
              <a:xfrm rot="1080000">
                <a:off x="5382861" y="2760647"/>
                <a:ext cx="229655" cy="251474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0" tIns="0" rIns="0" bIns="0" numCol="1" spcCol="1270" anchor="ctr" anchorCtr="0">
                <a:noAutofit/>
              </a:bodyPr>
              <a:lstStyle/>
              <a:p>
                <a:pPr lvl="0" algn="ctr" defTabSz="466725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en-US" sz="1000" b="0" kern="1200" baseline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5" name="Group 14"/>
            <p:cNvGrpSpPr/>
            <p:nvPr/>
          </p:nvGrpSpPr>
          <p:grpSpPr>
            <a:xfrm>
              <a:off x="4892400" y="3436015"/>
              <a:ext cx="1219484" cy="1219486"/>
              <a:chOff x="5817839" y="2578782"/>
              <a:chExt cx="1219485" cy="1219485"/>
            </a:xfrm>
          </p:grpSpPr>
          <p:sp>
            <p:nvSpPr>
              <p:cNvPr id="52" name="Oval 51"/>
              <p:cNvSpPr/>
              <p:nvPr/>
            </p:nvSpPr>
            <p:spPr>
              <a:xfrm>
                <a:off x="5817839" y="2578782"/>
                <a:ext cx="1219485" cy="1219485"/>
              </a:xfrm>
              <a:prstGeom prst="ellipse">
                <a:avLst/>
              </a:prstGeom>
              <a:solidFill>
                <a:srgbClr val="0070C0"/>
              </a:solidFill>
              <a:ln>
                <a:solidFill>
                  <a:schemeClr val="accent2"/>
                </a:solidFill>
              </a:ln>
            </p:spPr>
            <p:style>
              <a:lnRef idx="0">
                <a:scrgbClr r="0" g="0" b="0"/>
              </a:lnRef>
              <a:fillRef idx="3">
                <a:scrgbClr r="0" g="0" b="0"/>
              </a:fillRef>
              <a:effectRef idx="3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53" name="Oval 20"/>
              <p:cNvSpPr/>
              <p:nvPr/>
            </p:nvSpPr>
            <p:spPr>
              <a:xfrm>
                <a:off x="5996429" y="2757371"/>
                <a:ext cx="862305" cy="862307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13970" tIns="13970" rIns="13970" bIns="13970" numCol="1" spcCol="1270" anchor="ctr" anchorCtr="0">
                <a:noAutofit/>
              </a:bodyPr>
              <a:lstStyle/>
              <a:p>
                <a:pPr lvl="0" algn="ctr" defTabSz="466725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1000" b="0" kern="1200" baseline="0" dirty="0" smtClean="0">
                    <a:solidFill>
                      <a:schemeClr val="bg1"/>
                    </a:solidFill>
                  </a:rPr>
                  <a:t>Accessing scientific applications</a:t>
                </a:r>
                <a:endParaRPr lang="en-US" sz="1000" b="0" kern="1200" baseline="0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6" name="Group 15"/>
            <p:cNvGrpSpPr/>
            <p:nvPr/>
          </p:nvGrpSpPr>
          <p:grpSpPr>
            <a:xfrm>
              <a:off x="3997478" y="4170474"/>
              <a:ext cx="419123" cy="336850"/>
              <a:chOff x="4922915" y="3313241"/>
              <a:chExt cx="419124" cy="336849"/>
            </a:xfrm>
          </p:grpSpPr>
          <p:sp>
            <p:nvSpPr>
              <p:cNvPr id="50" name="Right Arrow 49"/>
              <p:cNvSpPr/>
              <p:nvPr/>
            </p:nvSpPr>
            <p:spPr>
              <a:xfrm rot="3240000">
                <a:off x="4964052" y="3272104"/>
                <a:ext cx="336849" cy="419124"/>
              </a:xfrm>
              <a:prstGeom prst="rightArrow">
                <a:avLst>
                  <a:gd name="adj1" fmla="val 60000"/>
                  <a:gd name="adj2" fmla="val 50000"/>
                </a:avLst>
              </a:prstGeom>
              <a:solidFill>
                <a:srgbClr val="0070C0"/>
              </a:solidFill>
              <a:ln>
                <a:solidFill>
                  <a:schemeClr val="accent2"/>
                </a:solidFill>
              </a:ln>
            </p:spPr>
            <p:style>
              <a:lnRef idx="0">
                <a:scrgbClr r="0" g="0" b="0"/>
              </a:lnRef>
              <a:fillRef idx="3">
                <a:scrgbClr r="0" g="0" b="0"/>
              </a:fillRef>
              <a:effectRef idx="3">
                <a:schemeClr val="accent1">
                  <a:tint val="6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51" name="Right Arrow 22"/>
              <p:cNvSpPr/>
              <p:nvPr/>
            </p:nvSpPr>
            <p:spPr>
              <a:xfrm rot="3240000">
                <a:off x="4984880" y="3315051"/>
                <a:ext cx="235794" cy="251474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0" tIns="0" rIns="0" bIns="0" numCol="1" spcCol="1270" anchor="ctr" anchorCtr="0">
                <a:noAutofit/>
              </a:bodyPr>
              <a:lstStyle/>
              <a:p>
                <a:pPr lvl="0" algn="ctr" defTabSz="466725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en-US" sz="1000" b="0" kern="1200" baseline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7" name="Group 16"/>
            <p:cNvGrpSpPr/>
            <p:nvPr/>
          </p:nvGrpSpPr>
          <p:grpSpPr>
            <a:xfrm>
              <a:off x="4154907" y="4490414"/>
              <a:ext cx="1186388" cy="1186389"/>
              <a:chOff x="5080345" y="3633180"/>
              <a:chExt cx="1186389" cy="1186389"/>
            </a:xfrm>
          </p:grpSpPr>
          <p:sp>
            <p:nvSpPr>
              <p:cNvPr id="48" name="Oval 47"/>
              <p:cNvSpPr/>
              <p:nvPr/>
            </p:nvSpPr>
            <p:spPr>
              <a:xfrm>
                <a:off x="5080345" y="3633180"/>
                <a:ext cx="1186389" cy="1186389"/>
              </a:xfrm>
              <a:prstGeom prst="ellipse">
                <a:avLst/>
              </a:prstGeom>
              <a:solidFill>
                <a:srgbClr val="0070C0"/>
              </a:solidFill>
              <a:ln>
                <a:solidFill>
                  <a:schemeClr val="accent2"/>
                </a:solidFill>
              </a:ln>
            </p:spPr>
            <p:style>
              <a:lnRef idx="0">
                <a:scrgbClr r="0" g="0" b="0"/>
              </a:lnRef>
              <a:fillRef idx="3">
                <a:scrgbClr r="0" g="0" b="0"/>
              </a:fillRef>
              <a:effectRef idx="3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49" name="Oval 24"/>
              <p:cNvSpPr/>
              <p:nvPr/>
            </p:nvSpPr>
            <p:spPr>
              <a:xfrm>
                <a:off x="5254088" y="3806923"/>
                <a:ext cx="838903" cy="838903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13970" tIns="13970" rIns="13970" bIns="13970" numCol="1" spcCol="1270" anchor="ctr" anchorCtr="0">
                <a:noAutofit/>
              </a:bodyPr>
              <a:lstStyle/>
              <a:p>
                <a:pPr lvl="0" algn="ctr" defTabSz="466725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1000" b="0" kern="1200" baseline="0" dirty="0" smtClean="0">
                    <a:solidFill>
                      <a:schemeClr val="bg1"/>
                    </a:solidFill>
                  </a:rPr>
                  <a:t>Virtual Organization  Support</a:t>
                </a:r>
                <a:endParaRPr lang="en-US" sz="1000" b="0" kern="1200" baseline="0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8" name="Group 17"/>
            <p:cNvGrpSpPr/>
            <p:nvPr/>
          </p:nvGrpSpPr>
          <p:grpSpPr>
            <a:xfrm>
              <a:off x="3318475" y="4383311"/>
              <a:ext cx="419123" cy="318095"/>
              <a:chOff x="4243912" y="3526078"/>
              <a:chExt cx="419124" cy="318095"/>
            </a:xfrm>
          </p:grpSpPr>
          <p:sp>
            <p:nvSpPr>
              <p:cNvPr id="46" name="Right Arrow 45"/>
              <p:cNvSpPr/>
              <p:nvPr/>
            </p:nvSpPr>
            <p:spPr>
              <a:xfrm rot="5400000">
                <a:off x="4294426" y="3475564"/>
                <a:ext cx="318095" cy="419124"/>
              </a:xfrm>
              <a:prstGeom prst="rightArrow">
                <a:avLst>
                  <a:gd name="adj1" fmla="val 60000"/>
                  <a:gd name="adj2" fmla="val 50000"/>
                </a:avLst>
              </a:prstGeom>
              <a:solidFill>
                <a:srgbClr val="0070C0"/>
              </a:solidFill>
              <a:ln>
                <a:solidFill>
                  <a:schemeClr val="accent2"/>
                </a:solidFill>
              </a:ln>
            </p:spPr>
            <p:style>
              <a:lnRef idx="0">
                <a:scrgbClr r="0" g="0" b="0"/>
              </a:lnRef>
              <a:fillRef idx="3">
                <a:scrgbClr r="0" g="0" b="0"/>
              </a:fillRef>
              <a:effectRef idx="3">
                <a:schemeClr val="accent1">
                  <a:tint val="6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47" name="Right Arrow 26"/>
              <p:cNvSpPr/>
              <p:nvPr/>
            </p:nvSpPr>
            <p:spPr>
              <a:xfrm rot="5400000">
                <a:off x="4342140" y="3511675"/>
                <a:ext cx="222667" cy="251474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0" tIns="0" rIns="0" bIns="0" numCol="1" spcCol="1270" anchor="ctr" anchorCtr="0">
                <a:noAutofit/>
              </a:bodyPr>
              <a:lstStyle/>
              <a:p>
                <a:pPr lvl="0" algn="ctr" defTabSz="466725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en-US" sz="1000" b="0" kern="1200" baseline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9" name="Group 18"/>
            <p:cNvGrpSpPr/>
            <p:nvPr/>
          </p:nvGrpSpPr>
          <p:grpSpPr>
            <a:xfrm>
              <a:off x="2899458" y="4851454"/>
              <a:ext cx="1257156" cy="1257157"/>
              <a:chOff x="3824895" y="3994220"/>
              <a:chExt cx="1257157" cy="1257157"/>
            </a:xfrm>
          </p:grpSpPr>
          <p:sp>
            <p:nvSpPr>
              <p:cNvPr id="44" name="Oval 43"/>
              <p:cNvSpPr/>
              <p:nvPr/>
            </p:nvSpPr>
            <p:spPr>
              <a:xfrm>
                <a:off x="3824895" y="3994220"/>
                <a:ext cx="1257157" cy="1257157"/>
              </a:xfrm>
              <a:prstGeom prst="ellipse">
                <a:avLst/>
              </a:prstGeom>
              <a:solidFill>
                <a:srgbClr val="0070C0"/>
              </a:solidFill>
              <a:ln>
                <a:solidFill>
                  <a:schemeClr val="accent2"/>
                </a:solidFill>
              </a:ln>
            </p:spPr>
            <p:style>
              <a:lnRef idx="0">
                <a:scrgbClr r="0" g="0" b="0"/>
              </a:lnRef>
              <a:fillRef idx="3">
                <a:scrgbClr r="0" g="0" b="0"/>
              </a:fillRef>
              <a:effectRef idx="3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45" name="Oval 28"/>
              <p:cNvSpPr/>
              <p:nvPr/>
            </p:nvSpPr>
            <p:spPr>
              <a:xfrm>
                <a:off x="4009002" y="4178326"/>
                <a:ext cx="888943" cy="888945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13970" tIns="13970" rIns="13970" bIns="13970" numCol="1" spcCol="1270" anchor="ctr" anchorCtr="0">
                <a:noAutofit/>
              </a:bodyPr>
              <a:lstStyle/>
              <a:p>
                <a:pPr lvl="0" algn="ctr" defTabSz="466725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1000" b="0" kern="1200" baseline="0" dirty="0" smtClean="0">
                    <a:solidFill>
                      <a:schemeClr val="bg1"/>
                    </a:solidFill>
                  </a:rPr>
                  <a:t>Development of new software services</a:t>
                </a:r>
                <a:endParaRPr lang="en-US" sz="1000" b="0" kern="1200" baseline="0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20" name="Group 19"/>
            <p:cNvGrpSpPr/>
            <p:nvPr/>
          </p:nvGrpSpPr>
          <p:grpSpPr>
            <a:xfrm>
              <a:off x="2610935" y="4183226"/>
              <a:ext cx="419123" cy="389906"/>
              <a:chOff x="3536370" y="3325992"/>
              <a:chExt cx="419124" cy="389905"/>
            </a:xfrm>
          </p:grpSpPr>
          <p:sp>
            <p:nvSpPr>
              <p:cNvPr id="42" name="Right Arrow 41"/>
              <p:cNvSpPr/>
              <p:nvPr/>
            </p:nvSpPr>
            <p:spPr>
              <a:xfrm rot="7560000">
                <a:off x="3550979" y="3311383"/>
                <a:ext cx="389905" cy="419124"/>
              </a:xfrm>
              <a:prstGeom prst="rightArrow">
                <a:avLst>
                  <a:gd name="adj1" fmla="val 60000"/>
                  <a:gd name="adj2" fmla="val 50000"/>
                </a:avLst>
              </a:prstGeom>
              <a:solidFill>
                <a:srgbClr val="0070C0"/>
              </a:solidFill>
              <a:ln>
                <a:solidFill>
                  <a:schemeClr val="accent2"/>
                </a:solidFill>
              </a:ln>
            </p:spPr>
            <p:style>
              <a:lnRef idx="0">
                <a:scrgbClr r="0" g="0" b="0"/>
              </a:lnRef>
              <a:fillRef idx="3">
                <a:scrgbClr r="0" g="0" b="0"/>
              </a:fillRef>
              <a:effectRef idx="3">
                <a:schemeClr val="accent1">
                  <a:tint val="6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43" name="Right Arrow 30"/>
              <p:cNvSpPr/>
              <p:nvPr/>
            </p:nvSpPr>
            <p:spPr>
              <a:xfrm rot="18360000">
                <a:off x="3643841" y="3347892"/>
                <a:ext cx="272934" cy="251474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0" tIns="0" rIns="0" bIns="0" numCol="1" spcCol="1270" anchor="ctr" anchorCtr="0">
                <a:noAutofit/>
              </a:bodyPr>
              <a:lstStyle/>
              <a:p>
                <a:pPr lvl="0" algn="ctr" defTabSz="466725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en-US" sz="1000" b="0" kern="1200" baseline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21" name="Group 20"/>
            <p:cNvGrpSpPr/>
            <p:nvPr/>
          </p:nvGrpSpPr>
          <p:grpSpPr>
            <a:xfrm>
              <a:off x="1814885" y="4590521"/>
              <a:ext cx="986174" cy="986176"/>
              <a:chOff x="2740320" y="3733287"/>
              <a:chExt cx="986175" cy="986175"/>
            </a:xfrm>
          </p:grpSpPr>
          <p:sp>
            <p:nvSpPr>
              <p:cNvPr id="40" name="Oval 39"/>
              <p:cNvSpPr/>
              <p:nvPr/>
            </p:nvSpPr>
            <p:spPr>
              <a:xfrm>
                <a:off x="2740320" y="3733287"/>
                <a:ext cx="986175" cy="986175"/>
              </a:xfrm>
              <a:prstGeom prst="ellipse">
                <a:avLst/>
              </a:prstGeom>
              <a:solidFill>
                <a:srgbClr val="0070C0"/>
              </a:solidFill>
              <a:ln>
                <a:solidFill>
                  <a:schemeClr val="accent2"/>
                </a:solidFill>
              </a:ln>
            </p:spPr>
            <p:style>
              <a:lnRef idx="0">
                <a:scrgbClr r="0" g="0" b="0"/>
              </a:lnRef>
              <a:fillRef idx="3">
                <a:scrgbClr r="0" g="0" b="0"/>
              </a:fillRef>
              <a:effectRef idx="3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41" name="Oval 32"/>
              <p:cNvSpPr/>
              <p:nvPr/>
            </p:nvSpPr>
            <p:spPr>
              <a:xfrm>
                <a:off x="2884742" y="3877709"/>
                <a:ext cx="697331" cy="697331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13970" tIns="13970" rIns="13970" bIns="13970" numCol="1" spcCol="1270" anchor="ctr" anchorCtr="0">
                <a:noAutofit/>
              </a:bodyPr>
              <a:lstStyle/>
              <a:p>
                <a:pPr lvl="0" algn="ctr" defTabSz="466725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1000" b="0" kern="1200" baseline="0" dirty="0" smtClean="0">
                    <a:solidFill>
                      <a:schemeClr val="bg1"/>
                    </a:solidFill>
                  </a:rPr>
                  <a:t>Collecting Feedback</a:t>
                </a:r>
                <a:endParaRPr lang="en-US" sz="1000" b="0" kern="1200" baseline="0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22" name="Group 21"/>
            <p:cNvGrpSpPr/>
            <p:nvPr/>
          </p:nvGrpSpPr>
          <p:grpSpPr>
            <a:xfrm>
              <a:off x="2349957" y="3533377"/>
              <a:ext cx="271903" cy="419124"/>
              <a:chOff x="3275392" y="2676144"/>
              <a:chExt cx="271904" cy="419124"/>
            </a:xfrm>
          </p:grpSpPr>
          <p:sp>
            <p:nvSpPr>
              <p:cNvPr id="38" name="Right Arrow 37"/>
              <p:cNvSpPr/>
              <p:nvPr/>
            </p:nvSpPr>
            <p:spPr>
              <a:xfrm rot="9720000">
                <a:off x="3275392" y="2676144"/>
                <a:ext cx="271904" cy="419124"/>
              </a:xfrm>
              <a:prstGeom prst="rightArrow">
                <a:avLst>
                  <a:gd name="adj1" fmla="val 60000"/>
                  <a:gd name="adj2" fmla="val 50000"/>
                </a:avLst>
              </a:prstGeom>
              <a:solidFill>
                <a:srgbClr val="0070C0"/>
              </a:solidFill>
              <a:ln>
                <a:solidFill>
                  <a:schemeClr val="accent2"/>
                </a:solidFill>
              </a:ln>
            </p:spPr>
            <p:style>
              <a:lnRef idx="0">
                <a:scrgbClr r="0" g="0" b="0"/>
              </a:lnRef>
              <a:fillRef idx="3">
                <a:scrgbClr r="0" g="0" b="0"/>
              </a:fillRef>
              <a:effectRef idx="3">
                <a:schemeClr val="accent1">
                  <a:tint val="6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39" name="Right Arrow 34"/>
              <p:cNvSpPr/>
              <p:nvPr/>
            </p:nvSpPr>
            <p:spPr>
              <a:xfrm rot="20520000">
                <a:off x="3354967" y="2747366"/>
                <a:ext cx="190333" cy="251474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0" tIns="0" rIns="0" bIns="0" numCol="1" spcCol="1270" anchor="ctr" anchorCtr="0">
                <a:noAutofit/>
              </a:bodyPr>
              <a:lstStyle/>
              <a:p>
                <a:pPr lvl="0" algn="ctr" defTabSz="466725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en-US" sz="1000" b="0" kern="1200" baseline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23" name="Group 22"/>
            <p:cNvGrpSpPr/>
            <p:nvPr/>
          </p:nvGrpSpPr>
          <p:grpSpPr>
            <a:xfrm>
              <a:off x="838200" y="3330027"/>
              <a:ext cx="1431462" cy="1431463"/>
              <a:chOff x="1763634" y="2472793"/>
              <a:chExt cx="1431463" cy="1431463"/>
            </a:xfrm>
          </p:grpSpPr>
          <p:sp>
            <p:nvSpPr>
              <p:cNvPr id="36" name="Oval 35"/>
              <p:cNvSpPr/>
              <p:nvPr/>
            </p:nvSpPr>
            <p:spPr>
              <a:xfrm>
                <a:off x="1763634" y="2472793"/>
                <a:ext cx="1431463" cy="1431463"/>
              </a:xfrm>
              <a:prstGeom prst="ellipse">
                <a:avLst/>
              </a:prstGeom>
              <a:solidFill>
                <a:srgbClr val="0070C0"/>
              </a:solidFill>
              <a:ln>
                <a:solidFill>
                  <a:schemeClr val="accent2"/>
                </a:solidFill>
              </a:ln>
            </p:spPr>
            <p:style>
              <a:lnRef idx="0">
                <a:scrgbClr r="0" g="0" b="0"/>
              </a:lnRef>
              <a:fillRef idx="3">
                <a:scrgbClr r="0" g="0" b="0"/>
              </a:fillRef>
              <a:effectRef idx="3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37" name="Oval 36"/>
              <p:cNvSpPr/>
              <p:nvPr/>
            </p:nvSpPr>
            <p:spPr>
              <a:xfrm>
                <a:off x="1973267" y="2682426"/>
                <a:ext cx="1012197" cy="1012197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13970" tIns="13970" rIns="13970" bIns="13970" numCol="1" spcCol="1270" anchor="ctr" anchorCtr="0">
                <a:noAutofit/>
              </a:bodyPr>
              <a:lstStyle/>
              <a:p>
                <a:pPr lvl="0" algn="ctr" defTabSz="466725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1000" b="0" kern="1200" baseline="0" dirty="0" smtClean="0">
                    <a:solidFill>
                      <a:schemeClr val="bg1"/>
                    </a:solidFill>
                  </a:rPr>
                  <a:t>Documentation</a:t>
                </a:r>
                <a:endParaRPr lang="en-US" sz="1000" b="0" kern="1200" baseline="0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24" name="Group 23"/>
            <p:cNvGrpSpPr/>
            <p:nvPr/>
          </p:nvGrpSpPr>
          <p:grpSpPr>
            <a:xfrm>
              <a:off x="2188259" y="2822792"/>
              <a:ext cx="389905" cy="419124"/>
              <a:chOff x="3113694" y="1965559"/>
              <a:chExt cx="389905" cy="419124"/>
            </a:xfrm>
          </p:grpSpPr>
          <p:sp>
            <p:nvSpPr>
              <p:cNvPr id="34" name="Right Arrow 33"/>
              <p:cNvSpPr/>
              <p:nvPr/>
            </p:nvSpPr>
            <p:spPr>
              <a:xfrm rot="11880000">
                <a:off x="3113694" y="1965559"/>
                <a:ext cx="389905" cy="419124"/>
              </a:xfrm>
              <a:prstGeom prst="rightArrow">
                <a:avLst>
                  <a:gd name="adj1" fmla="val 60000"/>
                  <a:gd name="adj2" fmla="val 50000"/>
                </a:avLst>
              </a:prstGeom>
              <a:solidFill>
                <a:srgbClr val="0070C0"/>
              </a:solidFill>
              <a:ln>
                <a:solidFill>
                  <a:schemeClr val="accent2"/>
                </a:solidFill>
              </a:ln>
            </p:spPr>
            <p:style>
              <a:lnRef idx="0">
                <a:scrgbClr r="0" g="0" b="0"/>
              </a:lnRef>
              <a:fillRef idx="3">
                <a:scrgbClr r="0" g="0" b="0"/>
              </a:fillRef>
              <a:effectRef idx="3">
                <a:schemeClr val="accent1">
                  <a:tint val="6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35" name="Right Arrow 38"/>
              <p:cNvSpPr/>
              <p:nvPr/>
            </p:nvSpPr>
            <p:spPr>
              <a:xfrm rot="22680000">
                <a:off x="3227803" y="2067457"/>
                <a:ext cx="272934" cy="251474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0" tIns="0" rIns="0" bIns="0" numCol="1" spcCol="1270" anchor="ctr" anchorCtr="0">
                <a:noAutofit/>
              </a:bodyPr>
              <a:lstStyle/>
              <a:p>
                <a:pPr lvl="0" algn="ctr" defTabSz="466725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en-US" sz="1000" b="0" kern="1200" baseline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25" name="Group 24"/>
            <p:cNvGrpSpPr/>
            <p:nvPr/>
          </p:nvGrpSpPr>
          <p:grpSpPr>
            <a:xfrm>
              <a:off x="1060844" y="2269817"/>
              <a:ext cx="986175" cy="986176"/>
              <a:chOff x="1986278" y="1412584"/>
              <a:chExt cx="986175" cy="986175"/>
            </a:xfrm>
          </p:grpSpPr>
          <p:sp>
            <p:nvSpPr>
              <p:cNvPr id="32" name="Oval 31"/>
              <p:cNvSpPr/>
              <p:nvPr/>
            </p:nvSpPr>
            <p:spPr>
              <a:xfrm>
                <a:off x="1986278" y="1412584"/>
                <a:ext cx="986175" cy="986175"/>
              </a:xfrm>
              <a:prstGeom prst="ellipse">
                <a:avLst/>
              </a:prstGeom>
              <a:solidFill>
                <a:srgbClr val="0070C0"/>
              </a:solidFill>
              <a:ln>
                <a:solidFill>
                  <a:schemeClr val="accent2"/>
                </a:solidFill>
              </a:ln>
            </p:spPr>
            <p:style>
              <a:lnRef idx="0">
                <a:scrgbClr r="0" g="0" b="0"/>
              </a:lnRef>
              <a:fillRef idx="3">
                <a:scrgbClr r="0" g="0" b="0"/>
              </a:fillRef>
              <a:effectRef idx="3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33" name="Oval 40"/>
              <p:cNvSpPr/>
              <p:nvPr/>
            </p:nvSpPr>
            <p:spPr>
              <a:xfrm>
                <a:off x="2130700" y="1557006"/>
                <a:ext cx="697331" cy="697331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13970" tIns="13970" rIns="13970" bIns="13970" numCol="1" spcCol="1270" anchor="ctr" anchorCtr="0">
                <a:noAutofit/>
              </a:bodyPr>
              <a:lstStyle/>
              <a:p>
                <a:pPr lvl="0" algn="ctr" defTabSz="466725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1000" b="0" kern="1200" baseline="0" dirty="0" smtClean="0">
                    <a:solidFill>
                      <a:schemeClr val="bg1"/>
                    </a:solidFill>
                  </a:rPr>
                  <a:t>Helpdesk</a:t>
                </a:r>
                <a:endParaRPr lang="en-US" sz="1000" b="0" kern="1200" baseline="0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26" name="Group 25"/>
            <p:cNvGrpSpPr/>
            <p:nvPr/>
          </p:nvGrpSpPr>
          <p:grpSpPr>
            <a:xfrm>
              <a:off x="2646413" y="2317338"/>
              <a:ext cx="419124" cy="323949"/>
              <a:chOff x="3571847" y="1460105"/>
              <a:chExt cx="419124" cy="323949"/>
            </a:xfrm>
          </p:grpSpPr>
          <p:sp>
            <p:nvSpPr>
              <p:cNvPr id="30" name="Right Arrow 29"/>
              <p:cNvSpPr/>
              <p:nvPr/>
            </p:nvSpPr>
            <p:spPr>
              <a:xfrm rot="14040000">
                <a:off x="3619434" y="1412518"/>
                <a:ext cx="323949" cy="419124"/>
              </a:xfrm>
              <a:prstGeom prst="rightArrow">
                <a:avLst>
                  <a:gd name="adj1" fmla="val 60000"/>
                  <a:gd name="adj2" fmla="val 50000"/>
                </a:avLst>
              </a:prstGeom>
              <a:solidFill>
                <a:srgbClr val="0070C0"/>
              </a:solidFill>
              <a:ln>
                <a:solidFill>
                  <a:schemeClr val="accent2"/>
                </a:solidFill>
              </a:ln>
            </p:spPr>
            <p:style>
              <a:lnRef idx="0">
                <a:scrgbClr r="0" g="0" b="0"/>
              </a:lnRef>
              <a:fillRef idx="3">
                <a:scrgbClr r="0" g="0" b="0"/>
              </a:fillRef>
              <a:effectRef idx="3">
                <a:schemeClr val="accent1">
                  <a:tint val="6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31" name="Right Arrow 42"/>
              <p:cNvSpPr/>
              <p:nvPr/>
            </p:nvSpPr>
            <p:spPr>
              <a:xfrm rot="24840000">
                <a:off x="3696588" y="1535655"/>
                <a:ext cx="226764" cy="251474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0" tIns="0" rIns="0" bIns="0" numCol="1" spcCol="1270" anchor="ctr" anchorCtr="0">
                <a:noAutofit/>
              </a:bodyPr>
              <a:lstStyle/>
              <a:p>
                <a:pPr lvl="0" algn="ctr" defTabSz="466725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en-US" sz="1000" b="0" kern="1200" baseline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27" name="Group 26"/>
            <p:cNvGrpSpPr/>
            <p:nvPr/>
          </p:nvGrpSpPr>
          <p:grpSpPr>
            <a:xfrm>
              <a:off x="1690439" y="1107520"/>
              <a:ext cx="1235065" cy="1235066"/>
              <a:chOff x="2615874" y="250288"/>
              <a:chExt cx="1235066" cy="1235066"/>
            </a:xfrm>
          </p:grpSpPr>
          <p:sp>
            <p:nvSpPr>
              <p:cNvPr id="28" name="Oval 27"/>
              <p:cNvSpPr/>
              <p:nvPr/>
            </p:nvSpPr>
            <p:spPr>
              <a:xfrm>
                <a:off x="2615874" y="250288"/>
                <a:ext cx="1235066" cy="1235066"/>
              </a:xfrm>
              <a:prstGeom prst="ellipse">
                <a:avLst/>
              </a:prstGeom>
              <a:solidFill>
                <a:srgbClr val="0070C0"/>
              </a:solidFill>
              <a:ln>
                <a:solidFill>
                  <a:schemeClr val="accent2"/>
                </a:solidFill>
              </a:ln>
            </p:spPr>
            <p:style>
              <a:lnRef idx="0">
                <a:scrgbClr r="0" g="0" b="0"/>
              </a:lnRef>
              <a:fillRef idx="3">
                <a:scrgbClr r="0" g="0" b="0"/>
              </a:fillRef>
              <a:effectRef idx="3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29" name="Oval 44"/>
              <p:cNvSpPr/>
              <p:nvPr/>
            </p:nvSpPr>
            <p:spPr>
              <a:xfrm>
                <a:off x="2796745" y="431159"/>
                <a:ext cx="873324" cy="873324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13970" tIns="13970" rIns="13970" bIns="13970" numCol="1" spcCol="1270" anchor="ctr" anchorCtr="0">
                <a:noAutofit/>
              </a:bodyPr>
              <a:lstStyle/>
              <a:p>
                <a:pPr lvl="0" algn="ctr" defTabSz="466725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1000" b="0" kern="1200" baseline="0" dirty="0" smtClean="0">
                    <a:solidFill>
                      <a:schemeClr val="bg1"/>
                    </a:solidFill>
                  </a:rPr>
                  <a:t>Community integration</a:t>
                </a:r>
                <a:endParaRPr lang="en-US" sz="1000" b="0" kern="1200" baseline="0" dirty="0">
                  <a:solidFill>
                    <a:schemeClr val="bg1"/>
                  </a:solidFill>
                </a:endParaRPr>
              </a:p>
            </p:txBody>
          </p:sp>
        </p:grpSp>
      </p:grpSp>
      <p:sp>
        <p:nvSpPr>
          <p:cNvPr id="70" name="TextBox 69"/>
          <p:cNvSpPr txBox="1"/>
          <p:nvPr/>
        </p:nvSpPr>
        <p:spPr>
          <a:xfrm>
            <a:off x="323529" y="1484784"/>
            <a:ext cx="324036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 spectrum of skills will be required from both the EGI UCST and also from our partners though the NGI effort</a:t>
            </a:r>
            <a:endParaRPr lang="en-GB" sz="2400" dirty="0"/>
          </a:p>
        </p:txBody>
      </p:sp>
      <p:sp>
        <p:nvSpPr>
          <p:cNvPr id="71" name="TextBox 70"/>
          <p:cNvSpPr txBox="1"/>
          <p:nvPr/>
        </p:nvSpPr>
        <p:spPr>
          <a:xfrm>
            <a:off x="323528" y="3789040"/>
            <a:ext cx="259228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</a:rPr>
              <a:t>UCST will advertise requirements identified as being needed by the user communities</a:t>
            </a:r>
            <a:endParaRPr lang="en-GB" sz="2400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08104" y="115888"/>
            <a:ext cx="3456508" cy="865187"/>
          </a:xfrm>
        </p:spPr>
        <p:txBody>
          <a:bodyPr/>
          <a:lstStyle/>
          <a:p>
            <a:r>
              <a:rPr lang="en-US" dirty="0" smtClean="0"/>
              <a:t>Next steps: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12/09/2010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EGI Technical Forum 2010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79C11-4AD5-4B40-BCC2-7EABAD915DD6}" type="slidenum">
              <a:rPr lang="en-GB" smtClean="0"/>
              <a:pPr/>
              <a:t>18</a:t>
            </a:fld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755576" y="1196752"/>
            <a:ext cx="792088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Summary of what we have achieved: </a:t>
            </a:r>
            <a:endParaRPr lang="en-US" sz="2800" dirty="0" smtClean="0"/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Local staff recruited, partner staff identified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core services established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Main processes defined (meetings, mail lists)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Draft agreements ready (TORs, MOUs…)</a:t>
            </a:r>
          </a:p>
          <a:p>
            <a:pPr>
              <a:buFont typeface="Arial" pitchFamily="34" charset="0"/>
              <a:buChar char="•"/>
            </a:pPr>
            <a:endParaRPr lang="en-US" sz="2800" dirty="0" smtClean="0"/>
          </a:p>
          <a:p>
            <a:r>
              <a:rPr lang="en-US" sz="3600" dirty="0" smtClean="0"/>
              <a:t>Next steps: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Establish first few VRCs (road test MOUs)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Establish regular communication with NGIs (low s/n) 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Initiate requirements gathering process (triage)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Initiate iterative design process for support (RAD)</a:t>
            </a:r>
          </a:p>
          <a:p>
            <a:pPr>
              <a:buFont typeface="Arial" pitchFamily="34" charset="0"/>
              <a:buChar char="•"/>
            </a:pPr>
            <a:endParaRPr lang="en-GB" sz="2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GB" dirty="0"/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457200" y="1484784"/>
            <a:ext cx="8229600" cy="4221163"/>
          </a:xfrm>
          <a:prstGeom prst="rect">
            <a:avLst/>
          </a:prstGeom>
        </p:spPr>
        <p:txBody>
          <a:bodyPr/>
          <a:lstStyle/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lang="en-US" sz="2200" dirty="0" smtClean="0">
                <a:latin typeface="Arial" pitchFamily="34" charset="0"/>
                <a:cs typeface="Arial" pitchFamily="34" charset="0"/>
              </a:rPr>
              <a:t>Introduction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Goal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Structure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User Helpdesk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User Support Teams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User Support Requests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Technical Services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New and Existing Users Support Process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User Support Teams Provide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lang="en-US" sz="2200" dirty="0" smtClean="0">
                <a:latin typeface="Arial" pitchFamily="34" charset="0"/>
                <a:cs typeface="Arial" pitchFamily="34" charset="0"/>
              </a:rPr>
              <a:t>Next steps…</a:t>
            </a:r>
            <a:endParaRPr kumimoji="0" lang="en-US" sz="2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83519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60232" y="115888"/>
            <a:ext cx="2304380" cy="865187"/>
          </a:xfrm>
        </p:spPr>
        <p:txBody>
          <a:bodyPr/>
          <a:lstStyle/>
          <a:p>
            <a:r>
              <a:rPr lang="en-US" dirty="0" smtClean="0"/>
              <a:t>Goal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12/09/2010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EGI Technical Forum 2010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79C11-4AD5-4B40-BCC2-7EABAD915DD6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683568" y="1988841"/>
            <a:ext cx="763284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/>
              <a:t>What is the goal of User Community Support?</a:t>
            </a:r>
          </a:p>
          <a:p>
            <a:pPr marL="342900" indent="-342900" algn="ctr"/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60232" y="115888"/>
            <a:ext cx="2304380" cy="865187"/>
          </a:xfrm>
        </p:spPr>
        <p:txBody>
          <a:bodyPr/>
          <a:lstStyle/>
          <a:p>
            <a:r>
              <a:rPr lang="en-US" dirty="0" smtClean="0"/>
              <a:t>Goal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12/09/2010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EGI Technical Forum 2010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79C11-4AD5-4B40-BCC2-7EABAD915DD6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683568" y="1484784"/>
            <a:ext cx="7632848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/>
              <a:t>What is the goal of User Community Support?</a:t>
            </a:r>
          </a:p>
          <a:p>
            <a:pPr marL="342900" indent="-342900" algn="ctr"/>
            <a:endParaRPr lang="en-GB" sz="1400" dirty="0"/>
          </a:p>
        </p:txBody>
      </p:sp>
      <p:sp>
        <p:nvSpPr>
          <p:cNvPr id="7" name="TextBox 6"/>
          <p:cNvSpPr txBox="1"/>
          <p:nvPr/>
        </p:nvSpPr>
        <p:spPr>
          <a:xfrm>
            <a:off x="755577" y="3290208"/>
            <a:ext cx="777686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The goal of NA3: User Community Coordination is to bring significant numbers of new user from a broader range of communities to the European E-Infrastructure over the next four years by guiding the evolution of the E-Infrastructure to the needs of this growing user community.</a:t>
            </a:r>
            <a:endParaRPr lang="en-GB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35895" y="115888"/>
            <a:ext cx="5328717" cy="865187"/>
          </a:xfrm>
        </p:spPr>
        <p:txBody>
          <a:bodyPr/>
          <a:lstStyle/>
          <a:p>
            <a:r>
              <a:rPr lang="en-US" dirty="0" smtClean="0"/>
              <a:t>Achieving the goal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12/09/2010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EGI Technical Forum 2010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79C11-4AD5-4B40-BCC2-7EABAD915DD6}" type="slidenum">
              <a:rPr lang="en-GB" smtClean="0"/>
              <a:pPr/>
              <a:t>5</a:t>
            </a:fld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755576" y="1340768"/>
            <a:ext cx="748883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How will the User Community Coordination Work Package achieve this?</a:t>
            </a:r>
            <a:endParaRPr lang="en-GB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899593" y="2992884"/>
            <a:ext cx="741682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dirty="0" smtClean="0"/>
              <a:t>Talking to user communities (VRC agreements)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Disseminating success stories (Inspired newsletter), web…)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Help and support channels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Communication and collaboration with NGIs and others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Core technical services for users</a:t>
            </a:r>
            <a:endParaRPr lang="en-GB" sz="2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err="1" smtClean="0"/>
              <a:t>Organisational</a:t>
            </a:r>
            <a:r>
              <a:rPr lang="en-US" sz="3200" dirty="0" smtClean="0"/>
              <a:t> overview</a:t>
            </a:r>
            <a:endParaRPr lang="en-GB" sz="32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12/09/2010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EGI Technical Forum 2010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79C11-4AD5-4B40-BCC2-7EABAD915DD6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304800" y="1395413"/>
            <a:ext cx="3200400" cy="37861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GB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+mn-ea"/>
                <a:cs typeface="+mn-cs"/>
              </a:rPr>
              <a:t>EGI-</a:t>
            </a:r>
            <a:r>
              <a:rPr lang="en-GB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+mn-ea"/>
                <a:cs typeface="+mn-cs"/>
              </a:rPr>
              <a:t>InSPIRE</a:t>
            </a:r>
            <a:r>
              <a:rPr lang="en-GB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+mn-ea"/>
                <a:cs typeface="+mn-cs"/>
              </a:rPr>
              <a:t> is a four year project which lays down the EGI operational and support processes and defines a framework for EGI which is sustainable and independent from project cycles</a:t>
            </a:r>
          </a:p>
        </p:txBody>
      </p:sp>
      <p:graphicFrame>
        <p:nvGraphicFramePr>
          <p:cNvPr id="1026" name="Object7"/>
          <p:cNvGraphicFramePr>
            <a:graphicFrameLocks noChangeAspect="1"/>
          </p:cNvGraphicFramePr>
          <p:nvPr/>
        </p:nvGraphicFramePr>
        <p:xfrm>
          <a:off x="3592513" y="1447800"/>
          <a:ext cx="5292725" cy="3962400"/>
        </p:xfrm>
        <a:graphic>
          <a:graphicData uri="http://schemas.openxmlformats.org/presentationml/2006/ole">
            <p:oleObj spid="_x0000_s1026" name="Presentation" r:id="rId3" imgW="4527857" imgH="3395527" progId="PowerPoint.Show.8">
              <p:embed/>
            </p:oleObj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3807" y="115888"/>
            <a:ext cx="6120805" cy="865187"/>
          </a:xfrm>
        </p:spPr>
        <p:txBody>
          <a:bodyPr/>
          <a:lstStyle/>
          <a:p>
            <a:r>
              <a:rPr lang="en-US" dirty="0" err="1" smtClean="0"/>
              <a:t>Organisation</a:t>
            </a:r>
            <a:r>
              <a:rPr lang="en-US" dirty="0" smtClean="0"/>
              <a:t> simplified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12/09/2010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EGI Technical Forum 2010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79C11-4AD5-4B40-BCC2-7EABAD915DD6}" type="slidenum">
              <a:rPr lang="en-GB" smtClean="0"/>
              <a:pPr/>
              <a:t>7</a:t>
            </a:fld>
            <a:endParaRPr lang="en-GB"/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91880" y="1660376"/>
            <a:ext cx="5246688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611560" y="1412776"/>
            <a:ext cx="2664296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We are implementing a small number of coordinated and cohesive services in order to simplify the logical structure of EGI as experienced by both users and partners</a:t>
            </a:r>
            <a:endParaRPr lang="en-GB" sz="2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3848" y="115888"/>
            <a:ext cx="5760764" cy="865187"/>
          </a:xfrm>
        </p:spPr>
        <p:txBody>
          <a:bodyPr/>
          <a:lstStyle/>
          <a:p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The Amsterdam Team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12/09/2010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EGI Technical Forum 2010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79C11-4AD5-4B40-BCC2-7EABAD915DD6}" type="slidenum">
              <a:rPr lang="en-GB" smtClean="0"/>
              <a:pPr/>
              <a:t>8</a:t>
            </a:fld>
            <a:endParaRPr lang="en-GB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1043608" y="1605805"/>
            <a:ext cx="7067128" cy="4199459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The User Community Coordination team (NL):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Steve Brewer (UCST coordination)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Gergely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Sipos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(UCST, NGI coordination)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Karolis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Eigelis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(UCST)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Nuno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Ferreira (UCST)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Plus: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Marios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Chatziangelou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(Technical Services coordination) (GR) coordinating teams in Greece, Edinburgh, Spain and Portugal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>
                <a:solidFill>
                  <a:schemeClr val="bg1">
                    <a:lumMod val="95000"/>
                  </a:schemeClr>
                </a:solidFill>
                <a:latin typeface="Arial" charset="0"/>
              </a:rPr>
              <a:t>The route to self-sustainability</a:t>
            </a:r>
            <a:endParaRPr lang="en-GB" sz="36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12/09/2010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EGI Technical Forum 2010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79C11-4AD5-4B40-BCC2-7EABAD915DD6}" type="slidenum">
              <a:rPr lang="en-GB" smtClean="0"/>
              <a:pPr/>
              <a:t>9</a:t>
            </a:fld>
            <a:endParaRPr lang="en-GB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30275" y="1066800"/>
            <a:ext cx="7299325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1066800" y="4495800"/>
            <a:ext cx="6705600" cy="1219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GB" i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+mn-ea"/>
                <a:cs typeface="+mn-cs"/>
              </a:rPr>
              <a:t>“In order to define what services EGI User Support should provide, we must know what services users need to be able to become confident and autonomous communities on the infrastructure.”</a:t>
            </a:r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+mn-ea"/>
                <a:cs typeface="+mn-cs"/>
              </a:rPr>
              <a:t> – D3.1 User Community Support Processes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EG-InSPIR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EG-InSPIRE</Template>
  <TotalTime>1552</TotalTime>
  <Words>1151</Words>
  <Application>Microsoft Office PowerPoint</Application>
  <PresentationFormat>On-screen Show (4:3)</PresentationFormat>
  <Paragraphs>287</Paragraphs>
  <Slides>18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18</vt:i4>
      </vt:variant>
    </vt:vector>
  </HeadingPairs>
  <TitlesOfParts>
    <vt:vector size="21" baseType="lpstr">
      <vt:lpstr>EG-InSPIRE</vt:lpstr>
      <vt:lpstr>Presentation</vt:lpstr>
      <vt:lpstr>Slide</vt:lpstr>
      <vt:lpstr>NA3: User Community Support Team</vt:lpstr>
      <vt:lpstr>Overview</vt:lpstr>
      <vt:lpstr>Goal</vt:lpstr>
      <vt:lpstr>Goal</vt:lpstr>
      <vt:lpstr>Achieving the goal</vt:lpstr>
      <vt:lpstr>Organisational overview</vt:lpstr>
      <vt:lpstr>Organisation simplified</vt:lpstr>
      <vt:lpstr>The Amsterdam Team</vt:lpstr>
      <vt:lpstr>The route to self-sustainability</vt:lpstr>
      <vt:lpstr>User Community Support Team</vt:lpstr>
      <vt:lpstr>Consulting : new communities</vt:lpstr>
      <vt:lpstr>Virtual Research Communities</vt:lpstr>
      <vt:lpstr>NGI User Support Teams</vt:lpstr>
      <vt:lpstr>Technical Services</vt:lpstr>
      <vt:lpstr>Support: structure &amp; context</vt:lpstr>
      <vt:lpstr>Support requests: simplified</vt:lpstr>
      <vt:lpstr>Support skills required</vt:lpstr>
      <vt:lpstr>Next steps: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EGI: Current Status</dc:title>
  <dc:creator>StevenNewhouse</dc:creator>
  <cp:lastModifiedBy>Steve Brewer</cp:lastModifiedBy>
  <cp:revision>59</cp:revision>
  <dcterms:created xsi:type="dcterms:W3CDTF">2010-09-12T19:31:11Z</dcterms:created>
  <dcterms:modified xsi:type="dcterms:W3CDTF">2010-09-15T08:18:18Z</dcterms:modified>
</cp:coreProperties>
</file>