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66" r:id="rId6"/>
    <p:sldId id="267" r:id="rId7"/>
    <p:sldId id="265" r:id="rId8"/>
    <p:sldId id="259" r:id="rId9"/>
    <p:sldId id="268" r:id="rId10"/>
    <p:sldId id="260" r:id="rId11"/>
    <p:sldId id="262" r:id="rId12"/>
    <p:sldId id="261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61EEA7-A85F-4286-B786-8F08BA2DC94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49CE49E-9F49-4C22-957F-08CEBA2FAA31}">
      <dgm:prSet phldrT="[Text]" custT="1"/>
      <dgm:spPr>
        <a:xfrm>
          <a:off x="1668116" y="1892995"/>
          <a:ext cx="1849931" cy="739972"/>
        </a:xfrm>
        <a:solidFill>
          <a:srgbClr val="FFC000"/>
        </a:solidFill>
        <a:ln w="25400" cap="flat" cmpd="sng" algn="ctr">
          <a:solidFill>
            <a:srgbClr val="000000"/>
          </a:solidFill>
          <a:prstDash val="solid"/>
        </a:ln>
        <a:effectLst/>
      </dgm:spPr>
      <dgm:t>
        <a:bodyPr lIns="0" tIns="0" rIns="0" bIns="0"/>
        <a:lstStyle/>
        <a:p>
          <a:r>
            <a:rPr lang="en-GB" sz="1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Criteria Definition</a:t>
          </a:r>
          <a:endParaRPr lang="en-GB" sz="18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AB8B131A-88D5-4B8C-9C35-8D7105D354EB}" type="parTrans" cxnId="{541D4E80-4302-4EA7-9CC3-50805E6E15F5}">
      <dgm:prSet/>
      <dgm:spPr/>
      <dgm:t>
        <a:bodyPr/>
        <a:lstStyle/>
        <a:p>
          <a:endParaRPr lang="en-GB" sz="1800"/>
        </a:p>
      </dgm:t>
    </dgm:pt>
    <dgm:pt modelId="{857A26F5-0AB6-47C5-B1DA-E8B1E2BEBEEE}" type="sibTrans" cxnId="{541D4E80-4302-4EA7-9CC3-50805E6E15F5}">
      <dgm:prSet/>
      <dgm:spPr/>
      <dgm:t>
        <a:bodyPr/>
        <a:lstStyle/>
        <a:p>
          <a:endParaRPr lang="en-GB" sz="1800"/>
        </a:p>
      </dgm:t>
    </dgm:pt>
    <dgm:pt modelId="{1E3BA713-83A0-476E-8257-E9B89D2BBA43}">
      <dgm:prSet phldrT="[Text]" custT="1"/>
      <dgm:spPr>
        <a:xfrm>
          <a:off x="3333055" y="1892995"/>
          <a:ext cx="1849931" cy="739972"/>
        </a:xfrm>
        <a:solidFill>
          <a:srgbClr val="FFC000"/>
        </a:solidFill>
        <a:ln w="25400" cap="flat" cmpd="sng" algn="ctr">
          <a:solidFill>
            <a:srgbClr val="000000"/>
          </a:solidFill>
          <a:prstDash val="solid"/>
        </a:ln>
        <a:effectLst/>
      </dgm:spPr>
      <dgm:t>
        <a:bodyPr lIns="0" tIns="0" rIns="0" bIns="0"/>
        <a:lstStyle/>
        <a:p>
          <a:r>
            <a:rPr lang="en-GB" sz="1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Criteria Verification</a:t>
          </a:r>
          <a:endParaRPr lang="en-GB" sz="18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B8969F69-0E30-44AF-81F2-2E28C4FE1379}" type="parTrans" cxnId="{8426AA01-6C33-44E0-A67D-4551B847A520}">
      <dgm:prSet/>
      <dgm:spPr/>
      <dgm:t>
        <a:bodyPr/>
        <a:lstStyle/>
        <a:p>
          <a:endParaRPr lang="en-GB" sz="1800"/>
        </a:p>
      </dgm:t>
    </dgm:pt>
    <dgm:pt modelId="{B3F1CDD6-E904-4C81-B999-5AB7D0EA0C9B}" type="sibTrans" cxnId="{8426AA01-6C33-44E0-A67D-4551B847A520}">
      <dgm:prSet/>
      <dgm:spPr/>
      <dgm:t>
        <a:bodyPr/>
        <a:lstStyle/>
        <a:p>
          <a:endParaRPr lang="en-GB" sz="1800"/>
        </a:p>
      </dgm:t>
    </dgm:pt>
    <dgm:pt modelId="{D6DFCE6F-2678-41F3-8109-05D5790E0B42}">
      <dgm:prSet phldrT="[Text]" custT="1"/>
      <dgm:spPr>
        <a:xfrm>
          <a:off x="4997994" y="1892995"/>
          <a:ext cx="1849931" cy="739972"/>
        </a:xfrm>
        <a:gradFill flip="none" rotWithShape="1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rgbClr val="000000"/>
          </a:solidFill>
          <a:prstDash val="solid"/>
        </a:ln>
        <a:effectLst/>
      </dgm:spPr>
      <dgm:t>
        <a:bodyPr lIns="0" tIns="0" rIns="0" bIns="0"/>
        <a:lstStyle/>
        <a:p>
          <a:r>
            <a:rPr lang="en-GB" sz="1800" i="1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Staged Rollout</a:t>
          </a:r>
          <a:endParaRPr lang="en-GB" sz="1800" i="1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268CC869-55EC-4922-9F22-6142F0D71A00}" type="parTrans" cxnId="{A6FF81AD-9B9D-4D3D-BBD4-86D9868CD90E}">
      <dgm:prSet/>
      <dgm:spPr/>
      <dgm:t>
        <a:bodyPr/>
        <a:lstStyle/>
        <a:p>
          <a:endParaRPr lang="en-GB" sz="1800"/>
        </a:p>
      </dgm:t>
    </dgm:pt>
    <dgm:pt modelId="{E4A2CFC7-4F00-405F-9A69-F77A30AA50FE}" type="sibTrans" cxnId="{A6FF81AD-9B9D-4D3D-BBD4-86D9868CD90E}">
      <dgm:prSet/>
      <dgm:spPr/>
      <dgm:t>
        <a:bodyPr/>
        <a:lstStyle/>
        <a:p>
          <a:endParaRPr lang="en-GB" sz="1800"/>
        </a:p>
      </dgm:t>
    </dgm:pt>
    <dgm:pt modelId="{9FFD88C2-A10C-4781-AFE8-B7182DEBD08C}">
      <dgm:prSet phldrT="[Text]" custT="1"/>
      <dgm:spPr>
        <a:xfrm>
          <a:off x="3178" y="1892995"/>
          <a:ext cx="1849931" cy="739972"/>
        </a:xfrm>
        <a:solidFill>
          <a:srgbClr val="92D050"/>
        </a:solidFill>
        <a:ln w="25400" cap="flat" cmpd="sng" algn="ctr">
          <a:solidFill>
            <a:srgbClr val="000000"/>
          </a:solidFill>
          <a:prstDash val="solid"/>
        </a:ln>
        <a:effectLst/>
      </dgm:spPr>
      <dgm:t>
        <a:bodyPr lIns="0" tIns="0" rIns="0" bIns="0"/>
        <a:lstStyle/>
        <a:p>
          <a:r>
            <a:rPr lang="en-GB" sz="1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External Providers</a:t>
          </a:r>
          <a:endParaRPr lang="en-GB" sz="18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0E76F047-C597-40A5-A52A-B1BF9C59D8B6}" type="parTrans" cxnId="{E2EEF10C-3489-41D6-B019-EC8500604D2A}">
      <dgm:prSet/>
      <dgm:spPr/>
      <dgm:t>
        <a:bodyPr/>
        <a:lstStyle/>
        <a:p>
          <a:endParaRPr lang="en-GB" sz="1800"/>
        </a:p>
      </dgm:t>
    </dgm:pt>
    <dgm:pt modelId="{6B4B54EE-6C8A-4114-A844-A38FF20B1C87}" type="sibTrans" cxnId="{E2EEF10C-3489-41D6-B019-EC8500604D2A}">
      <dgm:prSet/>
      <dgm:spPr/>
      <dgm:t>
        <a:bodyPr/>
        <a:lstStyle/>
        <a:p>
          <a:endParaRPr lang="en-GB" sz="1800"/>
        </a:p>
      </dgm:t>
    </dgm:pt>
    <dgm:pt modelId="{316EA62D-323A-4896-86FD-AE0CD89AC0CC}" type="pres">
      <dgm:prSet presAssocID="{D661EEA7-A85F-4286-B786-8F08BA2DC94F}" presName="Name0" presStyleCnt="0">
        <dgm:presLayoutVars>
          <dgm:dir/>
          <dgm:animLvl val="lvl"/>
          <dgm:resizeHandles val="exact"/>
        </dgm:presLayoutVars>
      </dgm:prSet>
      <dgm:spPr/>
    </dgm:pt>
    <dgm:pt modelId="{4C1FC427-6C54-4815-8DDE-E3243FA7A385}" type="pres">
      <dgm:prSet presAssocID="{749CE49E-9F49-4C22-957F-08CEBA2FAA31}" presName="parTxOnly" presStyleLbl="node1" presStyleIdx="0" presStyleCnt="4" custScaleX="114136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GB"/>
        </a:p>
      </dgm:t>
    </dgm:pt>
    <dgm:pt modelId="{7747EADD-D83D-4B4D-88E7-C079518D2970}" type="pres">
      <dgm:prSet presAssocID="{857A26F5-0AB6-47C5-B1DA-E8B1E2BEBEEE}" presName="parTxOnlySpace" presStyleCnt="0"/>
      <dgm:spPr/>
    </dgm:pt>
    <dgm:pt modelId="{329D1DB7-5F1B-4744-8867-90D023951CB3}" type="pres">
      <dgm:prSet presAssocID="{9FFD88C2-A10C-4781-AFE8-B7182DEBD08C}" presName="parTxOnly" presStyleLbl="node1" presStyleIdx="1" presStyleCnt="4" custScaleX="109556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GB"/>
        </a:p>
      </dgm:t>
    </dgm:pt>
    <dgm:pt modelId="{54FB2ABB-39A5-4DCF-AEC3-1098F9269507}" type="pres">
      <dgm:prSet presAssocID="{6B4B54EE-6C8A-4114-A844-A38FF20B1C87}" presName="parTxOnlySpace" presStyleCnt="0"/>
      <dgm:spPr/>
    </dgm:pt>
    <dgm:pt modelId="{4B68E9F2-F11D-4FF6-958E-2C3B16313D68}" type="pres">
      <dgm:prSet presAssocID="{1E3BA713-83A0-476E-8257-E9B89D2BBA43}" presName="parTxOnly" presStyleLbl="node1" presStyleIdx="2" presStyleCnt="4" custScaleX="116224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GB"/>
        </a:p>
      </dgm:t>
    </dgm:pt>
    <dgm:pt modelId="{3F0D3293-2BD5-4DAD-9E44-81959423B00C}" type="pres">
      <dgm:prSet presAssocID="{B3F1CDD6-E904-4C81-B999-5AB7D0EA0C9B}" presName="parTxOnlySpace" presStyleCnt="0"/>
      <dgm:spPr/>
    </dgm:pt>
    <dgm:pt modelId="{FE6E8CE0-7CB1-43FA-8EB6-CE543247C702}" type="pres">
      <dgm:prSet presAssocID="{D6DFCE6F-2678-41F3-8109-05D5790E0B42}" presName="parTxOnly" presStyleLbl="node1" presStyleIdx="3" presStyleCnt="4" custLinFactNeighborX="39369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GB"/>
        </a:p>
      </dgm:t>
    </dgm:pt>
  </dgm:ptLst>
  <dgm:cxnLst>
    <dgm:cxn modelId="{A6FF81AD-9B9D-4D3D-BBD4-86D9868CD90E}" srcId="{D661EEA7-A85F-4286-B786-8F08BA2DC94F}" destId="{D6DFCE6F-2678-41F3-8109-05D5790E0B42}" srcOrd="3" destOrd="0" parTransId="{268CC869-55EC-4922-9F22-6142F0D71A00}" sibTransId="{E4A2CFC7-4F00-405F-9A69-F77A30AA50FE}"/>
    <dgm:cxn modelId="{B91513C5-6202-4C1A-89D1-FCD46A527ED4}" type="presOf" srcId="{D661EEA7-A85F-4286-B786-8F08BA2DC94F}" destId="{316EA62D-323A-4896-86FD-AE0CD89AC0CC}" srcOrd="0" destOrd="0" presId="urn:microsoft.com/office/officeart/2005/8/layout/chevron1"/>
    <dgm:cxn modelId="{4D017E78-DF03-4506-97BE-A7F7FD098CD8}" type="presOf" srcId="{D6DFCE6F-2678-41F3-8109-05D5790E0B42}" destId="{FE6E8CE0-7CB1-43FA-8EB6-CE543247C702}" srcOrd="0" destOrd="0" presId="urn:microsoft.com/office/officeart/2005/8/layout/chevron1"/>
    <dgm:cxn modelId="{5F978361-4B57-44E9-A469-F9044848BBE7}" type="presOf" srcId="{1E3BA713-83A0-476E-8257-E9B89D2BBA43}" destId="{4B68E9F2-F11D-4FF6-958E-2C3B16313D68}" srcOrd="0" destOrd="0" presId="urn:microsoft.com/office/officeart/2005/8/layout/chevron1"/>
    <dgm:cxn modelId="{8426AA01-6C33-44E0-A67D-4551B847A520}" srcId="{D661EEA7-A85F-4286-B786-8F08BA2DC94F}" destId="{1E3BA713-83A0-476E-8257-E9B89D2BBA43}" srcOrd="2" destOrd="0" parTransId="{B8969F69-0E30-44AF-81F2-2E28C4FE1379}" sibTransId="{B3F1CDD6-E904-4C81-B999-5AB7D0EA0C9B}"/>
    <dgm:cxn modelId="{1BC1358D-B578-4A81-AAFF-426A06B154B0}" type="presOf" srcId="{749CE49E-9F49-4C22-957F-08CEBA2FAA31}" destId="{4C1FC427-6C54-4815-8DDE-E3243FA7A385}" srcOrd="0" destOrd="0" presId="urn:microsoft.com/office/officeart/2005/8/layout/chevron1"/>
    <dgm:cxn modelId="{55BB3E6A-FEF4-4C88-A33E-8D9BFAA03A7E}" type="presOf" srcId="{9FFD88C2-A10C-4781-AFE8-B7182DEBD08C}" destId="{329D1DB7-5F1B-4744-8867-90D023951CB3}" srcOrd="0" destOrd="0" presId="urn:microsoft.com/office/officeart/2005/8/layout/chevron1"/>
    <dgm:cxn modelId="{541D4E80-4302-4EA7-9CC3-50805E6E15F5}" srcId="{D661EEA7-A85F-4286-B786-8F08BA2DC94F}" destId="{749CE49E-9F49-4C22-957F-08CEBA2FAA31}" srcOrd="0" destOrd="0" parTransId="{AB8B131A-88D5-4B8C-9C35-8D7105D354EB}" sibTransId="{857A26F5-0AB6-47C5-B1DA-E8B1E2BEBEEE}"/>
    <dgm:cxn modelId="{E2EEF10C-3489-41D6-B019-EC8500604D2A}" srcId="{D661EEA7-A85F-4286-B786-8F08BA2DC94F}" destId="{9FFD88C2-A10C-4781-AFE8-B7182DEBD08C}" srcOrd="1" destOrd="0" parTransId="{0E76F047-C597-40A5-A52A-B1BF9C59D8B6}" sibTransId="{6B4B54EE-6C8A-4114-A844-A38FF20B1C87}"/>
    <dgm:cxn modelId="{78698495-C308-4114-B702-23D05CDA20D6}" type="presParOf" srcId="{316EA62D-323A-4896-86FD-AE0CD89AC0CC}" destId="{4C1FC427-6C54-4815-8DDE-E3243FA7A385}" srcOrd="0" destOrd="0" presId="urn:microsoft.com/office/officeart/2005/8/layout/chevron1"/>
    <dgm:cxn modelId="{4C771158-3417-44EC-8DA0-CA14D47F295F}" type="presParOf" srcId="{316EA62D-323A-4896-86FD-AE0CD89AC0CC}" destId="{7747EADD-D83D-4B4D-88E7-C079518D2970}" srcOrd="1" destOrd="0" presId="urn:microsoft.com/office/officeart/2005/8/layout/chevron1"/>
    <dgm:cxn modelId="{0A6CC7AF-9B98-43BB-99FF-480250E96B96}" type="presParOf" srcId="{316EA62D-323A-4896-86FD-AE0CD89AC0CC}" destId="{329D1DB7-5F1B-4744-8867-90D023951CB3}" srcOrd="2" destOrd="0" presId="urn:microsoft.com/office/officeart/2005/8/layout/chevron1"/>
    <dgm:cxn modelId="{9F5CB50C-E8BE-435C-AC31-71FE3A287990}" type="presParOf" srcId="{316EA62D-323A-4896-86FD-AE0CD89AC0CC}" destId="{54FB2ABB-39A5-4DCF-AEC3-1098F9269507}" srcOrd="3" destOrd="0" presId="urn:microsoft.com/office/officeart/2005/8/layout/chevron1"/>
    <dgm:cxn modelId="{28866B77-DBA2-4CCC-B01B-AA473DBC463F}" type="presParOf" srcId="{316EA62D-323A-4896-86FD-AE0CD89AC0CC}" destId="{4B68E9F2-F11D-4FF6-958E-2C3B16313D68}" srcOrd="4" destOrd="0" presId="urn:microsoft.com/office/officeart/2005/8/layout/chevron1"/>
    <dgm:cxn modelId="{38C9BDD2-5B8F-4B6A-9F52-62A3F6742C66}" type="presParOf" srcId="{316EA62D-323A-4896-86FD-AE0CD89AC0CC}" destId="{3F0D3293-2BD5-4DAD-9E44-81959423B00C}" srcOrd="5" destOrd="0" presId="urn:microsoft.com/office/officeart/2005/8/layout/chevron1"/>
    <dgm:cxn modelId="{25B927B3-B3F8-451C-A40E-8A80CE15CDCC}" type="presParOf" srcId="{316EA62D-323A-4896-86FD-AE0CD89AC0CC}" destId="{FE6E8CE0-7CB1-43FA-8EB6-CE543247C702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FC427-6C54-4815-8DDE-E3243FA7A385}">
      <dsp:nvSpPr>
        <dsp:cNvPr id="0" name=""/>
        <dsp:cNvSpPr/>
      </dsp:nvSpPr>
      <dsp:spPr>
        <a:xfrm>
          <a:off x="708" y="2542895"/>
          <a:ext cx="1720145" cy="602840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Criteria Definition</a:t>
          </a:r>
          <a:endParaRPr lang="en-GB" sz="18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302128" y="2542895"/>
        <a:ext cx="1117305" cy="602840"/>
      </dsp:txXfrm>
    </dsp:sp>
    <dsp:sp modelId="{329D1DB7-5F1B-4744-8867-90D023951CB3}">
      <dsp:nvSpPr>
        <dsp:cNvPr id="0" name=""/>
        <dsp:cNvSpPr/>
      </dsp:nvSpPr>
      <dsp:spPr>
        <a:xfrm>
          <a:off x="1570144" y="2542895"/>
          <a:ext cx="1651120" cy="602840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External Providers</a:t>
          </a:r>
          <a:endParaRPr lang="en-GB" sz="18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1871564" y="2542895"/>
        <a:ext cx="1048280" cy="602840"/>
      </dsp:txXfrm>
    </dsp:sp>
    <dsp:sp modelId="{4B68E9F2-F11D-4FF6-958E-2C3B16313D68}">
      <dsp:nvSpPr>
        <dsp:cNvPr id="0" name=""/>
        <dsp:cNvSpPr/>
      </dsp:nvSpPr>
      <dsp:spPr>
        <a:xfrm>
          <a:off x="3070554" y="2542895"/>
          <a:ext cx="1751614" cy="602840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Criteria Verification</a:t>
          </a:r>
          <a:endParaRPr lang="en-GB" sz="18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3371974" y="2542895"/>
        <a:ext cx="1148774" cy="602840"/>
      </dsp:txXfrm>
    </dsp:sp>
    <dsp:sp modelId="{FE6E8CE0-7CB1-43FA-8EB6-CE543247C702}">
      <dsp:nvSpPr>
        <dsp:cNvPr id="0" name=""/>
        <dsp:cNvSpPr/>
      </dsp:nvSpPr>
      <dsp:spPr>
        <a:xfrm>
          <a:off x="4672167" y="2542895"/>
          <a:ext cx="1507101" cy="602840"/>
        </a:xfrm>
        <a:prstGeom prst="chevron">
          <a:avLst/>
        </a:prstGeom>
        <a:gradFill flip="none" rotWithShape="1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1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Staged Rollout</a:t>
          </a:r>
          <a:endParaRPr lang="en-GB" sz="1800" i="1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4973587" y="2542895"/>
        <a:ext cx="904261" cy="602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2BEF2-C10B-4A72-AEF5-672F11599DAA}" type="datetimeFigureOut">
              <a:rPr lang="en-GB" smtClean="0"/>
              <a:t>14/09/2010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EB7A6-9FF1-4B28-B246-26C6DA5BE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074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78FFBB-659E-4B19-8796-380948B3E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8FFBB-659E-4B19-8796-380948B3E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78FFBB-659E-4B19-8796-380948B3E744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UMD Roadmap</a:t>
            </a:r>
            <a:br>
              <a:rPr lang="en-GB" dirty="0"/>
            </a:br>
            <a:r>
              <a:rPr lang="en-GB" sz="2400" dirty="0"/>
              <a:t>https://documents.egi.eu/document/100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Steven Newhouse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Capabilities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Compute</a:t>
            </a:r>
          </a:p>
          <a:p>
            <a:pPr lvl="1"/>
            <a:r>
              <a:rPr lang="en-GB" dirty="0" smtClean="0"/>
              <a:t>Leverage standards activity…. </a:t>
            </a:r>
            <a:r>
              <a:rPr lang="en-GB" dirty="0"/>
              <a:t>b</a:t>
            </a:r>
            <a:r>
              <a:rPr lang="en-GB" dirty="0" smtClean="0"/>
              <a:t>ut which?</a:t>
            </a:r>
            <a:endParaRPr lang="en-GB" dirty="0"/>
          </a:p>
          <a:p>
            <a:r>
              <a:rPr lang="en-GB" dirty="0"/>
              <a:t>Compute Job </a:t>
            </a:r>
            <a:r>
              <a:rPr lang="en-GB" dirty="0" smtClean="0"/>
              <a:t>Scheduling</a:t>
            </a:r>
          </a:p>
          <a:p>
            <a:r>
              <a:rPr lang="en-GB" dirty="0" smtClean="0"/>
              <a:t>Parallel </a:t>
            </a:r>
            <a:r>
              <a:rPr lang="en-GB" dirty="0" smtClean="0"/>
              <a:t>Jobs</a:t>
            </a:r>
          </a:p>
          <a:p>
            <a:pPr lvl="1"/>
            <a:r>
              <a:rPr lang="en-GB" dirty="0" smtClean="0"/>
              <a:t>Support for MPI &amp; </a:t>
            </a:r>
            <a:r>
              <a:rPr lang="en-GB" dirty="0" err="1" smtClean="0"/>
              <a:t>OpenMP</a:t>
            </a:r>
            <a:r>
              <a:rPr lang="en-GB" dirty="0" smtClean="0"/>
              <a:t>?</a:t>
            </a:r>
            <a:endParaRPr lang="en-GB" dirty="0" smtClean="0"/>
          </a:p>
          <a:p>
            <a:r>
              <a:rPr lang="en-GB" dirty="0" smtClean="0"/>
              <a:t>Information Discovery</a:t>
            </a:r>
          </a:p>
          <a:p>
            <a:pPr lvl="1"/>
            <a:r>
              <a:rPr lang="en-GB" dirty="0" smtClean="0"/>
              <a:t>Standards such as GLUE (2.0)</a:t>
            </a:r>
            <a:endParaRPr lang="en-GB" dirty="0"/>
          </a:p>
          <a:p>
            <a:r>
              <a:rPr lang="en-GB" dirty="0" smtClean="0"/>
              <a:t>Workflows &amp; Remote </a:t>
            </a:r>
            <a:r>
              <a:rPr lang="en-GB" dirty="0"/>
              <a:t>Instrumentation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3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</a:t>
            </a:r>
            <a:r>
              <a:rPr lang="en-GB" dirty="0" smtClean="0"/>
              <a:t>Functionalities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532812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Authentication</a:t>
            </a:r>
          </a:p>
          <a:p>
            <a:pPr lvl="1"/>
            <a:r>
              <a:rPr lang="en-GB" dirty="0" smtClean="0"/>
              <a:t>X.509 certificates at the low level</a:t>
            </a:r>
            <a:endParaRPr lang="en-GB" dirty="0" smtClean="0"/>
          </a:p>
          <a:p>
            <a:r>
              <a:rPr lang="en-GB" dirty="0" smtClean="0"/>
              <a:t>Credential Management</a:t>
            </a:r>
          </a:p>
          <a:p>
            <a:pPr lvl="1"/>
            <a:r>
              <a:rPr lang="en-GB" dirty="0" smtClean="0"/>
              <a:t>Mechanisms to make certificates easier to use for end-users</a:t>
            </a:r>
            <a:endParaRPr lang="en-GB" dirty="0" smtClean="0"/>
          </a:p>
          <a:p>
            <a:r>
              <a:rPr lang="en-GB" dirty="0" smtClean="0"/>
              <a:t>User </a:t>
            </a:r>
            <a:r>
              <a:rPr lang="en-GB" dirty="0" smtClean="0"/>
              <a:t>Management</a:t>
            </a:r>
          </a:p>
          <a:p>
            <a:pPr lvl="1"/>
            <a:r>
              <a:rPr lang="en-GB" dirty="0" smtClean="0"/>
              <a:t>Defining the members of a virtual organisation</a:t>
            </a:r>
            <a:endParaRPr lang="en-GB" dirty="0" smtClean="0"/>
          </a:p>
          <a:p>
            <a:r>
              <a:rPr lang="en-GB" dirty="0" smtClean="0"/>
              <a:t>Authorisation</a:t>
            </a:r>
          </a:p>
          <a:p>
            <a:pPr lvl="1"/>
            <a:r>
              <a:rPr lang="en-GB" dirty="0" smtClean="0"/>
              <a:t>Implementing the policies in the services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9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Functionalities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File </a:t>
            </a:r>
            <a:r>
              <a:rPr lang="en-GB" dirty="0"/>
              <a:t>Access Capability</a:t>
            </a:r>
          </a:p>
          <a:p>
            <a:r>
              <a:rPr lang="en-GB" dirty="0" smtClean="0"/>
              <a:t>File </a:t>
            </a:r>
            <a:r>
              <a:rPr lang="en-GB" dirty="0"/>
              <a:t>Transfer</a:t>
            </a:r>
          </a:p>
          <a:p>
            <a:r>
              <a:rPr lang="en-GB" dirty="0"/>
              <a:t>File </a:t>
            </a:r>
            <a:r>
              <a:rPr lang="en-GB" dirty="0" smtClean="0"/>
              <a:t>Scheduling</a:t>
            </a:r>
          </a:p>
          <a:p>
            <a:r>
              <a:rPr lang="en-GB" dirty="0"/>
              <a:t>Metadata Catalogues</a:t>
            </a:r>
          </a:p>
          <a:p>
            <a:pPr lvl="1"/>
            <a:r>
              <a:rPr lang="en-GB" dirty="0" smtClean="0"/>
              <a:t>Enable discovery or location of data</a:t>
            </a:r>
            <a:endParaRPr lang="en-GB" dirty="0"/>
          </a:p>
          <a:p>
            <a:r>
              <a:rPr lang="en-GB" dirty="0" smtClean="0"/>
              <a:t>File Encryption/Decryption</a:t>
            </a:r>
          </a:p>
          <a:p>
            <a:pPr lvl="1"/>
            <a:r>
              <a:rPr lang="en-GB" dirty="0" smtClean="0"/>
              <a:t>Allows sensitive data to be securely stored</a:t>
            </a:r>
            <a:endParaRPr lang="en-GB" dirty="0"/>
          </a:p>
          <a:p>
            <a:r>
              <a:rPr lang="en-GB" dirty="0"/>
              <a:t>Database </a:t>
            </a:r>
            <a:r>
              <a:rPr lang="en-GB" dirty="0" smtClean="0"/>
              <a:t>Access</a:t>
            </a:r>
          </a:p>
          <a:p>
            <a:pPr lvl="1"/>
            <a:r>
              <a:rPr lang="en-GB" dirty="0" smtClean="0"/>
              <a:t>Relational instead of file based storage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6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353300" cy="4525963"/>
          </a:xfrm>
        </p:spPr>
        <p:txBody>
          <a:bodyPr/>
          <a:lstStyle/>
          <a:p>
            <a:r>
              <a:rPr lang="en-GB" dirty="0" smtClean="0"/>
              <a:t>Messaging</a:t>
            </a:r>
          </a:p>
          <a:p>
            <a:pPr lvl="1"/>
            <a:r>
              <a:rPr lang="en-GB" dirty="0" smtClean="0"/>
              <a:t>Ubiquitous for operational and application</a:t>
            </a:r>
            <a:endParaRPr lang="en-GB" dirty="0" smtClean="0"/>
          </a:p>
          <a:p>
            <a:r>
              <a:rPr lang="en-GB" dirty="0" smtClean="0"/>
              <a:t>Monitoring</a:t>
            </a:r>
          </a:p>
          <a:p>
            <a:pPr lvl="1"/>
            <a:r>
              <a:rPr lang="en-GB" dirty="0" smtClean="0"/>
              <a:t>Ensuring the capabilities are available</a:t>
            </a:r>
            <a:endParaRPr lang="en-GB" dirty="0" smtClean="0"/>
          </a:p>
          <a:p>
            <a:r>
              <a:rPr lang="en-GB" dirty="0" smtClean="0"/>
              <a:t>Accounting</a:t>
            </a:r>
          </a:p>
          <a:p>
            <a:pPr lvl="1"/>
            <a:r>
              <a:rPr lang="en-GB" dirty="0" smtClean="0"/>
              <a:t>Recording who has used a particular resource</a:t>
            </a:r>
            <a:endParaRPr lang="en-GB" dirty="0"/>
          </a:p>
          <a:p>
            <a:r>
              <a:rPr lang="en-GB" dirty="0"/>
              <a:t>Virtual Image Management</a:t>
            </a:r>
          </a:p>
          <a:p>
            <a:r>
              <a:rPr lang="en-GB" dirty="0"/>
              <a:t>Virtual Machine management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Roadmap document V0</a:t>
            </a:r>
          </a:p>
          <a:p>
            <a:pPr lvl="1"/>
            <a:r>
              <a:rPr lang="en-GB" dirty="0" smtClean="0"/>
              <a:t>Provides a framework to start a discussion</a:t>
            </a:r>
          </a:p>
          <a:p>
            <a:r>
              <a:rPr lang="en-GB" dirty="0" smtClean="0"/>
              <a:t>Who should be reading it:</a:t>
            </a:r>
          </a:p>
          <a:p>
            <a:pPr lvl="1"/>
            <a:r>
              <a:rPr lang="en-GB" dirty="0" smtClean="0"/>
              <a:t>Users:</a:t>
            </a:r>
          </a:p>
          <a:p>
            <a:pPr lvl="2"/>
            <a:r>
              <a:rPr lang="en-GB" dirty="0" smtClean="0"/>
              <a:t>Are these the capabilities you need?</a:t>
            </a:r>
          </a:p>
          <a:p>
            <a:pPr lvl="2"/>
            <a:r>
              <a:rPr lang="en-GB" dirty="0" smtClean="0"/>
              <a:t>How do you want to access these capabilities?</a:t>
            </a:r>
          </a:p>
          <a:p>
            <a:pPr lvl="1"/>
            <a:r>
              <a:rPr lang="en-GB" dirty="0" smtClean="0"/>
              <a:t>Technology providers:</a:t>
            </a:r>
          </a:p>
          <a:p>
            <a:pPr lvl="2"/>
            <a:r>
              <a:rPr lang="en-GB" dirty="0" smtClean="0"/>
              <a:t>Which of these capabilities can you deliver now?</a:t>
            </a:r>
          </a:p>
          <a:p>
            <a:pPr lvl="2"/>
            <a:r>
              <a:rPr lang="en-GB" dirty="0" smtClean="0"/>
              <a:t>If not now, when in the future?</a:t>
            </a:r>
          </a:p>
          <a:p>
            <a:r>
              <a:rPr lang="en-GB" dirty="0" smtClean="0"/>
              <a:t>Contact: cto@egi.eu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8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UMD: Unified Middleware Distribution</a:t>
            </a:r>
          </a:p>
          <a:p>
            <a:pPr lvl="1"/>
            <a:r>
              <a:rPr lang="en-GB" dirty="0" smtClean="0"/>
              <a:t>Software developed within the EGI Community for the EGI Community</a:t>
            </a:r>
          </a:p>
          <a:p>
            <a:pPr lvl="1"/>
            <a:r>
              <a:rPr lang="en-GB" dirty="0" smtClean="0"/>
              <a:t>Work coming from the:</a:t>
            </a:r>
          </a:p>
          <a:p>
            <a:pPr lvl="2"/>
            <a:r>
              <a:rPr lang="en-GB" dirty="0" smtClean="0"/>
              <a:t>EC Projects (e.g. the DCI projects)</a:t>
            </a:r>
          </a:p>
          <a:p>
            <a:pPr lvl="2"/>
            <a:r>
              <a:rPr lang="en-GB" dirty="0" smtClean="0"/>
              <a:t>NGIs</a:t>
            </a:r>
          </a:p>
          <a:p>
            <a:pPr lvl="2"/>
            <a:r>
              <a:rPr lang="en-GB" dirty="0" smtClean="0"/>
              <a:t>International Collaborators</a:t>
            </a:r>
          </a:p>
          <a:p>
            <a:r>
              <a:rPr lang="en-GB" dirty="0" smtClean="0"/>
              <a:t>Focus on production quality supported software that meets our needs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78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UMD in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UMD Roadmap can be influenced</a:t>
            </a:r>
          </a:p>
          <a:p>
            <a:pPr lvl="1"/>
            <a:r>
              <a:rPr lang="en-GB" dirty="0" smtClean="0"/>
              <a:t>Other  technology, less so…</a:t>
            </a:r>
          </a:p>
          <a:p>
            <a:pPr lvl="2"/>
            <a:r>
              <a:rPr lang="en-GB" dirty="0" smtClean="0"/>
              <a:t>Changes in Apache</a:t>
            </a:r>
          </a:p>
          <a:p>
            <a:pPr lvl="2"/>
            <a:r>
              <a:rPr lang="en-GB" dirty="0" smtClean="0"/>
              <a:t>New releases of </a:t>
            </a:r>
            <a:r>
              <a:rPr lang="en-GB" dirty="0" err="1" smtClean="0"/>
              <a:t>Redhat</a:t>
            </a:r>
            <a:r>
              <a:rPr lang="en-GB" dirty="0" smtClean="0"/>
              <a:t>, Ubuntu, …</a:t>
            </a:r>
          </a:p>
          <a:p>
            <a:pPr lvl="1"/>
            <a:r>
              <a:rPr lang="en-GB" dirty="0" smtClean="0"/>
              <a:t>We can choose when to deploy</a:t>
            </a:r>
          </a:p>
          <a:p>
            <a:r>
              <a:rPr lang="en-GB" dirty="0" smtClean="0"/>
              <a:t>EGI Technology Roadmap</a:t>
            </a:r>
          </a:p>
          <a:p>
            <a:pPr lvl="1"/>
            <a:r>
              <a:rPr lang="en-GB" dirty="0" smtClean="0"/>
              <a:t>Includes the UMD Roadmap</a:t>
            </a:r>
          </a:p>
          <a:p>
            <a:pPr lvl="1"/>
            <a:r>
              <a:rPr lang="en-GB" dirty="0" smtClean="0"/>
              <a:t>Provides a context for it to operate in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Technology Providers provide Software Components</a:t>
            </a:r>
          </a:p>
          <a:p>
            <a:r>
              <a:rPr lang="en-GB" dirty="0" smtClean="0"/>
              <a:t>The Software Components implement Interfaces that deliver a Functionality</a:t>
            </a:r>
          </a:p>
          <a:p>
            <a:r>
              <a:rPr lang="en-GB" dirty="0" smtClean="0"/>
              <a:t>The functionalities delivered by an Interface provide a Capability</a:t>
            </a:r>
          </a:p>
          <a:p>
            <a:r>
              <a:rPr lang="en-GB" dirty="0" smtClean="0"/>
              <a:t>It is the Capability that provides useful ‘stuff’ to end users.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8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Virtuous Cycle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489075" y="2924721"/>
            <a:ext cx="5862638" cy="121285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600" kern="0" dirty="0">
                <a:solidFill>
                  <a:sysClr val="windowText" lastClr="000000"/>
                </a:solidFill>
                <a:latin typeface="Arial" pitchFamily="80" charset="0"/>
                <a:cs typeface="+mn-cs"/>
              </a:rPr>
              <a:t>EGI Software Repository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25" y="3227933"/>
            <a:ext cx="1454150" cy="646113"/>
          </a:xfrm>
          <a:prstGeom prst="rect">
            <a:avLst/>
          </a:prstGeom>
          <a:solidFill>
            <a:srgbClr val="FFC000"/>
          </a:solidFill>
          <a:ln w="38100"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latin typeface="Arial" pitchFamily="34" charset="0"/>
              </a:rPr>
              <a:t>Prioritisation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latin typeface="Arial" pitchFamily="34" charset="0"/>
              </a:rPr>
              <a:t>(TCB)</a:t>
            </a:r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346389"/>
              </p:ext>
            </p:extLst>
          </p:nvPr>
        </p:nvGraphicFramePr>
        <p:xfrm>
          <a:off x="1489075" y="692696"/>
          <a:ext cx="6179269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1588" y="3235871"/>
            <a:ext cx="1487487" cy="646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latin typeface="+mn-lt"/>
                <a:cs typeface="+mn-cs"/>
              </a:rPr>
              <a:t>Production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latin typeface="+mn-lt"/>
                <a:cs typeface="+mn-cs"/>
              </a:rPr>
              <a:t>Infrastructure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91425" y="1769021"/>
            <a:ext cx="1504950" cy="895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00"/>
            </a:solidFill>
          </a:ln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cs typeface="Arial" charset="0"/>
              </a:rPr>
              <a:t>User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cs typeface="Arial" charset="0"/>
              </a:rPr>
              <a:t>Community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cs typeface="Arial" charset="0"/>
              </a:rPr>
              <a:t>Board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00950" y="4396333"/>
            <a:ext cx="1485900" cy="904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00"/>
            </a:solidFill>
          </a:ln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cs typeface="Arial" charset="0"/>
              </a:rPr>
              <a:t>Operations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cs typeface="Arial" charset="0"/>
              </a:rPr>
              <a:t>Management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cs typeface="Arial" charset="0"/>
              </a:rPr>
              <a:t>Board</a:t>
            </a:r>
          </a:p>
        </p:txBody>
      </p:sp>
      <p:sp>
        <p:nvSpPr>
          <p:cNvPr id="10" name="Down Arrow 9"/>
          <p:cNvSpPr/>
          <p:nvPr/>
        </p:nvSpPr>
        <p:spPr>
          <a:xfrm>
            <a:off x="8120063" y="3883571"/>
            <a:ext cx="484187" cy="54610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Down Arrow 10"/>
          <p:cNvSpPr/>
          <p:nvPr/>
        </p:nvSpPr>
        <p:spPr>
          <a:xfrm flipV="1">
            <a:off x="8101013" y="2665958"/>
            <a:ext cx="484187" cy="547688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Bent Arrow 11"/>
          <p:cNvSpPr/>
          <p:nvPr/>
        </p:nvSpPr>
        <p:spPr>
          <a:xfrm rot="5400000" flipV="1">
            <a:off x="3467100" y="-910679"/>
            <a:ext cx="1125538" cy="7123112"/>
          </a:xfrm>
          <a:prstGeom prst="bentArrow">
            <a:avLst>
              <a:gd name="adj1" fmla="val 22384"/>
              <a:gd name="adj2" fmla="val 30234"/>
              <a:gd name="adj3" fmla="val 25000"/>
              <a:gd name="adj4" fmla="val 4375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675" y="2034133"/>
            <a:ext cx="26622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latin typeface="+mn-lt"/>
                <a:cs typeface="+mn-cs"/>
              </a:rPr>
              <a:t>Feedback &amp; Requirements</a:t>
            </a:r>
          </a:p>
        </p:txBody>
      </p:sp>
      <p:sp>
        <p:nvSpPr>
          <p:cNvPr id="14" name="Bent Arrow 13"/>
          <p:cNvSpPr/>
          <p:nvPr/>
        </p:nvSpPr>
        <p:spPr>
          <a:xfrm rot="16200000">
            <a:off x="3467100" y="886371"/>
            <a:ext cx="1125538" cy="7123112"/>
          </a:xfrm>
          <a:prstGeom prst="bentArrow">
            <a:avLst>
              <a:gd name="adj1" fmla="val 22384"/>
              <a:gd name="adj2" fmla="val 30234"/>
              <a:gd name="adj3" fmla="val 25000"/>
              <a:gd name="adj4" fmla="val 4375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675" y="4674146"/>
            <a:ext cx="26622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sysClr val="windowText" lastClr="000000"/>
                </a:solidFill>
                <a:latin typeface="+mn-lt"/>
                <a:cs typeface="+mn-cs"/>
              </a:rPr>
              <a:t>Feedback &amp; Requirements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6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TCB: Technical Coordination </a:t>
            </a:r>
            <a:r>
              <a:rPr lang="en-GB" sz="3600" dirty="0" smtClean="0"/>
              <a:t>Board</a:t>
            </a:r>
            <a:endParaRPr lang="en-GB" sz="3600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611188" y="1412776"/>
            <a:ext cx="7766870" cy="442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Represent their communities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GB" sz="2800" dirty="0" smtClean="0"/>
              <a:t>Users (CCO)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GB" dirty="0" smtClean="0"/>
              <a:t>Operations (COO)</a:t>
            </a:r>
            <a:endParaRPr lang="en-GB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Technology providers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GB" sz="2800" dirty="0" smtClean="0"/>
              <a:t>Contributing now/future to UMD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Representatives of the Technology Unit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GB" dirty="0" smtClean="0"/>
              <a:t>Definition and Verification of criteria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GB" sz="2800" dirty="0" smtClean="0"/>
              <a:t>Enabled by the EGI Software Repository</a:t>
            </a:r>
            <a:endParaRPr lang="en-GB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7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UMD Roadmap V0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Defines the concepts and the structure</a:t>
            </a:r>
          </a:p>
          <a:p>
            <a:r>
              <a:rPr lang="en-GB" dirty="0" smtClean="0"/>
              <a:t>Defines the processes and participants</a:t>
            </a:r>
          </a:p>
          <a:p>
            <a:r>
              <a:rPr lang="en-GB" dirty="0" smtClean="0"/>
              <a:t>Defines an initial set of capabilities</a:t>
            </a:r>
          </a:p>
          <a:p>
            <a:pPr lvl="1"/>
            <a:r>
              <a:rPr lang="en-GB" dirty="0" smtClean="0"/>
              <a:t>Too many? Too </a:t>
            </a:r>
            <a:r>
              <a:rPr lang="en-GB" dirty="0" smtClean="0"/>
              <a:t>few?</a:t>
            </a:r>
          </a:p>
          <a:p>
            <a:pPr lvl="1"/>
            <a:r>
              <a:rPr lang="en-GB" dirty="0" smtClean="0"/>
              <a:t>Too </a:t>
            </a:r>
            <a:r>
              <a:rPr lang="en-GB" dirty="0" smtClean="0"/>
              <a:t>vague? Too precise?</a:t>
            </a:r>
          </a:p>
          <a:p>
            <a:r>
              <a:rPr lang="en-GB" dirty="0" smtClean="0"/>
              <a:t>Does not define implementations</a:t>
            </a:r>
          </a:p>
          <a:p>
            <a:pPr lvl="1"/>
            <a:r>
              <a:rPr lang="en-GB" dirty="0" smtClean="0"/>
              <a:t>Need commitment from providers to provide!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Comment and feedback welcomed!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04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Capabilities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Functional</a:t>
            </a:r>
          </a:p>
          <a:p>
            <a:pPr lvl="1"/>
            <a:r>
              <a:rPr lang="en-GB" dirty="0" smtClean="0"/>
              <a:t>End-user focused</a:t>
            </a:r>
          </a:p>
          <a:p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Applied across all capabilities</a:t>
            </a:r>
          </a:p>
          <a:p>
            <a:r>
              <a:rPr lang="en-GB" dirty="0" smtClean="0"/>
              <a:t>Operational</a:t>
            </a:r>
          </a:p>
          <a:p>
            <a:pPr lvl="1"/>
            <a:r>
              <a:rPr lang="en-GB" dirty="0" smtClean="0"/>
              <a:t>Delivering the infrastructure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9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52588" y="5110832"/>
            <a:ext cx="7315200" cy="406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b="1">
                <a:solidFill>
                  <a:srgbClr val="FF0000"/>
                </a:solidFill>
                <a:latin typeface="Arial" charset="0"/>
                <a:cs typeface="Arial" charset="0"/>
              </a:rPr>
              <a:t>Management Capability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52588" y="4607595"/>
            <a:ext cx="7315200" cy="406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b="1">
                <a:solidFill>
                  <a:srgbClr val="FF0000"/>
                </a:solidFill>
                <a:latin typeface="Arial" charset="0"/>
                <a:cs typeface="Arial" charset="0"/>
              </a:rPr>
              <a:t>…  Capability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52588" y="4115470"/>
            <a:ext cx="7315200" cy="406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b="1">
                <a:solidFill>
                  <a:srgbClr val="FF0000"/>
                </a:solidFill>
                <a:latin typeface="Arial" charset="0"/>
                <a:cs typeface="Arial" charset="0"/>
              </a:rPr>
              <a:t>Monitoring Capability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52588" y="1691357"/>
            <a:ext cx="7315200" cy="406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Authentication Capability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52588" y="2167607"/>
            <a:ext cx="7315200" cy="406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b="1">
                <a:solidFill>
                  <a:srgbClr val="FF0000"/>
                </a:solidFill>
                <a:latin typeface="Arial" charset="0"/>
                <a:cs typeface="Arial" charset="0"/>
              </a:rPr>
              <a:t>Authorisation Capability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652588" y="2686720"/>
            <a:ext cx="1371600" cy="1336675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GB" b="1">
                <a:solidFill>
                  <a:srgbClr val="FF0000"/>
                </a:solidFill>
                <a:latin typeface="Arial" pitchFamily="34" charset="0"/>
              </a:rPr>
              <a:t>Computing</a:t>
            </a:r>
          </a:p>
          <a:p>
            <a:pPr algn="ctr"/>
            <a:r>
              <a:rPr lang="en-GB" b="1">
                <a:solidFill>
                  <a:srgbClr val="FF0000"/>
                </a:solidFill>
                <a:latin typeface="Arial" pitchFamily="34" charset="0"/>
              </a:rPr>
              <a:t>Capability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08325" y="2686720"/>
            <a:ext cx="1373188" cy="1336675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GB" b="1">
                <a:solidFill>
                  <a:srgbClr val="FF0000"/>
                </a:solidFill>
                <a:latin typeface="Arial" pitchFamily="34" charset="0"/>
              </a:rPr>
              <a:t>Data</a:t>
            </a:r>
          </a:p>
          <a:p>
            <a:pPr algn="ctr"/>
            <a:r>
              <a:rPr lang="en-GB" b="1">
                <a:solidFill>
                  <a:srgbClr val="FF0000"/>
                </a:solidFill>
                <a:latin typeface="Arial" pitchFamily="34" charset="0"/>
              </a:rPr>
              <a:t>Capability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567238" y="2686720"/>
            <a:ext cx="1489075" cy="1336675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GB" b="1">
                <a:solidFill>
                  <a:srgbClr val="FF0000"/>
                </a:solidFill>
                <a:latin typeface="Arial" pitchFamily="34" charset="0"/>
              </a:rPr>
              <a:t>----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330200" y="1926307"/>
            <a:ext cx="1027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Security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214313" y="3139157"/>
            <a:ext cx="1262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Functional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73025" y="4582195"/>
            <a:ext cx="1546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Operational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140450" y="2686720"/>
            <a:ext cx="1371600" cy="1336675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GB" b="1">
                <a:solidFill>
                  <a:srgbClr val="FF0000"/>
                </a:solidFill>
                <a:latin typeface="Arial" pitchFamily="34" charset="0"/>
              </a:rPr>
              <a:t>----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7596188" y="2705770"/>
            <a:ext cx="1371600" cy="1336675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itchFamily="34" charset="0"/>
              </a:rPr>
              <a:t>Information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itchFamily="34" charset="0"/>
              </a:rPr>
              <a:t>Discovery</a:t>
            </a:r>
            <a:endParaRPr lang="en-GB" b="1" dirty="0">
              <a:solidFill>
                <a:srgbClr val="FF0000"/>
              </a:solidFill>
              <a:latin typeface="Arial" pitchFamily="34" charset="0"/>
            </a:endParaRPr>
          </a:p>
          <a:p>
            <a:pPr algn="ctr"/>
            <a:r>
              <a:rPr lang="en-GB" b="1" dirty="0">
                <a:solidFill>
                  <a:srgbClr val="FF0000"/>
                </a:solidFill>
                <a:latin typeface="Arial" pitchFamily="34" charset="0"/>
              </a:rPr>
              <a:t>Capability</a:t>
            </a: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3276600" y="1032916"/>
            <a:ext cx="398780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800" b="1" dirty="0"/>
              <a:t>End-User Community </a:t>
            </a: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276600" y="5661248"/>
            <a:ext cx="398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800" b="1" dirty="0"/>
              <a:t>Operations Community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14/09/2010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UMD Roadmap</a:t>
            </a:r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FFBB-659E-4B19-8796-380948B3E74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53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EG-InSPIRE</Template>
  <TotalTime>453</TotalTime>
  <Words>535</Words>
  <Application>Microsoft Office PowerPoint</Application>
  <PresentationFormat>On-screen Show (4:3)</PresentationFormat>
  <Paragraphs>176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EG-InSPIRE</vt:lpstr>
      <vt:lpstr>UMD Roadmap https://documents.egi.eu/document/100</vt:lpstr>
      <vt:lpstr>UMD</vt:lpstr>
      <vt:lpstr>UMD in Context</vt:lpstr>
      <vt:lpstr>Definitions</vt:lpstr>
      <vt:lpstr>Virtuous Cycle</vt:lpstr>
      <vt:lpstr>TCB: Technical Coordination Board</vt:lpstr>
      <vt:lpstr>UMD Roadmap V0</vt:lpstr>
      <vt:lpstr>EGI Capabilities </vt:lpstr>
      <vt:lpstr>PowerPoint Presentation</vt:lpstr>
      <vt:lpstr>Functional Capabilities</vt:lpstr>
      <vt:lpstr>Security Functionalities</vt:lpstr>
      <vt:lpstr>Data Functionalities</vt:lpstr>
      <vt:lpstr>Operational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UMD Roadmap https://documents.egi.eu/document/100</dc:title>
  <dc:creator>StevenNewhouse</dc:creator>
  <cp:lastModifiedBy>StevenNewhouse</cp:lastModifiedBy>
  <cp:revision>13</cp:revision>
  <dcterms:created xsi:type="dcterms:W3CDTF">2010-09-14T05:44:15Z</dcterms:created>
  <dcterms:modified xsi:type="dcterms:W3CDTF">2010-09-14T13:19:23Z</dcterms:modified>
</cp:coreProperties>
</file>