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3"/>
  </p:notesMasterIdLst>
  <p:handoutMasterIdLst>
    <p:handoutMasterId r:id="rId34"/>
  </p:handoutMasterIdLst>
  <p:sldIdLst>
    <p:sldId id="256" r:id="rId2"/>
    <p:sldId id="385" r:id="rId3"/>
    <p:sldId id="353" r:id="rId4"/>
    <p:sldId id="262" r:id="rId5"/>
    <p:sldId id="366" r:id="rId6"/>
    <p:sldId id="360" r:id="rId7"/>
    <p:sldId id="388" r:id="rId8"/>
    <p:sldId id="377" r:id="rId9"/>
    <p:sldId id="380" r:id="rId10"/>
    <p:sldId id="381" r:id="rId11"/>
    <p:sldId id="382" r:id="rId12"/>
    <p:sldId id="378" r:id="rId13"/>
    <p:sldId id="389" r:id="rId14"/>
    <p:sldId id="390" r:id="rId15"/>
    <p:sldId id="379" r:id="rId16"/>
    <p:sldId id="391" r:id="rId17"/>
    <p:sldId id="392" r:id="rId18"/>
    <p:sldId id="393" r:id="rId19"/>
    <p:sldId id="367" r:id="rId20"/>
    <p:sldId id="368" r:id="rId21"/>
    <p:sldId id="369" r:id="rId22"/>
    <p:sldId id="370" r:id="rId23"/>
    <p:sldId id="371" r:id="rId24"/>
    <p:sldId id="372" r:id="rId25"/>
    <p:sldId id="373" r:id="rId26"/>
    <p:sldId id="374" r:id="rId27"/>
    <p:sldId id="375" r:id="rId28"/>
    <p:sldId id="376" r:id="rId29"/>
    <p:sldId id="383" r:id="rId30"/>
    <p:sldId id="387" r:id="rId31"/>
    <p:sldId id="386" r:id="rId32"/>
  </p:sldIdLst>
  <p:sldSz cx="9906000" cy="6858000" type="A4"/>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clrMru>
    <a:srgbClr val="1A96D6"/>
    <a:srgbClr val="00B09D"/>
    <a:srgbClr val="003300"/>
    <a:srgbClr val="FF0000"/>
    <a:srgbClr val="FF4F8A"/>
    <a:srgbClr val="FF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0" autoAdjust="0"/>
    <p:restoredTop sz="72355" autoAdjust="0"/>
  </p:normalViewPr>
  <p:slideViewPr>
    <p:cSldViewPr>
      <p:cViewPr>
        <p:scale>
          <a:sx n="75" d="100"/>
          <a:sy n="75" d="100"/>
        </p:scale>
        <p:origin x="-1536" y="-296"/>
      </p:cViewPr>
      <p:guideLst>
        <p:guide orient="horz" pos="2160"/>
        <p:guide pos="3120"/>
      </p:guideLst>
    </p:cSldViewPr>
  </p:slideViewPr>
  <p:outlineViewPr>
    <p:cViewPr>
      <p:scale>
        <a:sx n="33" d="100"/>
        <a:sy n="33" d="100"/>
      </p:scale>
      <p:origin x="0" y="259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35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0FCDF5B-C946-6A4A-966D-C72BFC060FC4}" type="slidenum">
              <a:rPr lang="nl-NL"/>
              <a:pPr/>
              <a:t>‹#›</a:t>
            </a:fld>
            <a:endParaRPr lang="nl-NL"/>
          </a:p>
        </p:txBody>
      </p:sp>
      <p:pic>
        <p:nvPicPr>
          <p:cNvPr id="32774" name="Picture 6" descr="logo_mix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37063" y="179388"/>
            <a:ext cx="2184400" cy="492125"/>
          </a:xfrm>
          <a:prstGeom prst="rect">
            <a:avLst/>
          </a:prstGeom>
          <a:noFill/>
        </p:spPr>
      </p:pic>
    </p:spTree>
    <p:extLst>
      <p:ext uri="{BB962C8B-B14F-4D97-AF65-F5344CB8AC3E}">
        <p14:creationId xmlns:p14="http://schemas.microsoft.com/office/powerpoint/2010/main" val="3825593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717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541B56A-4065-EE49-9ABE-1E68C80D0D58}" type="slidenum">
              <a:rPr lang="nl-NL"/>
              <a:pPr/>
              <a:t>‹#›</a:t>
            </a:fld>
            <a:endParaRPr lang="nl-NL"/>
          </a:p>
        </p:txBody>
      </p:sp>
    </p:spTree>
    <p:extLst>
      <p:ext uri="{BB962C8B-B14F-4D97-AF65-F5344CB8AC3E}">
        <p14:creationId xmlns:p14="http://schemas.microsoft.com/office/powerpoint/2010/main" val="2920293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is</a:t>
            </a:r>
            <a:r>
              <a:rPr lang="en-US" baseline="0"/>
              <a:t> there a gap?</a:t>
            </a:r>
          </a:p>
          <a:p>
            <a:r>
              <a:rPr lang="en-US" baseline="0"/>
              <a:t>When you look at the texts of ESFRI projects CLARIN, DARIAH, CESSDA, there is mention of GRID technology, in positive or even very positive terms.</a:t>
            </a:r>
          </a:p>
          <a:p>
            <a:r>
              <a:rPr lang="en-US" baseline="0"/>
              <a:t>A framework for collaboration, a source of sustainability, a potential for new research.</a:t>
            </a:r>
          </a:p>
          <a:p>
            <a:r>
              <a:rPr lang="en-US" baseline="0"/>
              <a:t>And from the side of the GRID initiatives there have been many invitations to come and talk and layout the use cases.</a:t>
            </a:r>
          </a:p>
          <a:p>
            <a:endParaRPr lang="en-US" baseline="0"/>
          </a:p>
          <a:p>
            <a:r>
              <a:rPr lang="en-US" baseline="0"/>
              <a:t>But, lately there has not been much news on the humanities front, and GRID is not mentioned that often, and where are the success stories?</a:t>
            </a:r>
          </a:p>
          <a:p>
            <a:endParaRPr lang="en-US" baseline="0"/>
          </a:p>
          <a:p>
            <a:r>
              <a:rPr lang="en-US" baseline="0"/>
              <a:t>So, what is happening? What is the dynamics?</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a:t>
            </a:fld>
            <a:endParaRPr lang="nl-NL"/>
          </a:p>
        </p:txBody>
      </p:sp>
    </p:spTree>
    <p:extLst>
      <p:ext uri="{BB962C8B-B14F-4D97-AF65-F5344CB8AC3E}">
        <p14:creationId xmlns:p14="http://schemas.microsoft.com/office/powerpoint/2010/main" val="2083493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But the</a:t>
            </a:r>
            <a:r>
              <a:rPr lang="en-US" baseline="0"/>
              <a:t>n, in Deliverable D2R-2a Federation Foundation for Language Resource and Technology, one can read this passage.</a:t>
            </a:r>
          </a:p>
          <a:p>
            <a:r>
              <a:rPr lang="en-US" baseline="0"/>
              <a:t>In the same report it is stated that the detailed knowledge that is needed to build on the GRID is not available in the client communities, and that it is difficult to get access to that expertise where it can be found, in the computing centres, due to capacity problems.</a:t>
            </a:r>
          </a:p>
          <a:p>
            <a:endParaRPr lang="en-US" baseline="0"/>
          </a:p>
          <a:p>
            <a:r>
              <a:rPr lang="en-US" baseline="0"/>
              <a:t>This all handles about just a part of the challenge: implementing authentication and authorisation in a webservices/grid context.</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10</a:t>
            </a:fld>
            <a:endParaRPr lang="nl-NL"/>
          </a:p>
        </p:txBody>
      </p:sp>
    </p:spTree>
    <p:extLst>
      <p:ext uri="{BB962C8B-B14F-4D97-AF65-F5344CB8AC3E}">
        <p14:creationId xmlns:p14="http://schemas.microsoft.com/office/powerpoint/2010/main" val="84553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When it comes down to the construction stage, where things get implemented, CLARIN does not see readily available GRID technology that can perform the following things at the same time:</a:t>
            </a:r>
          </a:p>
          <a:p>
            <a:pPr marL="228600" indent="-228600">
              <a:buAutoNum type="arabicParenBoth"/>
            </a:pPr>
            <a:r>
              <a:rPr lang="en-US"/>
              <a:t>maintain large amounts of data securely</a:t>
            </a:r>
          </a:p>
          <a:p>
            <a:pPr marL="228600" indent="-228600">
              <a:buAutoNum type="arabicParenBoth"/>
            </a:pPr>
            <a:r>
              <a:rPr lang="en-US"/>
              <a:t>create</a:t>
            </a:r>
            <a:r>
              <a:rPr lang="en-US" baseline="0"/>
              <a:t> and maintain workflows of webservices using that data</a:t>
            </a:r>
          </a:p>
          <a:p>
            <a:pPr marL="228600" indent="-228600">
              <a:buAutoNum type="arabicParenBoth"/>
            </a:pPr>
            <a:r>
              <a:rPr lang="en-US" baseline="0"/>
              <a:t>used by communities of many users</a:t>
            </a:r>
          </a:p>
          <a:p>
            <a:pPr marL="228600" indent="-228600">
              <a:buAutoNum type="arabicParenBoth"/>
            </a:pPr>
            <a:r>
              <a:rPr lang="en-US" baseline="0"/>
              <a:t>with proper authentication and authorisation</a:t>
            </a:r>
          </a:p>
          <a:p>
            <a:pPr marL="0" indent="0">
              <a:buNone/>
            </a:pPr>
            <a:r>
              <a:rPr lang="en-US" baseline="0"/>
              <a:t>If these things can be realised quicker using cloud technology, even commercially, so be it.</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11</a:t>
            </a:fld>
            <a:endParaRPr lang="nl-NL"/>
          </a:p>
        </p:txBody>
      </p:sp>
    </p:spTree>
    <p:extLst>
      <p:ext uri="{BB962C8B-B14F-4D97-AF65-F5344CB8AC3E}">
        <p14:creationId xmlns:p14="http://schemas.microsoft.com/office/powerpoint/2010/main" val="182164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smtClean="0">
                <a:solidFill>
                  <a:schemeClr val="tx1"/>
                </a:solidFill>
                <a:latin typeface="Arial" charset="0"/>
                <a:ea typeface="+mn-ea"/>
                <a:cs typeface="+mn-cs"/>
              </a:rPr>
              <a:t>DARIAH is for arts and humanities, and cultural heritage. </a:t>
            </a:r>
          </a:p>
          <a:p>
            <a:r>
              <a:rPr lang="en-US" sz="1200" kern="1200" smtClean="0">
                <a:solidFill>
                  <a:schemeClr val="tx1"/>
                </a:solidFill>
                <a:latin typeface="Arial" charset="0"/>
                <a:ea typeface="+mn-ea"/>
                <a:cs typeface="+mn-cs"/>
              </a:rPr>
              <a:t>The mission is to give ICT-based methods more scope,</a:t>
            </a:r>
            <a:r>
              <a:rPr lang="en-US" sz="1200" kern="1200" baseline="0" smtClean="0">
                <a:solidFill>
                  <a:schemeClr val="tx1"/>
                </a:solidFill>
                <a:latin typeface="Arial" charset="0"/>
                <a:ea typeface="+mn-ea"/>
                <a:cs typeface="+mn-cs"/>
              </a:rPr>
              <a:t> add meaningful links between sources of all (digital) kinds, and exchange expertise across disciplines.</a:t>
            </a:r>
            <a:endParaRPr lang="en-US" sz="1200" kern="1200" smtClean="0">
              <a:solidFill>
                <a:schemeClr val="tx1"/>
              </a:solidFill>
              <a:latin typeface="Arial" charset="0"/>
              <a:ea typeface="+mn-ea"/>
              <a:cs typeface="+mn-cs"/>
            </a:endParaRPr>
          </a:p>
          <a:p>
            <a:r>
              <a:rPr lang="en-US" sz="1200" kern="1200" smtClean="0">
                <a:solidFill>
                  <a:schemeClr val="tx1"/>
                </a:solidFill>
                <a:latin typeface="Arial" charset="0"/>
                <a:ea typeface="+mn-ea"/>
                <a:cs typeface="+mn-cs"/>
              </a:rPr>
              <a:t>It is planned to organise DARIAH as four Virtual Competency Centres (VCCs). </a:t>
            </a:r>
          </a:p>
          <a:p>
            <a:r>
              <a:rPr lang="en-US" sz="1200" kern="1200" smtClean="0">
                <a:solidFill>
                  <a:schemeClr val="tx1"/>
                </a:solidFill>
                <a:latin typeface="Arial" charset="0"/>
                <a:ea typeface="+mn-ea"/>
                <a:cs typeface="+mn-cs"/>
              </a:rPr>
              <a:t>Each of the four VCCs is focused on one particular area of expertise: </a:t>
            </a:r>
          </a:p>
          <a:p>
            <a:pPr marL="0" indent="0">
              <a:buNone/>
            </a:pPr>
            <a:r>
              <a:rPr lang="en-US" sz="1200" kern="1200" smtClean="0">
                <a:solidFill>
                  <a:schemeClr val="tx1"/>
                </a:solidFill>
                <a:latin typeface="Arial" charset="0"/>
                <a:ea typeface="+mn-ea"/>
                <a:cs typeface="+mn-cs"/>
              </a:rPr>
              <a:t>-1- e-Infrastructure,</a:t>
            </a:r>
          </a:p>
          <a:p>
            <a:pPr marL="0" indent="0">
              <a:buNone/>
            </a:pPr>
            <a:r>
              <a:rPr lang="en-US" sz="1200" kern="1200" smtClean="0">
                <a:solidFill>
                  <a:schemeClr val="tx1"/>
                </a:solidFill>
                <a:latin typeface="Arial" charset="0"/>
                <a:ea typeface="+mn-ea"/>
                <a:cs typeface="+mn-cs"/>
              </a:rPr>
              <a:t>-2- Research and Education Liaison,</a:t>
            </a:r>
          </a:p>
          <a:p>
            <a:pPr marL="0" indent="0">
              <a:buNone/>
            </a:pPr>
            <a:r>
              <a:rPr lang="en-US" sz="1200" kern="1200" smtClean="0">
                <a:solidFill>
                  <a:schemeClr val="tx1"/>
                </a:solidFill>
                <a:latin typeface="Arial" charset="0"/>
                <a:ea typeface="+mn-ea"/>
                <a:cs typeface="+mn-cs"/>
              </a:rPr>
              <a:t>-3-</a:t>
            </a:r>
            <a:r>
              <a:rPr lang="en-US" sz="1200" kern="1200" baseline="0" smtClean="0">
                <a:solidFill>
                  <a:schemeClr val="tx1"/>
                </a:solidFill>
                <a:latin typeface="Arial" charset="0"/>
                <a:ea typeface="+mn-ea"/>
                <a:cs typeface="+mn-cs"/>
              </a:rPr>
              <a:t> </a:t>
            </a:r>
            <a:r>
              <a:rPr lang="en-US" sz="1200" kern="1200" smtClean="0">
                <a:solidFill>
                  <a:schemeClr val="tx1"/>
                </a:solidFill>
                <a:latin typeface="Arial" charset="0"/>
                <a:ea typeface="+mn-ea"/>
                <a:cs typeface="+mn-cs"/>
              </a:rPr>
              <a:t>Scholarly Content,</a:t>
            </a:r>
          </a:p>
          <a:p>
            <a:pPr marL="0" indent="0">
              <a:buNone/>
            </a:pPr>
            <a:r>
              <a:rPr lang="en-US" sz="1200" kern="1200" smtClean="0">
                <a:solidFill>
                  <a:schemeClr val="tx1"/>
                </a:solidFill>
                <a:latin typeface="Arial" charset="0"/>
                <a:ea typeface="+mn-ea"/>
                <a:cs typeface="+mn-cs"/>
              </a:rPr>
              <a:t>-4- Advocacy</a:t>
            </a:r>
          </a:p>
          <a:p>
            <a:pPr marL="0" indent="0">
              <a:buNone/>
            </a:pPr>
            <a:r>
              <a:rPr lang="en-US" sz="1200" kern="1200" smtClean="0">
                <a:solidFill>
                  <a:schemeClr val="tx1"/>
                </a:solidFill>
                <a:latin typeface="Arial" charset="0"/>
                <a:ea typeface="+mn-ea"/>
                <a:cs typeface="+mn-cs"/>
              </a:rPr>
              <a:t>Of these, 1 and 3 are most relevant for GRID computing.</a:t>
            </a:r>
          </a:p>
        </p:txBody>
      </p:sp>
      <p:sp>
        <p:nvSpPr>
          <p:cNvPr id="4" name="Slide Number Placeholder 3"/>
          <p:cNvSpPr>
            <a:spLocks noGrp="1"/>
          </p:cNvSpPr>
          <p:nvPr>
            <p:ph type="sldNum" sz="quarter" idx="10"/>
          </p:nvPr>
        </p:nvSpPr>
        <p:spPr/>
        <p:txBody>
          <a:bodyPr/>
          <a:lstStyle/>
          <a:p>
            <a:fld id="{B541B56A-4065-EE49-9ABE-1E68C80D0D58}" type="slidenum">
              <a:rPr lang="nl-NL"/>
              <a:pPr/>
              <a:t>12</a:t>
            </a:fld>
            <a:endParaRPr lang="nl-NL"/>
          </a:p>
        </p:txBody>
      </p:sp>
    </p:spTree>
    <p:extLst>
      <p:ext uri="{BB962C8B-B14F-4D97-AF65-F5344CB8AC3E}">
        <p14:creationId xmlns:p14="http://schemas.microsoft.com/office/powerpoint/2010/main" val="113514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smtClean="0">
                <a:solidFill>
                  <a:schemeClr val="tx1"/>
                </a:solidFill>
                <a:latin typeface="Arial" charset="0"/>
                <a:ea typeface="+mn-ea"/>
                <a:cs typeface="+mn-cs"/>
              </a:rPr>
              <a:t>When I look in the documents of DARIAH and search for references to GRID, </a:t>
            </a:r>
          </a:p>
          <a:p>
            <a:r>
              <a:rPr lang="en-US" sz="1200" kern="1200" smtClean="0">
                <a:solidFill>
                  <a:schemeClr val="tx1"/>
                </a:solidFill>
                <a:latin typeface="Arial" charset="0"/>
                <a:ea typeface="+mn-ea"/>
                <a:cs typeface="+mn-cs"/>
              </a:rPr>
              <a:t>I do not find</a:t>
            </a:r>
            <a:r>
              <a:rPr lang="en-US" sz="1200" kern="1200" baseline="0" smtClean="0">
                <a:solidFill>
                  <a:schemeClr val="tx1"/>
                </a:solidFill>
                <a:latin typeface="Arial" charset="0"/>
                <a:ea typeface="+mn-ea"/>
                <a:cs typeface="+mn-cs"/>
              </a:rPr>
              <a:t> high performance computing, but there is mention of the grid, not much though, and programmatic access to data.</a:t>
            </a:r>
          </a:p>
          <a:p>
            <a:r>
              <a:rPr lang="en-US" sz="1200" kern="1200" baseline="0" smtClean="0">
                <a:solidFill>
                  <a:schemeClr val="tx1"/>
                </a:solidFill>
                <a:latin typeface="Arial" charset="0"/>
                <a:ea typeface="+mn-ea"/>
                <a:cs typeface="+mn-cs"/>
              </a:rPr>
              <a:t>The emphasis is on preservation of data.</a:t>
            </a:r>
          </a:p>
          <a:p>
            <a:r>
              <a:rPr lang="en-US" sz="1200" kern="1200" baseline="0" smtClean="0">
                <a:solidFill>
                  <a:schemeClr val="tx1"/>
                </a:solidFill>
                <a:latin typeface="Arial" charset="0"/>
                <a:ea typeface="+mn-ea"/>
                <a:cs typeface="+mn-cs"/>
              </a:rPr>
              <a:t>Yet there is a real interest in GRID and a real dedication to use it.</a:t>
            </a:r>
          </a:p>
          <a:p>
            <a:r>
              <a:rPr lang="en-US" sz="1200" kern="1200" baseline="0" smtClean="0">
                <a:solidFill>
                  <a:schemeClr val="tx1"/>
                </a:solidFill>
                <a:latin typeface="Arial" charset="0"/>
                <a:ea typeface="+mn-ea"/>
                <a:cs typeface="+mn-cs"/>
              </a:rPr>
              <a:t>One of the best testimonies is the TextGRID project and foundation in Göttingen, one of the DARIAH partners, which is itself a joint project between 10 partners.</a:t>
            </a:r>
            <a:endParaRPr lang="en-US" sz="1200" kern="1200" smtClean="0">
              <a:solidFill>
                <a:schemeClr val="tx1"/>
              </a:solidFill>
              <a:latin typeface="Arial" charset="0"/>
              <a:ea typeface="+mn-ea"/>
              <a:cs typeface="+mn-cs"/>
            </a:endParaRPr>
          </a:p>
          <a:p>
            <a:r>
              <a:rPr lang="en-US"/>
              <a:t>It is funded by the German Federal Ministry of Education and Research (BMBF) for the period starting June 1st 2009 to May 31th 2012.</a:t>
            </a:r>
          </a:p>
          <a:p>
            <a:r>
              <a:rPr lang="en-US"/>
              <a:t>It</a:t>
            </a:r>
            <a:r>
              <a:rPr lang="en-US" baseline="0"/>
              <a:t> consists of </a:t>
            </a:r>
            <a:r>
              <a:rPr lang="en-US"/>
              <a:t>The TextGrid Repository</a:t>
            </a:r>
            <a:r>
              <a:rPr lang="en-US" baseline="0"/>
              <a:t> </a:t>
            </a:r>
            <a:r>
              <a:rPr lang="en-US"/>
              <a:t>a long-term archive for research data in the humanities, embedded in a grid infrastructure, and</a:t>
            </a:r>
          </a:p>
          <a:p>
            <a:r>
              <a:rPr lang="en-US"/>
              <a:t>The TextGrid Laboratory, a virtual research environment, with a growing set of tools.</a:t>
            </a:r>
          </a:p>
          <a:p>
            <a:r>
              <a:rPr lang="en-US"/>
              <a:t>This can</a:t>
            </a:r>
            <a:r>
              <a:rPr lang="en-US" baseline="0"/>
              <a:t> be seen as an excellent testbed of what GRID can do for humanities. </a:t>
            </a:r>
          </a:p>
          <a:p>
            <a:r>
              <a:rPr lang="en-US" baseline="0"/>
              <a:t>Note that TextGRID is not about high performance computing. The GRID is mainly used for its datastoring capabilities.</a:t>
            </a:r>
            <a:r>
              <a:rPr lang="en-US"/>
              <a:t> </a:t>
            </a:r>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13</a:t>
            </a:fld>
            <a:endParaRPr lang="nl-NL"/>
          </a:p>
        </p:txBody>
      </p:sp>
    </p:spTree>
    <p:extLst>
      <p:ext uri="{BB962C8B-B14F-4D97-AF65-F5344CB8AC3E}">
        <p14:creationId xmlns:p14="http://schemas.microsoft.com/office/powerpoint/2010/main" val="200633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 Report in 2009 announces two experiments, with TextGRID and D4Science, but to</a:t>
            </a:r>
            <a:r>
              <a:rPr lang="en-US" baseline="0"/>
              <a:t> me it was unclear whether these experiments have taken place by now.</a:t>
            </a:r>
          </a:p>
          <a:p>
            <a:r>
              <a:rPr lang="en-US" baseline="0"/>
              <a:t>But there is a report: Infrastructure for Interactivity – Decoupled Systems on the Loose, with many acute observations of the practice in the humanities on the one hand, and the many providing technologies in the grid world on the other hand.</a:t>
            </a:r>
            <a:endParaRPr lang="en-US"/>
          </a:p>
          <a:p>
            <a:r>
              <a:rPr lang="en-US"/>
              <a:t>I see it as a real attempt to pave the way for humanities’ use cases towards using grid and cloud technologies.</a:t>
            </a:r>
          </a:p>
          <a:p>
            <a:r>
              <a:rPr lang="en-US"/>
              <a:t>FIndings are: repositories still have</a:t>
            </a:r>
            <a:r>
              <a:rPr lang="en-US" baseline="0"/>
              <a:t> to be linked to grid infrastructure.</a:t>
            </a:r>
          </a:p>
          <a:p>
            <a:r>
              <a:rPr lang="en-US" baseline="0"/>
              <a:t>Ways to do so are via cloud interfaces on a GRID, or loosely coupled through web technologies (REST based interface).</a:t>
            </a:r>
          </a:p>
          <a:p>
            <a:endParaRPr lang="en-US" baseline="0"/>
          </a:p>
          <a:p>
            <a:r>
              <a:rPr lang="en-US" baseline="0"/>
              <a:t>All in all, In the DARIAH deliverables I have not seen something conclusive about using the GRID. I think TextGRID is the most visible step forward.</a:t>
            </a:r>
          </a:p>
          <a:p>
            <a:r>
              <a:rPr lang="en-US" baseline="0"/>
              <a:t>I know that there have many profound discussions about the nature of the technology that should carry the DARIAH research infrastructure.</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14</a:t>
            </a:fld>
            <a:endParaRPr lang="nl-NL"/>
          </a:p>
        </p:txBody>
      </p:sp>
    </p:spTree>
    <p:extLst>
      <p:ext uri="{BB962C8B-B14F-4D97-AF65-F5344CB8AC3E}">
        <p14:creationId xmlns:p14="http://schemas.microsoft.com/office/powerpoint/2010/main" val="34074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CESSDA is venerable and old, a liaison</a:t>
            </a:r>
            <a:r>
              <a:rPr lang="en-US" baseline="0"/>
              <a:t> of social sciences archives since 1970.</a:t>
            </a:r>
          </a:p>
          <a:p>
            <a:r>
              <a:rPr lang="en-US" baseline="0"/>
              <a:t>Now, in the ESFRI Framework Program 7 it is undertaking an overhaul, basically to give the ICT induced dynamics a better scope.</a:t>
            </a:r>
          </a:p>
          <a:p>
            <a:endParaRPr lang="en-US" baseline="0"/>
          </a:p>
          <a:p>
            <a:r>
              <a:rPr lang="en-US" baseline="0"/>
              <a:t>The business of CESSDA is to provide access to large amounts of data on society, and to do meaningful things with that data, such as harmonising the results of different studies, and then analysing the quantities and qualities.</a:t>
            </a:r>
          </a:p>
          <a:p>
            <a:endParaRPr lang="en-US" baseline="0"/>
          </a:p>
          <a:p>
            <a:r>
              <a:rPr lang="en-US" baseline="0"/>
              <a:t>One of the subtasks of the preparatory project is to investigate the potential of grid technologies.</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15</a:t>
            </a:fld>
            <a:endParaRPr lang="nl-NL"/>
          </a:p>
        </p:txBody>
      </p:sp>
    </p:spTree>
    <p:extLst>
      <p:ext uri="{BB962C8B-B14F-4D97-AF65-F5344CB8AC3E}">
        <p14:creationId xmlns:p14="http://schemas.microsoft.com/office/powerpoint/2010/main" val="3524030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 use cases in CESSDA center around the collection of</a:t>
            </a:r>
            <a:r>
              <a:rPr lang="en-US" baseline="0"/>
              <a:t> data</a:t>
            </a:r>
          </a:p>
          <a:p>
            <a:r>
              <a:rPr lang="en-US" baseline="0"/>
              <a:t>developing methods to harmonise them,</a:t>
            </a:r>
          </a:p>
          <a:p>
            <a:r>
              <a:rPr lang="en-US" baseline="0"/>
              <a:t>do analytical studies on the results</a:t>
            </a:r>
          </a:p>
          <a:p>
            <a:endParaRPr lang="en-US" baseline="0"/>
          </a:p>
          <a:p>
            <a:r>
              <a:rPr lang="en-US" baseline="0"/>
              <a:t>It is important to do that in collaboration with researchers all over Europe,</a:t>
            </a:r>
          </a:p>
          <a:p>
            <a:r>
              <a:rPr lang="en-US" baseline="0"/>
              <a:t>but due to the sensitive nature of portions of the data,</a:t>
            </a:r>
          </a:p>
          <a:p>
            <a:r>
              <a:rPr lang="en-US" baseline="0"/>
              <a:t>the access conditions must be tightly controlled.</a:t>
            </a:r>
          </a:p>
          <a:p>
            <a:endParaRPr lang="en-US" baseline="0"/>
          </a:p>
          <a:p>
            <a:r>
              <a:rPr lang="en-US" baseline="0"/>
              <a:t>New scientific survey methods may be developed, and then it is important to be able to compare the new results with those of older surveys, for which lots of data of various sources must be accessed, harmonised, and analysed.</a:t>
            </a:r>
          </a:p>
        </p:txBody>
      </p:sp>
      <p:sp>
        <p:nvSpPr>
          <p:cNvPr id="4" name="Slide Number Placeholder 3"/>
          <p:cNvSpPr>
            <a:spLocks noGrp="1"/>
          </p:cNvSpPr>
          <p:nvPr>
            <p:ph type="sldNum" sz="quarter" idx="10"/>
          </p:nvPr>
        </p:nvSpPr>
        <p:spPr/>
        <p:txBody>
          <a:bodyPr/>
          <a:lstStyle/>
          <a:p>
            <a:fld id="{B541B56A-4065-EE49-9ABE-1E68C80D0D58}" type="slidenum">
              <a:rPr lang="nl-NL"/>
              <a:pPr/>
              <a:t>16</a:t>
            </a:fld>
            <a:endParaRPr lang="nl-NL"/>
          </a:p>
        </p:txBody>
      </p:sp>
    </p:spTree>
    <p:extLst>
      <p:ext uri="{BB962C8B-B14F-4D97-AF65-F5344CB8AC3E}">
        <p14:creationId xmlns:p14="http://schemas.microsoft.com/office/powerpoint/2010/main" val="48031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a:t>
            </a:r>
            <a:r>
              <a:rPr lang="en-US" baseline="0"/>
              <a:t> February 2009 report says that yes GRID is useful, but with certain caveats: GRID might solve partial problems,</a:t>
            </a:r>
          </a:p>
          <a:p>
            <a:r>
              <a:rPr lang="en-US" baseline="0"/>
              <a:t>but it is unclear which precise approach to choose,</a:t>
            </a:r>
          </a:p>
          <a:p>
            <a:r>
              <a:rPr lang="en-US" baseline="0"/>
              <a:t>and whether there is an approach that will satisfy all constraints in the relevant scenarios.</a:t>
            </a:r>
          </a:p>
          <a:p>
            <a:endParaRPr lang="en-US" baseline="0"/>
          </a:p>
          <a:p>
            <a:r>
              <a:rPr lang="en-US" baseline="0"/>
              <a:t>Richard Sinnott</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17</a:t>
            </a:fld>
            <a:endParaRPr lang="nl-NL"/>
          </a:p>
        </p:txBody>
      </p:sp>
    </p:spTree>
    <p:extLst>
      <p:ext uri="{BB962C8B-B14F-4D97-AF65-F5344CB8AC3E}">
        <p14:creationId xmlns:p14="http://schemas.microsoft.com/office/powerpoint/2010/main" val="336873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 May 2009 analysis</a:t>
            </a:r>
            <a:r>
              <a:rPr lang="en-US" baseline="0"/>
              <a:t> of Strengths, Weaknesses, Opportunities and Threats makes it more explicit.</a:t>
            </a:r>
          </a:p>
          <a:p>
            <a:r>
              <a:rPr lang="en-US" baseline="0"/>
              <a:t>While the GRID solves several partial problems (like single sign on),</a:t>
            </a:r>
          </a:p>
          <a:p>
            <a:r>
              <a:rPr lang="en-US" baseline="0"/>
              <a:t>the technology as a whole is not geared to the heart of CESSDA’s problems,</a:t>
            </a:r>
          </a:p>
          <a:p>
            <a:r>
              <a:rPr lang="en-US" baseline="0"/>
              <a:t>and the recommendation is: do realistic case studies and </a:t>
            </a:r>
          </a:p>
          <a:p>
            <a:r>
              <a:rPr lang="en-US" baseline="0"/>
              <a:t>conduct them on various technologies:</a:t>
            </a:r>
          </a:p>
          <a:p>
            <a:r>
              <a:rPr lang="en-US" baseline="0"/>
              <a:t>GRID, Cloud, and traditional client server.</a:t>
            </a:r>
          </a:p>
          <a:p>
            <a:endParaRPr lang="en-US" baseline="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a:t>Richard Sinnott</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18</a:t>
            </a:fld>
            <a:endParaRPr lang="nl-NL"/>
          </a:p>
        </p:txBody>
      </p:sp>
    </p:spTree>
    <p:extLst>
      <p:ext uri="{BB962C8B-B14F-4D97-AF65-F5344CB8AC3E}">
        <p14:creationId xmlns:p14="http://schemas.microsoft.com/office/powerpoint/2010/main" val="273442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A step back.</a:t>
            </a:r>
          </a:p>
          <a:p>
            <a:r>
              <a:rPr lang="en-US"/>
              <a:t>Why are</a:t>
            </a:r>
            <a:r>
              <a:rPr lang="en-US" baseline="0"/>
              <a:t> humanities interested in RIs?</a:t>
            </a:r>
          </a:p>
          <a:p>
            <a:r>
              <a:rPr lang="en-US" baseline="0"/>
              <a:t>Let’s summarise the most important requirements, on a very high level, so that we can focus on what is really needed from GRID technology.</a:t>
            </a:r>
          </a:p>
          <a:p>
            <a:r>
              <a:rPr lang="en-US" baseline="0"/>
              <a:t>The highest level is to accomodate a change in scholarly dynamics due to the new possibilities generated by ICT.</a:t>
            </a:r>
          </a:p>
          <a:p>
            <a:r>
              <a:rPr lang="en-US" baseline="0"/>
              <a:t>We have to translate this into implementable requirements.</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19</a:t>
            </a:fld>
            <a:endParaRPr lang="nl-NL"/>
          </a:p>
        </p:txBody>
      </p:sp>
    </p:spTree>
    <p:extLst>
      <p:ext uri="{BB962C8B-B14F-4D97-AF65-F5344CB8AC3E}">
        <p14:creationId xmlns:p14="http://schemas.microsoft.com/office/powerpoint/2010/main" val="309905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1925 Aldous Huxley Along the Road Views of Holland</a:t>
            </a:r>
          </a:p>
          <a:p>
            <a:endParaRPr lang="en-US"/>
          </a:p>
          <a:p>
            <a:r>
              <a:rPr lang="en-US"/>
              <a:t>my love for plane geometry prepared me</a:t>
            </a:r>
            <a:r>
              <a:rPr lang="en-US" baseline="0"/>
              <a:t> to feel a special affection for Holland. </a:t>
            </a:r>
          </a:p>
          <a:p>
            <a:r>
              <a:rPr lang="en-US" baseline="0"/>
              <a:t>For the Dutch landscape has all the qualities that make geometry so delightful. ...</a:t>
            </a:r>
          </a:p>
          <a:p>
            <a:r>
              <a:rPr lang="en-US" baseline="0"/>
              <a:t>In the interminable polders, the dykes and ditches intersect another at right angles, a criss-cross of perfect parallels. ...</a:t>
            </a:r>
          </a:p>
          <a:p>
            <a:r>
              <a:rPr lang="en-US" baseline="0"/>
              <a:t>No wonder Descartes preferred the Dutch landscape to any other scene.</a:t>
            </a:r>
          </a:p>
          <a:p>
            <a:r>
              <a:rPr lang="en-US" baseline="0"/>
              <a:t>It’s the rationalist’s paradise. ...</a:t>
            </a:r>
          </a:p>
          <a:p>
            <a:r>
              <a:rPr lang="en-US" baseline="0"/>
              <a:t>One feels that the universe is a simple affair that can be explained in terms of physics and mechanics, that all men are equally endowed with reason and that it is only  a question of putting the right arguments before them ... to inaugurate the reign of justice and common sense.</a:t>
            </a:r>
          </a:p>
          <a:p>
            <a:endParaRPr lang="en-US"/>
          </a:p>
          <a:p>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a:t>
            </a:fld>
            <a:endParaRPr lang="nl-NL"/>
          </a:p>
        </p:txBody>
      </p:sp>
    </p:spTree>
    <p:extLst>
      <p:ext uri="{BB962C8B-B14F-4D97-AF65-F5344CB8AC3E}">
        <p14:creationId xmlns:p14="http://schemas.microsoft.com/office/powerpoint/2010/main" val="300713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Before we do that, it is handy</a:t>
            </a:r>
            <a:r>
              <a:rPr lang="en-US" baseline="0"/>
              <a:t> to list some (very important) “non-functional” requirements.</a:t>
            </a:r>
          </a:p>
          <a:p>
            <a:r>
              <a:rPr lang="en-US" baseline="0"/>
              <a:t>Access rights may be more complicated here, because the multiple roles that the sources play: they are also exhibited in musea, published by commercial parties, etc.</a:t>
            </a:r>
          </a:p>
          <a:p>
            <a:r>
              <a:rPr lang="en-US" baseline="0"/>
              <a:t>Sustainability is more profound than elsewhere: these sources have often existed for centuries, consulting digital representations of these sources is likely to last for a few centuries more.</a:t>
            </a:r>
          </a:p>
          <a:p>
            <a:r>
              <a:rPr lang="en-US" baseline="0"/>
              <a:t>Writing applications to give beautiful access to sources should not be inordinately difficult due to underlying technology. That technology should be shielded from application programmers working for the humanities. It is this kind of “ease of use” that I have in mind, not the ease of use of the end-user (which is important as well, but that is a concern for the application developer).</a:t>
            </a:r>
          </a:p>
          <a:p>
            <a:r>
              <a:rPr lang="en-US" baseline="0"/>
              <a:t>Performance is important, but not that important. The quest for real high performance is still isolated. But when the need arises, HPC should be “around the corner”, so that applications can be written for every kind of performance without dramatic redesign.</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20</a:t>
            </a:fld>
            <a:endParaRPr lang="nl-NL"/>
          </a:p>
        </p:txBody>
      </p:sp>
    </p:spTree>
    <p:extLst>
      <p:ext uri="{BB962C8B-B14F-4D97-AF65-F5344CB8AC3E}">
        <p14:creationId xmlns:p14="http://schemas.microsoft.com/office/powerpoint/2010/main" val="3849606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GRID technology</a:t>
            </a:r>
            <a:r>
              <a:rPr lang="en-US" baseline="0"/>
              <a:t> is optimised for large volumes of data, for parallelism and many instructions per second.</a:t>
            </a:r>
          </a:p>
          <a:p>
            <a:r>
              <a:rPr lang="en-US" baseline="0"/>
              <a:t>When GRID people look at humanities data, a first reaction might be: out of scope.</a:t>
            </a:r>
          </a:p>
          <a:p>
            <a:r>
              <a:rPr lang="en-US" baseline="0"/>
              <a:t>All files are small, there is no real computation.</a:t>
            </a:r>
          </a:p>
          <a:p>
            <a:r>
              <a:rPr lang="en-US" baseline="0"/>
              <a:t>Yes. And there are other things that do not enter into the considerations: the complex structure of the data, and the many interrelationships.</a:t>
            </a:r>
          </a:p>
          <a:p>
            <a:r>
              <a:rPr lang="en-US" baseline="0"/>
              <a:t>We talk about data that does not make sense without extensive interpretation, symbolic processing, and links with human background knowledge.</a:t>
            </a:r>
          </a:p>
          <a:p>
            <a:r>
              <a:rPr lang="en-US" baseline="0"/>
              <a:t>So people want to work with this data in other ways than with data that flows from scientific instruments.</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21</a:t>
            </a:fld>
            <a:endParaRPr lang="nl-NL"/>
          </a:p>
        </p:txBody>
      </p:sp>
    </p:spTree>
    <p:extLst>
      <p:ext uri="{BB962C8B-B14F-4D97-AF65-F5344CB8AC3E}">
        <p14:creationId xmlns:p14="http://schemas.microsoft.com/office/powerpoint/2010/main" val="144300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 humanities are working on an exciting (meta)program of trying to capture as much of human interpretation skills in software as they can.</a:t>
            </a:r>
          </a:p>
          <a:p>
            <a:r>
              <a:rPr lang="en-US"/>
              <a:t>Yet they</a:t>
            </a:r>
            <a:r>
              <a:rPr lang="en-US" baseline="0"/>
              <a:t> are far from an unbroken algorithmic chain from data to cognition. So, intermediate results have to be gathered, looked at by humans, reordered, enriched, submitted to other workflows.</a:t>
            </a:r>
          </a:p>
          <a:p>
            <a:r>
              <a:rPr lang="en-US" baseline="0"/>
              <a:t>There is much interaction needed between researchers and their data, so the infrastructure should facilitate that.</a:t>
            </a:r>
          </a:p>
          <a:p>
            <a:r>
              <a:rPr lang="en-US" baseline="0"/>
              <a:t>How can we direct the technology people in such a way that they build the infrastructure that we need?</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22</a:t>
            </a:fld>
            <a:endParaRPr lang="nl-NL"/>
          </a:p>
        </p:txBody>
      </p:sp>
    </p:spTree>
    <p:extLst>
      <p:ext uri="{BB962C8B-B14F-4D97-AF65-F5344CB8AC3E}">
        <p14:creationId xmlns:p14="http://schemas.microsoft.com/office/powerpoint/2010/main" val="151848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By means of use cases, but not limited, concrete, end-user use cases, but by virtual use cases.</a:t>
            </a:r>
          </a:p>
          <a:p>
            <a:r>
              <a:rPr lang="en-US"/>
              <a:t>We can learn a</a:t>
            </a:r>
            <a:r>
              <a:rPr lang="en-US" baseline="0"/>
              <a:t> lot from CLARIN, DARIAH and CESSDA in terms of generic requirements for research infrastructures.</a:t>
            </a:r>
          </a:p>
          <a:p>
            <a:r>
              <a:rPr lang="en-US" baseline="0"/>
              <a:t>Starting with concrete end users and their concrete jobs is an unnecessary step back.</a:t>
            </a:r>
          </a:p>
          <a:p>
            <a:r>
              <a:rPr lang="en-US" baseline="0"/>
              <a:t>There is an other disadvantage: there are not that many concrete use cases to be found in the humanities.</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23</a:t>
            </a:fld>
            <a:endParaRPr lang="nl-NL"/>
          </a:p>
        </p:txBody>
      </p:sp>
    </p:spTree>
    <p:extLst>
      <p:ext uri="{BB962C8B-B14F-4D97-AF65-F5344CB8AC3E}">
        <p14:creationId xmlns:p14="http://schemas.microsoft.com/office/powerpoint/2010/main" val="190982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So let us formulate a use case that incorporates the collective</a:t>
            </a:r>
            <a:r>
              <a:rPr lang="en-US" baseline="0"/>
              <a:t> wisdom of what these RIs have yielded so far.</a:t>
            </a:r>
          </a:p>
          <a:p>
            <a:r>
              <a:rPr lang="en-US" baseline="0"/>
              <a:t>That means that such a virtual use case spells tasks that are generic: you might see the task, in different guises, again and again in different research projects.</a:t>
            </a:r>
          </a:p>
          <a:p>
            <a:r>
              <a:rPr lang="en-US" baseline="0"/>
              <a:t>Such use cases highlight pieces of infrastructure that should be there in order to make it work.</a:t>
            </a:r>
          </a:p>
          <a:p>
            <a:r>
              <a:rPr lang="en-US" baseline="0"/>
              <a:t>They should be a foundation on which you can develop concrete use cases, in two senses: (a) concrete use cases that require the infrastructure yielded by virtual use cases as a prerequisite (b) concrete use cases that are instantiations of virtual use cases.</a:t>
            </a:r>
          </a:p>
          <a:p>
            <a:r>
              <a:rPr lang="en-US" baseline="0"/>
              <a:t>Such virtual use cases might cover the wide tract of land between the humanities end users and the existing, “foreign”, GRID infrastructure. </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24</a:t>
            </a:fld>
            <a:endParaRPr lang="nl-NL"/>
          </a:p>
        </p:txBody>
      </p:sp>
    </p:spTree>
    <p:extLst>
      <p:ext uri="{BB962C8B-B14F-4D97-AF65-F5344CB8AC3E}">
        <p14:creationId xmlns:p14="http://schemas.microsoft.com/office/powerpoint/2010/main" val="1223330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There is nothing that forces</a:t>
            </a:r>
            <a:r>
              <a:rPr lang="en-US" baseline="0"/>
              <a:t> a virtual use case to be vague.</a:t>
            </a:r>
          </a:p>
          <a:p>
            <a:r>
              <a:rPr lang="en-US" baseline="0"/>
              <a:t>I want to formulate a very definite, explicit, detail-rich use case, that still is a virtual use case: smart indexes.</a:t>
            </a:r>
          </a:p>
          <a:p>
            <a:r>
              <a:rPr lang="en-US" baseline="0"/>
              <a:t>What is an index? An index is a list of occurrences of patterns in a collection of materials. Indexes are often a first step to gain control over unanalysed material.</a:t>
            </a:r>
          </a:p>
          <a:p>
            <a:r>
              <a:rPr lang="en-US" baseline="0"/>
              <a:t>What is smart? An index of higher-level patterns is smart. In a corpus of spoken language, an index of occurences of emotional speech is a smart index.</a:t>
            </a:r>
          </a:p>
          <a:p>
            <a:r>
              <a:rPr lang="en-US" baseline="0"/>
              <a:t>You need real computing power to identify higher-level patterns. If you have the power, it is efficient to make the upfront investment to identify all possible higher-level patterns, and make them available in an index. This is a very valuable resource for all kinds of further applications and research.</a:t>
            </a:r>
          </a:p>
          <a:p>
            <a:r>
              <a:rPr lang="en-US" baseline="0"/>
              <a:t>With a little bit of imagination you can come up with all kinds of smart indexes, for all kinds of media and data.</a:t>
            </a:r>
          </a:p>
          <a:p>
            <a:r>
              <a:rPr lang="en-US" baseline="0"/>
              <a:t>It is clear that this is a relevant use case: it connects lots of data with lots of computing, and both data and results should be persistent, and it is not a bad idea to take care that indexes can be rebuilt over time!</a:t>
            </a:r>
          </a:p>
          <a:p>
            <a:r>
              <a:rPr lang="en-US" baseline="0"/>
              <a:t>Now let us spell out the virtual use case of creating smart indexes. We shall see that in doing so, we need to introduce various well known pieces of infrastructure.</a:t>
            </a:r>
          </a:p>
        </p:txBody>
      </p:sp>
      <p:sp>
        <p:nvSpPr>
          <p:cNvPr id="4" name="Slide Number Placeholder 3"/>
          <p:cNvSpPr>
            <a:spLocks noGrp="1"/>
          </p:cNvSpPr>
          <p:nvPr>
            <p:ph type="sldNum" sz="quarter" idx="10"/>
          </p:nvPr>
        </p:nvSpPr>
        <p:spPr/>
        <p:txBody>
          <a:bodyPr/>
          <a:lstStyle/>
          <a:p>
            <a:fld id="{B541B56A-4065-EE49-9ABE-1E68C80D0D58}" type="slidenum">
              <a:rPr lang="nl-NL"/>
              <a:pPr/>
              <a:t>25</a:t>
            </a:fld>
            <a:endParaRPr lang="nl-NL"/>
          </a:p>
        </p:txBody>
      </p:sp>
    </p:spTree>
    <p:extLst>
      <p:ext uri="{BB962C8B-B14F-4D97-AF65-F5344CB8AC3E}">
        <p14:creationId xmlns:p14="http://schemas.microsoft.com/office/powerpoint/2010/main" val="3784577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It all starts with the availability of sources. It will not do that the sources can be found on the web, negotiated, downloaded, converted, normalised.</a:t>
            </a:r>
          </a:p>
          <a:p>
            <a:r>
              <a:rPr lang="en-US"/>
              <a:t>If a project undertakes to provide sources, and does all the necessary steps, it would be nice if the result were from then on easily accessible, at</a:t>
            </a:r>
            <a:r>
              <a:rPr lang="en-US" baseline="0"/>
              <a:t> a single location, in a single format, by humans but also by programs, subject to reasonable rights, that can be negotiated without human interaction.</a:t>
            </a:r>
          </a:p>
          <a:p>
            <a:endParaRPr lang="en-US" baseline="0"/>
          </a:p>
          <a:p>
            <a:r>
              <a:rPr lang="en-US" baseline="0"/>
              <a:t>It should be possible then to gather resources in virtual collections, in order to make preliminary selections. E.g. select all sources on the right kind of medium.</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26</a:t>
            </a:fld>
            <a:endParaRPr lang="nl-NL"/>
          </a:p>
        </p:txBody>
      </p:sp>
    </p:spTree>
    <p:extLst>
      <p:ext uri="{BB962C8B-B14F-4D97-AF65-F5344CB8AC3E}">
        <p14:creationId xmlns:p14="http://schemas.microsoft.com/office/powerpoint/2010/main" val="1381108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When the sources are in place, designated as a set of persistent identifiers, brought together in a virtual</a:t>
            </a:r>
            <a:r>
              <a:rPr lang="en-US" baseline="0"/>
              <a:t> collection, we can start processing.</a:t>
            </a:r>
          </a:p>
          <a:p>
            <a:r>
              <a:rPr lang="en-US" baseline="0"/>
              <a:t>A spider visits every dataset in the collection, with the credentials of the researcher on whose’s behalf the index is being constructed.</a:t>
            </a:r>
          </a:p>
          <a:p>
            <a:r>
              <a:rPr lang="en-US" baseline="0"/>
              <a:t>Every addressable element in those datasets is analysed by means of a smart pattern analyzer, which identifies the occurrences of patterns and generates fragment identifiers from those occurrences.</a:t>
            </a:r>
          </a:p>
          <a:p>
            <a:r>
              <a:rPr lang="en-US" baseline="0"/>
              <a:t>Probably the identification of a single pattern is computing intensive, so in order to finish the index in reasonable time, it is necessary (and possible) to parallellize the spidering.</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27</a:t>
            </a:fld>
            <a:endParaRPr lang="nl-NL"/>
          </a:p>
        </p:txBody>
      </p:sp>
    </p:spTree>
    <p:extLst>
      <p:ext uri="{BB962C8B-B14F-4D97-AF65-F5344CB8AC3E}">
        <p14:creationId xmlns:p14="http://schemas.microsoft.com/office/powerpoint/2010/main" val="3102575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 new smart index is experimental work of a researcher. Maybe the pattern recogniser’s settings were not optimal. He might want to redo the indexing.</a:t>
            </a:r>
          </a:p>
          <a:p>
            <a:r>
              <a:rPr lang="en-US"/>
              <a:t>After a while,</a:t>
            </a:r>
            <a:r>
              <a:rPr lang="en-US" baseline="0"/>
              <a:t> he is confident that he has a worthwhile index at his disposal. That means, the index is in his private workspace.</a:t>
            </a:r>
          </a:p>
          <a:p>
            <a:r>
              <a:rPr lang="en-US" baseline="0"/>
              <a:t>The next step is that the researcher shares his index. So it should be possible to share items in your public workspace.</a:t>
            </a:r>
          </a:p>
          <a:p>
            <a:endParaRPr lang="en-US" baseline="0"/>
          </a:p>
          <a:p>
            <a:r>
              <a:rPr lang="en-US" baseline="0"/>
              <a:t>And, in the case of an index, it is particularly important that the index can be accessed by programs. Programs written by other researchers that have detailed questions to ask to the source material.</a:t>
            </a:r>
          </a:p>
          <a:p>
            <a:endParaRPr lang="en-US" baseline="0"/>
          </a:p>
          <a:p>
            <a:r>
              <a:rPr lang="en-US" baseline="0"/>
              <a:t>So the index becomes a new resource in its own right, shared or public, with a persistent identifier.</a:t>
            </a:r>
          </a:p>
          <a:p>
            <a:endParaRPr lang="en-US" baseline="0"/>
          </a:p>
          <a:p>
            <a:r>
              <a:rPr lang="en-US" baseline="0"/>
              <a:t>And other people can build portals, visualisations or dedicated applications that make use of this index.</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28</a:t>
            </a:fld>
            <a:endParaRPr lang="nl-NL"/>
          </a:p>
        </p:txBody>
      </p:sp>
    </p:spTree>
    <p:extLst>
      <p:ext uri="{BB962C8B-B14F-4D97-AF65-F5344CB8AC3E}">
        <p14:creationId xmlns:p14="http://schemas.microsoft.com/office/powerpoint/2010/main" val="1768930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Now let us oversee the specific characteristics of humanities’ data and projects and people:</a:t>
            </a:r>
          </a:p>
          <a:p>
            <a:r>
              <a:rPr lang="en-US"/>
              <a:t>Small projects, repeatedly accessing shared sources.</a:t>
            </a:r>
          </a:p>
          <a:p>
            <a:r>
              <a:rPr lang="en-US"/>
              <a:t>Many</a:t>
            </a:r>
            <a:r>
              <a:rPr lang="en-US" baseline="0"/>
              <a:t> people annotating the same data.</a:t>
            </a:r>
          </a:p>
          <a:p>
            <a:r>
              <a:rPr lang="en-US" baseline="0"/>
              <a:t>Computation that gradually becomes more intensive.</a:t>
            </a:r>
          </a:p>
          <a:p>
            <a:r>
              <a:rPr lang="en-US" baseline="0"/>
              <a:t>Many computing steps to be composed into workflows.</a:t>
            </a:r>
          </a:p>
          <a:p>
            <a:r>
              <a:rPr lang="en-US" baseline="0"/>
              <a:t>Small data, but diverse and intricately and meaningfully linked together.</a:t>
            </a:r>
          </a:p>
          <a:p>
            <a:r>
              <a:rPr lang="en-US" baseline="0"/>
              <a:t>Need for sustaining the data and the growing web of links: persistent identification.</a:t>
            </a:r>
          </a:p>
        </p:txBody>
      </p:sp>
      <p:sp>
        <p:nvSpPr>
          <p:cNvPr id="4" name="Slide Number Placeholder 3"/>
          <p:cNvSpPr>
            <a:spLocks noGrp="1"/>
          </p:cNvSpPr>
          <p:nvPr>
            <p:ph type="sldNum" sz="quarter" idx="10"/>
          </p:nvPr>
        </p:nvSpPr>
        <p:spPr/>
        <p:txBody>
          <a:bodyPr/>
          <a:lstStyle/>
          <a:p>
            <a:fld id="{B541B56A-4065-EE49-9ABE-1E68C80D0D58}" type="slidenum">
              <a:rPr lang="nl-NL"/>
              <a:pPr/>
              <a:t>29</a:t>
            </a:fld>
            <a:endParaRPr lang="nl-NL"/>
          </a:p>
        </p:txBody>
      </p:sp>
    </p:spTree>
    <p:extLst>
      <p:ext uri="{BB962C8B-B14F-4D97-AF65-F5344CB8AC3E}">
        <p14:creationId xmlns:p14="http://schemas.microsoft.com/office/powerpoint/2010/main" val="427639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Yes, there is a lot of dynamics indeed.</a:t>
            </a:r>
          </a:p>
          <a:p>
            <a:r>
              <a:rPr lang="en-US"/>
              <a:t>Reckoning from where the humanities and social sciences come, and reckoning from where GRID</a:t>
            </a:r>
            <a:r>
              <a:rPr lang="en-US" baseline="0"/>
              <a:t> is coming.</a:t>
            </a:r>
          </a:p>
          <a:p>
            <a:endParaRPr lang="en-US" baseline="0"/>
          </a:p>
          <a:p>
            <a:r>
              <a:rPr lang="en-US" baseline="0"/>
              <a:t>ICT can be seen as an engine that powers industry, technology, science and scholarship in general.</a:t>
            </a:r>
          </a:p>
          <a:p>
            <a:endParaRPr lang="en-US" baseline="0"/>
          </a:p>
          <a:p>
            <a:r>
              <a:rPr lang="en-US" baseline="0"/>
              <a:t>In the non-technical, interpretative sciences, the data is not produced by instruments in endless streams, but data is found as relics of times long passed, or as expressions of people doing very human things such as thinking, understanding, creating, enjoying, deciding.</a:t>
            </a:r>
          </a:p>
          <a:p>
            <a:endParaRPr lang="en-US" baseline="0"/>
          </a:p>
          <a:p>
            <a:r>
              <a:rPr lang="en-US" baseline="0"/>
              <a:t>All this data used to find its first expression on analogue media, such as stone, paper, vinyl disks, audio tapes. Multiplication was expensive, there was much traveling to and from the remaining copies by people that wanted to study them.</a:t>
            </a:r>
          </a:p>
        </p:txBody>
      </p:sp>
      <p:sp>
        <p:nvSpPr>
          <p:cNvPr id="4" name="Slide Number Placeholder 3"/>
          <p:cNvSpPr>
            <a:spLocks noGrp="1"/>
          </p:cNvSpPr>
          <p:nvPr>
            <p:ph type="sldNum" sz="quarter" idx="10"/>
          </p:nvPr>
        </p:nvSpPr>
        <p:spPr/>
        <p:txBody>
          <a:bodyPr/>
          <a:lstStyle/>
          <a:p>
            <a:fld id="{B541B56A-4065-EE49-9ABE-1E68C80D0D58}" type="slidenum">
              <a:rPr lang="nl-NL"/>
              <a:pPr/>
              <a:t>3</a:t>
            </a:fld>
            <a:endParaRPr lang="nl-NL"/>
          </a:p>
        </p:txBody>
      </p:sp>
    </p:spTree>
    <p:extLst>
      <p:ext uri="{BB962C8B-B14F-4D97-AF65-F5344CB8AC3E}">
        <p14:creationId xmlns:p14="http://schemas.microsoft.com/office/powerpoint/2010/main" val="2768187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 question is not: how can humanities</a:t>
            </a:r>
            <a:r>
              <a:rPr lang="en-US" baseline="0"/>
              <a:t> best use the GRID as we know it?</a:t>
            </a:r>
          </a:p>
          <a:p>
            <a:r>
              <a:rPr lang="en-US" baseline="0"/>
              <a:t>But: what is the best supporting technology,</a:t>
            </a:r>
          </a:p>
          <a:p>
            <a:r>
              <a:rPr lang="en-US" baseline="0"/>
              <a:t>and can GRID as we know it provide it?</a:t>
            </a:r>
          </a:p>
          <a:p>
            <a:r>
              <a:rPr lang="en-US" baseline="0"/>
              <a:t>If so, we need a step forward, out of the situation that the humanities are not expressing what they want in terms that the GRID people are used to deal with.</a:t>
            </a:r>
          </a:p>
          <a:p>
            <a:r>
              <a:rPr lang="en-US" baseline="0"/>
              <a:t>We need a language in which humanities express their infrastructural concerns, and that guides the GRID people to build the components that are needed.</a:t>
            </a:r>
          </a:p>
          <a:p>
            <a:r>
              <a:rPr lang="en-US" baseline="0"/>
              <a:t>In the ESFRI projects the humanities and social sciences really do the excercise to think “infrastructural”, now it is time for the GRID people to respond.</a:t>
            </a:r>
          </a:p>
          <a:p>
            <a:r>
              <a:rPr lang="en-US" baseline="0"/>
              <a:t>I think, virtual use cases such as presented here, could bridge the gap in understanding.</a:t>
            </a:r>
          </a:p>
          <a:p>
            <a:r>
              <a:rPr lang="en-US" baseline="0"/>
              <a:t>Whereas the concrete use case connects a scientist with a technician, these virtual use cases connect a community with a technology.</a:t>
            </a:r>
          </a:p>
          <a:p>
            <a:r>
              <a:rPr lang="en-US" baseline="0"/>
              <a:t>Then lots of concrete use cases will follow.</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30</a:t>
            </a:fld>
            <a:endParaRPr lang="nl-NL"/>
          </a:p>
        </p:txBody>
      </p:sp>
    </p:spTree>
    <p:extLst>
      <p:ext uri="{BB962C8B-B14F-4D97-AF65-F5344CB8AC3E}">
        <p14:creationId xmlns:p14="http://schemas.microsoft.com/office/powerpoint/2010/main" val="2758970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1925 Aldous Huxley Along the Road</a:t>
            </a:r>
          </a:p>
          <a:p>
            <a:endParaRPr lang="en-US"/>
          </a:p>
          <a:p>
            <a:r>
              <a:rPr lang="en-US" baseline="0"/>
              <a:t>Those were noble and touching dreams. We are soberer now.</a:t>
            </a:r>
          </a:p>
          <a:p>
            <a:r>
              <a:rPr lang="en-US" baseline="0"/>
              <a:t>We have learnt that nothing is simple and rational except what we ourselves have invented, ...</a:t>
            </a:r>
          </a:p>
          <a:p>
            <a:r>
              <a:rPr lang="en-US" baseline="0"/>
              <a:t>that reason is unequally distributed,</a:t>
            </a:r>
          </a:p>
          <a:p>
            <a:r>
              <a:rPr lang="en-US" baseline="0"/>
              <a:t>that instinct is the sole source of action,</a:t>
            </a:r>
          </a:p>
          <a:p>
            <a:r>
              <a:rPr lang="en-US" baseline="0"/>
              <a:t>that prejudice is stronger than argument.</a:t>
            </a:r>
          </a:p>
          <a:p>
            <a:endParaRPr lang="en-US" baseline="0"/>
          </a:p>
          <a:p>
            <a:r>
              <a:rPr lang="en-US" baseline="0"/>
              <a:t>EGI here has landed right between the grid-like landscape and the chaotic town of Amsterdam</a:t>
            </a:r>
          </a:p>
          <a:p>
            <a:r>
              <a:rPr lang="en-US" baseline="0"/>
              <a:t>between the dreams of rationality and the intricacies of human reality</a:t>
            </a:r>
          </a:p>
          <a:p>
            <a:r>
              <a:rPr lang="en-US" baseline="0"/>
              <a:t>Make the best of both worlds!</a:t>
            </a:r>
          </a:p>
          <a:p>
            <a:endParaRPr lang="en-US" baseline="0"/>
          </a:p>
          <a:p>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31</a:t>
            </a:fld>
            <a:endParaRPr lang="nl-NL"/>
          </a:p>
        </p:txBody>
      </p:sp>
    </p:spTree>
    <p:extLst>
      <p:ext uri="{BB962C8B-B14F-4D97-AF65-F5344CB8AC3E}">
        <p14:creationId xmlns:p14="http://schemas.microsoft.com/office/powerpoint/2010/main" val="261070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r>
              <a:rPr lang="en-US"/>
              <a:t>But</a:t>
            </a:r>
            <a:r>
              <a:rPr lang="en-US" baseline="0"/>
              <a:t> then ICT came along. One by one all types of analogue expressions of sources became subject to digitisation.</a:t>
            </a:r>
          </a:p>
          <a:p>
            <a:r>
              <a:rPr lang="en-US" baseline="0"/>
              <a:t>And digital sources are easy to copy and to distribute.</a:t>
            </a:r>
          </a:p>
          <a:p>
            <a:r>
              <a:rPr lang="en-US" baseline="0"/>
              <a:t>It was a great improvement to have online access to sources, it opened up a wealth of material to individual researchers.</a:t>
            </a:r>
          </a:p>
          <a:p>
            <a:endParaRPr lang="en-US" baseline="0"/>
          </a:p>
          <a:p>
            <a:r>
              <a:rPr lang="en-US" baseline="0"/>
              <a:t>We are still in first gear. Not everything has been digitised, and online access is far from streamlined.</a:t>
            </a:r>
          </a:p>
          <a:p>
            <a:r>
              <a:rPr lang="en-US" baseline="0"/>
              <a:t>Yet, part of the enterprise is shifting to second gear.</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With so many sources</a:t>
            </a:r>
            <a:r>
              <a:rPr lang="en-US" baseline="0"/>
              <a:t> now in the scope of the individual scholar, something has to be done.</a:t>
            </a:r>
          </a:p>
          <a:p>
            <a:r>
              <a:rPr lang="en-US" baseline="0"/>
              <a:t>The traditional way of working: close reading, interpreting, solving puzzles cannot cope with the amount of material available.</a:t>
            </a:r>
          </a:p>
          <a:p>
            <a:r>
              <a:rPr lang="en-US" baseline="0"/>
              <a:t>We need teams or even crowds of people doing small but intelligent things to the sources: making annotations.</a:t>
            </a:r>
          </a:p>
          <a:p>
            <a:r>
              <a:rPr lang="en-US" baseline="0"/>
              <a:t>And then: making editions, beautiful works with a rich set of ideas incorporated in it, around the old and new products of the human mind.</a:t>
            </a:r>
          </a:p>
          <a:p>
            <a:r>
              <a:rPr lang="en-US" baseline="0"/>
              <a:t>It is kind of an Industrial Revolution taking place.</a:t>
            </a:r>
          </a:p>
          <a:p>
            <a:r>
              <a:rPr lang="en-US" baseline="0"/>
              <a:t>This is not a trivial step. The sources have to be findable, referable, metadata must be normalised and added, results must be collected and be made available as resources themselves. Last but not least, access rights must be regulated. The international scale and improved technological accessibility of resources requires us to give the concept of trust a new meaning.</a:t>
            </a:r>
          </a:p>
          <a:p>
            <a:r>
              <a:rPr lang="en-US" baseline="0"/>
              <a:t>This second gear is where we can position the ESFRI projects, especially DARIAH for the humanities and cultural heritage, CLARIN for language resources and tools, and CESSDA for the social sciences.</a:t>
            </a:r>
          </a:p>
          <a:p>
            <a:r>
              <a:rPr lang="en-US" baseline="0"/>
              <a:t>And while these projects are by no means finished, they all are trying to shift to third gear.</a:t>
            </a:r>
          </a:p>
        </p:txBody>
      </p:sp>
      <p:sp>
        <p:nvSpPr>
          <p:cNvPr id="4" name="Slide Number Placeholder 3"/>
          <p:cNvSpPr>
            <a:spLocks noGrp="1"/>
          </p:cNvSpPr>
          <p:nvPr>
            <p:ph type="sldNum" sz="quarter" idx="10"/>
          </p:nvPr>
        </p:nvSpPr>
        <p:spPr/>
        <p:txBody>
          <a:bodyPr/>
          <a:lstStyle/>
          <a:p>
            <a:fld id="{B541B56A-4065-EE49-9ABE-1E68C80D0D58}" type="slidenum">
              <a:rPr lang="nl-NL"/>
              <a:pPr/>
              <a:t>5</a:t>
            </a:fld>
            <a:endParaRPr lang="nl-NL"/>
          </a:p>
        </p:txBody>
      </p:sp>
    </p:spTree>
    <p:extLst>
      <p:ext uri="{BB962C8B-B14F-4D97-AF65-F5344CB8AC3E}">
        <p14:creationId xmlns:p14="http://schemas.microsoft.com/office/powerpoint/2010/main" val="9804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There is something in the word GRID</a:t>
            </a:r>
            <a:r>
              <a:rPr lang="en-US" baseline="0"/>
              <a:t> that suggests: solidity, rationality, efficiency, straightforwardness.</a:t>
            </a:r>
          </a:p>
          <a:p>
            <a:r>
              <a:rPr lang="en-US" baseline="0"/>
              <a:t>And in a sense the third gear is a straightforward step: leave the paradigm of downloading your sources to your pc, run local programs, upload your results, and publish on the outcomes.</a:t>
            </a:r>
          </a:p>
          <a:p>
            <a:r>
              <a:rPr lang="en-US" baseline="0"/>
              <a:t>If your resources are already out there, in cyberspace, and if, in cyberspace, you can tap unlimited computing resources, why force your processing through the bottleneck of your own pc?</a:t>
            </a:r>
          </a:p>
          <a:p>
            <a:r>
              <a:rPr lang="en-US" baseline="0"/>
              <a:t>This is really compelling given the increasing volume of data, and the second reason is that the algorithms that you want to run require more and more computing power.</a:t>
            </a:r>
          </a:p>
          <a:p>
            <a:r>
              <a:rPr lang="en-US" baseline="0"/>
              <a:t>There is, however, a but: it is not yet practical. For some disciplines, for some tasks, GRID performs well, but for the humanities and the social sciences it just has not materialized, yet.</a:t>
            </a:r>
          </a:p>
          <a:p>
            <a:r>
              <a:rPr lang="en-US" baseline="0"/>
              <a:t>Let us see how DARIAH, CLARIN and CESSDA position themselves with respect to high performance computing.</a:t>
            </a:r>
          </a:p>
          <a:p>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6</a:t>
            </a:fld>
            <a:endParaRPr lang="nl-NL"/>
          </a:p>
        </p:txBody>
      </p:sp>
    </p:spTree>
    <p:extLst>
      <p:ext uri="{BB962C8B-B14F-4D97-AF65-F5344CB8AC3E}">
        <p14:creationId xmlns:p14="http://schemas.microsoft.com/office/powerpoint/2010/main" val="111375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smtClean="0">
                <a:solidFill>
                  <a:schemeClr val="tx1"/>
                </a:solidFill>
                <a:latin typeface="Arial" charset="0"/>
                <a:ea typeface="+mn-ea"/>
                <a:cs typeface="+mn-cs"/>
              </a:rPr>
              <a:t>Within ESFRI there has been a study to find common requirements for RIs, leading</a:t>
            </a:r>
            <a:r>
              <a:rPr lang="en-US" sz="1200" kern="1200" baseline="0" smtClean="0">
                <a:solidFill>
                  <a:schemeClr val="tx1"/>
                </a:solidFill>
                <a:latin typeface="Arial" charset="0"/>
                <a:ea typeface="+mn-ea"/>
                <a:cs typeface="+mn-cs"/>
              </a:rPr>
              <a:t> to a report in April 2010 of the EEF.</a:t>
            </a:r>
            <a:r>
              <a:rPr lang="en-US" sz="1200" kern="1200" smtClean="0">
                <a:solidFill>
                  <a:schemeClr val="tx1"/>
                </a:solidFill>
                <a:latin typeface="Arial" charset="0"/>
                <a:ea typeface="+mn-ea"/>
                <a:cs typeface="+mn-cs"/>
              </a:rPr>
              <a:t> </a:t>
            </a:r>
          </a:p>
          <a:p>
            <a:r>
              <a:rPr lang="en-US" sz="1200" kern="1200" smtClean="0">
                <a:solidFill>
                  <a:schemeClr val="tx1"/>
                </a:solidFill>
                <a:latin typeface="Arial" charset="0"/>
                <a:ea typeface="+mn-ea"/>
                <a:cs typeface="+mn-cs"/>
              </a:rPr>
              <a:t>The report has consulted from the SSH projects: CESSDA, CLARIN, DARIAH, ESS, SHARE, of which I</a:t>
            </a:r>
            <a:r>
              <a:rPr lang="en-US" sz="1200" kern="1200" baseline="0" smtClean="0">
                <a:solidFill>
                  <a:schemeClr val="tx1"/>
                </a:solidFill>
                <a:latin typeface="Arial" charset="0"/>
                <a:ea typeface="+mn-ea"/>
                <a:cs typeface="+mn-cs"/>
              </a:rPr>
              <a:t> will highight the first three.</a:t>
            </a:r>
            <a:endParaRPr lang="en-US" sz="1200" kern="1200" smtClean="0">
              <a:solidFill>
                <a:schemeClr val="tx1"/>
              </a:solidFill>
              <a:latin typeface="Arial" charset="0"/>
              <a:ea typeface="+mn-ea"/>
              <a:cs typeface="+mn-cs"/>
            </a:endParaRPr>
          </a:p>
          <a:p>
            <a:r>
              <a:rPr lang="en-US" sz="1200" kern="1200" smtClean="0">
                <a:solidFill>
                  <a:schemeClr val="tx1"/>
                </a:solidFill>
                <a:latin typeface="Arial" charset="0"/>
                <a:ea typeface="+mn-ea"/>
                <a:cs typeface="+mn-cs"/>
              </a:rPr>
              <a:t>Data archiving and curation is a common need for several of the ESFRI projects.</a:t>
            </a:r>
          </a:p>
          <a:p>
            <a:r>
              <a:rPr lang="en-US" sz="1200" kern="1200" smtClean="0">
                <a:solidFill>
                  <a:schemeClr val="tx1"/>
                </a:solidFill>
                <a:latin typeface="Arial" charset="0"/>
                <a:ea typeface="+mn-ea"/>
                <a:cs typeface="+mn-cs"/>
              </a:rPr>
              <a:t>The sensitive nature of the data to be stored leads to a need for a fine-grained Authentication and Authorization system, it also is imperative that such a system provides Single Sign On (SSO) functionality. </a:t>
            </a:r>
          </a:p>
          <a:p>
            <a:r>
              <a:rPr lang="en-US" sz="1200" kern="1200" smtClean="0">
                <a:solidFill>
                  <a:schemeClr val="tx1"/>
                </a:solidFill>
                <a:latin typeface="Arial" charset="0"/>
                <a:ea typeface="+mn-ea"/>
                <a:cs typeface="+mn-cs"/>
              </a:rPr>
              <a:t>The ability to use grid/cloud compute facilities for the processing of the stored data is also foreseen in some projects. </a:t>
            </a:r>
          </a:p>
          <a:p>
            <a:r>
              <a:rPr lang="en-US" sz="1200" kern="1200" smtClean="0">
                <a:solidFill>
                  <a:schemeClr val="tx1"/>
                </a:solidFill>
                <a:latin typeface="Arial" charset="0"/>
                <a:ea typeface="+mn-ea"/>
                <a:cs typeface="+mn-cs"/>
              </a:rPr>
              <a:t>In discussions with these projects they expressed their willingness to work together on pilot projects that can explore key functionality satisfying agreed requirements for identified and engaged users. </a:t>
            </a:r>
          </a:p>
          <a:p>
            <a:r>
              <a:rPr lang="en-US" sz="1200" kern="1200" smtClean="0">
                <a:solidFill>
                  <a:schemeClr val="tx1"/>
                </a:solidFill>
                <a:latin typeface="Arial" charset="0"/>
                <a:ea typeface="+mn-ea"/>
                <a:cs typeface="+mn-cs"/>
              </a:rPr>
              <a:t>It is proposed that a series of such joint pilot projects are identified and planned across all the ESFRI sectors. </a:t>
            </a:r>
          </a:p>
          <a:p>
            <a:r>
              <a:rPr lang="en-US" sz="1200" kern="1200" smtClean="0">
                <a:solidFill>
                  <a:schemeClr val="tx1"/>
                </a:solidFill>
                <a:latin typeface="Arial" charset="0"/>
                <a:ea typeface="+mn-ea"/>
                <a:cs typeface="+mn-cs"/>
              </a:rPr>
              <a:t>The objective would be that such pilot projects lead to working prototypes that are relevant for a range of user communities and ESFRI projects. </a:t>
            </a:r>
          </a:p>
          <a:p>
            <a:r>
              <a:rPr lang="en-US" sz="1200" kern="1200" smtClean="0">
                <a:solidFill>
                  <a:schemeClr val="tx1"/>
                </a:solidFill>
                <a:latin typeface="Arial" charset="0"/>
                <a:ea typeface="+mn-ea"/>
                <a:cs typeface="+mn-cs"/>
              </a:rPr>
              <a:t>Subsequently the results could lead to the introduction of the successful functionality and services in the production systems of European e-infrastructures.</a:t>
            </a:r>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7</a:t>
            </a:fld>
            <a:endParaRPr lang="nl-NL"/>
          </a:p>
        </p:txBody>
      </p:sp>
    </p:spTree>
    <p:extLst>
      <p:ext uri="{BB962C8B-B14F-4D97-AF65-F5344CB8AC3E}">
        <p14:creationId xmlns:p14="http://schemas.microsoft.com/office/powerpoint/2010/main" val="116059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a:t>CLARIN is the RI for linguistics. CLARIN is a key example for various reasons.</a:t>
            </a:r>
          </a:p>
          <a:p>
            <a:r>
              <a:rPr lang="en-US"/>
              <a:t>First, many products of the human mind are expressed through language,</a:t>
            </a:r>
            <a:r>
              <a:rPr lang="en-US" baseline="0"/>
              <a:t> and there are more than 6000 languages. If a humanities’ research project wants to study phenomena that are mediated through language, they either need human brain power that is conditioned for that language, or they need tools to extract the patterns of interest right through the language screen. Linguists are building resources in the form of lexica, grammars, word-nets on which computational linguists can build tools that make the various languages more transparent to digital research.</a:t>
            </a:r>
          </a:p>
          <a:p>
            <a:r>
              <a:rPr lang="en-US" baseline="0"/>
              <a:t>Secondly, linguistics is a rather exact science among the humanities disciplines, and has built its own track record in computing science. There is real affinity between linguists and computers.</a:t>
            </a:r>
          </a:p>
          <a:p>
            <a:r>
              <a:rPr lang="en-US" baseline="0"/>
              <a:t>Thirdly, the results of computational linguistics lead to technology that is applicable in real life. Applications are a driver for research.</a:t>
            </a:r>
          </a:p>
          <a:p>
            <a:endParaRPr lang="en-US" baseline="0"/>
          </a:p>
          <a:p>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8</a:t>
            </a:fld>
            <a:endParaRPr lang="nl-NL"/>
          </a:p>
        </p:txBody>
      </p:sp>
    </p:spTree>
    <p:extLst>
      <p:ext uri="{BB962C8B-B14F-4D97-AF65-F5344CB8AC3E}">
        <p14:creationId xmlns:p14="http://schemas.microsoft.com/office/powerpoint/2010/main" val="415128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baseline="0"/>
              <a:t>Last, but not least, CLARIN started out with a vision to build on existing HPC technologies, such as GRID.</a:t>
            </a:r>
          </a:p>
          <a:p>
            <a:r>
              <a:rPr lang="en-US" baseline="0"/>
              <a:t>When connecting the world of webservices with the GRID world, something has to be done with authentication and authorisation mechanisms, because they are rather different in both worlds.</a:t>
            </a:r>
          </a:p>
          <a:p>
            <a:r>
              <a:rPr lang="en-US" baseline="0"/>
              <a:t>In fact the problem already occurs when you mix webservices with local tools, if you want single sign on.</a:t>
            </a:r>
          </a:p>
          <a:p>
            <a:r>
              <a:rPr lang="en-US" baseline="0"/>
              <a:t>In an early project CLARIN, together with BIG-GRID and SURFfederation did a pilot project that employed Short-Lived Credential Service as a bridge, connecting the Shibboleth access negotiation with that of the local tools.</a:t>
            </a:r>
          </a:p>
          <a:p>
            <a:r>
              <a:rPr lang="en-US" baseline="0"/>
              <a:t>So it looks as if CLARIN is really moving forward in adapting its infrastructure services to GRID technology.</a:t>
            </a:r>
          </a:p>
          <a:p>
            <a:endParaRPr lang="en-US"/>
          </a:p>
        </p:txBody>
      </p:sp>
      <p:sp>
        <p:nvSpPr>
          <p:cNvPr id="4" name="Slide Number Placeholder 3"/>
          <p:cNvSpPr>
            <a:spLocks noGrp="1"/>
          </p:cNvSpPr>
          <p:nvPr>
            <p:ph type="sldNum" sz="quarter" idx="10"/>
          </p:nvPr>
        </p:nvSpPr>
        <p:spPr/>
        <p:txBody>
          <a:bodyPr/>
          <a:lstStyle/>
          <a:p>
            <a:fld id="{B541B56A-4065-EE49-9ABE-1E68C80D0D58}" type="slidenum">
              <a:rPr lang="nl-NL"/>
              <a:pPr/>
              <a:t>9</a:t>
            </a:fld>
            <a:endParaRPr lang="nl-NL"/>
          </a:p>
        </p:txBody>
      </p:sp>
    </p:spTree>
    <p:extLst>
      <p:ext uri="{BB962C8B-B14F-4D97-AF65-F5344CB8AC3E}">
        <p14:creationId xmlns:p14="http://schemas.microsoft.com/office/powerpoint/2010/main" val="24536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00"/>
                </a:solidFill>
              </a:defRPr>
            </a:lvl1p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1"/>
            <a:ext cx="2311400" cy="365125"/>
          </a:xfrm>
          <a:prstGeom prst="rect">
            <a:avLst/>
          </a:prstGeom>
        </p:spPr>
        <p:txBody>
          <a:bodyPr/>
          <a:lstStyle/>
          <a:p>
            <a:fld id="{437D8FC6-6493-EB46-8D1A-C037A6D51361}" type="datetimeFigureOut">
              <a:rPr lang="en-US"/>
              <a:pPr/>
              <a:t>2010-09-16</a:t>
            </a:fld>
            <a:endParaRPr lang="en-US"/>
          </a:p>
        </p:txBody>
      </p:sp>
      <p:sp>
        <p:nvSpPr>
          <p:cNvPr id="3" name="Footer Placeholder 2"/>
          <p:cNvSpPr>
            <a:spLocks noGrp="1"/>
          </p:cNvSpPr>
          <p:nvPr>
            <p:ph type="ftr" sz="quarter" idx="11"/>
          </p:nvPr>
        </p:nvSpPr>
        <p:spPr>
          <a:xfrm>
            <a:off x="3384550" y="6356351"/>
            <a:ext cx="31369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099300" y="6356351"/>
            <a:ext cx="2311400" cy="365125"/>
          </a:xfrm>
          <a:prstGeom prst="rect">
            <a:avLst/>
          </a:prstGeom>
        </p:spPr>
        <p:txBody>
          <a:bodyPr/>
          <a:lstStyle/>
          <a:p>
            <a:fld id="{2789E14C-CD99-5147-818B-C27243A39455}"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0"/>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a:t>Click to edit Master title style</a:t>
            </a:r>
          </a:p>
        </p:txBody>
      </p:sp>
      <p:sp>
        <p:nvSpPr>
          <p:cNvPr id="3075" name="Rectangle 3"/>
          <p:cNvSpPr>
            <a:spLocks noGrp="1" noChangeArrowheads="1"/>
          </p:cNvSpPr>
          <p:nvPr>
            <p:ph type="body" idx="1"/>
          </p:nvPr>
        </p:nvSpPr>
        <p:spPr bwMode="auto">
          <a:xfrm>
            <a:off x="495300" y="1371601"/>
            <a:ext cx="8915400"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pic>
        <p:nvPicPr>
          <p:cNvPr id="3085" name="Picture 13" descr="1_DANS_logo_DEF_1"/>
          <p:cNvPicPr>
            <a:picLocks noChangeAspect="1" noChangeArrowheads="1"/>
          </p:cNvPicPr>
          <p:nvPr userDrawn="1"/>
        </p:nvPicPr>
        <p:blipFill>
          <a:blip r:embed="rId4"/>
          <a:srcRect/>
          <a:stretch>
            <a:fillRect/>
          </a:stretch>
        </p:blipFill>
        <p:spPr bwMode="auto">
          <a:xfrm>
            <a:off x="8117417" y="6223992"/>
            <a:ext cx="1788583" cy="634008"/>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3" r:id="rId2"/>
  </p:sldLayoutIdLst>
  <p:txStyles>
    <p:titleStyle>
      <a:lvl1pPr algn="ctr" rtl="0" fontAlgn="base">
        <a:spcBef>
          <a:spcPct val="0"/>
        </a:spcBef>
        <a:spcAft>
          <a:spcPct val="0"/>
        </a:spcAft>
        <a:defRPr sz="4400">
          <a:solidFill>
            <a:srgbClr val="0033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lr>
          <a:srgbClr val="FF0000"/>
        </a:buClr>
        <a:buFont typeface="Arial" charset="0"/>
        <a:buChar char="•"/>
        <a:defRPr sz="3200">
          <a:solidFill>
            <a:srgbClr val="003300"/>
          </a:solidFill>
          <a:latin typeface="+mn-lt"/>
          <a:ea typeface="+mn-ea"/>
          <a:cs typeface="+mn-cs"/>
        </a:defRPr>
      </a:lvl1pPr>
      <a:lvl2pPr marL="742950" indent="-285750" algn="l" rtl="0" fontAlgn="base">
        <a:spcBef>
          <a:spcPct val="20000"/>
        </a:spcBef>
        <a:spcAft>
          <a:spcPct val="0"/>
        </a:spcAft>
        <a:buClr>
          <a:srgbClr val="FF0000"/>
        </a:buClr>
        <a:buFont typeface="Arial" charset="0"/>
        <a:buChar char="•"/>
        <a:defRPr sz="2800">
          <a:solidFill>
            <a:srgbClr val="003300"/>
          </a:solidFill>
          <a:latin typeface="+mn-lt"/>
          <a:ea typeface="ＭＳ Ｐゴシック" charset="-128"/>
        </a:defRPr>
      </a:lvl2pPr>
      <a:lvl3pPr marL="1143000" indent="-228600" algn="l" rtl="0" fontAlgn="base">
        <a:spcBef>
          <a:spcPct val="20000"/>
        </a:spcBef>
        <a:spcAft>
          <a:spcPct val="0"/>
        </a:spcAft>
        <a:buClr>
          <a:srgbClr val="FF0000"/>
        </a:buClr>
        <a:buFont typeface="Arial" charset="0"/>
        <a:buChar char="•"/>
        <a:defRPr sz="2400">
          <a:solidFill>
            <a:srgbClr val="003300"/>
          </a:solidFill>
          <a:latin typeface="+mn-lt"/>
          <a:ea typeface="ＭＳ Ｐゴシック" charset="-128"/>
        </a:defRPr>
      </a:lvl3pPr>
      <a:lvl4pPr marL="1600200" indent="-228600" algn="l" rtl="0" fontAlgn="base">
        <a:spcBef>
          <a:spcPct val="20000"/>
        </a:spcBef>
        <a:spcAft>
          <a:spcPct val="0"/>
        </a:spcAft>
        <a:buClr>
          <a:srgbClr val="FF0000"/>
        </a:buClr>
        <a:buFont typeface="Arial" charset="0"/>
        <a:buChar char="•"/>
        <a:defRPr sz="2000">
          <a:solidFill>
            <a:srgbClr val="003300"/>
          </a:solidFill>
          <a:latin typeface="+mn-lt"/>
          <a:ea typeface="ＭＳ Ｐゴシック" charset="-128"/>
        </a:defRPr>
      </a:lvl4pPr>
      <a:lvl5pPr marL="2057400" indent="-228600" algn="l" rtl="0" fontAlgn="base">
        <a:spcBef>
          <a:spcPct val="20000"/>
        </a:spcBef>
        <a:spcAft>
          <a:spcPct val="0"/>
        </a:spcAft>
        <a:buClr>
          <a:srgbClr val="FF0000"/>
        </a:buClr>
        <a:buFont typeface="Arial" charset="0"/>
        <a:buChar char="•"/>
        <a:defRPr sz="2000">
          <a:solidFill>
            <a:srgbClr val="003300"/>
          </a:solidFill>
          <a:latin typeface="+mn-lt"/>
          <a:ea typeface="ＭＳ Ｐゴシック" charset="-128"/>
        </a:defRPr>
      </a:lvl5pPr>
      <a:lvl6pPr marL="2514600" indent="-228600" algn="l" rtl="0" fontAlgn="base">
        <a:spcBef>
          <a:spcPct val="20000"/>
        </a:spcBef>
        <a:spcAft>
          <a:spcPct val="0"/>
        </a:spcAft>
        <a:buClr>
          <a:srgbClr val="FF4F8A"/>
        </a:buClr>
        <a:buFont typeface="Arial"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FF4F8A"/>
        </a:buClr>
        <a:buFont typeface="Arial"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FF4F8A"/>
        </a:buClr>
        <a:buFont typeface="Arial"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FF4F8A"/>
        </a:buClr>
        <a:buFont typeface="Arial"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ns.knaw.nl" TargetMode="External"/><Relationship Id="rId4" Type="http://schemas.openxmlformats.org/officeDocument/2006/relationships/image" Target="../media/image3.jpe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sk.let.uu.nl/u/D2R-2a.pdf"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dariah.eu"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www.textgrid.de/"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dariah.eu/wiki/images/e/ea/090426_dest09_interactivegrid.pdf"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www.cessda.org/project/doc/D11.1a_Grid-enabling.pdf"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cessda.org/project/doc/D11.1b_Sustainability_CESSDA_e-Infrastructure.pdf"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documents.egi.eu/public/ShowDocument?docid=12"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clarin.eu"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www.clarin.eu/the-vision"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3904501" y="5410200"/>
            <a:ext cx="5979419" cy="1447800"/>
          </a:xfrm>
        </p:spPr>
        <p:txBody>
          <a:bodyPr/>
          <a:lstStyle/>
          <a:p>
            <a:pPr>
              <a:buNone/>
            </a:pPr>
            <a:r>
              <a:rPr lang="en-US" sz="2400"/>
              <a:t>Dirk Roorda, coordinator infrastructure</a:t>
            </a:r>
          </a:p>
          <a:p>
            <a:pPr>
              <a:buNone/>
            </a:pPr>
            <a:endParaRPr lang="en-US" sz="2400">
              <a:hlinkClick r:id="rId3"/>
            </a:endParaRPr>
          </a:p>
          <a:p>
            <a:pPr>
              <a:buNone/>
            </a:pPr>
            <a:r>
              <a:rPr lang="en-US" sz="2000">
                <a:hlinkClick r:id="rId3"/>
              </a:rPr>
              <a:t>http://www.dans.knaw.nl</a:t>
            </a:r>
            <a:endParaRPr lang="en-US" sz="2000"/>
          </a:p>
        </p:txBody>
      </p:sp>
      <p:pic>
        <p:nvPicPr>
          <p:cNvPr id="7" name="Picture 6" descr="NWO_LogoBasis_E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
            <a:ext cx="6374808" cy="1177925"/>
          </a:xfrm>
          <a:prstGeom prst="rect">
            <a:avLst/>
          </a:prstGeom>
        </p:spPr>
      </p:pic>
      <p:pic>
        <p:nvPicPr>
          <p:cNvPr id="8" name="Picture 7" descr="knaw_logo.gif"/>
          <p:cNvPicPr>
            <a:picLocks noChangeAspect="1"/>
          </p:cNvPicPr>
          <p:nvPr/>
        </p:nvPicPr>
        <p:blipFill>
          <a:blip r:embed="rId5"/>
          <a:stretch>
            <a:fillRect/>
          </a:stretch>
        </p:blipFill>
        <p:spPr>
          <a:xfrm>
            <a:off x="2846766" y="404665"/>
            <a:ext cx="6903217" cy="1076385"/>
          </a:xfrm>
          <a:prstGeom prst="rect">
            <a:avLst/>
          </a:prstGeom>
        </p:spPr>
      </p:pic>
      <p:sp>
        <p:nvSpPr>
          <p:cNvPr id="9" name="Title 3"/>
          <p:cNvSpPr txBox="1">
            <a:spLocks/>
          </p:cNvSpPr>
          <p:nvPr/>
        </p:nvSpPr>
        <p:spPr bwMode="auto">
          <a:xfrm>
            <a:off x="584515" y="1916832"/>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0033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54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Virtual</a:t>
            </a:r>
            <a:r>
              <a:rPr lang="en-US"/>
              <a:t> Use Cases</a:t>
            </a:r>
          </a:p>
        </p:txBody>
      </p:sp>
      <p:sp>
        <p:nvSpPr>
          <p:cNvPr id="10" name="Title 3"/>
          <p:cNvSpPr txBox="1">
            <a:spLocks/>
          </p:cNvSpPr>
          <p:nvPr/>
        </p:nvSpPr>
        <p:spPr bwMode="auto">
          <a:xfrm>
            <a:off x="818541" y="314096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rgbClr val="0033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a:t>the gap between Humanities and GRID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95300" y="1371601"/>
            <a:ext cx="8915400" cy="1049288"/>
          </a:xfrm>
        </p:spPr>
        <p:txBody>
          <a:bodyPr/>
          <a:lstStyle/>
          <a:p>
            <a:r>
              <a:rPr lang="en-US"/>
              <a:t>Turning point</a:t>
            </a:r>
          </a:p>
          <a:p>
            <a:pPr marL="0" indent="0">
              <a:buNone/>
            </a:pPr>
            <a:endParaRPr lang="en-US"/>
          </a:p>
        </p:txBody>
      </p:sp>
      <p:pic>
        <p:nvPicPr>
          <p:cNvPr id="4" name="Picture 3"/>
          <p:cNvPicPr>
            <a:picLocks noChangeAspect="1"/>
          </p:cNvPicPr>
          <p:nvPr/>
        </p:nvPicPr>
        <p:blipFill>
          <a:blip r:embed="rId3"/>
          <a:stretch>
            <a:fillRect/>
          </a:stretch>
        </p:blipFill>
        <p:spPr>
          <a:xfrm>
            <a:off x="1442610" y="116632"/>
            <a:ext cx="7622117" cy="1231900"/>
          </a:xfrm>
          <a:prstGeom prst="rect">
            <a:avLst/>
          </a:prstGeom>
        </p:spPr>
      </p:pic>
      <p:sp>
        <p:nvSpPr>
          <p:cNvPr id="5" name="Rectangle 4"/>
          <p:cNvSpPr/>
          <p:nvPr/>
        </p:nvSpPr>
        <p:spPr>
          <a:xfrm>
            <a:off x="974558" y="2276873"/>
            <a:ext cx="8424936" cy="2585323"/>
          </a:xfrm>
          <a:prstGeom prst="rect">
            <a:avLst/>
          </a:prstGeom>
        </p:spPr>
        <p:txBody>
          <a:bodyPr wrap="square">
            <a:spAutoFit/>
          </a:bodyPr>
          <a:lstStyle/>
          <a:p>
            <a:r>
              <a:rPr lang="en-US" sz="2400" i="1"/>
              <a:t>There is no off-the-shelf grid/federation technology; much relies on the availability of specialists who know about the details. Much adaptation and configuration work has to be done, which requires a deep understanding of the components. ... it is the interaction and integration that requires lots of efforts.</a:t>
            </a:r>
          </a:p>
          <a:p>
            <a:pPr algn="r"/>
            <a:r>
              <a:rPr lang="en-US">
                <a:hlinkClick r:id="rId4"/>
              </a:rPr>
              <a:t>http://www-sk.let.uu.nl/u/D2R-2a.pdf</a:t>
            </a:r>
            <a:r>
              <a:rPr lang="en-US"/>
              <a:t> </a:t>
            </a:r>
          </a:p>
        </p:txBody>
      </p:sp>
    </p:spTree>
    <p:extLst>
      <p:ext uri="{BB962C8B-B14F-4D97-AF65-F5344CB8AC3E}">
        <p14:creationId xmlns:p14="http://schemas.microsoft.com/office/powerpoint/2010/main" val="8866065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p:txBody>
          <a:bodyPr/>
          <a:lstStyle/>
          <a:p>
            <a:r>
              <a:rPr lang="en-US"/>
              <a:t>Current point of view</a:t>
            </a:r>
          </a:p>
          <a:p>
            <a:pPr lvl="1"/>
            <a:r>
              <a:rPr lang="en-US"/>
              <a:t>interested in data grid</a:t>
            </a:r>
          </a:p>
          <a:p>
            <a:pPr lvl="1"/>
            <a:r>
              <a:rPr lang="en-US"/>
              <a:t>for webservices: consider cloud</a:t>
            </a:r>
          </a:p>
          <a:p>
            <a:pPr lvl="1"/>
            <a:r>
              <a:rPr lang="en-US"/>
              <a:t>unclear what will turn out to be a stable technology for the CLARIN RI</a:t>
            </a:r>
          </a:p>
        </p:txBody>
      </p:sp>
      <p:pic>
        <p:nvPicPr>
          <p:cNvPr id="4" name="Picture 3"/>
          <p:cNvPicPr>
            <a:picLocks noChangeAspect="1"/>
          </p:cNvPicPr>
          <p:nvPr/>
        </p:nvPicPr>
        <p:blipFill>
          <a:blip r:embed="rId3"/>
          <a:stretch>
            <a:fillRect/>
          </a:stretch>
        </p:blipFill>
        <p:spPr>
          <a:xfrm>
            <a:off x="1442610" y="116632"/>
            <a:ext cx="7622117" cy="1231900"/>
          </a:xfrm>
          <a:prstGeom prst="rect">
            <a:avLst/>
          </a:prstGeom>
        </p:spPr>
      </p:pic>
    </p:spTree>
    <p:extLst>
      <p:ext uri="{BB962C8B-B14F-4D97-AF65-F5344CB8AC3E}">
        <p14:creationId xmlns:p14="http://schemas.microsoft.com/office/powerpoint/2010/main" val="34715829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506506" y="1124744"/>
            <a:ext cx="8915400" cy="4896544"/>
          </a:xfrm>
        </p:spPr>
        <p:txBody>
          <a:bodyPr/>
          <a:lstStyle/>
          <a:p>
            <a:r>
              <a:rPr lang="en-US"/>
              <a:t>humanities, arts and cultural heritage</a:t>
            </a:r>
          </a:p>
          <a:p>
            <a:r>
              <a:rPr lang="en-US"/>
              <a:t>mission</a:t>
            </a:r>
          </a:p>
          <a:p>
            <a:pPr lvl="1"/>
            <a:r>
              <a:rPr lang="en-US"/>
              <a:t>explore and apply ICT-based methods</a:t>
            </a:r>
          </a:p>
          <a:p>
            <a:pPr lvl="1"/>
            <a:r>
              <a:rPr lang="en-US"/>
              <a:t>link digital source materials of many kinds</a:t>
            </a:r>
          </a:p>
          <a:p>
            <a:pPr lvl="1"/>
            <a:r>
              <a:rPr lang="en-US"/>
              <a:t>exchange expertise across disciplines</a:t>
            </a:r>
          </a:p>
          <a:p>
            <a:r>
              <a:rPr lang="en-US"/>
              <a:t>key concepts</a:t>
            </a:r>
          </a:p>
          <a:p>
            <a:pPr lvl="1"/>
            <a:r>
              <a:rPr lang="en-US"/>
              <a:t>virtual infrastructure</a:t>
            </a:r>
          </a:p>
          <a:p>
            <a:pPr lvl="1"/>
            <a:r>
              <a:rPr lang="en-US"/>
              <a:t>virtual competence center</a:t>
            </a:r>
          </a:p>
          <a:p>
            <a:pPr lvl="2"/>
            <a:r>
              <a:rPr lang="en-US"/>
              <a:t>VCC1 e-Infrastructure ; VCC3 Scholarly Content</a:t>
            </a:r>
          </a:p>
        </p:txBody>
      </p:sp>
      <p:pic>
        <p:nvPicPr>
          <p:cNvPr id="4" name="Picture 3"/>
          <p:cNvPicPr>
            <a:picLocks noChangeAspect="1"/>
          </p:cNvPicPr>
          <p:nvPr/>
        </p:nvPicPr>
        <p:blipFill>
          <a:blip r:embed="rId3"/>
          <a:stretch>
            <a:fillRect/>
          </a:stretch>
        </p:blipFill>
        <p:spPr>
          <a:xfrm>
            <a:off x="662523" y="0"/>
            <a:ext cx="8626475" cy="1028700"/>
          </a:xfrm>
          <a:prstGeom prst="rect">
            <a:avLst/>
          </a:prstGeom>
        </p:spPr>
      </p:pic>
      <p:sp>
        <p:nvSpPr>
          <p:cNvPr id="5" name="Rectangle 4"/>
          <p:cNvSpPr/>
          <p:nvPr/>
        </p:nvSpPr>
        <p:spPr>
          <a:xfrm>
            <a:off x="33312" y="6093296"/>
            <a:ext cx="3902831" cy="584776"/>
          </a:xfrm>
          <a:prstGeom prst="rect">
            <a:avLst/>
          </a:prstGeom>
        </p:spPr>
        <p:txBody>
          <a:bodyPr wrap="none">
            <a:spAutoFit/>
          </a:bodyPr>
          <a:lstStyle/>
          <a:p>
            <a:r>
              <a:rPr lang="en-US" sz="3200">
                <a:hlinkClick r:id="rId4"/>
              </a:rPr>
              <a:t>http://www.dariah.eu</a:t>
            </a:r>
            <a:r>
              <a:rPr lang="en-US" sz="3200"/>
              <a:t> </a:t>
            </a:r>
          </a:p>
        </p:txBody>
      </p:sp>
    </p:spTree>
    <p:extLst>
      <p:ext uri="{BB962C8B-B14F-4D97-AF65-F5344CB8AC3E}">
        <p14:creationId xmlns:p14="http://schemas.microsoft.com/office/powerpoint/2010/main" val="11985754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95300" y="1371601"/>
            <a:ext cx="8915400" cy="4145632"/>
          </a:xfrm>
        </p:spPr>
        <p:txBody>
          <a:bodyPr/>
          <a:lstStyle/>
          <a:p>
            <a:r>
              <a:rPr lang="en-US"/>
              <a:t>DARIAH on the GRID?</a:t>
            </a:r>
          </a:p>
          <a:p>
            <a:r>
              <a:rPr lang="en-US"/>
              <a:t>no mention on high performance computing</a:t>
            </a:r>
          </a:p>
          <a:p>
            <a:r>
              <a:rPr lang="en-US"/>
              <a:t>scarcely mentions grid</a:t>
            </a:r>
          </a:p>
          <a:p>
            <a:r>
              <a:rPr lang="en-US"/>
              <a:t>programmatic access to data: yes</a:t>
            </a:r>
          </a:p>
          <a:p>
            <a:r>
              <a:rPr lang="en-US"/>
              <a:t>emphasis on preservation of data</a:t>
            </a:r>
          </a:p>
          <a:p>
            <a:r>
              <a:rPr lang="en-US"/>
              <a:t>But then there is TextGRID</a:t>
            </a:r>
          </a:p>
        </p:txBody>
      </p:sp>
      <p:pic>
        <p:nvPicPr>
          <p:cNvPr id="4" name="Picture 3"/>
          <p:cNvPicPr>
            <a:picLocks noChangeAspect="1"/>
          </p:cNvPicPr>
          <p:nvPr/>
        </p:nvPicPr>
        <p:blipFill>
          <a:blip r:embed="rId3"/>
          <a:stretch>
            <a:fillRect/>
          </a:stretch>
        </p:blipFill>
        <p:spPr>
          <a:xfrm>
            <a:off x="662523" y="0"/>
            <a:ext cx="8626475" cy="1028700"/>
          </a:xfrm>
          <a:prstGeom prst="rect">
            <a:avLst/>
          </a:prstGeom>
        </p:spPr>
      </p:pic>
      <p:sp>
        <p:nvSpPr>
          <p:cNvPr id="5" name="Rectangle 4"/>
          <p:cNvSpPr/>
          <p:nvPr/>
        </p:nvSpPr>
        <p:spPr>
          <a:xfrm>
            <a:off x="5343043" y="5661249"/>
            <a:ext cx="3212538" cy="461665"/>
          </a:xfrm>
          <a:prstGeom prst="rect">
            <a:avLst/>
          </a:prstGeom>
        </p:spPr>
        <p:txBody>
          <a:bodyPr wrap="none">
            <a:spAutoFit/>
          </a:bodyPr>
          <a:lstStyle/>
          <a:p>
            <a:r>
              <a:rPr lang="en-US" sz="2400">
                <a:hlinkClick r:id="rId4"/>
              </a:rPr>
              <a:t>http://www.textgrid.de/</a:t>
            </a:r>
            <a:r>
              <a:rPr lang="en-US" sz="2400"/>
              <a:t> </a:t>
            </a:r>
          </a:p>
        </p:txBody>
      </p:sp>
    </p:spTree>
    <p:extLst>
      <p:ext uri="{BB962C8B-B14F-4D97-AF65-F5344CB8AC3E}">
        <p14:creationId xmlns:p14="http://schemas.microsoft.com/office/powerpoint/2010/main" val="1678731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95300" y="1371601"/>
            <a:ext cx="8915400" cy="2993504"/>
          </a:xfrm>
        </p:spPr>
        <p:txBody>
          <a:bodyPr/>
          <a:lstStyle/>
          <a:p>
            <a:r>
              <a:rPr lang="en-US"/>
              <a:t>First Periodic Report 2009</a:t>
            </a:r>
          </a:p>
          <a:p>
            <a:pPr lvl="1"/>
            <a:r>
              <a:rPr lang="en-US"/>
              <a:t>announces infrastructure experiment</a:t>
            </a:r>
          </a:p>
          <a:p>
            <a:pPr lvl="2"/>
            <a:r>
              <a:rPr lang="en-US"/>
              <a:t>showing large computational needs for humanities</a:t>
            </a:r>
          </a:p>
          <a:p>
            <a:pPr lvl="2"/>
            <a:r>
              <a:rPr lang="en-US"/>
              <a:t>indexing unstructured resources in an on-demand and flexible manner</a:t>
            </a:r>
          </a:p>
          <a:p>
            <a:pPr lvl="2"/>
            <a:r>
              <a:rPr lang="en-US"/>
              <a:t>conducted on D4Science</a:t>
            </a:r>
          </a:p>
        </p:txBody>
      </p:sp>
      <p:pic>
        <p:nvPicPr>
          <p:cNvPr id="4" name="Picture 3"/>
          <p:cNvPicPr>
            <a:picLocks noChangeAspect="1"/>
          </p:cNvPicPr>
          <p:nvPr/>
        </p:nvPicPr>
        <p:blipFill>
          <a:blip r:embed="rId3"/>
          <a:stretch>
            <a:fillRect/>
          </a:stretch>
        </p:blipFill>
        <p:spPr>
          <a:xfrm>
            <a:off x="662523" y="0"/>
            <a:ext cx="8626475" cy="1028700"/>
          </a:xfrm>
          <a:prstGeom prst="rect">
            <a:avLst/>
          </a:prstGeom>
        </p:spPr>
      </p:pic>
      <p:pic>
        <p:nvPicPr>
          <p:cNvPr id="5" name="Picture 4"/>
          <p:cNvPicPr>
            <a:picLocks noChangeAspect="1"/>
          </p:cNvPicPr>
          <p:nvPr/>
        </p:nvPicPr>
        <p:blipFill>
          <a:blip r:embed="rId4"/>
          <a:stretch>
            <a:fillRect/>
          </a:stretch>
        </p:blipFill>
        <p:spPr>
          <a:xfrm>
            <a:off x="1" y="4381692"/>
            <a:ext cx="7711267" cy="2476309"/>
          </a:xfrm>
          <a:prstGeom prst="rect">
            <a:avLst/>
          </a:prstGeom>
        </p:spPr>
      </p:pic>
      <p:sp>
        <p:nvSpPr>
          <p:cNvPr id="6" name="Rectangle 5"/>
          <p:cNvSpPr/>
          <p:nvPr/>
        </p:nvSpPr>
        <p:spPr>
          <a:xfrm>
            <a:off x="506506" y="5157192"/>
            <a:ext cx="9165468" cy="369332"/>
          </a:xfrm>
          <a:prstGeom prst="rect">
            <a:avLst/>
          </a:prstGeom>
        </p:spPr>
        <p:txBody>
          <a:bodyPr wrap="square">
            <a:spAutoFit/>
          </a:bodyPr>
          <a:lstStyle/>
          <a:p>
            <a:r>
              <a:rPr lang="en-US">
                <a:hlinkClick r:id="rId5"/>
              </a:rPr>
              <a:t>http://dariah.eu/wiki/images/e/ea/090426_dest09_interactivegrid.pdf</a:t>
            </a:r>
            <a:r>
              <a:rPr lang="en-US"/>
              <a:t> </a:t>
            </a:r>
          </a:p>
        </p:txBody>
      </p:sp>
    </p:spTree>
    <p:extLst>
      <p:ext uri="{BB962C8B-B14F-4D97-AF65-F5344CB8AC3E}">
        <p14:creationId xmlns:p14="http://schemas.microsoft.com/office/powerpoint/2010/main" val="905245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10" name="Content Placeholder 9"/>
          <p:cNvSpPr>
            <a:spLocks noGrp="1"/>
          </p:cNvSpPr>
          <p:nvPr>
            <p:ph idx="1"/>
          </p:nvPr>
        </p:nvSpPr>
        <p:spPr/>
        <p:txBody>
          <a:bodyPr/>
          <a:lstStyle/>
          <a:p>
            <a:r>
              <a:rPr lang="en-US"/>
              <a:t>Umbrella for social science archives</a:t>
            </a:r>
          </a:p>
          <a:p>
            <a:pPr lvl="1"/>
            <a:r>
              <a:rPr lang="en-US"/>
              <a:t>since 1970</a:t>
            </a:r>
          </a:p>
          <a:p>
            <a:r>
              <a:rPr lang="en-US"/>
              <a:t>Upgrade in ESFRI context (FP7)</a:t>
            </a:r>
          </a:p>
          <a:p>
            <a:r>
              <a:rPr lang="en-US"/>
              <a:t>developing:</a:t>
            </a:r>
          </a:p>
          <a:p>
            <a:pPr lvl="1"/>
            <a:r>
              <a:rPr lang="en-US" sz="2400" i="1"/>
              <a:t>the data portal to allow seamless access to data holdings across Europe</a:t>
            </a:r>
          </a:p>
          <a:p>
            <a:pPr lvl="1"/>
            <a:r>
              <a:rPr lang="en-US" sz="2400" i="1"/>
              <a:t>common authentication and access middleware tools</a:t>
            </a:r>
          </a:p>
          <a:p>
            <a:pPr lvl="1"/>
            <a:r>
              <a:rPr lang="en-US" sz="2400" b="1" i="1"/>
              <a:t>investigating the potential of grid technologies</a:t>
            </a:r>
          </a:p>
          <a:p>
            <a:pPr lvl="1"/>
            <a:r>
              <a:rPr lang="en-US" sz="2400" i="1"/>
              <a:t>improving data harmonisation tools</a:t>
            </a:r>
          </a:p>
          <a:p>
            <a:pPr lvl="1"/>
            <a:endParaRPr lang="en-US" i="1"/>
          </a:p>
          <a:p>
            <a:pPr lvl="1"/>
            <a:endParaRPr lang="en-US" i="1"/>
          </a:p>
          <a:p>
            <a:pPr lvl="1"/>
            <a:endParaRPr lang="en-US" i="1"/>
          </a:p>
          <a:p>
            <a:endParaRPr lang="en-US"/>
          </a:p>
        </p:txBody>
      </p:sp>
      <p:pic>
        <p:nvPicPr>
          <p:cNvPr id="12" name="Picture 11" descr="cessd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506" y="0"/>
            <a:ext cx="8813164" cy="1196752"/>
          </a:xfrm>
          <a:prstGeom prst="rect">
            <a:avLst/>
          </a:prstGeom>
        </p:spPr>
      </p:pic>
    </p:spTree>
    <p:extLst>
      <p:ext uri="{BB962C8B-B14F-4D97-AF65-F5344CB8AC3E}">
        <p14:creationId xmlns:p14="http://schemas.microsoft.com/office/powerpoint/2010/main" val="14099150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p:txBody>
          <a:bodyPr/>
          <a:lstStyle/>
          <a:p>
            <a:r>
              <a:rPr lang="en-US"/>
              <a:t>Use cases contain</a:t>
            </a:r>
          </a:p>
          <a:p>
            <a:pPr lvl="1"/>
            <a:r>
              <a:rPr lang="en-US"/>
              <a:t>data collection</a:t>
            </a:r>
          </a:p>
          <a:p>
            <a:pPr lvl="1"/>
            <a:r>
              <a:rPr lang="en-US"/>
              <a:t>applying harmonisation</a:t>
            </a:r>
          </a:p>
          <a:p>
            <a:pPr lvl="1"/>
            <a:r>
              <a:rPr lang="en-US"/>
              <a:t>collect results and analyse them further</a:t>
            </a:r>
          </a:p>
          <a:p>
            <a:pPr lvl="1"/>
            <a:r>
              <a:rPr lang="en-US"/>
              <a:t>in a collaborative environment</a:t>
            </a:r>
          </a:p>
          <a:p>
            <a:pPr lvl="1"/>
            <a:r>
              <a:rPr lang="en-US"/>
              <a:t>under severe access restrictions</a:t>
            </a:r>
          </a:p>
          <a:p>
            <a:pPr lvl="1"/>
            <a:r>
              <a:rPr lang="en-US"/>
              <a:t>develop new surveys comparable to existing ones</a:t>
            </a:r>
          </a:p>
          <a:p>
            <a:pPr lvl="1"/>
            <a:endParaRPr lang="en-US"/>
          </a:p>
          <a:p>
            <a:pPr lvl="1"/>
            <a:endParaRPr lang="en-US"/>
          </a:p>
          <a:p>
            <a:pPr lvl="1"/>
            <a:endParaRPr lang="en-US"/>
          </a:p>
          <a:p>
            <a:pPr lvl="1"/>
            <a:endParaRPr lang="en-US"/>
          </a:p>
        </p:txBody>
      </p:sp>
      <p:pic>
        <p:nvPicPr>
          <p:cNvPr id="4" name="Picture 3" descr="cessd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506" y="0"/>
            <a:ext cx="8813164" cy="1196752"/>
          </a:xfrm>
          <a:prstGeom prst="rect">
            <a:avLst/>
          </a:prstGeom>
        </p:spPr>
      </p:pic>
    </p:spTree>
    <p:extLst>
      <p:ext uri="{BB962C8B-B14F-4D97-AF65-F5344CB8AC3E}">
        <p14:creationId xmlns:p14="http://schemas.microsoft.com/office/powerpoint/2010/main" val="16528644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95300" y="1371601"/>
            <a:ext cx="8915400" cy="2921496"/>
          </a:xfrm>
        </p:spPr>
        <p:txBody>
          <a:bodyPr/>
          <a:lstStyle/>
          <a:p>
            <a:r>
              <a:rPr lang="en-US"/>
              <a:t>In February 2009</a:t>
            </a:r>
          </a:p>
          <a:p>
            <a:r>
              <a:rPr lang="en-US"/>
              <a:t>Yes GRID can help</a:t>
            </a:r>
          </a:p>
          <a:p>
            <a:r>
              <a:rPr lang="en-US"/>
              <a:t>but many approaches</a:t>
            </a:r>
          </a:p>
          <a:p>
            <a:r>
              <a:rPr lang="en-US"/>
              <a:t>of which maybe none enables all scenarios at the same time</a:t>
            </a:r>
          </a:p>
        </p:txBody>
      </p:sp>
      <p:pic>
        <p:nvPicPr>
          <p:cNvPr id="4" name="Picture 3" descr="cessd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506" y="0"/>
            <a:ext cx="8813164" cy="1196752"/>
          </a:xfrm>
          <a:prstGeom prst="rect">
            <a:avLst/>
          </a:prstGeom>
        </p:spPr>
      </p:pic>
      <p:pic>
        <p:nvPicPr>
          <p:cNvPr id="5" name="Picture 4"/>
          <p:cNvPicPr>
            <a:picLocks noChangeAspect="1"/>
          </p:cNvPicPr>
          <p:nvPr/>
        </p:nvPicPr>
        <p:blipFill>
          <a:blip r:embed="rId4"/>
          <a:stretch>
            <a:fillRect/>
          </a:stretch>
        </p:blipFill>
        <p:spPr>
          <a:xfrm>
            <a:off x="0" y="4357907"/>
            <a:ext cx="6357156" cy="2500093"/>
          </a:xfrm>
          <a:prstGeom prst="rect">
            <a:avLst/>
          </a:prstGeom>
        </p:spPr>
      </p:pic>
      <p:sp>
        <p:nvSpPr>
          <p:cNvPr id="6" name="Rectangle 5"/>
          <p:cNvSpPr/>
          <p:nvPr/>
        </p:nvSpPr>
        <p:spPr>
          <a:xfrm>
            <a:off x="584515" y="5661248"/>
            <a:ext cx="8307373" cy="369332"/>
          </a:xfrm>
          <a:prstGeom prst="rect">
            <a:avLst/>
          </a:prstGeom>
        </p:spPr>
        <p:txBody>
          <a:bodyPr wrap="square">
            <a:spAutoFit/>
          </a:bodyPr>
          <a:lstStyle/>
          <a:p>
            <a:r>
              <a:rPr lang="en-US">
                <a:hlinkClick r:id="rId5"/>
              </a:rPr>
              <a:t>http://www.cessda.org/project/doc/D11.1a_Grid-enabling.pdf</a:t>
            </a:r>
            <a:r>
              <a:rPr lang="en-US"/>
              <a:t> </a:t>
            </a:r>
          </a:p>
        </p:txBody>
      </p:sp>
    </p:spTree>
    <p:extLst>
      <p:ext uri="{BB962C8B-B14F-4D97-AF65-F5344CB8AC3E}">
        <p14:creationId xmlns:p14="http://schemas.microsoft.com/office/powerpoint/2010/main" val="16722506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95300" y="1371601"/>
            <a:ext cx="8915400" cy="3497560"/>
          </a:xfrm>
        </p:spPr>
        <p:txBody>
          <a:bodyPr/>
          <a:lstStyle/>
          <a:p>
            <a:r>
              <a:rPr lang="en-US"/>
              <a:t>May 2009 SWOT analysis</a:t>
            </a:r>
          </a:p>
          <a:p>
            <a:r>
              <a:rPr lang="en-US"/>
              <a:t>GRID solves several partial problems</a:t>
            </a:r>
          </a:p>
          <a:p>
            <a:r>
              <a:rPr lang="en-US"/>
              <a:t>current GRID technology not geared to the core of CESSDA’s problems</a:t>
            </a:r>
          </a:p>
          <a:p>
            <a:r>
              <a:rPr lang="en-US"/>
              <a:t>do realistic case studies on </a:t>
            </a:r>
          </a:p>
          <a:p>
            <a:pPr lvl="1"/>
            <a:r>
              <a:rPr lang="en-US"/>
              <a:t>GRID, Cloud, traditional client server</a:t>
            </a:r>
          </a:p>
        </p:txBody>
      </p:sp>
      <p:pic>
        <p:nvPicPr>
          <p:cNvPr id="4" name="Picture 3" descr="cessd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6506" y="0"/>
            <a:ext cx="8813164" cy="1196752"/>
          </a:xfrm>
          <a:prstGeom prst="rect">
            <a:avLst/>
          </a:prstGeom>
        </p:spPr>
      </p:pic>
      <p:sp>
        <p:nvSpPr>
          <p:cNvPr id="5" name="Rectangle 4"/>
          <p:cNvSpPr/>
          <p:nvPr/>
        </p:nvSpPr>
        <p:spPr>
          <a:xfrm>
            <a:off x="0" y="4941168"/>
            <a:ext cx="9906000" cy="369332"/>
          </a:xfrm>
          <a:prstGeom prst="rect">
            <a:avLst/>
          </a:prstGeom>
        </p:spPr>
        <p:txBody>
          <a:bodyPr wrap="square">
            <a:spAutoFit/>
          </a:bodyPr>
          <a:lstStyle/>
          <a:p>
            <a:r>
              <a:rPr lang="en-US">
                <a:hlinkClick r:id="rId4"/>
              </a:rPr>
              <a:t>http://www.cessda.org/project/doc/D11.1b_Sustainability_CESSDA_e-Infrastructure.pdf</a:t>
            </a:r>
            <a:r>
              <a:rPr lang="en-US"/>
              <a:t> </a:t>
            </a:r>
          </a:p>
        </p:txBody>
      </p:sp>
    </p:spTree>
    <p:extLst>
      <p:ext uri="{BB962C8B-B14F-4D97-AF65-F5344CB8AC3E}">
        <p14:creationId xmlns:p14="http://schemas.microsoft.com/office/powerpoint/2010/main" val="14790032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a:t>
            </a:r>
          </a:p>
        </p:txBody>
      </p:sp>
      <p:sp>
        <p:nvSpPr>
          <p:cNvPr id="3" name="Content Placeholder 2"/>
          <p:cNvSpPr>
            <a:spLocks noGrp="1"/>
          </p:cNvSpPr>
          <p:nvPr>
            <p:ph idx="1"/>
          </p:nvPr>
        </p:nvSpPr>
        <p:spPr/>
        <p:txBody>
          <a:bodyPr/>
          <a:lstStyle/>
          <a:p>
            <a:r>
              <a:rPr lang="en-US"/>
              <a:t>functional</a:t>
            </a:r>
          </a:p>
          <a:p>
            <a:pPr lvl="1"/>
            <a:r>
              <a:rPr lang="en-US"/>
              <a:t>enable data intensive scholarship</a:t>
            </a:r>
          </a:p>
          <a:p>
            <a:pPr lvl="2"/>
            <a:r>
              <a:rPr lang="en-US"/>
              <a:t>better support for existing hypotheses</a:t>
            </a:r>
          </a:p>
          <a:p>
            <a:pPr lvl="2"/>
            <a:r>
              <a:rPr lang="en-US"/>
              <a:t>new research questions</a:t>
            </a:r>
          </a:p>
          <a:p>
            <a:pPr lvl="2"/>
            <a:r>
              <a:rPr lang="en-US"/>
              <a:t>enriched publications</a:t>
            </a:r>
          </a:p>
          <a:p>
            <a:pPr lvl="1"/>
            <a:r>
              <a:rPr lang="en-US"/>
              <a:t>enable collaboration around sources</a:t>
            </a:r>
          </a:p>
          <a:p>
            <a:pPr lvl="2"/>
            <a:r>
              <a:rPr lang="en-US"/>
              <a:t>incremental enrichment (annotations)</a:t>
            </a:r>
          </a:p>
          <a:p>
            <a:pPr lvl="2"/>
            <a:r>
              <a:rPr lang="en-US"/>
              <a:t>connecting sources (linked data)</a:t>
            </a:r>
          </a:p>
          <a:p>
            <a:pPr lvl="2"/>
            <a:r>
              <a:rPr lang="en-US"/>
              <a:t>connecting people (collaboratories) </a:t>
            </a:r>
          </a:p>
          <a:p>
            <a:pPr lvl="1"/>
            <a:endParaRPr lang="en-US"/>
          </a:p>
        </p:txBody>
      </p:sp>
    </p:spTree>
    <p:extLst>
      <p:ext uri="{BB962C8B-B14F-4D97-AF65-F5344CB8AC3E}">
        <p14:creationId xmlns:p14="http://schemas.microsoft.com/office/powerpoint/2010/main" val="9877725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64000"/>
          </a:blip>
          <a:stretch>
            <a:fillRect/>
          </a:stretch>
        </p:blipFill>
        <p:spPr>
          <a:xfrm>
            <a:off x="-273581" y="0"/>
            <a:ext cx="10842624" cy="6858000"/>
          </a:xfrm>
          <a:prstGeom prst="rect">
            <a:avLst/>
          </a:prstGeom>
        </p:spPr>
      </p:pic>
      <p:sp>
        <p:nvSpPr>
          <p:cNvPr id="2" name="Title 1"/>
          <p:cNvSpPr>
            <a:spLocks noGrp="1"/>
          </p:cNvSpPr>
          <p:nvPr>
            <p:ph type="title"/>
          </p:nvPr>
        </p:nvSpPr>
        <p:spPr/>
        <p:txBody>
          <a:bodyPr/>
          <a:lstStyle/>
          <a:p>
            <a:r>
              <a:rPr lang="en-US"/>
              <a:t>Prologue</a:t>
            </a:r>
          </a:p>
        </p:txBody>
      </p:sp>
      <p:pic>
        <p:nvPicPr>
          <p:cNvPr id="6" name="Picture 5"/>
          <p:cNvPicPr>
            <a:picLocks noChangeAspect="1"/>
          </p:cNvPicPr>
          <p:nvPr/>
        </p:nvPicPr>
        <p:blipFill>
          <a:blip r:embed="rId4"/>
          <a:stretch>
            <a:fillRect/>
          </a:stretch>
        </p:blipFill>
        <p:spPr>
          <a:xfrm>
            <a:off x="6428832" y="2633517"/>
            <a:ext cx="3440121" cy="4236895"/>
          </a:xfrm>
          <a:prstGeom prst="rect">
            <a:avLst/>
          </a:prstGeom>
        </p:spPr>
      </p:pic>
      <p:sp>
        <p:nvSpPr>
          <p:cNvPr id="7" name="TextBox 6"/>
          <p:cNvSpPr txBox="1"/>
          <p:nvPr/>
        </p:nvSpPr>
        <p:spPr>
          <a:xfrm>
            <a:off x="0" y="6249312"/>
            <a:ext cx="6552191" cy="584776"/>
          </a:xfrm>
          <a:prstGeom prst="rect">
            <a:avLst/>
          </a:prstGeom>
          <a:noFill/>
        </p:spPr>
        <p:txBody>
          <a:bodyPr wrap="square" rtlCol="0">
            <a:spAutoFit/>
          </a:bodyPr>
          <a:lstStyle/>
          <a:p>
            <a:r>
              <a:rPr lang="en-US" sz="3200"/>
              <a:t>GRID: The rationalist’s paradise</a:t>
            </a:r>
          </a:p>
        </p:txBody>
      </p:sp>
    </p:spTree>
    <p:extLst>
      <p:ext uri="{BB962C8B-B14F-4D97-AF65-F5344CB8AC3E}">
        <p14:creationId xmlns:p14="http://schemas.microsoft.com/office/powerpoint/2010/main" val="41203403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a:t>
            </a:r>
          </a:p>
        </p:txBody>
      </p:sp>
      <p:sp>
        <p:nvSpPr>
          <p:cNvPr id="3" name="Content Placeholder 2"/>
          <p:cNvSpPr>
            <a:spLocks noGrp="1"/>
          </p:cNvSpPr>
          <p:nvPr>
            <p:ph idx="1"/>
          </p:nvPr>
        </p:nvSpPr>
        <p:spPr/>
        <p:txBody>
          <a:bodyPr/>
          <a:lstStyle/>
          <a:p>
            <a:r>
              <a:rPr lang="en-US"/>
              <a:t>“non-functional”</a:t>
            </a:r>
          </a:p>
          <a:p>
            <a:pPr lvl="1"/>
            <a:r>
              <a:rPr lang="en-US"/>
              <a:t>respect access rights</a:t>
            </a:r>
          </a:p>
          <a:p>
            <a:pPr lvl="1"/>
            <a:r>
              <a:rPr lang="en-US"/>
              <a:t>sustainability of data and tools</a:t>
            </a:r>
          </a:p>
          <a:p>
            <a:pPr lvl="1"/>
            <a:r>
              <a:rPr lang="en-US"/>
              <a:t>ease of use and programming</a:t>
            </a:r>
          </a:p>
          <a:p>
            <a:pPr lvl="1"/>
            <a:r>
              <a:rPr lang="en-US"/>
              <a:t>performance</a:t>
            </a:r>
          </a:p>
        </p:txBody>
      </p:sp>
    </p:spTree>
    <p:extLst>
      <p:ext uri="{BB962C8B-B14F-4D97-AF65-F5344CB8AC3E}">
        <p14:creationId xmlns:p14="http://schemas.microsoft.com/office/powerpoint/2010/main" val="35240152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characteristics</a:t>
            </a:r>
          </a:p>
        </p:txBody>
      </p:sp>
      <p:sp>
        <p:nvSpPr>
          <p:cNvPr id="3" name="Content Placeholder 2"/>
          <p:cNvSpPr>
            <a:spLocks noGrp="1"/>
          </p:cNvSpPr>
          <p:nvPr>
            <p:ph idx="1"/>
          </p:nvPr>
        </p:nvSpPr>
        <p:spPr/>
        <p:txBody>
          <a:bodyPr/>
          <a:lstStyle/>
          <a:p>
            <a:r>
              <a:rPr lang="en-US"/>
              <a:t>data from irrepeatable processes</a:t>
            </a:r>
          </a:p>
          <a:p>
            <a:r>
              <a:rPr lang="en-US"/>
              <a:t>data in many small chunks</a:t>
            </a:r>
          </a:p>
          <a:p>
            <a:r>
              <a:rPr lang="en-US"/>
              <a:t>complex interrelationships</a:t>
            </a:r>
          </a:p>
          <a:p>
            <a:r>
              <a:rPr lang="en-US"/>
              <a:t>emphasis on human interpretation</a:t>
            </a:r>
          </a:p>
          <a:p>
            <a:pPr lvl="1"/>
            <a:r>
              <a:rPr lang="en-US"/>
              <a:t>natural language processing</a:t>
            </a:r>
          </a:p>
          <a:p>
            <a:pPr lvl="1"/>
            <a:r>
              <a:rPr lang="en-US"/>
              <a:t>symbolic processing</a:t>
            </a:r>
          </a:p>
          <a:p>
            <a:pPr lvl="1"/>
            <a:r>
              <a:rPr lang="en-US"/>
              <a:t>linking to background knowledge</a:t>
            </a:r>
          </a:p>
          <a:p>
            <a:endParaRPr lang="en-US"/>
          </a:p>
        </p:txBody>
      </p:sp>
    </p:spTree>
    <p:extLst>
      <p:ext uri="{BB962C8B-B14F-4D97-AF65-F5344CB8AC3E}">
        <p14:creationId xmlns:p14="http://schemas.microsoft.com/office/powerpoint/2010/main" val="27016906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human interpretation</a:t>
            </a:r>
          </a:p>
        </p:txBody>
      </p:sp>
      <p:sp>
        <p:nvSpPr>
          <p:cNvPr id="3" name="Content Placeholder 2"/>
          <p:cNvSpPr>
            <a:spLocks noGrp="1"/>
          </p:cNvSpPr>
          <p:nvPr>
            <p:ph idx="1"/>
          </p:nvPr>
        </p:nvSpPr>
        <p:spPr/>
        <p:txBody>
          <a:bodyPr/>
          <a:lstStyle/>
          <a:p>
            <a:r>
              <a:rPr lang="en-US"/>
              <a:t>only part of the dataprocessing can be automated</a:t>
            </a:r>
          </a:p>
          <a:p>
            <a:pPr lvl="1"/>
            <a:r>
              <a:rPr lang="en-US"/>
              <a:t>higher level patterns require higher performance computing</a:t>
            </a:r>
          </a:p>
          <a:p>
            <a:r>
              <a:rPr lang="en-US"/>
              <a:t>researchers need interaction with data and processes</a:t>
            </a:r>
          </a:p>
          <a:p>
            <a:pPr lvl="1"/>
            <a:r>
              <a:rPr lang="en-US"/>
              <a:t>store intermediate results</a:t>
            </a:r>
          </a:p>
          <a:p>
            <a:pPr lvl="1"/>
            <a:r>
              <a:rPr lang="en-US"/>
              <a:t>build virtual collections</a:t>
            </a:r>
          </a:p>
        </p:txBody>
      </p:sp>
    </p:spTree>
    <p:extLst>
      <p:ext uri="{BB962C8B-B14F-4D97-AF65-F5344CB8AC3E}">
        <p14:creationId xmlns:p14="http://schemas.microsoft.com/office/powerpoint/2010/main" val="11377399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(virtual) use cases</a:t>
            </a:r>
          </a:p>
        </p:txBody>
      </p:sp>
      <p:sp>
        <p:nvSpPr>
          <p:cNvPr id="3" name="Content Placeholder 2"/>
          <p:cNvSpPr>
            <a:spLocks noGrp="1"/>
          </p:cNvSpPr>
          <p:nvPr>
            <p:ph idx="1"/>
          </p:nvPr>
        </p:nvSpPr>
        <p:spPr/>
        <p:txBody>
          <a:bodyPr/>
          <a:lstStyle/>
          <a:p>
            <a:r>
              <a:rPr lang="en-US"/>
              <a:t>a use case spells out a concrete task from the perspective of an end user</a:t>
            </a:r>
          </a:p>
          <a:p>
            <a:r>
              <a:rPr lang="en-US"/>
              <a:t>the humanities present few use cases</a:t>
            </a:r>
          </a:p>
          <a:p>
            <a:pPr lvl="1"/>
            <a:r>
              <a:rPr lang="en-US"/>
              <a:t>where HPC is essential</a:t>
            </a:r>
          </a:p>
          <a:p>
            <a:pPr lvl="1"/>
            <a:r>
              <a:rPr lang="en-US"/>
              <a:t>with “significant” amounts of data</a:t>
            </a:r>
          </a:p>
          <a:p>
            <a:pPr lvl="1"/>
            <a:r>
              <a:rPr lang="en-US"/>
              <a:t>which can be translated into batch jobs</a:t>
            </a:r>
          </a:p>
          <a:p>
            <a:r>
              <a:rPr lang="en-US"/>
              <a:t>so: </a:t>
            </a:r>
            <a:r>
              <a:rPr lang="en-US" b="1">
                <a:solidFill>
                  <a:srgbClr val="FF0000"/>
                </a:solidFill>
              </a:rPr>
              <a:t>virtually no concrete use cases!</a:t>
            </a:r>
          </a:p>
        </p:txBody>
      </p:sp>
    </p:spTree>
    <p:extLst>
      <p:ext uri="{BB962C8B-B14F-4D97-AF65-F5344CB8AC3E}">
        <p14:creationId xmlns:p14="http://schemas.microsoft.com/office/powerpoint/2010/main" val="18849035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virtual use cases</a:t>
            </a:r>
          </a:p>
        </p:txBody>
      </p:sp>
      <p:sp>
        <p:nvSpPr>
          <p:cNvPr id="3" name="Content Placeholder 2"/>
          <p:cNvSpPr>
            <a:spLocks noGrp="1"/>
          </p:cNvSpPr>
          <p:nvPr>
            <p:ph idx="1"/>
          </p:nvPr>
        </p:nvSpPr>
        <p:spPr/>
        <p:txBody>
          <a:bodyPr/>
          <a:lstStyle/>
          <a:p>
            <a:r>
              <a:rPr lang="en-US"/>
              <a:t>a </a:t>
            </a:r>
            <a:r>
              <a:rPr lang="en-US" i="1"/>
              <a:t>virtual</a:t>
            </a:r>
            <a:r>
              <a:rPr lang="en-US"/>
              <a:t> use case </a:t>
            </a:r>
          </a:p>
          <a:p>
            <a:pPr lvl="1"/>
            <a:r>
              <a:rPr lang="en-US"/>
              <a:t>spells out a generic task </a:t>
            </a:r>
          </a:p>
          <a:p>
            <a:pPr lvl="1"/>
            <a:r>
              <a:rPr lang="en-US"/>
              <a:t>from an infrastructural perspective</a:t>
            </a:r>
          </a:p>
          <a:p>
            <a:pPr lvl="1"/>
            <a:r>
              <a:rPr lang="en-US"/>
              <a:t>still meaningful to the end user</a:t>
            </a:r>
          </a:p>
          <a:p>
            <a:r>
              <a:rPr lang="en-US"/>
              <a:t>virtual use cases </a:t>
            </a:r>
          </a:p>
          <a:p>
            <a:pPr lvl="1"/>
            <a:r>
              <a:rPr lang="en-US"/>
              <a:t>pave the way for real use cases</a:t>
            </a:r>
          </a:p>
          <a:p>
            <a:pPr lvl="1"/>
            <a:r>
              <a:rPr lang="en-US"/>
              <a:t>bridge big gaps between</a:t>
            </a:r>
          </a:p>
          <a:p>
            <a:pPr lvl="2"/>
            <a:r>
              <a:rPr lang="en-US"/>
              <a:t>end users of</a:t>
            </a:r>
          </a:p>
          <a:p>
            <a:pPr lvl="2"/>
            <a:r>
              <a:rPr lang="en-US"/>
              <a:t>“foreign” infrastructure</a:t>
            </a:r>
          </a:p>
        </p:txBody>
      </p:sp>
    </p:spTree>
    <p:extLst>
      <p:ext uri="{BB962C8B-B14F-4D97-AF65-F5344CB8AC3E}">
        <p14:creationId xmlns:p14="http://schemas.microsoft.com/office/powerpoint/2010/main" val="2176051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a:t>
            </a:r>
            <a:r>
              <a:rPr lang="en-US" i="1"/>
              <a:t>specific</a:t>
            </a:r>
            <a:r>
              <a:rPr lang="en-US"/>
              <a:t> virtual use case</a:t>
            </a:r>
          </a:p>
        </p:txBody>
      </p:sp>
      <p:sp>
        <p:nvSpPr>
          <p:cNvPr id="3" name="Content Placeholder 2"/>
          <p:cNvSpPr>
            <a:spLocks noGrp="1"/>
          </p:cNvSpPr>
          <p:nvPr>
            <p:ph idx="1"/>
          </p:nvPr>
        </p:nvSpPr>
        <p:spPr/>
        <p:txBody>
          <a:bodyPr/>
          <a:lstStyle/>
          <a:p>
            <a:r>
              <a:rPr lang="en-US"/>
              <a:t>smart indexes on unique resources, e.g.</a:t>
            </a:r>
          </a:p>
          <a:p>
            <a:pPr lvl="1"/>
            <a:r>
              <a:rPr lang="en-US"/>
              <a:t>speech sounds in audio sources</a:t>
            </a:r>
          </a:p>
          <a:p>
            <a:pPr lvl="1"/>
            <a:r>
              <a:rPr lang="en-US"/>
              <a:t>names in hand-written sources</a:t>
            </a:r>
          </a:p>
          <a:p>
            <a:pPr lvl="1"/>
            <a:r>
              <a:rPr lang="en-US"/>
              <a:t>artefacts in images</a:t>
            </a:r>
          </a:p>
          <a:p>
            <a:pPr lvl="1"/>
            <a:r>
              <a:rPr lang="en-US"/>
              <a:t>motifs in literary texts</a:t>
            </a:r>
          </a:p>
          <a:p>
            <a:r>
              <a:rPr lang="en-US"/>
              <a:t>task</a:t>
            </a:r>
          </a:p>
          <a:p>
            <a:pPr lvl="1"/>
            <a:r>
              <a:rPr lang="en-US"/>
              <a:t>create a comprehensive index</a:t>
            </a:r>
          </a:p>
          <a:p>
            <a:pPr lvl="1"/>
            <a:r>
              <a:rPr lang="en-US"/>
              <a:t>of patterns in all accessible collections</a:t>
            </a:r>
          </a:p>
          <a:p>
            <a:pPr lvl="1"/>
            <a:r>
              <a:rPr lang="en-US"/>
              <a:t>share that index for follow-up research</a:t>
            </a:r>
          </a:p>
        </p:txBody>
      </p:sp>
    </p:spTree>
    <p:extLst>
      <p:ext uri="{BB962C8B-B14F-4D97-AF65-F5344CB8AC3E}">
        <p14:creationId xmlns:p14="http://schemas.microsoft.com/office/powerpoint/2010/main" val="12606483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smart indexes: sources</a:t>
            </a:r>
          </a:p>
        </p:txBody>
      </p:sp>
      <p:sp>
        <p:nvSpPr>
          <p:cNvPr id="3" name="Content Placeholder 2"/>
          <p:cNvSpPr>
            <a:spLocks noGrp="1"/>
          </p:cNvSpPr>
          <p:nvPr>
            <p:ph idx="1"/>
          </p:nvPr>
        </p:nvSpPr>
        <p:spPr/>
        <p:txBody>
          <a:bodyPr/>
          <a:lstStyle/>
          <a:p>
            <a:r>
              <a:rPr lang="en-US"/>
              <a:t>accessible collections &lt;=</a:t>
            </a:r>
          </a:p>
          <a:p>
            <a:pPr lvl="1"/>
            <a:r>
              <a:rPr lang="en-US"/>
              <a:t>sources are readily accessible</a:t>
            </a:r>
          </a:p>
          <a:p>
            <a:pPr lvl="2"/>
            <a:r>
              <a:rPr lang="en-US"/>
              <a:t>programmatically</a:t>
            </a:r>
          </a:p>
          <a:p>
            <a:pPr lvl="2"/>
            <a:r>
              <a:rPr lang="en-US"/>
              <a:t>with minimal latency</a:t>
            </a:r>
          </a:p>
          <a:p>
            <a:pPr lvl="2"/>
            <a:r>
              <a:rPr lang="en-US"/>
              <a:t>with persistent, shareable addresses</a:t>
            </a:r>
          </a:p>
          <a:p>
            <a:pPr lvl="1"/>
            <a:r>
              <a:rPr lang="en-US"/>
              <a:t>access rights are implemented</a:t>
            </a:r>
          </a:p>
          <a:p>
            <a:pPr lvl="2"/>
            <a:r>
              <a:rPr lang="en-US"/>
              <a:t>identities can be passed on to programs</a:t>
            </a:r>
          </a:p>
          <a:p>
            <a:pPr lvl="1"/>
            <a:r>
              <a:rPr lang="en-US"/>
              <a:t>sources can be gathered in virtual collections</a:t>
            </a:r>
          </a:p>
        </p:txBody>
      </p:sp>
    </p:spTree>
    <p:extLst>
      <p:ext uri="{BB962C8B-B14F-4D97-AF65-F5344CB8AC3E}">
        <p14:creationId xmlns:p14="http://schemas.microsoft.com/office/powerpoint/2010/main" val="6205284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smart indexes: processing</a:t>
            </a:r>
          </a:p>
        </p:txBody>
      </p:sp>
      <p:sp>
        <p:nvSpPr>
          <p:cNvPr id="3" name="Content Placeholder 2"/>
          <p:cNvSpPr>
            <a:spLocks noGrp="1"/>
          </p:cNvSpPr>
          <p:nvPr>
            <p:ph idx="1"/>
          </p:nvPr>
        </p:nvSpPr>
        <p:spPr/>
        <p:txBody>
          <a:bodyPr/>
          <a:lstStyle/>
          <a:p>
            <a:r>
              <a:rPr lang="en-US"/>
              <a:t>a smart spider visits a virtual collection</a:t>
            </a:r>
          </a:p>
          <a:p>
            <a:pPr lvl="1"/>
            <a:r>
              <a:rPr lang="en-US"/>
              <a:t>on behalf of a researcher</a:t>
            </a:r>
          </a:p>
          <a:p>
            <a:pPr lvl="2"/>
            <a:r>
              <a:rPr lang="en-US"/>
              <a:t>with his credentials</a:t>
            </a:r>
          </a:p>
          <a:p>
            <a:r>
              <a:rPr lang="en-US"/>
              <a:t>every addressable element is subjected to a smart pattern analyzer</a:t>
            </a:r>
          </a:p>
          <a:p>
            <a:pPr lvl="1"/>
            <a:r>
              <a:rPr lang="en-US"/>
              <a:t>this lends itself to parallellism</a:t>
            </a:r>
          </a:p>
          <a:p>
            <a:pPr lvl="1"/>
            <a:r>
              <a:rPr lang="en-US"/>
              <a:t>smart pattern detection &lt;= high performance</a:t>
            </a:r>
          </a:p>
          <a:p>
            <a:pPr lvl="1"/>
            <a:r>
              <a:rPr lang="en-US"/>
              <a:t>occurrences are added to the index in the form </a:t>
            </a:r>
            <a:r>
              <a:rPr lang="en-US" b="1" i="1"/>
              <a:t>&lt;pattern, persistent id, fragment id&gt;</a:t>
            </a:r>
          </a:p>
        </p:txBody>
      </p:sp>
    </p:spTree>
    <p:extLst>
      <p:ext uri="{BB962C8B-B14F-4D97-AF65-F5344CB8AC3E}">
        <p14:creationId xmlns:p14="http://schemas.microsoft.com/office/powerpoint/2010/main" val="38293972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smart indexes: results</a:t>
            </a:r>
          </a:p>
        </p:txBody>
      </p:sp>
      <p:sp>
        <p:nvSpPr>
          <p:cNvPr id="3" name="Content Placeholder 2"/>
          <p:cNvSpPr>
            <a:spLocks noGrp="1"/>
          </p:cNvSpPr>
          <p:nvPr>
            <p:ph idx="1"/>
          </p:nvPr>
        </p:nvSpPr>
        <p:spPr/>
        <p:txBody>
          <a:bodyPr/>
          <a:lstStyle/>
          <a:p>
            <a:r>
              <a:rPr lang="en-US"/>
              <a:t>the resulting index is stored in the researcher’s workspace</a:t>
            </a:r>
          </a:p>
          <a:p>
            <a:r>
              <a:rPr lang="en-US"/>
              <a:t>the researcher may publish his index</a:t>
            </a:r>
          </a:p>
          <a:p>
            <a:pPr lvl="1"/>
            <a:r>
              <a:rPr lang="en-US"/>
              <a:t>for programmatic use</a:t>
            </a:r>
          </a:p>
          <a:p>
            <a:pPr lvl="1"/>
            <a:r>
              <a:rPr lang="en-US"/>
              <a:t>addressed with a new persistent id</a:t>
            </a:r>
          </a:p>
          <a:p>
            <a:r>
              <a:rPr lang="en-US"/>
              <a:t>new smart virtual collections are possible</a:t>
            </a:r>
          </a:p>
          <a:p>
            <a:r>
              <a:rPr lang="en-US"/>
              <a:t>third parties write subsequent applications</a:t>
            </a:r>
          </a:p>
          <a:p>
            <a:pPr lvl="1"/>
            <a:r>
              <a:rPr lang="en-US"/>
              <a:t>portals</a:t>
            </a:r>
          </a:p>
          <a:p>
            <a:pPr lvl="1"/>
            <a:r>
              <a:rPr lang="en-US"/>
              <a:t>visualisations</a:t>
            </a:r>
          </a:p>
          <a:p>
            <a:endParaRPr lang="en-US"/>
          </a:p>
        </p:txBody>
      </p:sp>
    </p:spTree>
    <p:extLst>
      <p:ext uri="{BB962C8B-B14F-4D97-AF65-F5344CB8AC3E}">
        <p14:creationId xmlns:p14="http://schemas.microsoft.com/office/powerpoint/2010/main" val="33313213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a:xfrm>
            <a:off x="506506" y="1196752"/>
            <a:ext cx="8915400" cy="4896544"/>
          </a:xfrm>
        </p:spPr>
        <p:txBody>
          <a:bodyPr/>
          <a:lstStyle/>
          <a:p>
            <a:r>
              <a:rPr lang="en-US"/>
              <a:t>research projects in the humanities:</a:t>
            </a:r>
          </a:p>
          <a:p>
            <a:pPr lvl="1"/>
            <a:r>
              <a:rPr lang="en-US"/>
              <a:t>“small” projects, repeatedly accessing shared sources</a:t>
            </a:r>
          </a:p>
          <a:p>
            <a:pPr lvl="1"/>
            <a:r>
              <a:rPr lang="en-US"/>
              <a:t>many people annotating the same data</a:t>
            </a:r>
          </a:p>
          <a:p>
            <a:pPr lvl="1"/>
            <a:r>
              <a:rPr lang="en-US"/>
              <a:t>computation becoming more intensive – </a:t>
            </a:r>
            <a:r>
              <a:rPr lang="en-US" i="1"/>
              <a:t>gradually</a:t>
            </a:r>
            <a:endParaRPr lang="en-US"/>
          </a:p>
          <a:p>
            <a:pPr lvl="1"/>
            <a:r>
              <a:rPr lang="en-US"/>
              <a:t>many computing steps to be combined in workflows</a:t>
            </a:r>
          </a:p>
          <a:p>
            <a:pPr lvl="1"/>
            <a:r>
              <a:rPr lang="en-US"/>
              <a:t>“small” data, but diverse, and deeply linked</a:t>
            </a:r>
          </a:p>
          <a:p>
            <a:pPr lvl="1"/>
            <a:r>
              <a:rPr lang="en-US"/>
              <a:t>need for sustaining sources and results</a:t>
            </a:r>
          </a:p>
        </p:txBody>
      </p:sp>
    </p:spTree>
    <p:extLst>
      <p:ext uri="{BB962C8B-B14F-4D97-AF65-F5344CB8AC3E}">
        <p14:creationId xmlns:p14="http://schemas.microsoft.com/office/powerpoint/2010/main" val="27614936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7429500" cy="6838236"/>
          </a:xfrm>
          <a:prstGeom prst="rect">
            <a:avLst/>
          </a:prstGeom>
        </p:spPr>
      </p:pic>
      <p:sp>
        <p:nvSpPr>
          <p:cNvPr id="4" name="TextBox 3"/>
          <p:cNvSpPr txBox="1"/>
          <p:nvPr/>
        </p:nvSpPr>
        <p:spPr>
          <a:xfrm>
            <a:off x="7449277" y="381000"/>
            <a:ext cx="2456723" cy="4678204"/>
          </a:xfrm>
          <a:prstGeom prst="rect">
            <a:avLst/>
          </a:prstGeom>
          <a:noFill/>
        </p:spPr>
        <p:txBody>
          <a:bodyPr wrap="square" rtlCol="0">
            <a:spAutoFit/>
          </a:bodyPr>
          <a:lstStyle/>
          <a:p>
            <a:pPr lvl="0"/>
            <a:r>
              <a:rPr lang="en-US" sz="2800" b="1">
                <a:solidFill>
                  <a:srgbClr val="0000FF"/>
                </a:solidFill>
              </a:rPr>
              <a:t>SSH and</a:t>
            </a:r>
          </a:p>
          <a:p>
            <a:pPr lvl="0"/>
            <a:r>
              <a:rPr lang="en-US" sz="2800" b="1">
                <a:solidFill>
                  <a:srgbClr val="0000FF"/>
                </a:solidFill>
              </a:rPr>
              <a:t>ICT</a:t>
            </a:r>
          </a:p>
          <a:p>
            <a:pPr lvl="0"/>
            <a:endParaRPr lang="en-US" sz="2800" b="1">
              <a:solidFill>
                <a:srgbClr val="0000FF"/>
              </a:solidFill>
            </a:endParaRPr>
          </a:p>
          <a:p>
            <a:pPr lvl="0"/>
            <a:r>
              <a:rPr lang="en-US" sz="2800" b="1">
                <a:solidFill>
                  <a:srgbClr val="0000FF"/>
                </a:solidFill>
              </a:rPr>
              <a:t>an accelerating</a:t>
            </a:r>
          </a:p>
          <a:p>
            <a:pPr lvl="0"/>
            <a:r>
              <a:rPr lang="en-US" sz="2800" b="1">
                <a:solidFill>
                  <a:srgbClr val="0000FF"/>
                </a:solidFill>
              </a:rPr>
              <a:t>story</a:t>
            </a:r>
          </a:p>
          <a:p>
            <a:pPr lvl="0"/>
            <a:r>
              <a:rPr lang="en-US" sz="2800" b="1">
                <a:solidFill>
                  <a:srgbClr val="0000FF"/>
                </a:solidFill>
              </a:rPr>
              <a:t>in 3 gears</a:t>
            </a:r>
          </a:p>
          <a:p>
            <a:pPr lvl="0"/>
            <a:endParaRPr lang="en-US" sz="2800" b="1">
              <a:solidFill>
                <a:srgbClr val="0000FF"/>
              </a:solidFill>
            </a:endParaRPr>
          </a:p>
          <a:p>
            <a:pPr lvl="0"/>
            <a:r>
              <a:rPr lang="en-US" sz="2800" b="1">
                <a:solidFill>
                  <a:srgbClr val="0000FF"/>
                </a:solidFill>
              </a:rPr>
              <a:t>so far ...</a:t>
            </a:r>
          </a:p>
          <a:p>
            <a:pPr lvl="0"/>
            <a:endParaRPr lang="en-US" sz="2800" b="1">
              <a:solidFill>
                <a:srgbClr val="0000FF"/>
              </a:solidFill>
            </a:endParaRPr>
          </a:p>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a:xfrm>
            <a:off x="506506" y="1124744"/>
            <a:ext cx="8915400" cy="5040560"/>
          </a:xfrm>
        </p:spPr>
        <p:txBody>
          <a:bodyPr/>
          <a:lstStyle/>
          <a:p>
            <a:r>
              <a:rPr lang="en-US"/>
              <a:t>what is the best supporting technology?</a:t>
            </a:r>
          </a:p>
          <a:p>
            <a:r>
              <a:rPr lang="en-US"/>
              <a:t>if it is GRID then</a:t>
            </a:r>
          </a:p>
          <a:p>
            <a:r>
              <a:rPr lang="en-US"/>
              <a:t>do not stick to concrete use cases</a:t>
            </a:r>
          </a:p>
          <a:p>
            <a:pPr lvl="1"/>
            <a:r>
              <a:rPr lang="en-US"/>
              <a:t>they do not mobilise the SSH comunity</a:t>
            </a:r>
          </a:p>
          <a:p>
            <a:r>
              <a:rPr lang="en-US"/>
              <a:t>start supporting virtual use cases</a:t>
            </a:r>
          </a:p>
          <a:p>
            <a:pPr lvl="1"/>
            <a:r>
              <a:rPr lang="en-US"/>
              <a:t>because then you connect technology with a community</a:t>
            </a:r>
          </a:p>
          <a:p>
            <a:pPr lvl="1"/>
            <a:r>
              <a:rPr lang="en-US"/>
              <a:t>and lots of concrete use cases will follow</a:t>
            </a:r>
          </a:p>
          <a:p>
            <a:endParaRPr lang="en-US"/>
          </a:p>
        </p:txBody>
      </p:sp>
    </p:spTree>
    <p:extLst>
      <p:ext uri="{BB962C8B-B14F-4D97-AF65-F5344CB8AC3E}">
        <p14:creationId xmlns:p14="http://schemas.microsoft.com/office/powerpoint/2010/main" val="5133407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64000"/>
          </a:blip>
          <a:stretch>
            <a:fillRect/>
          </a:stretch>
        </p:blipFill>
        <p:spPr>
          <a:xfrm>
            <a:off x="-429597" y="1"/>
            <a:ext cx="11196918" cy="6850525"/>
          </a:xfrm>
          <a:prstGeom prst="rect">
            <a:avLst/>
          </a:prstGeom>
        </p:spPr>
      </p:pic>
      <p:sp>
        <p:nvSpPr>
          <p:cNvPr id="2" name="Title 1"/>
          <p:cNvSpPr>
            <a:spLocks noGrp="1"/>
          </p:cNvSpPr>
          <p:nvPr>
            <p:ph type="title"/>
          </p:nvPr>
        </p:nvSpPr>
        <p:spPr/>
        <p:txBody>
          <a:bodyPr/>
          <a:lstStyle/>
          <a:p>
            <a:r>
              <a:rPr lang="en-US"/>
              <a:t>Epilogue</a:t>
            </a:r>
          </a:p>
        </p:txBody>
      </p:sp>
      <p:pic>
        <p:nvPicPr>
          <p:cNvPr id="5" name="Picture 4"/>
          <p:cNvPicPr>
            <a:picLocks noChangeAspect="1"/>
          </p:cNvPicPr>
          <p:nvPr/>
        </p:nvPicPr>
        <p:blipFill>
          <a:blip r:embed="rId4"/>
          <a:stretch>
            <a:fillRect/>
          </a:stretch>
        </p:blipFill>
        <p:spPr>
          <a:xfrm>
            <a:off x="6428832" y="2633517"/>
            <a:ext cx="3440121" cy="4236895"/>
          </a:xfrm>
          <a:prstGeom prst="rect">
            <a:avLst/>
          </a:prstGeom>
        </p:spPr>
      </p:pic>
      <p:sp>
        <p:nvSpPr>
          <p:cNvPr id="6" name="Rectangle 5"/>
          <p:cNvSpPr/>
          <p:nvPr/>
        </p:nvSpPr>
        <p:spPr>
          <a:xfrm>
            <a:off x="0" y="5949281"/>
            <a:ext cx="6435165" cy="954107"/>
          </a:xfrm>
          <a:prstGeom prst="rect">
            <a:avLst/>
          </a:prstGeom>
        </p:spPr>
        <p:txBody>
          <a:bodyPr wrap="square">
            <a:spAutoFit/>
          </a:bodyPr>
          <a:lstStyle/>
          <a:p>
            <a:r>
              <a:rPr lang="en-US" sz="2800" i="1"/>
              <a:t>nothing is simple and rational except what we ourselves have invented ...</a:t>
            </a:r>
          </a:p>
        </p:txBody>
      </p:sp>
    </p:spTree>
    <p:extLst>
      <p:ext uri="{BB962C8B-B14F-4D97-AF65-F5344CB8AC3E}">
        <p14:creationId xmlns:p14="http://schemas.microsoft.com/office/powerpoint/2010/main" val="17414787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eds_data.jpg"/>
          <p:cNvPicPr>
            <a:picLocks noGrp="1" noChangeAspect="1"/>
          </p:cNvPicPr>
          <p:nvPr>
            <p:ph idx="1"/>
          </p:nvPr>
        </p:nvPicPr>
        <p:blipFill>
          <a:blip r:embed="rId3" cstate="screen">
            <a:extLst>
              <a:ext uri="{28A0092B-C50C-407E-A947-70E740481C1C}">
                <a14:useLocalDpi xmlns:a14="http://schemas.microsoft.com/office/drawing/2010/main"/>
              </a:ext>
            </a:extLst>
          </a:blip>
          <a:srcRect l="-65392" r="-65392"/>
          <a:stretch>
            <a:fillRect/>
          </a:stretch>
        </p:blipFill>
        <p:spPr>
          <a:xfrm>
            <a:off x="-2076621" y="0"/>
            <a:ext cx="12859607" cy="6858000"/>
          </a:xfrm>
        </p:spPr>
      </p:pic>
      <p:sp>
        <p:nvSpPr>
          <p:cNvPr id="5" name="TextBox 4"/>
          <p:cNvSpPr txBox="1"/>
          <p:nvPr/>
        </p:nvSpPr>
        <p:spPr>
          <a:xfrm>
            <a:off x="7264400" y="381001"/>
            <a:ext cx="2641600" cy="2954655"/>
          </a:xfrm>
          <a:prstGeom prst="rect">
            <a:avLst/>
          </a:prstGeom>
          <a:noFill/>
        </p:spPr>
        <p:txBody>
          <a:bodyPr wrap="square" rtlCol="0">
            <a:spAutoFit/>
          </a:bodyPr>
          <a:lstStyle/>
          <a:p>
            <a:pPr lvl="0"/>
            <a:r>
              <a:rPr lang="nl-NL" sz="2800" b="1">
                <a:solidFill>
                  <a:srgbClr val="0000FF"/>
                </a:solidFill>
              </a:rPr>
              <a:t>first gear: </a:t>
            </a:r>
          </a:p>
          <a:p>
            <a:pPr lvl="0"/>
            <a:endParaRPr lang="nl-NL" sz="2800" b="1">
              <a:solidFill>
                <a:srgbClr val="0000FF"/>
              </a:solidFill>
            </a:endParaRPr>
          </a:p>
          <a:p>
            <a:pPr lvl="0"/>
            <a:r>
              <a:rPr lang="nl-NL" sz="2800" b="1">
                <a:solidFill>
                  <a:srgbClr val="0000FF"/>
                </a:solidFill>
              </a:rPr>
              <a:t>online acces to sources</a:t>
            </a:r>
          </a:p>
          <a:p>
            <a:pPr lvl="0"/>
            <a:r>
              <a:rPr lang="nl-NL" sz="2800" b="1">
                <a:solidFill>
                  <a:srgbClr val="0000FF"/>
                </a:solidFill>
              </a:rPr>
              <a:t>...</a:t>
            </a:r>
          </a:p>
          <a:p>
            <a:pPr lvl="0"/>
            <a:r>
              <a:rPr lang="nl-NL" sz="2800" b="1">
                <a:solidFill>
                  <a:srgbClr val="0000FF"/>
                </a:solidFill>
              </a:rPr>
              <a:t>for people</a:t>
            </a:r>
            <a:endParaRPr lang="en-US" sz="2800" b="1">
              <a:solidFill>
                <a:srgbClr val="0000FF"/>
              </a:solidFill>
            </a:endParaRPr>
          </a:p>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14" y="116632"/>
            <a:ext cx="5729173" cy="6551704"/>
          </a:xfrm>
          <a:prstGeom prst="rect">
            <a:avLst/>
          </a:prstGeom>
        </p:spPr>
      </p:pic>
      <p:sp>
        <p:nvSpPr>
          <p:cNvPr id="5" name="TextBox 4"/>
          <p:cNvSpPr txBox="1"/>
          <p:nvPr/>
        </p:nvSpPr>
        <p:spPr>
          <a:xfrm>
            <a:off x="7264400" y="381000"/>
            <a:ext cx="2641600" cy="3816430"/>
          </a:xfrm>
          <a:prstGeom prst="rect">
            <a:avLst/>
          </a:prstGeom>
          <a:noFill/>
        </p:spPr>
        <p:txBody>
          <a:bodyPr wrap="square" rtlCol="0">
            <a:spAutoFit/>
          </a:bodyPr>
          <a:lstStyle/>
          <a:p>
            <a:pPr lvl="0"/>
            <a:r>
              <a:rPr lang="nl-NL" sz="2800" b="1">
                <a:solidFill>
                  <a:srgbClr val="0000FF"/>
                </a:solidFill>
              </a:rPr>
              <a:t>second gear: </a:t>
            </a:r>
          </a:p>
          <a:p>
            <a:pPr lvl="0"/>
            <a:endParaRPr lang="nl-NL" sz="2800" b="1">
              <a:solidFill>
                <a:srgbClr val="0000FF"/>
              </a:solidFill>
            </a:endParaRPr>
          </a:p>
          <a:p>
            <a:pPr lvl="0"/>
            <a:r>
              <a:rPr lang="nl-NL" sz="2800" b="1">
                <a:solidFill>
                  <a:srgbClr val="0000FF"/>
                </a:solidFill>
              </a:rPr>
              <a:t>collaborate</a:t>
            </a:r>
          </a:p>
          <a:p>
            <a:pPr lvl="0"/>
            <a:r>
              <a:rPr lang="nl-NL" sz="2800" b="1">
                <a:solidFill>
                  <a:srgbClr val="0000FF"/>
                </a:solidFill>
              </a:rPr>
              <a:t>in</a:t>
            </a:r>
          </a:p>
          <a:p>
            <a:pPr lvl="0"/>
            <a:r>
              <a:rPr lang="nl-NL" sz="2800" b="1">
                <a:solidFill>
                  <a:srgbClr val="0000FF"/>
                </a:solidFill>
              </a:rPr>
              <a:t>annotating</a:t>
            </a:r>
          </a:p>
          <a:p>
            <a:pPr lvl="0"/>
            <a:r>
              <a:rPr lang="nl-NL" sz="2800" b="1">
                <a:solidFill>
                  <a:srgbClr val="0000FF"/>
                </a:solidFill>
              </a:rPr>
              <a:t>and</a:t>
            </a:r>
          </a:p>
          <a:p>
            <a:pPr lvl="0"/>
            <a:r>
              <a:rPr lang="nl-NL" sz="2800" b="1">
                <a:solidFill>
                  <a:srgbClr val="0000FF"/>
                </a:solidFill>
              </a:rPr>
              <a:t>enriched</a:t>
            </a:r>
          </a:p>
          <a:p>
            <a:pPr lvl="0"/>
            <a:r>
              <a:rPr lang="nl-NL" sz="2800" b="1">
                <a:solidFill>
                  <a:srgbClr val="0000FF"/>
                </a:solidFill>
              </a:rPr>
              <a:t>publications</a:t>
            </a:r>
            <a:endParaRPr lang="en-US" sz="2800" b="1">
              <a:solidFill>
                <a:srgbClr val="0000FF"/>
              </a:solidFill>
            </a:endParaRPr>
          </a:p>
          <a:p>
            <a:endParaRPr lang="en-US"/>
          </a:p>
        </p:txBody>
      </p:sp>
    </p:spTree>
    <p:extLst>
      <p:ext uri="{BB962C8B-B14F-4D97-AF65-F5344CB8AC3E}">
        <p14:creationId xmlns:p14="http://schemas.microsoft.com/office/powerpoint/2010/main" val="34373549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ID-API.png"/>
          <p:cNvPicPr>
            <a:picLocks noChangeAspect="1"/>
          </p:cNvPicPr>
          <p:nvPr/>
        </p:nvPicPr>
        <p:blipFill>
          <a:blip r:embed="rId3"/>
          <a:stretch>
            <a:fillRect/>
          </a:stretch>
        </p:blipFill>
        <p:spPr>
          <a:xfrm>
            <a:off x="26889" y="548680"/>
            <a:ext cx="5692070" cy="5334000"/>
          </a:xfrm>
          <a:prstGeom prst="rect">
            <a:avLst/>
          </a:prstGeom>
        </p:spPr>
      </p:pic>
      <p:sp>
        <p:nvSpPr>
          <p:cNvPr id="3" name="TextBox 2"/>
          <p:cNvSpPr txBox="1"/>
          <p:nvPr/>
        </p:nvSpPr>
        <p:spPr>
          <a:xfrm>
            <a:off x="6638386" y="548680"/>
            <a:ext cx="3302000" cy="3108544"/>
          </a:xfrm>
          <a:prstGeom prst="rect">
            <a:avLst/>
          </a:prstGeom>
          <a:noFill/>
        </p:spPr>
        <p:txBody>
          <a:bodyPr wrap="square" rtlCol="0">
            <a:spAutoFit/>
          </a:bodyPr>
          <a:lstStyle/>
          <a:p>
            <a:pPr lvl="0"/>
            <a:r>
              <a:rPr lang="nl-NL" sz="2800" b="1">
                <a:solidFill>
                  <a:srgbClr val="0000FF"/>
                </a:solidFill>
              </a:rPr>
              <a:t>third gear:</a:t>
            </a:r>
          </a:p>
          <a:p>
            <a:pPr lvl="0"/>
            <a:endParaRPr lang="nl-NL" sz="2800" b="1">
              <a:solidFill>
                <a:srgbClr val="0000FF"/>
              </a:solidFill>
            </a:endParaRPr>
          </a:p>
          <a:p>
            <a:pPr lvl="0"/>
            <a:r>
              <a:rPr lang="nl-NL" sz="2800" b="1">
                <a:solidFill>
                  <a:srgbClr val="0000FF"/>
                </a:solidFill>
              </a:rPr>
              <a:t>resources</a:t>
            </a:r>
          </a:p>
          <a:p>
            <a:pPr lvl="0"/>
            <a:r>
              <a:rPr lang="nl-NL" sz="2800" b="1">
                <a:solidFill>
                  <a:srgbClr val="0000FF"/>
                </a:solidFill>
              </a:rPr>
              <a:t>subject</a:t>
            </a:r>
          </a:p>
          <a:p>
            <a:pPr lvl="0"/>
            <a:r>
              <a:rPr lang="nl-NL" sz="2800" b="1">
                <a:solidFill>
                  <a:srgbClr val="0000FF"/>
                </a:solidFill>
              </a:rPr>
              <a:t>to</a:t>
            </a:r>
          </a:p>
          <a:p>
            <a:pPr lvl="0"/>
            <a:r>
              <a:rPr lang="nl-NL" sz="2800" b="1">
                <a:solidFill>
                  <a:srgbClr val="0000FF"/>
                </a:solidFill>
              </a:rPr>
              <a:t>intensive</a:t>
            </a:r>
          </a:p>
          <a:p>
            <a:pPr lvl="0"/>
            <a:r>
              <a:rPr lang="nl-NL" sz="2800" b="1">
                <a:solidFill>
                  <a:srgbClr val="0000FF"/>
                </a:solidFill>
              </a:rPr>
              <a:t>computing</a:t>
            </a:r>
            <a:endParaRPr lang="en-US" sz="2800" b="1">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ESFRI</a:t>
            </a:r>
          </a:p>
        </p:txBody>
      </p:sp>
      <p:sp>
        <p:nvSpPr>
          <p:cNvPr id="3" name="Content Placeholder 2"/>
          <p:cNvSpPr>
            <a:spLocks noGrp="1"/>
          </p:cNvSpPr>
          <p:nvPr>
            <p:ph idx="1"/>
          </p:nvPr>
        </p:nvSpPr>
        <p:spPr>
          <a:xfrm>
            <a:off x="506506" y="1916832"/>
            <a:ext cx="8915400" cy="4320480"/>
          </a:xfrm>
        </p:spPr>
        <p:txBody>
          <a:bodyPr/>
          <a:lstStyle/>
          <a:p>
            <a:r>
              <a:rPr lang="en-US"/>
              <a:t>EEF report (April 2010)</a:t>
            </a:r>
          </a:p>
          <a:p>
            <a:pPr lvl="1"/>
            <a:r>
              <a:rPr lang="en-US"/>
              <a:t>CESSDA, CLARIN, DARIAH</a:t>
            </a:r>
          </a:p>
          <a:p>
            <a:pPr lvl="1"/>
            <a:r>
              <a:rPr lang="en-US"/>
              <a:t>ESS, SHARE</a:t>
            </a:r>
          </a:p>
          <a:p>
            <a:r>
              <a:rPr lang="en-US"/>
              <a:t>Common requirements</a:t>
            </a:r>
          </a:p>
          <a:p>
            <a:pPr lvl="1"/>
            <a:r>
              <a:rPr lang="en-US"/>
              <a:t>single sign on</a:t>
            </a:r>
          </a:p>
          <a:p>
            <a:pPr lvl="1"/>
            <a:r>
              <a:rPr lang="en-US"/>
              <a:t>unified virtual organisations</a:t>
            </a:r>
          </a:p>
          <a:p>
            <a:pPr lvl="1"/>
            <a:r>
              <a:rPr lang="en-US"/>
              <a:t>persistent storage (and identifiers)</a:t>
            </a:r>
          </a:p>
          <a:p>
            <a:pPr lvl="1"/>
            <a:r>
              <a:rPr lang="en-US"/>
              <a:t>webservices and workflows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7445" y="692696"/>
            <a:ext cx="3168555" cy="2128534"/>
          </a:xfrm>
          <a:prstGeom prst="rect">
            <a:avLst/>
          </a:prstGeom>
        </p:spPr>
      </p:pic>
      <p:sp>
        <p:nvSpPr>
          <p:cNvPr id="6" name="Rectangle 5"/>
          <p:cNvSpPr/>
          <p:nvPr/>
        </p:nvSpPr>
        <p:spPr>
          <a:xfrm>
            <a:off x="1130575" y="1124744"/>
            <a:ext cx="6864763" cy="369332"/>
          </a:xfrm>
          <a:prstGeom prst="rect">
            <a:avLst/>
          </a:prstGeom>
        </p:spPr>
        <p:txBody>
          <a:bodyPr wrap="square">
            <a:spAutoFit/>
          </a:bodyPr>
          <a:lstStyle/>
          <a:p>
            <a:r>
              <a:rPr lang="en-US">
                <a:hlinkClick r:id="rId4"/>
              </a:rPr>
              <a:t>https://documents.egi.eu/public/ShowDocument?docid=12</a:t>
            </a:r>
            <a:r>
              <a:rPr lang="en-US"/>
              <a:t> </a:t>
            </a:r>
          </a:p>
        </p:txBody>
      </p:sp>
    </p:spTree>
    <p:extLst>
      <p:ext uri="{BB962C8B-B14F-4D97-AF65-F5344CB8AC3E}">
        <p14:creationId xmlns:p14="http://schemas.microsoft.com/office/powerpoint/2010/main" val="27847326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95300" y="1371601"/>
            <a:ext cx="8915400" cy="3281536"/>
          </a:xfrm>
        </p:spPr>
        <p:txBody>
          <a:bodyPr/>
          <a:lstStyle/>
          <a:p>
            <a:r>
              <a:rPr lang="en-US"/>
              <a:t>represents the linguistic community</a:t>
            </a:r>
          </a:p>
          <a:p>
            <a:r>
              <a:rPr lang="en-US"/>
              <a:t>relatively strong in computing</a:t>
            </a:r>
          </a:p>
          <a:p>
            <a:r>
              <a:rPr lang="en-US"/>
              <a:t>many exploitable language tools</a:t>
            </a:r>
          </a:p>
          <a:p>
            <a:r>
              <a:rPr lang="en-US"/>
              <a:t>research benefits from high performance computing</a:t>
            </a:r>
          </a:p>
        </p:txBody>
      </p:sp>
      <p:pic>
        <p:nvPicPr>
          <p:cNvPr id="4" name="Picture 3"/>
          <p:cNvPicPr>
            <a:picLocks noChangeAspect="1"/>
          </p:cNvPicPr>
          <p:nvPr/>
        </p:nvPicPr>
        <p:blipFill>
          <a:blip r:embed="rId3"/>
          <a:stretch>
            <a:fillRect/>
          </a:stretch>
        </p:blipFill>
        <p:spPr>
          <a:xfrm>
            <a:off x="1442610" y="116632"/>
            <a:ext cx="7622117" cy="1231900"/>
          </a:xfrm>
          <a:prstGeom prst="rect">
            <a:avLst/>
          </a:prstGeom>
        </p:spPr>
      </p:pic>
      <p:sp>
        <p:nvSpPr>
          <p:cNvPr id="5" name="TextBox 4"/>
          <p:cNvSpPr txBox="1"/>
          <p:nvPr/>
        </p:nvSpPr>
        <p:spPr>
          <a:xfrm>
            <a:off x="5655079" y="4797152"/>
            <a:ext cx="3742731" cy="584776"/>
          </a:xfrm>
          <a:prstGeom prst="rect">
            <a:avLst/>
          </a:prstGeom>
          <a:noFill/>
        </p:spPr>
        <p:txBody>
          <a:bodyPr wrap="none" rtlCol="0">
            <a:spAutoFit/>
          </a:bodyPr>
          <a:lstStyle/>
          <a:p>
            <a:r>
              <a:rPr lang="en-US" sz="3200">
                <a:hlinkClick r:id="rId4"/>
              </a:rPr>
              <a:t>http://www.clarin.eu</a:t>
            </a:r>
            <a:r>
              <a:rPr lang="en-US" sz="3200"/>
              <a:t> </a:t>
            </a:r>
          </a:p>
        </p:txBody>
      </p:sp>
    </p:spTree>
    <p:extLst>
      <p:ext uri="{BB962C8B-B14F-4D97-AF65-F5344CB8AC3E}">
        <p14:creationId xmlns:p14="http://schemas.microsoft.com/office/powerpoint/2010/main" val="3707239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p>
        </p:txBody>
      </p:sp>
      <p:sp>
        <p:nvSpPr>
          <p:cNvPr id="3" name="Content Placeholder 2"/>
          <p:cNvSpPr>
            <a:spLocks noGrp="1"/>
          </p:cNvSpPr>
          <p:nvPr>
            <p:ph idx="1"/>
          </p:nvPr>
        </p:nvSpPr>
        <p:spPr>
          <a:xfrm>
            <a:off x="495300" y="1371601"/>
            <a:ext cx="8915400" cy="2273424"/>
          </a:xfrm>
        </p:spPr>
        <p:txBody>
          <a:bodyPr/>
          <a:lstStyle/>
          <a:p>
            <a:r>
              <a:rPr lang="en-US"/>
              <a:t>initial expectations of GRID</a:t>
            </a:r>
          </a:p>
          <a:p>
            <a:pPr lvl="1"/>
            <a:r>
              <a:rPr lang="en-US"/>
              <a:t>enabling technology for workflows</a:t>
            </a:r>
          </a:p>
          <a:p>
            <a:pPr lvl="1"/>
            <a:r>
              <a:rPr lang="en-US"/>
              <a:t>sustainable tools</a:t>
            </a:r>
          </a:p>
          <a:p>
            <a:pPr lvl="1"/>
            <a:r>
              <a:rPr lang="en-US"/>
              <a:t>sustainable data</a:t>
            </a:r>
          </a:p>
        </p:txBody>
      </p:sp>
      <p:pic>
        <p:nvPicPr>
          <p:cNvPr id="4" name="Picture 3"/>
          <p:cNvPicPr>
            <a:picLocks noChangeAspect="1"/>
          </p:cNvPicPr>
          <p:nvPr/>
        </p:nvPicPr>
        <p:blipFill>
          <a:blip r:embed="rId3"/>
          <a:stretch>
            <a:fillRect/>
          </a:stretch>
        </p:blipFill>
        <p:spPr>
          <a:xfrm>
            <a:off x="1442610" y="116632"/>
            <a:ext cx="7622117" cy="1231900"/>
          </a:xfrm>
          <a:prstGeom prst="rect">
            <a:avLst/>
          </a:prstGeom>
        </p:spPr>
      </p:pic>
      <p:sp>
        <p:nvSpPr>
          <p:cNvPr id="6" name="Rectangle 5"/>
          <p:cNvSpPr/>
          <p:nvPr/>
        </p:nvSpPr>
        <p:spPr>
          <a:xfrm>
            <a:off x="428498" y="3789041"/>
            <a:ext cx="7878875" cy="1661993"/>
          </a:xfrm>
          <a:prstGeom prst="rect">
            <a:avLst/>
          </a:prstGeom>
        </p:spPr>
        <p:txBody>
          <a:bodyPr wrap="square">
            <a:spAutoFit/>
          </a:bodyPr>
          <a:lstStyle/>
          <a:p>
            <a:r>
              <a:rPr lang="en-US" sz="2800" i="1"/>
              <a:t>..., and all of this will be available on the internet using a service oriented architecture based on secure grid technologies</a:t>
            </a:r>
          </a:p>
          <a:p>
            <a:pPr algn="r"/>
            <a:r>
              <a:rPr lang="en-US">
                <a:hlinkClick r:id="rId4"/>
              </a:rPr>
              <a:t>http://www.clarin.eu/the-vision</a:t>
            </a:r>
            <a:r>
              <a:rPr lang="en-US"/>
              <a:t> </a:t>
            </a:r>
          </a:p>
        </p:txBody>
      </p:sp>
    </p:spTree>
    <p:extLst>
      <p:ext uri="{BB962C8B-B14F-4D97-AF65-F5344CB8AC3E}">
        <p14:creationId xmlns:p14="http://schemas.microsoft.com/office/powerpoint/2010/main" val="16871874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6759</TotalTime>
  <Words>5259</Words>
  <Application>Microsoft Macintosh PowerPoint</Application>
  <PresentationFormat>A4 Paper (210x297 mm)</PresentationFormat>
  <Paragraphs>470</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Custom Design</vt:lpstr>
      <vt:lpstr> </vt:lpstr>
      <vt:lpstr>Prologue</vt:lpstr>
      <vt:lpstr>PowerPoint Presentation</vt:lpstr>
      <vt:lpstr>PowerPoint Presentation</vt:lpstr>
      <vt:lpstr>PowerPoint Presentation</vt:lpstr>
      <vt:lpstr>PowerPoint Presentation</vt:lpstr>
      <vt:lpstr>ESFRI</vt:lpstr>
      <vt:lpstr> </vt:lpstr>
      <vt:lpstr> </vt:lpstr>
      <vt:lpstr> </vt:lpstr>
      <vt:lpstr> </vt:lpstr>
      <vt:lpstr> </vt:lpstr>
      <vt:lpstr> </vt:lpstr>
      <vt:lpstr> </vt:lpstr>
      <vt:lpstr>   </vt:lpstr>
      <vt:lpstr> </vt:lpstr>
      <vt:lpstr> </vt:lpstr>
      <vt:lpstr> </vt:lpstr>
      <vt:lpstr>requirements</vt:lpstr>
      <vt:lpstr>requirements</vt:lpstr>
      <vt:lpstr>characteristics</vt:lpstr>
      <vt:lpstr>human interpretation</vt:lpstr>
      <vt:lpstr>(virtual) use cases</vt:lpstr>
      <vt:lpstr>virtual use cases</vt:lpstr>
      <vt:lpstr>a specific virtual use case</vt:lpstr>
      <vt:lpstr>smart indexes: sources</vt:lpstr>
      <vt:lpstr>smart indexes: processing</vt:lpstr>
      <vt:lpstr>smart indexes: results</vt:lpstr>
      <vt:lpstr>conclusions</vt:lpstr>
      <vt:lpstr>conclusions</vt:lpstr>
      <vt:lpstr>Epilogue</vt:lpstr>
    </vt:vector>
  </TitlesOfParts>
  <Company>DANS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MIXED</dc:creator>
  <cp:lastModifiedBy>Dirk Roorda</cp:lastModifiedBy>
  <cp:revision>314</cp:revision>
  <cp:lastPrinted>2010-09-15T21:56:30Z</cp:lastPrinted>
  <dcterms:created xsi:type="dcterms:W3CDTF">2010-06-11T04:57:52Z</dcterms:created>
  <dcterms:modified xsi:type="dcterms:W3CDTF">2010-09-16T05:45:49Z</dcterms:modified>
</cp:coreProperties>
</file>