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8" r:id="rId3"/>
    <p:sldId id="259" r:id="rId4"/>
    <p:sldId id="276" r:id="rId5"/>
    <p:sldId id="277" r:id="rId6"/>
    <p:sldId id="279" r:id="rId7"/>
    <p:sldId id="285" r:id="rId8"/>
    <p:sldId id="292" r:id="rId9"/>
    <p:sldId id="293" r:id="rId10"/>
    <p:sldId id="294" r:id="rId11"/>
    <p:sldId id="295" r:id="rId12"/>
    <p:sldId id="291" r:id="rId13"/>
    <p:sldId id="275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3A1AC5-03A8-4D59-826D-CE4838BD3ED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69BBA82-C9F1-4810-AAC1-8C14C93050B7}">
      <dgm:prSet custT="1"/>
      <dgm:spPr/>
      <dgm:t>
        <a:bodyPr/>
        <a:lstStyle/>
        <a:p>
          <a:pPr rtl="0"/>
          <a:r>
            <a:rPr lang="en-GB" sz="2000" dirty="0" smtClean="0"/>
            <a:t>The e-Infrastructures promote the usage of network connectivity and stimulate scientific and technical development of countries </a:t>
          </a:r>
          <a:endParaRPr lang="it-IT" sz="2000" dirty="0"/>
        </a:p>
      </dgm:t>
    </dgm:pt>
    <dgm:pt modelId="{0A148BF9-F1A6-42E5-9513-749AB8FD6185}" type="parTrans" cxnId="{3B5EC58A-2478-42C5-B97E-7CFEE56944A9}">
      <dgm:prSet/>
      <dgm:spPr/>
      <dgm:t>
        <a:bodyPr/>
        <a:lstStyle/>
        <a:p>
          <a:endParaRPr lang="it-IT"/>
        </a:p>
      </dgm:t>
    </dgm:pt>
    <dgm:pt modelId="{9C39082E-DD54-449D-9EE4-4B2C5D6C407F}" type="sibTrans" cxnId="{3B5EC58A-2478-42C5-B97E-7CFEE56944A9}">
      <dgm:prSet/>
      <dgm:spPr/>
      <dgm:t>
        <a:bodyPr/>
        <a:lstStyle/>
        <a:p>
          <a:endParaRPr lang="it-IT"/>
        </a:p>
      </dgm:t>
    </dgm:pt>
    <dgm:pt modelId="{5E21A908-D2A3-4913-A11A-910DD8B3536C}">
      <dgm:prSet/>
      <dgm:spPr/>
      <dgm:t>
        <a:bodyPr/>
        <a:lstStyle/>
        <a:p>
          <a:pPr rtl="0"/>
          <a:r>
            <a:rPr lang="en-GB" dirty="0" smtClean="0"/>
            <a:t>contribute to fight the digital divide and brain drain.</a:t>
          </a:r>
          <a:endParaRPr lang="it-IT" dirty="0"/>
        </a:p>
      </dgm:t>
    </dgm:pt>
    <dgm:pt modelId="{5D766BB3-3ADD-4F8A-9185-9B595C124AB6}" type="parTrans" cxnId="{81556B78-7E94-4941-A2F9-C3A765556597}">
      <dgm:prSet/>
      <dgm:spPr/>
      <dgm:t>
        <a:bodyPr/>
        <a:lstStyle/>
        <a:p>
          <a:endParaRPr lang="it-IT"/>
        </a:p>
      </dgm:t>
    </dgm:pt>
    <dgm:pt modelId="{3ACB4DA0-9091-49A8-8DAE-BDAA25B6448F}" type="sibTrans" cxnId="{81556B78-7E94-4941-A2F9-C3A765556597}">
      <dgm:prSet/>
      <dgm:spPr/>
      <dgm:t>
        <a:bodyPr/>
        <a:lstStyle/>
        <a:p>
          <a:endParaRPr lang="it-IT"/>
        </a:p>
      </dgm:t>
    </dgm:pt>
    <dgm:pt modelId="{4EDA711E-21EC-4386-A18C-7352258AAD89}" type="pres">
      <dgm:prSet presAssocID="{0E3A1AC5-03A8-4D59-826D-CE4838BD3ED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9F9E438-4D4E-44CE-8A74-3E4DD958AB29}" type="pres">
      <dgm:prSet presAssocID="{0E3A1AC5-03A8-4D59-826D-CE4838BD3ED8}" presName="arrow" presStyleLbl="bgShp" presStyleIdx="0" presStyleCnt="1" custScaleX="117647"/>
      <dgm:spPr>
        <a:solidFill>
          <a:schemeClr val="accent2"/>
        </a:solidFill>
      </dgm:spPr>
    </dgm:pt>
    <dgm:pt modelId="{3B3DB6E6-A4F7-4C07-BB1D-825D5A5E1D55}" type="pres">
      <dgm:prSet presAssocID="{0E3A1AC5-03A8-4D59-826D-CE4838BD3ED8}" presName="linearProcess" presStyleCnt="0"/>
      <dgm:spPr/>
    </dgm:pt>
    <dgm:pt modelId="{5421E96E-CF32-4251-B0A9-CB916D941177}" type="pres">
      <dgm:prSet presAssocID="{E69BBA82-C9F1-4810-AAC1-8C14C93050B7}" presName="textNode" presStyleLbl="node1" presStyleIdx="0" presStyleCnt="2" custScaleY="19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9BFDE82-D2DF-4108-B390-DCEC0EBAD831}" type="pres">
      <dgm:prSet presAssocID="{9C39082E-DD54-449D-9EE4-4B2C5D6C407F}" presName="sibTrans" presStyleCnt="0"/>
      <dgm:spPr/>
    </dgm:pt>
    <dgm:pt modelId="{58039A75-5FC7-4583-83CE-F749700347CA}" type="pres">
      <dgm:prSet presAssocID="{5E21A908-D2A3-4913-A11A-910DD8B3536C}" presName="textNode" presStyleLbl="node1" presStyleIdx="1" presStyleCnt="2" custScaleX="73780" custLinFactNeighborX="-6153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1556B78-7E94-4941-A2F9-C3A765556597}" srcId="{0E3A1AC5-03A8-4D59-826D-CE4838BD3ED8}" destId="{5E21A908-D2A3-4913-A11A-910DD8B3536C}" srcOrd="1" destOrd="0" parTransId="{5D766BB3-3ADD-4F8A-9185-9B595C124AB6}" sibTransId="{3ACB4DA0-9091-49A8-8DAE-BDAA25B6448F}"/>
    <dgm:cxn modelId="{E8BCD18B-63CC-4824-8B2C-22939834BBF3}" type="presOf" srcId="{0E3A1AC5-03A8-4D59-826D-CE4838BD3ED8}" destId="{4EDA711E-21EC-4386-A18C-7352258AAD89}" srcOrd="0" destOrd="0" presId="urn:microsoft.com/office/officeart/2005/8/layout/hProcess9"/>
    <dgm:cxn modelId="{741D152E-68EB-4733-B8F0-01D6C3362661}" type="presOf" srcId="{5E21A908-D2A3-4913-A11A-910DD8B3536C}" destId="{58039A75-5FC7-4583-83CE-F749700347CA}" srcOrd="0" destOrd="0" presId="urn:microsoft.com/office/officeart/2005/8/layout/hProcess9"/>
    <dgm:cxn modelId="{3B5EC58A-2478-42C5-B97E-7CFEE56944A9}" srcId="{0E3A1AC5-03A8-4D59-826D-CE4838BD3ED8}" destId="{E69BBA82-C9F1-4810-AAC1-8C14C93050B7}" srcOrd="0" destOrd="0" parTransId="{0A148BF9-F1A6-42E5-9513-749AB8FD6185}" sibTransId="{9C39082E-DD54-449D-9EE4-4B2C5D6C407F}"/>
    <dgm:cxn modelId="{0F44A618-C185-4035-A140-172C2EF5124D}" type="presOf" srcId="{E69BBA82-C9F1-4810-AAC1-8C14C93050B7}" destId="{5421E96E-CF32-4251-B0A9-CB916D941177}" srcOrd="0" destOrd="0" presId="urn:microsoft.com/office/officeart/2005/8/layout/hProcess9"/>
    <dgm:cxn modelId="{2E1EAC4F-A327-4E2B-B495-CF83DA484359}" type="presParOf" srcId="{4EDA711E-21EC-4386-A18C-7352258AAD89}" destId="{99F9E438-4D4E-44CE-8A74-3E4DD958AB29}" srcOrd="0" destOrd="0" presId="urn:microsoft.com/office/officeart/2005/8/layout/hProcess9"/>
    <dgm:cxn modelId="{2EC42FC7-79C5-49E8-B394-280D5D204751}" type="presParOf" srcId="{4EDA711E-21EC-4386-A18C-7352258AAD89}" destId="{3B3DB6E6-A4F7-4C07-BB1D-825D5A5E1D55}" srcOrd="1" destOrd="0" presId="urn:microsoft.com/office/officeart/2005/8/layout/hProcess9"/>
    <dgm:cxn modelId="{98360644-E3B9-464B-BDCA-DC03A06BEC2D}" type="presParOf" srcId="{3B3DB6E6-A4F7-4C07-BB1D-825D5A5E1D55}" destId="{5421E96E-CF32-4251-B0A9-CB916D941177}" srcOrd="0" destOrd="0" presId="urn:microsoft.com/office/officeart/2005/8/layout/hProcess9"/>
    <dgm:cxn modelId="{520C3EFA-E9D6-46C5-8762-30BC3D672D20}" type="presParOf" srcId="{3B3DB6E6-A4F7-4C07-BB1D-825D5A5E1D55}" destId="{E9BFDE82-D2DF-4108-B390-DCEC0EBAD831}" srcOrd="1" destOrd="0" presId="urn:microsoft.com/office/officeart/2005/8/layout/hProcess9"/>
    <dgm:cxn modelId="{CE10740F-D40C-4619-A15F-C3E62BCBA913}" type="presParOf" srcId="{3B3DB6E6-A4F7-4C07-BB1D-825D5A5E1D55}" destId="{58039A75-5FC7-4583-83CE-F749700347C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C50EDA-9F06-4781-B4EE-1FDBC9014F1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04EB0DD-2872-4BC7-9EF0-A043CA103601}">
      <dgm:prSet custT="1"/>
      <dgm:spPr/>
      <dgm:t>
        <a:bodyPr/>
        <a:lstStyle/>
        <a:p>
          <a:pPr rtl="0"/>
          <a:r>
            <a:rPr lang="en-GB" sz="2000" dirty="0" smtClean="0"/>
            <a:t>e-Infrastructures support wide geographically distributed communities</a:t>
          </a:r>
          <a:endParaRPr lang="it-IT" sz="2000" dirty="0"/>
        </a:p>
      </dgm:t>
    </dgm:pt>
    <dgm:pt modelId="{E54B836D-1663-4427-B0EA-5EEE5A3A9930}" type="parTrans" cxnId="{1901EB5F-4C8E-4B2E-96FB-E83DD6F68FDE}">
      <dgm:prSet/>
      <dgm:spPr/>
      <dgm:t>
        <a:bodyPr/>
        <a:lstStyle/>
        <a:p>
          <a:endParaRPr lang="it-IT"/>
        </a:p>
      </dgm:t>
    </dgm:pt>
    <dgm:pt modelId="{D98F3642-E281-48F4-ABC2-6B6E724EA1E9}" type="sibTrans" cxnId="{1901EB5F-4C8E-4B2E-96FB-E83DD6F68FDE}">
      <dgm:prSet/>
      <dgm:spPr/>
      <dgm:t>
        <a:bodyPr/>
        <a:lstStyle/>
        <a:p>
          <a:endParaRPr lang="it-IT"/>
        </a:p>
      </dgm:t>
    </dgm:pt>
    <dgm:pt modelId="{DA07E376-A6FD-4ACC-8C77-72B5541B3FF4}">
      <dgm:prSet custT="1"/>
      <dgm:spPr/>
      <dgm:t>
        <a:bodyPr/>
        <a:lstStyle/>
        <a:p>
          <a:pPr rtl="0"/>
          <a:r>
            <a:rPr lang="en-GB" sz="2000" dirty="0" smtClean="0"/>
            <a:t>enhance international collaboration of scientists</a:t>
          </a:r>
          <a:endParaRPr lang="it-IT" sz="2000" dirty="0"/>
        </a:p>
      </dgm:t>
    </dgm:pt>
    <dgm:pt modelId="{0D13BF92-1E07-471C-8D62-3F18EC7EF089}" type="parTrans" cxnId="{13ED5901-3F88-455F-9B37-363051E21660}">
      <dgm:prSet/>
      <dgm:spPr/>
      <dgm:t>
        <a:bodyPr/>
        <a:lstStyle/>
        <a:p>
          <a:endParaRPr lang="it-IT"/>
        </a:p>
      </dgm:t>
    </dgm:pt>
    <dgm:pt modelId="{6033C069-9A40-4454-91DD-1ABAFD289450}" type="sibTrans" cxnId="{13ED5901-3F88-455F-9B37-363051E21660}">
      <dgm:prSet/>
      <dgm:spPr/>
      <dgm:t>
        <a:bodyPr/>
        <a:lstStyle/>
        <a:p>
          <a:endParaRPr lang="it-IT"/>
        </a:p>
      </dgm:t>
    </dgm:pt>
    <dgm:pt modelId="{04F8093D-FAC9-4FCD-9893-7D65D778451B}">
      <dgm:prSet custT="1"/>
      <dgm:spPr/>
      <dgm:t>
        <a:bodyPr/>
        <a:lstStyle/>
        <a:p>
          <a:pPr rtl="0"/>
          <a:r>
            <a:rPr lang="en-GB" sz="2000" dirty="0" smtClean="0"/>
            <a:t>promote collaboration in other fields.</a:t>
          </a:r>
          <a:endParaRPr lang="it-IT" sz="2000" dirty="0"/>
        </a:p>
      </dgm:t>
    </dgm:pt>
    <dgm:pt modelId="{C3F7F0ED-C064-4B6B-911A-860142CFB9AA}" type="parTrans" cxnId="{BFDCA04B-BD97-4ACA-AFCE-28B2550522F7}">
      <dgm:prSet/>
      <dgm:spPr/>
      <dgm:t>
        <a:bodyPr/>
        <a:lstStyle/>
        <a:p>
          <a:endParaRPr lang="it-IT"/>
        </a:p>
      </dgm:t>
    </dgm:pt>
    <dgm:pt modelId="{1AC0DAD1-2D74-4D5E-B9D0-92D07E4CB9C9}" type="sibTrans" cxnId="{BFDCA04B-BD97-4ACA-AFCE-28B2550522F7}">
      <dgm:prSet/>
      <dgm:spPr/>
      <dgm:t>
        <a:bodyPr/>
        <a:lstStyle/>
        <a:p>
          <a:endParaRPr lang="it-IT"/>
        </a:p>
      </dgm:t>
    </dgm:pt>
    <dgm:pt modelId="{07B59817-760B-4F88-8152-23704BD4B374}" type="pres">
      <dgm:prSet presAssocID="{1CC50EDA-9F06-4781-B4EE-1FDBC9014F1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14F8D51-5D45-46DC-9991-E474BE68DC81}" type="pres">
      <dgm:prSet presAssocID="{1CC50EDA-9F06-4781-B4EE-1FDBC9014F16}" presName="arrow" presStyleLbl="bgShp" presStyleIdx="0" presStyleCnt="1" custScaleX="112476"/>
      <dgm:spPr>
        <a:solidFill>
          <a:schemeClr val="accent2">
            <a:lumMod val="75000"/>
          </a:schemeClr>
        </a:solidFill>
      </dgm:spPr>
    </dgm:pt>
    <dgm:pt modelId="{DC30B043-3E08-4489-B0C2-029E744F191F}" type="pres">
      <dgm:prSet presAssocID="{1CC50EDA-9F06-4781-B4EE-1FDBC9014F16}" presName="linearProcess" presStyleCnt="0"/>
      <dgm:spPr/>
    </dgm:pt>
    <dgm:pt modelId="{B692CF94-90D3-4D0F-B345-2034AEA3CD80}" type="pres">
      <dgm:prSet presAssocID="{804EB0DD-2872-4BC7-9EF0-A043CA103601}" presName="textNode" presStyleLbl="node1" presStyleIdx="0" presStyleCnt="3" custScaleY="203125" custLinFactNeighborX="-6666" custLinFactNeighborY="464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BE13324-B784-4CD2-A81C-81A1D4FDA262}" type="pres">
      <dgm:prSet presAssocID="{D98F3642-E281-48F4-ABC2-6B6E724EA1E9}" presName="sibTrans" presStyleCnt="0"/>
      <dgm:spPr/>
    </dgm:pt>
    <dgm:pt modelId="{FD8C31AA-AF36-4478-80CE-DF9945C5255C}" type="pres">
      <dgm:prSet presAssocID="{DA07E376-A6FD-4ACC-8C77-72B5541B3FF4}" presName="textNode" presStyleLbl="node1" presStyleIdx="1" presStyleCnt="3" custScaleY="134492" custLinFactNeighborX="-5615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E867ABE-7788-4448-AC43-66ABC589E396}" type="pres">
      <dgm:prSet presAssocID="{6033C069-9A40-4454-91DD-1ABAFD289450}" presName="sibTrans" presStyleCnt="0"/>
      <dgm:spPr/>
    </dgm:pt>
    <dgm:pt modelId="{5CA0F56B-9EEA-4C7C-AC5D-639EFD35513D}" type="pres">
      <dgm:prSet presAssocID="{04F8093D-FAC9-4FCD-9893-7D65D778451B}" presName="textNode" presStyleLbl="node1" presStyleIdx="2" presStyleCnt="3" custScaleY="115241" custLinFactX="-408" custLinFactNeighborX="-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93F0A09-E75A-4E42-8391-03A158E2DEA1}" type="presOf" srcId="{804EB0DD-2872-4BC7-9EF0-A043CA103601}" destId="{B692CF94-90D3-4D0F-B345-2034AEA3CD80}" srcOrd="0" destOrd="0" presId="urn:microsoft.com/office/officeart/2005/8/layout/hProcess9"/>
    <dgm:cxn modelId="{BFDCA04B-BD97-4ACA-AFCE-28B2550522F7}" srcId="{1CC50EDA-9F06-4781-B4EE-1FDBC9014F16}" destId="{04F8093D-FAC9-4FCD-9893-7D65D778451B}" srcOrd="2" destOrd="0" parTransId="{C3F7F0ED-C064-4B6B-911A-860142CFB9AA}" sibTransId="{1AC0DAD1-2D74-4D5E-B9D0-92D07E4CB9C9}"/>
    <dgm:cxn modelId="{1901EB5F-4C8E-4B2E-96FB-E83DD6F68FDE}" srcId="{1CC50EDA-9F06-4781-B4EE-1FDBC9014F16}" destId="{804EB0DD-2872-4BC7-9EF0-A043CA103601}" srcOrd="0" destOrd="0" parTransId="{E54B836D-1663-4427-B0EA-5EEE5A3A9930}" sibTransId="{D98F3642-E281-48F4-ABC2-6B6E724EA1E9}"/>
    <dgm:cxn modelId="{0C90EB95-4071-4880-BD10-A64F0948D5C0}" type="presOf" srcId="{1CC50EDA-9F06-4781-B4EE-1FDBC9014F16}" destId="{07B59817-760B-4F88-8152-23704BD4B374}" srcOrd="0" destOrd="0" presId="urn:microsoft.com/office/officeart/2005/8/layout/hProcess9"/>
    <dgm:cxn modelId="{13ED5901-3F88-455F-9B37-363051E21660}" srcId="{1CC50EDA-9F06-4781-B4EE-1FDBC9014F16}" destId="{DA07E376-A6FD-4ACC-8C77-72B5541B3FF4}" srcOrd="1" destOrd="0" parTransId="{0D13BF92-1E07-471C-8D62-3F18EC7EF089}" sibTransId="{6033C069-9A40-4454-91DD-1ABAFD289450}"/>
    <dgm:cxn modelId="{DE8793D3-9456-4C1B-836B-0560103F3683}" type="presOf" srcId="{DA07E376-A6FD-4ACC-8C77-72B5541B3FF4}" destId="{FD8C31AA-AF36-4478-80CE-DF9945C5255C}" srcOrd="0" destOrd="0" presId="urn:microsoft.com/office/officeart/2005/8/layout/hProcess9"/>
    <dgm:cxn modelId="{420F6537-327F-48F3-979B-180199AFE057}" type="presOf" srcId="{04F8093D-FAC9-4FCD-9893-7D65D778451B}" destId="{5CA0F56B-9EEA-4C7C-AC5D-639EFD35513D}" srcOrd="0" destOrd="0" presId="urn:microsoft.com/office/officeart/2005/8/layout/hProcess9"/>
    <dgm:cxn modelId="{B07E1B8C-0902-4DBD-A4BA-B43027847FB7}" type="presParOf" srcId="{07B59817-760B-4F88-8152-23704BD4B374}" destId="{014F8D51-5D45-46DC-9991-E474BE68DC81}" srcOrd="0" destOrd="0" presId="urn:microsoft.com/office/officeart/2005/8/layout/hProcess9"/>
    <dgm:cxn modelId="{C281C7CD-A951-4129-873B-2595C083B84B}" type="presParOf" srcId="{07B59817-760B-4F88-8152-23704BD4B374}" destId="{DC30B043-3E08-4489-B0C2-029E744F191F}" srcOrd="1" destOrd="0" presId="urn:microsoft.com/office/officeart/2005/8/layout/hProcess9"/>
    <dgm:cxn modelId="{BA1D9BC3-509A-463D-8435-C1C1EACDEC81}" type="presParOf" srcId="{DC30B043-3E08-4489-B0C2-029E744F191F}" destId="{B692CF94-90D3-4D0F-B345-2034AEA3CD80}" srcOrd="0" destOrd="0" presId="urn:microsoft.com/office/officeart/2005/8/layout/hProcess9"/>
    <dgm:cxn modelId="{398BBAA2-1B53-42D9-9863-5D63D48A3B21}" type="presParOf" srcId="{DC30B043-3E08-4489-B0C2-029E744F191F}" destId="{FBE13324-B784-4CD2-A81C-81A1D4FDA262}" srcOrd="1" destOrd="0" presId="urn:microsoft.com/office/officeart/2005/8/layout/hProcess9"/>
    <dgm:cxn modelId="{E05EC449-51A8-449F-96AA-A95B5F7DDD66}" type="presParOf" srcId="{DC30B043-3E08-4489-B0C2-029E744F191F}" destId="{FD8C31AA-AF36-4478-80CE-DF9945C5255C}" srcOrd="2" destOrd="0" presId="urn:microsoft.com/office/officeart/2005/8/layout/hProcess9"/>
    <dgm:cxn modelId="{011B32B2-BA0B-432A-B909-F711B4EFEB60}" type="presParOf" srcId="{DC30B043-3E08-4489-B0C2-029E744F191F}" destId="{DE867ABE-7788-4448-AC43-66ABC589E396}" srcOrd="3" destOrd="0" presId="urn:microsoft.com/office/officeart/2005/8/layout/hProcess9"/>
    <dgm:cxn modelId="{F6C3A93A-C150-4E57-ABAF-045BAA596E45}" type="presParOf" srcId="{DC30B043-3E08-4489-B0C2-029E744F191F}" destId="{5CA0F56B-9EEA-4C7C-AC5D-639EFD35513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9F402C-E281-457E-8021-33EBE791369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9475644-07D1-4A09-A1AB-8282CE8A89CD}">
      <dgm:prSet custT="1"/>
      <dgm:spPr/>
      <dgm:t>
        <a:bodyPr/>
        <a:lstStyle/>
        <a:p>
          <a:pPr rtl="0"/>
          <a:r>
            <a:rPr lang="en-GB" sz="1800" b="0" i="0" baseline="0" dirty="0" smtClean="0"/>
            <a:t>Grids and networks allow the access of many researchers to scientific resources (laboratories and data)</a:t>
          </a:r>
          <a:endParaRPr lang="it-IT" sz="1800" dirty="0"/>
        </a:p>
      </dgm:t>
    </dgm:pt>
    <dgm:pt modelId="{920A6272-E842-4ADB-8789-980D8EAFFDC2}" type="parTrans" cxnId="{044E994E-2E8E-4CFF-BB55-796F5935D4D5}">
      <dgm:prSet/>
      <dgm:spPr/>
      <dgm:t>
        <a:bodyPr/>
        <a:lstStyle/>
        <a:p>
          <a:endParaRPr lang="it-IT"/>
        </a:p>
      </dgm:t>
    </dgm:pt>
    <dgm:pt modelId="{E4B6E82C-9D08-40C5-BE5D-3FBF7C1A4184}" type="sibTrans" cxnId="{044E994E-2E8E-4CFF-BB55-796F5935D4D5}">
      <dgm:prSet/>
      <dgm:spPr/>
      <dgm:t>
        <a:bodyPr/>
        <a:lstStyle/>
        <a:p>
          <a:endParaRPr lang="it-IT"/>
        </a:p>
      </dgm:t>
    </dgm:pt>
    <dgm:pt modelId="{251519D4-FDE5-415E-B6DE-FDC463FB6FCB}">
      <dgm:prSet custT="1"/>
      <dgm:spPr/>
      <dgm:t>
        <a:bodyPr/>
        <a:lstStyle/>
        <a:p>
          <a:pPr rtl="0"/>
          <a:r>
            <a:rPr lang="en-GB" sz="2000" dirty="0" smtClean="0"/>
            <a:t>D</a:t>
          </a:r>
          <a:r>
            <a:rPr lang="en-GB" sz="2000" b="0" i="0" baseline="0" dirty="0" smtClean="0"/>
            <a:t>isparity can be reduced and larger participation and contributions to high quality research.</a:t>
          </a:r>
          <a:endParaRPr lang="it-IT" sz="2000" dirty="0"/>
        </a:p>
      </dgm:t>
    </dgm:pt>
    <dgm:pt modelId="{BEE8DCB7-4858-4EFE-B300-045F6827424A}" type="parTrans" cxnId="{5299A500-478B-4DEB-976F-1D6FCD3B0BD8}">
      <dgm:prSet/>
      <dgm:spPr/>
      <dgm:t>
        <a:bodyPr/>
        <a:lstStyle/>
        <a:p>
          <a:endParaRPr lang="it-IT"/>
        </a:p>
      </dgm:t>
    </dgm:pt>
    <dgm:pt modelId="{1793563C-ECE9-4265-B97F-DEDCD2516F6B}" type="sibTrans" cxnId="{5299A500-478B-4DEB-976F-1D6FCD3B0BD8}">
      <dgm:prSet/>
      <dgm:spPr/>
      <dgm:t>
        <a:bodyPr/>
        <a:lstStyle/>
        <a:p>
          <a:endParaRPr lang="it-IT"/>
        </a:p>
      </dgm:t>
    </dgm:pt>
    <dgm:pt modelId="{2AB009C3-89EF-4536-BBFF-F3652E69BC40}" type="pres">
      <dgm:prSet presAssocID="{A49F402C-E281-457E-8021-33EBE791369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8AEDFF6-8AE3-4B78-9AF9-97F3BE1E6027}" type="pres">
      <dgm:prSet presAssocID="{A49F402C-E281-457E-8021-33EBE791369E}" presName="arrow" presStyleLbl="bgShp" presStyleIdx="0" presStyleCnt="1"/>
      <dgm:spPr>
        <a:solidFill>
          <a:schemeClr val="accent2">
            <a:lumMod val="75000"/>
          </a:schemeClr>
        </a:solidFill>
      </dgm:spPr>
    </dgm:pt>
    <dgm:pt modelId="{2E603CD8-2D83-43FB-8F25-1A7E45C29FDD}" type="pres">
      <dgm:prSet presAssocID="{A49F402C-E281-457E-8021-33EBE791369E}" presName="linearProcess" presStyleCnt="0"/>
      <dgm:spPr/>
    </dgm:pt>
    <dgm:pt modelId="{A4357933-C7D6-4FCD-B3DC-004714963EEC}" type="pres">
      <dgm:prSet presAssocID="{19475644-07D1-4A09-A1AB-8282CE8A89CD}" presName="textNode" presStyleLbl="node1" presStyleIdx="0" presStyleCnt="2" custScaleX="50520" custScaleY="15277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332859C-462F-4C45-9F45-7DDCCAA1D2EC}" type="pres">
      <dgm:prSet presAssocID="{E4B6E82C-9D08-40C5-BE5D-3FBF7C1A4184}" presName="sibTrans" presStyleCnt="0"/>
      <dgm:spPr/>
    </dgm:pt>
    <dgm:pt modelId="{7ACFA353-EEA9-47A0-B79B-C2B7B54B5657}" type="pres">
      <dgm:prSet presAssocID="{251519D4-FDE5-415E-B6DE-FDC463FB6FCB}" presName="textNode" presStyleLbl="node1" presStyleIdx="1" presStyleCnt="2" custLinFactNeighborX="-6081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5EDE021-3276-4830-9777-5C5153974864}" type="presOf" srcId="{A49F402C-E281-457E-8021-33EBE791369E}" destId="{2AB009C3-89EF-4536-BBFF-F3652E69BC40}" srcOrd="0" destOrd="0" presId="urn:microsoft.com/office/officeart/2005/8/layout/hProcess9"/>
    <dgm:cxn modelId="{0AB21730-7DD5-4FE6-B95F-B432DE172649}" type="presOf" srcId="{251519D4-FDE5-415E-B6DE-FDC463FB6FCB}" destId="{7ACFA353-EEA9-47A0-B79B-C2B7B54B5657}" srcOrd="0" destOrd="0" presId="urn:microsoft.com/office/officeart/2005/8/layout/hProcess9"/>
    <dgm:cxn modelId="{044E994E-2E8E-4CFF-BB55-796F5935D4D5}" srcId="{A49F402C-E281-457E-8021-33EBE791369E}" destId="{19475644-07D1-4A09-A1AB-8282CE8A89CD}" srcOrd="0" destOrd="0" parTransId="{920A6272-E842-4ADB-8789-980D8EAFFDC2}" sibTransId="{E4B6E82C-9D08-40C5-BE5D-3FBF7C1A4184}"/>
    <dgm:cxn modelId="{2053D699-CD86-473F-A87C-C75EDA9BE4B8}" type="presOf" srcId="{19475644-07D1-4A09-A1AB-8282CE8A89CD}" destId="{A4357933-C7D6-4FCD-B3DC-004714963EEC}" srcOrd="0" destOrd="0" presId="urn:microsoft.com/office/officeart/2005/8/layout/hProcess9"/>
    <dgm:cxn modelId="{5299A500-478B-4DEB-976F-1D6FCD3B0BD8}" srcId="{A49F402C-E281-457E-8021-33EBE791369E}" destId="{251519D4-FDE5-415E-B6DE-FDC463FB6FCB}" srcOrd="1" destOrd="0" parTransId="{BEE8DCB7-4858-4EFE-B300-045F6827424A}" sibTransId="{1793563C-ECE9-4265-B97F-DEDCD2516F6B}"/>
    <dgm:cxn modelId="{3B4BB1C9-69A1-40A8-9D72-1A226817A48E}" type="presParOf" srcId="{2AB009C3-89EF-4536-BBFF-F3652E69BC40}" destId="{08AEDFF6-8AE3-4B78-9AF9-97F3BE1E6027}" srcOrd="0" destOrd="0" presId="urn:microsoft.com/office/officeart/2005/8/layout/hProcess9"/>
    <dgm:cxn modelId="{711AEEE9-C99F-4B04-83A6-B3D77BD2504D}" type="presParOf" srcId="{2AB009C3-89EF-4536-BBFF-F3652E69BC40}" destId="{2E603CD8-2D83-43FB-8F25-1A7E45C29FDD}" srcOrd="1" destOrd="0" presId="urn:microsoft.com/office/officeart/2005/8/layout/hProcess9"/>
    <dgm:cxn modelId="{48BDFB5C-2B75-4921-BBD6-1D0397611ED3}" type="presParOf" srcId="{2E603CD8-2D83-43FB-8F25-1A7E45C29FDD}" destId="{A4357933-C7D6-4FCD-B3DC-004714963EEC}" srcOrd="0" destOrd="0" presId="urn:microsoft.com/office/officeart/2005/8/layout/hProcess9"/>
    <dgm:cxn modelId="{BCD0B335-D9AA-47EB-844C-FFA626C95B34}" type="presParOf" srcId="{2E603CD8-2D83-43FB-8F25-1A7E45C29FDD}" destId="{1332859C-462F-4C45-9F45-7DDCCAA1D2EC}" srcOrd="1" destOrd="0" presId="urn:microsoft.com/office/officeart/2005/8/layout/hProcess9"/>
    <dgm:cxn modelId="{BAD0B4D8-0530-44C8-BB44-DDD2E7964D8F}" type="presParOf" srcId="{2E603CD8-2D83-43FB-8F25-1A7E45C29FDD}" destId="{7ACFA353-EEA9-47A0-B79B-C2B7B54B5657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09DD71-449C-40AC-9574-EBF1F6483FA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6E3817F-21BD-4FF9-8C21-5219FAAFF5E5}">
      <dgm:prSet/>
      <dgm:spPr/>
      <dgm:t>
        <a:bodyPr/>
        <a:lstStyle/>
        <a:p>
          <a:pPr rtl="0"/>
          <a:r>
            <a:rPr lang="en-GB" dirty="0" smtClean="0"/>
            <a:t>Greenfield regions/countries</a:t>
          </a:r>
          <a:endParaRPr lang="it-IT" dirty="0"/>
        </a:p>
      </dgm:t>
    </dgm:pt>
    <dgm:pt modelId="{5F8A6009-760B-41FD-B986-E8E3D6207D07}" type="parTrans" cxnId="{25BD7623-7600-4457-BC36-A45B96C5685D}">
      <dgm:prSet/>
      <dgm:spPr/>
      <dgm:t>
        <a:bodyPr/>
        <a:lstStyle/>
        <a:p>
          <a:endParaRPr lang="it-IT"/>
        </a:p>
      </dgm:t>
    </dgm:pt>
    <dgm:pt modelId="{D8D9048B-2368-4FD3-A020-C401358FEEC3}" type="sibTrans" cxnId="{25BD7623-7600-4457-BC36-A45B96C5685D}">
      <dgm:prSet/>
      <dgm:spPr/>
      <dgm:t>
        <a:bodyPr/>
        <a:lstStyle/>
        <a:p>
          <a:endParaRPr lang="it-IT"/>
        </a:p>
      </dgm:t>
    </dgm:pt>
    <dgm:pt modelId="{E99623C5-9520-4D5D-A1FA-113B65B45683}">
      <dgm:prSet custT="1"/>
      <dgm:spPr/>
      <dgm:t>
        <a:bodyPr/>
        <a:lstStyle/>
        <a:p>
          <a:pPr rtl="0"/>
          <a:r>
            <a:rPr lang="en-GB" sz="2000" dirty="0" smtClean="0"/>
            <a:t>No previous Grid and e-Infrastructures activities</a:t>
          </a:r>
          <a:endParaRPr lang="it-IT" sz="2000" dirty="0"/>
        </a:p>
      </dgm:t>
    </dgm:pt>
    <dgm:pt modelId="{C07A203E-1662-4CE1-8630-F8216B988B9E}" type="parTrans" cxnId="{C964D37A-9659-4D76-BD9F-9C5AE5FFF008}">
      <dgm:prSet/>
      <dgm:spPr/>
      <dgm:t>
        <a:bodyPr/>
        <a:lstStyle/>
        <a:p>
          <a:endParaRPr lang="it-IT"/>
        </a:p>
      </dgm:t>
    </dgm:pt>
    <dgm:pt modelId="{BBDE7321-C5B7-46B6-A488-5C866BB10800}" type="sibTrans" cxnId="{C964D37A-9659-4D76-BD9F-9C5AE5FFF008}">
      <dgm:prSet/>
      <dgm:spPr/>
      <dgm:t>
        <a:bodyPr/>
        <a:lstStyle/>
        <a:p>
          <a:endParaRPr lang="it-IT"/>
        </a:p>
      </dgm:t>
    </dgm:pt>
    <dgm:pt modelId="{FD8A9381-C670-40B7-9751-BAE282718DDC}">
      <dgm:prSet custT="1"/>
      <dgm:spPr/>
      <dgm:t>
        <a:bodyPr/>
        <a:lstStyle/>
        <a:p>
          <a:pPr rtl="0"/>
          <a:r>
            <a:rPr lang="en-GB" sz="2000" dirty="0" smtClean="0"/>
            <a:t>Scarce knowledge and/or experience in deploying/managing large e-Infrastructures.</a:t>
          </a:r>
          <a:endParaRPr lang="it-IT" sz="2000" dirty="0"/>
        </a:p>
      </dgm:t>
    </dgm:pt>
    <dgm:pt modelId="{30788C56-5CE3-414D-BE68-A7C172C14896}" type="parTrans" cxnId="{5DBAACCD-5A7D-4B7A-8BA3-537B58CE5207}">
      <dgm:prSet/>
      <dgm:spPr/>
      <dgm:t>
        <a:bodyPr/>
        <a:lstStyle/>
        <a:p>
          <a:endParaRPr lang="it-IT"/>
        </a:p>
      </dgm:t>
    </dgm:pt>
    <dgm:pt modelId="{C5B6BC80-AC5F-4754-963D-86CFA8AA280C}" type="sibTrans" cxnId="{5DBAACCD-5A7D-4B7A-8BA3-537B58CE5207}">
      <dgm:prSet/>
      <dgm:spPr/>
      <dgm:t>
        <a:bodyPr/>
        <a:lstStyle/>
        <a:p>
          <a:endParaRPr lang="it-IT"/>
        </a:p>
      </dgm:t>
    </dgm:pt>
    <dgm:pt modelId="{41ED5D30-37C2-4C2A-96AF-D6ED1D037FB4}">
      <dgm:prSet custT="1"/>
      <dgm:spPr/>
      <dgm:t>
        <a:bodyPr/>
        <a:lstStyle/>
        <a:p>
          <a:pPr rtl="0"/>
          <a:r>
            <a:rPr lang="en-GB" sz="2000" dirty="0" smtClean="0"/>
            <a:t>Isolated spots of research activities with high computing demands.</a:t>
          </a:r>
          <a:endParaRPr lang="en-GB" sz="2000" dirty="0"/>
        </a:p>
      </dgm:t>
    </dgm:pt>
    <dgm:pt modelId="{51388E73-3F31-4F94-96D5-03EF582F78D3}" type="parTrans" cxnId="{1D2C39D5-D174-4CF1-9418-E54733E635B4}">
      <dgm:prSet/>
      <dgm:spPr/>
      <dgm:t>
        <a:bodyPr/>
        <a:lstStyle/>
        <a:p>
          <a:endParaRPr lang="it-IT"/>
        </a:p>
      </dgm:t>
    </dgm:pt>
    <dgm:pt modelId="{9EDA8F7F-06FC-4001-ACCF-4C90C170145D}" type="sibTrans" cxnId="{1D2C39D5-D174-4CF1-9418-E54733E635B4}">
      <dgm:prSet/>
      <dgm:spPr/>
      <dgm:t>
        <a:bodyPr/>
        <a:lstStyle/>
        <a:p>
          <a:endParaRPr lang="it-IT"/>
        </a:p>
      </dgm:t>
    </dgm:pt>
    <dgm:pt modelId="{2FAB36BD-08D2-4E8D-BC88-E376EC9416DB}" type="pres">
      <dgm:prSet presAssocID="{0B09DD71-449C-40AC-9574-EBF1F6483F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8FA97EB-9445-45A1-BD8D-41924D5600F9}" type="pres">
      <dgm:prSet presAssocID="{36E3817F-21BD-4FF9-8C21-5219FAAFF5E5}" presName="linNode" presStyleCnt="0"/>
      <dgm:spPr/>
    </dgm:pt>
    <dgm:pt modelId="{B95DD6C9-3D7D-4C70-9411-A17FB3723BCD}" type="pres">
      <dgm:prSet presAssocID="{36E3817F-21BD-4FF9-8C21-5219FAAFF5E5}" presName="parentText" presStyleLbl="node1" presStyleIdx="0" presStyleCnt="1" custScaleX="10735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8D4670F-851B-4282-A457-A4A780BE770A}" type="pres">
      <dgm:prSet presAssocID="{36E3817F-21BD-4FF9-8C21-5219FAAFF5E5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67CD3B0-094A-46A3-A0A1-5E3E053EF479}" type="presOf" srcId="{E99623C5-9520-4D5D-A1FA-113B65B45683}" destId="{D8D4670F-851B-4282-A457-A4A780BE770A}" srcOrd="0" destOrd="0" presId="urn:microsoft.com/office/officeart/2005/8/layout/vList5"/>
    <dgm:cxn modelId="{5DBAACCD-5A7D-4B7A-8BA3-537B58CE5207}" srcId="{36E3817F-21BD-4FF9-8C21-5219FAAFF5E5}" destId="{FD8A9381-C670-40B7-9751-BAE282718DDC}" srcOrd="1" destOrd="0" parTransId="{30788C56-5CE3-414D-BE68-A7C172C14896}" sibTransId="{C5B6BC80-AC5F-4754-963D-86CFA8AA280C}"/>
    <dgm:cxn modelId="{25BD7623-7600-4457-BC36-A45B96C5685D}" srcId="{0B09DD71-449C-40AC-9574-EBF1F6483FAD}" destId="{36E3817F-21BD-4FF9-8C21-5219FAAFF5E5}" srcOrd="0" destOrd="0" parTransId="{5F8A6009-760B-41FD-B986-E8E3D6207D07}" sibTransId="{D8D9048B-2368-4FD3-A020-C401358FEEC3}"/>
    <dgm:cxn modelId="{DCB69D10-48B1-4EE6-98EE-5517AE845FD7}" type="presOf" srcId="{36E3817F-21BD-4FF9-8C21-5219FAAFF5E5}" destId="{B95DD6C9-3D7D-4C70-9411-A17FB3723BCD}" srcOrd="0" destOrd="0" presId="urn:microsoft.com/office/officeart/2005/8/layout/vList5"/>
    <dgm:cxn modelId="{CF0ECC82-4A56-4AFC-B319-9FB21D292C74}" type="presOf" srcId="{0B09DD71-449C-40AC-9574-EBF1F6483FAD}" destId="{2FAB36BD-08D2-4E8D-BC88-E376EC9416DB}" srcOrd="0" destOrd="0" presId="urn:microsoft.com/office/officeart/2005/8/layout/vList5"/>
    <dgm:cxn modelId="{3895A886-A818-4ECA-821D-B37018CD04B9}" type="presOf" srcId="{41ED5D30-37C2-4C2A-96AF-D6ED1D037FB4}" destId="{D8D4670F-851B-4282-A457-A4A780BE770A}" srcOrd="0" destOrd="2" presId="urn:microsoft.com/office/officeart/2005/8/layout/vList5"/>
    <dgm:cxn modelId="{C964D37A-9659-4D76-BD9F-9C5AE5FFF008}" srcId="{36E3817F-21BD-4FF9-8C21-5219FAAFF5E5}" destId="{E99623C5-9520-4D5D-A1FA-113B65B45683}" srcOrd="0" destOrd="0" parTransId="{C07A203E-1662-4CE1-8630-F8216B988B9E}" sibTransId="{BBDE7321-C5B7-46B6-A488-5C866BB10800}"/>
    <dgm:cxn modelId="{9609A7DB-5C3F-4893-82C9-144C932EAB0D}" type="presOf" srcId="{FD8A9381-C670-40B7-9751-BAE282718DDC}" destId="{D8D4670F-851B-4282-A457-A4A780BE770A}" srcOrd="0" destOrd="1" presId="urn:microsoft.com/office/officeart/2005/8/layout/vList5"/>
    <dgm:cxn modelId="{1D2C39D5-D174-4CF1-9418-E54733E635B4}" srcId="{36E3817F-21BD-4FF9-8C21-5219FAAFF5E5}" destId="{41ED5D30-37C2-4C2A-96AF-D6ED1D037FB4}" srcOrd="2" destOrd="0" parTransId="{51388E73-3F31-4F94-96D5-03EF582F78D3}" sibTransId="{9EDA8F7F-06FC-4001-ACCF-4C90C170145D}"/>
    <dgm:cxn modelId="{15E27186-C17D-470B-8181-F915870D811D}" type="presParOf" srcId="{2FAB36BD-08D2-4E8D-BC88-E376EC9416DB}" destId="{A8FA97EB-9445-45A1-BD8D-41924D5600F9}" srcOrd="0" destOrd="0" presId="urn:microsoft.com/office/officeart/2005/8/layout/vList5"/>
    <dgm:cxn modelId="{E4319BF3-0464-485C-B920-5611FC537FC9}" type="presParOf" srcId="{A8FA97EB-9445-45A1-BD8D-41924D5600F9}" destId="{B95DD6C9-3D7D-4C70-9411-A17FB3723BCD}" srcOrd="0" destOrd="0" presId="urn:microsoft.com/office/officeart/2005/8/layout/vList5"/>
    <dgm:cxn modelId="{360DCB3B-B77F-426E-855D-5177DB9ABDFD}" type="presParOf" srcId="{A8FA97EB-9445-45A1-BD8D-41924D5600F9}" destId="{D8D4670F-851B-4282-A457-A4A780BE770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D13D82-4463-4006-839E-8C96F1D269C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A87FB58-83A2-44FD-B225-F86F0295822F}">
      <dgm:prSet/>
      <dgm:spPr/>
      <dgm:t>
        <a:bodyPr/>
        <a:lstStyle/>
        <a:p>
          <a:pPr rtl="0"/>
          <a:r>
            <a:rPr lang="en-GB" b="0" i="0" baseline="0" dirty="0" smtClean="0"/>
            <a:t>Advanced regions/countries</a:t>
          </a:r>
          <a:endParaRPr lang="it-IT" dirty="0"/>
        </a:p>
      </dgm:t>
    </dgm:pt>
    <dgm:pt modelId="{F14F4745-C99F-4219-BC93-B41F3B3E7E60}" type="parTrans" cxnId="{76868858-DA56-44E4-BCF2-04A562678A29}">
      <dgm:prSet/>
      <dgm:spPr/>
      <dgm:t>
        <a:bodyPr/>
        <a:lstStyle/>
        <a:p>
          <a:endParaRPr lang="it-IT"/>
        </a:p>
      </dgm:t>
    </dgm:pt>
    <dgm:pt modelId="{1EDDA0CC-F270-4E2D-88EB-3418C061F806}" type="sibTrans" cxnId="{76868858-DA56-44E4-BCF2-04A562678A29}">
      <dgm:prSet/>
      <dgm:spPr/>
      <dgm:t>
        <a:bodyPr/>
        <a:lstStyle/>
        <a:p>
          <a:endParaRPr lang="it-IT"/>
        </a:p>
      </dgm:t>
    </dgm:pt>
    <dgm:pt modelId="{E5A78C3E-67D4-4820-B141-A6A4DBA28187}">
      <dgm:prSet custT="1"/>
      <dgm:spPr/>
      <dgm:t>
        <a:bodyPr/>
        <a:lstStyle/>
        <a:p>
          <a:pPr rtl="0"/>
          <a:r>
            <a:rPr lang="en-GB" sz="2000" b="0" i="0" baseline="0" dirty="0" smtClean="0"/>
            <a:t>e-Infrastructures already started/deployed</a:t>
          </a:r>
          <a:endParaRPr lang="it-IT" sz="2000" dirty="0"/>
        </a:p>
      </dgm:t>
    </dgm:pt>
    <dgm:pt modelId="{D62600BE-63EB-4EF1-A2A6-FFBDDAF8DCC9}" type="parTrans" cxnId="{7AC18434-79AB-49FD-A89A-F66C0527D915}">
      <dgm:prSet/>
      <dgm:spPr/>
      <dgm:t>
        <a:bodyPr/>
        <a:lstStyle/>
        <a:p>
          <a:endParaRPr lang="it-IT"/>
        </a:p>
      </dgm:t>
    </dgm:pt>
    <dgm:pt modelId="{D17CF905-DEED-48B0-ACD3-60248E31B11C}" type="sibTrans" cxnId="{7AC18434-79AB-49FD-A89A-F66C0527D915}">
      <dgm:prSet/>
      <dgm:spPr/>
      <dgm:t>
        <a:bodyPr/>
        <a:lstStyle/>
        <a:p>
          <a:endParaRPr lang="it-IT"/>
        </a:p>
      </dgm:t>
    </dgm:pt>
    <dgm:pt modelId="{E55D0DD3-FF6A-4B99-8651-499AE5CE1DBF}">
      <dgm:prSet custT="1"/>
      <dgm:spPr/>
      <dgm:t>
        <a:bodyPr/>
        <a:lstStyle/>
        <a:p>
          <a:pPr rtl="0"/>
          <a:r>
            <a:rPr lang="en-GB" sz="2000" b="0" i="0" baseline="0" dirty="0" smtClean="0"/>
            <a:t>Locally developed MW.</a:t>
          </a:r>
          <a:endParaRPr lang="it-IT" sz="2000" dirty="0"/>
        </a:p>
      </dgm:t>
    </dgm:pt>
    <dgm:pt modelId="{75CEDF3F-F050-4B61-BE20-AEB111F623DA}" type="parTrans" cxnId="{CB3BD721-CEB4-4082-BBDA-5B9C2A4028F7}">
      <dgm:prSet/>
      <dgm:spPr/>
      <dgm:t>
        <a:bodyPr/>
        <a:lstStyle/>
        <a:p>
          <a:endParaRPr lang="it-IT"/>
        </a:p>
      </dgm:t>
    </dgm:pt>
    <dgm:pt modelId="{0FA22AAC-3FCE-401E-AD42-234CCA0381F3}" type="sibTrans" cxnId="{CB3BD721-CEB4-4082-BBDA-5B9C2A4028F7}">
      <dgm:prSet/>
      <dgm:spPr/>
      <dgm:t>
        <a:bodyPr/>
        <a:lstStyle/>
        <a:p>
          <a:endParaRPr lang="it-IT"/>
        </a:p>
      </dgm:t>
    </dgm:pt>
    <dgm:pt modelId="{5BDD84EF-EABD-4994-ADB5-8EF09A252018}">
      <dgm:prSet custT="1"/>
      <dgm:spPr/>
      <dgm:t>
        <a:bodyPr/>
        <a:lstStyle/>
        <a:p>
          <a:pPr rtl="0"/>
          <a:r>
            <a:rPr lang="en-GB" sz="2000" b="0" i="0" baseline="0" dirty="0" smtClean="0"/>
            <a:t>Fair to good knowledge and experience in e-Infrastructures</a:t>
          </a:r>
          <a:endParaRPr lang="it-IT" sz="2000" dirty="0"/>
        </a:p>
      </dgm:t>
    </dgm:pt>
    <dgm:pt modelId="{916328B3-4B61-4A7E-9B18-96B3128E39FA}" type="parTrans" cxnId="{7392B0BB-A837-4E56-9C8F-59DC179CF3E3}">
      <dgm:prSet/>
      <dgm:spPr/>
      <dgm:t>
        <a:bodyPr/>
        <a:lstStyle/>
        <a:p>
          <a:endParaRPr lang="it-IT"/>
        </a:p>
      </dgm:t>
    </dgm:pt>
    <dgm:pt modelId="{0DC6AB09-2A67-4236-AA62-ACAB8809B656}" type="sibTrans" cxnId="{7392B0BB-A837-4E56-9C8F-59DC179CF3E3}">
      <dgm:prSet/>
      <dgm:spPr/>
      <dgm:t>
        <a:bodyPr/>
        <a:lstStyle/>
        <a:p>
          <a:endParaRPr lang="it-IT"/>
        </a:p>
      </dgm:t>
    </dgm:pt>
    <dgm:pt modelId="{87491E68-3653-40CE-BDFE-3DC18892E03E}">
      <dgm:prSet custT="1"/>
      <dgm:spPr/>
      <dgm:t>
        <a:bodyPr/>
        <a:lstStyle/>
        <a:p>
          <a:pPr rtl="0"/>
          <a:r>
            <a:rPr lang="en-GB" sz="2000" b="0" i="0" baseline="0" dirty="0" smtClean="0"/>
            <a:t>High quality research groups and institutions with world wide collaborations.</a:t>
          </a:r>
          <a:endParaRPr lang="it-IT" sz="2000" dirty="0"/>
        </a:p>
      </dgm:t>
    </dgm:pt>
    <dgm:pt modelId="{32E6A620-BFBE-491A-BF26-840ED99EAC19}" type="parTrans" cxnId="{C8ACE6AF-2853-486C-97CD-5FC18EDBEBBF}">
      <dgm:prSet/>
      <dgm:spPr/>
      <dgm:t>
        <a:bodyPr/>
        <a:lstStyle/>
        <a:p>
          <a:endParaRPr lang="it-IT"/>
        </a:p>
      </dgm:t>
    </dgm:pt>
    <dgm:pt modelId="{BB1C6C56-77EE-4C39-A06A-D02C9E4FF993}" type="sibTrans" cxnId="{C8ACE6AF-2853-486C-97CD-5FC18EDBEBBF}">
      <dgm:prSet/>
      <dgm:spPr/>
      <dgm:t>
        <a:bodyPr/>
        <a:lstStyle/>
        <a:p>
          <a:endParaRPr lang="it-IT"/>
        </a:p>
      </dgm:t>
    </dgm:pt>
    <dgm:pt modelId="{28E6028B-B1E1-4EA3-A722-9C4787FE827F}" type="pres">
      <dgm:prSet presAssocID="{7CD13D82-4463-4006-839E-8C96F1D269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30D83C2-8806-4CC6-BC40-1272F360F1F8}" type="pres">
      <dgm:prSet presAssocID="{5A87FB58-83A2-44FD-B225-F86F0295822F}" presName="linNode" presStyleCnt="0"/>
      <dgm:spPr/>
    </dgm:pt>
    <dgm:pt modelId="{55879540-51AE-45B3-8F96-28699EB59734}" type="pres">
      <dgm:prSet presAssocID="{5A87FB58-83A2-44FD-B225-F86F0295822F}" presName="parentText" presStyleLbl="node1" presStyleIdx="0" presStyleCnt="1" custScaleX="110561" custScaleY="94829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3711F46-393D-4E02-BA55-F44A52CED697}" type="pres">
      <dgm:prSet presAssocID="{5A87FB58-83A2-44FD-B225-F86F0295822F}" presName="descendantText" presStyleLbl="alignAccFollowNode1" presStyleIdx="0" presStyleCnt="1" custScaleY="9219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242E441-0A0F-4B02-AB76-44F97D021345}" type="presOf" srcId="{5BDD84EF-EABD-4994-ADB5-8EF09A252018}" destId="{93711F46-393D-4E02-BA55-F44A52CED697}" srcOrd="0" destOrd="2" presId="urn:microsoft.com/office/officeart/2005/8/layout/vList5"/>
    <dgm:cxn modelId="{7392B0BB-A837-4E56-9C8F-59DC179CF3E3}" srcId="{5A87FB58-83A2-44FD-B225-F86F0295822F}" destId="{5BDD84EF-EABD-4994-ADB5-8EF09A252018}" srcOrd="2" destOrd="0" parTransId="{916328B3-4B61-4A7E-9B18-96B3128E39FA}" sibTransId="{0DC6AB09-2A67-4236-AA62-ACAB8809B656}"/>
    <dgm:cxn modelId="{7AC18434-79AB-49FD-A89A-F66C0527D915}" srcId="{5A87FB58-83A2-44FD-B225-F86F0295822F}" destId="{E5A78C3E-67D4-4820-B141-A6A4DBA28187}" srcOrd="0" destOrd="0" parTransId="{D62600BE-63EB-4EF1-A2A6-FFBDDAF8DCC9}" sibTransId="{D17CF905-DEED-48B0-ACD3-60248E31B11C}"/>
    <dgm:cxn modelId="{3A5D6DF4-D8EF-4C82-A52E-E1B89453B806}" type="presOf" srcId="{5A87FB58-83A2-44FD-B225-F86F0295822F}" destId="{55879540-51AE-45B3-8F96-28699EB59734}" srcOrd="0" destOrd="0" presId="urn:microsoft.com/office/officeart/2005/8/layout/vList5"/>
    <dgm:cxn modelId="{EFF301F2-9634-4D61-95BE-D4B481CE806F}" type="presOf" srcId="{E5A78C3E-67D4-4820-B141-A6A4DBA28187}" destId="{93711F46-393D-4E02-BA55-F44A52CED697}" srcOrd="0" destOrd="0" presId="urn:microsoft.com/office/officeart/2005/8/layout/vList5"/>
    <dgm:cxn modelId="{4E8ED0E7-CE9F-4E6E-AF7A-D122CE19EBE9}" type="presOf" srcId="{7CD13D82-4463-4006-839E-8C96F1D269CE}" destId="{28E6028B-B1E1-4EA3-A722-9C4787FE827F}" srcOrd="0" destOrd="0" presId="urn:microsoft.com/office/officeart/2005/8/layout/vList5"/>
    <dgm:cxn modelId="{624C492E-DB76-43C4-AA99-EDD448F0C8C4}" type="presOf" srcId="{87491E68-3653-40CE-BDFE-3DC18892E03E}" destId="{93711F46-393D-4E02-BA55-F44A52CED697}" srcOrd="0" destOrd="3" presId="urn:microsoft.com/office/officeart/2005/8/layout/vList5"/>
    <dgm:cxn modelId="{76868858-DA56-44E4-BCF2-04A562678A29}" srcId="{7CD13D82-4463-4006-839E-8C96F1D269CE}" destId="{5A87FB58-83A2-44FD-B225-F86F0295822F}" srcOrd="0" destOrd="0" parTransId="{F14F4745-C99F-4219-BC93-B41F3B3E7E60}" sibTransId="{1EDDA0CC-F270-4E2D-88EB-3418C061F806}"/>
    <dgm:cxn modelId="{C8ACE6AF-2853-486C-97CD-5FC18EDBEBBF}" srcId="{5A87FB58-83A2-44FD-B225-F86F0295822F}" destId="{87491E68-3653-40CE-BDFE-3DC18892E03E}" srcOrd="3" destOrd="0" parTransId="{32E6A620-BFBE-491A-BF26-840ED99EAC19}" sibTransId="{BB1C6C56-77EE-4C39-A06A-D02C9E4FF993}"/>
    <dgm:cxn modelId="{B8FEE801-5AE6-4E2B-AF33-305CB1093D70}" type="presOf" srcId="{E55D0DD3-FF6A-4B99-8651-499AE5CE1DBF}" destId="{93711F46-393D-4E02-BA55-F44A52CED697}" srcOrd="0" destOrd="1" presId="urn:microsoft.com/office/officeart/2005/8/layout/vList5"/>
    <dgm:cxn modelId="{CB3BD721-CEB4-4082-BBDA-5B9C2A4028F7}" srcId="{5A87FB58-83A2-44FD-B225-F86F0295822F}" destId="{E55D0DD3-FF6A-4B99-8651-499AE5CE1DBF}" srcOrd="1" destOrd="0" parTransId="{75CEDF3F-F050-4B61-BE20-AEB111F623DA}" sibTransId="{0FA22AAC-3FCE-401E-AD42-234CCA0381F3}"/>
    <dgm:cxn modelId="{A4760B70-3A42-4651-A6BC-FC120E347754}" type="presParOf" srcId="{28E6028B-B1E1-4EA3-A722-9C4787FE827F}" destId="{C30D83C2-8806-4CC6-BC40-1272F360F1F8}" srcOrd="0" destOrd="0" presId="urn:microsoft.com/office/officeart/2005/8/layout/vList5"/>
    <dgm:cxn modelId="{822C43FC-210B-4ACF-A7EC-7309A866F489}" type="presParOf" srcId="{C30D83C2-8806-4CC6-BC40-1272F360F1F8}" destId="{55879540-51AE-45B3-8F96-28699EB59734}" srcOrd="0" destOrd="0" presId="urn:microsoft.com/office/officeart/2005/8/layout/vList5"/>
    <dgm:cxn modelId="{4E4C620C-60F9-481F-9776-3B8F258029BB}" type="presParOf" srcId="{C30D83C2-8806-4CC6-BC40-1272F360F1F8}" destId="{93711F46-393D-4E02-BA55-F44A52CED69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EF4B4E-C3CD-4381-9B01-41EF530085CF}" type="doc">
      <dgm:prSet loTypeId="urn:microsoft.com/office/officeart/2005/8/layout/vList5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A22B924C-F4DD-403E-91F9-28C956BB6E76}">
      <dgm:prSet custT="1"/>
      <dgm:spPr/>
      <dgm:t>
        <a:bodyPr/>
        <a:lstStyle/>
        <a:p>
          <a:pPr rtl="0"/>
          <a:r>
            <a:rPr lang="en-GB" sz="3600" dirty="0" smtClean="0"/>
            <a:t>In Greenfield regions:</a:t>
          </a:r>
          <a:endParaRPr lang="it-IT" sz="3600" dirty="0"/>
        </a:p>
      </dgm:t>
    </dgm:pt>
    <dgm:pt modelId="{1C7AE9DA-4D5E-47E0-AF3D-53AF50615925}" type="parTrans" cxnId="{780049CD-9E66-4E21-BA86-B353B7B7EED5}">
      <dgm:prSet/>
      <dgm:spPr/>
      <dgm:t>
        <a:bodyPr/>
        <a:lstStyle/>
        <a:p>
          <a:endParaRPr lang="it-IT" sz="1600"/>
        </a:p>
      </dgm:t>
    </dgm:pt>
    <dgm:pt modelId="{A83A6B9B-6446-461F-8D85-089CDF61881C}" type="sibTrans" cxnId="{780049CD-9E66-4E21-BA86-B353B7B7EED5}">
      <dgm:prSet/>
      <dgm:spPr/>
      <dgm:t>
        <a:bodyPr/>
        <a:lstStyle/>
        <a:p>
          <a:endParaRPr lang="it-IT" sz="1600"/>
        </a:p>
      </dgm:t>
    </dgm:pt>
    <dgm:pt modelId="{4B71F56F-29EB-482E-B3E3-4512F0236329}">
      <dgm:prSet custT="1"/>
      <dgm:spPr/>
      <dgm:t>
        <a:bodyPr/>
        <a:lstStyle/>
        <a:p>
          <a:pPr rtl="0"/>
          <a:r>
            <a:rPr lang="en-GB" sz="1800" dirty="0" err="1" smtClean="0"/>
            <a:t>gLite</a:t>
          </a:r>
          <a:r>
            <a:rPr lang="en-GB" sz="1800" dirty="0" smtClean="0"/>
            <a:t> and European approaches have been exported;</a:t>
          </a:r>
          <a:endParaRPr lang="it-IT" sz="1800" dirty="0"/>
        </a:p>
      </dgm:t>
    </dgm:pt>
    <dgm:pt modelId="{BF91C2F3-8FA8-4C0A-99A1-DF36669FBFA2}" type="parTrans" cxnId="{13BAB707-9883-45B4-B0B5-1031382DA98E}">
      <dgm:prSet/>
      <dgm:spPr/>
      <dgm:t>
        <a:bodyPr/>
        <a:lstStyle/>
        <a:p>
          <a:endParaRPr lang="it-IT" sz="1600"/>
        </a:p>
      </dgm:t>
    </dgm:pt>
    <dgm:pt modelId="{A0CA7282-AC1F-445D-A712-707B82356633}" type="sibTrans" cxnId="{13BAB707-9883-45B4-B0B5-1031382DA98E}">
      <dgm:prSet/>
      <dgm:spPr/>
      <dgm:t>
        <a:bodyPr/>
        <a:lstStyle/>
        <a:p>
          <a:endParaRPr lang="it-IT" sz="1600"/>
        </a:p>
      </dgm:t>
    </dgm:pt>
    <dgm:pt modelId="{07CFF8B1-A2F1-4C0B-849E-E1E6F1AADA3D}">
      <dgm:prSet custT="1"/>
      <dgm:spPr/>
      <dgm:t>
        <a:bodyPr/>
        <a:lstStyle/>
        <a:p>
          <a:pPr rtl="0"/>
          <a:r>
            <a:rPr lang="en-GB" sz="1800" dirty="0" smtClean="0"/>
            <a:t>the Grid infrastructures have been promoted and are not yet sufficiently mature to be sustainable;</a:t>
          </a:r>
          <a:endParaRPr lang="it-IT" sz="1800" dirty="0"/>
        </a:p>
      </dgm:t>
    </dgm:pt>
    <dgm:pt modelId="{DD6CE75E-D65E-43F1-8E65-BE7A75488B63}" type="parTrans" cxnId="{14665251-605B-40FB-8457-3D07C7FC4297}">
      <dgm:prSet/>
      <dgm:spPr/>
      <dgm:t>
        <a:bodyPr/>
        <a:lstStyle/>
        <a:p>
          <a:endParaRPr lang="it-IT" sz="1600"/>
        </a:p>
      </dgm:t>
    </dgm:pt>
    <dgm:pt modelId="{ECBBA8AD-2421-48EC-9B74-91D4B609D045}" type="sibTrans" cxnId="{14665251-605B-40FB-8457-3D07C7FC4297}">
      <dgm:prSet/>
      <dgm:spPr/>
      <dgm:t>
        <a:bodyPr/>
        <a:lstStyle/>
        <a:p>
          <a:endParaRPr lang="it-IT" sz="1600"/>
        </a:p>
      </dgm:t>
    </dgm:pt>
    <dgm:pt modelId="{389DA990-0B0C-49D1-A2CC-F360F244FAA8}">
      <dgm:prSet custT="1"/>
      <dgm:spPr/>
      <dgm:t>
        <a:bodyPr/>
        <a:lstStyle/>
        <a:p>
          <a:pPr rtl="0"/>
          <a:r>
            <a:rPr lang="en-GB" sz="1800" dirty="0" smtClean="0"/>
            <a:t>The same process in Africa is just starting.</a:t>
          </a:r>
          <a:endParaRPr lang="en-GB" sz="1800" dirty="0"/>
        </a:p>
      </dgm:t>
    </dgm:pt>
    <dgm:pt modelId="{7A40D687-5A83-4058-9981-3CBB319EA46D}" type="parTrans" cxnId="{E080F0BC-3BE9-42CF-8E01-063DE48F8C1C}">
      <dgm:prSet/>
      <dgm:spPr/>
      <dgm:t>
        <a:bodyPr/>
        <a:lstStyle/>
        <a:p>
          <a:endParaRPr lang="it-IT" sz="1600"/>
        </a:p>
      </dgm:t>
    </dgm:pt>
    <dgm:pt modelId="{63A1F2A3-92C9-4F52-AEEF-6D1364927284}" type="sibTrans" cxnId="{E080F0BC-3BE9-42CF-8E01-063DE48F8C1C}">
      <dgm:prSet/>
      <dgm:spPr/>
      <dgm:t>
        <a:bodyPr/>
        <a:lstStyle/>
        <a:p>
          <a:endParaRPr lang="it-IT" sz="1600"/>
        </a:p>
      </dgm:t>
    </dgm:pt>
    <dgm:pt modelId="{DF014BC8-34BA-438E-9A66-795E39D5E85F}" type="pres">
      <dgm:prSet presAssocID="{4BEF4B4E-C3CD-4381-9B01-41EF530085C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7EE6BCB-E7E8-4DE3-81F9-167E07F92333}" type="pres">
      <dgm:prSet presAssocID="{A22B924C-F4DD-403E-91F9-28C956BB6E76}" presName="linNode" presStyleCnt="0"/>
      <dgm:spPr/>
    </dgm:pt>
    <dgm:pt modelId="{19A9FFB3-DAC8-490B-943D-BA85F62F9DEF}" type="pres">
      <dgm:prSet presAssocID="{A22B924C-F4DD-403E-91F9-28C956BB6E76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5E7F414-66AE-4EFE-8C6D-C6BEE7148952}" type="pres">
      <dgm:prSet presAssocID="{A22B924C-F4DD-403E-91F9-28C956BB6E76}" presName="descendantText" presStyleLbl="alignAccFollowNode1" presStyleIdx="0" presStyleCnt="1" custScaleY="11549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3BAB707-9883-45B4-B0B5-1031382DA98E}" srcId="{A22B924C-F4DD-403E-91F9-28C956BB6E76}" destId="{4B71F56F-29EB-482E-B3E3-4512F0236329}" srcOrd="0" destOrd="0" parTransId="{BF91C2F3-8FA8-4C0A-99A1-DF36669FBFA2}" sibTransId="{A0CA7282-AC1F-445D-A712-707B82356633}"/>
    <dgm:cxn modelId="{780049CD-9E66-4E21-BA86-B353B7B7EED5}" srcId="{4BEF4B4E-C3CD-4381-9B01-41EF530085CF}" destId="{A22B924C-F4DD-403E-91F9-28C956BB6E76}" srcOrd="0" destOrd="0" parTransId="{1C7AE9DA-4D5E-47E0-AF3D-53AF50615925}" sibTransId="{A83A6B9B-6446-461F-8D85-089CDF61881C}"/>
    <dgm:cxn modelId="{502A7DDF-8061-4D0B-8452-2AEE3A55F044}" type="presOf" srcId="{A22B924C-F4DD-403E-91F9-28C956BB6E76}" destId="{19A9FFB3-DAC8-490B-943D-BA85F62F9DEF}" srcOrd="0" destOrd="0" presId="urn:microsoft.com/office/officeart/2005/8/layout/vList5"/>
    <dgm:cxn modelId="{E080F0BC-3BE9-42CF-8E01-063DE48F8C1C}" srcId="{A22B924C-F4DD-403E-91F9-28C956BB6E76}" destId="{389DA990-0B0C-49D1-A2CC-F360F244FAA8}" srcOrd="2" destOrd="0" parTransId="{7A40D687-5A83-4058-9981-3CBB319EA46D}" sibTransId="{63A1F2A3-92C9-4F52-AEEF-6D1364927284}"/>
    <dgm:cxn modelId="{14665251-605B-40FB-8457-3D07C7FC4297}" srcId="{A22B924C-F4DD-403E-91F9-28C956BB6E76}" destId="{07CFF8B1-A2F1-4C0B-849E-E1E6F1AADA3D}" srcOrd="1" destOrd="0" parTransId="{DD6CE75E-D65E-43F1-8E65-BE7A75488B63}" sibTransId="{ECBBA8AD-2421-48EC-9B74-91D4B609D045}"/>
    <dgm:cxn modelId="{671625EC-9047-4FF9-A8A7-890BFF655FFB}" type="presOf" srcId="{389DA990-0B0C-49D1-A2CC-F360F244FAA8}" destId="{F5E7F414-66AE-4EFE-8C6D-C6BEE7148952}" srcOrd="0" destOrd="2" presId="urn:microsoft.com/office/officeart/2005/8/layout/vList5"/>
    <dgm:cxn modelId="{519F1AD1-AAEF-40B5-BBEE-0FDCF26CECA9}" type="presOf" srcId="{4B71F56F-29EB-482E-B3E3-4512F0236329}" destId="{F5E7F414-66AE-4EFE-8C6D-C6BEE7148952}" srcOrd="0" destOrd="0" presId="urn:microsoft.com/office/officeart/2005/8/layout/vList5"/>
    <dgm:cxn modelId="{8384C56C-7040-4402-9344-FD4D4F19DDDD}" type="presOf" srcId="{07CFF8B1-A2F1-4C0B-849E-E1E6F1AADA3D}" destId="{F5E7F414-66AE-4EFE-8C6D-C6BEE7148952}" srcOrd="0" destOrd="1" presId="urn:microsoft.com/office/officeart/2005/8/layout/vList5"/>
    <dgm:cxn modelId="{A76FE802-F553-4A99-B9B7-8E23A449847D}" type="presOf" srcId="{4BEF4B4E-C3CD-4381-9B01-41EF530085CF}" destId="{DF014BC8-34BA-438E-9A66-795E39D5E85F}" srcOrd="0" destOrd="0" presId="urn:microsoft.com/office/officeart/2005/8/layout/vList5"/>
    <dgm:cxn modelId="{1976CD35-F0CB-4923-93E4-44069BA8CFA1}" type="presParOf" srcId="{DF014BC8-34BA-438E-9A66-795E39D5E85F}" destId="{E7EE6BCB-E7E8-4DE3-81F9-167E07F92333}" srcOrd="0" destOrd="0" presId="urn:microsoft.com/office/officeart/2005/8/layout/vList5"/>
    <dgm:cxn modelId="{AF80DCB5-006E-4050-8F70-BF2819D0B498}" type="presParOf" srcId="{E7EE6BCB-E7E8-4DE3-81F9-167E07F92333}" destId="{19A9FFB3-DAC8-490B-943D-BA85F62F9DEF}" srcOrd="0" destOrd="0" presId="urn:microsoft.com/office/officeart/2005/8/layout/vList5"/>
    <dgm:cxn modelId="{C60D51B0-85C0-43A8-ABCB-CFF1269BCEBD}" type="presParOf" srcId="{E7EE6BCB-E7E8-4DE3-81F9-167E07F92333}" destId="{F5E7F414-66AE-4EFE-8C6D-C6BEE714895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08E679-A501-4413-B3E6-A2F4031DB40C}" type="doc">
      <dgm:prSet loTypeId="urn:microsoft.com/office/officeart/2005/8/layout/vList5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B044A15E-D463-4CDF-AE0F-82A2689141F3}">
      <dgm:prSet custT="1"/>
      <dgm:spPr/>
      <dgm:t>
        <a:bodyPr/>
        <a:lstStyle/>
        <a:p>
          <a:pPr rtl="0"/>
          <a:r>
            <a:rPr lang="en-GB" sz="3200" b="0" i="0" baseline="0" dirty="0" smtClean="0"/>
            <a:t>In large, rapidly developing, countries:</a:t>
          </a:r>
          <a:endParaRPr lang="it-IT" sz="3200" dirty="0"/>
        </a:p>
      </dgm:t>
    </dgm:pt>
    <dgm:pt modelId="{52A7159E-756F-4A67-BC6A-CFB6C4262D6B}" type="parTrans" cxnId="{4DE5F279-7AFA-4DAC-B3CE-E5BE6C0F9312}">
      <dgm:prSet/>
      <dgm:spPr/>
      <dgm:t>
        <a:bodyPr/>
        <a:lstStyle/>
        <a:p>
          <a:endParaRPr lang="it-IT" sz="1600"/>
        </a:p>
      </dgm:t>
    </dgm:pt>
    <dgm:pt modelId="{2B9F2914-CE05-46E9-88AF-24B35A442EFC}" type="sibTrans" cxnId="{4DE5F279-7AFA-4DAC-B3CE-E5BE6C0F9312}">
      <dgm:prSet/>
      <dgm:spPr/>
      <dgm:t>
        <a:bodyPr/>
        <a:lstStyle/>
        <a:p>
          <a:endParaRPr lang="it-IT" sz="1600"/>
        </a:p>
      </dgm:t>
    </dgm:pt>
    <dgm:pt modelId="{5E7BCE95-A78C-4F02-A876-904434EB3050}">
      <dgm:prSet custT="1"/>
      <dgm:spPr/>
      <dgm:t>
        <a:bodyPr/>
        <a:lstStyle/>
        <a:p>
          <a:pPr rtl="0"/>
          <a:r>
            <a:rPr lang="en-GB" sz="1800" b="0" i="0" baseline="0" dirty="0" smtClean="0"/>
            <a:t>they have already well defined Grid infrastructures (China, India);</a:t>
          </a:r>
          <a:endParaRPr lang="it-IT" sz="1800" dirty="0"/>
        </a:p>
      </dgm:t>
    </dgm:pt>
    <dgm:pt modelId="{251FDDEC-93D1-407D-9EB3-495D811DFE93}" type="parTrans" cxnId="{044A30F8-7BAD-4A58-9186-9DDFBDC02949}">
      <dgm:prSet/>
      <dgm:spPr/>
      <dgm:t>
        <a:bodyPr/>
        <a:lstStyle/>
        <a:p>
          <a:endParaRPr lang="it-IT" sz="1600"/>
        </a:p>
      </dgm:t>
    </dgm:pt>
    <dgm:pt modelId="{8256F51D-500E-4009-8AD7-C67D56BC5A0F}" type="sibTrans" cxnId="{044A30F8-7BAD-4A58-9186-9DDFBDC02949}">
      <dgm:prSet/>
      <dgm:spPr/>
      <dgm:t>
        <a:bodyPr/>
        <a:lstStyle/>
        <a:p>
          <a:endParaRPr lang="it-IT" sz="1600"/>
        </a:p>
      </dgm:t>
    </dgm:pt>
    <dgm:pt modelId="{C10B9C47-408D-427D-921F-DAA1B0352014}">
      <dgm:prSet custT="1"/>
      <dgm:spPr/>
      <dgm:t>
        <a:bodyPr/>
        <a:lstStyle/>
        <a:p>
          <a:pPr rtl="0"/>
          <a:r>
            <a:rPr lang="en-GB" sz="1800" b="0" i="0" baseline="0" dirty="0" smtClean="0"/>
            <a:t>different Middleware implementations (not only </a:t>
          </a:r>
          <a:r>
            <a:rPr lang="en-GB" sz="1800" b="0" i="0" baseline="0" dirty="0" err="1" smtClean="0"/>
            <a:t>gLite</a:t>
          </a:r>
          <a:r>
            <a:rPr lang="en-GB" sz="1800" b="0" i="0" baseline="0" dirty="0" smtClean="0"/>
            <a:t> and ARC);</a:t>
          </a:r>
          <a:endParaRPr lang="it-IT" sz="1800" dirty="0"/>
        </a:p>
      </dgm:t>
    </dgm:pt>
    <dgm:pt modelId="{2A9BA66D-1913-43ED-B89F-F8EFDCF5EE73}" type="parTrans" cxnId="{8326DF30-88E4-482E-9D24-AF030FC22314}">
      <dgm:prSet/>
      <dgm:spPr/>
      <dgm:t>
        <a:bodyPr/>
        <a:lstStyle/>
        <a:p>
          <a:endParaRPr lang="it-IT" sz="1600"/>
        </a:p>
      </dgm:t>
    </dgm:pt>
    <dgm:pt modelId="{A53A845D-8CC1-4AD4-8577-050528E87713}" type="sibTrans" cxnId="{8326DF30-88E4-482E-9D24-AF030FC22314}">
      <dgm:prSet/>
      <dgm:spPr/>
      <dgm:t>
        <a:bodyPr/>
        <a:lstStyle/>
        <a:p>
          <a:endParaRPr lang="it-IT" sz="1600"/>
        </a:p>
      </dgm:t>
    </dgm:pt>
    <dgm:pt modelId="{8C5F11EE-C382-4C59-83E5-583B91B0EF1A}">
      <dgm:prSet custT="1"/>
      <dgm:spPr/>
      <dgm:t>
        <a:bodyPr/>
        <a:lstStyle/>
        <a:p>
          <a:pPr rtl="0"/>
          <a:r>
            <a:rPr lang="en-GB" sz="1800" b="0" i="0" baseline="0" dirty="0" smtClean="0"/>
            <a:t>Internal (national) sustainability should not be an issue.</a:t>
          </a:r>
          <a:endParaRPr lang="it-IT" sz="1800" dirty="0"/>
        </a:p>
      </dgm:t>
    </dgm:pt>
    <dgm:pt modelId="{1664B45A-0E26-49C5-8BA4-3325321BD7D9}" type="parTrans" cxnId="{3900CA95-8452-4FF0-A676-BE367D5B3C54}">
      <dgm:prSet/>
      <dgm:spPr/>
      <dgm:t>
        <a:bodyPr/>
        <a:lstStyle/>
        <a:p>
          <a:endParaRPr lang="it-IT" sz="1600"/>
        </a:p>
      </dgm:t>
    </dgm:pt>
    <dgm:pt modelId="{12FC1964-3B1F-44A9-82D3-D9DF48D2006C}" type="sibTrans" cxnId="{3900CA95-8452-4FF0-A676-BE367D5B3C54}">
      <dgm:prSet/>
      <dgm:spPr/>
      <dgm:t>
        <a:bodyPr/>
        <a:lstStyle/>
        <a:p>
          <a:endParaRPr lang="it-IT" sz="1600"/>
        </a:p>
      </dgm:t>
    </dgm:pt>
    <dgm:pt modelId="{5F6B2B5A-C586-4FE6-BF4A-139E304A6C37}" type="pres">
      <dgm:prSet presAssocID="{9508E679-A501-4413-B3E6-A2F4031DB4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D8838F7-EC60-4D56-A236-F7933DF2AA56}" type="pres">
      <dgm:prSet presAssocID="{B044A15E-D463-4CDF-AE0F-82A2689141F3}" presName="linNode" presStyleCnt="0"/>
      <dgm:spPr/>
    </dgm:pt>
    <dgm:pt modelId="{1281492F-1C32-4386-8E3D-F5C2197AD885}" type="pres">
      <dgm:prSet presAssocID="{B044A15E-D463-4CDF-AE0F-82A2689141F3}" presName="parentText" presStyleLbl="node1" presStyleIdx="0" presStyleCnt="1" custLinFactNeighborX="-94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568004A-E9F0-4627-8667-14B265C4CE22}" type="pres">
      <dgm:prSet presAssocID="{B044A15E-D463-4CDF-AE0F-82A2689141F3}" presName="descendantText" presStyleLbl="alignAccFollowNode1" presStyleIdx="0" presStyleCnt="1" custScaleY="12246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CFA4675-CCED-4EF4-83C2-86F095FDDCBE}" type="presOf" srcId="{9508E679-A501-4413-B3E6-A2F4031DB40C}" destId="{5F6B2B5A-C586-4FE6-BF4A-139E304A6C37}" srcOrd="0" destOrd="0" presId="urn:microsoft.com/office/officeart/2005/8/layout/vList5"/>
    <dgm:cxn modelId="{E9B32C9E-2A6D-4FE7-ACF1-908B97B08015}" type="presOf" srcId="{5E7BCE95-A78C-4F02-A876-904434EB3050}" destId="{6568004A-E9F0-4627-8667-14B265C4CE22}" srcOrd="0" destOrd="0" presId="urn:microsoft.com/office/officeart/2005/8/layout/vList5"/>
    <dgm:cxn modelId="{E5F21F99-9B51-4C1C-B7C5-F79FD7BE04F3}" type="presOf" srcId="{B044A15E-D463-4CDF-AE0F-82A2689141F3}" destId="{1281492F-1C32-4386-8E3D-F5C2197AD885}" srcOrd="0" destOrd="0" presId="urn:microsoft.com/office/officeart/2005/8/layout/vList5"/>
    <dgm:cxn modelId="{044A30F8-7BAD-4A58-9186-9DDFBDC02949}" srcId="{B044A15E-D463-4CDF-AE0F-82A2689141F3}" destId="{5E7BCE95-A78C-4F02-A876-904434EB3050}" srcOrd="0" destOrd="0" parTransId="{251FDDEC-93D1-407D-9EB3-495D811DFE93}" sibTransId="{8256F51D-500E-4009-8AD7-C67D56BC5A0F}"/>
    <dgm:cxn modelId="{3900CA95-8452-4FF0-A676-BE367D5B3C54}" srcId="{B044A15E-D463-4CDF-AE0F-82A2689141F3}" destId="{8C5F11EE-C382-4C59-83E5-583B91B0EF1A}" srcOrd="2" destOrd="0" parTransId="{1664B45A-0E26-49C5-8BA4-3325321BD7D9}" sibTransId="{12FC1964-3B1F-44A9-82D3-D9DF48D2006C}"/>
    <dgm:cxn modelId="{AFC6F138-BAB2-4B42-B256-2C5C5A574981}" type="presOf" srcId="{C10B9C47-408D-427D-921F-DAA1B0352014}" destId="{6568004A-E9F0-4627-8667-14B265C4CE22}" srcOrd="0" destOrd="1" presId="urn:microsoft.com/office/officeart/2005/8/layout/vList5"/>
    <dgm:cxn modelId="{4DE5F279-7AFA-4DAC-B3CE-E5BE6C0F9312}" srcId="{9508E679-A501-4413-B3E6-A2F4031DB40C}" destId="{B044A15E-D463-4CDF-AE0F-82A2689141F3}" srcOrd="0" destOrd="0" parTransId="{52A7159E-756F-4A67-BC6A-CFB6C4262D6B}" sibTransId="{2B9F2914-CE05-46E9-88AF-24B35A442EFC}"/>
    <dgm:cxn modelId="{8326DF30-88E4-482E-9D24-AF030FC22314}" srcId="{B044A15E-D463-4CDF-AE0F-82A2689141F3}" destId="{C10B9C47-408D-427D-921F-DAA1B0352014}" srcOrd="1" destOrd="0" parTransId="{2A9BA66D-1913-43ED-B89F-F8EFDCF5EE73}" sibTransId="{A53A845D-8CC1-4AD4-8577-050528E87713}"/>
    <dgm:cxn modelId="{FC1D3C5B-7699-4217-9C23-F12FF522BC7A}" type="presOf" srcId="{8C5F11EE-C382-4C59-83E5-583B91B0EF1A}" destId="{6568004A-E9F0-4627-8667-14B265C4CE22}" srcOrd="0" destOrd="2" presId="urn:microsoft.com/office/officeart/2005/8/layout/vList5"/>
    <dgm:cxn modelId="{7900FF97-EB45-40E0-B42C-1EBC0E1C5BE8}" type="presParOf" srcId="{5F6B2B5A-C586-4FE6-BF4A-139E304A6C37}" destId="{4D8838F7-EC60-4D56-A236-F7933DF2AA56}" srcOrd="0" destOrd="0" presId="urn:microsoft.com/office/officeart/2005/8/layout/vList5"/>
    <dgm:cxn modelId="{77DF88BE-84E6-4893-A785-CC0EE14818CA}" type="presParOf" srcId="{4D8838F7-EC60-4D56-A236-F7933DF2AA56}" destId="{1281492F-1C32-4386-8E3D-F5C2197AD885}" srcOrd="0" destOrd="0" presId="urn:microsoft.com/office/officeart/2005/8/layout/vList5"/>
    <dgm:cxn modelId="{19293F09-59D0-4D18-9E54-C09A141E8F71}" type="presParOf" srcId="{4D8838F7-EC60-4D56-A236-F7933DF2AA56}" destId="{6568004A-E9F0-4627-8667-14B265C4CE2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1BF5393-113C-41A7-BF2D-700EDCB9E6CC}" type="doc">
      <dgm:prSet loTypeId="urn:microsoft.com/office/officeart/2005/8/layout/vList5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87B3464F-11F5-43E9-BF66-0933035F468B}">
      <dgm:prSet custT="1"/>
      <dgm:spPr/>
      <dgm:t>
        <a:bodyPr/>
        <a:lstStyle/>
        <a:p>
          <a:pPr rtl="0"/>
          <a:r>
            <a:rPr lang="en-GB" sz="2000" b="0" i="0" baseline="0" dirty="0" smtClean="0"/>
            <a:t>Interoperability and interoperations with European Infrastructures and sustainability are the main goals</a:t>
          </a:r>
          <a:endParaRPr lang="it-IT" sz="2000" dirty="0"/>
        </a:p>
      </dgm:t>
    </dgm:pt>
    <dgm:pt modelId="{12F3DA66-95B2-4FE9-A75E-2D02D99F20C5}" type="parTrans" cxnId="{05F2C17D-4796-4D7F-9638-72A1281A459A}">
      <dgm:prSet/>
      <dgm:spPr/>
      <dgm:t>
        <a:bodyPr/>
        <a:lstStyle/>
        <a:p>
          <a:endParaRPr lang="it-IT" sz="1600"/>
        </a:p>
      </dgm:t>
    </dgm:pt>
    <dgm:pt modelId="{7A6F4E41-0DEA-4518-8BE5-97952D2A481F}" type="sibTrans" cxnId="{05F2C17D-4796-4D7F-9638-72A1281A459A}">
      <dgm:prSet/>
      <dgm:spPr/>
      <dgm:t>
        <a:bodyPr/>
        <a:lstStyle/>
        <a:p>
          <a:endParaRPr lang="it-IT" sz="1600"/>
        </a:p>
      </dgm:t>
    </dgm:pt>
    <dgm:pt modelId="{C21A7D6F-B35B-42BB-95B4-FC2E91265974}">
      <dgm:prSet custT="1"/>
      <dgm:spPr/>
      <dgm:t>
        <a:bodyPr/>
        <a:lstStyle/>
        <a:p>
          <a:pPr rtl="0"/>
          <a:r>
            <a:rPr lang="en-GB" sz="1800" b="0" i="0" baseline="0" dirty="0" smtClean="0"/>
            <a:t>presently addressed in the activities of short lived projects (2 years max.) with different speeds and time shifts due to the different EU calls where they have been approved;</a:t>
          </a:r>
          <a:endParaRPr lang="it-IT" sz="1800" dirty="0"/>
        </a:p>
      </dgm:t>
    </dgm:pt>
    <dgm:pt modelId="{2BEA7B76-166F-4B6B-B887-B0946A6B3E7B}" type="parTrans" cxnId="{C87DB642-0DC5-4EE3-8AE4-9B10662A3C76}">
      <dgm:prSet/>
      <dgm:spPr/>
      <dgm:t>
        <a:bodyPr/>
        <a:lstStyle/>
        <a:p>
          <a:endParaRPr lang="it-IT" sz="1600"/>
        </a:p>
      </dgm:t>
    </dgm:pt>
    <dgm:pt modelId="{442E3D40-56B3-49A2-9877-C44264CCD438}" type="sibTrans" cxnId="{C87DB642-0DC5-4EE3-8AE4-9B10662A3C76}">
      <dgm:prSet/>
      <dgm:spPr/>
      <dgm:t>
        <a:bodyPr/>
        <a:lstStyle/>
        <a:p>
          <a:endParaRPr lang="it-IT" sz="1600"/>
        </a:p>
      </dgm:t>
    </dgm:pt>
    <dgm:pt modelId="{D27A5836-8A29-41E5-A48E-9C7781147F06}">
      <dgm:prSet custT="1"/>
      <dgm:spPr/>
      <dgm:t>
        <a:bodyPr/>
        <a:lstStyle/>
        <a:p>
          <a:pPr rtl="0"/>
          <a:r>
            <a:rPr lang="en-GB" sz="1800" b="0" i="0" baseline="0" dirty="0" smtClean="0"/>
            <a:t>coordination, alignment of results, common road-maps are difficult to achieve, although being strongly pursued by all the projects.</a:t>
          </a:r>
          <a:endParaRPr lang="it-IT" sz="1800" dirty="0"/>
        </a:p>
      </dgm:t>
    </dgm:pt>
    <dgm:pt modelId="{8EE4FCB8-F3BC-4C6E-91F3-27A1A6467706}" type="parTrans" cxnId="{EDBEE08B-5B91-42E7-B036-F01B5CE3FF9D}">
      <dgm:prSet/>
      <dgm:spPr/>
      <dgm:t>
        <a:bodyPr/>
        <a:lstStyle/>
        <a:p>
          <a:endParaRPr lang="it-IT" sz="1600"/>
        </a:p>
      </dgm:t>
    </dgm:pt>
    <dgm:pt modelId="{F078354A-2D0D-449E-B466-72CDDF846641}" type="sibTrans" cxnId="{EDBEE08B-5B91-42E7-B036-F01B5CE3FF9D}">
      <dgm:prSet/>
      <dgm:spPr/>
      <dgm:t>
        <a:bodyPr/>
        <a:lstStyle/>
        <a:p>
          <a:endParaRPr lang="it-IT" sz="1600"/>
        </a:p>
      </dgm:t>
    </dgm:pt>
    <dgm:pt modelId="{F53A6ED1-E7C0-4A58-A416-44B92BD5DAC4}" type="pres">
      <dgm:prSet presAssocID="{51BF5393-113C-41A7-BF2D-700EDCB9E6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A1901EE-9173-47C6-8069-C2BB0FFF3230}" type="pres">
      <dgm:prSet presAssocID="{87B3464F-11F5-43E9-BF66-0933035F468B}" presName="linNode" presStyleCnt="0"/>
      <dgm:spPr/>
    </dgm:pt>
    <dgm:pt modelId="{686CB727-7DB5-414E-B91F-D3664ADE539A}" type="pres">
      <dgm:prSet presAssocID="{87B3464F-11F5-43E9-BF66-0933035F468B}" presName="parentText" presStyleLbl="node1" presStyleIdx="0" presStyleCnt="1" custLinFactNeighborY="-344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3C56339-39DC-4CB7-8967-C55CCDF8F387}" type="pres">
      <dgm:prSet presAssocID="{87B3464F-11F5-43E9-BF66-0933035F468B}" presName="descendantText" presStyleLbl="alignAccFollowNode1" presStyleIdx="0" presStyleCnt="1" custScaleY="11649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5F2C17D-4796-4D7F-9638-72A1281A459A}" srcId="{51BF5393-113C-41A7-BF2D-700EDCB9E6CC}" destId="{87B3464F-11F5-43E9-BF66-0933035F468B}" srcOrd="0" destOrd="0" parTransId="{12F3DA66-95B2-4FE9-A75E-2D02D99F20C5}" sibTransId="{7A6F4E41-0DEA-4518-8BE5-97952D2A481F}"/>
    <dgm:cxn modelId="{71479046-A4B1-46B9-BA9F-88929BB631ED}" type="presOf" srcId="{51BF5393-113C-41A7-BF2D-700EDCB9E6CC}" destId="{F53A6ED1-E7C0-4A58-A416-44B92BD5DAC4}" srcOrd="0" destOrd="0" presId="urn:microsoft.com/office/officeart/2005/8/layout/vList5"/>
    <dgm:cxn modelId="{C87DB642-0DC5-4EE3-8AE4-9B10662A3C76}" srcId="{87B3464F-11F5-43E9-BF66-0933035F468B}" destId="{C21A7D6F-B35B-42BB-95B4-FC2E91265974}" srcOrd="0" destOrd="0" parTransId="{2BEA7B76-166F-4B6B-B887-B0946A6B3E7B}" sibTransId="{442E3D40-56B3-49A2-9877-C44264CCD438}"/>
    <dgm:cxn modelId="{AA94FBEB-678D-4F0F-B3DD-783DE13FC3D6}" type="presOf" srcId="{C21A7D6F-B35B-42BB-95B4-FC2E91265974}" destId="{63C56339-39DC-4CB7-8967-C55CCDF8F387}" srcOrd="0" destOrd="0" presId="urn:microsoft.com/office/officeart/2005/8/layout/vList5"/>
    <dgm:cxn modelId="{75281A19-5820-49F2-943F-7B8DC083F129}" type="presOf" srcId="{D27A5836-8A29-41E5-A48E-9C7781147F06}" destId="{63C56339-39DC-4CB7-8967-C55CCDF8F387}" srcOrd="0" destOrd="1" presId="urn:microsoft.com/office/officeart/2005/8/layout/vList5"/>
    <dgm:cxn modelId="{EDBEE08B-5B91-42E7-B036-F01B5CE3FF9D}" srcId="{87B3464F-11F5-43E9-BF66-0933035F468B}" destId="{D27A5836-8A29-41E5-A48E-9C7781147F06}" srcOrd="1" destOrd="0" parTransId="{8EE4FCB8-F3BC-4C6E-91F3-27A1A6467706}" sibTransId="{F078354A-2D0D-449E-B466-72CDDF846641}"/>
    <dgm:cxn modelId="{6A064085-A8DC-4D87-A94A-B2512253318B}" type="presOf" srcId="{87B3464F-11F5-43E9-BF66-0933035F468B}" destId="{686CB727-7DB5-414E-B91F-D3664ADE539A}" srcOrd="0" destOrd="0" presId="urn:microsoft.com/office/officeart/2005/8/layout/vList5"/>
    <dgm:cxn modelId="{869459E4-6797-440F-BE04-FD2944734FB0}" type="presParOf" srcId="{F53A6ED1-E7C0-4A58-A416-44B92BD5DAC4}" destId="{FA1901EE-9173-47C6-8069-C2BB0FFF3230}" srcOrd="0" destOrd="0" presId="urn:microsoft.com/office/officeart/2005/8/layout/vList5"/>
    <dgm:cxn modelId="{59FAF0C2-5A6A-46BF-9D15-1CF5EDA484B8}" type="presParOf" srcId="{FA1901EE-9173-47C6-8069-C2BB0FFF3230}" destId="{686CB727-7DB5-414E-B91F-D3664ADE539A}" srcOrd="0" destOrd="0" presId="urn:microsoft.com/office/officeart/2005/8/layout/vList5"/>
    <dgm:cxn modelId="{10560E7F-CEFD-4E44-961B-B7ABBEBBA17F}" type="presParOf" srcId="{FA1901EE-9173-47C6-8069-C2BB0FFF3230}" destId="{63C56339-39DC-4CB7-8967-C55CCDF8F38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8033526-3DC2-40B6-A16A-9BA89EC26A48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it-IT"/>
        </a:p>
      </dgm:t>
    </dgm:pt>
    <dgm:pt modelId="{7384156B-9B73-4ED9-BA3F-EE160DB8E52E}">
      <dgm:prSet custT="1"/>
      <dgm:spPr/>
      <dgm:t>
        <a:bodyPr/>
        <a:lstStyle/>
        <a:p>
          <a:pPr rtl="0"/>
          <a:r>
            <a:rPr lang="en-GB" sz="2000" dirty="0" smtClean="0">
              <a:solidFill>
                <a:schemeClr val="tx1"/>
              </a:solidFill>
            </a:rPr>
            <a:t>It’s a long road … to build stable e-Infrastructures, even in Europe.  EGI is just starting now as a stable organisation to manage the Grid infrastructure.</a:t>
          </a:r>
          <a:endParaRPr lang="it-IT" sz="2000" dirty="0">
            <a:solidFill>
              <a:schemeClr val="tx1"/>
            </a:solidFill>
          </a:endParaRPr>
        </a:p>
      </dgm:t>
    </dgm:pt>
    <dgm:pt modelId="{8A2F39AA-B93D-4D8C-804D-3559FCB4CA54}" type="parTrans" cxnId="{0CF3C77C-EA4B-402E-9B41-B4982601BF3E}">
      <dgm:prSet/>
      <dgm:spPr/>
      <dgm:t>
        <a:bodyPr/>
        <a:lstStyle/>
        <a:p>
          <a:endParaRPr lang="it-IT" sz="2000">
            <a:solidFill>
              <a:schemeClr val="tx1"/>
            </a:solidFill>
          </a:endParaRPr>
        </a:p>
      </dgm:t>
    </dgm:pt>
    <dgm:pt modelId="{7A927156-BB84-45C0-A788-69342A44F68A}" type="sibTrans" cxnId="{0CF3C77C-EA4B-402E-9B41-B4982601BF3E}">
      <dgm:prSet/>
      <dgm:spPr/>
      <dgm:t>
        <a:bodyPr/>
        <a:lstStyle/>
        <a:p>
          <a:endParaRPr lang="it-IT" sz="2000">
            <a:solidFill>
              <a:schemeClr val="tx1"/>
            </a:solidFill>
          </a:endParaRPr>
        </a:p>
      </dgm:t>
    </dgm:pt>
    <dgm:pt modelId="{04410D05-917E-47F9-99F7-096D01D91F01}">
      <dgm:prSet custT="1"/>
      <dgm:spPr/>
      <dgm:t>
        <a:bodyPr/>
        <a:lstStyle/>
        <a:p>
          <a:pPr rtl="0"/>
          <a:r>
            <a:rPr lang="en-GB" sz="2000" dirty="0" smtClean="0">
              <a:solidFill>
                <a:schemeClr val="tx1"/>
              </a:solidFill>
            </a:rPr>
            <a:t>During the last 4-5 years several Regional Grid Infrastructures have been created using the European template. These need to become sustainable.</a:t>
          </a:r>
          <a:endParaRPr lang="it-IT" sz="2000" dirty="0">
            <a:solidFill>
              <a:schemeClr val="tx1"/>
            </a:solidFill>
          </a:endParaRPr>
        </a:p>
      </dgm:t>
    </dgm:pt>
    <dgm:pt modelId="{F4BB667F-D759-4F02-AD02-67934B44C9EE}" type="parTrans" cxnId="{60643667-7ED8-45F9-9956-B9DD4AA4BCD7}">
      <dgm:prSet/>
      <dgm:spPr/>
      <dgm:t>
        <a:bodyPr/>
        <a:lstStyle/>
        <a:p>
          <a:endParaRPr lang="it-IT" sz="2000">
            <a:solidFill>
              <a:schemeClr val="tx1"/>
            </a:solidFill>
          </a:endParaRPr>
        </a:p>
      </dgm:t>
    </dgm:pt>
    <dgm:pt modelId="{EBB1E3CB-E450-4811-9FF1-81970B0DD0AE}" type="sibTrans" cxnId="{60643667-7ED8-45F9-9956-B9DD4AA4BCD7}">
      <dgm:prSet/>
      <dgm:spPr/>
      <dgm:t>
        <a:bodyPr/>
        <a:lstStyle/>
        <a:p>
          <a:endParaRPr lang="it-IT" sz="2000">
            <a:solidFill>
              <a:schemeClr val="tx1"/>
            </a:solidFill>
          </a:endParaRPr>
        </a:p>
      </dgm:t>
    </dgm:pt>
    <dgm:pt modelId="{A21E7450-EA10-42C7-AB6A-9073C0AA2CFD}">
      <dgm:prSet custT="1"/>
      <dgm:spPr/>
      <dgm:t>
        <a:bodyPr/>
        <a:lstStyle/>
        <a:p>
          <a:pPr rtl="0"/>
          <a:r>
            <a:rPr lang="en-GB" sz="2000" dirty="0" smtClean="0">
              <a:solidFill>
                <a:schemeClr val="tx1"/>
              </a:solidFill>
            </a:rPr>
            <a:t>Some rapidly developing countries have already developed eInfrastructures and are willing to interoperate with similar ones in other regions of the world.</a:t>
          </a:r>
          <a:endParaRPr lang="it-IT" sz="2000" dirty="0">
            <a:solidFill>
              <a:schemeClr val="tx1"/>
            </a:solidFill>
          </a:endParaRPr>
        </a:p>
      </dgm:t>
    </dgm:pt>
    <dgm:pt modelId="{29826A05-1CA2-40E9-943E-BE32D8C30A99}" type="parTrans" cxnId="{F2BCAF88-1B21-4A97-A050-60F7A4CFB9BD}">
      <dgm:prSet/>
      <dgm:spPr/>
      <dgm:t>
        <a:bodyPr/>
        <a:lstStyle/>
        <a:p>
          <a:endParaRPr lang="it-IT" sz="2000">
            <a:solidFill>
              <a:schemeClr val="tx1"/>
            </a:solidFill>
          </a:endParaRPr>
        </a:p>
      </dgm:t>
    </dgm:pt>
    <dgm:pt modelId="{60029DF3-57CA-47BB-A93F-1BCBB524602B}" type="sibTrans" cxnId="{F2BCAF88-1B21-4A97-A050-60F7A4CFB9BD}">
      <dgm:prSet/>
      <dgm:spPr/>
      <dgm:t>
        <a:bodyPr/>
        <a:lstStyle/>
        <a:p>
          <a:endParaRPr lang="it-IT" sz="2000">
            <a:solidFill>
              <a:schemeClr val="tx1"/>
            </a:solidFill>
          </a:endParaRPr>
        </a:p>
      </dgm:t>
    </dgm:pt>
    <dgm:pt modelId="{0406755A-B2FC-4F0C-8AA6-BB8378D6FB8C}">
      <dgm:prSet custT="1"/>
      <dgm:spPr/>
      <dgm:t>
        <a:bodyPr/>
        <a:lstStyle/>
        <a:p>
          <a:pPr rtl="0"/>
          <a:r>
            <a:rPr lang="en-GB" sz="2000" dirty="0" smtClean="0">
              <a:solidFill>
                <a:schemeClr val="tx1"/>
              </a:solidFill>
            </a:rPr>
            <a:t>World wide spread scientific communities have started to appreciate the opportunities of working together on large inter-regional e-Infrastructures.</a:t>
          </a:r>
          <a:endParaRPr lang="it-IT" sz="2000" dirty="0">
            <a:solidFill>
              <a:schemeClr val="tx1"/>
            </a:solidFill>
          </a:endParaRPr>
        </a:p>
      </dgm:t>
    </dgm:pt>
    <dgm:pt modelId="{44FDCE3C-361D-46C9-AA35-5AA56C5FD501}" type="parTrans" cxnId="{4B3F3DD1-C77A-473E-B6A1-32B6E510D7B3}">
      <dgm:prSet/>
      <dgm:spPr/>
      <dgm:t>
        <a:bodyPr/>
        <a:lstStyle/>
        <a:p>
          <a:endParaRPr lang="it-IT" sz="2000">
            <a:solidFill>
              <a:schemeClr val="tx1"/>
            </a:solidFill>
          </a:endParaRPr>
        </a:p>
      </dgm:t>
    </dgm:pt>
    <dgm:pt modelId="{5EE85473-68FC-4F0B-9173-EC380BCCBC3F}" type="sibTrans" cxnId="{4B3F3DD1-C77A-473E-B6A1-32B6E510D7B3}">
      <dgm:prSet/>
      <dgm:spPr/>
      <dgm:t>
        <a:bodyPr/>
        <a:lstStyle/>
        <a:p>
          <a:endParaRPr lang="it-IT" sz="2000">
            <a:solidFill>
              <a:schemeClr val="tx1"/>
            </a:solidFill>
          </a:endParaRPr>
        </a:p>
      </dgm:t>
    </dgm:pt>
    <dgm:pt modelId="{394BD2BD-9328-4111-9C94-10BF1BA0B74C}">
      <dgm:prSet custT="1"/>
      <dgm:spPr/>
      <dgm:t>
        <a:bodyPr/>
        <a:lstStyle/>
        <a:p>
          <a:pPr rtl="0"/>
          <a:r>
            <a:rPr lang="en-GB" sz="2000" dirty="0" smtClean="0">
              <a:solidFill>
                <a:schemeClr val="tx1"/>
              </a:solidFill>
            </a:rPr>
            <a:t>It’s time to produce a coherent, multi-region and multi-path road-map for the sustainability and interoperations of those Regional infrastructures towards EGI and among themselves.</a:t>
          </a:r>
          <a:endParaRPr lang="it-IT" sz="2000" dirty="0">
            <a:solidFill>
              <a:schemeClr val="tx1"/>
            </a:solidFill>
          </a:endParaRPr>
        </a:p>
      </dgm:t>
    </dgm:pt>
    <dgm:pt modelId="{1DD444E3-29BB-42A9-9E06-F3E29F796936}" type="parTrans" cxnId="{74D548B5-4D0D-4D11-BCE6-9F49C9C26E1D}">
      <dgm:prSet/>
      <dgm:spPr/>
      <dgm:t>
        <a:bodyPr/>
        <a:lstStyle/>
        <a:p>
          <a:endParaRPr lang="it-IT" sz="2000">
            <a:solidFill>
              <a:schemeClr val="tx1"/>
            </a:solidFill>
          </a:endParaRPr>
        </a:p>
      </dgm:t>
    </dgm:pt>
    <dgm:pt modelId="{64FE4522-0FC1-4CE6-B800-8C33C3FE0672}" type="sibTrans" cxnId="{74D548B5-4D0D-4D11-BCE6-9F49C9C26E1D}">
      <dgm:prSet/>
      <dgm:spPr/>
      <dgm:t>
        <a:bodyPr/>
        <a:lstStyle/>
        <a:p>
          <a:endParaRPr lang="it-IT" sz="2000">
            <a:solidFill>
              <a:schemeClr val="tx1"/>
            </a:solidFill>
          </a:endParaRPr>
        </a:p>
      </dgm:t>
    </dgm:pt>
    <dgm:pt modelId="{C94822FF-E0CD-4754-A76A-3919A6026116}" type="pres">
      <dgm:prSet presAssocID="{18033526-3DC2-40B6-A16A-9BA89EC26A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FE4D9BD-B1C7-4ADE-8116-951C8FED787E}" type="pres">
      <dgm:prSet presAssocID="{7384156B-9B73-4ED9-BA3F-EE160DB8E52E}" presName="parentText" presStyleLbl="node1" presStyleIdx="0" presStyleCnt="5" custLinFactNeighborX="-37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0136B15-634A-4739-87B8-2BCDE896BDDD}" type="pres">
      <dgm:prSet presAssocID="{7A927156-BB84-45C0-A788-69342A44F68A}" presName="spacer" presStyleCnt="0"/>
      <dgm:spPr/>
    </dgm:pt>
    <dgm:pt modelId="{E451095F-CF1F-414F-A9D9-DCC1289EE6B0}" type="pres">
      <dgm:prSet presAssocID="{04410D05-917E-47F9-99F7-096D01D91F0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8132417-5057-4AE1-91B1-1F6D52C21085}" type="pres">
      <dgm:prSet presAssocID="{EBB1E3CB-E450-4811-9FF1-81970B0DD0AE}" presName="spacer" presStyleCnt="0"/>
      <dgm:spPr/>
    </dgm:pt>
    <dgm:pt modelId="{D1ABEEC0-BC24-4E6A-B1EA-42F84687FC32}" type="pres">
      <dgm:prSet presAssocID="{A21E7450-EA10-42C7-AB6A-9073C0AA2CF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7E18ADC-C9C9-4AE2-BC1C-3BDB362EB7AD}" type="pres">
      <dgm:prSet presAssocID="{60029DF3-57CA-47BB-A93F-1BCBB524602B}" presName="spacer" presStyleCnt="0"/>
      <dgm:spPr/>
    </dgm:pt>
    <dgm:pt modelId="{A9CE544C-F844-460C-82A7-A25F14821948}" type="pres">
      <dgm:prSet presAssocID="{0406755A-B2FC-4F0C-8AA6-BB8378D6FB8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6929B9-1801-4EF3-BE74-BED343D0CABD}" type="pres">
      <dgm:prSet presAssocID="{5EE85473-68FC-4F0B-9173-EC380BCCBC3F}" presName="spacer" presStyleCnt="0"/>
      <dgm:spPr/>
    </dgm:pt>
    <dgm:pt modelId="{0F2ECEC1-ED2C-4B25-9902-E7C6062E160B}" type="pres">
      <dgm:prSet presAssocID="{394BD2BD-9328-4111-9C94-10BF1BA0B74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FE31B36-4C1F-4F59-AC13-0D5DFFF11884}" type="presOf" srcId="{7384156B-9B73-4ED9-BA3F-EE160DB8E52E}" destId="{6FE4D9BD-B1C7-4ADE-8116-951C8FED787E}" srcOrd="0" destOrd="0" presId="urn:microsoft.com/office/officeart/2005/8/layout/vList2"/>
    <dgm:cxn modelId="{404957BC-EC6D-41BC-8246-6290AA123DB9}" type="presOf" srcId="{A21E7450-EA10-42C7-AB6A-9073C0AA2CFD}" destId="{D1ABEEC0-BC24-4E6A-B1EA-42F84687FC32}" srcOrd="0" destOrd="0" presId="urn:microsoft.com/office/officeart/2005/8/layout/vList2"/>
    <dgm:cxn modelId="{60643667-7ED8-45F9-9956-B9DD4AA4BCD7}" srcId="{18033526-3DC2-40B6-A16A-9BA89EC26A48}" destId="{04410D05-917E-47F9-99F7-096D01D91F01}" srcOrd="1" destOrd="0" parTransId="{F4BB667F-D759-4F02-AD02-67934B44C9EE}" sibTransId="{EBB1E3CB-E450-4811-9FF1-81970B0DD0AE}"/>
    <dgm:cxn modelId="{F2BCAF88-1B21-4A97-A050-60F7A4CFB9BD}" srcId="{18033526-3DC2-40B6-A16A-9BA89EC26A48}" destId="{A21E7450-EA10-42C7-AB6A-9073C0AA2CFD}" srcOrd="2" destOrd="0" parTransId="{29826A05-1CA2-40E9-943E-BE32D8C30A99}" sibTransId="{60029DF3-57CA-47BB-A93F-1BCBB524602B}"/>
    <dgm:cxn modelId="{0CF3C77C-EA4B-402E-9B41-B4982601BF3E}" srcId="{18033526-3DC2-40B6-A16A-9BA89EC26A48}" destId="{7384156B-9B73-4ED9-BA3F-EE160DB8E52E}" srcOrd="0" destOrd="0" parTransId="{8A2F39AA-B93D-4D8C-804D-3559FCB4CA54}" sibTransId="{7A927156-BB84-45C0-A788-69342A44F68A}"/>
    <dgm:cxn modelId="{A4AC7E4F-5DAD-423C-B5EE-40F5FFFFEE4C}" type="presOf" srcId="{04410D05-917E-47F9-99F7-096D01D91F01}" destId="{E451095F-CF1F-414F-A9D9-DCC1289EE6B0}" srcOrd="0" destOrd="0" presId="urn:microsoft.com/office/officeart/2005/8/layout/vList2"/>
    <dgm:cxn modelId="{4B3F3DD1-C77A-473E-B6A1-32B6E510D7B3}" srcId="{18033526-3DC2-40B6-A16A-9BA89EC26A48}" destId="{0406755A-B2FC-4F0C-8AA6-BB8378D6FB8C}" srcOrd="3" destOrd="0" parTransId="{44FDCE3C-361D-46C9-AA35-5AA56C5FD501}" sibTransId="{5EE85473-68FC-4F0B-9173-EC380BCCBC3F}"/>
    <dgm:cxn modelId="{74D548B5-4D0D-4D11-BCE6-9F49C9C26E1D}" srcId="{18033526-3DC2-40B6-A16A-9BA89EC26A48}" destId="{394BD2BD-9328-4111-9C94-10BF1BA0B74C}" srcOrd="4" destOrd="0" parTransId="{1DD444E3-29BB-42A9-9E06-F3E29F796936}" sibTransId="{64FE4522-0FC1-4CE6-B800-8C33C3FE0672}"/>
    <dgm:cxn modelId="{8F593870-DCEA-435E-AAC6-CE730A397009}" type="presOf" srcId="{0406755A-B2FC-4F0C-8AA6-BB8378D6FB8C}" destId="{A9CE544C-F844-460C-82A7-A25F14821948}" srcOrd="0" destOrd="0" presId="urn:microsoft.com/office/officeart/2005/8/layout/vList2"/>
    <dgm:cxn modelId="{405885FC-F7D5-495D-B404-7E277F27E82B}" type="presOf" srcId="{18033526-3DC2-40B6-A16A-9BA89EC26A48}" destId="{C94822FF-E0CD-4754-A76A-3919A6026116}" srcOrd="0" destOrd="0" presId="urn:microsoft.com/office/officeart/2005/8/layout/vList2"/>
    <dgm:cxn modelId="{1012E3AC-B9A1-4DEB-8B7B-4C171658D7A7}" type="presOf" srcId="{394BD2BD-9328-4111-9C94-10BF1BA0B74C}" destId="{0F2ECEC1-ED2C-4B25-9902-E7C6062E160B}" srcOrd="0" destOrd="0" presId="urn:microsoft.com/office/officeart/2005/8/layout/vList2"/>
    <dgm:cxn modelId="{0AD4A30C-20AA-4B3F-AC3C-C8A2B04F5BBB}" type="presParOf" srcId="{C94822FF-E0CD-4754-A76A-3919A6026116}" destId="{6FE4D9BD-B1C7-4ADE-8116-951C8FED787E}" srcOrd="0" destOrd="0" presId="urn:microsoft.com/office/officeart/2005/8/layout/vList2"/>
    <dgm:cxn modelId="{FDC5DFEB-C96E-4735-920A-7A8ACAF65FCB}" type="presParOf" srcId="{C94822FF-E0CD-4754-A76A-3919A6026116}" destId="{30136B15-634A-4739-87B8-2BCDE896BDDD}" srcOrd="1" destOrd="0" presId="urn:microsoft.com/office/officeart/2005/8/layout/vList2"/>
    <dgm:cxn modelId="{BF12C5C7-06BE-4451-A772-DC570C04EA0F}" type="presParOf" srcId="{C94822FF-E0CD-4754-A76A-3919A6026116}" destId="{E451095F-CF1F-414F-A9D9-DCC1289EE6B0}" srcOrd="2" destOrd="0" presId="urn:microsoft.com/office/officeart/2005/8/layout/vList2"/>
    <dgm:cxn modelId="{4188E017-6C7D-4B0F-B09E-94B349A0B056}" type="presParOf" srcId="{C94822FF-E0CD-4754-A76A-3919A6026116}" destId="{88132417-5057-4AE1-91B1-1F6D52C21085}" srcOrd="3" destOrd="0" presId="urn:microsoft.com/office/officeart/2005/8/layout/vList2"/>
    <dgm:cxn modelId="{662EBCC7-C5A0-4653-B968-5198F507EB0B}" type="presParOf" srcId="{C94822FF-E0CD-4754-A76A-3919A6026116}" destId="{D1ABEEC0-BC24-4E6A-B1EA-42F84687FC32}" srcOrd="4" destOrd="0" presId="urn:microsoft.com/office/officeart/2005/8/layout/vList2"/>
    <dgm:cxn modelId="{22F849E9-3697-4184-B444-FC47561913E9}" type="presParOf" srcId="{C94822FF-E0CD-4754-A76A-3919A6026116}" destId="{A7E18ADC-C9C9-4AE2-BC1C-3BDB362EB7AD}" srcOrd="5" destOrd="0" presId="urn:microsoft.com/office/officeart/2005/8/layout/vList2"/>
    <dgm:cxn modelId="{324A2925-55CF-445E-8E00-0C222BD83910}" type="presParOf" srcId="{C94822FF-E0CD-4754-A76A-3919A6026116}" destId="{A9CE544C-F844-460C-82A7-A25F14821948}" srcOrd="6" destOrd="0" presId="urn:microsoft.com/office/officeart/2005/8/layout/vList2"/>
    <dgm:cxn modelId="{281A17C7-6CF5-4A9B-8231-A42B9A414CBC}" type="presParOf" srcId="{C94822FF-E0CD-4754-A76A-3919A6026116}" destId="{E26929B9-1801-4EF3-BE74-BED343D0CABD}" srcOrd="7" destOrd="0" presId="urn:microsoft.com/office/officeart/2005/8/layout/vList2"/>
    <dgm:cxn modelId="{B74B49B0-A1F3-433D-BFC0-E98B43C86848}" type="presParOf" srcId="{C94822FF-E0CD-4754-A76A-3919A6026116}" destId="{0F2ECEC1-ED2C-4B25-9902-E7C6062E160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F9E438-4D4E-44CE-8A74-3E4DD958AB29}">
      <dsp:nvSpPr>
        <dsp:cNvPr id="0" name=""/>
        <dsp:cNvSpPr/>
      </dsp:nvSpPr>
      <dsp:spPr>
        <a:xfrm>
          <a:off x="1" y="0"/>
          <a:ext cx="6981821" cy="1785950"/>
        </a:xfrm>
        <a:prstGeom prst="rightArrow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21E96E-CF32-4251-B0A9-CB916D941177}">
      <dsp:nvSpPr>
        <dsp:cNvPr id="0" name=""/>
        <dsp:cNvSpPr/>
      </dsp:nvSpPr>
      <dsp:spPr>
        <a:xfrm>
          <a:off x="4699" y="214314"/>
          <a:ext cx="3900003" cy="13573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The e-Infrastructures promote the usage of network connectivity and stimulate scientific and technical development of countries </a:t>
          </a:r>
          <a:endParaRPr lang="it-IT" sz="2000" kern="1200" dirty="0"/>
        </a:p>
      </dsp:txBody>
      <dsp:txXfrm>
        <a:off x="4699" y="214314"/>
        <a:ext cx="3900003" cy="1357322"/>
      </dsp:txXfrm>
    </dsp:sp>
    <dsp:sp modelId="{58039A75-5FC7-4583-83CE-F749700347CA}">
      <dsp:nvSpPr>
        <dsp:cNvPr id="0" name=""/>
        <dsp:cNvSpPr/>
      </dsp:nvSpPr>
      <dsp:spPr>
        <a:xfrm>
          <a:off x="3979719" y="535785"/>
          <a:ext cx="2877422" cy="714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contribute to fight the digital divide and brain drain.</a:t>
          </a:r>
          <a:endParaRPr lang="it-IT" sz="1800" kern="1200" dirty="0"/>
        </a:p>
      </dsp:txBody>
      <dsp:txXfrm>
        <a:off x="3979719" y="535785"/>
        <a:ext cx="2877422" cy="7143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4F8D51-5D45-46DC-9991-E474BE68DC81}">
      <dsp:nvSpPr>
        <dsp:cNvPr id="0" name=""/>
        <dsp:cNvSpPr/>
      </dsp:nvSpPr>
      <dsp:spPr>
        <a:xfrm>
          <a:off x="142869" y="0"/>
          <a:ext cx="6215118" cy="2000264"/>
        </a:xfrm>
        <a:prstGeom prst="rightArrow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92CF94-90D3-4D0F-B345-2034AEA3CD80}">
      <dsp:nvSpPr>
        <dsp:cNvPr id="0" name=""/>
        <dsp:cNvSpPr/>
      </dsp:nvSpPr>
      <dsp:spPr>
        <a:xfrm>
          <a:off x="0" y="224697"/>
          <a:ext cx="2016539" cy="16252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e-Infrastructures support wide geographically distributed communities</a:t>
          </a:r>
          <a:endParaRPr lang="it-IT" sz="2000" kern="1200" dirty="0"/>
        </a:p>
      </dsp:txBody>
      <dsp:txXfrm>
        <a:off x="0" y="224697"/>
        <a:ext cx="2016539" cy="1625214"/>
      </dsp:txXfrm>
    </dsp:sp>
    <dsp:sp modelId="{FD8C31AA-AF36-4478-80CE-DF9945C5255C}">
      <dsp:nvSpPr>
        <dsp:cNvPr id="0" name=""/>
        <dsp:cNvSpPr/>
      </dsp:nvSpPr>
      <dsp:spPr>
        <a:xfrm>
          <a:off x="2117196" y="462092"/>
          <a:ext cx="2016539" cy="1076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enhance international collaboration of scientists</a:t>
          </a:r>
          <a:endParaRPr lang="it-IT" sz="2000" kern="1200" dirty="0"/>
        </a:p>
      </dsp:txBody>
      <dsp:txXfrm>
        <a:off x="2117196" y="462092"/>
        <a:ext cx="2016539" cy="1076078"/>
      </dsp:txXfrm>
    </dsp:sp>
    <dsp:sp modelId="{5CA0F56B-9EEA-4C7C-AC5D-639EFD35513D}">
      <dsp:nvSpPr>
        <dsp:cNvPr id="0" name=""/>
        <dsp:cNvSpPr/>
      </dsp:nvSpPr>
      <dsp:spPr>
        <a:xfrm>
          <a:off x="4250470" y="539107"/>
          <a:ext cx="2016539" cy="9220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promote collaboration in other fields.</a:t>
          </a:r>
          <a:endParaRPr lang="it-IT" sz="2000" kern="1200" dirty="0"/>
        </a:p>
      </dsp:txBody>
      <dsp:txXfrm>
        <a:off x="4250470" y="539107"/>
        <a:ext cx="2016539" cy="92204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AEDFF6-8AE3-4B78-9AF9-97F3BE1E6027}">
      <dsp:nvSpPr>
        <dsp:cNvPr id="0" name=""/>
        <dsp:cNvSpPr/>
      </dsp:nvSpPr>
      <dsp:spPr>
        <a:xfrm>
          <a:off x="523636" y="0"/>
          <a:ext cx="5934551" cy="2571768"/>
        </a:xfrm>
        <a:prstGeom prst="rightArrow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357933-C7D6-4FCD-B3DC-004714963EEC}">
      <dsp:nvSpPr>
        <dsp:cNvPr id="0" name=""/>
        <dsp:cNvSpPr/>
      </dsp:nvSpPr>
      <dsp:spPr>
        <a:xfrm>
          <a:off x="2271" y="500064"/>
          <a:ext cx="2262045" cy="15716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i="0" kern="1200" baseline="0" dirty="0" smtClean="0"/>
            <a:t>Grids and networks allow the access of many researchers to scientific resources (laboratories and data)</a:t>
          </a:r>
          <a:endParaRPr lang="it-IT" sz="1800" kern="1200" dirty="0"/>
        </a:p>
      </dsp:txBody>
      <dsp:txXfrm>
        <a:off x="2271" y="500064"/>
        <a:ext cx="2262045" cy="1571638"/>
      </dsp:txXfrm>
    </dsp:sp>
    <dsp:sp modelId="{7ACFA353-EEA9-47A0-B79B-C2B7B54B5657}">
      <dsp:nvSpPr>
        <dsp:cNvPr id="0" name=""/>
        <dsp:cNvSpPr/>
      </dsp:nvSpPr>
      <dsp:spPr>
        <a:xfrm>
          <a:off x="2357454" y="771530"/>
          <a:ext cx="4477525" cy="10287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D</a:t>
          </a:r>
          <a:r>
            <a:rPr lang="en-GB" sz="2000" b="0" i="0" kern="1200" baseline="0" dirty="0" smtClean="0"/>
            <a:t>isparity can be reduced and larger participation and contributions to high quality research.</a:t>
          </a:r>
          <a:endParaRPr lang="it-IT" sz="2000" kern="1200" dirty="0"/>
        </a:p>
      </dsp:txBody>
      <dsp:txXfrm>
        <a:off x="2357454" y="771530"/>
        <a:ext cx="4477525" cy="102870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D4670F-851B-4282-A457-A4A780BE770A}">
      <dsp:nvSpPr>
        <dsp:cNvPr id="0" name=""/>
        <dsp:cNvSpPr/>
      </dsp:nvSpPr>
      <dsp:spPr>
        <a:xfrm rot="5400000">
          <a:off x="4973486" y="-1575600"/>
          <a:ext cx="1693795" cy="52705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No previous Grid and e-Infrastructures activities</a:t>
          </a:r>
          <a:endParaRPr lang="it-IT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Scarce knowledge and/or experience in deploying/managing large e-Infrastructures.</a:t>
          </a:r>
          <a:endParaRPr lang="it-IT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Isolated spots of research activities with high computing demands.</a:t>
          </a:r>
          <a:endParaRPr lang="en-GB" sz="2000" kern="1200" dirty="0"/>
        </a:p>
      </dsp:txBody>
      <dsp:txXfrm rot="5400000">
        <a:off x="4973486" y="-1575600"/>
        <a:ext cx="1693795" cy="5270515"/>
      </dsp:txXfrm>
    </dsp:sp>
    <dsp:sp modelId="{B95DD6C9-3D7D-4C70-9411-A17FB3723BCD}">
      <dsp:nvSpPr>
        <dsp:cNvPr id="0" name=""/>
        <dsp:cNvSpPr/>
      </dsp:nvSpPr>
      <dsp:spPr>
        <a:xfrm>
          <a:off x="2558" y="1034"/>
          <a:ext cx="3182568" cy="2117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Greenfield regions/countries</a:t>
          </a:r>
          <a:endParaRPr lang="it-IT" sz="3000" kern="1200" dirty="0"/>
        </a:p>
      </dsp:txBody>
      <dsp:txXfrm>
        <a:off x="2558" y="1034"/>
        <a:ext cx="3182568" cy="211724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711F46-393D-4E02-BA55-F44A52CED697}">
      <dsp:nvSpPr>
        <dsp:cNvPr id="0" name=""/>
        <dsp:cNvSpPr/>
      </dsp:nvSpPr>
      <dsp:spPr>
        <a:xfrm rot="5400000">
          <a:off x="4849771" y="-1248860"/>
          <a:ext cx="2000257" cy="52123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0" i="0" kern="1200" baseline="0" dirty="0" smtClean="0"/>
            <a:t>e-Infrastructures already started/deployed</a:t>
          </a:r>
          <a:endParaRPr lang="it-IT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0" i="0" kern="1200" baseline="0" dirty="0" smtClean="0"/>
            <a:t>Locally developed MW.</a:t>
          </a:r>
          <a:endParaRPr lang="it-IT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0" i="0" kern="1200" baseline="0" dirty="0" smtClean="0"/>
            <a:t>Fair to good knowledge and experience in e-Infrastructures</a:t>
          </a:r>
          <a:endParaRPr lang="it-IT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0" i="0" kern="1200" baseline="0" dirty="0" smtClean="0"/>
            <a:t>High quality research groups and institutions with world wide collaborations.</a:t>
          </a:r>
          <a:endParaRPr lang="it-IT" sz="2000" kern="1200" dirty="0"/>
        </a:p>
      </dsp:txBody>
      <dsp:txXfrm rot="5400000">
        <a:off x="4849771" y="-1248860"/>
        <a:ext cx="2000257" cy="5212365"/>
      </dsp:txXfrm>
    </dsp:sp>
    <dsp:sp modelId="{55879540-51AE-45B3-8F96-28699EB59734}">
      <dsp:nvSpPr>
        <dsp:cNvPr id="0" name=""/>
        <dsp:cNvSpPr/>
      </dsp:nvSpPr>
      <dsp:spPr>
        <a:xfrm>
          <a:off x="2117" y="71444"/>
          <a:ext cx="3241599" cy="25717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b="0" i="0" kern="1200" baseline="0" dirty="0" smtClean="0"/>
            <a:t>Advanced regions/countries</a:t>
          </a:r>
          <a:endParaRPr lang="it-IT" sz="3000" kern="1200" dirty="0"/>
        </a:p>
      </dsp:txBody>
      <dsp:txXfrm>
        <a:off x="2117" y="71444"/>
        <a:ext cx="3241599" cy="257175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E7F414-66AE-4EFE-8C6D-C6BEE7148952}">
      <dsp:nvSpPr>
        <dsp:cNvPr id="0" name=""/>
        <dsp:cNvSpPr/>
      </dsp:nvSpPr>
      <dsp:spPr>
        <a:xfrm rot="5400000">
          <a:off x="5191828" y="-1994074"/>
          <a:ext cx="1465980" cy="557629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err="1" smtClean="0"/>
            <a:t>gLite</a:t>
          </a:r>
          <a:r>
            <a:rPr lang="en-GB" sz="1800" kern="1200" dirty="0" smtClean="0"/>
            <a:t> and European approaches have been exported;</a:t>
          </a:r>
          <a:endParaRPr lang="it-IT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the Grid infrastructures have been promoted and are not yet sufficiently mature to be sustainable;</a:t>
          </a:r>
          <a:endParaRPr lang="it-IT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The same process in Africa is just starting.</a:t>
          </a:r>
          <a:endParaRPr lang="en-GB" sz="1800" kern="1200" dirty="0"/>
        </a:p>
      </dsp:txBody>
      <dsp:txXfrm rot="5400000">
        <a:off x="5191828" y="-1994074"/>
        <a:ext cx="1465980" cy="5576299"/>
      </dsp:txXfrm>
    </dsp:sp>
    <dsp:sp modelId="{19A9FFB3-DAC8-490B-943D-BA85F62F9DEF}">
      <dsp:nvSpPr>
        <dsp:cNvPr id="0" name=""/>
        <dsp:cNvSpPr/>
      </dsp:nvSpPr>
      <dsp:spPr>
        <a:xfrm>
          <a:off x="0" y="775"/>
          <a:ext cx="3136668" cy="1586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In Greenfield regions:</a:t>
          </a:r>
          <a:endParaRPr lang="it-IT" sz="3600" kern="1200" dirty="0"/>
        </a:p>
      </dsp:txBody>
      <dsp:txXfrm>
        <a:off x="0" y="775"/>
        <a:ext cx="3136668" cy="15866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68004A-E9F0-4627-8667-14B265C4CE22}">
      <dsp:nvSpPr>
        <dsp:cNvPr id="0" name=""/>
        <dsp:cNvSpPr/>
      </dsp:nvSpPr>
      <dsp:spPr>
        <a:xfrm rot="5400000">
          <a:off x="5189124" y="-1989153"/>
          <a:ext cx="1643062" cy="565708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0" i="0" kern="1200" baseline="0" dirty="0" smtClean="0"/>
            <a:t>they have already well defined Grid infrastructures (China, India);</a:t>
          </a:r>
          <a:endParaRPr lang="it-IT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0" i="0" kern="1200" baseline="0" dirty="0" smtClean="0"/>
            <a:t>different Middleware implementations (not only </a:t>
          </a:r>
          <a:r>
            <a:rPr lang="en-GB" sz="1800" b="0" i="0" kern="1200" baseline="0" dirty="0" err="1" smtClean="0"/>
            <a:t>gLite</a:t>
          </a:r>
          <a:r>
            <a:rPr lang="en-GB" sz="1800" b="0" i="0" kern="1200" baseline="0" dirty="0" smtClean="0"/>
            <a:t> and ARC);</a:t>
          </a:r>
          <a:endParaRPr lang="it-IT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0" i="0" kern="1200" baseline="0" dirty="0" smtClean="0"/>
            <a:t>Internal (national) sustainability should not be an issue.</a:t>
          </a:r>
          <a:endParaRPr lang="it-IT" sz="1800" kern="1200" dirty="0"/>
        </a:p>
      </dsp:txBody>
      <dsp:txXfrm rot="5400000">
        <a:off x="5189124" y="-1989153"/>
        <a:ext cx="1643062" cy="5657088"/>
      </dsp:txXfrm>
    </dsp:sp>
    <dsp:sp modelId="{1281492F-1C32-4386-8E3D-F5C2197AD885}">
      <dsp:nvSpPr>
        <dsp:cNvPr id="0" name=""/>
        <dsp:cNvSpPr/>
      </dsp:nvSpPr>
      <dsp:spPr>
        <a:xfrm>
          <a:off x="0" y="819"/>
          <a:ext cx="3182112" cy="167714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0" i="0" kern="1200" baseline="0" dirty="0" smtClean="0"/>
            <a:t>In large, rapidly developing, countries:</a:t>
          </a:r>
          <a:endParaRPr lang="it-IT" sz="3200" kern="1200" dirty="0"/>
        </a:p>
      </dsp:txBody>
      <dsp:txXfrm>
        <a:off x="0" y="819"/>
        <a:ext cx="3182112" cy="167714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C56339-39DC-4CB7-8967-C55CCDF8F387}">
      <dsp:nvSpPr>
        <dsp:cNvPr id="0" name=""/>
        <dsp:cNvSpPr/>
      </dsp:nvSpPr>
      <dsp:spPr>
        <a:xfrm rot="5400000">
          <a:off x="5046254" y="-1792705"/>
          <a:ext cx="1928802" cy="565708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0" i="0" kern="1200" baseline="0" dirty="0" smtClean="0"/>
            <a:t>presently addressed in the activities of short lived projects (2 years max.) with different speeds and time shifts due to the different EU calls where they have been approved;</a:t>
          </a:r>
          <a:endParaRPr lang="it-IT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0" i="0" kern="1200" baseline="0" dirty="0" smtClean="0"/>
            <a:t>coordination, alignment of results, common road-maps are difficult to achieve, although being strongly pursued by all the projects.</a:t>
          </a:r>
          <a:endParaRPr lang="it-IT" sz="1800" kern="1200" dirty="0"/>
        </a:p>
      </dsp:txBody>
      <dsp:txXfrm rot="5400000">
        <a:off x="5046254" y="-1792705"/>
        <a:ext cx="1928802" cy="5657088"/>
      </dsp:txXfrm>
    </dsp:sp>
    <dsp:sp modelId="{686CB727-7DB5-414E-B91F-D3664ADE539A}">
      <dsp:nvSpPr>
        <dsp:cNvPr id="0" name=""/>
        <dsp:cNvSpPr/>
      </dsp:nvSpPr>
      <dsp:spPr>
        <a:xfrm>
          <a:off x="0" y="0"/>
          <a:ext cx="3182112" cy="206965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kern="1200" baseline="0" dirty="0" smtClean="0"/>
            <a:t>Interoperability and interoperations with European Infrastructures and sustainability are the main goals</a:t>
          </a:r>
          <a:endParaRPr lang="it-IT" sz="2000" kern="1200" dirty="0"/>
        </a:p>
      </dsp:txBody>
      <dsp:txXfrm>
        <a:off x="0" y="0"/>
        <a:ext cx="3182112" cy="206965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E4D9BD-B1C7-4ADE-8116-951C8FED787E}">
      <dsp:nvSpPr>
        <dsp:cNvPr id="0" name=""/>
        <dsp:cNvSpPr/>
      </dsp:nvSpPr>
      <dsp:spPr>
        <a:xfrm>
          <a:off x="0" y="2077"/>
          <a:ext cx="8458200" cy="993717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tx1"/>
              </a:solidFill>
            </a:rPr>
            <a:t>It’s a long road … to build stable e-Infrastructures, even in Europe.  EGI is just starting now as a stable organisation to manage the Grid infrastructure.</a:t>
          </a:r>
          <a:endParaRPr lang="it-IT" sz="2000" kern="1200" dirty="0">
            <a:solidFill>
              <a:schemeClr val="tx1"/>
            </a:solidFill>
          </a:endParaRPr>
        </a:p>
      </dsp:txBody>
      <dsp:txXfrm>
        <a:off x="0" y="2077"/>
        <a:ext cx="8458200" cy="993717"/>
      </dsp:txXfrm>
    </dsp:sp>
    <dsp:sp modelId="{E451095F-CF1F-414F-A9D9-DCC1289EE6B0}">
      <dsp:nvSpPr>
        <dsp:cNvPr id="0" name=""/>
        <dsp:cNvSpPr/>
      </dsp:nvSpPr>
      <dsp:spPr>
        <a:xfrm>
          <a:off x="0" y="1009913"/>
          <a:ext cx="8458200" cy="993717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tx1"/>
              </a:solidFill>
            </a:rPr>
            <a:t>During the last 4-5 years several Regional Grid Infrastructures have been created using the European template. These need to become sustainable.</a:t>
          </a:r>
          <a:endParaRPr lang="it-IT" sz="2000" kern="1200" dirty="0">
            <a:solidFill>
              <a:schemeClr val="tx1"/>
            </a:solidFill>
          </a:endParaRPr>
        </a:p>
      </dsp:txBody>
      <dsp:txXfrm>
        <a:off x="0" y="1009913"/>
        <a:ext cx="8458200" cy="993717"/>
      </dsp:txXfrm>
    </dsp:sp>
    <dsp:sp modelId="{D1ABEEC0-BC24-4E6A-B1EA-42F84687FC32}">
      <dsp:nvSpPr>
        <dsp:cNvPr id="0" name=""/>
        <dsp:cNvSpPr/>
      </dsp:nvSpPr>
      <dsp:spPr>
        <a:xfrm>
          <a:off x="0" y="2017749"/>
          <a:ext cx="8458200" cy="993717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tx1"/>
              </a:solidFill>
            </a:rPr>
            <a:t>Some rapidly developing countries have already developed eInfrastructures and are willing to interoperate with similar ones in other regions of the world.</a:t>
          </a:r>
          <a:endParaRPr lang="it-IT" sz="2000" kern="1200" dirty="0">
            <a:solidFill>
              <a:schemeClr val="tx1"/>
            </a:solidFill>
          </a:endParaRPr>
        </a:p>
      </dsp:txBody>
      <dsp:txXfrm>
        <a:off x="0" y="2017749"/>
        <a:ext cx="8458200" cy="993717"/>
      </dsp:txXfrm>
    </dsp:sp>
    <dsp:sp modelId="{A9CE544C-F844-460C-82A7-A25F14821948}">
      <dsp:nvSpPr>
        <dsp:cNvPr id="0" name=""/>
        <dsp:cNvSpPr/>
      </dsp:nvSpPr>
      <dsp:spPr>
        <a:xfrm>
          <a:off x="0" y="3025585"/>
          <a:ext cx="8458200" cy="993717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tx1"/>
              </a:solidFill>
            </a:rPr>
            <a:t>World wide spread scientific communities have started to appreciate the opportunities of working together on large inter-regional e-Infrastructures.</a:t>
          </a:r>
          <a:endParaRPr lang="it-IT" sz="2000" kern="1200" dirty="0">
            <a:solidFill>
              <a:schemeClr val="tx1"/>
            </a:solidFill>
          </a:endParaRPr>
        </a:p>
      </dsp:txBody>
      <dsp:txXfrm>
        <a:off x="0" y="3025585"/>
        <a:ext cx="8458200" cy="993717"/>
      </dsp:txXfrm>
    </dsp:sp>
    <dsp:sp modelId="{0F2ECEC1-ED2C-4B25-9902-E7C6062E160B}">
      <dsp:nvSpPr>
        <dsp:cNvPr id="0" name=""/>
        <dsp:cNvSpPr/>
      </dsp:nvSpPr>
      <dsp:spPr>
        <a:xfrm>
          <a:off x="0" y="4033421"/>
          <a:ext cx="8458200" cy="993717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tx1"/>
              </a:solidFill>
            </a:rPr>
            <a:t>It’s time to produce a coherent, multi-region and multi-path road-map for the sustainability and interoperations of those Regional infrastructures towards EGI and among themselves.</a:t>
          </a:r>
          <a:endParaRPr lang="it-IT" sz="2000" kern="1200" dirty="0">
            <a:solidFill>
              <a:schemeClr val="tx1"/>
            </a:solidFill>
          </a:endParaRPr>
        </a:p>
      </dsp:txBody>
      <dsp:txXfrm>
        <a:off x="0" y="4033421"/>
        <a:ext cx="8458200" cy="993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42AD1-5794-4BDD-AD38-4BD46BF047FE}" type="datetimeFigureOut">
              <a:rPr lang="it-IT" smtClean="0"/>
              <a:pPr/>
              <a:t>15/09/2010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92C9F-5292-4EDE-A338-2BD1AA229C4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E0143-16BF-4620-A295-7E97298FE57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57E734-0602-444D-83E6-510EBE2811F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1219200" y="3382144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219200" y="4620394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1" name="Rettangolo 20"/>
          <p:cNvSpPr/>
          <p:nvPr/>
        </p:nvSpPr>
        <p:spPr>
          <a:xfrm>
            <a:off x="904875" y="3144019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tangolo 32"/>
          <p:cNvSpPr/>
          <p:nvPr/>
        </p:nvSpPr>
        <p:spPr>
          <a:xfrm>
            <a:off x="914400" y="4544194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tangolo 21"/>
          <p:cNvSpPr/>
          <p:nvPr/>
        </p:nvSpPr>
        <p:spPr>
          <a:xfrm>
            <a:off x="899592" y="3140968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tangolo 31"/>
          <p:cNvSpPr/>
          <p:nvPr/>
        </p:nvSpPr>
        <p:spPr>
          <a:xfrm>
            <a:off x="914400" y="4544194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Immagine 10" descr="chain_logo_colo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99792" y="404664"/>
            <a:ext cx="3131840" cy="1772077"/>
          </a:xfrm>
          <a:prstGeom prst="rect">
            <a:avLst/>
          </a:prstGeom>
        </p:spPr>
      </p:pic>
      <p:sp>
        <p:nvSpPr>
          <p:cNvPr id="12" name="CasellaDiTesto 11"/>
          <p:cNvSpPr txBox="1"/>
          <p:nvPr userDrawn="1"/>
        </p:nvSpPr>
        <p:spPr>
          <a:xfrm>
            <a:off x="1115616" y="2276872"/>
            <a:ext cx="6868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chemeClr val="accent5">
                    <a:lumMod val="75000"/>
                  </a:schemeClr>
                </a:solidFill>
              </a:rPr>
              <a:t>Co-ordination</a:t>
            </a: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 &amp; </a:t>
            </a:r>
            <a:r>
              <a:rPr lang="it-IT" b="1" dirty="0" err="1" smtClean="0">
                <a:solidFill>
                  <a:schemeClr val="accent5">
                    <a:lumMod val="75000"/>
                  </a:schemeClr>
                </a:solidFill>
              </a:rPr>
              <a:t>Harmonisation</a:t>
            </a: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5">
                    <a:lumMod val="75000"/>
                  </a:schemeClr>
                </a:solidFill>
              </a:rPr>
              <a:t>of</a:t>
            </a: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5">
                    <a:lumMod val="75000"/>
                  </a:schemeClr>
                </a:solidFill>
              </a:rPr>
              <a:t>Advanced</a:t>
            </a: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5">
                    <a:lumMod val="75000"/>
                  </a:schemeClr>
                </a:solidFill>
              </a:rPr>
              <a:t>e-Infrastructures</a:t>
            </a:r>
            <a:endParaRPr lang="it-IT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Immagine 12" descr="e-infrastructure-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32239" y="5805264"/>
            <a:ext cx="2304258" cy="936105"/>
          </a:xfrm>
          <a:prstGeom prst="rect">
            <a:avLst/>
          </a:prstGeom>
        </p:spPr>
      </p:pic>
      <p:pic>
        <p:nvPicPr>
          <p:cNvPr id="14" name="Immagine 13" descr="eulogo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7504" y="5733256"/>
            <a:ext cx="1502128" cy="980728"/>
          </a:xfrm>
          <a:prstGeom prst="rect">
            <a:avLst/>
          </a:prstGeom>
        </p:spPr>
      </p:pic>
      <p:pic>
        <p:nvPicPr>
          <p:cNvPr id="15" name="Immagine 14" descr="era-logo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831180" y="5733256"/>
            <a:ext cx="1300660" cy="1007758"/>
          </a:xfrm>
          <a:prstGeom prst="rect">
            <a:avLst/>
          </a:prstGeom>
        </p:spPr>
      </p:pic>
      <p:pic>
        <p:nvPicPr>
          <p:cNvPr id="16" name="Immagine 15" descr="FP7-cap-RGB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211638" y="5733256"/>
            <a:ext cx="1304578" cy="1061212"/>
          </a:xfrm>
          <a:prstGeom prst="rect">
            <a:avLst/>
          </a:prstGeom>
        </p:spPr>
      </p:pic>
      <p:pic>
        <p:nvPicPr>
          <p:cNvPr id="18" name="Immagine 17" descr="FP7-gen-RGB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707904" y="5733256"/>
            <a:ext cx="1294159" cy="1052736"/>
          </a:xfrm>
          <a:prstGeom prst="rect">
            <a:avLst/>
          </a:prstGeom>
        </p:spPr>
      </p:pic>
      <p:sp>
        <p:nvSpPr>
          <p:cNvPr id="17" name="CasellaDiTesto 16"/>
          <p:cNvSpPr txBox="1"/>
          <p:nvPr userDrawn="1"/>
        </p:nvSpPr>
        <p:spPr>
          <a:xfrm>
            <a:off x="1546538" y="5373216"/>
            <a:ext cx="6049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 err="1" smtClean="0">
                <a:solidFill>
                  <a:schemeClr val="accent5">
                    <a:lumMod val="75000"/>
                  </a:schemeClr>
                </a:solidFill>
              </a:rPr>
              <a:t>Research</a:t>
            </a: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5">
                    <a:lumMod val="75000"/>
                  </a:schemeClr>
                </a:solidFill>
              </a:rPr>
              <a:t>Infrastructures</a:t>
            </a: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 – Grant Agreement n. 260011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074C-C4B8-44C7-8652-11A0C840BF63}" type="datetimeFigureOut">
              <a:rPr lang="it-IT" smtClean="0"/>
              <a:pPr/>
              <a:t>15/09/2010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774B-4C56-4194-A4C0-AC5BE6BD79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074C-C4B8-44C7-8652-11A0C840BF63}" type="datetimeFigureOut">
              <a:rPr lang="it-IT" smtClean="0"/>
              <a:pPr/>
              <a:t>15/09/2010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774B-4C56-4194-A4C0-AC5BE6BD791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angolo isosce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23728" y="152400"/>
            <a:ext cx="6563072" cy="990600"/>
          </a:xfrm>
        </p:spPr>
        <p:txBody>
          <a:bodyPr/>
          <a:lstStyle/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074C-C4B8-44C7-8652-11A0C840BF63}" type="datetimeFigureOut">
              <a:rPr lang="it-IT" smtClean="0"/>
              <a:pPr/>
              <a:t>15/09/2010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774B-4C56-4194-A4C0-AC5BE6BD791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299552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it-IT" dirty="0" smtClean="0"/>
              <a:t>Fare clic per modificare stili del testo dello schema</a:t>
            </a:r>
          </a:p>
          <a:p>
            <a:pPr lvl="1" eaLnBrk="1" latinLnBrk="0" hangingPunct="1"/>
            <a:r>
              <a:rPr lang="it-IT" dirty="0" smtClean="0"/>
              <a:t>Secondo livello</a:t>
            </a:r>
          </a:p>
          <a:p>
            <a:pPr lvl="2" eaLnBrk="1" latinLnBrk="0" hangingPunct="1"/>
            <a:r>
              <a:rPr lang="it-IT" dirty="0" smtClean="0"/>
              <a:t>Terzo livello</a:t>
            </a:r>
          </a:p>
          <a:p>
            <a:pPr lvl="3" eaLnBrk="1" latinLnBrk="0" hangingPunct="1"/>
            <a:r>
              <a:rPr lang="it-IT" dirty="0" smtClean="0"/>
              <a:t>Quarto livello</a:t>
            </a:r>
          </a:p>
          <a:p>
            <a:pPr lvl="4" eaLnBrk="1" latinLnBrk="0" hangingPunct="1"/>
            <a:r>
              <a:rPr lang="it-IT" dirty="0" smtClean="0"/>
              <a:t>Quinto livello</a:t>
            </a:r>
            <a:endParaRPr kumimoji="0" lang="en-US" dirty="0"/>
          </a:p>
        </p:txBody>
      </p:sp>
      <p:pic>
        <p:nvPicPr>
          <p:cNvPr id="7" name="Immagine 6" descr="chain_logo_colo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51720" cy="11609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7A6074C-C4B8-44C7-8652-11A0C840BF63}" type="datetimeFigureOut">
              <a:rPr lang="it-IT" smtClean="0"/>
              <a:pPr/>
              <a:t>15/09/2010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07A774B-4C56-4194-A4C0-AC5BE6BD791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074C-C4B8-44C7-8652-11A0C840BF63}" type="datetimeFigureOut">
              <a:rPr lang="it-IT" smtClean="0"/>
              <a:pPr/>
              <a:t>15/09/2010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774B-4C56-4194-A4C0-AC5BE6BD791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074C-C4B8-44C7-8652-11A0C840BF63}" type="datetimeFigureOut">
              <a:rPr lang="it-IT" smtClean="0"/>
              <a:pPr/>
              <a:t>15/09/2010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774B-4C56-4194-A4C0-AC5BE6BD791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074C-C4B8-44C7-8652-11A0C840BF63}" type="datetimeFigureOut">
              <a:rPr lang="it-IT" smtClean="0"/>
              <a:pPr/>
              <a:t>15/09/2010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774B-4C56-4194-A4C0-AC5BE6BD791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Triangolo isosce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074C-C4B8-44C7-8652-11A0C840BF63}" type="datetimeFigureOut">
              <a:rPr lang="it-IT" smtClean="0"/>
              <a:pPr/>
              <a:t>15/09/2010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774B-4C56-4194-A4C0-AC5BE6BD791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Connettore 1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angolo isosce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074C-C4B8-44C7-8652-11A0C840BF63}" type="datetimeFigureOut">
              <a:rPr lang="it-IT" smtClean="0"/>
              <a:pPr/>
              <a:t>15/09/2010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774B-4C56-4194-A4C0-AC5BE6BD791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angolo isosce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074C-C4B8-44C7-8652-11A0C840BF63}" type="datetimeFigureOut">
              <a:rPr lang="it-IT" smtClean="0"/>
              <a:pPr/>
              <a:t>15/09/2010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774B-4C56-4194-A4C0-AC5BE6BD791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angolo isosce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2123728" y="152400"/>
            <a:ext cx="6563072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dirty="0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dirty="0" smtClean="0"/>
              <a:t>Secondo livello</a:t>
            </a:r>
          </a:p>
          <a:p>
            <a:pPr lvl="2" eaLnBrk="1" latinLnBrk="0" hangingPunct="1"/>
            <a:r>
              <a:rPr kumimoji="0" lang="it-IT" dirty="0" smtClean="0"/>
              <a:t>Terzo livello</a:t>
            </a:r>
          </a:p>
          <a:p>
            <a:pPr lvl="3" eaLnBrk="1" latinLnBrk="0" hangingPunct="1"/>
            <a:r>
              <a:rPr kumimoji="0" lang="it-IT" dirty="0" smtClean="0"/>
              <a:t>Quarto livello</a:t>
            </a:r>
          </a:p>
          <a:p>
            <a:pPr lvl="4" eaLnBrk="1" latinLnBrk="0" hangingPunct="1"/>
            <a:r>
              <a:rPr kumimoji="0" lang="it-IT" dirty="0" smtClean="0"/>
              <a:t>Quinto livello</a:t>
            </a:r>
            <a:endParaRPr kumimoji="0" lang="en-US" dirty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7A6074C-C4B8-44C7-8652-11A0C840BF63}" type="datetimeFigureOut">
              <a:rPr lang="it-IT" smtClean="0"/>
              <a:pPr/>
              <a:t>15/09/2010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07A774B-4C56-4194-A4C0-AC5BE6BD791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8" name="Connettore 1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nettore 1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olo isosce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Immagine 10" descr="chain_logo_color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2051720" cy="11609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diagramLayout" Target="../diagrams/layout2.xml"/><Relationship Id="rId18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3.xml"/><Relationship Id="rId7" Type="http://schemas.openxmlformats.org/officeDocument/2006/relationships/hyperlink" Target="http://www.infn.it/csn1" TargetMode="External"/><Relationship Id="rId12" Type="http://schemas.openxmlformats.org/officeDocument/2006/relationships/diagramData" Target="../diagrams/data2.xml"/><Relationship Id="rId17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2.xml"/><Relationship Id="rId20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2.xml"/><Relationship Id="rId10" Type="http://schemas.openxmlformats.org/officeDocument/2006/relationships/image" Target="../media/image11.jpeg"/><Relationship Id="rId19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1.xml"/><Relationship Id="rId9" Type="http://schemas.openxmlformats.org/officeDocument/2006/relationships/hyperlink" Target="http://www.eso.org/public/astronomy/projects/alma.html" TargetMode="External"/><Relationship Id="rId1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wmf"/><Relationship Id="rId7" Type="http://schemas.openxmlformats.org/officeDocument/2006/relationships/image" Target="../media/image18.jpeg"/><Relationship Id="rId12" Type="http://schemas.openxmlformats.org/officeDocument/2006/relationships/image" Target="../media/image21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http://web.eu-egi.eu/images/EGI-logo_small.png" TargetMode="External"/><Relationship Id="rId5" Type="http://schemas.openxmlformats.org/officeDocument/2006/relationships/image" Target="../media/image16.jpeg"/><Relationship Id="rId10" Type="http://schemas.openxmlformats.org/officeDocument/2006/relationships/image" Target="../media/image20.png"/><Relationship Id="rId4" Type="http://schemas.openxmlformats.org/officeDocument/2006/relationships/image" Target="../media/image15.jpeg"/><Relationship Id="rId9" Type="http://schemas.openxmlformats.org/officeDocument/2006/relationships/hyperlink" Target="http://web.eu-egi.eu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9200" y="3734544"/>
            <a:ext cx="6858000" cy="990600"/>
          </a:xfrm>
        </p:spPr>
        <p:txBody>
          <a:bodyPr/>
          <a:lstStyle/>
          <a:p>
            <a:r>
              <a:rPr lang="it-IT" dirty="0" smtClean="0"/>
              <a:t>The CHAIN Project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EGI </a:t>
            </a:r>
            <a:r>
              <a:rPr lang="it-IT" dirty="0" err="1" smtClean="0"/>
              <a:t>Technical</a:t>
            </a:r>
            <a:r>
              <a:rPr lang="it-IT" dirty="0" smtClean="0"/>
              <a:t> Forum – Amsterdam 16 </a:t>
            </a:r>
            <a:r>
              <a:rPr lang="it-IT" dirty="0" err="1" smtClean="0"/>
              <a:t>September</a:t>
            </a:r>
            <a:r>
              <a:rPr lang="it-IT" dirty="0" smtClean="0"/>
              <a:t> 2010</a:t>
            </a:r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t-IT" dirty="0" smtClean="0"/>
              <a:t>Status &amp; </a:t>
            </a:r>
            <a:r>
              <a:rPr lang="it-IT" dirty="0" err="1" smtClean="0"/>
              <a:t>Partners</a:t>
            </a:r>
            <a:endParaRPr lang="it-IT" dirty="0" smtClean="0"/>
          </a:p>
        </p:txBody>
      </p:sp>
      <p:sp>
        <p:nvSpPr>
          <p:cNvPr id="12291" name="Segnaposto contenuto 2"/>
          <p:cNvSpPr>
            <a:spLocks noGrp="1"/>
          </p:cNvSpPr>
          <p:nvPr>
            <p:ph idx="1"/>
          </p:nvPr>
        </p:nvSpPr>
        <p:spPr>
          <a:xfrm>
            <a:off x="304800" y="1412776"/>
            <a:ext cx="8458200" cy="1584176"/>
          </a:xfrm>
        </p:spPr>
        <p:txBody>
          <a:bodyPr>
            <a:noAutofit/>
          </a:bodyPr>
          <a:lstStyle/>
          <a:p>
            <a:r>
              <a:rPr lang="it-IT" sz="2400" dirty="0" err="1" smtClean="0"/>
              <a:t>Negotiated</a:t>
            </a:r>
            <a:r>
              <a:rPr lang="it-IT" sz="2400" dirty="0" smtClean="0"/>
              <a:t> </a:t>
            </a:r>
            <a:r>
              <a:rPr lang="it-IT" sz="2400" dirty="0" err="1" smtClean="0"/>
              <a:t>with</a:t>
            </a:r>
            <a:r>
              <a:rPr lang="it-IT" sz="2400" dirty="0" smtClean="0"/>
              <a:t> EC </a:t>
            </a:r>
            <a:r>
              <a:rPr lang="it-IT" sz="2400" dirty="0" err="1" smtClean="0"/>
              <a:t>for</a:t>
            </a:r>
            <a:r>
              <a:rPr lang="it-IT" sz="2400" dirty="0" smtClean="0"/>
              <a:t> a total </a:t>
            </a:r>
            <a:r>
              <a:rPr lang="it-IT" sz="2400" dirty="0" err="1" smtClean="0"/>
              <a:t>contribution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1.1 </a:t>
            </a:r>
            <a:r>
              <a:rPr lang="it-IT" sz="2400" dirty="0" err="1" smtClean="0"/>
              <a:t>M€</a:t>
            </a:r>
            <a:endParaRPr lang="it-IT" sz="2400" dirty="0" smtClean="0"/>
          </a:p>
          <a:p>
            <a:r>
              <a:rPr lang="it-IT" sz="2400" dirty="0" smtClean="0"/>
              <a:t>Total </a:t>
            </a:r>
            <a:r>
              <a:rPr lang="it-IT" sz="2400" dirty="0" err="1" smtClean="0"/>
              <a:t>cost</a:t>
            </a:r>
            <a:r>
              <a:rPr lang="it-IT" sz="2400" dirty="0" smtClean="0"/>
              <a:t>: </a:t>
            </a:r>
            <a:r>
              <a:rPr lang="it-IT" sz="2400" dirty="0" err="1" smtClean="0"/>
              <a:t>about</a:t>
            </a:r>
            <a:r>
              <a:rPr lang="it-IT" sz="2400" dirty="0" smtClean="0"/>
              <a:t> 1.9 </a:t>
            </a:r>
            <a:r>
              <a:rPr lang="it-IT" sz="2400" dirty="0" err="1" smtClean="0"/>
              <a:t>M€</a:t>
            </a:r>
            <a:endParaRPr lang="it-IT" sz="2400" dirty="0" smtClean="0"/>
          </a:p>
          <a:p>
            <a:r>
              <a:rPr lang="it-IT" sz="2400" dirty="0" smtClean="0"/>
              <a:t>Start Date: 1 </a:t>
            </a:r>
            <a:r>
              <a:rPr lang="it-IT" sz="2400" dirty="0" err="1" smtClean="0"/>
              <a:t>December</a:t>
            </a:r>
            <a:r>
              <a:rPr lang="it-IT" sz="2400" dirty="0" smtClean="0"/>
              <a:t> </a:t>
            </a:r>
            <a:r>
              <a:rPr lang="it-IT" sz="2400" dirty="0" smtClean="0"/>
              <a:t>2010</a:t>
            </a:r>
          </a:p>
          <a:p>
            <a:pPr lvl="0"/>
            <a:r>
              <a:rPr lang="it-IT" sz="2400" dirty="0" err="1" smtClean="0"/>
              <a:t>Partners</a:t>
            </a:r>
            <a:r>
              <a:rPr lang="it-IT" sz="2400" dirty="0" smtClean="0"/>
              <a:t>:</a:t>
            </a:r>
          </a:p>
          <a:p>
            <a:endParaRPr lang="it-IT" sz="2400" dirty="0" smtClean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04800" y="3140968"/>
            <a:ext cx="8458200" cy="2304256"/>
          </a:xfrm>
          <a:prstGeom prst="rect">
            <a:avLst/>
          </a:prstGeom>
        </p:spPr>
        <p:txBody>
          <a:bodyPr vert="horz" numCol="2">
            <a:normAutofit/>
          </a:bodyPr>
          <a:lstStyle/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INFN 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(Italy - </a:t>
            </a: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Coordinator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CESNET (</a:t>
            </a: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Czech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Rep.)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CIEMAT (</a:t>
            </a: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Spain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GRNET (</a:t>
            </a: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Greece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IHEP (China)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UBUNTUNET (Africa)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CLARA (Latin America)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PSA (India)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ASREN (</a:t>
            </a: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Mediterranean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Represented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INFN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Asia-Pacific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consortium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Represented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INFN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323528" y="5373216"/>
            <a:ext cx="8458200" cy="1080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Kick-Off</a:t>
            </a: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Meeting and </a:t>
            </a:r>
            <a:r>
              <a:rPr kumimoji="0" lang="it-IT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Launch</a:t>
            </a: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Event</a:t>
            </a: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13-14 </a:t>
            </a:r>
            <a:r>
              <a:rPr kumimoji="0" lang="it-IT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December</a:t>
            </a: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2010</a:t>
            </a:r>
            <a:r>
              <a:rPr lang="it-IT" sz="2400" dirty="0" smtClean="0"/>
              <a:t> in </a:t>
            </a:r>
            <a:r>
              <a:rPr lang="it-IT" sz="2400" dirty="0" err="1" smtClean="0"/>
              <a:t>Rome</a:t>
            </a:r>
            <a:r>
              <a:rPr lang="it-IT" sz="2400" dirty="0" smtClean="0"/>
              <a:t>.</a:t>
            </a: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t-IT" dirty="0" err="1" smtClean="0"/>
              <a:t>Proposed</a:t>
            </a:r>
            <a:r>
              <a:rPr lang="it-IT" dirty="0" smtClean="0"/>
              <a:t> </a:t>
            </a:r>
            <a:r>
              <a:rPr lang="it-IT" dirty="0" err="1" smtClean="0"/>
              <a:t>Event</a:t>
            </a:r>
            <a:r>
              <a:rPr lang="it-IT" dirty="0" smtClean="0"/>
              <a:t> Planning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299552"/>
            <a:ext cx="8229600" cy="2129448"/>
          </a:xfrm>
        </p:spPr>
        <p:txBody>
          <a:bodyPr/>
          <a:lstStyle/>
          <a:p>
            <a:r>
              <a:rPr lang="en-US" dirty="0" smtClean="0"/>
              <a:t>Brainstorming Meeting Jointly </a:t>
            </a:r>
            <a:r>
              <a:rPr lang="en-US" dirty="0" err="1" smtClean="0"/>
              <a:t>organised</a:t>
            </a:r>
            <a:r>
              <a:rPr lang="en-US" dirty="0" smtClean="0"/>
              <a:t> </a:t>
            </a:r>
            <a:r>
              <a:rPr lang="en-US" dirty="0" smtClean="0"/>
              <a:t>with </a:t>
            </a:r>
            <a:r>
              <a:rPr lang="en-US" dirty="0" smtClean="0"/>
              <a:t>EGI (Month 3 -&gt; February 2011)</a:t>
            </a:r>
            <a:endParaRPr lang="it-IT" dirty="0" smtClean="0"/>
          </a:p>
          <a:p>
            <a:r>
              <a:rPr lang="it-IT" dirty="0" smtClean="0"/>
              <a:t>EGI </a:t>
            </a:r>
            <a:r>
              <a:rPr lang="it-IT" dirty="0" err="1" smtClean="0"/>
              <a:t>User</a:t>
            </a:r>
            <a:r>
              <a:rPr lang="it-IT" dirty="0" smtClean="0"/>
              <a:t> Forum 11-15 </a:t>
            </a:r>
            <a:r>
              <a:rPr lang="it-IT" dirty="0" err="1" smtClean="0"/>
              <a:t>April</a:t>
            </a:r>
            <a:r>
              <a:rPr lang="it-IT" dirty="0" smtClean="0"/>
              <a:t> 2011 Vilnius, </a:t>
            </a:r>
            <a:r>
              <a:rPr lang="it-IT" dirty="0" err="1" smtClean="0"/>
              <a:t>Lithuania</a:t>
            </a:r>
            <a:endParaRPr lang="it-IT" dirty="0" smtClean="0"/>
          </a:p>
          <a:p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Events</a:t>
            </a:r>
            <a:r>
              <a:rPr lang="it-IT" dirty="0" smtClean="0"/>
              <a:t> (</a:t>
            </a:r>
            <a:r>
              <a:rPr lang="it-IT" dirty="0" err="1" smtClean="0"/>
              <a:t>Present</a:t>
            </a:r>
            <a:r>
              <a:rPr lang="it-IT" dirty="0" smtClean="0"/>
              <a:t> </a:t>
            </a:r>
            <a:r>
              <a:rPr lang="it-IT" dirty="0" err="1" smtClean="0"/>
              <a:t>proposal</a:t>
            </a:r>
            <a:r>
              <a:rPr lang="it-IT" dirty="0" smtClean="0"/>
              <a:t>)</a:t>
            </a:r>
            <a:endParaRPr lang="it-IT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251520" y="3289528"/>
          <a:ext cx="8712968" cy="330782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43234"/>
                <a:gridCol w="2194181"/>
                <a:gridCol w="1734215"/>
                <a:gridCol w="2970206"/>
                <a:gridCol w="1071132"/>
              </a:tblGrid>
              <a:tr h="6014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/>
                        <a:t>Event</a:t>
                      </a:r>
                      <a:endParaRPr lang="it-IT" sz="1600" b="1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/>
                        <a:t>N.</a:t>
                      </a:r>
                      <a:endParaRPr lang="it-IT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/>
                        <a:t>Type</a:t>
                      </a:r>
                      <a:endParaRPr lang="it-IT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/>
                        <a:t>Venue/Region</a:t>
                      </a:r>
                      <a:endParaRPr lang="it-IT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/>
                        <a:t>Theme</a:t>
                      </a:r>
                      <a:endParaRPr lang="it-IT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/>
                        <a:t>Proposed</a:t>
                      </a:r>
                      <a:endParaRPr lang="it-IT" sz="1600" b="1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/>
                        <a:t>time</a:t>
                      </a:r>
                      <a:endParaRPr lang="it-IT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0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/>
                        <a:t>W1</a:t>
                      </a:r>
                      <a:endParaRPr lang="it-IT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/>
                        <a:t>Thematic Workshop</a:t>
                      </a:r>
                      <a:endParaRPr lang="it-IT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/>
                        <a:t>Asia</a:t>
                      </a:r>
                      <a:endParaRPr lang="it-IT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/>
                        <a:t>Environment &amp; Earth Sciences</a:t>
                      </a:r>
                      <a:endParaRPr lang="it-IT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/>
                        <a:t>M04</a:t>
                      </a:r>
                      <a:endParaRPr lang="it-IT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/>
                        <a:t>W2</a:t>
                      </a:r>
                      <a:endParaRPr lang="it-I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/>
                        <a:t>Thematic Workshop</a:t>
                      </a:r>
                      <a:endParaRPr lang="it-I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/>
                        <a:t>Latin America</a:t>
                      </a:r>
                      <a:endParaRPr lang="it-I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/>
                        <a:t>Bio-Medical &amp; Health</a:t>
                      </a:r>
                      <a:endParaRPr lang="it-I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/>
                        <a:t>M08</a:t>
                      </a:r>
                      <a:endParaRPr lang="it-I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14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/>
                        <a:t>E1</a:t>
                      </a:r>
                      <a:endParaRPr lang="it-I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/>
                        <a:t>High-Level Conference</a:t>
                      </a:r>
                      <a:endParaRPr lang="it-I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/>
                        <a:t>Europe</a:t>
                      </a:r>
                      <a:endParaRPr lang="it-I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/>
                        <a:t>Research Infrastructures</a:t>
                      </a:r>
                      <a:endParaRPr lang="it-I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/>
                        <a:t>M12</a:t>
                      </a:r>
                      <a:endParaRPr lang="it-I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14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/>
                        <a:t>W3</a:t>
                      </a:r>
                      <a:endParaRPr lang="it-I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/>
                        <a:t>Thematic Workshop</a:t>
                      </a:r>
                      <a:endParaRPr lang="it-I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/>
                        <a:t>Mediterranean/</a:t>
                      </a:r>
                      <a:endParaRPr lang="it-IT" sz="18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/>
                        <a:t>Africa</a:t>
                      </a:r>
                      <a:endParaRPr lang="it-I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/>
                        <a:t>Earth Sciences &amp; Environment</a:t>
                      </a:r>
                      <a:endParaRPr lang="it-I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/>
                        <a:t>M16</a:t>
                      </a:r>
                      <a:endParaRPr lang="it-I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/>
                        <a:t>W4</a:t>
                      </a:r>
                      <a:endParaRPr lang="it-I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/>
                        <a:t>Thematic Workshop</a:t>
                      </a:r>
                      <a:endParaRPr lang="it-I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/>
                        <a:t>Africa</a:t>
                      </a:r>
                      <a:endParaRPr lang="it-I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/>
                        <a:t>Computational Science</a:t>
                      </a:r>
                      <a:endParaRPr lang="it-I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/>
                        <a:t>M20</a:t>
                      </a:r>
                      <a:endParaRPr lang="it-I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14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/>
                        <a:t>E2</a:t>
                      </a:r>
                      <a:endParaRPr lang="it-I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/>
                        <a:t>High-Level Conference</a:t>
                      </a:r>
                      <a:endParaRPr lang="it-I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/>
                        <a:t>Asia</a:t>
                      </a:r>
                      <a:endParaRPr lang="it-I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/>
                        <a:t>A World of Globalised Science</a:t>
                      </a:r>
                      <a:endParaRPr lang="it-I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/>
                        <a:t>M24</a:t>
                      </a:r>
                      <a:endParaRPr lang="it-IT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GB" dirty="0" smtClean="0"/>
              <a:t>Conclusions</a:t>
            </a:r>
          </a:p>
        </p:txBody>
      </p:sp>
      <p:graphicFrame>
        <p:nvGraphicFramePr>
          <p:cNvPr id="4" name="Diagramma 3"/>
          <p:cNvGraphicFramePr/>
          <p:nvPr/>
        </p:nvGraphicFramePr>
        <p:xfrm>
          <a:off x="395536" y="1352112"/>
          <a:ext cx="8458200" cy="5029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Thank you !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GB" dirty="0" smtClean="0"/>
              <a:t>Outline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Regional Grid Infrastructures co-funded by the European Commission</a:t>
            </a:r>
          </a:p>
          <a:p>
            <a:pPr eaLnBrk="1" hangingPunct="1"/>
            <a:r>
              <a:rPr lang="en-GB" dirty="0" smtClean="0"/>
              <a:t>Commonalities and differences</a:t>
            </a:r>
          </a:p>
          <a:p>
            <a:pPr eaLnBrk="1" hangingPunct="1"/>
            <a:r>
              <a:rPr lang="en-GB" dirty="0" smtClean="0"/>
              <a:t>A common strategy for the future</a:t>
            </a:r>
          </a:p>
          <a:p>
            <a:pPr eaLnBrk="1" hangingPunct="1"/>
            <a:r>
              <a:rPr lang="en-GB" dirty="0" smtClean="0"/>
              <a:t>The CHAIN Project</a:t>
            </a:r>
          </a:p>
          <a:p>
            <a:pPr eaLnBrk="1" hangingPunct="1"/>
            <a:r>
              <a:rPr lang="en-GB" dirty="0" smtClean="0"/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44624"/>
            <a:ext cx="6840760" cy="114300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GB" sz="3600" dirty="0" smtClean="0"/>
              <a:t>Globalisation of Grid Infrastructures</a:t>
            </a:r>
          </a:p>
        </p:txBody>
      </p:sp>
      <p:grpSp>
        <p:nvGrpSpPr>
          <p:cNvPr id="2" name="Gruppo 7"/>
          <p:cNvGrpSpPr>
            <a:grpSpLocks/>
          </p:cNvGrpSpPr>
          <p:nvPr/>
        </p:nvGrpSpPr>
        <p:grpSpPr bwMode="auto">
          <a:xfrm>
            <a:off x="182563" y="1658938"/>
            <a:ext cx="8675687" cy="5056187"/>
            <a:chOff x="381000" y="1219200"/>
            <a:chExt cx="8675689" cy="5056188"/>
          </a:xfrm>
        </p:grpSpPr>
        <p:pic>
          <p:nvPicPr>
            <p:cNvPr id="4100" name="Picture 3" descr="World-Map-RPs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1219200"/>
              <a:ext cx="8675688" cy="5056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" name="Picture 4" descr="ege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1638" y="1916113"/>
              <a:ext cx="1208087" cy="29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2" name="Oval 5"/>
            <p:cNvSpPr>
              <a:spLocks noChangeArrowheads="1"/>
            </p:cNvSpPr>
            <p:nvPr/>
          </p:nvSpPr>
          <p:spPr bwMode="auto">
            <a:xfrm>
              <a:off x="6804025" y="1973263"/>
              <a:ext cx="1657350" cy="484187"/>
            </a:xfrm>
            <a:prstGeom prst="ellipse">
              <a:avLst/>
            </a:prstGeom>
            <a:gradFill rotWithShape="1">
              <a:gsLst>
                <a:gs pos="0">
                  <a:srgbClr val="FFFFCC">
                    <a:alpha val="67000"/>
                  </a:srgbClr>
                </a:gs>
                <a:gs pos="100000">
                  <a:srgbClr val="DBDBAF">
                    <a:alpha val="56000"/>
                  </a:srgbClr>
                </a:gs>
              </a:gsLst>
              <a:lin ang="5400000" scaled="1"/>
            </a:gradFill>
            <a:ln w="3175" algn="ctr">
              <a:solidFill>
                <a:srgbClr val="000066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GB" sz="1800" b="1">
                  <a:latin typeface="Arial" charset="0"/>
                </a:rPr>
                <a:t>CNGrid</a:t>
              </a:r>
            </a:p>
          </p:txBody>
        </p:sp>
        <p:sp>
          <p:nvSpPr>
            <p:cNvPr id="4103" name="Oval 6"/>
            <p:cNvSpPr>
              <a:spLocks noChangeArrowheads="1"/>
            </p:cNvSpPr>
            <p:nvPr/>
          </p:nvSpPr>
          <p:spPr bwMode="auto">
            <a:xfrm>
              <a:off x="5857884" y="3549996"/>
              <a:ext cx="1428760" cy="825372"/>
            </a:xfrm>
            <a:prstGeom prst="ellipse">
              <a:avLst/>
            </a:prstGeom>
            <a:gradFill rotWithShape="1">
              <a:gsLst>
                <a:gs pos="0">
                  <a:srgbClr val="FFFFCC">
                    <a:alpha val="67000"/>
                  </a:srgbClr>
                </a:gs>
                <a:gs pos="100000">
                  <a:srgbClr val="DBDBAF">
                    <a:alpha val="56000"/>
                  </a:srgbClr>
                </a:gs>
              </a:gsLst>
              <a:lin ang="5400000" scaled="1"/>
            </a:gradFill>
            <a:ln w="3175" algn="ctr">
              <a:solidFill>
                <a:srgbClr val="000066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GB" sz="1600" b="1">
                  <a:latin typeface="Arial" charset="0"/>
                </a:rPr>
                <a:t>NKN &amp; Garuda</a:t>
              </a:r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7399339" y="3290887"/>
              <a:ext cx="1657350" cy="785813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50195"/>
              </a:schemeClr>
            </a:solidFill>
            <a:ln w="1270" algn="ctr">
              <a:solidFill>
                <a:srgbClr val="000066"/>
              </a:solidFill>
              <a:round/>
              <a:headEnd/>
              <a:tailEnd/>
            </a:ln>
          </p:spPr>
          <p:txBody>
            <a:bodyPr wrap="none" lIns="0" tIns="46800" rIns="0" bIns="46800" anchor="ctr"/>
            <a:lstStyle/>
            <a:p>
              <a:pPr algn="ctr">
                <a:defRPr/>
              </a:pPr>
              <a:r>
                <a:rPr lang="en-GB" sz="1800" b="1" dirty="0" err="1">
                  <a:latin typeface="Arial" charset="0"/>
                </a:rPr>
                <a:t>EUAsiaGrid</a:t>
              </a:r>
              <a:endParaRPr lang="en-GB" sz="1800" b="1" dirty="0">
                <a:latin typeface="Arial" charset="0"/>
              </a:endParaRPr>
            </a:p>
          </p:txBody>
        </p:sp>
        <p:sp>
          <p:nvSpPr>
            <p:cNvPr id="4106" name="Oval 6"/>
            <p:cNvSpPr>
              <a:spLocks noChangeArrowheads="1"/>
            </p:cNvSpPr>
            <p:nvPr/>
          </p:nvSpPr>
          <p:spPr bwMode="auto">
            <a:xfrm>
              <a:off x="4484656" y="4766666"/>
              <a:ext cx="1428760" cy="738814"/>
            </a:xfrm>
            <a:prstGeom prst="ellipse">
              <a:avLst/>
            </a:prstGeom>
            <a:gradFill rotWithShape="1">
              <a:gsLst>
                <a:gs pos="0">
                  <a:srgbClr val="FFFFCC">
                    <a:alpha val="67000"/>
                  </a:srgbClr>
                </a:gs>
                <a:gs pos="100000">
                  <a:srgbClr val="DBDBAF">
                    <a:alpha val="56000"/>
                  </a:srgbClr>
                </a:gs>
              </a:gsLst>
              <a:lin ang="5400000" scaled="1"/>
            </a:gradFill>
            <a:ln w="3175" algn="ctr">
              <a:solidFill>
                <a:srgbClr val="000066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GB" sz="1400" b="1">
                  <a:latin typeface="Arial" charset="0"/>
                </a:rPr>
                <a:t>SAGrid &amp; SANREN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8278813" cy="1143000"/>
          </a:xfrm>
        </p:spPr>
        <p:txBody>
          <a:bodyPr/>
          <a:lstStyle/>
          <a:p>
            <a:pPr algn="r" eaLnBrk="1" hangingPunct="1"/>
            <a:r>
              <a:rPr lang="en-GB" dirty="0" smtClean="0"/>
              <a:t>Why ? - To extend the ERA</a:t>
            </a:r>
            <a:br>
              <a:rPr lang="en-GB" dirty="0" smtClean="0"/>
            </a:br>
            <a:r>
              <a:rPr lang="en-GB" sz="3600" dirty="0" smtClean="0"/>
              <a:t>(European Research Area)</a:t>
            </a:r>
            <a:endParaRPr lang="en-GB" dirty="0" smtClean="0"/>
          </a:p>
        </p:txBody>
      </p:sp>
      <p:graphicFrame>
        <p:nvGraphicFramePr>
          <p:cNvPr id="12" name="Diagramma 11"/>
          <p:cNvGraphicFramePr/>
          <p:nvPr/>
        </p:nvGraphicFramePr>
        <p:xfrm>
          <a:off x="376257" y="5072074"/>
          <a:ext cx="6981825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8" name="Picture 2" descr="http://www.infn.it/images/particle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75" y="1562100"/>
            <a:ext cx="2122488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 descr="ALMA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86625" y="2928938"/>
            <a:ext cx="18192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http://www.coriolis.eu.org/english/project/images/e-marque_page.gif"/>
          <p:cNvPicPr>
            <a:picLocks noChangeAspect="1" noChangeArrowheads="1"/>
          </p:cNvPicPr>
          <p:nvPr/>
        </p:nvPicPr>
        <p:blipFill>
          <a:blip r:embed="rId11" cstate="print"/>
          <a:srcRect t="25249" b="22772"/>
          <a:stretch>
            <a:fillRect/>
          </a:stretch>
        </p:blipFill>
        <p:spPr bwMode="auto">
          <a:xfrm>
            <a:off x="7358063" y="4286250"/>
            <a:ext cx="17145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Diagramma 8"/>
          <p:cNvGraphicFramePr/>
          <p:nvPr/>
        </p:nvGraphicFramePr>
        <p:xfrm>
          <a:off x="714349" y="1285860"/>
          <a:ext cx="6500857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Diagramma 10"/>
          <p:cNvGraphicFramePr/>
          <p:nvPr/>
        </p:nvGraphicFramePr>
        <p:xfrm>
          <a:off x="357158" y="2786058"/>
          <a:ext cx="6981825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9" grpId="0">
        <p:bldAsOne/>
      </p:bldGraphic>
      <p:bldGraphic spid="11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304800"/>
            <a:ext cx="8143875" cy="819944"/>
          </a:xfrm>
        </p:spPr>
        <p:txBody>
          <a:bodyPr/>
          <a:lstStyle/>
          <a:p>
            <a:pPr algn="r" eaLnBrk="1" hangingPunct="1"/>
            <a:r>
              <a:rPr lang="en-GB" dirty="0" smtClean="0"/>
              <a:t>Who ? - Two (at least) scenarios</a:t>
            </a:r>
          </a:p>
        </p:txBody>
      </p:sp>
      <p:graphicFrame>
        <p:nvGraphicFramePr>
          <p:cNvPr id="6" name="Diagramma 5"/>
          <p:cNvGraphicFramePr/>
          <p:nvPr/>
        </p:nvGraphicFramePr>
        <p:xfrm>
          <a:off x="400080" y="1524000"/>
          <a:ext cx="8458200" cy="2119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ma 6"/>
          <p:cNvGraphicFramePr/>
          <p:nvPr/>
        </p:nvGraphicFramePr>
        <p:xfrm>
          <a:off x="400080" y="3714752"/>
          <a:ext cx="8458200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315325" cy="819944"/>
          </a:xfrm>
        </p:spPr>
        <p:txBody>
          <a:bodyPr/>
          <a:lstStyle/>
          <a:p>
            <a:pPr algn="r" eaLnBrk="1" hangingPunct="1"/>
            <a:r>
              <a:rPr lang="en-GB" dirty="0" smtClean="0"/>
              <a:t>How ? - Instruments &amp; methods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85875"/>
            <a:ext cx="8458200" cy="5400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National Grid Initiatives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/>
              <a:t>Internal (national) Infrastructures sustainability is still an issue.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Regional coordination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/>
              <a:t>Difficult to shape the demand of collaboration with Europe in a Regional perspective (bilateral agreements always preferred).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Coordination and interoperation with EGEE </a:t>
            </a:r>
            <a:r>
              <a:rPr lang="en-GB" sz="2800" dirty="0" smtClean="0"/>
              <a:t>and now </a:t>
            </a:r>
            <a:r>
              <a:rPr lang="en-GB" sz="2800" dirty="0" smtClean="0"/>
              <a:t>with EGI.</a:t>
            </a: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Stable Communication Networks co-operations still under development.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/>
              <a:t>Synergistic approach with GEANT and EU NRENs and specific regional networks projects, i.e. ALICE, EUMEDCONNECT2, TEIN3, </a:t>
            </a:r>
            <a:r>
              <a:rPr lang="en-GB" sz="2400" dirty="0" smtClean="0"/>
              <a:t>ORIENT,….</a:t>
            </a: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992" y="71414"/>
            <a:ext cx="6262464" cy="981322"/>
          </a:xfrm>
        </p:spPr>
        <p:txBody>
          <a:bodyPr/>
          <a:lstStyle/>
          <a:p>
            <a:pPr algn="r" eaLnBrk="1" hangingPunct="1"/>
            <a:r>
              <a:rPr lang="en-GB" dirty="0" smtClean="0"/>
              <a:t>Specific topics</a:t>
            </a:r>
          </a:p>
        </p:txBody>
      </p:sp>
      <p:graphicFrame>
        <p:nvGraphicFramePr>
          <p:cNvPr id="6" name="Diagramma 5"/>
          <p:cNvGraphicFramePr/>
          <p:nvPr/>
        </p:nvGraphicFramePr>
        <p:xfrm>
          <a:off x="251520" y="1340768"/>
          <a:ext cx="8712968" cy="1588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ma 6"/>
          <p:cNvGraphicFramePr/>
          <p:nvPr/>
        </p:nvGraphicFramePr>
        <p:xfrm>
          <a:off x="179512" y="2982511"/>
          <a:ext cx="8839200" cy="1678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ma 7"/>
          <p:cNvGraphicFramePr/>
          <p:nvPr/>
        </p:nvGraphicFramePr>
        <p:xfrm>
          <a:off x="179512" y="4714884"/>
          <a:ext cx="8839200" cy="2071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 descr="membership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005064"/>
            <a:ext cx="2748293" cy="2708919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GB" dirty="0" smtClean="0"/>
              <a:t>A new project</a:t>
            </a:r>
          </a:p>
        </p:txBody>
      </p:sp>
      <p:pic>
        <p:nvPicPr>
          <p:cNvPr id="10244" name="Immagin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2781300"/>
            <a:ext cx="15938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EUCHINA-Logo-Fin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4000" y="1341438"/>
            <a:ext cx="254000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Immagine 1" descr="logoindiagri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2205038"/>
            <a:ext cx="2441575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Eela-2_ma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4005263"/>
            <a:ext cx="30892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EUMEDGrid_eInfrastructure_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7900" y="2852738"/>
            <a:ext cx="2162175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Immagine 3" descr="SEEGRIDSCI-logo-mediu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3" y="1916113"/>
            <a:ext cx="183038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1" descr="EGI Logo">
            <a:hlinkClick r:id="rId9"/>
          </p:cNvPr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2195513" y="1628775"/>
            <a:ext cx="17875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reccia a destra 15"/>
          <p:cNvSpPr/>
          <p:nvPr/>
        </p:nvSpPr>
        <p:spPr>
          <a:xfrm rot="6829739">
            <a:off x="1728934" y="2868348"/>
            <a:ext cx="971450" cy="71438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" name="Freccia a destra 16"/>
          <p:cNvSpPr/>
          <p:nvPr/>
        </p:nvSpPr>
        <p:spPr>
          <a:xfrm rot="206787">
            <a:off x="4448579" y="1369321"/>
            <a:ext cx="971450" cy="71438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Freccia a destra 17"/>
          <p:cNvSpPr/>
          <p:nvPr/>
        </p:nvSpPr>
        <p:spPr>
          <a:xfrm rot="2226322">
            <a:off x="3320989" y="2569588"/>
            <a:ext cx="971450" cy="71438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0254" name="Picture 2"/>
          <p:cNvPicPr>
            <a:picLocks noChangeAspect="1" noChangeArrowheads="1"/>
          </p:cNvPicPr>
          <p:nvPr/>
        </p:nvPicPr>
        <p:blipFill>
          <a:blip r:embed="rId12" cstate="print"/>
          <a:srcRect l="11055" r="6723"/>
          <a:stretch>
            <a:fillRect/>
          </a:stretch>
        </p:blipFill>
        <p:spPr bwMode="auto">
          <a:xfrm>
            <a:off x="4643438" y="4005263"/>
            <a:ext cx="2754312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e 14"/>
          <p:cNvSpPr/>
          <p:nvPr/>
        </p:nvSpPr>
        <p:spPr>
          <a:xfrm>
            <a:off x="1259632" y="1340768"/>
            <a:ext cx="7358114" cy="5286412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4400" dirty="0" err="1"/>
              <a:t>Coordination</a:t>
            </a:r>
            <a:r>
              <a:rPr lang="it-IT" sz="4400" dirty="0"/>
              <a:t> &amp; </a:t>
            </a:r>
            <a:r>
              <a:rPr lang="it-IT" sz="4400" dirty="0" err="1"/>
              <a:t>Harmonisation</a:t>
            </a:r>
            <a:r>
              <a:rPr lang="it-IT" sz="4400" dirty="0"/>
              <a:t> </a:t>
            </a:r>
            <a:r>
              <a:rPr lang="it-IT" sz="4400" dirty="0" err="1"/>
              <a:t>of</a:t>
            </a:r>
            <a:r>
              <a:rPr lang="it-IT" sz="4400" dirty="0"/>
              <a:t> </a:t>
            </a:r>
            <a:r>
              <a:rPr lang="it-IT" sz="4400" dirty="0" err="1"/>
              <a:t>Advanced</a:t>
            </a:r>
            <a:r>
              <a:rPr lang="it-IT" sz="4400" dirty="0"/>
              <a:t> </a:t>
            </a:r>
            <a:r>
              <a:rPr lang="it-IT" sz="4400" dirty="0" err="1"/>
              <a:t>eINfrastructures</a:t>
            </a:r>
            <a:endParaRPr lang="it-IT" sz="4400" dirty="0"/>
          </a:p>
          <a:p>
            <a:pPr algn="ctr">
              <a:defRPr/>
            </a:pPr>
            <a:r>
              <a:rPr lang="it-IT" sz="7200" dirty="0"/>
              <a:t>CHAIN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188640"/>
            <a:ext cx="6408837" cy="936104"/>
          </a:xfrm>
        </p:spPr>
        <p:txBody>
          <a:bodyPr/>
          <a:lstStyle/>
          <a:p>
            <a:pPr algn="r" eaLnBrk="1" hangingPunct="1"/>
            <a:r>
              <a:rPr lang="en-GB" sz="4000" dirty="0" smtClean="0"/>
              <a:t>CHAIN Objectives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458200" cy="5191125"/>
          </a:xfrm>
        </p:spPr>
        <p:txBody>
          <a:bodyPr/>
          <a:lstStyle/>
          <a:p>
            <a:r>
              <a:rPr lang="en-GB" sz="2400" smtClean="0"/>
              <a:t>Define a strategy and a model for external collaboration, in close collaboration with EGI.org, which will enable operational and organisation interfacing of EGI and external eInfrastructures. </a:t>
            </a:r>
            <a:endParaRPr lang="it-IT" sz="2400" smtClean="0"/>
          </a:p>
          <a:p>
            <a:r>
              <a:rPr lang="en-GB" sz="2400" smtClean="0"/>
              <a:t>Validate this model, as a proof-of-principle, by supporting the extension and consolidation of worldwide Virtual Research Communities such as Environment &amp; Climate Change.</a:t>
            </a:r>
            <a:endParaRPr lang="it-IT" sz="2400" smtClean="0"/>
          </a:p>
          <a:p>
            <a:r>
              <a:rPr lang="en-GB" sz="2400" smtClean="0"/>
              <a:t>Explore and propose concrete steps forward towards the coordination with other projects and initiatives (e.g. EGI.eu, EUMEDGRID-Support, EUIndiaGrid2, LinkSCEEM2, PRACE, National Knowledge Network, etc.).</a:t>
            </a:r>
            <a:endParaRPr lang="it-IT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tellite">
  <a:themeElements>
    <a:clrScheme name="Satellit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Satellit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atellit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149</TotalTime>
  <Words>824</Words>
  <Application>Microsoft Office PowerPoint</Application>
  <PresentationFormat>Presentazione su schermo (4:3)</PresentationFormat>
  <Paragraphs>125</Paragraphs>
  <Slides>13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Satellite</vt:lpstr>
      <vt:lpstr>The CHAIN Project</vt:lpstr>
      <vt:lpstr>Outline</vt:lpstr>
      <vt:lpstr>Globalisation of Grid Infrastructures</vt:lpstr>
      <vt:lpstr>Why ? - To extend the ERA (European Research Area)</vt:lpstr>
      <vt:lpstr>Who ? - Two (at least) scenarios</vt:lpstr>
      <vt:lpstr>How ? - Instruments &amp; methods</vt:lpstr>
      <vt:lpstr>Specific topics</vt:lpstr>
      <vt:lpstr>A new project</vt:lpstr>
      <vt:lpstr>CHAIN Objectives</vt:lpstr>
      <vt:lpstr>Status &amp; Partners</vt:lpstr>
      <vt:lpstr>Proposed Event Planning</vt:lpstr>
      <vt:lpstr>Conclusions</vt:lpstr>
      <vt:lpstr>Thank you !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CHAIN Project</dc:title>
  <dc:creator> Federico Ruggieri</dc:creator>
  <cp:lastModifiedBy> Federico Ruggieri</cp:lastModifiedBy>
  <cp:revision>21</cp:revision>
  <dcterms:created xsi:type="dcterms:W3CDTF">2010-09-01T16:51:11Z</dcterms:created>
  <dcterms:modified xsi:type="dcterms:W3CDTF">2010-09-15T15:20:24Z</dcterms:modified>
</cp:coreProperties>
</file>