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0080625" cy="7559675"/>
  <p:notesSz cx="6858000" cy="9144000"/>
  <p:defaultTextStyle>
    <a:defPPr>
      <a:defRPr lang="en-GB"/>
    </a:defPPr>
    <a:lvl1pPr algn="l" defTabSz="34131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34131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34131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34131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34131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2842C0AA-705E-4C73-8776-D85F1B2625E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5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3413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3413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3413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3413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8FBA49-BFA2-413E-B94A-2A0D1E077011}" type="slidenum">
              <a:rPr lang="en-US"/>
              <a:pPr/>
              <a:t>1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6A0114-E225-4E98-9D16-0445698DBA5D}" type="slidenum">
              <a:rPr lang="en-US"/>
              <a:pPr/>
              <a:t>10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2BC82B-0540-4001-9995-53827DF84522}" type="slidenum">
              <a:rPr lang="en-US"/>
              <a:pPr/>
              <a:t>11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DAAC36-2B7B-47ED-94A7-0CB68707D2BE}" type="slidenum">
              <a:rPr lang="en-US"/>
              <a:pPr/>
              <a:t>12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1F2C68-2B10-4F4F-9487-B373CEEC1931}" type="slidenum">
              <a:rPr lang="en-US"/>
              <a:pPr/>
              <a:t>13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8D3681-10AF-42D8-A87D-F0DF39E8C6B6}" type="slidenum">
              <a:rPr lang="en-US"/>
              <a:pPr/>
              <a:t>14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67530D-1210-4AFC-9470-1E1D35CC8A09}" type="slidenum">
              <a:rPr lang="en-US"/>
              <a:pPr/>
              <a:t>15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47EED4-BC12-4B30-BF57-CEC9386AC85E}" type="slidenum">
              <a:rPr lang="en-US"/>
              <a:pPr/>
              <a:t>16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07DC8C-9122-4445-BB31-3B35E6DB71BC}" type="slidenum">
              <a:rPr lang="en-US"/>
              <a:pPr/>
              <a:t>18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C2F0E1-9C28-4763-9A8B-CC8CABCB0E34}" type="slidenum">
              <a:rPr lang="en-US"/>
              <a:pPr/>
              <a:t>2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C73C10-4C86-46E2-9132-F27829A3E04D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ACBB85-8098-4432-8E4B-B7AE2DFF4B2B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B5560-6C9E-47E1-B256-C9818C8A25D6}" type="slidenum">
              <a:rPr lang="en-US"/>
              <a:pPr/>
              <a:t>5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433D1-E66B-4875-904B-64E6C4A25A58}" type="slidenum">
              <a:rPr lang="en-US"/>
              <a:pPr/>
              <a:t>6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FCE075-B09E-4466-B55A-31D23254E06E}" type="slidenum">
              <a:rPr lang="en-US"/>
              <a:pPr/>
              <a:t>7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46A1EC-E3EE-438F-8F09-8BD773C85CFD}" type="slidenum">
              <a:rPr lang="en-US"/>
              <a:pPr/>
              <a:t>8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95BFCB-5C02-4CBE-A2C3-F1CDDE4C04C7}" type="slidenum">
              <a:rPr lang="en-US"/>
              <a:pPr/>
              <a:t>9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ECF97F-F68B-40AA-B457-4DC9F5F1789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4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1846B8-0C3F-4092-A00C-C1D3CCC5C9F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42225" y="168275"/>
            <a:ext cx="2071688" cy="59959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27163" y="168275"/>
            <a:ext cx="6062662" cy="59959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2AE1C1-5085-4A7B-A4FF-76753DF7CBF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1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80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802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45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32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86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09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77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86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A17E8B-983E-4746-A66B-25E4187DBAC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3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6732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80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99325" y="1763713"/>
            <a:ext cx="2265363" cy="49879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1763713"/>
            <a:ext cx="6643687" cy="49879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67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99F1F7-BC08-4E7C-89C9-C96E02D3656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7163" y="1176338"/>
            <a:ext cx="40671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46738" y="1176338"/>
            <a:ext cx="40671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77F4E2-D309-4A60-8473-82ED0211060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8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F979DA-E230-42AD-8816-CD09B598389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8CDFE8-4532-426F-B29E-60DE69A6397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D78C7D-329D-40BB-B3CB-B2F53C9145B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CECAC7-64CC-42E5-924B-AEA8795AFD3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4C1D87-B1CE-443C-9AC5-67592D18C84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BBecker@csir.co.za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sagrid.ac.za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0" y="377825"/>
            <a:ext cx="6650038" cy="74930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168275"/>
            <a:ext cx="82835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7163" y="1176338"/>
            <a:ext cx="828675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95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820150" y="6215063"/>
            <a:ext cx="998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7AFE22D3-1416-4D21-A61A-408F764F809D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600450" y="7239000"/>
            <a:ext cx="64436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200">
                <a:solidFill>
                  <a:srgbClr val="FFFFFF"/>
                </a:solidFill>
              </a:rPr>
              <a:t>Bruce Becker, for SAGrid JRU and Ops | </a:t>
            </a:r>
            <a:r>
              <a:rPr lang="en-US" sz="1200">
                <a:solidFill>
                  <a:srgbClr val="CCCCFF"/>
                </a:solidFill>
                <a:hlinkClick r:id="rId13"/>
              </a:rPr>
              <a:t>BBecker@csir.co.za</a:t>
            </a:r>
            <a:r>
              <a:rPr lang="en-US" sz="1200">
                <a:solidFill>
                  <a:srgbClr val="FFFFFF"/>
                </a:solidFill>
              </a:rPr>
              <a:t> | </a:t>
            </a:r>
            <a:r>
              <a:rPr lang="en-US" sz="1200">
                <a:solidFill>
                  <a:srgbClr val="CCCCFF"/>
                </a:solidFill>
                <a:hlinkClick r:id="rId14"/>
              </a:rPr>
              <a:t>www.sagrid.ac.za</a:t>
            </a:r>
            <a:r>
              <a:rPr lang="en-US" sz="1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940425" y="7023100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9313"/>
            <a:ext cx="10080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0"/>
            <a:ext cx="7239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959225" y="7286625"/>
            <a:ext cx="60118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>
              <a:spcBef>
                <a:spcPts val="400"/>
              </a:spcBef>
              <a:buClrTx/>
              <a:buFontTx/>
              <a:buNone/>
            </a:pPr>
            <a:r>
              <a:rPr lang="en-GB" sz="1200" b="1">
                <a:solidFill>
                  <a:srgbClr val="FFFFFF"/>
                </a:solidFill>
              </a:rPr>
              <a:t>DOSAR meeting, Pilanesberg April 2010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07950" y="7286625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GB" sz="1000" b="1">
                <a:solidFill>
                  <a:srgbClr val="FFFFFF"/>
                </a:solidFill>
              </a:rPr>
              <a:t>Bruce Becker :  Coordinator, SAGrid / bbecker@csir.co.za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+mj-lt"/>
          <a:ea typeface="+mj-ea"/>
          <a:cs typeface="+mj-cs"/>
        </a:defRPr>
      </a:lvl1pPr>
      <a:lvl2pPr marL="742950" indent="-28575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2pPr>
      <a:lvl3pPr marL="11430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3pPr>
      <a:lvl4pPr marL="16002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4pPr>
      <a:lvl5pPr marL="20574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5pPr>
      <a:lvl6pPr marL="25146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6pPr>
      <a:lvl7pPr marL="29718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7pPr>
      <a:lvl8pPr marL="34290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8pPr>
      <a:lvl9pPr marL="38862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341313" rtl="0" fontAlgn="base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27638" y="5016500"/>
            <a:ext cx="33162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145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95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+mj-lt"/>
          <a:ea typeface="+mj-ea"/>
          <a:cs typeface="+mj-cs"/>
        </a:defRPr>
      </a:lvl1pPr>
      <a:lvl2pPr marL="742950" indent="-28575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2pPr>
      <a:lvl3pPr marL="11430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3pPr>
      <a:lvl4pPr marL="16002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4pPr>
      <a:lvl5pPr marL="20574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5pPr>
      <a:lvl6pPr marL="25146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6pPr>
      <a:lvl7pPr marL="29718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7pPr>
      <a:lvl8pPr marL="34290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8pPr>
      <a:lvl9pPr marL="3886200" indent="-228600" algn="l" defTabSz="34131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99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341313" rtl="0" fontAlgn="base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341313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sco.org/en/higher-education/reform/brain-gain-initiative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dc.int/index/browse/page/110" TargetMode="External"/><Relationship Id="rId5" Type="http://schemas.openxmlformats.org/officeDocument/2006/relationships/hyperlink" Target="http://www.dst.gov.za/media-room/press-releases/sadc-ministers-launch-science-and-technology-desk/" TargetMode="External"/><Relationship Id="rId4" Type="http://schemas.openxmlformats.org/officeDocument/2006/relationships/hyperlink" Target="http://www.sadc.i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sanren.ac.za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sagrid.ac.za/" TargetMode="External"/><Relationship Id="rId4" Type="http://schemas.openxmlformats.org/officeDocument/2006/relationships/hyperlink" Target="http://www.chpc.ac.z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60475" y="1800225"/>
            <a:ext cx="8820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ct val="87000"/>
              </a:lnSpc>
              <a:buClrTx/>
              <a:buFontTx/>
              <a:buNone/>
            </a:pPr>
            <a:r>
              <a:rPr lang="en-GB" sz="3600" b="1" dirty="0">
                <a:solidFill>
                  <a:srgbClr val="FFFFFF"/>
                </a:solidFill>
              </a:rPr>
              <a:t>Sub-Saharan Africa : </a:t>
            </a:r>
          </a:p>
          <a:p>
            <a:pPr>
              <a:lnSpc>
                <a:spcPct val="87000"/>
              </a:lnSpc>
              <a:buClrTx/>
              <a:buFontTx/>
              <a:buNone/>
            </a:pPr>
            <a:r>
              <a:rPr lang="en-GB" sz="3600" b="1" dirty="0">
                <a:solidFill>
                  <a:srgbClr val="FFFFFF"/>
                </a:solidFill>
              </a:rPr>
              <a:t>Model for support and operations.</a:t>
            </a:r>
          </a:p>
          <a:p>
            <a:pPr>
              <a:lnSpc>
                <a:spcPct val="87000"/>
              </a:lnSpc>
              <a:buClrTx/>
              <a:buFontTx/>
              <a:buNone/>
            </a:pPr>
            <a:endParaRPr lang="en-GB" sz="3600" b="1" dirty="0">
              <a:solidFill>
                <a:srgbClr val="FFFFFF"/>
              </a:solidFill>
            </a:endParaRPr>
          </a:p>
          <a:p>
            <a:pPr>
              <a:lnSpc>
                <a:spcPct val="87000"/>
              </a:lnSpc>
              <a:buClrTx/>
              <a:buFontTx/>
              <a:buNone/>
            </a:pPr>
            <a:r>
              <a:rPr lang="en-GB" sz="3600" b="1" dirty="0">
                <a:solidFill>
                  <a:srgbClr val="FFFFFF"/>
                </a:solidFill>
              </a:rPr>
              <a:t>Bruce Becker </a:t>
            </a:r>
          </a:p>
          <a:p>
            <a:pPr>
              <a:lnSpc>
                <a:spcPct val="87000"/>
              </a:lnSpc>
              <a:buClrTx/>
              <a:buFontTx/>
              <a:buNone/>
            </a:pPr>
            <a:r>
              <a:rPr lang="en-GB" sz="2000" b="1" dirty="0">
                <a:solidFill>
                  <a:srgbClr val="FFFFFF"/>
                </a:solidFill>
              </a:rPr>
              <a:t>(for </a:t>
            </a:r>
            <a:r>
              <a:rPr lang="en-GB" sz="2000" b="1" dirty="0" err="1">
                <a:solidFill>
                  <a:srgbClr val="FFFFFF"/>
                </a:solidFill>
              </a:rPr>
              <a:t>SAGrid</a:t>
            </a:r>
            <a:r>
              <a:rPr lang="en-GB" sz="2000" b="1" dirty="0">
                <a:solidFill>
                  <a:srgbClr val="FFFFFF"/>
                </a:solidFill>
              </a:rPr>
              <a:t> ops and JRU)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90EFCF5-07EF-418E-B959-DD0A3B2A2527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-3175"/>
            <a:ext cx="8293100" cy="839788"/>
          </a:xfrm>
          <a:ln/>
        </p:spPr>
        <p:txBody>
          <a:bodyPr tIns="29520"/>
          <a:lstStyle/>
          <a:p>
            <a: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US"/>
              <a:t>Holistic view of the HPC </a:t>
            </a:r>
            <a:br>
              <a:rPr lang="en-US"/>
            </a:br>
            <a:r>
              <a:rPr lang="en-US"/>
              <a:t>resources in South Africa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7163" y="1176338"/>
            <a:ext cx="8296275" cy="5221287"/>
          </a:xfrm>
          <a:ln/>
        </p:spPr>
        <p:txBody>
          <a:bodyPr/>
          <a:lstStyle/>
          <a:p>
            <a:endParaRPr lang="it-IT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11238" y="3679825"/>
            <a:ext cx="8953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000"/>
              <a:t>Figure courtesy Geoff Daniell </a:t>
            </a:r>
          </a:p>
          <a:p>
            <a:pPr>
              <a:buClrTx/>
              <a:buFontTx/>
              <a:buNone/>
            </a:pPr>
            <a:r>
              <a:rPr lang="en-US" sz="1000"/>
              <a:t>(SANREN)</a:t>
            </a:r>
            <a:r>
              <a:rPr lang="ar-SA" sz="1000">
                <a:cs typeface="Arial" charset="0"/>
              </a:rPr>
              <a:t>‏</a:t>
            </a:r>
            <a:endParaRPr lang="en-US" sz="100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1191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084263"/>
            <a:ext cx="832008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39750"/>
            <a:ext cx="7207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0"/>
            <a:ext cx="1241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60363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816350"/>
            <a:ext cx="1241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40313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840538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240088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103688"/>
            <a:ext cx="4143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59338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0338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0063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6480175"/>
            <a:ext cx="4143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6516688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60363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500563"/>
            <a:ext cx="2062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400675"/>
            <a:ext cx="4143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519363"/>
            <a:ext cx="4143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59338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5759450"/>
            <a:ext cx="4143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59338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119813"/>
            <a:ext cx="4143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260475"/>
            <a:ext cx="828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20725"/>
            <a:ext cx="4143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CCDB405-AC39-4D1F-9A50-31E1280E9F2E}" type="slidenum">
              <a:rPr lang="en-US"/>
              <a:pPr/>
              <a:t>11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079500"/>
            <a:ext cx="83232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776" y="467469"/>
            <a:ext cx="8293100" cy="839787"/>
          </a:xfrm>
          <a:ln/>
        </p:spPr>
        <p:txBody>
          <a:bodyPr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US" dirty="0" err="1"/>
              <a:t>SAGrid</a:t>
            </a:r>
            <a:r>
              <a:rPr lang="en-US" dirty="0"/>
              <a:t> through the</a:t>
            </a:r>
            <a:br>
              <a:rPr lang="en-US" dirty="0"/>
            </a:br>
            <a:r>
              <a:rPr lang="en-US" dirty="0"/>
              <a:t>eyes of SANREN 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819775" y="860425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354638" y="4981575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676900" y="3051175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075363" y="4003675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990975" y="5638800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787775" y="3216275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254250" y="5588000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96850" y="131763"/>
            <a:ext cx="244475" cy="2571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63563" y="87313"/>
            <a:ext cx="2211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Currently functional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3078163" y="131763"/>
            <a:ext cx="244475" cy="25717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443288" y="87313"/>
            <a:ext cx="31083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Under development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4521200" y="5702300"/>
            <a:ext cx="244475" cy="25717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2689225" y="5392738"/>
            <a:ext cx="244475" cy="25717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6400800" y="862013"/>
            <a:ext cx="244475" cy="25717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2487613" y="6846888"/>
            <a:ext cx="244475" cy="25717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1857375" y="6178550"/>
            <a:ext cx="244475" cy="25717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3703638" y="5638800"/>
            <a:ext cx="244475" cy="257175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249988" y="103188"/>
            <a:ext cx="20288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Core services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5683250" y="4991100"/>
            <a:ext cx="244475" cy="257175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6335713" y="386238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6516688" y="386238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6696075" y="385127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3419475" y="28797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3635375" y="28797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5435600" y="45831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2016125" y="530225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3816350" y="51228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3995738" y="51228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4500563" y="73025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5400675" y="73025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5219700" y="73025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70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5580063" y="73025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5940425" y="28797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3635375" y="28797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4795838" y="6762750"/>
            <a:ext cx="244475" cy="25717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>
            <a:off x="8680450" y="2581275"/>
            <a:ext cx="244475" cy="257175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7848624" y="1738015"/>
            <a:ext cx="157638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/>
              <a:t>CERN, IGI, </a:t>
            </a:r>
          </a:p>
          <a:p>
            <a:pPr algn="ctr">
              <a:buClrTx/>
              <a:buFontTx/>
              <a:buNone/>
            </a:pPr>
            <a:r>
              <a:rPr lang="en-US" dirty="0"/>
              <a:t>GILDA, WISDOM,</a:t>
            </a:r>
          </a:p>
          <a:p>
            <a:pPr algn="ctr">
              <a:buClrTx/>
              <a:buFontTx/>
              <a:buNone/>
            </a:pP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1437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6300788"/>
            <a:ext cx="31829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377" name="Group 41"/>
          <p:cNvGrpSpPr>
            <a:grpSpLocks/>
          </p:cNvGrpSpPr>
          <p:nvPr/>
        </p:nvGrpSpPr>
        <p:grpSpPr bwMode="auto">
          <a:xfrm>
            <a:off x="320675" y="2339975"/>
            <a:ext cx="2917825" cy="595313"/>
            <a:chOff x="202" y="1474"/>
            <a:chExt cx="1838" cy="375"/>
          </a:xfrm>
        </p:grpSpPr>
        <p:pic>
          <p:nvPicPr>
            <p:cNvPr id="14378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1474"/>
              <a:ext cx="122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79" name="Picture 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1477"/>
              <a:ext cx="59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179388" y="3600450"/>
            <a:ext cx="3598862" cy="1117600"/>
            <a:chOff x="113" y="2268"/>
            <a:chExt cx="2267" cy="704"/>
          </a:xfrm>
        </p:grpSpPr>
        <p:grpSp>
          <p:nvGrpSpPr>
            <p:cNvPr id="14381" name="Group 45"/>
            <p:cNvGrpSpPr>
              <a:grpSpLocks/>
            </p:cNvGrpSpPr>
            <p:nvPr/>
          </p:nvGrpSpPr>
          <p:grpSpPr bwMode="auto">
            <a:xfrm>
              <a:off x="113" y="2268"/>
              <a:ext cx="2267" cy="704"/>
              <a:chOff x="113" y="2268"/>
              <a:chExt cx="2267" cy="704"/>
            </a:xfrm>
          </p:grpSpPr>
          <p:pic>
            <p:nvPicPr>
              <p:cNvPr id="14382" name="Picture 4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268"/>
                <a:ext cx="2268" cy="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83" name="Picture 4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7" y="2343"/>
                <a:ext cx="601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5875338" y="131763"/>
            <a:ext cx="244475" cy="257175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DE777E-A5F3-40E8-B15E-03D28EC67C6E}" type="slidenum">
              <a:rPr lang="en-US"/>
              <a:pPr/>
              <a:t>12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-108595"/>
            <a:ext cx="8289925" cy="838200"/>
          </a:xfrm>
          <a:ln/>
        </p:spPr>
        <p:txBody>
          <a:bodyPr tIns="29520"/>
          <a:lstStyle/>
          <a:p>
            <a: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 dirty="0"/>
              <a:t>Support : South African National Grid Operations Portal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013"/>
            <a:ext cx="10079038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19980000">
            <a:off x="-631825" y="3027363"/>
            <a:ext cx="108553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r>
              <a:rPr lang="en-GB" sz="3200" dirty="0"/>
              <a:t>Discussions under way for integration of </a:t>
            </a:r>
            <a:r>
              <a:rPr lang="en-GB" sz="3200" dirty="0" err="1"/>
              <a:t>ops.sagrid</a:t>
            </a:r>
            <a:r>
              <a:rPr lang="en-GB" sz="3200" dirty="0"/>
              <a:t> to </a:t>
            </a:r>
            <a:r>
              <a:rPr lang="en-GB" sz="3200" dirty="0" smtClean="0"/>
              <a:t>GGUS</a:t>
            </a:r>
            <a:endParaRPr lang="en-GB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608AB3-59E4-43C2-8A6B-8349DA908933}" type="slidenum">
              <a:rPr lang="en-US"/>
              <a:pPr/>
              <a:t>13</a:t>
            </a:fld>
            <a:endParaRPr 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1696" y="138087"/>
            <a:ext cx="3646488" cy="833438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 dirty="0"/>
              <a:t>HP/UNESCO Brain Gain Initiative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130300"/>
            <a:ext cx="4278313" cy="4989513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20 institutes in Africa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 smtClean="0"/>
              <a:t>Budget: </a:t>
            </a:r>
            <a:r>
              <a:rPr lang="en-GB" dirty="0"/>
              <a:t>$1M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 err="1" smtClean="0"/>
              <a:t>Aeveral</a:t>
            </a:r>
            <a:r>
              <a:rPr lang="en-GB" dirty="0" smtClean="0"/>
              <a:t> </a:t>
            </a:r>
            <a:r>
              <a:rPr lang="en-GB" dirty="0"/>
              <a:t>scientific domains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Operational and </a:t>
            </a:r>
            <a:r>
              <a:rPr lang="en-GB" dirty="0" smtClean="0"/>
              <a:t>technical support from </a:t>
            </a:r>
            <a:r>
              <a:rPr lang="en-GB" dirty="0" err="1" smtClean="0"/>
              <a:t>SAGrid</a:t>
            </a:r>
            <a:endParaRPr lang="en-GB" dirty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03238" y="5580063"/>
            <a:ext cx="3275012" cy="1438275"/>
            <a:chOff x="317" y="3515"/>
            <a:chExt cx="2063" cy="906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3515"/>
              <a:ext cx="908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3515"/>
              <a:ext cx="1156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0"/>
            <a:ext cx="526097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1485" y="2675706"/>
            <a:ext cx="59229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r>
              <a:rPr lang="en-GB" dirty="0"/>
              <a:t>HP Social Innovation Office</a:t>
            </a:r>
          </a:p>
          <a:p>
            <a:r>
              <a:rPr lang="en-GB" dirty="0"/>
              <a:t>http://www.hp.com/hpinfo/socialinnovation</a:t>
            </a:r>
            <a:r>
              <a:rPr lang="en-GB" dirty="0" smtClean="0"/>
              <a:t>/ braingain.html</a:t>
            </a:r>
            <a:endParaRPr lang="en-GB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52325" y="3611810"/>
            <a:ext cx="72802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r>
              <a:rPr lang="en-GB" dirty="0"/>
              <a:t>UNESCO project page</a:t>
            </a:r>
          </a:p>
          <a:p>
            <a:r>
              <a:rPr lang="en-GB" dirty="0"/>
              <a:t>http://</a:t>
            </a:r>
            <a:r>
              <a:rPr lang="en-GB" dirty="0" smtClean="0"/>
              <a:t>www.unesco.org/en/higher-                         education/reform/brain-gain-initiative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38062" y="4499917"/>
            <a:ext cx="54943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r>
              <a:rPr lang="en-GB" dirty="0"/>
              <a:t>BGI white paper</a:t>
            </a:r>
          </a:p>
          <a:p>
            <a:r>
              <a:rPr lang="en-GB" dirty="0"/>
              <a:t>http://www.unesco.org/tools/fileretrieve/a7f2de39.pdf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85865" y="6198567"/>
            <a:ext cx="3214687" cy="1109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r>
              <a:rPr lang="en-GB" dirty="0"/>
              <a:t>NEW : </a:t>
            </a:r>
            <a:r>
              <a:rPr lang="en-GB" dirty="0" err="1" smtClean="0"/>
              <a:t>Meraka</a:t>
            </a:r>
            <a:r>
              <a:rPr lang="en-GB" dirty="0" smtClean="0"/>
              <a:t>-led “Catalyst”  project </a:t>
            </a:r>
            <a:r>
              <a:rPr lang="en-GB" dirty="0"/>
              <a:t>- “Global </a:t>
            </a:r>
            <a:r>
              <a:rPr lang="en-GB" dirty="0" err="1"/>
              <a:t>Collaboratory</a:t>
            </a:r>
            <a:r>
              <a:rPr lang="en-GB" dirty="0"/>
              <a:t>”  http://www.hp.com/go/catalyst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9EA90ED-AE09-4C46-AA20-14C6BDD7A1D1}" type="slidenum">
              <a:rPr lang="en-US"/>
              <a:pPr/>
              <a:t>14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12725"/>
            <a:ext cx="8285163" cy="833438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Need for Regional (grid) Coordination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825" y="1176338"/>
            <a:ext cx="9067676" cy="498951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Africa is too large for a single ROC and too sparse for “regional” centres – separate areas of responsibility by context, rather than region : 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“North Africa” : </a:t>
            </a:r>
            <a:r>
              <a:rPr lang="en-GB" dirty="0" err="1"/>
              <a:t>EUMedSupport</a:t>
            </a:r>
            <a:endParaRPr lang="en-GB" dirty="0"/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“Sub-Saharan Africa” : </a:t>
            </a:r>
            <a:r>
              <a:rPr lang="en-GB" dirty="0" err="1"/>
              <a:t>SAGrid</a:t>
            </a:r>
            <a:endParaRPr lang="en-GB" dirty="0"/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South Africa is playing a crucial role in the development of Science and Technology in the region – regional cooperation is a priority area – this extends to e-Infrastructure.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Infrastructure deployment in the region means that in few years the </a:t>
            </a:r>
            <a:r>
              <a:rPr lang="en-GB" dirty="0" smtClean="0"/>
              <a:t>regional </a:t>
            </a:r>
            <a:r>
              <a:rPr lang="en-GB" dirty="0"/>
              <a:t>e-Infrastructure </a:t>
            </a:r>
            <a:r>
              <a:rPr lang="en-GB" dirty="0" smtClean="0"/>
              <a:t>“a-la EELA” </a:t>
            </a:r>
            <a:r>
              <a:rPr lang="en-GB" dirty="0"/>
              <a:t>will be a reality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Sub-Saharan Africa is not a unique case : CHAIN's raison </a:t>
            </a:r>
            <a:r>
              <a:rPr lang="en-GB" dirty="0" err="1"/>
              <a:t>d'etre</a:t>
            </a:r>
            <a:r>
              <a:rPr lang="en-GB" dirty="0"/>
              <a:t>...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Many scientific activities in South Africa rely crucially on the grid, yet there is no way to support them in the “traditional” EGEE/EGI-NGI context.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Currently, support is provided at two levels, on </a:t>
            </a:r>
            <a:r>
              <a:rPr lang="en-GB" dirty="0" smtClean="0"/>
              <a:t>a “best-effort</a:t>
            </a:r>
            <a:r>
              <a:rPr lang="en-GB" dirty="0"/>
              <a:t>” basis : 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1) all sites maintained locally by </a:t>
            </a:r>
            <a:r>
              <a:rPr lang="en-GB" dirty="0" err="1"/>
              <a:t>SAGrid</a:t>
            </a:r>
            <a:r>
              <a:rPr lang="en-GB" dirty="0"/>
              <a:t> operators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2) VO-level issues have their own support structures and representatives at sites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52400"/>
            <a:ext cx="8285163" cy="1108075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Current support model : </a:t>
            </a:r>
            <a:br>
              <a:rPr lang="en-GB"/>
            </a:br>
            <a:r>
              <a:rPr lang="en-GB"/>
              <a:t>ops.sagrid.ac.za routes everything (“by hand”)</a:t>
            </a:r>
            <a:br>
              <a:rPr lang="en-GB"/>
            </a:br>
            <a:r>
              <a:rPr lang="en-GB"/>
              <a:t>no way to maintain identity and </a:t>
            </a:r>
            <a:br>
              <a:rPr lang="en-GB"/>
            </a:br>
            <a:r>
              <a:rPr lang="en-GB"/>
              <a:t>no tracking / routing across infrastructures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43200"/>
            <a:ext cx="1439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19925" y="1439863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Site software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updates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60475" y="1439863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VO Software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Updates/ 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announcements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260475" y="2700338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Middleware 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releases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60475" y="5580063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User support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requests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019925" y="2700338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Site updates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And intervetions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019925" y="5400675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User support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And feedback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260475" y="4140200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...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019925" y="4140200"/>
            <a:ext cx="1979613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>
                <a:solidFill>
                  <a:srgbClr val="000000"/>
                </a:solidFill>
                <a:ea typeface="msmincho" charset="0"/>
                <a:cs typeface="msmincho" charset="0"/>
              </a:rPr>
              <a:t>...</a:t>
            </a:r>
          </a:p>
        </p:txBody>
      </p:sp>
      <p:cxnSp>
        <p:nvCxnSpPr>
          <p:cNvPr id="18443" name="AutoShape 11"/>
          <p:cNvCxnSpPr>
            <a:cxnSpLocks noChangeShapeType="1"/>
            <a:stCxn id="18436" idx="3"/>
            <a:endCxn id="18434" idx="0"/>
          </p:cNvCxnSpPr>
          <p:nvPr/>
        </p:nvCxnSpPr>
        <p:spPr bwMode="auto">
          <a:xfrm>
            <a:off x="3240088" y="1979613"/>
            <a:ext cx="1979612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4" name="AutoShape 12"/>
          <p:cNvCxnSpPr>
            <a:cxnSpLocks noChangeShapeType="1"/>
            <a:stCxn id="18437" idx="3"/>
            <a:endCxn id="18434" idx="1"/>
          </p:cNvCxnSpPr>
          <p:nvPr/>
        </p:nvCxnSpPr>
        <p:spPr bwMode="auto">
          <a:xfrm>
            <a:off x="3240088" y="3240088"/>
            <a:ext cx="1260475" cy="201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5" name="AutoShape 13"/>
          <p:cNvCxnSpPr>
            <a:cxnSpLocks noChangeShapeType="1"/>
            <a:stCxn id="18441" idx="3"/>
            <a:endCxn id="18434" idx="1"/>
          </p:cNvCxnSpPr>
          <p:nvPr/>
        </p:nvCxnSpPr>
        <p:spPr bwMode="auto">
          <a:xfrm flipV="1">
            <a:off x="3240088" y="3441700"/>
            <a:ext cx="1260475" cy="12382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6" name="AutoShape 14"/>
          <p:cNvCxnSpPr>
            <a:cxnSpLocks noChangeShapeType="1"/>
            <a:stCxn id="18438" idx="3"/>
            <a:endCxn id="18434" idx="2"/>
          </p:cNvCxnSpPr>
          <p:nvPr/>
        </p:nvCxnSpPr>
        <p:spPr bwMode="auto">
          <a:xfrm flipV="1">
            <a:off x="3240088" y="4140200"/>
            <a:ext cx="1979612" cy="19796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9725"/>
            <a:ext cx="9461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0475"/>
            <a:ext cx="10795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89"/>
          <a:stretch>
            <a:fillRect/>
          </a:stretch>
        </p:blipFill>
        <p:spPr bwMode="auto">
          <a:xfrm>
            <a:off x="360363" y="1752600"/>
            <a:ext cx="7207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809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65600"/>
            <a:ext cx="10795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451" name="AutoShape 19"/>
          <p:cNvCxnSpPr>
            <a:cxnSpLocks noChangeShapeType="1"/>
            <a:stCxn id="18435" idx="1"/>
            <a:endCxn id="18434" idx="3"/>
          </p:cNvCxnSpPr>
          <p:nvPr/>
        </p:nvCxnSpPr>
        <p:spPr bwMode="auto">
          <a:xfrm flipH="1">
            <a:off x="5940425" y="1979613"/>
            <a:ext cx="1079500" cy="14620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2" name="AutoShape 20"/>
          <p:cNvCxnSpPr>
            <a:cxnSpLocks noChangeShapeType="1"/>
            <a:stCxn id="18439" idx="1"/>
          </p:cNvCxnSpPr>
          <p:nvPr/>
        </p:nvCxnSpPr>
        <p:spPr bwMode="auto">
          <a:xfrm flipH="1">
            <a:off x="5940425" y="3240088"/>
            <a:ext cx="1079500" cy="201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3" name="AutoShape 21"/>
          <p:cNvCxnSpPr>
            <a:cxnSpLocks noChangeShapeType="1"/>
            <a:stCxn id="18442" idx="1"/>
            <a:endCxn id="18441" idx="3"/>
          </p:cNvCxnSpPr>
          <p:nvPr/>
        </p:nvCxnSpPr>
        <p:spPr bwMode="auto">
          <a:xfrm flipH="1">
            <a:off x="3240088" y="4679950"/>
            <a:ext cx="3779837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4" name="AutoShape 22"/>
          <p:cNvCxnSpPr>
            <a:cxnSpLocks noChangeShapeType="1"/>
            <a:stCxn id="18440" idx="1"/>
            <a:endCxn id="18438" idx="3"/>
          </p:cNvCxnSpPr>
          <p:nvPr/>
        </p:nvCxnSpPr>
        <p:spPr bwMode="auto">
          <a:xfrm flipH="1">
            <a:off x="3240088" y="5940425"/>
            <a:ext cx="3779837" cy="1809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5" name="AutoShape 23"/>
          <p:cNvCxnSpPr>
            <a:cxnSpLocks noChangeShapeType="1"/>
            <a:stCxn id="18442" idx="1"/>
          </p:cNvCxnSpPr>
          <p:nvPr/>
        </p:nvCxnSpPr>
        <p:spPr bwMode="auto">
          <a:xfrm flipH="1" flipV="1">
            <a:off x="5940425" y="3441700"/>
            <a:ext cx="1079500" cy="12382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6" name="AutoShape 24"/>
          <p:cNvCxnSpPr>
            <a:cxnSpLocks noChangeShapeType="1"/>
            <a:stCxn id="18440" idx="1"/>
          </p:cNvCxnSpPr>
          <p:nvPr/>
        </p:nvCxnSpPr>
        <p:spPr bwMode="auto">
          <a:xfrm flipH="1" flipV="1">
            <a:off x="5940425" y="3441700"/>
            <a:ext cx="1079500" cy="2498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7" name="AutoShape 25"/>
          <p:cNvCxnSpPr>
            <a:cxnSpLocks noChangeShapeType="1"/>
            <a:stCxn id="18440" idx="1"/>
          </p:cNvCxnSpPr>
          <p:nvPr/>
        </p:nvCxnSpPr>
        <p:spPr bwMode="auto">
          <a:xfrm flipH="1" flipV="1">
            <a:off x="3240088" y="4679950"/>
            <a:ext cx="3779837" cy="12588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8" name="AutoShape 26"/>
          <p:cNvCxnSpPr>
            <a:cxnSpLocks noChangeShapeType="1"/>
            <a:stCxn id="18440" idx="1"/>
            <a:endCxn id="18436" idx="3"/>
          </p:cNvCxnSpPr>
          <p:nvPr/>
        </p:nvCxnSpPr>
        <p:spPr bwMode="auto">
          <a:xfrm flipH="1" flipV="1">
            <a:off x="3240088" y="1979613"/>
            <a:ext cx="3779837" cy="3959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3600450" y="6480175"/>
            <a:ext cx="59515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r>
              <a:rPr lang="en-GB"/>
              <a:t>“personal” communications : untracked, effort usually lost</a:t>
            </a:r>
          </a:p>
          <a:p>
            <a:r>
              <a:rPr lang="en-GB"/>
              <a:t>→ result : unreliable infrastructure</a:t>
            </a:r>
          </a:p>
        </p:txBody>
      </p: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43200"/>
            <a:ext cx="1439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60363" y="4319588"/>
            <a:ext cx="9180512" cy="143986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mincho" charset="0"/>
              <a:cs typeface="msmincho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12725"/>
            <a:ext cx="8285163" cy="833438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Proposed support model : a single interface between EGI and Africa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2627709"/>
            <a:ext cx="9181084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9792" y="5940425"/>
            <a:ext cx="1979612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Site </a:t>
            </a:r>
            <a:r>
              <a:rPr lang="en-GB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certification</a:t>
            </a:r>
            <a:endParaRPr lang="en-GB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36056" y="5940425"/>
            <a:ext cx="1979612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Site updates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nd interventions</a:t>
            </a:r>
            <a:endParaRPr lang="en-GB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148932" y="5940425"/>
            <a:ext cx="1979612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User support</a:t>
            </a:r>
          </a:p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nd </a:t>
            </a: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feedback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560592" y="5940425"/>
            <a:ext cx="1979612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mincho" charset="0"/>
                <a:cs typeface="msmincho" charset="0"/>
              </a:rPr>
              <a:t>...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260475"/>
            <a:ext cx="3009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1079500"/>
            <a:ext cx="16954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35" y="4427909"/>
            <a:ext cx="2615813" cy="12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4362450"/>
            <a:ext cx="143986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900113"/>
            <a:ext cx="37433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6" y="4415230"/>
            <a:ext cx="2185856" cy="12368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05" y="4427909"/>
            <a:ext cx="1829715" cy="1224136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 bwMode="auto">
          <a:xfrm>
            <a:off x="71760" y="2428876"/>
            <a:ext cx="9792839" cy="17830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131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45294" y="4798021"/>
            <a:ext cx="41549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2133383" y="5828"/>
            <a:ext cx="7364457" cy="1037705"/>
          </a:xfrm>
        </p:spPr>
        <p:txBody>
          <a:bodyPr/>
          <a:lstStyle/>
          <a:p>
            <a:r>
              <a:rPr lang="it-IT" sz="4400" dirty="0"/>
              <a:t>Africa ROC</a:t>
            </a:r>
            <a:br>
              <a:rPr lang="it-IT" sz="4400" dirty="0"/>
            </a:br>
            <a:r>
              <a:rPr lang="it-IT" sz="3100" dirty="0"/>
              <a:t>(http://roc.africa-grid.org)</a:t>
            </a:r>
          </a:p>
        </p:txBody>
      </p:sp>
      <p:pic>
        <p:nvPicPr>
          <p:cNvPr id="75780" name="Picture 4" descr="africa-ro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" y="1115542"/>
            <a:ext cx="8429040" cy="50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 descr="africa-roc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34" y="4067869"/>
            <a:ext cx="5718889" cy="34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68275"/>
            <a:ext cx="8285163" cy="922338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Summary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1925" y="1130300"/>
            <a:ext cx="8288338" cy="4989513"/>
          </a:xfrm>
          <a:ln/>
        </p:spPr>
        <p:txBody>
          <a:bodyPr/>
          <a:lstStyle/>
          <a:p>
            <a:pPr indent="-341313">
              <a:buSzPct val="45000"/>
              <a:buFont typeface="Wingdings" charset="2"/>
              <a:buChar char="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 South Africa has a well-established infrastructure, which includes </a:t>
            </a:r>
            <a:r>
              <a:rPr lang="en-GB" dirty="0" err="1"/>
              <a:t>SAGrid</a:t>
            </a:r>
            <a:endParaRPr lang="en-GB" dirty="0"/>
          </a:p>
          <a:p>
            <a:pPr indent="-341313">
              <a:buSzPct val="45000"/>
              <a:buFont typeface="Wingdings" charset="2"/>
              <a:buChar char="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 Federated / jointly managed resources well integrated with good networking provide unique point of access for users, collaborations</a:t>
            </a:r>
          </a:p>
          <a:p>
            <a:pPr indent="-341313">
              <a:buSzPct val="45000"/>
              <a:buFont typeface="Wingdings" charset="2"/>
              <a:buChar char="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 </a:t>
            </a:r>
            <a:r>
              <a:rPr lang="en-GB" dirty="0" err="1"/>
              <a:t>SAGrid</a:t>
            </a:r>
            <a:r>
              <a:rPr lang="en-GB" dirty="0"/>
              <a:t> Operations are stable, user communities are beginning to make use of the infrastructure</a:t>
            </a:r>
          </a:p>
          <a:p>
            <a:pPr indent="-341313">
              <a:buSzPct val="45000"/>
              <a:buFont typeface="Wingdings" charset="2"/>
              <a:buChar char="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 South Africa aims to act as blueprint for the region, and tight cooperation with EGI and NGI's is essential at all </a:t>
            </a:r>
            <a:r>
              <a:rPr lang="en-GB" dirty="0" smtClean="0"/>
              <a:t>levels</a:t>
            </a:r>
          </a:p>
          <a:p>
            <a:pPr marL="1587" indent="0">
              <a:buSzPct val="45000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endParaRPr lang="en-GB" dirty="0"/>
          </a:p>
          <a:p>
            <a:pPr marL="1587" indent="0">
              <a:buSzPct val="45000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b="1" dirty="0" smtClean="0">
                <a:solidFill>
                  <a:srgbClr val="FF0000"/>
                </a:solidFill>
              </a:rPr>
              <a:t>The official recognition of </a:t>
            </a:r>
            <a:r>
              <a:rPr lang="en-GB" b="1" dirty="0" err="1" smtClean="0">
                <a:solidFill>
                  <a:srgbClr val="FF0000"/>
                </a:solidFill>
              </a:rPr>
              <a:t>Afric</a:t>
            </a:r>
            <a:r>
              <a:rPr lang="en-GB" b="1" dirty="0" smtClean="0">
                <a:solidFill>
                  <a:srgbClr val="FF0000"/>
                </a:solidFill>
              </a:rPr>
              <a:t>-ROC by EGI.eu is very </a:t>
            </a:r>
            <a:r>
              <a:rPr lang="en-GB" b="1" smtClean="0">
                <a:solidFill>
                  <a:srgbClr val="FF0000"/>
                </a:solidFill>
              </a:rPr>
              <a:t>important (use </a:t>
            </a:r>
            <a:r>
              <a:rPr lang="en-GB" b="1" dirty="0" smtClean="0">
                <a:solidFill>
                  <a:srgbClr val="FF0000"/>
                </a:solidFill>
              </a:rPr>
              <a:t>of GOCDB, GGUS, etc.)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2CA782-E1E1-41BB-B1D3-2F3DF78F227F}" type="slidenum">
              <a:rPr lang="en-US"/>
              <a:pPr/>
              <a:t>2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0338" y="152400"/>
            <a:ext cx="8289925" cy="928688"/>
          </a:xfrm>
          <a:ln/>
        </p:spPr>
        <p:txBody>
          <a:bodyPr tIns="29520"/>
          <a:lstStyle/>
          <a:p>
            <a: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Overview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7163" y="1104900"/>
            <a:ext cx="8293100" cy="4989513"/>
          </a:xfrm>
          <a:ln/>
        </p:spPr>
        <p:txBody>
          <a:bodyPr/>
          <a:lstStyle/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</a:tabLst>
            </a:pPr>
            <a:r>
              <a:rPr lang="en-GB" dirty="0"/>
              <a:t>Southern </a:t>
            </a:r>
            <a:r>
              <a:rPr lang="en-GB" dirty="0" smtClean="0"/>
              <a:t>Africa: </a:t>
            </a:r>
            <a:r>
              <a:rPr lang="en-GB" dirty="0"/>
              <a:t>context and rationale for inclusion on global e-Infrastructure</a:t>
            </a:r>
          </a:p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</a:tabLst>
            </a:pPr>
            <a:r>
              <a:rPr lang="en-GB" dirty="0"/>
              <a:t>South Africa as a support centre for Southern Africa</a:t>
            </a:r>
          </a:p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</a:tabLst>
            </a:pPr>
            <a:r>
              <a:rPr lang="en-GB" dirty="0" err="1" smtClean="0"/>
              <a:t>SAGrid</a:t>
            </a:r>
            <a:r>
              <a:rPr lang="en-GB" dirty="0" smtClean="0"/>
              <a:t>: </a:t>
            </a:r>
            <a:r>
              <a:rPr lang="en-GB" dirty="0"/>
              <a:t>Current resources and status</a:t>
            </a:r>
          </a:p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</a:tabLst>
            </a:pPr>
            <a:r>
              <a:rPr lang="en-GB" dirty="0" smtClean="0"/>
              <a:t>Africa </a:t>
            </a:r>
            <a:r>
              <a:rPr lang="en-GB" dirty="0" smtClean="0"/>
              <a:t>ROC: </a:t>
            </a:r>
            <a:endParaRPr lang="en-GB" dirty="0"/>
          </a:p>
          <a:p>
            <a:pPr marL="1484313" lvl="1" indent="-568325">
              <a:buFont typeface="Times New Roman" pitchFamily="16" charset="0"/>
              <a:buChar char="–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</a:tabLst>
            </a:pPr>
            <a:r>
              <a:rPr lang="en-GB" dirty="0" smtClean="0"/>
              <a:t>convergence </a:t>
            </a:r>
            <a:r>
              <a:rPr lang="en-GB" dirty="0"/>
              <a:t>of support activities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</a:tabLst>
            </a:pPr>
            <a:r>
              <a:rPr lang="en-GB" dirty="0"/>
              <a:t>progress and “urgently </a:t>
            </a:r>
            <a:r>
              <a:rPr lang="en-GB" dirty="0" smtClean="0"/>
              <a:t>needed</a:t>
            </a:r>
            <a:endParaRPr lang="en-GB" dirty="0"/>
          </a:p>
          <a:p>
            <a:pPr marL="333375" indent="-333375">
              <a:buClrTx/>
              <a:buFontTx/>
              <a:buNone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726900C-551F-4168-A704-0CF891286639}" type="slidenum">
              <a:rPr lang="en-US"/>
              <a:pPr/>
              <a:t>3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0"/>
            <a:ext cx="19843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12725"/>
            <a:ext cx="8285163" cy="833438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Southern Africa :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963" y="1152525"/>
            <a:ext cx="9369425" cy="5759450"/>
          </a:xfrm>
          <a:ln/>
        </p:spPr>
        <p:txBody>
          <a:bodyPr/>
          <a:lstStyle/>
          <a:p>
            <a:pPr indent="-341313">
              <a:buSzPct val="45000"/>
              <a:buFont typeface="Wingdings" charset="2"/>
              <a:buChar char="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Southern </a:t>
            </a:r>
            <a:r>
              <a:rPr lang="en-GB" dirty="0"/>
              <a:t>Africa a region of huge potential – many resources, fast growing economies (Mozambique, Mauritius), large diaspora (SA, Zimbabwe, Angola, DRC)</a:t>
            </a:r>
          </a:p>
          <a:p>
            <a:pPr indent="-341313">
              <a:buSzPct val="45000"/>
              <a:buFont typeface="Wingdings" charset="2"/>
              <a:buChar char="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Southern </a:t>
            </a:r>
            <a:r>
              <a:rPr lang="en-GB" dirty="0"/>
              <a:t>Africa organised in the context of the Southern African Development Community : SADC – </a:t>
            </a:r>
            <a:r>
              <a:rPr lang="en-GB" dirty="0">
                <a:hlinkClick r:id="rId4"/>
              </a:rPr>
              <a:t>www.sadc.int</a:t>
            </a:r>
            <a:r>
              <a:rPr lang="en-GB" dirty="0"/>
              <a:t> </a:t>
            </a:r>
          </a:p>
          <a:p>
            <a:pPr indent="-341313">
              <a:buSzPct val="45000"/>
              <a:buFont typeface="Wingdings" charset="2"/>
              <a:buChar char="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 Recently (end 2008) signed agreement to </a:t>
            </a:r>
            <a:r>
              <a:rPr lang="en-GB" dirty="0" err="1"/>
              <a:t>lauch</a:t>
            </a:r>
            <a:r>
              <a:rPr lang="en-GB" dirty="0"/>
              <a:t> regional S&amp;T cooperation through SciTech Desk : </a:t>
            </a:r>
            <a:r>
              <a:rPr lang="en-GB" dirty="0">
                <a:hlinkClick r:id="rId5"/>
              </a:rPr>
              <a:t>http://www.dst.gov.za/media-room/press-releases/sadc-ministers-launch-science-and-technology-desk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 </a:t>
            </a:r>
            <a:endParaRPr lang="en-GB" dirty="0"/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"The objectives of the SADC Science and Technology Desk will be: </a:t>
            </a:r>
          </a:p>
          <a:p>
            <a:pPr marL="2286000" lvl="2" indent="-455613">
              <a:buFont typeface="Times New Roman" pitchFamily="16" charset="0"/>
              <a:buChar char="•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to ensure that the SADC contributes to and benefits from the global pool of scientific knowledge and technological innovations; and</a:t>
            </a:r>
          </a:p>
          <a:p>
            <a:pPr marL="2286000" lvl="2" indent="-455613">
              <a:buFont typeface="Times New Roman" pitchFamily="16" charset="0"/>
              <a:buChar char="•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to facilitate national, regional, continental and global cooperation in STI.”</a:t>
            </a:r>
          </a:p>
          <a:p>
            <a:pPr indent="-341313">
              <a:buSzPct val="45000"/>
              <a:buFont typeface="Wingdings" charset="2"/>
              <a:buChar char="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  PRIORITY INTERVENTION AREAS, including : 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b="1" dirty="0"/>
              <a:t>SCIENCE AND TECHNOLOGY : </a:t>
            </a:r>
          </a:p>
          <a:p>
            <a:pPr marL="2286000" lvl="2" indent="-455613">
              <a:buFont typeface="Times New Roman" pitchFamily="16" charset="0"/>
              <a:buChar char="•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“Science and Technology is a key driver of socio-economic development and the achievements of most of the objectives of the SADC Common Agenda maybe facilitated by scientific and technological solutions. “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b="1" dirty="0"/>
              <a:t>INFORMATION AND COMMUNICATIONS TECHNOLOGY : </a:t>
            </a:r>
          </a:p>
          <a:p>
            <a:pPr marL="2286000" lvl="2" indent="-455613">
              <a:buFont typeface="Times New Roman" pitchFamily="16" charset="0"/>
              <a:buChar char="•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“SADC Member States recognise the importance of ICT in meeting the challenges posed by globalisation, facilitating the regional integration agenda, and enhancing the socio-economic development prospects of the Region.”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endParaRPr lang="en-GB" dirty="0" smtClean="0">
              <a:hlinkClick r:id="rId6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hlinkClick r:id="rId6"/>
              </a:rPr>
              <a:t>http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www.sadc.int/index/browse/page/110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21" y="720725"/>
            <a:ext cx="64801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12725"/>
            <a:ext cx="8289925" cy="838200"/>
          </a:xfrm>
          <a:ln/>
        </p:spPr>
        <p:txBody>
          <a:bodyPr tIns="29520"/>
          <a:lstStyle/>
          <a:p>
            <a: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African connectivity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863600"/>
            <a:ext cx="4498975" cy="4899025"/>
          </a:xfrm>
          <a:ln/>
        </p:spPr>
        <p:txBody>
          <a:bodyPr/>
          <a:lstStyle/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</a:tabLst>
            </a:pPr>
            <a:r>
              <a:rPr lang="en-GB"/>
              <a:t>Africa will soon be very well connected</a:t>
            </a:r>
          </a:p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</a:tabLst>
            </a:pPr>
            <a:r>
              <a:rPr lang="en-GB"/>
              <a:t>African NREN's championed largely by UbuntuNet Alliance</a:t>
            </a:r>
          </a:p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</a:tabLst>
            </a:pPr>
            <a:r>
              <a:rPr lang="en-GB"/>
              <a:t>AfricaConnect project addressing</a:t>
            </a:r>
            <a:br>
              <a:rPr lang="en-GB"/>
            </a:br>
            <a:r>
              <a:rPr lang="en-GB"/>
              <a:t>cross-border connectivity, back-haul and</a:t>
            </a:r>
            <a:br>
              <a:rPr lang="en-GB"/>
            </a:br>
            <a:r>
              <a:rPr lang="en-GB"/>
              <a:t>GEANT peering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060700"/>
            <a:ext cx="33242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480175"/>
            <a:ext cx="36004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12725"/>
            <a:ext cx="8285163" cy="833438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South African “National CyberInfrastructure Programme”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1813" y="1979613"/>
            <a:ext cx="8288337" cy="498951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National </a:t>
            </a:r>
            <a:r>
              <a:rPr lang="en-GB" dirty="0" err="1"/>
              <a:t>Cyberinfrastructure</a:t>
            </a:r>
            <a:r>
              <a:rPr lang="en-GB" dirty="0"/>
              <a:t> programme : consolidation of computing, networking and e-Science services : 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Networking : South African National Research Network </a:t>
            </a:r>
            <a:r>
              <a:rPr lang="en-GB" dirty="0" err="1"/>
              <a:t>SANReN</a:t>
            </a:r>
            <a:r>
              <a:rPr lang="en-GB" dirty="0"/>
              <a:t> : </a:t>
            </a:r>
            <a:r>
              <a:rPr lang="en-GB" dirty="0">
                <a:hlinkClick r:id="rId3"/>
              </a:rPr>
              <a:t>www.sanren.ac.za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Supercomputing : Centre for High-Performance Computing : </a:t>
            </a:r>
            <a:r>
              <a:rPr lang="en-GB" dirty="0">
                <a:hlinkClick r:id="rId4"/>
              </a:rPr>
              <a:t>www.chpc.ac.za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Distributed computing and e-Science services : </a:t>
            </a:r>
            <a:r>
              <a:rPr lang="en-GB" dirty="0" err="1"/>
              <a:t>SAGrid</a:t>
            </a:r>
            <a:r>
              <a:rPr lang="en-GB" dirty="0"/>
              <a:t> : www.sagrid.ac.za</a:t>
            </a:r>
            <a:endParaRPr lang="en-GB" dirty="0">
              <a:hlinkClick r:id="rId5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 err="1"/>
              <a:t>Meraka</a:t>
            </a:r>
            <a:r>
              <a:rPr lang="en-GB" dirty="0"/>
              <a:t> manages and operates </a:t>
            </a:r>
            <a:r>
              <a:rPr lang="en-GB" dirty="0" err="1"/>
              <a:t>SANReN</a:t>
            </a:r>
            <a:r>
              <a:rPr lang="en-GB" dirty="0"/>
              <a:t> and CHPC, funded by DST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 err="1"/>
              <a:t>SAGrid</a:t>
            </a:r>
            <a:r>
              <a:rPr lang="en-GB" dirty="0"/>
              <a:t> is a national collaboration, funded through federation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Very close collaboration between </a:t>
            </a:r>
            <a:r>
              <a:rPr lang="en-GB" dirty="0" err="1"/>
              <a:t>SANReN</a:t>
            </a:r>
            <a:r>
              <a:rPr lang="en-GB" dirty="0"/>
              <a:t> and </a:t>
            </a:r>
            <a:r>
              <a:rPr lang="en-GB" dirty="0" err="1"/>
              <a:t>SAGrid</a:t>
            </a:r>
            <a:r>
              <a:rPr lang="en-GB" dirty="0"/>
              <a:t> – grid services are an extension of the network and convergence of computing resources.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endParaRPr lang="en-GB" dirty="0"/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endParaRPr lang="en-GB" dirty="0"/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endParaRPr lang="en-GB" dirty="0"/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 smtClean="0"/>
              <a:t>See: </a:t>
            </a:r>
            <a:r>
              <a:rPr lang="en-GB" dirty="0"/>
              <a:t>http://www.chpcconf.co.za/Presentations/Monday/SA%20National%20Cyber-infrastructure%20and%20BELIEF-II%20Partnership/Colin%20Wright.pdf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 smtClean="0"/>
              <a:t>	http</a:t>
            </a:r>
            <a:r>
              <a:rPr lang="en-GB" dirty="0"/>
              <a:t>://cordis.europa.eu/fp7/ict/e-infrastructure/docs/wright.pdf 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 dirty="0"/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00125"/>
            <a:ext cx="28797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18002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900113"/>
            <a:ext cx="11160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numero diapositiva 3"/>
          <p:cNvSpPr>
            <a:spLocks noGrp="1"/>
          </p:cNvSpPr>
          <p:nvPr>
            <p:ph type="sldNum" idx="10"/>
          </p:nvPr>
        </p:nvSpPr>
        <p:spPr>
          <a:xfrm>
            <a:off x="8938318" y="5530379"/>
            <a:ext cx="998538" cy="515937"/>
          </a:xfrm>
        </p:spPr>
        <p:txBody>
          <a:bodyPr/>
          <a:lstStyle/>
          <a:p>
            <a:fld id="{2F1682BA-CA61-40F2-BC3E-8D9B8C966D1E}" type="slidenum">
              <a:rPr lang="en-US"/>
              <a:pPr/>
              <a:t>6</a:t>
            </a:fld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8168" y="1115541"/>
            <a:ext cx="3060700" cy="4319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853431" y="2050579"/>
            <a:ext cx="1006475" cy="2698750"/>
            <a:chOff x="1723" y="1723"/>
            <a:chExt cx="634" cy="1700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2245" y="1723"/>
              <a:ext cx="113" cy="1519"/>
            </a:xfrm>
            <a:prstGeom prst="can">
              <a:avLst>
                <a:gd name="adj" fmla="val 114199"/>
              </a:avLst>
            </a:prstGeom>
            <a:solidFill>
              <a:srgbClr val="99CCFF"/>
            </a:solidFill>
            <a:ln w="936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723" y="1723"/>
              <a:ext cx="113" cy="1701"/>
            </a:xfrm>
            <a:prstGeom prst="can">
              <a:avLst>
                <a:gd name="adj" fmla="val 127882"/>
              </a:avLst>
            </a:prstGeom>
            <a:solidFill>
              <a:srgbClr val="99CCFF"/>
            </a:solidFill>
            <a:ln w="936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68275"/>
            <a:ext cx="8289925" cy="928688"/>
          </a:xfrm>
          <a:ln/>
        </p:spPr>
        <p:txBody>
          <a:bodyPr tIns="29520"/>
          <a:lstStyle/>
          <a:p>
            <a: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 dirty="0" err="1"/>
              <a:t>SAGrid</a:t>
            </a:r>
            <a:r>
              <a:rPr lang="en-GB" dirty="0"/>
              <a:t> : designed with </a:t>
            </a:r>
            <a:r>
              <a:rPr lang="en-GB" dirty="0" smtClean="0"/>
              <a:t>the “look </a:t>
            </a:r>
            <a:r>
              <a:rPr lang="en-GB" dirty="0"/>
              <a:t>and feel” of </a:t>
            </a:r>
            <a:r>
              <a:rPr lang="en-GB" dirty="0" smtClean="0"/>
              <a:t>an I</a:t>
            </a:r>
            <a:r>
              <a:rPr lang="en-GB" baseline="30000" dirty="0" smtClean="0"/>
              <a:t>3</a:t>
            </a:r>
            <a:r>
              <a:rPr lang="en-GB" dirty="0" smtClean="0"/>
              <a:t> project</a:t>
            </a:r>
            <a:endParaRPr lang="en-GB" dirty="0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5590281" y="1294929"/>
            <a:ext cx="574675" cy="3957637"/>
            <a:chOff x="3447" y="1247"/>
            <a:chExt cx="362" cy="2493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3447" y="1247"/>
              <a:ext cx="363" cy="2494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3538" y="1323"/>
              <a:ext cx="235" cy="2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90000" tIns="45000" rIns="90000" bIns="45000"/>
            <a:lstStyle>
              <a:lvl1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rtl="1">
                <a:buClrTx/>
                <a:buFontTx/>
                <a:buNone/>
              </a:pPr>
              <a:r>
                <a:rPr lang="en-GB" sz="2000" b="1" i="1"/>
                <a:t>Operations, Support, Training</a:t>
              </a:r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4074218" y="2082329"/>
            <a:ext cx="1627188" cy="2379662"/>
            <a:chOff x="2492" y="1743"/>
            <a:chExt cx="1025" cy="1499"/>
          </a:xfrm>
        </p:grpSpPr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 flipV="1">
              <a:off x="2627" y="1742"/>
              <a:ext cx="892" cy="31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H="1">
              <a:off x="2491" y="1769"/>
              <a:ext cx="1028" cy="794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2491" y="1769"/>
              <a:ext cx="1028" cy="1474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4074218" y="2263304"/>
            <a:ext cx="1627188" cy="2379662"/>
            <a:chOff x="2492" y="1857"/>
            <a:chExt cx="1025" cy="1499"/>
          </a:xfrm>
        </p:grpSpPr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 flipV="1">
              <a:off x="2627" y="1856"/>
              <a:ext cx="892" cy="711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 flipH="1">
              <a:off x="2491" y="2563"/>
              <a:ext cx="1028" cy="113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H="1">
              <a:off x="2491" y="2563"/>
              <a:ext cx="1028" cy="794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4074218" y="2442691"/>
            <a:ext cx="1627188" cy="2379663"/>
            <a:chOff x="2492" y="1970"/>
            <a:chExt cx="1025" cy="1499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 flipH="1">
              <a:off x="2491" y="3243"/>
              <a:ext cx="1028" cy="227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H="1" flipV="1">
              <a:off x="2513" y="1969"/>
              <a:ext cx="1006" cy="1278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H="1" flipV="1">
              <a:off x="2513" y="2763"/>
              <a:ext cx="1006" cy="484"/>
            </a:xfrm>
            <a:prstGeom prst="line">
              <a:avLst/>
            </a:prstGeom>
            <a:noFill/>
            <a:ln w="36000">
              <a:solidFill>
                <a:srgbClr val="9447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237" name="AutoShape 21"/>
          <p:cNvSpPr>
            <a:spLocks/>
          </p:cNvSpPr>
          <p:nvPr/>
        </p:nvSpPr>
        <p:spPr bwMode="auto">
          <a:xfrm>
            <a:off x="6382443" y="1223491"/>
            <a:ext cx="539750" cy="4140200"/>
          </a:xfrm>
          <a:prstGeom prst="rightBrace">
            <a:avLst>
              <a:gd name="adj1" fmla="val 63922"/>
              <a:gd name="adj2" fmla="val 50000"/>
            </a:avLst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850756" y="1726729"/>
            <a:ext cx="16557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34131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/>
              <a:t>Users access instruments, software and computing resources independent of their location in a self-organised way, transparently across infrastructures</a:t>
            </a:r>
          </a:p>
        </p:txBody>
      </p: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8362056" y="1223491"/>
            <a:ext cx="1404937" cy="4138613"/>
            <a:chOff x="5193" y="1202"/>
            <a:chExt cx="885" cy="2607"/>
          </a:xfrm>
        </p:grpSpPr>
        <p:sp>
          <p:nvSpPr>
            <p:cNvPr id="9240" name="AutoShape 24"/>
            <p:cNvSpPr>
              <a:spLocks/>
            </p:cNvSpPr>
            <p:nvPr/>
          </p:nvSpPr>
          <p:spPr bwMode="auto">
            <a:xfrm>
              <a:off x="5193" y="1202"/>
              <a:ext cx="227" cy="2608"/>
            </a:xfrm>
            <a:prstGeom prst="leftBrace">
              <a:avLst>
                <a:gd name="adj1" fmla="val 95742"/>
                <a:gd name="adj2" fmla="val 50065"/>
              </a:avLst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241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" y="1838"/>
              <a:ext cx="507" cy="1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1924743" y="5357341"/>
            <a:ext cx="4529138" cy="1370013"/>
            <a:chOff x="1138" y="3806"/>
            <a:chExt cx="2853" cy="863"/>
          </a:xfrm>
        </p:grpSpPr>
        <p:sp>
          <p:nvSpPr>
            <p:cNvPr id="9243" name="AutoShape 27"/>
            <p:cNvSpPr>
              <a:spLocks/>
            </p:cNvSpPr>
            <p:nvPr/>
          </p:nvSpPr>
          <p:spPr bwMode="auto">
            <a:xfrm rot="5400000">
              <a:off x="2346" y="2600"/>
              <a:ext cx="315" cy="2730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1325" y="4131"/>
              <a:ext cx="2667" cy="539"/>
            </a:xfrm>
            <a:prstGeom prst="rect">
              <a:avLst/>
            </a:prstGeom>
            <a:solidFill>
              <a:srgbClr val="004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GB">
                  <a:solidFill>
                    <a:srgbClr val="FFFFFF"/>
                  </a:solidFill>
                </a:rPr>
                <a:t>Federal/Joint  Management, development, planning and research activities</a:t>
              </a:r>
            </a:p>
          </p:txBody>
        </p:sp>
      </p:grp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784918" y="1334616"/>
            <a:ext cx="3471863" cy="1244600"/>
            <a:chOff x="420" y="1272"/>
            <a:chExt cx="2187" cy="784"/>
          </a:xfrm>
        </p:grpSpPr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>
              <a:off x="1474" y="1272"/>
              <a:ext cx="1133" cy="768"/>
              <a:chOff x="1474" y="1272"/>
              <a:chExt cx="1133" cy="768"/>
            </a:xfrm>
          </p:grpSpPr>
          <p:pic>
            <p:nvPicPr>
              <p:cNvPr id="9247" name="Picture 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" y="1272"/>
                <a:ext cx="1134" cy="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248" name="Freeform 32"/>
              <p:cNvSpPr>
                <a:spLocks noChangeArrowheads="1"/>
              </p:cNvSpPr>
              <p:nvPr/>
            </p:nvSpPr>
            <p:spPr bwMode="auto">
              <a:xfrm>
                <a:off x="1621" y="1522"/>
                <a:ext cx="681" cy="454"/>
              </a:xfrm>
              <a:custGeom>
                <a:avLst/>
                <a:gdLst>
                  <a:gd name="T0" fmla="*/ 0 w 3001"/>
                  <a:gd name="T1" fmla="*/ 1500 h 2001"/>
                  <a:gd name="T2" fmla="*/ 1000 w 3001"/>
                  <a:gd name="T3" fmla="*/ 1500 h 2001"/>
                  <a:gd name="T4" fmla="*/ 1500 w 3001"/>
                  <a:gd name="T5" fmla="*/ 2000 h 2001"/>
                  <a:gd name="T6" fmla="*/ 3000 w 3001"/>
                  <a:gd name="T7" fmla="*/ 1000 h 2001"/>
                  <a:gd name="T8" fmla="*/ 3000 w 3001"/>
                  <a:gd name="T9" fmla="*/ 0 h 2001"/>
                  <a:gd name="T10" fmla="*/ 2000 w 3001"/>
                  <a:gd name="T11" fmla="*/ 0 h 2001"/>
                  <a:gd name="T12" fmla="*/ 2000 w 3001"/>
                  <a:gd name="T13" fmla="*/ 500 h 2001"/>
                  <a:gd name="T14" fmla="*/ 0 w 3001"/>
                  <a:gd name="T15" fmla="*/ 1500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1" h="2001">
                    <a:moveTo>
                      <a:pt x="0" y="1500"/>
                    </a:moveTo>
                    <a:lnTo>
                      <a:pt x="1000" y="1500"/>
                    </a:lnTo>
                    <a:lnTo>
                      <a:pt x="1500" y="2000"/>
                    </a:lnTo>
                    <a:lnTo>
                      <a:pt x="3000" y="1000"/>
                    </a:lnTo>
                    <a:lnTo>
                      <a:pt x="3000" y="0"/>
                    </a:lnTo>
                    <a:lnTo>
                      <a:pt x="2000" y="0"/>
                    </a:lnTo>
                    <a:lnTo>
                      <a:pt x="2000" y="500"/>
                    </a:lnTo>
                    <a:lnTo>
                      <a:pt x="0" y="1500"/>
                    </a:lnTo>
                  </a:path>
                </a:pathLst>
              </a:custGeom>
              <a:noFill/>
              <a:ln w="720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420" y="1338"/>
              <a:ext cx="680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9520" rIns="0" bIns="0"/>
            <a:lstStyle>
              <a:lvl1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FF0000"/>
                  </a:solidFill>
                </a:rPr>
                <a:t>National 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FF0000"/>
                  </a:solidFill>
                </a:rPr>
                <a:t>Research 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FF0000"/>
                  </a:solidFill>
                </a:rPr>
                <a:t>Network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FF0000"/>
                  </a:solidFill>
                </a:rPr>
                <a:t>connects</a:t>
              </a:r>
            </a:p>
          </p:txBody>
        </p:sp>
      </p:grpSp>
      <p:grpSp>
        <p:nvGrpSpPr>
          <p:cNvPr id="9250" name="Group 34"/>
          <p:cNvGrpSpPr>
            <a:grpSpLocks/>
          </p:cNvGrpSpPr>
          <p:nvPr/>
        </p:nvGrpSpPr>
        <p:grpSpPr bwMode="auto">
          <a:xfrm>
            <a:off x="154681" y="2915766"/>
            <a:ext cx="4084637" cy="1222375"/>
            <a:chOff x="23" y="2268"/>
            <a:chExt cx="2573" cy="770"/>
          </a:xfrm>
        </p:grpSpPr>
        <p:grpSp>
          <p:nvGrpSpPr>
            <p:cNvPr id="9251" name="Group 35"/>
            <p:cNvGrpSpPr>
              <a:grpSpLocks/>
            </p:cNvGrpSpPr>
            <p:nvPr/>
          </p:nvGrpSpPr>
          <p:grpSpPr bwMode="auto">
            <a:xfrm>
              <a:off x="1463" y="2268"/>
              <a:ext cx="1133" cy="770"/>
              <a:chOff x="1463" y="2268"/>
              <a:chExt cx="1133" cy="770"/>
            </a:xfrm>
          </p:grpSpPr>
          <p:pic>
            <p:nvPicPr>
              <p:cNvPr id="9252" name="Picture 3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3" y="2268"/>
                <a:ext cx="1134" cy="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253" name="Freeform 37"/>
              <p:cNvSpPr>
                <a:spLocks noChangeArrowheads="1"/>
              </p:cNvSpPr>
              <p:nvPr/>
            </p:nvSpPr>
            <p:spPr bwMode="auto">
              <a:xfrm>
                <a:off x="1723" y="2358"/>
                <a:ext cx="681" cy="567"/>
              </a:xfrm>
              <a:custGeom>
                <a:avLst/>
                <a:gdLst>
                  <a:gd name="T0" fmla="*/ 0 w 3001"/>
                  <a:gd name="T1" fmla="*/ 2500 h 2501"/>
                  <a:gd name="T2" fmla="*/ 2000 w 3001"/>
                  <a:gd name="T3" fmla="*/ 2000 h 2501"/>
                  <a:gd name="T4" fmla="*/ 3000 w 3001"/>
                  <a:gd name="T5" fmla="*/ 1000 h 2501"/>
                  <a:gd name="T6" fmla="*/ 500 w 3001"/>
                  <a:gd name="T7" fmla="*/ 1500 h 2501"/>
                  <a:gd name="T8" fmla="*/ 2500 w 3001"/>
                  <a:gd name="T9" fmla="*/ 0 h 2501"/>
                  <a:gd name="T10" fmla="*/ 3000 w 3001"/>
                  <a:gd name="T11" fmla="*/ 1000 h 2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1" h="2501">
                    <a:moveTo>
                      <a:pt x="0" y="2500"/>
                    </a:moveTo>
                    <a:lnTo>
                      <a:pt x="2000" y="2000"/>
                    </a:lnTo>
                    <a:lnTo>
                      <a:pt x="3000" y="1000"/>
                    </a:lnTo>
                    <a:lnTo>
                      <a:pt x="500" y="1500"/>
                    </a:lnTo>
                    <a:lnTo>
                      <a:pt x="2500" y="0"/>
                    </a:lnTo>
                    <a:lnTo>
                      <a:pt x="3000" y="1000"/>
                    </a:lnTo>
                  </a:path>
                </a:pathLst>
              </a:custGeom>
              <a:noFill/>
              <a:ln w="720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254" name="Text Box 38"/>
            <p:cNvSpPr txBox="1">
              <a:spLocks noChangeArrowheads="1"/>
            </p:cNvSpPr>
            <p:nvPr/>
          </p:nvSpPr>
          <p:spPr bwMode="auto">
            <a:xfrm>
              <a:off x="23" y="2294"/>
              <a:ext cx="1474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9520" rIns="0" bIns="0"/>
            <a:lstStyle>
              <a:lvl1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FF0000"/>
                  </a:solidFill>
                </a:rPr>
                <a:t> </a:t>
              </a:r>
              <a:r>
                <a:rPr lang="en-GB" b="1">
                  <a:solidFill>
                    <a:srgbClr val="00AE00"/>
                  </a:solidFill>
                </a:rPr>
                <a:t>HPC resources 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/>
                <a:t>and 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00AE00"/>
                  </a:solidFill>
                </a:rPr>
                <a:t>scientific equipment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FF0000"/>
                  </a:solidFill>
                </a:rPr>
                <a:t> </a:t>
              </a:r>
              <a:r>
                <a:rPr lang="en-GB" b="1"/>
                <a:t>w</a:t>
              </a:r>
              <a:r>
                <a:rPr lang="en-GB"/>
                <a:t>hich</a:t>
              </a:r>
              <a:r>
                <a:rPr lang="en-GB" b="1">
                  <a:solidFill>
                    <a:srgbClr val="000080"/>
                  </a:solidFill>
                </a:rPr>
                <a:t> </a:t>
              </a:r>
            </a:p>
          </p:txBody>
        </p:sp>
      </p:grpSp>
      <p:grpSp>
        <p:nvGrpSpPr>
          <p:cNvPr id="9255" name="Group 39"/>
          <p:cNvGrpSpPr>
            <a:grpSpLocks/>
          </p:cNvGrpSpPr>
          <p:nvPr/>
        </p:nvGrpSpPr>
        <p:grpSpPr bwMode="auto">
          <a:xfrm>
            <a:off x="334068" y="4050829"/>
            <a:ext cx="3922713" cy="1222375"/>
            <a:chOff x="136" y="2983"/>
            <a:chExt cx="2471" cy="770"/>
          </a:xfrm>
        </p:grpSpPr>
        <p:grpSp>
          <p:nvGrpSpPr>
            <p:cNvPr id="9256" name="Group 40"/>
            <p:cNvGrpSpPr>
              <a:grpSpLocks/>
            </p:cNvGrpSpPr>
            <p:nvPr/>
          </p:nvGrpSpPr>
          <p:grpSpPr bwMode="auto">
            <a:xfrm>
              <a:off x="1474" y="2983"/>
              <a:ext cx="1133" cy="770"/>
              <a:chOff x="1474" y="2983"/>
              <a:chExt cx="1133" cy="770"/>
            </a:xfrm>
          </p:grpSpPr>
          <p:pic>
            <p:nvPicPr>
              <p:cNvPr id="9257" name="Picture 4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" y="2983"/>
                <a:ext cx="1134" cy="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258" name="Freeform 42"/>
              <p:cNvSpPr>
                <a:spLocks noChangeArrowheads="1"/>
              </p:cNvSpPr>
              <p:nvPr/>
            </p:nvSpPr>
            <p:spPr bwMode="auto">
              <a:xfrm>
                <a:off x="1689" y="3187"/>
                <a:ext cx="567" cy="340"/>
              </a:xfrm>
              <a:custGeom>
                <a:avLst/>
                <a:gdLst>
                  <a:gd name="T0" fmla="*/ 0 w 2501"/>
                  <a:gd name="T1" fmla="*/ 1500 h 1501"/>
                  <a:gd name="T2" fmla="*/ 2500 w 2501"/>
                  <a:gd name="T3" fmla="*/ 1500 h 1501"/>
                  <a:gd name="T4" fmla="*/ 2500 w 2501"/>
                  <a:gd name="T5" fmla="*/ 0 h 1501"/>
                  <a:gd name="T6" fmla="*/ 0 w 2501"/>
                  <a:gd name="T7" fmla="*/ 1500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01" h="1501">
                    <a:moveTo>
                      <a:pt x="0" y="1500"/>
                    </a:moveTo>
                    <a:lnTo>
                      <a:pt x="2500" y="1500"/>
                    </a:lnTo>
                    <a:lnTo>
                      <a:pt x="2500" y="0"/>
                    </a:lnTo>
                    <a:lnTo>
                      <a:pt x="0" y="1500"/>
                    </a:lnTo>
                  </a:path>
                </a:pathLst>
              </a:custGeom>
              <a:noFill/>
              <a:ln w="720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136" y="3027"/>
              <a:ext cx="1247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9520" rIns="0" bIns="0"/>
            <a:lstStyle>
              <a:lvl1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34131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339725" algn="l"/>
                  <a:tab pos="681038" algn="l"/>
                  <a:tab pos="1022350" algn="l"/>
                  <a:tab pos="1363663" algn="l"/>
                  <a:tab pos="1704975" algn="l"/>
                  <a:tab pos="2046288" algn="l"/>
                  <a:tab pos="2387600" algn="l"/>
                  <a:tab pos="2728913" algn="l"/>
                  <a:tab pos="3070225" algn="l"/>
                  <a:tab pos="3411538" algn="l"/>
                  <a:tab pos="3752850" algn="l"/>
                  <a:tab pos="4094163" algn="l"/>
                  <a:tab pos="4435475" algn="l"/>
                  <a:tab pos="4776788" algn="l"/>
                  <a:tab pos="5118100" algn="l"/>
                  <a:tab pos="5459413" algn="l"/>
                  <a:tab pos="5800725" algn="l"/>
                  <a:tab pos="6142038" algn="l"/>
                  <a:tab pos="6483350" algn="l"/>
                  <a:tab pos="6824663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000080"/>
                  </a:solidFill>
                </a:rPr>
                <a:t>self-organising 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000080"/>
                  </a:solidFill>
                </a:rPr>
                <a:t>user communities</a:t>
              </a:r>
            </a:p>
            <a:p>
              <a:pPr algn="ctr">
                <a:lnSpc>
                  <a:spcPct val="87000"/>
                </a:lnSpc>
                <a:spcBef>
                  <a:spcPts val="450"/>
                </a:spcBef>
                <a:buClrTx/>
                <a:buFontTx/>
                <a:buNone/>
              </a:pPr>
              <a:r>
                <a:rPr lang="en-GB" b="1">
                  <a:solidFill>
                    <a:srgbClr val="FF0000"/>
                  </a:solidFill>
                </a:rPr>
                <a:t>  </a:t>
              </a:r>
              <a:r>
                <a:rPr lang="en-GB" b="1">
                  <a:solidFill>
                    <a:srgbClr val="000080"/>
                  </a:solidFill>
                </a:rPr>
                <a:t> </a:t>
              </a:r>
              <a:r>
                <a:rPr lang="en-GB"/>
                <a:t>use to conduct their research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1678152-395F-4F52-8CDC-B72B8F51A253}" type="slidenum">
              <a:rPr lang="en-US"/>
              <a:pPr/>
              <a:t>7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-3175"/>
            <a:ext cx="8293100" cy="839788"/>
          </a:xfrm>
          <a:ln/>
        </p:spPr>
        <p:txBody>
          <a:bodyPr tIns="29520"/>
          <a:lstStyle/>
          <a:p>
            <a: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US" dirty="0" smtClean="0"/>
              <a:t>Governance </a:t>
            </a:r>
            <a:r>
              <a:rPr lang="en-US" dirty="0"/>
              <a:t>Model : </a:t>
            </a:r>
            <a:r>
              <a:rPr lang="en-US" dirty="0" err="1"/>
              <a:t>SAGrid</a:t>
            </a:r>
            <a:r>
              <a:rPr lang="en-US" dirty="0"/>
              <a:t> JRU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922338"/>
            <a:ext cx="9012238" cy="877887"/>
          </a:xfrm>
          <a:ln/>
        </p:spPr>
        <p:txBody>
          <a:bodyPr/>
          <a:lstStyle/>
          <a:p>
            <a:pPr marL="333375" indent="-333375">
              <a:buFont typeface="Arial" charset="0"/>
              <a:buChar char="•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  <a:tab pos="8686800" algn="l"/>
              </a:tabLst>
            </a:pPr>
            <a:r>
              <a:rPr lang="en-US"/>
              <a:t>Comprises IT department heads, heads of research groups, heads of laboratories</a:t>
            </a:r>
          </a:p>
          <a:p>
            <a:pPr marL="733425" lvl="1" indent="-276225">
              <a:buFont typeface="Arial" charset="0"/>
              <a:buChar char="–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  <a:tab pos="8686800" algn="l"/>
              </a:tabLst>
            </a:pPr>
            <a:r>
              <a:rPr lang="en-US"/>
              <a:t>Precursor to a </a:t>
            </a:r>
            <a:r>
              <a:rPr lang="en-US" b="1" i="1"/>
              <a:t>National Grid Initiative (NGI)</a:t>
            </a:r>
            <a:r>
              <a:rPr lang="en-US"/>
              <a:t> which is a binding document, has legal status.</a:t>
            </a:r>
          </a:p>
          <a:p>
            <a:pPr marL="733425" lvl="1" indent="-276225">
              <a:buFont typeface="Arial" charset="0"/>
              <a:buChar char="–"/>
              <a:tabLst>
                <a:tab pos="333375" algn="l"/>
                <a:tab pos="671513" algn="l"/>
                <a:tab pos="1012825" algn="l"/>
                <a:tab pos="1354138" algn="l"/>
                <a:tab pos="1695450" algn="l"/>
                <a:tab pos="2036763" algn="l"/>
                <a:tab pos="2378075" algn="l"/>
                <a:tab pos="2719388" algn="l"/>
                <a:tab pos="3060700" algn="l"/>
                <a:tab pos="3402013" algn="l"/>
                <a:tab pos="3743325" algn="l"/>
                <a:tab pos="4084638" algn="l"/>
                <a:tab pos="4425950" algn="l"/>
                <a:tab pos="4767263" algn="l"/>
                <a:tab pos="5108575" algn="l"/>
                <a:tab pos="5449888" algn="l"/>
                <a:tab pos="5791200" algn="l"/>
                <a:tab pos="6132513" algn="l"/>
                <a:tab pos="6473825" algn="l"/>
                <a:tab pos="6815138" algn="l"/>
                <a:tab pos="7156450" algn="l"/>
                <a:tab pos="7239000" algn="l"/>
                <a:tab pos="7962900" algn="l"/>
                <a:tab pos="8686800" algn="l"/>
              </a:tabLst>
            </a:pPr>
            <a:r>
              <a:rPr lang="en-US"/>
              <a:t>Current SAGrid JRU consists of : 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900113" y="1901825"/>
            <a:ext cx="8520112" cy="2416175"/>
            <a:chOff x="567" y="1198"/>
            <a:chExt cx="5367" cy="1522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1351"/>
              <a:ext cx="175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" y="1687"/>
              <a:ext cx="625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1782"/>
              <a:ext cx="1041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1215"/>
              <a:ext cx="534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1701"/>
              <a:ext cx="1580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" y="1865"/>
              <a:ext cx="12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198"/>
              <a:ext cx="2160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" y="2236"/>
              <a:ext cx="117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" y="2154"/>
              <a:ext cx="678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-298723"/>
            <a:ext cx="8289925" cy="838200"/>
          </a:xfrm>
          <a:ln/>
        </p:spPr>
        <p:txBody>
          <a:bodyPr tIns="29520"/>
          <a:lstStyle/>
          <a:p>
            <a:pPr>
              <a:buClrTx/>
              <a:buFontTx/>
              <a:buNone/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 dirty="0" err="1"/>
              <a:t>SAGrid</a:t>
            </a:r>
            <a:r>
              <a:rPr lang="en-GB" dirty="0"/>
              <a:t> : An example of an </a:t>
            </a:r>
            <a:r>
              <a:rPr lang="en-GB" dirty="0" smtClean="0"/>
              <a:t>Integrated Infrastructure Initiative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445"/>
            <a:ext cx="8999538" cy="4787900"/>
          </a:xfrm>
          <a:ln/>
        </p:spPr>
        <p:txBody>
          <a:bodyPr/>
          <a:lstStyle/>
          <a:p>
            <a:pPr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A coordinated effort to address all aspects of e-Infrastructure deployment, management and usage, modelled on experiences of similar projects worldwide</a:t>
            </a:r>
          </a:p>
          <a:p>
            <a:pPr marL="733425" lvl="1" indent="-276225">
              <a:buFont typeface="Arial" charset="0"/>
              <a:buChar char="–"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Training (in collaboration with EPIKH) </a:t>
            </a:r>
          </a:p>
          <a:p>
            <a:pPr marL="733425" lvl="1" indent="-276225">
              <a:buFont typeface="Arial" charset="0"/>
              <a:buChar char="–"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Deployment (in collaboration with IGI)</a:t>
            </a:r>
          </a:p>
          <a:p>
            <a:pPr marL="733425" lvl="1" indent="-276225">
              <a:buFont typeface="Arial" charset="0"/>
              <a:buChar char="–"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Operations (incubated by GILDA, now stand-alone)</a:t>
            </a:r>
          </a:p>
          <a:p>
            <a:pPr marL="733425" lvl="1" indent="-276225">
              <a:buFont typeface="Arial" charset="0"/>
              <a:buChar char="–"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Support (incubated by GILDA, now in collaboration with </a:t>
            </a:r>
            <a:r>
              <a:rPr lang="en-GB" sz="2400" dirty="0" smtClean="0"/>
              <a:t>IGI, EUMEDGRID-Support and CHAIN)</a:t>
            </a:r>
            <a:endParaRPr lang="en-GB" sz="2400" dirty="0"/>
          </a:p>
          <a:p>
            <a:pPr marL="733425" lvl="1" indent="-276225">
              <a:buFont typeface="Arial" charset="0"/>
              <a:buChar char="–"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Interoperability and collaboration (in </a:t>
            </a:r>
            <a:r>
              <a:rPr lang="en-GB" sz="2400" dirty="0" smtClean="0"/>
              <a:t>the context </a:t>
            </a:r>
            <a:r>
              <a:rPr lang="en-GB" sz="2400" dirty="0"/>
              <a:t>of CHAIN)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Special care has been taken on the last point, given the very good integration between SA and EU Science policies and participation of SA researchers to FP7 collaborative research projects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→	15 </a:t>
            </a:r>
            <a:r>
              <a:rPr lang="en-GB" sz="2400" dirty="0" err="1"/>
              <a:t>Meuro</a:t>
            </a:r>
            <a:r>
              <a:rPr lang="en-GB" sz="2400" dirty="0"/>
              <a:t> between 2007 and 2009 EC contribution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→ &gt; 100 proposals with </a:t>
            </a:r>
            <a:r>
              <a:rPr lang="en-GB" sz="2400" dirty="0" smtClean="0"/>
              <a:t>42% </a:t>
            </a:r>
            <a:r>
              <a:rPr lang="en-GB" sz="2400" dirty="0"/>
              <a:t>success rate in </a:t>
            </a:r>
            <a:r>
              <a:rPr lang="en-GB" sz="2400" dirty="0" smtClean="0"/>
              <a:t>the period </a:t>
            </a:r>
            <a:r>
              <a:rPr lang="en-GB" sz="2400" dirty="0"/>
              <a:t>2007-2009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http://</a:t>
            </a:r>
            <a:r>
              <a:rPr lang="en-GB" sz="2400" dirty="0" smtClean="0"/>
              <a:t>ec.europa.eu/research/evaluations/pdf/archive/fp7_monitoring_reports/third_fp7_monitoring_report.pdf#view=fit&amp;pagemode=none </a:t>
            </a:r>
            <a:endParaRPr lang="en-GB" sz="2400" dirty="0"/>
          </a:p>
          <a:p>
            <a:pPr>
              <a:buClrTx/>
              <a:buSzTx/>
              <a:buFontTx/>
              <a:buNone/>
              <a:tabLst>
                <a:tab pos="0" algn="l"/>
                <a:tab pos="338138" algn="l"/>
                <a:tab pos="679450" algn="l"/>
                <a:tab pos="1020763" algn="l"/>
                <a:tab pos="1362075" algn="l"/>
                <a:tab pos="1703388" algn="l"/>
                <a:tab pos="2044700" algn="l"/>
                <a:tab pos="2386013" algn="l"/>
                <a:tab pos="2727325" algn="l"/>
                <a:tab pos="3068638" algn="l"/>
                <a:tab pos="3409950" algn="l"/>
                <a:tab pos="3751263" algn="l"/>
                <a:tab pos="4092575" algn="l"/>
                <a:tab pos="4433888" algn="l"/>
                <a:tab pos="4775200" algn="l"/>
                <a:tab pos="5116513" algn="l"/>
                <a:tab pos="5457825" algn="l"/>
                <a:tab pos="5799138" algn="l"/>
                <a:tab pos="6140450" algn="l"/>
                <a:tab pos="6481763" algn="l"/>
                <a:tab pos="6823075" algn="l"/>
                <a:tab pos="7239000" algn="l"/>
                <a:tab pos="7962900" algn="l"/>
                <a:tab pos="8686800" algn="l"/>
              </a:tabLst>
            </a:pPr>
            <a:r>
              <a:rPr lang="en-GB" sz="2400" b="1" dirty="0"/>
              <a:t>Common e-Science infrastructure is essential to the success of many of these projects.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131C69-1FC6-4BF6-94C3-3386B6996742}" type="slidenum">
              <a:rPr lang="en-US"/>
              <a:pPr/>
              <a:t>9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12725"/>
            <a:ext cx="8285163" cy="833438"/>
          </a:xfrm>
          <a:ln/>
        </p:spPr>
        <p:txBody>
          <a:bodyPr/>
          <a:lstStyle/>
          <a:p>
            <a:pPr>
              <a:tabLst>
                <a:tab pos="0" algn="l"/>
                <a:tab pos="339725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239000" algn="l"/>
                <a:tab pos="7962900" algn="l"/>
              </a:tabLst>
            </a:pPr>
            <a:r>
              <a:rPr lang="en-GB"/>
              <a:t>SAGrid Overview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7163" y="1176338"/>
            <a:ext cx="8288337" cy="498951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/>
              <a:t>Resources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/>
              <a:t>Operations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/>
              <a:t>Support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r>
              <a:rPr lang="en-GB"/>
              <a:t>Middleware</a:t>
            </a:r>
          </a:p>
          <a:p>
            <a:pPr indent="-341313">
              <a:buClrTx/>
              <a:buFontTx/>
              <a:buNone/>
              <a:tabLst>
                <a:tab pos="342900" algn="l"/>
                <a:tab pos="681038" algn="l"/>
                <a:tab pos="1022350" algn="l"/>
                <a:tab pos="1363663" algn="l"/>
                <a:tab pos="1704975" algn="l"/>
                <a:tab pos="2046288" algn="l"/>
                <a:tab pos="2387600" algn="l"/>
                <a:tab pos="2728913" algn="l"/>
                <a:tab pos="3070225" algn="l"/>
                <a:tab pos="3411538" algn="l"/>
                <a:tab pos="3752850" algn="l"/>
                <a:tab pos="4094163" algn="l"/>
                <a:tab pos="4435475" algn="l"/>
                <a:tab pos="4776788" algn="l"/>
                <a:tab pos="5118100" algn="l"/>
                <a:tab pos="5459413" algn="l"/>
                <a:tab pos="5800725" algn="l"/>
                <a:tab pos="6142038" algn="l"/>
                <a:tab pos="6483350" algn="l"/>
                <a:tab pos="6824663" algn="l"/>
                <a:tab pos="7165975" algn="l"/>
                <a:tab pos="7239000" algn="l"/>
                <a:tab pos="7962900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131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131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131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131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</TotalTime>
  <Words>1070</Words>
  <Application>Microsoft Office PowerPoint</Application>
  <PresentationFormat>Personalizzato</PresentationFormat>
  <Paragraphs>176</Paragraphs>
  <Slides>18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Tema di Office</vt:lpstr>
      <vt:lpstr>Presentazione standard di PowerPoint</vt:lpstr>
      <vt:lpstr>Overview</vt:lpstr>
      <vt:lpstr>Southern Africa : </vt:lpstr>
      <vt:lpstr>African connectivity</vt:lpstr>
      <vt:lpstr>South African “National CyberInfrastructure Programme”</vt:lpstr>
      <vt:lpstr>SAGrid : designed with the “look and feel” of an I3 project</vt:lpstr>
      <vt:lpstr>Governance Model : SAGrid JRU</vt:lpstr>
      <vt:lpstr>SAGrid : An example of an Integrated Infrastructure Initiative</vt:lpstr>
      <vt:lpstr>SAGrid Overview</vt:lpstr>
      <vt:lpstr>Holistic view of the HPC  resources in South Africa</vt:lpstr>
      <vt:lpstr>SAGrid through the eyes of SANREN </vt:lpstr>
      <vt:lpstr>Support : South African National Grid Operations Portal</vt:lpstr>
      <vt:lpstr>HP/UNESCO Brain Gain Initiative</vt:lpstr>
      <vt:lpstr>Need for Regional (grid) Coordination </vt:lpstr>
      <vt:lpstr>Current support model :  ops.sagrid.ac.za routes everything (“by hand”) no way to maintain identity and  no tracking / routing across infrastructures</vt:lpstr>
      <vt:lpstr>Proposed support model : a single interface between EGI and Africa</vt:lpstr>
      <vt:lpstr>Africa ROC (http://roc.africa-grid.org)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barbera</dc:creator>
  <cp:lastModifiedBy>Roberto Barbera</cp:lastModifiedBy>
  <cp:revision>92</cp:revision>
  <cp:lastPrinted>1601-01-01T00:00:00Z</cp:lastPrinted>
  <dcterms:created xsi:type="dcterms:W3CDTF">1601-01-01T00:00:00Z</dcterms:created>
  <dcterms:modified xsi:type="dcterms:W3CDTF">2010-09-16T06:49:55Z</dcterms:modified>
</cp:coreProperties>
</file>