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256" r:id="rId2"/>
    <p:sldId id="380" r:id="rId3"/>
    <p:sldId id="378" r:id="rId4"/>
    <p:sldId id="394" r:id="rId5"/>
    <p:sldId id="379" r:id="rId6"/>
    <p:sldId id="395" r:id="rId7"/>
    <p:sldId id="396" r:id="rId8"/>
    <p:sldId id="397" r:id="rId9"/>
    <p:sldId id="399" r:id="rId10"/>
    <p:sldId id="404" r:id="rId11"/>
    <p:sldId id="405" r:id="rId12"/>
    <p:sldId id="400" r:id="rId13"/>
    <p:sldId id="409" r:id="rId14"/>
    <p:sldId id="386" r:id="rId15"/>
    <p:sldId id="387" r:id="rId16"/>
    <p:sldId id="419" r:id="rId17"/>
    <p:sldId id="418" r:id="rId18"/>
    <p:sldId id="388" r:id="rId19"/>
    <p:sldId id="407" r:id="rId20"/>
    <p:sldId id="408" r:id="rId21"/>
    <p:sldId id="416" r:id="rId22"/>
    <p:sldId id="401" r:id="rId23"/>
    <p:sldId id="402" r:id="rId24"/>
    <p:sldId id="417" r:id="rId25"/>
    <p:sldId id="390" r:id="rId26"/>
    <p:sldId id="391" r:id="rId27"/>
  </p:sldIdLst>
  <p:sldSz cx="9144000" cy="6858000" type="screen4x3"/>
  <p:notesSz cx="6746875" cy="9867900"/>
  <p:custDataLst>
    <p:tags r:id="rId30"/>
  </p:custDataLst>
  <p:defaultTextStyle>
    <a:defPPr>
      <a:defRPr lang="en-GB"/>
    </a:defPPr>
    <a:lvl1pPr algn="ctr" rtl="0" eaLnBrk="0" fontAlgn="base" hangingPunct="0">
      <a:lnSpc>
        <a:spcPct val="110000"/>
      </a:lnSpc>
      <a:spcBef>
        <a:spcPct val="50000"/>
      </a:spcBef>
      <a:spcAft>
        <a:spcPct val="0"/>
      </a:spcAft>
      <a:buClr>
        <a:srgbClr val="FFCC00"/>
      </a:buClr>
      <a:buFont typeface="Wingdings" charset="2"/>
      <a:defRPr sz="2000" kern="1200">
        <a:solidFill>
          <a:schemeClr val="accent2"/>
        </a:solidFill>
        <a:latin typeface="Arial" charset="0"/>
        <a:ea typeface="+mn-ea"/>
        <a:cs typeface="Arial" charset="0"/>
      </a:defRPr>
    </a:lvl1pPr>
    <a:lvl2pPr marL="457200" algn="ctr" rtl="0" eaLnBrk="0" fontAlgn="base" hangingPunct="0">
      <a:lnSpc>
        <a:spcPct val="110000"/>
      </a:lnSpc>
      <a:spcBef>
        <a:spcPct val="50000"/>
      </a:spcBef>
      <a:spcAft>
        <a:spcPct val="0"/>
      </a:spcAft>
      <a:buClr>
        <a:srgbClr val="FFCC00"/>
      </a:buClr>
      <a:buFont typeface="Wingdings" charset="2"/>
      <a:defRPr sz="2000" kern="1200">
        <a:solidFill>
          <a:schemeClr val="accent2"/>
        </a:solidFill>
        <a:latin typeface="Arial" charset="0"/>
        <a:ea typeface="+mn-ea"/>
        <a:cs typeface="Arial" charset="0"/>
      </a:defRPr>
    </a:lvl2pPr>
    <a:lvl3pPr marL="914400" algn="ctr" rtl="0" eaLnBrk="0" fontAlgn="base" hangingPunct="0">
      <a:lnSpc>
        <a:spcPct val="110000"/>
      </a:lnSpc>
      <a:spcBef>
        <a:spcPct val="50000"/>
      </a:spcBef>
      <a:spcAft>
        <a:spcPct val="0"/>
      </a:spcAft>
      <a:buClr>
        <a:srgbClr val="FFCC00"/>
      </a:buClr>
      <a:buFont typeface="Wingdings" charset="2"/>
      <a:defRPr sz="2000" kern="1200">
        <a:solidFill>
          <a:schemeClr val="accent2"/>
        </a:solidFill>
        <a:latin typeface="Arial" charset="0"/>
        <a:ea typeface="+mn-ea"/>
        <a:cs typeface="Arial" charset="0"/>
      </a:defRPr>
    </a:lvl3pPr>
    <a:lvl4pPr marL="1371600" algn="ctr" rtl="0" eaLnBrk="0" fontAlgn="base" hangingPunct="0">
      <a:lnSpc>
        <a:spcPct val="110000"/>
      </a:lnSpc>
      <a:spcBef>
        <a:spcPct val="50000"/>
      </a:spcBef>
      <a:spcAft>
        <a:spcPct val="0"/>
      </a:spcAft>
      <a:buClr>
        <a:srgbClr val="FFCC00"/>
      </a:buClr>
      <a:buFont typeface="Wingdings" charset="2"/>
      <a:defRPr sz="2000" kern="1200">
        <a:solidFill>
          <a:schemeClr val="accent2"/>
        </a:solidFill>
        <a:latin typeface="Arial" charset="0"/>
        <a:ea typeface="+mn-ea"/>
        <a:cs typeface="Arial" charset="0"/>
      </a:defRPr>
    </a:lvl4pPr>
    <a:lvl5pPr marL="1828800" algn="ctr" rtl="0" eaLnBrk="0" fontAlgn="base" hangingPunct="0">
      <a:lnSpc>
        <a:spcPct val="110000"/>
      </a:lnSpc>
      <a:spcBef>
        <a:spcPct val="50000"/>
      </a:spcBef>
      <a:spcAft>
        <a:spcPct val="0"/>
      </a:spcAft>
      <a:buClr>
        <a:srgbClr val="FFCC00"/>
      </a:buClr>
      <a:buFont typeface="Wingdings" charset="2"/>
      <a:defRPr sz="2000" kern="1200">
        <a:solidFill>
          <a:schemeClr val="accent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accent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accent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accent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accent2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5BA9"/>
    <a:srgbClr val="F1AF00"/>
    <a:srgbClr val="2B519A"/>
    <a:srgbClr val="00007A"/>
    <a:srgbClr val="000074"/>
    <a:srgbClr val="000060"/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9815" autoAdjust="0"/>
  </p:normalViewPr>
  <p:slideViewPr>
    <p:cSldViewPr snapToGrid="0">
      <p:cViewPr>
        <p:scale>
          <a:sx n="70" d="100"/>
          <a:sy n="70" d="100"/>
        </p:scale>
        <p:origin x="-708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2700" y="0"/>
            <a:ext cx="292258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2258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2700" y="9374188"/>
            <a:ext cx="292258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fld id="{573E4255-C840-4576-864F-3712528D03B5}" type="slidenum">
              <a:rPr lang="en-GB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804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2700" y="0"/>
            <a:ext cx="292258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6463" y="741363"/>
            <a:ext cx="4933950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687888"/>
            <a:ext cx="539750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2258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2700" y="9374188"/>
            <a:ext cx="292258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fld id="{8B2C7421-A8B9-4B0E-BE3D-393E068381E8}" type="slidenum">
              <a:rPr lang="en-GB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5468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5D87DC-6279-4B89-8715-E00F05928205}" type="slidenum">
              <a:rPr lang="en-GB"/>
              <a:pPr/>
              <a:t>2</a:t>
            </a:fld>
            <a:endParaRPr lang="en-GB"/>
          </a:p>
        </p:txBody>
      </p:sp>
      <p:sp>
        <p:nvSpPr>
          <p:cNvPr id="67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39775"/>
            <a:ext cx="4933950" cy="3700463"/>
          </a:xfrm>
          <a:ln/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4687888"/>
            <a:ext cx="4946650" cy="4440237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E56CE9-6CF9-4676-874F-A750F0DDD2E0}" type="slidenum">
              <a:rPr lang="en-GB"/>
              <a:pPr/>
              <a:t>3</a:t>
            </a:fld>
            <a:endParaRPr lang="en-GB"/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39775"/>
            <a:ext cx="4933950" cy="3700463"/>
          </a:xfrm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4687888"/>
            <a:ext cx="4946650" cy="4440237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3EB8DC-9E3C-4077-A6FD-A5109A16B518}" type="slidenum">
              <a:rPr lang="en-GB"/>
              <a:pPr/>
              <a:t>4</a:t>
            </a:fld>
            <a:endParaRPr lang="en-GB"/>
          </a:p>
        </p:txBody>
      </p:sp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39775"/>
            <a:ext cx="4933950" cy="3700463"/>
          </a:xfrm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4687888"/>
            <a:ext cx="4946650" cy="4440237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AFDCBE-CFF2-49D7-81A5-E1C50330A826}" type="slidenum">
              <a:rPr lang="en-GB"/>
              <a:pPr/>
              <a:t>5</a:t>
            </a:fld>
            <a:endParaRPr lang="en-GB"/>
          </a:p>
        </p:txBody>
      </p:sp>
      <p:sp>
        <p:nvSpPr>
          <p:cNvPr id="67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39775"/>
            <a:ext cx="4933950" cy="3700463"/>
          </a:xfrm>
          <a:ln/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4687888"/>
            <a:ext cx="4946650" cy="4440237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06C3D7-1FC6-4FBB-A37B-CB955F707786}" type="slidenum">
              <a:rPr lang="en-GB"/>
              <a:pPr/>
              <a:t>14</a:t>
            </a:fld>
            <a:endParaRPr lang="en-GB"/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39775"/>
            <a:ext cx="4933950" cy="3700463"/>
          </a:xfrm>
          <a:ln/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4687888"/>
            <a:ext cx="4946650" cy="4440237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FED439-388C-4063-A77B-D3625B90EC90}" type="slidenum">
              <a:rPr lang="en-GB"/>
              <a:pPr/>
              <a:t>15</a:t>
            </a:fld>
            <a:endParaRPr lang="en-GB"/>
          </a:p>
        </p:txBody>
      </p:sp>
      <p:sp>
        <p:nvSpPr>
          <p:cNvPr id="69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39775"/>
            <a:ext cx="4933950" cy="3700463"/>
          </a:xfrm>
          <a:ln/>
        </p:spPr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4687888"/>
            <a:ext cx="4946650" cy="4440237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F6973B-289C-4F0B-A5D5-C59357388C8B}" type="slidenum">
              <a:rPr lang="en-GB"/>
              <a:pPr/>
              <a:t>18</a:t>
            </a:fld>
            <a:endParaRPr lang="en-GB"/>
          </a:p>
        </p:txBody>
      </p:sp>
      <p:sp>
        <p:nvSpPr>
          <p:cNvPr id="69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39775"/>
            <a:ext cx="4933950" cy="3700463"/>
          </a:xfrm>
          <a:ln/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4687888"/>
            <a:ext cx="4946650" cy="4440237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7B9BF3-73DC-449D-8A4B-69D7ABDFC808}" type="slidenum">
              <a:rPr lang="en-GB"/>
              <a:pPr/>
              <a:t>25</a:t>
            </a:fld>
            <a:endParaRPr lang="en-GB"/>
          </a:p>
        </p:txBody>
      </p:sp>
      <p:sp>
        <p:nvSpPr>
          <p:cNvPr id="69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39775"/>
            <a:ext cx="4933950" cy="3700463"/>
          </a:xfrm>
          <a:ln/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4687888"/>
            <a:ext cx="4946650" cy="4440237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orzio-cometa.it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35" name="Picture 83" descr="epikh_b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4788"/>
            <a:ext cx="9144000" cy="30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33" name="Picture 81" descr="epikh_b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75" name="Rectangle 23"/>
          <p:cNvSpPr>
            <a:spLocks noGrp="1" noChangeArrowheads="1"/>
          </p:cNvSpPr>
          <p:nvPr>
            <p:ph type="subTitle" idx="1"/>
          </p:nvPr>
        </p:nvSpPr>
        <p:spPr>
          <a:xfrm>
            <a:off x="2160588" y="3676650"/>
            <a:ext cx="6518275" cy="1397000"/>
          </a:xfrm>
        </p:spPr>
        <p:txBody>
          <a:bodyPr/>
          <a:lstStyle>
            <a:lvl1pPr marL="0" indent="0">
              <a:buFontTx/>
              <a:buNone/>
              <a:defRPr sz="2000" i="1"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  <a:p>
            <a:pPr lvl="0"/>
            <a:r>
              <a:rPr lang="en-GB" noProof="0" smtClean="0"/>
              <a:t>Date of Event</a:t>
            </a:r>
          </a:p>
        </p:txBody>
      </p:sp>
      <p:sp>
        <p:nvSpPr>
          <p:cNvPr id="23579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2155825" y="2493963"/>
            <a:ext cx="6518275" cy="1076325"/>
          </a:xfrm>
        </p:spPr>
        <p:txBody>
          <a:bodyPr anchor="t"/>
          <a:lstStyle>
            <a:lvl1pPr algn="ctr">
              <a:defRPr sz="28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23614" name="Text Box 62">
            <a:hlinkClick r:id="rId3"/>
          </p:cNvPr>
          <p:cNvSpPr txBox="1">
            <a:spLocks noChangeArrowheads="1"/>
          </p:cNvSpPr>
          <p:nvPr/>
        </p:nvSpPr>
        <p:spPr bwMode="auto">
          <a:xfrm>
            <a:off x="0" y="6521450"/>
            <a:ext cx="1541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20000"/>
              </a:spcBef>
              <a:buClr>
                <a:srgbClr val="FFCC66"/>
              </a:buClr>
              <a:buFontTx/>
              <a:buNone/>
            </a:pPr>
            <a:r>
              <a:rPr lang="en-GB" sz="1600" b="1">
                <a:solidFill>
                  <a:schemeClr val="bg1"/>
                </a:solidFill>
              </a:rPr>
              <a:t>www.epikh.eu</a:t>
            </a:r>
          </a:p>
        </p:txBody>
      </p:sp>
      <p:sp>
        <p:nvSpPr>
          <p:cNvPr id="23628" name="Rectangle 76"/>
          <p:cNvSpPr>
            <a:spLocks noChangeArrowheads="1"/>
          </p:cNvSpPr>
          <p:nvPr userDrawn="1"/>
        </p:nvSpPr>
        <p:spPr bwMode="auto">
          <a:xfrm>
            <a:off x="63500" y="-346075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it-IT" sz="2800" b="1">
                <a:solidFill>
                  <a:schemeClr val="bg1"/>
                </a:solidFill>
              </a:rPr>
              <a:t>The EPIKH Project</a:t>
            </a:r>
          </a:p>
        </p:txBody>
      </p:sp>
      <p:pic>
        <p:nvPicPr>
          <p:cNvPr id="23634" name="Picture 82" descr="logo_final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093787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37" name="Picture 85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3" y="-7938"/>
            <a:ext cx="1071562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641" name="Picture 8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5767388"/>
            <a:ext cx="812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42" name="Picture 90" descr="FP7-people-log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5721350"/>
            <a:ext cx="915988" cy="8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43" name="Text Box 91"/>
          <p:cNvSpPr txBox="1">
            <a:spLocks noChangeArrowheads="1"/>
          </p:cNvSpPr>
          <p:nvPr userDrawn="1"/>
        </p:nvSpPr>
        <p:spPr bwMode="auto">
          <a:xfrm>
            <a:off x="1073150" y="373063"/>
            <a:ext cx="70040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73075" indent="-473075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800" b="1">
                <a:solidFill>
                  <a:schemeClr val="bg1"/>
                </a:solidFill>
              </a:rPr>
              <a:t>(Exchange Programme to advance e-Infrastructure Know-How)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Amsterdam, EGI Technical Forum, 16.07.2010</a:t>
            </a:r>
            <a:endParaRPr lang="en-GB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B471F1-FCA2-42E7-9FBE-C05910ADD9D1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Amsterdam, EGI Technical Forum, 16.09.2010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1DD738-4651-4817-946C-39FAA42221EE}" type="slidenum">
              <a:rPr lang="en-GB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001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Amsterdam, EGI Technical Forum, 16.09.2010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5CCD92-9F7F-4452-B3EE-07BA26CFA166}" type="slidenum">
              <a:rPr lang="en-GB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618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84" name="Picture 156" descr="epikh_b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86" name="Picture 158" descr="epikh_b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6564313"/>
            <a:ext cx="9144000" cy="30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1325" y="6543675"/>
            <a:ext cx="8124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Amsterdam, EGI Technical Forum, 16.07.2010</a:t>
            </a:r>
            <a:endParaRPr lang="en-GB" dirty="0"/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fld id="{80B471F1-FCA2-42E7-9FBE-C05910ADD9D1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22638" name="Rectangle 1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974725"/>
            <a:ext cx="8589963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22682" name="Rectangle 154"/>
          <p:cNvSpPr>
            <a:spLocks noGrp="1" noChangeArrowheads="1"/>
          </p:cNvSpPr>
          <p:nvPr>
            <p:ph type="title"/>
          </p:nvPr>
        </p:nvSpPr>
        <p:spPr bwMode="auto">
          <a:xfrm>
            <a:off x="935038" y="-2190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Slide Title</a:t>
            </a:r>
          </a:p>
        </p:txBody>
      </p:sp>
      <p:pic>
        <p:nvPicPr>
          <p:cNvPr id="22685" name="Picture 157" descr="logo_fin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1093788" cy="7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5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1AF00"/>
        </a:buClr>
        <a:buFont typeface="Arial" charset="0"/>
        <a:buChar char="–"/>
        <a:defRPr sz="2100">
          <a:solidFill>
            <a:srgbClr val="00338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Font typeface="Wingdings" charset="2"/>
        <a:buChar char="§"/>
        <a:defRPr sz="1900">
          <a:solidFill>
            <a:srgbClr val="00338F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•"/>
        <a:defRPr i="1">
          <a:solidFill>
            <a:srgbClr val="00338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oberto.barbera@ct.infn.i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jpe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26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Relationship Id="rId1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46288" y="1911350"/>
            <a:ext cx="6518275" cy="1076325"/>
          </a:xfrm>
        </p:spPr>
        <p:txBody>
          <a:bodyPr/>
          <a:lstStyle/>
          <a:p>
            <a:pPr algn="l"/>
            <a:r>
              <a:rPr lang="it-IT" sz="3200" dirty="0">
                <a:solidFill>
                  <a:schemeClr val="tx1"/>
                </a:solidFill>
              </a:rPr>
              <a:t>The EPIKH Project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7088" y="3311525"/>
            <a:ext cx="6683375" cy="1931988"/>
          </a:xfrm>
        </p:spPr>
        <p:txBody>
          <a:bodyPr/>
          <a:lstStyle/>
          <a:p>
            <a:r>
              <a:rPr lang="it-IT" dirty="0"/>
              <a:t>Roberto Barbera (</a:t>
            </a:r>
            <a:r>
              <a:rPr lang="it-IT" dirty="0">
                <a:hlinkClick r:id="rId2"/>
              </a:rPr>
              <a:t>roberto.barbera@ct.infn.it</a:t>
            </a:r>
            <a:r>
              <a:rPr lang="it-IT" dirty="0"/>
              <a:t>)  </a:t>
            </a:r>
          </a:p>
          <a:p>
            <a:r>
              <a:rPr lang="it-IT" dirty="0" err="1"/>
              <a:t>University</a:t>
            </a:r>
            <a:r>
              <a:rPr lang="it-IT" dirty="0"/>
              <a:t> of </a:t>
            </a:r>
            <a:r>
              <a:rPr lang="it-IT" dirty="0" smtClean="0"/>
              <a:t>Catania &amp; INFN &amp; Consorzio COMETA</a:t>
            </a:r>
            <a:endParaRPr lang="it-IT" dirty="0"/>
          </a:p>
          <a:p>
            <a:r>
              <a:rPr lang="it-IT" dirty="0" smtClean="0"/>
              <a:t>EGI Technical Forum</a:t>
            </a:r>
            <a:endParaRPr lang="it-IT" dirty="0"/>
          </a:p>
          <a:p>
            <a:r>
              <a:rPr lang="it-IT" dirty="0" smtClean="0"/>
              <a:t>Amsterdam, 16.09.2010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 smtClean="0"/>
              <a:t>Amsterdam, EGI Technical Forum, 16.09.2010</a:t>
            </a:r>
            <a:endParaRPr lang="en-GB" dirty="0"/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D5355A-591D-4F11-B898-4FC0AAABACC8}" type="slidenum">
              <a:rPr lang="en-GB"/>
              <a:pPr/>
              <a:t>10</a:t>
            </a:fld>
            <a:endParaRPr lang="en-GB"/>
          </a:p>
        </p:txBody>
      </p:sp>
      <p:pic>
        <p:nvPicPr>
          <p:cNvPr id="715785" name="Picture 9" descr="call-for-gra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781050"/>
            <a:ext cx="7621588" cy="576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982336" y="-203200"/>
            <a:ext cx="82296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dirty="0"/>
              <a:t>Grant </a:t>
            </a:r>
            <a:r>
              <a:rPr lang="it-IT" dirty="0" err="1" smtClean="0"/>
              <a:t>opportunities</a:t>
            </a:r>
            <a:r>
              <a:rPr lang="it-IT" dirty="0"/>
              <a:t/>
            </a:r>
            <a:br>
              <a:rPr lang="it-IT" dirty="0"/>
            </a:br>
            <a:r>
              <a:rPr lang="it-IT" sz="2400" dirty="0"/>
              <a:t>(</a:t>
            </a:r>
            <a:r>
              <a:rPr lang="it-IT" sz="1600" dirty="0"/>
              <a:t>http://wiki.epikh.eu/</a:t>
            </a:r>
            <a:r>
              <a:rPr lang="it-IT" sz="1600" dirty="0" err="1"/>
              <a:t>index.php?option</a:t>
            </a:r>
            <a:r>
              <a:rPr lang="it-IT" sz="1600" dirty="0"/>
              <a:t>=</a:t>
            </a:r>
            <a:r>
              <a:rPr lang="it-IT" sz="1600" dirty="0" err="1"/>
              <a:t>com_wrapper&amp;view</a:t>
            </a:r>
            <a:r>
              <a:rPr lang="it-IT" sz="1600" dirty="0"/>
              <a:t>=</a:t>
            </a:r>
            <a:r>
              <a:rPr lang="it-IT" sz="1600" dirty="0" err="1"/>
              <a:t>wrapper&amp;Itemid</a:t>
            </a:r>
            <a:r>
              <a:rPr lang="it-IT" sz="1600" dirty="0"/>
              <a:t>=108</a:t>
            </a:r>
            <a:r>
              <a:rPr lang="it-IT" sz="2400" dirty="0"/>
              <a:t>)</a:t>
            </a:r>
          </a:p>
        </p:txBody>
      </p:sp>
      <p:sp>
        <p:nvSpPr>
          <p:cNvPr id="715784" name="Text Box 8"/>
          <p:cNvSpPr txBox="1">
            <a:spLocks noChangeArrowheads="1"/>
          </p:cNvSpPr>
          <p:nvPr/>
        </p:nvSpPr>
        <p:spPr bwMode="auto">
          <a:xfrm rot="20700000">
            <a:off x="51303" y="1651394"/>
            <a:ext cx="6191250" cy="612775"/>
          </a:xfrm>
          <a:prstGeom prst="rect">
            <a:avLst/>
          </a:prstGeom>
          <a:solidFill>
            <a:schemeClr val="bg1"/>
          </a:solidFill>
          <a:ln w="38100">
            <a:solidFill>
              <a:srgbClr val="C5140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8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</a:pPr>
            <a:r>
              <a:rPr lang="en-GB" sz="3600" b="1" dirty="0">
                <a:solidFill>
                  <a:srgbClr val="C51401"/>
                </a:solidFill>
                <a:ea typeface="ＭＳ Ｐゴシック" charset="-128"/>
              </a:rPr>
              <a:t>The call for grants is open !</a:t>
            </a:r>
            <a:endParaRPr lang="en-GB" sz="2800" b="1" dirty="0">
              <a:solidFill>
                <a:srgbClr val="C51401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 smtClean="0"/>
              <a:t>Amsterdam, EGI Technical Forum, 16.09.2010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88B51E-663D-4E09-8547-0F79623CE39C}" type="slidenum">
              <a:rPr lang="en-GB"/>
              <a:pPr/>
              <a:t>11</a:t>
            </a:fld>
            <a:endParaRPr lang="en-GB"/>
          </a:p>
        </p:txBody>
      </p:sp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71559"/>
            <a:ext cx="91440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dirty="0" smtClean="0"/>
              <a:t>51 </a:t>
            </a:r>
            <a:r>
              <a:rPr lang="it-IT" dirty="0" err="1"/>
              <a:t>grant</a:t>
            </a:r>
            <a:r>
              <a:rPr lang="it-IT" dirty="0"/>
              <a:t> </a:t>
            </a:r>
            <a:r>
              <a:rPr lang="it-IT" dirty="0" err="1"/>
              <a:t>requests</a:t>
            </a:r>
            <a:r>
              <a:rPr lang="it-IT" dirty="0"/>
              <a:t> </a:t>
            </a:r>
            <a:r>
              <a:rPr lang="it-IT" dirty="0" err="1" smtClean="0"/>
              <a:t>received</a:t>
            </a:r>
            <a:r>
              <a:rPr lang="it-IT" dirty="0" smtClean="0"/>
              <a:t>;</a:t>
            </a:r>
            <a:br>
              <a:rPr lang="it-IT" dirty="0" smtClean="0"/>
            </a:br>
            <a:r>
              <a:rPr lang="it-IT" dirty="0" smtClean="0"/>
              <a:t>39 </a:t>
            </a:r>
            <a:r>
              <a:rPr lang="it-IT" dirty="0" err="1" smtClean="0"/>
              <a:t>selected</a:t>
            </a:r>
            <a:r>
              <a:rPr lang="it-IT" dirty="0" smtClean="0"/>
              <a:t> and </a:t>
            </a:r>
            <a:r>
              <a:rPr lang="it-IT" dirty="0" err="1" smtClean="0"/>
              <a:t>funded</a:t>
            </a:r>
            <a:r>
              <a:rPr lang="it-IT" dirty="0" smtClean="0"/>
              <a:t> so far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8" y="807879"/>
            <a:ext cx="7599109" cy="5781454"/>
          </a:xfrm>
          <a:prstGeom prst="rect">
            <a:avLst/>
          </a:prstGeom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519232" y="1838583"/>
            <a:ext cx="4198585" cy="529569"/>
          </a:xfrm>
          <a:prstGeom prst="rect">
            <a:avLst/>
          </a:prstGeom>
          <a:noFill/>
          <a:ln w="38100" algn="ctr">
            <a:solidFill>
              <a:srgbClr val="FD4335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marL="473075" indent="-473075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sz="2800" b="1" dirty="0" smtClean="0">
                <a:solidFill>
                  <a:srgbClr val="FF0000"/>
                </a:solidFill>
              </a:rPr>
              <a:t>List of </a:t>
            </a:r>
            <a:r>
              <a:rPr lang="it-IT" sz="2800" b="1" dirty="0" err="1" smtClean="0">
                <a:solidFill>
                  <a:srgbClr val="FF0000"/>
                </a:solidFill>
              </a:rPr>
              <a:t>CVs</a:t>
            </a:r>
            <a:r>
              <a:rPr lang="it-IT" sz="2800" b="1" dirty="0" smtClean="0">
                <a:solidFill>
                  <a:srgbClr val="FF0000"/>
                </a:solidFill>
              </a:rPr>
              <a:t> and </a:t>
            </a:r>
            <a:r>
              <a:rPr lang="it-IT" sz="2800" b="1" dirty="0" err="1" smtClean="0">
                <a:solidFill>
                  <a:srgbClr val="FF0000"/>
                </a:solidFill>
              </a:rPr>
              <a:t>profiles</a:t>
            </a:r>
            <a:endParaRPr lang="it-IT" sz="2800" b="1" dirty="0">
              <a:solidFill>
                <a:srgbClr val="FF0000"/>
              </a:solidFill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5774869" y="851341"/>
            <a:ext cx="5949950" cy="4498975"/>
            <a:chOff x="5774869" y="851341"/>
            <a:chExt cx="5949950" cy="44989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4869" y="851341"/>
              <a:ext cx="5949950" cy="4498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7620648" y="1664633"/>
              <a:ext cx="1428750" cy="600075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rgbClr val="FD4335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marL="473075" indent="-473075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it-IT" sz="2800" b="1" dirty="0">
                  <a:solidFill>
                    <a:srgbClr val="FF0000"/>
                  </a:solidFill>
                </a:rPr>
                <a:t>Trainer</a:t>
              </a:r>
            </a:p>
          </p:txBody>
        </p:sp>
      </p:grpSp>
      <p:grpSp>
        <p:nvGrpSpPr>
          <p:cNvPr id="7" name="Gruppo 6"/>
          <p:cNvGrpSpPr/>
          <p:nvPr/>
        </p:nvGrpSpPr>
        <p:grpSpPr>
          <a:xfrm>
            <a:off x="7187338" y="2652342"/>
            <a:ext cx="5992813" cy="4535487"/>
            <a:chOff x="7187338" y="2652342"/>
            <a:chExt cx="5992813" cy="453548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7338" y="2652342"/>
              <a:ext cx="5992813" cy="4535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7260769" y="6146389"/>
              <a:ext cx="1489075" cy="600075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rgbClr val="FD4335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marL="473075" indent="-473075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it-IT" sz="2800" b="1">
                  <a:solidFill>
                    <a:srgbClr val="FF0000"/>
                  </a:solidFill>
                </a:rPr>
                <a:t>Trainee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 smtClean="0"/>
              <a:t>Amsterdam, EGI Technical Forum, 16.09.2010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A3D31B-CD93-4969-A3CC-057CD4541B0C}" type="slidenum">
              <a:rPr lang="en-GB"/>
              <a:pPr/>
              <a:t>12</a:t>
            </a:fld>
            <a:endParaRPr lang="en-GB"/>
          </a:p>
        </p:txBody>
      </p:sp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EPIKH </a:t>
            </a:r>
            <a:r>
              <a:rPr lang="it-IT" dirty="0" err="1"/>
              <a:t>s</a:t>
            </a:r>
            <a:r>
              <a:rPr lang="it-IT" dirty="0" err="1" smtClean="0"/>
              <a:t>econdments</a:t>
            </a:r>
            <a:r>
              <a:rPr lang="it-IT" dirty="0" smtClean="0"/>
              <a:t> </a:t>
            </a:r>
            <a:r>
              <a:rPr lang="it-IT" dirty="0" err="1"/>
              <a:t>done</a:t>
            </a:r>
            <a:r>
              <a:rPr lang="it-IT" dirty="0"/>
              <a:t> so far</a:t>
            </a:r>
            <a:br>
              <a:rPr lang="it-IT" dirty="0"/>
            </a:br>
            <a:r>
              <a:rPr lang="it-IT" sz="1400" dirty="0"/>
              <a:t>(http://wiki.epikh.eu/</a:t>
            </a:r>
            <a:r>
              <a:rPr lang="it-IT" sz="1400" dirty="0" err="1"/>
              <a:t>index.php?option</a:t>
            </a:r>
            <a:r>
              <a:rPr lang="it-IT" sz="1400" dirty="0"/>
              <a:t>=</a:t>
            </a:r>
            <a:r>
              <a:rPr lang="it-IT" sz="1400" dirty="0" err="1"/>
              <a:t>com_content&amp;view</a:t>
            </a:r>
            <a:r>
              <a:rPr lang="it-IT" sz="1400" dirty="0"/>
              <a:t>=</a:t>
            </a:r>
            <a:r>
              <a:rPr lang="it-IT" sz="1400" dirty="0" err="1"/>
              <a:t>article&amp;id</a:t>
            </a:r>
            <a:r>
              <a:rPr lang="it-IT" sz="1400" dirty="0"/>
              <a:t>=208&amp;Itemid=222)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66" y="740978"/>
            <a:ext cx="7586875" cy="5826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 smtClean="0"/>
              <a:t>Amsterdam, EGI Technical Forum, 16.09.2010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4C1FBF-DC87-4433-8EDF-8AF431FC70BE}" type="slidenum">
              <a:rPr lang="en-GB"/>
              <a:pPr/>
              <a:t>13</a:t>
            </a:fld>
            <a:endParaRPr lang="en-GB"/>
          </a:p>
        </p:txBody>
      </p:sp>
      <p:sp>
        <p:nvSpPr>
          <p:cNvPr id="72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EPIKH </a:t>
            </a:r>
            <a:r>
              <a:rPr lang="it-IT" dirty="0" err="1"/>
              <a:t>events</a:t>
            </a:r>
            <a:r>
              <a:rPr lang="it-IT" dirty="0"/>
              <a:t> </a:t>
            </a:r>
            <a:r>
              <a:rPr lang="it-IT" dirty="0" smtClean="0"/>
              <a:t>in the world</a:t>
            </a:r>
            <a:br>
              <a:rPr lang="it-IT" dirty="0" smtClean="0"/>
            </a:br>
            <a:r>
              <a:rPr lang="it-IT" sz="1400" dirty="0" smtClean="0"/>
              <a:t>(http</a:t>
            </a:r>
            <a:r>
              <a:rPr lang="it-IT" sz="1400" dirty="0"/>
              <a:t>://wiki.epikh.eu/</a:t>
            </a:r>
            <a:r>
              <a:rPr lang="it-IT" sz="1400" dirty="0" err="1"/>
              <a:t>index.php?option</a:t>
            </a:r>
            <a:r>
              <a:rPr lang="it-IT" sz="1400" dirty="0"/>
              <a:t>=</a:t>
            </a:r>
            <a:r>
              <a:rPr lang="it-IT" sz="1400" dirty="0" err="1"/>
              <a:t>com_content&amp;view</a:t>
            </a:r>
            <a:r>
              <a:rPr lang="it-IT" sz="1400" dirty="0"/>
              <a:t>=</a:t>
            </a:r>
            <a:r>
              <a:rPr lang="it-IT" sz="1400" dirty="0" err="1"/>
              <a:t>article&amp;id</a:t>
            </a:r>
            <a:r>
              <a:rPr lang="it-IT" sz="1400" dirty="0"/>
              <a:t>=216&amp;Itemid=225)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79" y="787647"/>
            <a:ext cx="7417790" cy="5776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 smtClean="0"/>
              <a:t>Amsterdam, EGI Technical Forum, 16.09.2010</a:t>
            </a:r>
            <a:endParaRPr lang="en-GB" dirty="0"/>
          </a:p>
        </p:txBody>
      </p:sp>
      <p:sp>
        <p:nvSpPr>
          <p:cNvPr id="33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DC88D8-1B03-40C5-B5A8-C8508E8C727A}" type="slidenum">
              <a:rPr lang="en-GB"/>
              <a:pPr/>
              <a:t>14</a:t>
            </a:fld>
            <a:endParaRPr lang="en-GB"/>
          </a:p>
        </p:txBody>
      </p:sp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900" dirty="0"/>
              <a:t>EPIKH </a:t>
            </a:r>
            <a:r>
              <a:rPr lang="en-GB" sz="2900" dirty="0" smtClean="0"/>
              <a:t>Schools </a:t>
            </a:r>
            <a:r>
              <a:rPr lang="en-GB" sz="2500" dirty="0" smtClean="0"/>
              <a:t>(1/2</a:t>
            </a:r>
            <a:r>
              <a:rPr lang="en-GB" sz="2500" dirty="0"/>
              <a:t>)</a:t>
            </a:r>
          </a:p>
        </p:txBody>
      </p:sp>
      <p:sp>
        <p:nvSpPr>
          <p:cNvPr id="689155" name="TextBox 4"/>
          <p:cNvSpPr txBox="1">
            <a:spLocks noChangeArrowheads="1"/>
          </p:cNvSpPr>
          <p:nvPr/>
        </p:nvSpPr>
        <p:spPr bwMode="auto">
          <a:xfrm>
            <a:off x="19050" y="836613"/>
            <a:ext cx="8947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sz="2400">
                <a:ea typeface="ＭＳ Ｐゴシック" charset="-128"/>
              </a:rPr>
              <a:t>1-week tutorials for site administrators (</a:t>
            </a:r>
            <a:r>
              <a:rPr lang="en-US" sz="2400" u="sng">
                <a:solidFill>
                  <a:srgbClr val="FF0000"/>
                </a:solidFill>
                <a:ea typeface="ＭＳ Ｐゴシック" charset="-128"/>
              </a:rPr>
              <a:t>with remote installations</a:t>
            </a:r>
            <a:r>
              <a:rPr lang="en-US" sz="2400">
                <a:ea typeface="ＭＳ Ｐゴシック" charset="-128"/>
              </a:rPr>
              <a:t>)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366838"/>
            <a:ext cx="6497637" cy="43195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4132263"/>
            <a:ext cx="3636962" cy="24177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6643688" y="1382713"/>
            <a:ext cx="2317750" cy="1538287"/>
            <a:chOff x="5561263" y="1256632"/>
            <a:chExt cx="3422316" cy="2272631"/>
          </a:xfrm>
        </p:grpSpPr>
        <p:sp>
          <p:nvSpPr>
            <p:cNvPr id="37" name="Rectangle 36"/>
            <p:cNvSpPr/>
            <p:nvPr/>
          </p:nvSpPr>
          <p:spPr bwMode="auto">
            <a:xfrm>
              <a:off x="5561263" y="1256632"/>
              <a:ext cx="3422316" cy="227263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  <a:softEdge rad="76200"/>
            </a:effectLst>
          </p:spPr>
          <p:txBody>
            <a:bodyPr/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FontTx/>
                <a:buNone/>
              </a:pPr>
              <a:endParaRPr lang="en-US" sz="2400">
                <a:solidFill>
                  <a:srgbClr val="2B4E9F"/>
                </a:solidFill>
                <a:ea typeface="ヒラギノ角ゴ Pro W3" charset="-128"/>
                <a:sym typeface="Arial" charset="0"/>
              </a:endParaRPr>
            </a:p>
          </p:txBody>
        </p:sp>
        <p:grpSp>
          <p:nvGrpSpPr>
            <p:cNvPr id="689162" name="Group 35"/>
            <p:cNvGrpSpPr>
              <a:grpSpLocks/>
            </p:cNvGrpSpPr>
            <p:nvPr/>
          </p:nvGrpSpPr>
          <p:grpSpPr bwMode="auto">
            <a:xfrm>
              <a:off x="5713496" y="1470526"/>
              <a:ext cx="2975978" cy="1882441"/>
              <a:chOff x="2759075" y="4953000"/>
              <a:chExt cx="5651500" cy="3667125"/>
            </a:xfrm>
          </p:grpSpPr>
          <p:pic>
            <p:nvPicPr>
              <p:cNvPr id="689163" name="Picture 1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35788" y="5954713"/>
                <a:ext cx="773112" cy="9350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9164" name="Picture 1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94563" y="7394575"/>
                <a:ext cx="773112" cy="935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9165" name="Picture 1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30963" y="6891338"/>
                <a:ext cx="773112" cy="9350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9166" name="Picture 1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26363" y="6099175"/>
                <a:ext cx="333375" cy="542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9167" name="Picture 1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67588" y="6891338"/>
                <a:ext cx="333375" cy="514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9168" name="Picture 1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86725" y="7539038"/>
                <a:ext cx="323850" cy="438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89169" name="Group 48"/>
              <p:cNvGrpSpPr>
                <a:grpSpLocks/>
              </p:cNvGrpSpPr>
              <p:nvPr/>
            </p:nvGrpSpPr>
            <p:grpSpPr bwMode="auto">
              <a:xfrm>
                <a:off x="3406775" y="5813425"/>
                <a:ext cx="3384550" cy="935038"/>
                <a:chOff x="3189" y="3662"/>
                <a:chExt cx="2132" cy="589"/>
              </a:xfrm>
            </p:grpSpPr>
            <p:sp>
              <p:nvSpPr>
                <p:cNvPr id="689170" name="Line 21"/>
                <p:cNvSpPr>
                  <a:spLocks noChangeShapeType="1"/>
                </p:cNvSpPr>
                <p:nvPr/>
              </p:nvSpPr>
              <p:spPr bwMode="auto">
                <a:xfrm>
                  <a:off x="4776" y="3933"/>
                  <a:ext cx="545" cy="0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pic>
              <p:nvPicPr>
                <p:cNvPr id="689171" name="Picture 22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68" y="3797"/>
                  <a:ext cx="308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89172" name="Line 23"/>
                <p:cNvSpPr>
                  <a:spLocks noChangeShapeType="1"/>
                </p:cNvSpPr>
                <p:nvPr/>
              </p:nvSpPr>
              <p:spPr bwMode="auto">
                <a:xfrm>
                  <a:off x="3733" y="3933"/>
                  <a:ext cx="545" cy="0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pic>
              <p:nvPicPr>
                <p:cNvPr id="689173" name="Picture 47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89" y="3662"/>
                  <a:ext cx="406" cy="5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89174" name="Group 49"/>
              <p:cNvGrpSpPr>
                <a:grpSpLocks/>
              </p:cNvGrpSpPr>
              <p:nvPr/>
            </p:nvGrpSpPr>
            <p:grpSpPr bwMode="auto">
              <a:xfrm>
                <a:off x="2759075" y="6892925"/>
                <a:ext cx="3384550" cy="935038"/>
                <a:chOff x="3189" y="3662"/>
                <a:chExt cx="2132" cy="589"/>
              </a:xfrm>
            </p:grpSpPr>
            <p:sp>
              <p:nvSpPr>
                <p:cNvPr id="689175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3711" y="3933"/>
                  <a:ext cx="1610" cy="33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pic>
              <p:nvPicPr>
                <p:cNvPr id="689176" name="Picture 53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89" y="3662"/>
                  <a:ext cx="406" cy="5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89177" name="Group 54"/>
              <p:cNvGrpSpPr>
                <a:grpSpLocks/>
              </p:cNvGrpSpPr>
              <p:nvPr/>
            </p:nvGrpSpPr>
            <p:grpSpPr bwMode="auto">
              <a:xfrm>
                <a:off x="3694113" y="7685088"/>
                <a:ext cx="3384550" cy="935037"/>
                <a:chOff x="3189" y="3662"/>
                <a:chExt cx="2132" cy="589"/>
              </a:xfrm>
            </p:grpSpPr>
            <p:sp>
              <p:nvSpPr>
                <p:cNvPr id="689178" name="Line 55"/>
                <p:cNvSpPr>
                  <a:spLocks noChangeShapeType="1"/>
                </p:cNvSpPr>
                <p:nvPr/>
              </p:nvSpPr>
              <p:spPr bwMode="auto">
                <a:xfrm>
                  <a:off x="4776" y="3933"/>
                  <a:ext cx="545" cy="0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pic>
              <p:nvPicPr>
                <p:cNvPr id="689179" name="Picture 56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68" y="3797"/>
                  <a:ext cx="308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89180" name="Line 57"/>
                <p:cNvSpPr>
                  <a:spLocks noChangeShapeType="1"/>
                </p:cNvSpPr>
                <p:nvPr/>
              </p:nvSpPr>
              <p:spPr bwMode="auto">
                <a:xfrm>
                  <a:off x="3733" y="3933"/>
                  <a:ext cx="545" cy="0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pic>
              <p:nvPicPr>
                <p:cNvPr id="689181" name="Picture 58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89" y="3662"/>
                  <a:ext cx="406" cy="5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689182" name="Picture 2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3200" y="6553200"/>
                <a:ext cx="488950" cy="503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9183" name="Line 21"/>
              <p:cNvSpPr>
                <a:spLocks noChangeShapeType="1"/>
              </p:cNvSpPr>
              <p:nvPr/>
            </p:nvSpPr>
            <p:spPr bwMode="auto">
              <a:xfrm flipV="1">
                <a:off x="5892800" y="6477000"/>
                <a:ext cx="838200" cy="38100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89184" name="Line 23"/>
              <p:cNvSpPr>
                <a:spLocks noChangeShapeType="1"/>
              </p:cNvSpPr>
              <p:nvPr/>
            </p:nvSpPr>
            <p:spPr bwMode="auto">
              <a:xfrm>
                <a:off x="4394200" y="5535612"/>
                <a:ext cx="736600" cy="48418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pic>
            <p:nvPicPr>
              <p:cNvPr id="689185" name="Picture 47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3000" y="4953000"/>
                <a:ext cx="644525" cy="935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693" y="847059"/>
            <a:ext cx="4275101" cy="3206326"/>
          </a:xfrm>
          <a:prstGeom prst="rect">
            <a:avLst/>
          </a:prstGeom>
        </p:spPr>
      </p:pic>
      <p:sp>
        <p:nvSpPr>
          <p:cNvPr id="4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 smtClean="0"/>
              <a:t>Amsterdam, EGI Technical Forum, 16.09.2010</a:t>
            </a:r>
            <a:endParaRPr lang="en-GB" dirty="0"/>
          </a:p>
        </p:txBody>
      </p:sp>
      <p:sp>
        <p:nvSpPr>
          <p:cNvPr id="4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C424FA-26E6-4D51-BC12-80F5A16C7E2E}" type="slidenum">
              <a:rPr lang="en-GB"/>
              <a:pPr/>
              <a:t>15</a:t>
            </a:fld>
            <a:endParaRPr lang="en-GB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828925" y="4867275"/>
            <a:ext cx="3287713" cy="1573213"/>
            <a:chOff x="2705754" y="1104457"/>
            <a:chExt cx="6805801" cy="3258155"/>
          </a:xfrm>
        </p:grpSpPr>
        <p:sp>
          <p:nvSpPr>
            <p:cNvPr id="51" name="Rectangle 50"/>
            <p:cNvSpPr/>
            <p:nvPr/>
          </p:nvSpPr>
          <p:spPr bwMode="auto">
            <a:xfrm>
              <a:off x="2705754" y="1104457"/>
              <a:ext cx="6805801" cy="3258155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  <a:softEdge rad="76200"/>
            </a:effectLst>
          </p:spPr>
          <p:txBody>
            <a:bodyPr/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FontTx/>
                <a:buNone/>
              </a:pPr>
              <a:endParaRPr lang="en-US" sz="2400">
                <a:solidFill>
                  <a:srgbClr val="2B4E9F"/>
                </a:solidFill>
                <a:ea typeface="ヒラギノ角ゴ Pro W3" charset="-128"/>
                <a:sym typeface="Arial" charset="0"/>
              </a:endParaRPr>
            </a:p>
          </p:txBody>
        </p:sp>
        <p:grpSp>
          <p:nvGrpSpPr>
            <p:cNvPr id="691207" name="Group 89"/>
            <p:cNvGrpSpPr>
              <a:grpSpLocks/>
            </p:cNvGrpSpPr>
            <p:nvPr/>
          </p:nvGrpSpPr>
          <p:grpSpPr bwMode="auto">
            <a:xfrm>
              <a:off x="3244146" y="1412669"/>
              <a:ext cx="5698594" cy="2642775"/>
              <a:chOff x="452" y="1983"/>
              <a:chExt cx="7500" cy="3674"/>
            </a:xfrm>
          </p:grpSpPr>
          <p:pic>
            <p:nvPicPr>
              <p:cNvPr id="691208" name="Picture 8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2" y="1983"/>
                <a:ext cx="1191" cy="1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1209" name="Picture 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59" y="3196"/>
                <a:ext cx="493" cy="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1210" name="Picture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59" y="3971"/>
                <a:ext cx="493" cy="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1211" name="Picture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0" y="3277"/>
                <a:ext cx="212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1212" name="Line 19"/>
              <p:cNvSpPr>
                <a:spLocks noChangeShapeType="1"/>
              </p:cNvSpPr>
              <p:nvPr/>
            </p:nvSpPr>
            <p:spPr bwMode="auto">
              <a:xfrm flipV="1">
                <a:off x="6357" y="4165"/>
                <a:ext cx="1010" cy="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pic>
            <p:nvPicPr>
              <p:cNvPr id="691213" name="Picture 4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07" y="3923"/>
                <a:ext cx="412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1214" name="Picture 4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67" y="4697"/>
                <a:ext cx="493" cy="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1215" name="Line 49"/>
              <p:cNvSpPr>
                <a:spLocks noChangeShapeType="1"/>
              </p:cNvSpPr>
              <p:nvPr/>
            </p:nvSpPr>
            <p:spPr bwMode="auto">
              <a:xfrm>
                <a:off x="6810" y="4794"/>
                <a:ext cx="552" cy="193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pic>
            <p:nvPicPr>
              <p:cNvPr id="691216" name="Picture 5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5" y="4600"/>
                <a:ext cx="312" cy="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1217" name="Line 51"/>
              <p:cNvSpPr>
                <a:spLocks noChangeShapeType="1"/>
              </p:cNvSpPr>
              <p:nvPr/>
            </p:nvSpPr>
            <p:spPr bwMode="auto">
              <a:xfrm>
                <a:off x="5714" y="4745"/>
                <a:ext cx="552" cy="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pic>
            <p:nvPicPr>
              <p:cNvPr id="691218" name="Picture 5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07" y="3148"/>
                <a:ext cx="437" cy="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1219" name="Picture 5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7" y="4389"/>
                <a:ext cx="492" cy="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1220" name="Picture 54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7" y="4970"/>
                <a:ext cx="504" cy="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1221" name="Picture 6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5" y="5036"/>
                <a:ext cx="312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1222" name="Line 62"/>
              <p:cNvSpPr>
                <a:spLocks noChangeShapeType="1"/>
              </p:cNvSpPr>
              <p:nvPr/>
            </p:nvSpPr>
            <p:spPr bwMode="auto">
              <a:xfrm>
                <a:off x="5714" y="5182"/>
                <a:ext cx="552" cy="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91223" name="Line 63"/>
              <p:cNvSpPr>
                <a:spLocks noChangeShapeType="1"/>
              </p:cNvSpPr>
              <p:nvPr/>
            </p:nvSpPr>
            <p:spPr bwMode="auto">
              <a:xfrm flipV="1">
                <a:off x="6764" y="5036"/>
                <a:ext cx="598" cy="195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91224" name="Line 64"/>
              <p:cNvSpPr>
                <a:spLocks noChangeShapeType="1"/>
              </p:cNvSpPr>
              <p:nvPr/>
            </p:nvSpPr>
            <p:spPr bwMode="auto">
              <a:xfrm flipV="1">
                <a:off x="6357" y="3438"/>
                <a:ext cx="1010" cy="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pic>
            <p:nvPicPr>
              <p:cNvPr id="691225" name="Picture 6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7" y="3277"/>
                <a:ext cx="493" cy="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1226" name="Picture 6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5" y="3762"/>
                <a:ext cx="492" cy="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1227" name="Picture 67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2" y="3762"/>
                <a:ext cx="212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1228" name="Picture 7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2" y="4488"/>
                <a:ext cx="493" cy="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1229" name="Picture 71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3" y="4585"/>
                <a:ext cx="206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1230" name="Line 73"/>
              <p:cNvSpPr>
                <a:spLocks noChangeShapeType="1"/>
              </p:cNvSpPr>
              <p:nvPr/>
            </p:nvSpPr>
            <p:spPr bwMode="auto">
              <a:xfrm>
                <a:off x="2327" y="3729"/>
                <a:ext cx="1102" cy="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pic>
            <p:nvPicPr>
              <p:cNvPr id="691231" name="Picture 74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7" y="4601"/>
                <a:ext cx="312" cy="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1232" name="Line 75"/>
              <p:cNvSpPr>
                <a:spLocks noChangeShapeType="1"/>
              </p:cNvSpPr>
              <p:nvPr/>
            </p:nvSpPr>
            <p:spPr bwMode="auto">
              <a:xfrm>
                <a:off x="1837" y="4746"/>
                <a:ext cx="217" cy="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91233" name="Line 77"/>
              <p:cNvSpPr>
                <a:spLocks noChangeShapeType="1"/>
              </p:cNvSpPr>
              <p:nvPr/>
            </p:nvSpPr>
            <p:spPr bwMode="auto">
              <a:xfrm>
                <a:off x="1232" y="4747"/>
                <a:ext cx="217" cy="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pic>
            <p:nvPicPr>
              <p:cNvPr id="691234" name="Picture 78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5" y="4504"/>
                <a:ext cx="498" cy="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1235" name="Line 79"/>
              <p:cNvSpPr>
                <a:spLocks noChangeShapeType="1"/>
              </p:cNvSpPr>
              <p:nvPr/>
            </p:nvSpPr>
            <p:spPr bwMode="auto">
              <a:xfrm>
                <a:off x="3435" y="3196"/>
                <a:ext cx="0" cy="222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pic>
            <p:nvPicPr>
              <p:cNvPr id="691236" name="Picture 80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7" y="3923"/>
                <a:ext cx="634" cy="6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1237" name="Line 81"/>
              <p:cNvSpPr>
                <a:spLocks noChangeShapeType="1"/>
              </p:cNvSpPr>
              <p:nvPr/>
            </p:nvSpPr>
            <p:spPr bwMode="auto">
              <a:xfrm flipV="1">
                <a:off x="4353" y="4213"/>
                <a:ext cx="413" cy="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91238" name="Line 82"/>
              <p:cNvSpPr>
                <a:spLocks noChangeShapeType="1"/>
              </p:cNvSpPr>
              <p:nvPr/>
            </p:nvSpPr>
            <p:spPr bwMode="auto">
              <a:xfrm>
                <a:off x="4766" y="3196"/>
                <a:ext cx="0" cy="222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91239" name="Line 83"/>
              <p:cNvSpPr>
                <a:spLocks noChangeShapeType="1"/>
              </p:cNvSpPr>
              <p:nvPr/>
            </p:nvSpPr>
            <p:spPr bwMode="auto">
              <a:xfrm>
                <a:off x="2793" y="4794"/>
                <a:ext cx="1973" cy="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91240" name="Rectangle 86"/>
              <p:cNvSpPr>
                <a:spLocks/>
              </p:cNvSpPr>
              <p:nvPr/>
            </p:nvSpPr>
            <p:spPr bwMode="auto">
              <a:xfrm>
                <a:off x="4867" y="1983"/>
                <a:ext cx="1497" cy="3674"/>
              </a:xfrm>
              <a:prstGeom prst="rect">
                <a:avLst/>
              </a:prstGeom>
              <a:solidFill>
                <a:srgbClr val="FFFF99">
                  <a:alpha val="27058"/>
                </a:srgbClr>
              </a:solidFill>
              <a:ln w="15875">
                <a:solidFill>
                  <a:schemeClr val="tx2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en-US" sz="2400">
                  <a:solidFill>
                    <a:schemeClr val="tx1"/>
                  </a:solidFill>
                  <a:ea typeface="ＭＳ Ｐゴシック" charset="-128"/>
                </a:endParaRPr>
              </a:p>
            </p:txBody>
          </p:sp>
        </p:grpSp>
      </p:grpSp>
      <p:sp>
        <p:nvSpPr>
          <p:cNvPr id="691241" name="Rectangle 8"/>
          <p:cNvSpPr>
            <a:spLocks noChangeArrowheads="1"/>
          </p:cNvSpPr>
          <p:nvPr/>
        </p:nvSpPr>
        <p:spPr bwMode="auto">
          <a:xfrm>
            <a:off x="180975" y="1484313"/>
            <a:ext cx="45720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lang="en-US" sz="2400" b="1">
                <a:solidFill>
                  <a:schemeClr val="tx1"/>
                </a:solidFill>
                <a:ea typeface="ＭＳ Ｐゴシック" charset="-128"/>
              </a:rPr>
              <a:t>Grid Schools </a:t>
            </a:r>
          </a:p>
          <a:p>
            <a:pPr lvl="1" algn="l">
              <a:lnSpc>
                <a:spcPct val="100000"/>
              </a:lnSpc>
              <a:spcBef>
                <a:spcPct val="0"/>
              </a:spcBef>
              <a:buClr>
                <a:schemeClr val="tx2"/>
              </a:buClr>
              <a:buFont typeface="Arial" charset="0"/>
              <a:buNone/>
            </a:pPr>
            <a:r>
              <a:rPr lang="en-US" sz="2100">
                <a:solidFill>
                  <a:schemeClr val="tx1"/>
                </a:solidFill>
                <a:ea typeface="ＭＳ Ｐゴシック" charset="-128"/>
              </a:rPr>
              <a:t>2 entire weeks devoted to  applications’ “gridification”</a:t>
            </a:r>
          </a:p>
          <a:p>
            <a:pPr lvl="1" algn="l">
              <a:lnSpc>
                <a:spcPct val="100000"/>
              </a:lnSpc>
              <a:spcBef>
                <a:spcPct val="0"/>
              </a:spcBef>
              <a:buClr>
                <a:schemeClr val="tx2"/>
              </a:buClr>
              <a:buFont typeface="Arial" charset="0"/>
              <a:buNone/>
            </a:pPr>
            <a:r>
              <a:rPr lang="it-IT" sz="2100">
                <a:solidFill>
                  <a:schemeClr val="tx1"/>
                </a:solidFill>
                <a:ea typeface="ＭＳ Ｐゴシック" charset="-128"/>
              </a:rPr>
              <a:t>call for applications widely open</a:t>
            </a:r>
            <a:r>
              <a:rPr lang="it-IT" sz="1800">
                <a:solidFill>
                  <a:schemeClr val="tx1"/>
                </a:solidFill>
                <a:ea typeface="ＭＳ Ｐゴシック" charset="-128"/>
              </a:rPr>
              <a:t/>
            </a:r>
            <a:br>
              <a:rPr lang="it-IT" sz="1800">
                <a:solidFill>
                  <a:schemeClr val="tx1"/>
                </a:solidFill>
                <a:ea typeface="ＭＳ Ｐゴシック" charset="-128"/>
              </a:rPr>
            </a:br>
            <a:endParaRPr lang="en-US" sz="2100">
              <a:solidFill>
                <a:schemeClr val="tx1"/>
              </a:solidFill>
              <a:ea typeface="ＭＳ Ｐゴシック" charset="-12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4392613"/>
            <a:ext cx="2806700" cy="21050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1245" name="Text Box 45"/>
          <p:cNvSpPr txBox="1">
            <a:spLocks noChangeArrowheads="1"/>
          </p:cNvSpPr>
          <p:nvPr/>
        </p:nvSpPr>
        <p:spPr bwMode="auto">
          <a:xfrm rot="20700000">
            <a:off x="524459" y="2951614"/>
            <a:ext cx="8218917" cy="1554849"/>
          </a:xfrm>
          <a:prstGeom prst="rect">
            <a:avLst/>
          </a:prstGeom>
          <a:solidFill>
            <a:schemeClr val="bg1"/>
          </a:solidFill>
          <a:ln w="38100">
            <a:solidFill>
              <a:srgbClr val="C5140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8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</a:pPr>
            <a:r>
              <a:rPr lang="en-GB" sz="3200" b="1" dirty="0" smtClean="0">
                <a:solidFill>
                  <a:srgbClr val="C51401"/>
                </a:solidFill>
                <a:ea typeface="ＭＳ Ｐゴシック" charset="-128"/>
              </a:rPr>
              <a:t>A total of </a:t>
            </a:r>
            <a:r>
              <a:rPr lang="en-GB" sz="4400" b="1" u="sng" dirty="0" smtClean="0">
                <a:solidFill>
                  <a:srgbClr val="C51401"/>
                </a:solidFill>
                <a:ea typeface="ＭＳ Ｐゴシック" charset="-128"/>
              </a:rPr>
              <a:t>24</a:t>
            </a:r>
            <a:r>
              <a:rPr lang="en-GB" sz="3200" b="1" dirty="0" smtClean="0">
                <a:solidFill>
                  <a:srgbClr val="C51401"/>
                </a:solidFill>
                <a:ea typeface="ＭＳ Ｐゴシック" charset="-128"/>
              </a:rPr>
              <a:t> 1-month </a:t>
            </a:r>
            <a:r>
              <a:rPr lang="en-GB" sz="3200" b="1" dirty="0">
                <a:solidFill>
                  <a:srgbClr val="C51401"/>
                </a:solidFill>
                <a:ea typeface="ＭＳ Ｐゴシック" charset="-128"/>
              </a:rPr>
              <a:t>Grid &amp; HPC </a:t>
            </a:r>
          </a:p>
          <a:p>
            <a:pPr eaLnBrk="1" hangingPunct="1">
              <a:lnSpc>
                <a:spcPct val="88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</a:pPr>
            <a:r>
              <a:rPr lang="en-GB" sz="3200" b="1" dirty="0" smtClean="0">
                <a:solidFill>
                  <a:srgbClr val="C51401"/>
                </a:solidFill>
                <a:ea typeface="ＭＳ Ｐゴシック" charset="-128"/>
              </a:rPr>
              <a:t>schools and </a:t>
            </a:r>
            <a:r>
              <a:rPr lang="en-GB" sz="3200" b="1" dirty="0">
                <a:solidFill>
                  <a:srgbClr val="C51401"/>
                </a:solidFill>
                <a:ea typeface="ＭＳ Ｐゴシック" charset="-128"/>
              </a:rPr>
              <a:t>related thematic workshops </a:t>
            </a:r>
          </a:p>
          <a:p>
            <a:pPr eaLnBrk="1" hangingPunct="1">
              <a:lnSpc>
                <a:spcPct val="88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</a:pPr>
            <a:r>
              <a:rPr lang="en-GB" sz="3200" b="1" dirty="0">
                <a:solidFill>
                  <a:srgbClr val="C51401"/>
                </a:solidFill>
                <a:ea typeface="ＭＳ Ｐゴシック" charset="-128"/>
              </a:rPr>
              <a:t>foreseen in </a:t>
            </a:r>
            <a:r>
              <a:rPr lang="en-GB" sz="3200" b="1" dirty="0" smtClean="0">
                <a:solidFill>
                  <a:srgbClr val="C51401"/>
                </a:solidFill>
                <a:ea typeface="ＭＳ Ｐゴシック" charset="-128"/>
              </a:rPr>
              <a:t>the </a:t>
            </a:r>
            <a:r>
              <a:rPr lang="en-GB" sz="3200" b="1" dirty="0">
                <a:solidFill>
                  <a:srgbClr val="C51401"/>
                </a:solidFill>
                <a:ea typeface="ＭＳ Ｐゴシック" charset="-128"/>
              </a:rPr>
              <a:t>period </a:t>
            </a:r>
            <a:r>
              <a:rPr lang="en-GB" sz="3200" b="1" dirty="0" smtClean="0">
                <a:solidFill>
                  <a:srgbClr val="C51401"/>
                </a:solidFill>
                <a:ea typeface="ＭＳ Ｐゴシック" charset="-128"/>
              </a:rPr>
              <a:t>3/2009 - 2/2013</a:t>
            </a:r>
            <a:r>
              <a:rPr lang="en-GB" sz="3200" b="1" dirty="0">
                <a:solidFill>
                  <a:srgbClr val="C51401"/>
                </a:solidFill>
                <a:ea typeface="ＭＳ Ｐゴシック" charset="-128"/>
              </a:rPr>
              <a:t>!</a:t>
            </a:r>
            <a:endParaRPr lang="en-GB" sz="2400" b="1" dirty="0">
              <a:solidFill>
                <a:srgbClr val="C51401"/>
              </a:solidFill>
              <a:ea typeface="ＭＳ Ｐゴシック" charset="-128"/>
            </a:endParaRPr>
          </a:p>
        </p:txBody>
      </p:sp>
      <p:sp>
        <p:nvSpPr>
          <p:cNvPr id="691247" name="Rectangle 4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2900" dirty="0"/>
              <a:t>EPIKH </a:t>
            </a:r>
            <a:r>
              <a:rPr lang="en-GB" sz="2900" dirty="0" smtClean="0"/>
              <a:t>Schools </a:t>
            </a:r>
            <a:r>
              <a:rPr lang="en-GB" sz="2500" dirty="0" smtClean="0"/>
              <a:t>(2/2</a:t>
            </a:r>
            <a:r>
              <a:rPr lang="en-GB" sz="2500" dirty="0"/>
              <a:t>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873" y="4259335"/>
            <a:ext cx="2762625" cy="2071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1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1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School </a:t>
            </a:r>
            <a:r>
              <a:rPr lang="it-IT" dirty="0" err="1" smtClean="0"/>
              <a:t>statistics</a:t>
            </a:r>
            <a:r>
              <a:rPr lang="it-IT" dirty="0"/>
              <a:t/>
            </a:r>
            <a:br>
              <a:rPr lang="it-IT" dirty="0"/>
            </a:br>
            <a:r>
              <a:rPr lang="it-IT" sz="1400" dirty="0"/>
              <a:t>(http://wiki.epikh.eu/</a:t>
            </a:r>
            <a:r>
              <a:rPr lang="it-IT" sz="1400" dirty="0" err="1"/>
              <a:t>index.php?option</a:t>
            </a:r>
            <a:r>
              <a:rPr lang="it-IT" sz="1400" dirty="0"/>
              <a:t>=</a:t>
            </a:r>
            <a:r>
              <a:rPr lang="it-IT" sz="1400" dirty="0" err="1"/>
              <a:t>com_content&amp;view</a:t>
            </a:r>
            <a:r>
              <a:rPr lang="it-IT" sz="1400" dirty="0"/>
              <a:t>=</a:t>
            </a:r>
            <a:r>
              <a:rPr lang="it-IT" sz="1400" dirty="0" err="1"/>
              <a:t>article&amp;id</a:t>
            </a:r>
            <a:r>
              <a:rPr lang="it-IT" sz="1400" dirty="0"/>
              <a:t>=221&amp;Itemid=229)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Amsterdam, EGI Technical Forum, 16.09.2010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1DD738-4651-4817-946C-39FAA42221EE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895" y="1553315"/>
            <a:ext cx="5456619" cy="2876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6" y="802364"/>
            <a:ext cx="4862048" cy="265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281" y="4237831"/>
            <a:ext cx="5455763" cy="263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07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Next</a:t>
            </a:r>
            <a:r>
              <a:rPr lang="it-IT" dirty="0" smtClean="0"/>
              <a:t> EPIKH </a:t>
            </a:r>
            <a:r>
              <a:rPr lang="it-IT" dirty="0" err="1" smtClean="0"/>
              <a:t>schools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Amsterdam, EGI Technical Forum, 16.09.2010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1DD738-4651-4817-946C-39FAA42221EE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36" y="781374"/>
            <a:ext cx="7401031" cy="578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22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 smtClean="0"/>
              <a:t>Amsterdam, EGI Technical Forum, 16.09.2010</a:t>
            </a:r>
            <a:endParaRPr lang="en-GB" dirty="0"/>
          </a:p>
        </p:txBody>
      </p:sp>
      <p:sp>
        <p:nvSpPr>
          <p:cNvPr id="12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944B5C-CDB1-4076-AD50-6D471BA84675}" type="slidenum">
              <a:rPr lang="en-GB"/>
              <a:pPr/>
              <a:t>18</a:t>
            </a:fld>
            <a:endParaRPr lang="en-GB"/>
          </a:p>
        </p:txBody>
      </p:sp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300"/>
              <a:t>Applications’ “virtuous cycle”</a:t>
            </a:r>
          </a:p>
        </p:txBody>
      </p:sp>
      <p:sp>
        <p:nvSpPr>
          <p:cNvPr id="693251" name="_s1028"/>
          <p:cNvSpPr>
            <a:spLocks noChangeArrowheads="1"/>
          </p:cNvSpPr>
          <p:nvPr/>
        </p:nvSpPr>
        <p:spPr bwMode="auto">
          <a:xfrm>
            <a:off x="2846388" y="1627188"/>
            <a:ext cx="3600450" cy="1800225"/>
          </a:xfrm>
          <a:custGeom>
            <a:avLst/>
            <a:gdLst>
              <a:gd name="G0" fmla="+- -5373952 0 0"/>
              <a:gd name="G1" fmla="+- -7864320 0 0"/>
              <a:gd name="G2" fmla="+- -5373952 0 -7864320"/>
              <a:gd name="G3" fmla="+- 10800 0 0"/>
              <a:gd name="G4" fmla="+- 0 0 -5373952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200 0 0"/>
              <a:gd name="G9" fmla="+- 0 0 -7864320"/>
              <a:gd name="G10" fmla="+- 7200 0 2700"/>
              <a:gd name="G11" fmla="cos G10 -5373952"/>
              <a:gd name="G12" fmla="sin G10 -5373952"/>
              <a:gd name="G13" fmla="cos 13500 -5373952"/>
              <a:gd name="G14" fmla="sin 13500 -5373952"/>
              <a:gd name="G15" fmla="+- G11 10800 0"/>
              <a:gd name="G16" fmla="+- G12 10800 0"/>
              <a:gd name="G17" fmla="+- G13 10800 0"/>
              <a:gd name="G18" fmla="+- G14 10800 0"/>
              <a:gd name="G19" fmla="*/ 7200 1 2"/>
              <a:gd name="G20" fmla="+- G19 5400 0"/>
              <a:gd name="G21" fmla="cos G20 -5373952"/>
              <a:gd name="G22" fmla="sin G20 -5373952"/>
              <a:gd name="G23" fmla="+- G21 10800 0"/>
              <a:gd name="G24" fmla="+- G12 G23 G22"/>
              <a:gd name="G25" fmla="+- G22 G23 G11"/>
              <a:gd name="G26" fmla="cos 10800 -5373952"/>
              <a:gd name="G27" fmla="sin 10800 -5373952"/>
              <a:gd name="G28" fmla="cos 7200 -5373952"/>
              <a:gd name="G29" fmla="sin 7200 -5373952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7864320"/>
              <a:gd name="G36" fmla="sin G34 -7864320"/>
              <a:gd name="G37" fmla="+/ -7864320 -5373952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200 G39"/>
              <a:gd name="G43" fmla="sin 72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739 w 21600"/>
              <a:gd name="T5" fmla="*/ 198 h 21600"/>
              <a:gd name="T6" fmla="*/ 6299 w 21600"/>
              <a:gd name="T7" fmla="*/ 3005 h 21600"/>
              <a:gd name="T8" fmla="*/ 9426 w 21600"/>
              <a:gd name="T9" fmla="*/ 3732 h 21600"/>
              <a:gd name="T10" fmla="*/ 12678 w 21600"/>
              <a:gd name="T11" fmla="*/ -2569 h 21600"/>
              <a:gd name="T12" fmla="*/ 16508 w 21600"/>
              <a:gd name="T13" fmla="*/ 2513 h 21600"/>
              <a:gd name="T14" fmla="*/ 11426 w 21600"/>
              <a:gd name="T15" fmla="*/ 634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1802" y="3670"/>
                </a:moveTo>
                <a:cubicBezTo>
                  <a:pt x="11470" y="3623"/>
                  <a:pt x="11135" y="3600"/>
                  <a:pt x="10800" y="3600"/>
                </a:cubicBezTo>
                <a:cubicBezTo>
                  <a:pt x="9536" y="3599"/>
                  <a:pt x="8294" y="3932"/>
                  <a:pt x="7199" y="4564"/>
                </a:cubicBezTo>
                <a:lnTo>
                  <a:pt x="5399" y="1446"/>
                </a:lnTo>
                <a:cubicBezTo>
                  <a:pt x="7041" y="499"/>
                  <a:pt x="8904" y="-1"/>
                  <a:pt x="10800" y="0"/>
                </a:cubicBezTo>
                <a:cubicBezTo>
                  <a:pt x="11302" y="0"/>
                  <a:pt x="11805" y="35"/>
                  <a:pt x="12303" y="105"/>
                </a:cubicBezTo>
                <a:lnTo>
                  <a:pt x="12678" y="-2569"/>
                </a:lnTo>
                <a:lnTo>
                  <a:pt x="16508" y="2513"/>
                </a:lnTo>
                <a:lnTo>
                  <a:pt x="11426" y="6343"/>
                </a:lnTo>
                <a:lnTo>
                  <a:pt x="11802" y="367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9CC00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 lIns="0" tIns="0" rIns="0" bIns="0" anchor="ctr">
            <a:flatTx/>
          </a:bodyPr>
          <a:lstStyle/>
          <a:p>
            <a:endParaRPr lang="it-IT"/>
          </a:p>
        </p:txBody>
      </p:sp>
      <p:sp>
        <p:nvSpPr>
          <p:cNvPr id="693252" name="Text Box 4"/>
          <p:cNvSpPr txBox="1">
            <a:spLocks noChangeArrowheads="1"/>
          </p:cNvSpPr>
          <p:nvPr/>
        </p:nvSpPr>
        <p:spPr bwMode="auto">
          <a:xfrm>
            <a:off x="1541463" y="1597025"/>
            <a:ext cx="22637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05BA9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FFCC66"/>
              </a:buClr>
              <a:buFontTx/>
              <a:buNone/>
            </a:pPr>
            <a:r>
              <a:rPr lang="pt-BR" sz="2400" b="1">
                <a:solidFill>
                  <a:schemeClr val="tx1"/>
                </a:solidFill>
              </a:rPr>
              <a:t>Dissemination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FFCC66"/>
              </a:buClr>
              <a:buFontTx/>
              <a:buNone/>
            </a:pPr>
            <a:r>
              <a:rPr lang="pt-BR" sz="2400" b="1">
                <a:solidFill>
                  <a:schemeClr val="tx1"/>
                </a:solidFill>
              </a:rPr>
              <a:t>(workshops)</a:t>
            </a:r>
            <a:endParaRPr lang="it-IT" sz="2400" b="1">
              <a:solidFill>
                <a:schemeClr val="tx1"/>
              </a:solidFill>
            </a:endParaRPr>
          </a:p>
        </p:txBody>
      </p:sp>
      <p:sp>
        <p:nvSpPr>
          <p:cNvPr id="693253" name="Text Box 5"/>
          <p:cNvSpPr txBox="1">
            <a:spLocks noChangeArrowheads="1"/>
          </p:cNvSpPr>
          <p:nvPr/>
        </p:nvSpPr>
        <p:spPr bwMode="auto">
          <a:xfrm>
            <a:off x="5694363" y="1470025"/>
            <a:ext cx="24320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05BA9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FFCC66"/>
              </a:buClr>
              <a:buFontTx/>
              <a:buNone/>
            </a:pPr>
            <a:r>
              <a:rPr lang="pt-BR" sz="2400" b="1">
                <a:solidFill>
                  <a:schemeClr val="tx1"/>
                </a:solidFill>
              </a:rPr>
              <a:t>Training events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FFCC66"/>
              </a:buClr>
              <a:buFontTx/>
              <a:buNone/>
            </a:pPr>
            <a:r>
              <a:rPr lang="pt-BR" sz="2400" b="1">
                <a:solidFill>
                  <a:schemeClr val="tx1"/>
                </a:solidFill>
              </a:rPr>
              <a:t>(schools)</a:t>
            </a:r>
            <a:endParaRPr lang="it-IT" sz="2400" b="1">
              <a:solidFill>
                <a:schemeClr val="tx1"/>
              </a:solidFill>
            </a:endParaRPr>
          </a:p>
        </p:txBody>
      </p:sp>
      <p:sp>
        <p:nvSpPr>
          <p:cNvPr id="693254" name="Text Box 6"/>
          <p:cNvSpPr txBox="1">
            <a:spLocks noChangeArrowheads="1"/>
          </p:cNvSpPr>
          <p:nvPr/>
        </p:nvSpPr>
        <p:spPr bwMode="auto">
          <a:xfrm>
            <a:off x="5824538" y="4403725"/>
            <a:ext cx="2278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05BA9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FFCC66"/>
              </a:buClr>
              <a:buFontTx/>
              <a:buNone/>
            </a:pPr>
            <a:r>
              <a:rPr lang="pt-BR" sz="2400" b="1">
                <a:solidFill>
                  <a:schemeClr val="tx1"/>
                </a:solidFill>
              </a:rPr>
              <a:t>“Gridification”</a:t>
            </a:r>
            <a:endParaRPr lang="it-IT" sz="2400" b="1">
              <a:solidFill>
                <a:schemeClr val="tx1"/>
              </a:solidFill>
            </a:endParaRPr>
          </a:p>
        </p:txBody>
      </p:sp>
      <p:sp>
        <p:nvSpPr>
          <p:cNvPr id="693255" name="_s1028"/>
          <p:cNvSpPr>
            <a:spLocks noChangeArrowheads="1"/>
          </p:cNvSpPr>
          <p:nvPr/>
        </p:nvSpPr>
        <p:spPr bwMode="auto">
          <a:xfrm rot="5400000">
            <a:off x="4502944" y="2489994"/>
            <a:ext cx="3240087" cy="1800225"/>
          </a:xfrm>
          <a:custGeom>
            <a:avLst/>
            <a:gdLst>
              <a:gd name="G0" fmla="+- -5373952 0 0"/>
              <a:gd name="G1" fmla="+- -7864320 0 0"/>
              <a:gd name="G2" fmla="+- -5373952 0 -7864320"/>
              <a:gd name="G3" fmla="+- 10800 0 0"/>
              <a:gd name="G4" fmla="+- 0 0 -5373952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200 0 0"/>
              <a:gd name="G9" fmla="+- 0 0 -7864320"/>
              <a:gd name="G10" fmla="+- 7200 0 2700"/>
              <a:gd name="G11" fmla="cos G10 -5373952"/>
              <a:gd name="G12" fmla="sin G10 -5373952"/>
              <a:gd name="G13" fmla="cos 13500 -5373952"/>
              <a:gd name="G14" fmla="sin 13500 -5373952"/>
              <a:gd name="G15" fmla="+- G11 10800 0"/>
              <a:gd name="G16" fmla="+- G12 10800 0"/>
              <a:gd name="G17" fmla="+- G13 10800 0"/>
              <a:gd name="G18" fmla="+- G14 10800 0"/>
              <a:gd name="G19" fmla="*/ 7200 1 2"/>
              <a:gd name="G20" fmla="+- G19 5400 0"/>
              <a:gd name="G21" fmla="cos G20 -5373952"/>
              <a:gd name="G22" fmla="sin G20 -5373952"/>
              <a:gd name="G23" fmla="+- G21 10800 0"/>
              <a:gd name="G24" fmla="+- G12 G23 G22"/>
              <a:gd name="G25" fmla="+- G22 G23 G11"/>
              <a:gd name="G26" fmla="cos 10800 -5373952"/>
              <a:gd name="G27" fmla="sin 10800 -5373952"/>
              <a:gd name="G28" fmla="cos 7200 -5373952"/>
              <a:gd name="G29" fmla="sin 7200 -5373952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7864320"/>
              <a:gd name="G36" fmla="sin G34 -7864320"/>
              <a:gd name="G37" fmla="+/ -7864320 -5373952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200 G39"/>
              <a:gd name="G43" fmla="sin 72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739 w 21600"/>
              <a:gd name="T5" fmla="*/ 198 h 21600"/>
              <a:gd name="T6" fmla="*/ 6299 w 21600"/>
              <a:gd name="T7" fmla="*/ 3005 h 21600"/>
              <a:gd name="T8" fmla="*/ 9426 w 21600"/>
              <a:gd name="T9" fmla="*/ 3732 h 21600"/>
              <a:gd name="T10" fmla="*/ 12678 w 21600"/>
              <a:gd name="T11" fmla="*/ -2569 h 21600"/>
              <a:gd name="T12" fmla="*/ 16508 w 21600"/>
              <a:gd name="T13" fmla="*/ 2513 h 21600"/>
              <a:gd name="T14" fmla="*/ 11426 w 21600"/>
              <a:gd name="T15" fmla="*/ 634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1802" y="3670"/>
                </a:moveTo>
                <a:cubicBezTo>
                  <a:pt x="11470" y="3623"/>
                  <a:pt x="11135" y="3600"/>
                  <a:pt x="10800" y="3600"/>
                </a:cubicBezTo>
                <a:cubicBezTo>
                  <a:pt x="9536" y="3599"/>
                  <a:pt x="8294" y="3932"/>
                  <a:pt x="7199" y="4564"/>
                </a:cubicBezTo>
                <a:lnTo>
                  <a:pt x="5399" y="1446"/>
                </a:lnTo>
                <a:cubicBezTo>
                  <a:pt x="7041" y="499"/>
                  <a:pt x="8904" y="-1"/>
                  <a:pt x="10800" y="0"/>
                </a:cubicBezTo>
                <a:cubicBezTo>
                  <a:pt x="11302" y="0"/>
                  <a:pt x="11805" y="35"/>
                  <a:pt x="12303" y="105"/>
                </a:cubicBezTo>
                <a:lnTo>
                  <a:pt x="12678" y="-2569"/>
                </a:lnTo>
                <a:lnTo>
                  <a:pt x="16508" y="2513"/>
                </a:lnTo>
                <a:lnTo>
                  <a:pt x="11426" y="6343"/>
                </a:lnTo>
                <a:lnTo>
                  <a:pt x="11802" y="367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9CC00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 lIns="0" tIns="0" rIns="0" bIns="0" anchor="ctr">
            <a:flatTx/>
          </a:bodyPr>
          <a:lstStyle/>
          <a:p>
            <a:endParaRPr lang="it-IT"/>
          </a:p>
        </p:txBody>
      </p:sp>
      <p:sp>
        <p:nvSpPr>
          <p:cNvPr id="693256" name="_s1028"/>
          <p:cNvSpPr>
            <a:spLocks noChangeArrowheads="1"/>
          </p:cNvSpPr>
          <p:nvPr/>
        </p:nvSpPr>
        <p:spPr bwMode="auto">
          <a:xfrm rot="11055081">
            <a:off x="3349625" y="3643313"/>
            <a:ext cx="3600450" cy="1800225"/>
          </a:xfrm>
          <a:custGeom>
            <a:avLst/>
            <a:gdLst>
              <a:gd name="G0" fmla="+- -5373952 0 0"/>
              <a:gd name="G1" fmla="+- -7864320 0 0"/>
              <a:gd name="G2" fmla="+- -5373952 0 -7864320"/>
              <a:gd name="G3" fmla="+- 10800 0 0"/>
              <a:gd name="G4" fmla="+- 0 0 -5373952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200 0 0"/>
              <a:gd name="G9" fmla="+- 0 0 -7864320"/>
              <a:gd name="G10" fmla="+- 7200 0 2700"/>
              <a:gd name="G11" fmla="cos G10 -5373952"/>
              <a:gd name="G12" fmla="sin G10 -5373952"/>
              <a:gd name="G13" fmla="cos 13500 -5373952"/>
              <a:gd name="G14" fmla="sin 13500 -5373952"/>
              <a:gd name="G15" fmla="+- G11 10800 0"/>
              <a:gd name="G16" fmla="+- G12 10800 0"/>
              <a:gd name="G17" fmla="+- G13 10800 0"/>
              <a:gd name="G18" fmla="+- G14 10800 0"/>
              <a:gd name="G19" fmla="*/ 7200 1 2"/>
              <a:gd name="G20" fmla="+- G19 5400 0"/>
              <a:gd name="G21" fmla="cos G20 -5373952"/>
              <a:gd name="G22" fmla="sin G20 -5373952"/>
              <a:gd name="G23" fmla="+- G21 10800 0"/>
              <a:gd name="G24" fmla="+- G12 G23 G22"/>
              <a:gd name="G25" fmla="+- G22 G23 G11"/>
              <a:gd name="G26" fmla="cos 10800 -5373952"/>
              <a:gd name="G27" fmla="sin 10800 -5373952"/>
              <a:gd name="G28" fmla="cos 7200 -5373952"/>
              <a:gd name="G29" fmla="sin 7200 -5373952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7864320"/>
              <a:gd name="G36" fmla="sin G34 -7864320"/>
              <a:gd name="G37" fmla="+/ -7864320 -5373952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200 G39"/>
              <a:gd name="G43" fmla="sin 72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739 w 21600"/>
              <a:gd name="T5" fmla="*/ 198 h 21600"/>
              <a:gd name="T6" fmla="*/ 6299 w 21600"/>
              <a:gd name="T7" fmla="*/ 3005 h 21600"/>
              <a:gd name="T8" fmla="*/ 9426 w 21600"/>
              <a:gd name="T9" fmla="*/ 3732 h 21600"/>
              <a:gd name="T10" fmla="*/ 12678 w 21600"/>
              <a:gd name="T11" fmla="*/ -2569 h 21600"/>
              <a:gd name="T12" fmla="*/ 16508 w 21600"/>
              <a:gd name="T13" fmla="*/ 2513 h 21600"/>
              <a:gd name="T14" fmla="*/ 11426 w 21600"/>
              <a:gd name="T15" fmla="*/ 634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1802" y="3670"/>
                </a:moveTo>
                <a:cubicBezTo>
                  <a:pt x="11470" y="3623"/>
                  <a:pt x="11135" y="3600"/>
                  <a:pt x="10800" y="3600"/>
                </a:cubicBezTo>
                <a:cubicBezTo>
                  <a:pt x="9536" y="3599"/>
                  <a:pt x="8294" y="3932"/>
                  <a:pt x="7199" y="4564"/>
                </a:cubicBezTo>
                <a:lnTo>
                  <a:pt x="5399" y="1446"/>
                </a:lnTo>
                <a:cubicBezTo>
                  <a:pt x="7041" y="499"/>
                  <a:pt x="8904" y="-1"/>
                  <a:pt x="10800" y="0"/>
                </a:cubicBezTo>
                <a:cubicBezTo>
                  <a:pt x="11302" y="0"/>
                  <a:pt x="11805" y="35"/>
                  <a:pt x="12303" y="105"/>
                </a:cubicBezTo>
                <a:lnTo>
                  <a:pt x="12678" y="-2569"/>
                </a:lnTo>
                <a:lnTo>
                  <a:pt x="16508" y="2513"/>
                </a:lnTo>
                <a:lnTo>
                  <a:pt x="11426" y="6343"/>
                </a:lnTo>
                <a:lnTo>
                  <a:pt x="11802" y="367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9CC00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 lIns="0" tIns="0" rIns="0" bIns="0" anchor="ctr">
            <a:flatTx/>
          </a:bodyPr>
          <a:lstStyle/>
          <a:p>
            <a:endParaRPr lang="it-IT"/>
          </a:p>
        </p:txBody>
      </p:sp>
      <p:sp>
        <p:nvSpPr>
          <p:cNvPr id="693257" name="Text Box 9"/>
          <p:cNvSpPr txBox="1">
            <a:spLocks noChangeArrowheads="1"/>
          </p:cNvSpPr>
          <p:nvPr/>
        </p:nvSpPr>
        <p:spPr bwMode="auto">
          <a:xfrm>
            <a:off x="179388" y="4497388"/>
            <a:ext cx="4497387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05BA9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FFCC66"/>
              </a:buClr>
              <a:buFontTx/>
              <a:buNone/>
            </a:pPr>
            <a:r>
              <a:rPr lang="pt-BR" sz="2400" b="1">
                <a:solidFill>
                  <a:schemeClr val="tx1"/>
                </a:solidFill>
              </a:rPr>
              <a:t>Deployment on large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FFCC66"/>
              </a:buClr>
              <a:buFontTx/>
              <a:buNone/>
            </a:pPr>
            <a:r>
              <a:rPr lang="pt-BR" sz="2400" b="1">
                <a:solidFill>
                  <a:schemeClr val="tx1"/>
                </a:solidFill>
              </a:rPr>
              <a:t>Infrastructures and </a:t>
            </a:r>
            <a:br>
              <a:rPr lang="pt-BR" sz="2400" b="1">
                <a:solidFill>
                  <a:schemeClr val="tx1"/>
                </a:solidFill>
              </a:rPr>
            </a:br>
            <a:r>
              <a:rPr lang="pt-BR" sz="2400" b="1">
                <a:solidFill>
                  <a:schemeClr val="tx1"/>
                </a:solidFill>
              </a:rPr>
              <a:t>inclusion in the portfolio </a:t>
            </a:r>
            <a:br>
              <a:rPr lang="pt-BR" sz="2400" b="1">
                <a:solidFill>
                  <a:schemeClr val="tx1"/>
                </a:solidFill>
              </a:rPr>
            </a:br>
            <a:r>
              <a:rPr lang="pt-BR" sz="2400" b="1">
                <a:solidFill>
                  <a:schemeClr val="tx1"/>
                </a:solidFill>
              </a:rPr>
              <a:t>of demonstrative applications</a:t>
            </a:r>
            <a:endParaRPr lang="it-IT" sz="2400" b="1">
              <a:solidFill>
                <a:schemeClr val="tx1"/>
              </a:solidFill>
            </a:endParaRPr>
          </a:p>
        </p:txBody>
      </p:sp>
      <p:sp>
        <p:nvSpPr>
          <p:cNvPr id="693258" name="_s1028"/>
          <p:cNvSpPr>
            <a:spLocks noChangeArrowheads="1"/>
          </p:cNvSpPr>
          <p:nvPr/>
        </p:nvSpPr>
        <p:spPr bwMode="auto">
          <a:xfrm rot="16446207">
            <a:off x="1764507" y="2634456"/>
            <a:ext cx="3240088" cy="1800225"/>
          </a:xfrm>
          <a:custGeom>
            <a:avLst/>
            <a:gdLst>
              <a:gd name="G0" fmla="+- -5373952 0 0"/>
              <a:gd name="G1" fmla="+- -7864320 0 0"/>
              <a:gd name="G2" fmla="+- -5373952 0 -7864320"/>
              <a:gd name="G3" fmla="+- 10800 0 0"/>
              <a:gd name="G4" fmla="+- 0 0 -5373952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200 0 0"/>
              <a:gd name="G9" fmla="+- 0 0 -7864320"/>
              <a:gd name="G10" fmla="+- 7200 0 2700"/>
              <a:gd name="G11" fmla="cos G10 -5373952"/>
              <a:gd name="G12" fmla="sin G10 -5373952"/>
              <a:gd name="G13" fmla="cos 13500 -5373952"/>
              <a:gd name="G14" fmla="sin 13500 -5373952"/>
              <a:gd name="G15" fmla="+- G11 10800 0"/>
              <a:gd name="G16" fmla="+- G12 10800 0"/>
              <a:gd name="G17" fmla="+- G13 10800 0"/>
              <a:gd name="G18" fmla="+- G14 10800 0"/>
              <a:gd name="G19" fmla="*/ 7200 1 2"/>
              <a:gd name="G20" fmla="+- G19 5400 0"/>
              <a:gd name="G21" fmla="cos G20 -5373952"/>
              <a:gd name="G22" fmla="sin G20 -5373952"/>
              <a:gd name="G23" fmla="+- G21 10800 0"/>
              <a:gd name="G24" fmla="+- G12 G23 G22"/>
              <a:gd name="G25" fmla="+- G22 G23 G11"/>
              <a:gd name="G26" fmla="cos 10800 -5373952"/>
              <a:gd name="G27" fmla="sin 10800 -5373952"/>
              <a:gd name="G28" fmla="cos 7200 -5373952"/>
              <a:gd name="G29" fmla="sin 7200 -5373952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7864320"/>
              <a:gd name="G36" fmla="sin G34 -7864320"/>
              <a:gd name="G37" fmla="+/ -7864320 -5373952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200 G39"/>
              <a:gd name="G43" fmla="sin 72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739 w 21600"/>
              <a:gd name="T5" fmla="*/ 198 h 21600"/>
              <a:gd name="T6" fmla="*/ 6299 w 21600"/>
              <a:gd name="T7" fmla="*/ 3005 h 21600"/>
              <a:gd name="T8" fmla="*/ 9426 w 21600"/>
              <a:gd name="T9" fmla="*/ 3732 h 21600"/>
              <a:gd name="T10" fmla="*/ 12678 w 21600"/>
              <a:gd name="T11" fmla="*/ -2569 h 21600"/>
              <a:gd name="T12" fmla="*/ 16508 w 21600"/>
              <a:gd name="T13" fmla="*/ 2513 h 21600"/>
              <a:gd name="T14" fmla="*/ 11426 w 21600"/>
              <a:gd name="T15" fmla="*/ 634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1802" y="3670"/>
                </a:moveTo>
                <a:cubicBezTo>
                  <a:pt x="11470" y="3623"/>
                  <a:pt x="11135" y="3600"/>
                  <a:pt x="10800" y="3600"/>
                </a:cubicBezTo>
                <a:cubicBezTo>
                  <a:pt x="9536" y="3599"/>
                  <a:pt x="8294" y="3932"/>
                  <a:pt x="7199" y="4564"/>
                </a:cubicBezTo>
                <a:lnTo>
                  <a:pt x="5399" y="1446"/>
                </a:lnTo>
                <a:cubicBezTo>
                  <a:pt x="7041" y="499"/>
                  <a:pt x="8904" y="-1"/>
                  <a:pt x="10800" y="0"/>
                </a:cubicBezTo>
                <a:cubicBezTo>
                  <a:pt x="11302" y="0"/>
                  <a:pt x="11805" y="35"/>
                  <a:pt x="12303" y="105"/>
                </a:cubicBezTo>
                <a:lnTo>
                  <a:pt x="12678" y="-2569"/>
                </a:lnTo>
                <a:lnTo>
                  <a:pt x="16508" y="2513"/>
                </a:lnTo>
                <a:lnTo>
                  <a:pt x="11426" y="6343"/>
                </a:lnTo>
                <a:lnTo>
                  <a:pt x="11802" y="367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9CC00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 lIns="0" tIns="0" rIns="0" bIns="0" anchor="ctr">
            <a:flatTx/>
          </a:bodyPr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 smtClean="0"/>
              <a:t>Amsterdam, EGI Technical Forum, 16.09.2010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C5B03C-890E-45B0-BC5A-2E90AC3CA375}" type="slidenum">
              <a:rPr lang="en-GB"/>
              <a:pPr/>
              <a:t>19</a:t>
            </a:fld>
            <a:endParaRPr lang="en-GB"/>
          </a:p>
        </p:txBody>
      </p:sp>
      <p:sp>
        <p:nvSpPr>
          <p:cNvPr id="71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935038" y="-171450"/>
            <a:ext cx="8229600" cy="11430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it-IT"/>
              <a:t>Call for applications</a:t>
            </a:r>
            <a:br>
              <a:rPr lang="it-IT"/>
            </a:br>
            <a:r>
              <a:rPr lang="it-IT" sz="2000"/>
              <a:t>(http://applications.epikh.eu/survey/)</a:t>
            </a:r>
            <a:r>
              <a:rPr lang="it-IT"/>
              <a:t> </a:t>
            </a:r>
          </a:p>
        </p:txBody>
      </p:sp>
      <p:pic>
        <p:nvPicPr>
          <p:cNvPr id="718852" name="Picture 4" descr="epikh-app-surv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795338"/>
            <a:ext cx="7575550" cy="573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 smtClean="0"/>
              <a:t>Amsterdam, EGI Technical Forum, 16.09.2010</a:t>
            </a:r>
            <a:endParaRPr lang="en-GB" dirty="0"/>
          </a:p>
        </p:txBody>
      </p:sp>
      <p:sp>
        <p:nvSpPr>
          <p:cNvPr id="14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657D7B-39E1-44E6-A882-A11F8354C6EF}" type="slidenum">
              <a:rPr lang="en-GB"/>
              <a:pPr/>
              <a:t>2</a:t>
            </a:fld>
            <a:endParaRPr lang="en-GB"/>
          </a:p>
        </p:txBody>
      </p:sp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219075"/>
            <a:ext cx="8229600" cy="1143000"/>
          </a:xfrm>
        </p:spPr>
        <p:txBody>
          <a:bodyPr/>
          <a:lstStyle/>
          <a:p>
            <a:r>
              <a:rPr lang="en-GB" sz="3300"/>
              <a:t>The Triangle of Knowledge</a:t>
            </a:r>
          </a:p>
        </p:txBody>
      </p:sp>
      <p:sp>
        <p:nvSpPr>
          <p:cNvPr id="676867" name="AutoShape 4"/>
          <p:cNvSpPr>
            <a:spLocks noChangeArrowheads="1"/>
          </p:cNvSpPr>
          <p:nvPr/>
        </p:nvSpPr>
        <p:spPr bwMode="auto">
          <a:xfrm>
            <a:off x="2786063" y="1501775"/>
            <a:ext cx="3387725" cy="2797175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676868" name="Text Box 5"/>
          <p:cNvSpPr txBox="1">
            <a:spLocks noChangeArrowheads="1"/>
          </p:cNvSpPr>
          <p:nvPr/>
        </p:nvSpPr>
        <p:spPr bwMode="auto">
          <a:xfrm>
            <a:off x="2586038" y="981075"/>
            <a:ext cx="423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2400" b="1">
                <a:solidFill>
                  <a:srgbClr val="00C8FF"/>
                </a:solidFill>
                <a:ea typeface="ＭＳ Ｐゴシック" charset="-128"/>
              </a:rPr>
              <a:t>Research &amp; Development</a:t>
            </a:r>
          </a:p>
        </p:txBody>
      </p:sp>
      <p:sp>
        <p:nvSpPr>
          <p:cNvPr id="676869" name="Text Box 6"/>
          <p:cNvSpPr txBox="1">
            <a:spLocks noChangeArrowheads="1"/>
          </p:cNvSpPr>
          <p:nvPr/>
        </p:nvSpPr>
        <p:spPr bwMode="auto">
          <a:xfrm>
            <a:off x="642938" y="3930650"/>
            <a:ext cx="1871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2400" b="1">
                <a:solidFill>
                  <a:srgbClr val="00C8FF"/>
                </a:solidFill>
                <a:ea typeface="ＭＳ Ｐゴシック" charset="-128"/>
              </a:rPr>
              <a:t>Innovation</a:t>
            </a:r>
          </a:p>
        </p:txBody>
      </p:sp>
      <p:sp>
        <p:nvSpPr>
          <p:cNvPr id="676870" name="Rectangle 7"/>
          <p:cNvSpPr>
            <a:spLocks noChangeArrowheads="1"/>
          </p:cNvSpPr>
          <p:nvPr/>
        </p:nvSpPr>
        <p:spPr bwMode="auto">
          <a:xfrm>
            <a:off x="6216650" y="3644900"/>
            <a:ext cx="26336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sz="2400" b="1">
                <a:solidFill>
                  <a:srgbClr val="00C8FF"/>
                </a:solidFill>
                <a:ea typeface="ＭＳ Ｐゴシック" charset="-128"/>
              </a:rPr>
              <a:t>Education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sz="2400" b="1">
                <a:solidFill>
                  <a:srgbClr val="00C8FF"/>
                </a:solidFill>
                <a:ea typeface="ＭＳ Ｐゴシック" charset="-128"/>
              </a:rPr>
              <a:t>&amp; Training</a:t>
            </a:r>
          </a:p>
        </p:txBody>
      </p:sp>
      <p:sp>
        <p:nvSpPr>
          <p:cNvPr id="676872" name="Text Box 8"/>
          <p:cNvSpPr txBox="1">
            <a:spLocks noChangeArrowheads="1"/>
          </p:cNvSpPr>
          <p:nvPr/>
        </p:nvSpPr>
        <p:spPr bwMode="auto">
          <a:xfrm>
            <a:off x="1406525" y="4852988"/>
            <a:ext cx="64103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5140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8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</a:pPr>
            <a:r>
              <a:rPr lang="en-GB" sz="2400" b="1" dirty="0">
                <a:solidFill>
                  <a:schemeClr val="tx1"/>
                </a:solidFill>
                <a:ea typeface="ＭＳ Ｐゴシック" charset="-128"/>
              </a:rPr>
              <a:t>Building e-Infrastructures is a waste if we </a:t>
            </a:r>
          </a:p>
          <a:p>
            <a:pPr eaLnBrk="1" hangingPunct="1">
              <a:lnSpc>
                <a:spcPct val="88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</a:pPr>
            <a:r>
              <a:rPr lang="en-GB" sz="2400" b="1" dirty="0">
                <a:solidFill>
                  <a:schemeClr val="tx1"/>
                </a:solidFill>
                <a:ea typeface="ＭＳ Ｐゴシック" charset="-128"/>
              </a:rPr>
              <a:t>don’t “build”, </a:t>
            </a:r>
            <a:r>
              <a:rPr lang="en-GB" sz="2400" b="1" u="sng" dirty="0">
                <a:solidFill>
                  <a:schemeClr val="tx1"/>
                </a:solidFill>
                <a:ea typeface="ＭＳ Ｐゴシック" charset="-128"/>
              </a:rPr>
              <a:t>at the same time</a:t>
            </a:r>
            <a:r>
              <a:rPr lang="en-GB" sz="2400" b="1" dirty="0">
                <a:solidFill>
                  <a:schemeClr val="tx1"/>
                </a:solidFill>
                <a:ea typeface="ＭＳ Ｐゴシック" charset="-128"/>
              </a:rPr>
              <a:t>, their users.</a:t>
            </a:r>
          </a:p>
        </p:txBody>
      </p:sp>
      <p:sp>
        <p:nvSpPr>
          <p:cNvPr id="676873" name="Text Box 9"/>
          <p:cNvSpPr txBox="1">
            <a:spLocks noChangeArrowheads="1"/>
          </p:cNvSpPr>
          <p:nvPr/>
        </p:nvSpPr>
        <p:spPr bwMode="auto">
          <a:xfrm>
            <a:off x="152400" y="5715000"/>
            <a:ext cx="87693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5140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8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</a:pPr>
            <a:r>
              <a:rPr lang="en-GB" sz="2400" b="1" dirty="0">
                <a:solidFill>
                  <a:schemeClr val="tx1"/>
                </a:solidFill>
                <a:ea typeface="ＭＳ Ｐゴシック" charset="-128"/>
              </a:rPr>
              <a:t>Along with e-Infrastructures, </a:t>
            </a:r>
          </a:p>
          <a:p>
            <a:pPr eaLnBrk="1" hangingPunct="1">
              <a:lnSpc>
                <a:spcPct val="88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</a:pPr>
            <a:r>
              <a:rPr lang="en-GB" sz="2400" b="1" u="sng" dirty="0">
                <a:solidFill>
                  <a:srgbClr val="FF0000"/>
                </a:solidFill>
                <a:ea typeface="ＭＳ Ｐゴシック" charset="-128"/>
              </a:rPr>
              <a:t>t-Infrastructures and training programmes</a:t>
            </a:r>
            <a:r>
              <a:rPr lang="en-GB" sz="2400" b="1" dirty="0">
                <a:solidFill>
                  <a:schemeClr val="tx1"/>
                </a:solidFill>
                <a:ea typeface="ＭＳ Ｐゴシック" charset="-128"/>
              </a:rPr>
              <a:t> are also needed.</a:t>
            </a:r>
          </a:p>
        </p:txBody>
      </p:sp>
      <p:sp>
        <p:nvSpPr>
          <p:cNvPr id="676874" name="Text Box 10"/>
          <p:cNvSpPr txBox="1">
            <a:spLocks noChangeArrowheads="1"/>
          </p:cNvSpPr>
          <p:nvPr/>
        </p:nvSpPr>
        <p:spPr bwMode="auto">
          <a:xfrm rot="18060000">
            <a:off x="2457451" y="2466975"/>
            <a:ext cx="1873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C8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lnSpc>
                <a:spcPct val="88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</a:pPr>
            <a:r>
              <a:rPr lang="en-GB" sz="1800" b="1">
                <a:solidFill>
                  <a:schemeClr val="tx1"/>
                </a:solidFill>
                <a:ea typeface="ＭＳ Ｐゴシック" charset="-128"/>
              </a:rPr>
              <a:t>e-Infrastructure</a:t>
            </a:r>
          </a:p>
        </p:txBody>
      </p:sp>
      <p:grpSp>
        <p:nvGrpSpPr>
          <p:cNvPr id="676875" name="Group 11"/>
          <p:cNvGrpSpPr>
            <a:grpSpLocks/>
          </p:cNvGrpSpPr>
          <p:nvPr/>
        </p:nvGrpSpPr>
        <p:grpSpPr bwMode="auto">
          <a:xfrm>
            <a:off x="3571875" y="1738313"/>
            <a:ext cx="2090738" cy="2528887"/>
            <a:chOff x="2231" y="1095"/>
            <a:chExt cx="1317" cy="1593"/>
          </a:xfrm>
        </p:grpSpPr>
        <p:sp>
          <p:nvSpPr>
            <p:cNvPr id="676876" name="Text Box 12"/>
            <p:cNvSpPr txBox="1">
              <a:spLocks noChangeArrowheads="1"/>
            </p:cNvSpPr>
            <p:nvPr/>
          </p:nvSpPr>
          <p:spPr bwMode="auto">
            <a:xfrm>
              <a:off x="2231" y="2478"/>
              <a:ext cx="1148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C8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88000"/>
                </a:lnSpc>
                <a:spcBef>
                  <a:spcPct val="0"/>
                </a:spcBef>
                <a:buClr>
                  <a:srgbClr val="2B519A"/>
                </a:buClr>
                <a:buSzPct val="100000"/>
                <a:buFont typeface="Arial" charset="0"/>
                <a:buNone/>
              </a:pPr>
              <a:r>
                <a:rPr lang="en-GB" sz="1800" b="1">
                  <a:solidFill>
                    <a:srgbClr val="FF0000"/>
                  </a:solidFill>
                  <a:ea typeface="ＭＳ Ｐゴシック" charset="-128"/>
                </a:rPr>
                <a:t>t-Infrastructure</a:t>
              </a:r>
            </a:p>
          </p:txBody>
        </p:sp>
        <p:sp>
          <p:nvSpPr>
            <p:cNvPr id="676877" name="Text Box 13"/>
            <p:cNvSpPr txBox="1">
              <a:spLocks noChangeArrowheads="1"/>
            </p:cNvSpPr>
            <p:nvPr/>
          </p:nvSpPr>
          <p:spPr bwMode="auto">
            <a:xfrm rot="3600000">
              <a:off x="2869" y="1564"/>
              <a:ext cx="1148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5140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88000"/>
                </a:lnSpc>
                <a:spcBef>
                  <a:spcPct val="0"/>
                </a:spcBef>
                <a:buClr>
                  <a:srgbClr val="2B519A"/>
                </a:buClr>
                <a:buSzPct val="100000"/>
                <a:buFont typeface="Arial" charset="0"/>
                <a:buNone/>
              </a:pPr>
              <a:r>
                <a:rPr lang="en-GB" sz="1800" b="1" dirty="0">
                  <a:solidFill>
                    <a:srgbClr val="FF0000"/>
                  </a:solidFill>
                  <a:ea typeface="ＭＳ Ｐゴシック" charset="-128"/>
                </a:rPr>
                <a:t>t-Infrastructure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72" grpId="0"/>
      <p:bldP spid="67687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 smtClean="0"/>
              <a:t>Amsterdam, EGI Technical Forum, 16.09.2010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B5D005-55A5-4D71-B734-AB5EC615FFED}" type="slidenum">
              <a:rPr lang="en-GB"/>
              <a:pPr/>
              <a:t>20</a:t>
            </a:fld>
            <a:endParaRPr lang="en-GB"/>
          </a:p>
        </p:txBody>
      </p:sp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Applications lifecycle</a:t>
            </a:r>
          </a:p>
        </p:txBody>
      </p:sp>
      <p:pic>
        <p:nvPicPr>
          <p:cNvPr id="719876" name="Picture 4" descr="applications-life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784225"/>
            <a:ext cx="8597900" cy="578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e 1"/>
          <p:cNvSpPr/>
          <p:nvPr/>
        </p:nvSpPr>
        <p:spPr bwMode="auto">
          <a:xfrm>
            <a:off x="6085490" y="2727434"/>
            <a:ext cx="2769585" cy="520263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73075" marR="0" indent="-473075" algn="ct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SzTx/>
              <a:buFont typeface="Wingdings" charset="2"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386733" y="6543675"/>
            <a:ext cx="8124825" cy="476250"/>
          </a:xfrm>
        </p:spPr>
        <p:txBody>
          <a:bodyPr/>
          <a:lstStyle/>
          <a:p>
            <a:r>
              <a:rPr lang="nl-NL" dirty="0" smtClean="0"/>
              <a:t>Amsterdam, EGI Technical Forum, 16.09.2010</a:t>
            </a:r>
            <a:endParaRPr lang="en-GB" dirty="0"/>
          </a:p>
        </p:txBody>
      </p:sp>
      <p:sp>
        <p:nvSpPr>
          <p:cNvPr id="12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8467108" y="6562725"/>
            <a:ext cx="469900" cy="476250"/>
          </a:xfrm>
        </p:spPr>
        <p:txBody>
          <a:bodyPr/>
          <a:lstStyle/>
          <a:p>
            <a:fld id="{0CD00C50-19F6-46FF-ACF5-3ED731C6D5DC}" type="slidenum">
              <a:rPr lang="en-GB"/>
              <a:pPr/>
              <a:t>21</a:t>
            </a:fld>
            <a:endParaRPr lang="en-GB"/>
          </a:p>
        </p:txBody>
      </p:sp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219075"/>
            <a:ext cx="8229600" cy="1143000"/>
          </a:xfrm>
        </p:spPr>
        <p:txBody>
          <a:bodyPr/>
          <a:lstStyle/>
          <a:p>
            <a:r>
              <a:rPr lang="it-IT" dirty="0" err="1"/>
              <a:t>MoUs</a:t>
            </a:r>
            <a:r>
              <a:rPr lang="it-IT" dirty="0"/>
              <a:t> with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projects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5484523" y="811145"/>
            <a:ext cx="3586239" cy="86177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it-IT" b="1" dirty="0">
                <a:solidFill>
                  <a:srgbClr val="FF0000"/>
                </a:solidFill>
              </a:rPr>
              <a:t>2</a:t>
            </a:r>
            <a:r>
              <a:rPr lang="it-IT" b="1" dirty="0" smtClean="0">
                <a:solidFill>
                  <a:srgbClr val="FF0000"/>
                </a:solidFill>
              </a:rPr>
              <a:t> more </a:t>
            </a:r>
            <a:r>
              <a:rPr lang="it-IT" b="1" dirty="0" err="1" smtClean="0">
                <a:solidFill>
                  <a:srgbClr val="FF0000"/>
                </a:solidFill>
              </a:rPr>
              <a:t>MoUs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foreseen</a:t>
            </a:r>
            <a:r>
              <a:rPr lang="it-IT" b="1" dirty="0" smtClean="0">
                <a:solidFill>
                  <a:srgbClr val="FF0000"/>
                </a:solidFill>
              </a:rPr>
              <a:t> with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endParaRPr lang="it-IT" b="1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it-IT" b="1" dirty="0" smtClean="0">
                <a:solidFill>
                  <a:srgbClr val="FF0000"/>
                </a:solidFill>
              </a:rPr>
              <a:t>CHAIN </a:t>
            </a:r>
            <a:r>
              <a:rPr lang="it-IT" b="1" dirty="0" smtClean="0">
                <a:solidFill>
                  <a:srgbClr val="FF0000"/>
                </a:solidFill>
              </a:rPr>
              <a:t>and INDICATE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13" name="Picture 4" descr="mou-epik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6" y="846138"/>
            <a:ext cx="3024187" cy="4276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mou-epik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071" y="1374775"/>
            <a:ext cx="2992437" cy="42402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mou-epik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671" y="2008188"/>
            <a:ext cx="3027362" cy="42814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mou-epik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71" y="2581275"/>
            <a:ext cx="3008312" cy="4276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270846" y="803275"/>
            <a:ext cx="27971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73075" indent="-473075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b="1">
                <a:solidFill>
                  <a:srgbClr val="FF0000"/>
                </a:solidFill>
              </a:rPr>
              <a:t>EUMEDGRID-Support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3487121" y="1333500"/>
            <a:ext cx="18764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73075" indent="-473075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b="1">
                <a:solidFill>
                  <a:srgbClr val="FF0000"/>
                </a:solidFill>
              </a:rPr>
              <a:t>EU-IndiaGrid2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7719396" y="2565400"/>
            <a:ext cx="13557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73075" indent="-473075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b="1">
                <a:solidFill>
                  <a:srgbClr val="008000"/>
                </a:solidFill>
              </a:rPr>
              <a:t>DEGISCO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5769946" y="1968500"/>
            <a:ext cx="11303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73075" indent="-473075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b="1">
                <a:solidFill>
                  <a:srgbClr val="FF0000"/>
                </a:solidFill>
              </a:rPr>
              <a:t>GISELA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27" y="765017"/>
            <a:ext cx="7523788" cy="5777676"/>
          </a:xfrm>
          <a:prstGeom prst="rect">
            <a:avLst/>
          </a:prstGeom>
        </p:spPr>
      </p:pic>
      <p:sp>
        <p:nvSpPr>
          <p:cNvPr id="5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 smtClean="0"/>
              <a:t>Amsterdam, EGI Technical Forum, 16.09.2010</a:t>
            </a:r>
            <a:endParaRPr lang="en-GB" dirty="0"/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76742A-66E9-4872-AE49-CA6F0E3DC920}" type="slidenum">
              <a:rPr lang="en-GB"/>
              <a:pPr/>
              <a:t>22</a:t>
            </a:fld>
            <a:endParaRPr lang="en-GB"/>
          </a:p>
        </p:txBody>
      </p:sp>
      <p:sp>
        <p:nvSpPr>
          <p:cNvPr id="71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List </a:t>
            </a:r>
            <a:r>
              <a:rPr lang="it-IT" dirty="0" smtClean="0"/>
              <a:t>of </a:t>
            </a:r>
            <a:r>
              <a:rPr lang="it-IT" u="sng" dirty="0" err="1" smtClean="0"/>
              <a:t>already</a:t>
            </a:r>
            <a:r>
              <a:rPr lang="it-IT" dirty="0" smtClean="0"/>
              <a:t> “</a:t>
            </a:r>
            <a:r>
              <a:rPr lang="it-IT" dirty="0" err="1" smtClean="0"/>
              <a:t>gridified</a:t>
            </a:r>
            <a:r>
              <a:rPr lang="it-IT" dirty="0" smtClean="0"/>
              <a:t>” </a:t>
            </a:r>
            <a:r>
              <a:rPr lang="it-IT" dirty="0" err="1"/>
              <a:t>applications</a:t>
            </a:r>
            <a:r>
              <a:rPr lang="it-IT" dirty="0"/>
              <a:t/>
            </a:r>
            <a:br>
              <a:rPr lang="it-IT" dirty="0"/>
            </a:br>
            <a:r>
              <a:rPr lang="it-IT" sz="1400" dirty="0"/>
              <a:t>(http://</a:t>
            </a:r>
            <a:r>
              <a:rPr lang="it-IT" sz="1400" dirty="0" smtClean="0"/>
              <a:t>wiki.epikh.eu/</a:t>
            </a:r>
            <a:r>
              <a:rPr lang="it-IT" sz="1400" dirty="0" err="1" smtClean="0"/>
              <a:t>index.php?option</a:t>
            </a:r>
            <a:r>
              <a:rPr lang="it-IT" sz="1400" dirty="0" smtClean="0"/>
              <a:t>=</a:t>
            </a:r>
            <a:r>
              <a:rPr lang="it-IT" sz="1400" dirty="0" err="1" smtClean="0"/>
              <a:t>com_content&amp;view</a:t>
            </a:r>
            <a:r>
              <a:rPr lang="it-IT" sz="1400" dirty="0" smtClean="0"/>
              <a:t>=</a:t>
            </a:r>
            <a:r>
              <a:rPr lang="it-IT" sz="1400" dirty="0" err="1" smtClean="0"/>
              <a:t>article&amp;id</a:t>
            </a:r>
            <a:r>
              <a:rPr lang="it-IT" sz="1400" dirty="0" smtClean="0"/>
              <a:t>=201&amp;Itemid=215)</a:t>
            </a:r>
            <a:endParaRPr lang="it-IT" sz="1400" dirty="0"/>
          </a:p>
        </p:txBody>
      </p:sp>
      <p:sp>
        <p:nvSpPr>
          <p:cNvPr id="712709" name="Oval 5"/>
          <p:cNvSpPr>
            <a:spLocks noChangeArrowheads="1"/>
          </p:cNvSpPr>
          <p:nvPr/>
        </p:nvSpPr>
        <p:spPr bwMode="auto">
          <a:xfrm>
            <a:off x="6671391" y="2113834"/>
            <a:ext cx="946150" cy="3937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118332" y="5880535"/>
            <a:ext cx="13534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Total = 26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0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 smtClean="0"/>
              <a:t>Amsterdam, EGI Technical Forum, 16.09.2010</a:t>
            </a:r>
            <a:endParaRPr lang="en-GB" dirty="0"/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EE10-5ADF-4235-84C9-41A4A50FAA87}" type="slidenum">
              <a:rPr lang="en-GB"/>
              <a:pPr/>
              <a:t>23</a:t>
            </a:fld>
            <a:endParaRPr lang="en-GB"/>
          </a:p>
        </p:txBody>
      </p:sp>
      <p:sp>
        <p:nvSpPr>
          <p:cNvPr id="71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Example of application file</a:t>
            </a:r>
          </a:p>
        </p:txBody>
      </p:sp>
      <p:pic>
        <p:nvPicPr>
          <p:cNvPr id="713732" name="Picture 4" descr="app-file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4700"/>
            <a:ext cx="6086475" cy="460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3733" name="Picture 5" descr="app-file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3611563"/>
            <a:ext cx="4276725" cy="323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FFFF"/>
                </a:solidFill>
              </a:rPr>
              <a:t>Amsterdam, EGI Technical Forum, 16.09.2010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89AF9E-0875-45B6-9079-C71F9AC752DC}" type="slidenum">
              <a:rPr lang="en-GB">
                <a:solidFill>
                  <a:srgbClr val="FFFFFF"/>
                </a:solidFill>
              </a:rPr>
              <a:pPr/>
              <a:t>24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Application </a:t>
            </a:r>
            <a:r>
              <a:rPr lang="it-IT" dirty="0" err="1"/>
              <a:t>statistics</a:t>
            </a:r>
            <a:r>
              <a:rPr lang="it-IT" dirty="0"/>
              <a:t/>
            </a:r>
            <a:br>
              <a:rPr lang="it-IT" dirty="0"/>
            </a:br>
            <a:r>
              <a:rPr lang="it-IT" sz="1400" dirty="0"/>
              <a:t>(http://wiki.epikh.eu/</a:t>
            </a:r>
            <a:r>
              <a:rPr lang="it-IT" sz="1400" dirty="0" err="1"/>
              <a:t>index.php?option</a:t>
            </a:r>
            <a:r>
              <a:rPr lang="it-IT" sz="1400" dirty="0"/>
              <a:t>=</a:t>
            </a:r>
            <a:r>
              <a:rPr lang="it-IT" sz="1400" dirty="0" err="1"/>
              <a:t>com_content&amp;view</a:t>
            </a:r>
            <a:r>
              <a:rPr lang="it-IT" sz="1400" dirty="0"/>
              <a:t>=</a:t>
            </a:r>
            <a:r>
              <a:rPr lang="it-IT" sz="1400" dirty="0" err="1"/>
              <a:t>article&amp;id</a:t>
            </a:r>
            <a:r>
              <a:rPr lang="it-IT" sz="1400" dirty="0"/>
              <a:t>=203&amp;Itemid=220)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1134" y="1069870"/>
            <a:ext cx="53340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240" y="1066838"/>
            <a:ext cx="53340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819" y="4096645"/>
            <a:ext cx="53340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707" y="4096645"/>
            <a:ext cx="53340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19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 smtClean="0"/>
              <a:t>Amsterdam, EGI Technical Forum, 16.09.2010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7AF9E2-3325-447F-9108-1FDD890F3D38}" type="slidenum">
              <a:rPr lang="en-GB"/>
              <a:pPr/>
              <a:t>25</a:t>
            </a:fld>
            <a:endParaRPr lang="en-GB"/>
          </a:p>
        </p:txBody>
      </p:sp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 and conclusions</a:t>
            </a:r>
          </a:p>
        </p:txBody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" y="768350"/>
            <a:ext cx="8920163" cy="57277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2000" b="0" dirty="0"/>
          </a:p>
          <a:p>
            <a:pPr>
              <a:lnSpc>
                <a:spcPct val="90000"/>
              </a:lnSpc>
            </a:pPr>
            <a:r>
              <a:rPr lang="en-US" dirty="0"/>
              <a:t>EPIKH can represent for young brilliant scientists and technologists a unique occasion to learn and adopt the Grid paradigm through stimulating research </a:t>
            </a:r>
            <a:r>
              <a:rPr lang="en-US" dirty="0" err="1"/>
              <a:t>programmes</a:t>
            </a:r>
            <a:r>
              <a:rPr lang="en-US" dirty="0" smtClean="0"/>
              <a:t>;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EPIKH </a:t>
            </a:r>
            <a:r>
              <a:rPr lang="en-US" dirty="0"/>
              <a:t>can offer free technical support for anyone willing to organize local training events on Grid computing: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It can be undergraduate courses, M.Sc. courses, Ph.D. curricula, tutorials, Grid Schools, etc</a:t>
            </a:r>
            <a:r>
              <a:rPr lang="en-US" dirty="0" smtClean="0"/>
              <a:t>.;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Thanks </a:t>
            </a:r>
            <a:r>
              <a:rPr lang="en-US" dirty="0"/>
              <a:t>to EPIKH, large projects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dirty="0"/>
              <a:t> NGIs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dirty="0"/>
              <a:t> campuses can easily setup Grid infrastructures and deploy on them scientific applications;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EPIKH is indeed complementing the training activities of several EU projects ensuring coherence of action and increasing impact.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9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9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9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34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 smtClean="0"/>
              <a:t>Amsterdam, EGI Technical Forum, 16.09.2010</a:t>
            </a:r>
            <a:endParaRPr lang="en-GB" dirty="0"/>
          </a:p>
        </p:txBody>
      </p:sp>
      <p:sp>
        <p:nvSpPr>
          <p:cNvPr id="5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D0E2E1-A183-46FF-BBAD-16F42B0D9FCF}" type="slidenum">
              <a:rPr lang="en-GB"/>
              <a:pPr/>
              <a:t>26</a:t>
            </a:fld>
            <a:endParaRPr lang="en-GB"/>
          </a:p>
        </p:txBody>
      </p:sp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Thank you very much ! Any questions ?</a:t>
            </a:r>
          </a:p>
        </p:txBody>
      </p:sp>
      <p:pic>
        <p:nvPicPr>
          <p:cNvPr id="6993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981075"/>
            <a:ext cx="6005512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 smtClean="0"/>
              <a:t>Amsterdam, EGI Technical Forum, 16.09.2010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27BBDC-E2D5-4DEB-83C3-CB6D2B06F0FD}" type="slidenum">
              <a:rPr lang="en-GB"/>
              <a:pPr/>
              <a:t>3</a:t>
            </a:fld>
            <a:endParaRPr lang="en-GB"/>
          </a:p>
        </p:txBody>
      </p:sp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35038" y="-203200"/>
            <a:ext cx="82296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/>
              <a:t>The EPIKH Project </a:t>
            </a:r>
            <a:br>
              <a:rPr lang="en-GB"/>
            </a:br>
            <a:r>
              <a:rPr lang="en-GB" sz="2400"/>
              <a:t>(www.epikh.eu)</a:t>
            </a:r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113" y="760195"/>
            <a:ext cx="8610600" cy="4800600"/>
          </a:xfrm>
        </p:spPr>
        <p:txBody>
          <a:bodyPr/>
          <a:lstStyle/>
          <a:p>
            <a:r>
              <a:rPr lang="en-GB" altLang="ja-JP" dirty="0">
                <a:ea typeface="ＭＳ Ｐゴシック" charset="-128"/>
              </a:rPr>
              <a:t>“Exchange Programme to advance e-Infrastructure Know-How”</a:t>
            </a:r>
            <a:r>
              <a:rPr lang="it-IT" altLang="ja-JP" dirty="0">
                <a:ea typeface="ＭＳ Ｐゴシック" charset="-128"/>
              </a:rPr>
              <a:t> (EPIKH)</a:t>
            </a:r>
          </a:p>
          <a:p>
            <a:pPr lvl="1"/>
            <a:r>
              <a:rPr lang="en-GB" dirty="0"/>
              <a:t>EU FP7- Marie Curie Actions – People</a:t>
            </a:r>
            <a:r>
              <a:rPr lang="en-GB" b="1" i="1" dirty="0"/>
              <a:t> </a:t>
            </a:r>
            <a:r>
              <a:rPr lang="en-GB" dirty="0"/>
              <a:t>-</a:t>
            </a:r>
            <a:r>
              <a:rPr lang="en-GB" b="1" i="1" dirty="0"/>
              <a:t> </a:t>
            </a:r>
            <a:r>
              <a:rPr lang="en-GB" dirty="0"/>
              <a:t>International Research Staff Exchange Scheme (IRSES)</a:t>
            </a:r>
          </a:p>
          <a:p>
            <a:r>
              <a:rPr lang="en-GB" dirty="0"/>
              <a:t>Consortium “numbers”:</a:t>
            </a:r>
          </a:p>
          <a:p>
            <a:pPr lvl="1"/>
            <a:r>
              <a:rPr lang="en-GB" dirty="0"/>
              <a:t>23 partners;</a:t>
            </a:r>
          </a:p>
          <a:p>
            <a:pPr lvl="1"/>
            <a:r>
              <a:rPr lang="en-GB" dirty="0"/>
              <a:t>18 countries;</a:t>
            </a:r>
          </a:p>
          <a:p>
            <a:pPr lvl="1"/>
            <a:r>
              <a:rPr lang="en-GB" dirty="0"/>
              <a:t>4 continents </a:t>
            </a:r>
            <a:r>
              <a:rPr lang="en-GB" dirty="0" smtClean="0"/>
              <a:t>(Europe, Africa,                                                                 Asia, and Latin America);</a:t>
            </a:r>
            <a:endParaRPr lang="en-GB" dirty="0"/>
          </a:p>
          <a:p>
            <a:pPr lvl="1"/>
            <a:r>
              <a:rPr lang="en-GB" dirty="0"/>
              <a:t>115 persons involved;</a:t>
            </a:r>
          </a:p>
          <a:p>
            <a:pPr lvl="1"/>
            <a:r>
              <a:rPr lang="en-GB" dirty="0"/>
              <a:t>&gt;650 </a:t>
            </a:r>
            <a:r>
              <a:rPr lang="en-GB" dirty="0" smtClean="0"/>
              <a:t>researcher-months</a:t>
            </a:r>
            <a:r>
              <a:rPr lang="en-GB" dirty="0"/>
              <a:t>;</a:t>
            </a:r>
          </a:p>
          <a:p>
            <a:pPr lvl="1"/>
            <a:r>
              <a:rPr lang="en-GB" dirty="0"/>
              <a:t>&gt;500 secondments;</a:t>
            </a:r>
          </a:p>
          <a:p>
            <a:r>
              <a:rPr lang="en-GB" dirty="0"/>
              <a:t>Duration: March, 1, 2009 – February, 28, 2013 </a:t>
            </a:r>
            <a:r>
              <a:rPr lang="en-GB" dirty="0" smtClean="0"/>
              <a:t>             (</a:t>
            </a:r>
            <a:r>
              <a:rPr lang="en-GB" dirty="0"/>
              <a:t>48 months)</a:t>
            </a:r>
          </a:p>
          <a:p>
            <a:r>
              <a:rPr lang="en-GB" dirty="0"/>
              <a:t>EC contribution: 1,188,000 €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869" y="2227815"/>
            <a:ext cx="4694237" cy="3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 smtClean="0"/>
              <a:t>Amsterdam, EGI Technical Forum, 16.09.2010</a:t>
            </a:r>
            <a:endParaRPr lang="en-GB" dirty="0"/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040C49-0D26-42A3-B2EC-A111BC692A8E}" type="slidenum">
              <a:rPr lang="en-GB"/>
              <a:pPr/>
              <a:t>4</a:t>
            </a:fld>
            <a:endParaRPr lang="en-GB"/>
          </a:p>
        </p:txBody>
      </p:sp>
      <p:sp>
        <p:nvSpPr>
          <p:cNvPr id="70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935038" y="-203200"/>
            <a:ext cx="8229600" cy="1143000"/>
          </a:xfrm>
        </p:spPr>
        <p:txBody>
          <a:bodyPr/>
          <a:lstStyle/>
          <a:p>
            <a:r>
              <a:rPr lang="en-GB" dirty="0"/>
              <a:t>The EPIKH Partners</a:t>
            </a:r>
            <a:br>
              <a:rPr lang="en-GB" dirty="0"/>
            </a:br>
            <a:r>
              <a:rPr lang="en-GB" sz="1400" dirty="0"/>
              <a:t>(http://wiki.epikh.eu/index.php?option=com_content&amp;view=article&amp;id=219&amp;Itemid=228) </a:t>
            </a:r>
            <a:endParaRPr lang="en-GB" sz="1100" dirty="0"/>
          </a:p>
        </p:txBody>
      </p:sp>
      <p:pic>
        <p:nvPicPr>
          <p:cNvPr id="702470" name="Picture 6" descr="EPIK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54" y="766550"/>
            <a:ext cx="8607972" cy="260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e 3"/>
          <p:cNvSpPr/>
          <p:nvPr/>
        </p:nvSpPr>
        <p:spPr bwMode="auto">
          <a:xfrm>
            <a:off x="873456" y="835831"/>
            <a:ext cx="1187356" cy="501647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73075" marR="0" indent="-473075" algn="ct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SzTx/>
              <a:buFont typeface="Wingdings" charset="2"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Ovale 9"/>
          <p:cNvSpPr/>
          <p:nvPr/>
        </p:nvSpPr>
        <p:spPr bwMode="auto">
          <a:xfrm>
            <a:off x="3032112" y="2912599"/>
            <a:ext cx="1187356" cy="501647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73075" marR="0" indent="-473075" algn="ct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SzTx/>
              <a:buFont typeface="Wingdings" charset="2"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Ovale 10"/>
          <p:cNvSpPr/>
          <p:nvPr/>
        </p:nvSpPr>
        <p:spPr bwMode="auto">
          <a:xfrm>
            <a:off x="3020736" y="2519079"/>
            <a:ext cx="1187356" cy="501647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73075" marR="0" indent="-473075" algn="ct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SzTx/>
              <a:buFont typeface="Wingdings" charset="2"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e 11"/>
          <p:cNvSpPr/>
          <p:nvPr/>
        </p:nvSpPr>
        <p:spPr bwMode="auto">
          <a:xfrm>
            <a:off x="3023008" y="815351"/>
            <a:ext cx="1187356" cy="501647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73075" marR="0" indent="-473075" algn="ct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SzTx/>
              <a:buFont typeface="Wingdings" charset="2"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e 12"/>
          <p:cNvSpPr/>
          <p:nvPr/>
        </p:nvSpPr>
        <p:spPr bwMode="auto">
          <a:xfrm>
            <a:off x="855248" y="2905767"/>
            <a:ext cx="1187356" cy="501647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73075" marR="0" indent="-473075" algn="ct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SzTx/>
              <a:buFont typeface="Wingdings" charset="2"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Ovale 13"/>
          <p:cNvSpPr/>
          <p:nvPr/>
        </p:nvSpPr>
        <p:spPr bwMode="auto">
          <a:xfrm>
            <a:off x="5529696" y="810807"/>
            <a:ext cx="1187356" cy="501647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73075" marR="0" indent="-473075" algn="ct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SzTx/>
              <a:buFont typeface="Wingdings" charset="2"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Ovale 14"/>
          <p:cNvSpPr/>
          <p:nvPr/>
        </p:nvSpPr>
        <p:spPr bwMode="auto">
          <a:xfrm>
            <a:off x="7795264" y="1247543"/>
            <a:ext cx="1187356" cy="501647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73075" marR="0" indent="-473075" algn="ct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SzTx/>
              <a:buFont typeface="Wingdings" charset="2"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Ovale 15"/>
          <p:cNvSpPr/>
          <p:nvPr/>
        </p:nvSpPr>
        <p:spPr bwMode="auto">
          <a:xfrm>
            <a:off x="5543344" y="2080071"/>
            <a:ext cx="1187356" cy="501647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73075" marR="0" indent="-473075" algn="ct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SzTx/>
              <a:buFont typeface="Wingdings" charset="2"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6501765" y="6184497"/>
            <a:ext cx="2714099" cy="342145"/>
            <a:chOff x="1080754" y="4219217"/>
            <a:chExt cx="2714099" cy="342145"/>
          </a:xfrm>
        </p:grpSpPr>
        <p:sp>
          <p:nvSpPr>
            <p:cNvPr id="17" name="Ovale 16"/>
            <p:cNvSpPr/>
            <p:nvPr/>
          </p:nvSpPr>
          <p:spPr bwMode="auto">
            <a:xfrm>
              <a:off x="1080754" y="4284877"/>
              <a:ext cx="441278" cy="250824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73075" marR="0" indent="-473075" algn="ctr" defTabSz="914400" rtl="0" eaLnBrk="0" fontAlgn="base" latinLnBrk="0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CC00"/>
                </a:buClr>
                <a:buSzTx/>
                <a:buFont typeface="Wingdings" charset="2"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1521474" y="4219217"/>
              <a:ext cx="2273379" cy="342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>
                  <a:solidFill>
                    <a:srgbClr val="FF0000"/>
                  </a:solidFill>
                </a:rPr>
                <a:t>EGI-</a:t>
              </a:r>
              <a:r>
                <a:rPr lang="it-IT" sz="1600" b="1" dirty="0" err="1" smtClean="0">
                  <a:solidFill>
                    <a:srgbClr val="FF0000"/>
                  </a:solidFill>
                </a:rPr>
                <a:t>InSpire</a:t>
              </a:r>
              <a:r>
                <a:rPr lang="it-IT" sz="1600" b="1" dirty="0" smtClean="0">
                  <a:solidFill>
                    <a:srgbClr val="FF0000"/>
                  </a:solidFill>
                </a:rPr>
                <a:t> </a:t>
              </a:r>
              <a:r>
                <a:rPr lang="it-IT" sz="1600" b="1" dirty="0" err="1" smtClean="0">
                  <a:solidFill>
                    <a:srgbClr val="FF0000"/>
                  </a:solidFill>
                </a:rPr>
                <a:t>members</a:t>
              </a:r>
              <a:endParaRPr lang="it-IT" sz="16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615" y="3358762"/>
            <a:ext cx="4763837" cy="349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 smtClean="0"/>
              <a:t>Amsterdam, EGI Technical Forum, 16.09.2010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F51ABB-3FCC-41E6-A703-E6A5461549D2}" type="slidenum">
              <a:rPr lang="en-GB"/>
              <a:pPr/>
              <a:t>5</a:t>
            </a:fld>
            <a:endParaRPr lang="en-GB"/>
          </a:p>
        </p:txBody>
      </p:sp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EPIKH goals</a:t>
            </a:r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17550"/>
            <a:ext cx="8610600" cy="4800600"/>
          </a:xfrm>
        </p:spPr>
        <p:txBody>
          <a:bodyPr/>
          <a:lstStyle/>
          <a:p>
            <a:r>
              <a:rPr lang="en-GB"/>
              <a:t>Strategic aims: </a:t>
            </a:r>
          </a:p>
          <a:p>
            <a:pPr lvl="1"/>
            <a:r>
              <a:rPr lang="en-GB"/>
              <a:t>Reinforce the impact of e-Infrastructures in scientific research defining and delivering stimulating programme of educational events, including Grid Schools and High Performance Computing courses;</a:t>
            </a:r>
          </a:p>
          <a:p>
            <a:pPr lvl="1"/>
            <a:r>
              <a:rPr lang="en-GB"/>
              <a:t>Broaden the engagement in e-Science activities and collaborations both geographically and across disciplines.</a:t>
            </a:r>
          </a:p>
          <a:p>
            <a:pPr lvl="1"/>
            <a:endParaRPr lang="en-GB"/>
          </a:p>
          <a:p>
            <a:r>
              <a:rPr lang="en-GB"/>
              <a:t>Specific actions:</a:t>
            </a:r>
          </a:p>
          <a:p>
            <a:pPr lvl="1"/>
            <a:r>
              <a:rPr lang="en-GB"/>
              <a:t>Spreading the knowledge about the </a:t>
            </a:r>
            <a:r>
              <a:rPr lang="en-GB" i="1"/>
              <a:t>“Grid Paradigm”</a:t>
            </a:r>
            <a:r>
              <a:rPr lang="en-GB"/>
              <a:t> to all potential users: both system administrators and application developers through an extensive training programme; </a:t>
            </a:r>
          </a:p>
          <a:p>
            <a:pPr lvl="1"/>
            <a:r>
              <a:rPr lang="en-GB"/>
              <a:t>Easing the access of the trained people to the e-Infrastructures existing in the areas of action  of the project;</a:t>
            </a:r>
          </a:p>
          <a:p>
            <a:pPr lvl="1"/>
            <a:r>
              <a:rPr lang="en-GB"/>
              <a:t>Fostering the establishment of scientific collaborations among the countries/continents involved in the project.</a:t>
            </a:r>
            <a:r>
              <a:rPr lang="en-GB" sz="2500"/>
              <a:t>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 smtClean="0"/>
              <a:t>Amsterdam, EGI Technical Forum, 16.09.2010</a:t>
            </a:r>
            <a:endParaRPr lang="en-GB" dirty="0"/>
          </a:p>
        </p:txBody>
      </p:sp>
      <p:sp>
        <p:nvSpPr>
          <p:cNvPr id="16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1693C2-7997-424E-886F-DB66B56AE882}" type="slidenum">
              <a:rPr lang="en-GB"/>
              <a:pPr/>
              <a:t>6</a:t>
            </a:fld>
            <a:endParaRPr lang="en-GB"/>
          </a:p>
        </p:txBody>
      </p:sp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950913" y="-203200"/>
            <a:ext cx="8229600" cy="1143000"/>
          </a:xfrm>
        </p:spPr>
        <p:txBody>
          <a:bodyPr/>
          <a:lstStyle/>
          <a:p>
            <a:r>
              <a:rPr lang="it-IT"/>
              <a:t>EPIKH on the web</a:t>
            </a:r>
          </a:p>
        </p:txBody>
      </p:sp>
      <p:grpSp>
        <p:nvGrpSpPr>
          <p:cNvPr id="704553" name="Group 41"/>
          <p:cNvGrpSpPr>
            <a:grpSpLocks/>
          </p:cNvGrpSpPr>
          <p:nvPr/>
        </p:nvGrpSpPr>
        <p:grpSpPr bwMode="auto">
          <a:xfrm>
            <a:off x="15875" y="900113"/>
            <a:ext cx="6915150" cy="3690937"/>
            <a:chOff x="0" y="497"/>
            <a:chExt cx="4356" cy="2325"/>
          </a:xfrm>
        </p:grpSpPr>
        <p:sp>
          <p:nvSpPr>
            <p:cNvPr id="704551" name="Text Box 39"/>
            <p:cNvSpPr txBox="1">
              <a:spLocks noChangeArrowheads="1"/>
            </p:cNvSpPr>
            <p:nvPr/>
          </p:nvSpPr>
          <p:spPr bwMode="auto">
            <a:xfrm>
              <a:off x="3175" y="514"/>
              <a:ext cx="1181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73075" indent="-473075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it-IT" b="1">
                  <a:solidFill>
                    <a:srgbClr val="FD4335"/>
                  </a:solidFill>
                </a:rPr>
                <a:t>www.epikh.eu</a:t>
              </a:r>
            </a:p>
          </p:txBody>
        </p:sp>
        <p:pic>
          <p:nvPicPr>
            <p:cNvPr id="704552" name="Picture 40" descr="websit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7"/>
              <a:ext cx="3168" cy="2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4556" name="Group 44"/>
          <p:cNvGrpSpPr>
            <a:grpSpLocks/>
          </p:cNvGrpSpPr>
          <p:nvPr/>
        </p:nvGrpSpPr>
        <p:grpSpPr bwMode="auto">
          <a:xfrm>
            <a:off x="508000" y="1530350"/>
            <a:ext cx="6805613" cy="3681413"/>
            <a:chOff x="310" y="904"/>
            <a:chExt cx="4287" cy="2319"/>
          </a:xfrm>
        </p:grpSpPr>
        <p:sp>
          <p:nvSpPr>
            <p:cNvPr id="704554" name="Text Box 42"/>
            <p:cNvSpPr txBox="1">
              <a:spLocks noChangeArrowheads="1"/>
            </p:cNvSpPr>
            <p:nvPr/>
          </p:nvSpPr>
          <p:spPr bwMode="auto">
            <a:xfrm>
              <a:off x="3487" y="930"/>
              <a:ext cx="111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73075" indent="-473075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it-IT" b="1">
                  <a:solidFill>
                    <a:srgbClr val="FD4335"/>
                  </a:solidFill>
                </a:rPr>
                <a:t>wiki.epikh.eu</a:t>
              </a:r>
            </a:p>
          </p:txBody>
        </p:sp>
        <p:pic>
          <p:nvPicPr>
            <p:cNvPr id="704555" name="Picture 43" descr="wikisit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" y="904"/>
              <a:ext cx="3159" cy="2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4559" name="Group 47"/>
          <p:cNvGrpSpPr>
            <a:grpSpLocks/>
          </p:cNvGrpSpPr>
          <p:nvPr/>
        </p:nvGrpSpPr>
        <p:grpSpPr bwMode="auto">
          <a:xfrm>
            <a:off x="1203325" y="2149475"/>
            <a:ext cx="7623175" cy="3621088"/>
            <a:chOff x="748" y="1294"/>
            <a:chExt cx="4802" cy="2281"/>
          </a:xfrm>
        </p:grpSpPr>
        <p:sp>
          <p:nvSpPr>
            <p:cNvPr id="704557" name="Text Box 45"/>
            <p:cNvSpPr txBox="1">
              <a:spLocks noChangeArrowheads="1"/>
            </p:cNvSpPr>
            <p:nvPr/>
          </p:nvSpPr>
          <p:spPr bwMode="auto">
            <a:xfrm>
              <a:off x="3887" y="1326"/>
              <a:ext cx="1663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73075" indent="-473075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it-IT" b="1">
                  <a:solidFill>
                    <a:srgbClr val="FD4335"/>
                  </a:solidFill>
                </a:rPr>
                <a:t>documents.epikh.eu</a:t>
              </a:r>
            </a:p>
          </p:txBody>
        </p:sp>
        <p:pic>
          <p:nvPicPr>
            <p:cNvPr id="704558" name="Picture 46" descr="documents-sit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294"/>
              <a:ext cx="3107" cy="2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4562" name="Group 50"/>
          <p:cNvGrpSpPr>
            <a:grpSpLocks/>
          </p:cNvGrpSpPr>
          <p:nvPr/>
        </p:nvGrpSpPr>
        <p:grpSpPr bwMode="auto">
          <a:xfrm>
            <a:off x="2071688" y="2778125"/>
            <a:ext cx="7088187" cy="3587750"/>
            <a:chOff x="1295" y="1735"/>
            <a:chExt cx="4465" cy="2260"/>
          </a:xfrm>
        </p:grpSpPr>
        <p:sp>
          <p:nvSpPr>
            <p:cNvPr id="704560" name="Text Box 48"/>
            <p:cNvSpPr txBox="1">
              <a:spLocks noChangeArrowheads="1"/>
            </p:cNvSpPr>
            <p:nvPr/>
          </p:nvSpPr>
          <p:spPr bwMode="auto">
            <a:xfrm>
              <a:off x="4390" y="1760"/>
              <a:ext cx="137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73075" indent="-473075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it-IT" b="1">
                  <a:solidFill>
                    <a:srgbClr val="FD4335"/>
                  </a:solidFill>
                </a:rPr>
                <a:t>agenda.epikh.eu</a:t>
              </a:r>
            </a:p>
          </p:txBody>
        </p:sp>
        <p:pic>
          <p:nvPicPr>
            <p:cNvPr id="704561" name="Picture 49" descr="agenda-sit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" y="1735"/>
              <a:ext cx="3078" cy="2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4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4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04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0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 smtClean="0"/>
              <a:t>Amsterdam, EGI Technical Forum, 16.09.2010</a:t>
            </a:r>
            <a:endParaRPr lang="en-GB" dirty="0"/>
          </a:p>
        </p:txBody>
      </p:sp>
      <p:sp>
        <p:nvSpPr>
          <p:cNvPr id="34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1B00D5-5686-47DC-9DD4-6679EBDB0933}" type="slidenum">
              <a:rPr lang="en-GB"/>
              <a:pPr/>
              <a:t>7</a:t>
            </a:fld>
            <a:endParaRPr lang="en-GB"/>
          </a:p>
        </p:txBody>
      </p:sp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EPIKH secondments’ programme</a:t>
            </a:r>
          </a:p>
        </p:txBody>
      </p:sp>
      <p:pic>
        <p:nvPicPr>
          <p:cNvPr id="705571" name="Picture 35" descr="EPIKH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866775"/>
            <a:ext cx="8145463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05570" name="Group 34"/>
          <p:cNvGrpSpPr>
            <a:grpSpLocks/>
          </p:cNvGrpSpPr>
          <p:nvPr/>
        </p:nvGrpSpPr>
        <p:grpSpPr bwMode="auto">
          <a:xfrm>
            <a:off x="1025525" y="1946275"/>
            <a:ext cx="6350000" cy="3500438"/>
            <a:chOff x="586" y="1276"/>
            <a:chExt cx="4000" cy="2205"/>
          </a:xfrm>
        </p:grpSpPr>
        <p:sp>
          <p:nvSpPr>
            <p:cNvPr id="705543" name="Oval 7"/>
            <p:cNvSpPr>
              <a:spLocks noChangeArrowheads="1"/>
            </p:cNvSpPr>
            <p:nvPr/>
          </p:nvSpPr>
          <p:spPr bwMode="auto">
            <a:xfrm>
              <a:off x="586" y="2186"/>
              <a:ext cx="60" cy="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05544" name="Oval 8"/>
            <p:cNvSpPr>
              <a:spLocks noChangeArrowheads="1"/>
            </p:cNvSpPr>
            <p:nvPr/>
          </p:nvSpPr>
          <p:spPr bwMode="auto">
            <a:xfrm>
              <a:off x="2509" y="2024"/>
              <a:ext cx="60" cy="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05545" name="Oval 9"/>
            <p:cNvSpPr>
              <a:spLocks noChangeArrowheads="1"/>
            </p:cNvSpPr>
            <p:nvPr/>
          </p:nvSpPr>
          <p:spPr bwMode="auto">
            <a:xfrm>
              <a:off x="3182" y="2140"/>
              <a:ext cx="60" cy="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05546" name="Oval 10"/>
            <p:cNvSpPr>
              <a:spLocks noChangeArrowheads="1"/>
            </p:cNvSpPr>
            <p:nvPr/>
          </p:nvSpPr>
          <p:spPr bwMode="auto">
            <a:xfrm>
              <a:off x="2662" y="2107"/>
              <a:ext cx="60" cy="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05547" name="Oval 11"/>
            <p:cNvSpPr>
              <a:spLocks noChangeArrowheads="1"/>
            </p:cNvSpPr>
            <p:nvPr/>
          </p:nvSpPr>
          <p:spPr bwMode="auto">
            <a:xfrm>
              <a:off x="4526" y="1965"/>
              <a:ext cx="60" cy="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05548" name="Oval 12"/>
            <p:cNvSpPr>
              <a:spLocks noChangeArrowheads="1"/>
            </p:cNvSpPr>
            <p:nvPr/>
          </p:nvSpPr>
          <p:spPr bwMode="auto">
            <a:xfrm>
              <a:off x="4076" y="2220"/>
              <a:ext cx="60" cy="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05549" name="Oval 13"/>
            <p:cNvSpPr>
              <a:spLocks noChangeArrowheads="1"/>
            </p:cNvSpPr>
            <p:nvPr/>
          </p:nvSpPr>
          <p:spPr bwMode="auto">
            <a:xfrm>
              <a:off x="3060" y="3270"/>
              <a:ext cx="60" cy="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05550" name="Oval 14"/>
            <p:cNvSpPr>
              <a:spLocks noChangeArrowheads="1"/>
            </p:cNvSpPr>
            <p:nvPr/>
          </p:nvSpPr>
          <p:spPr bwMode="auto">
            <a:xfrm>
              <a:off x="2867" y="1796"/>
              <a:ext cx="60" cy="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05551" name="Oval 15"/>
            <p:cNvSpPr>
              <a:spLocks noChangeArrowheads="1"/>
            </p:cNvSpPr>
            <p:nvPr/>
          </p:nvSpPr>
          <p:spPr bwMode="auto">
            <a:xfrm>
              <a:off x="2655" y="1673"/>
              <a:ext cx="60" cy="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05552" name="Oval 16"/>
            <p:cNvSpPr>
              <a:spLocks noChangeArrowheads="1"/>
            </p:cNvSpPr>
            <p:nvPr/>
          </p:nvSpPr>
          <p:spPr bwMode="auto">
            <a:xfrm>
              <a:off x="2543" y="1849"/>
              <a:ext cx="60" cy="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05553" name="Oval 17"/>
            <p:cNvSpPr>
              <a:spLocks noChangeArrowheads="1"/>
            </p:cNvSpPr>
            <p:nvPr/>
          </p:nvSpPr>
          <p:spPr bwMode="auto">
            <a:xfrm>
              <a:off x="3302" y="2064"/>
              <a:ext cx="60" cy="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05554" name="Oval 18"/>
            <p:cNvSpPr>
              <a:spLocks noChangeArrowheads="1"/>
            </p:cNvSpPr>
            <p:nvPr/>
          </p:nvSpPr>
          <p:spPr bwMode="auto">
            <a:xfrm>
              <a:off x="1236" y="3412"/>
              <a:ext cx="60" cy="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05555" name="Oval 19"/>
            <p:cNvSpPr>
              <a:spLocks noChangeArrowheads="1"/>
            </p:cNvSpPr>
            <p:nvPr/>
          </p:nvSpPr>
          <p:spPr bwMode="auto">
            <a:xfrm>
              <a:off x="1650" y="2913"/>
              <a:ext cx="60" cy="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05556" name="Oval 20"/>
            <p:cNvSpPr>
              <a:spLocks noChangeArrowheads="1"/>
            </p:cNvSpPr>
            <p:nvPr/>
          </p:nvSpPr>
          <p:spPr bwMode="auto">
            <a:xfrm>
              <a:off x="3034" y="1854"/>
              <a:ext cx="60" cy="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05557" name="Oval 21"/>
            <p:cNvSpPr>
              <a:spLocks noChangeArrowheads="1"/>
            </p:cNvSpPr>
            <p:nvPr/>
          </p:nvSpPr>
          <p:spPr bwMode="auto">
            <a:xfrm>
              <a:off x="2973" y="1663"/>
              <a:ext cx="60" cy="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05558" name="Oval 22"/>
            <p:cNvSpPr>
              <a:spLocks noChangeArrowheads="1"/>
            </p:cNvSpPr>
            <p:nvPr/>
          </p:nvSpPr>
          <p:spPr bwMode="auto">
            <a:xfrm>
              <a:off x="2901" y="1601"/>
              <a:ext cx="60" cy="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05560" name="Freeform 24"/>
            <p:cNvSpPr>
              <a:spLocks/>
            </p:cNvSpPr>
            <p:nvPr/>
          </p:nvSpPr>
          <p:spPr bwMode="auto">
            <a:xfrm>
              <a:off x="616" y="1658"/>
              <a:ext cx="1976" cy="567"/>
            </a:xfrm>
            <a:custGeom>
              <a:avLst/>
              <a:gdLst>
                <a:gd name="T0" fmla="*/ 0 w 1976"/>
                <a:gd name="T1" fmla="*/ 567 h 567"/>
                <a:gd name="T2" fmla="*/ 943 w 1976"/>
                <a:gd name="T3" fmla="*/ 60 h 567"/>
                <a:gd name="T4" fmla="*/ 1976 w 1976"/>
                <a:gd name="T5" fmla="*/ 209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6" h="567">
                  <a:moveTo>
                    <a:pt x="0" y="567"/>
                  </a:moveTo>
                  <a:cubicBezTo>
                    <a:pt x="307" y="343"/>
                    <a:pt x="614" y="120"/>
                    <a:pt x="943" y="60"/>
                  </a:cubicBezTo>
                  <a:cubicBezTo>
                    <a:pt x="1272" y="0"/>
                    <a:pt x="1807" y="183"/>
                    <a:pt x="1976" y="209"/>
                  </a:cubicBezTo>
                </a:path>
              </a:pathLst>
            </a:custGeom>
            <a:noFill/>
            <a:ln w="28575" cap="flat" cmpd="sng">
              <a:solidFill>
                <a:srgbClr val="FD4335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05561" name="Freeform 25"/>
            <p:cNvSpPr>
              <a:spLocks/>
            </p:cNvSpPr>
            <p:nvPr/>
          </p:nvSpPr>
          <p:spPr bwMode="auto">
            <a:xfrm>
              <a:off x="1678" y="1688"/>
              <a:ext cx="993" cy="1262"/>
            </a:xfrm>
            <a:custGeom>
              <a:avLst/>
              <a:gdLst>
                <a:gd name="T0" fmla="*/ 0 w 993"/>
                <a:gd name="T1" fmla="*/ 1262 h 1262"/>
                <a:gd name="T2" fmla="*/ 288 w 993"/>
                <a:gd name="T3" fmla="*/ 487 h 1262"/>
                <a:gd name="T4" fmla="*/ 993 w 993"/>
                <a:gd name="T5" fmla="*/ 0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3" h="1262">
                  <a:moveTo>
                    <a:pt x="0" y="1262"/>
                  </a:moveTo>
                  <a:cubicBezTo>
                    <a:pt x="61" y="979"/>
                    <a:pt x="122" y="697"/>
                    <a:pt x="288" y="487"/>
                  </a:cubicBezTo>
                  <a:cubicBezTo>
                    <a:pt x="454" y="277"/>
                    <a:pt x="723" y="138"/>
                    <a:pt x="993" y="0"/>
                  </a:cubicBezTo>
                </a:path>
              </a:pathLst>
            </a:custGeom>
            <a:noFill/>
            <a:ln w="28575" cap="flat" cmpd="sng">
              <a:solidFill>
                <a:srgbClr val="FD4335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05562" name="Freeform 26"/>
            <p:cNvSpPr>
              <a:spLocks/>
            </p:cNvSpPr>
            <p:nvPr/>
          </p:nvSpPr>
          <p:spPr bwMode="auto">
            <a:xfrm>
              <a:off x="1271" y="1276"/>
              <a:ext cx="1659" cy="2170"/>
            </a:xfrm>
            <a:custGeom>
              <a:avLst/>
              <a:gdLst>
                <a:gd name="T0" fmla="*/ 0 w 1659"/>
                <a:gd name="T1" fmla="*/ 2170 h 2170"/>
                <a:gd name="T2" fmla="*/ 447 w 1659"/>
                <a:gd name="T3" fmla="*/ 303 h 2170"/>
                <a:gd name="T4" fmla="*/ 1659 w 1659"/>
                <a:gd name="T5" fmla="*/ 353 h 2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59" h="2170">
                  <a:moveTo>
                    <a:pt x="0" y="2170"/>
                  </a:moveTo>
                  <a:cubicBezTo>
                    <a:pt x="85" y="1388"/>
                    <a:pt x="171" y="606"/>
                    <a:pt x="447" y="303"/>
                  </a:cubicBezTo>
                  <a:cubicBezTo>
                    <a:pt x="723" y="0"/>
                    <a:pt x="1191" y="176"/>
                    <a:pt x="1659" y="353"/>
                  </a:cubicBezTo>
                </a:path>
              </a:pathLst>
            </a:custGeom>
            <a:noFill/>
            <a:ln w="28575" cap="flat" cmpd="sng">
              <a:solidFill>
                <a:srgbClr val="FD4335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05563" name="Freeform 27"/>
            <p:cNvSpPr>
              <a:spLocks/>
            </p:cNvSpPr>
            <p:nvPr/>
          </p:nvSpPr>
          <p:spPr bwMode="auto">
            <a:xfrm>
              <a:off x="3049" y="1658"/>
              <a:ext cx="1062" cy="586"/>
            </a:xfrm>
            <a:custGeom>
              <a:avLst/>
              <a:gdLst>
                <a:gd name="T0" fmla="*/ 1062 w 1062"/>
                <a:gd name="T1" fmla="*/ 586 h 586"/>
                <a:gd name="T2" fmla="*/ 546 w 1062"/>
                <a:gd name="T3" fmla="*/ 60 h 586"/>
                <a:gd name="T4" fmla="*/ 0 w 1062"/>
                <a:gd name="T5" fmla="*/ 229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2" h="586">
                  <a:moveTo>
                    <a:pt x="1062" y="586"/>
                  </a:moveTo>
                  <a:cubicBezTo>
                    <a:pt x="892" y="353"/>
                    <a:pt x="723" y="120"/>
                    <a:pt x="546" y="60"/>
                  </a:cubicBezTo>
                  <a:cubicBezTo>
                    <a:pt x="369" y="0"/>
                    <a:pt x="89" y="199"/>
                    <a:pt x="0" y="229"/>
                  </a:cubicBezTo>
                </a:path>
              </a:pathLst>
            </a:custGeom>
            <a:noFill/>
            <a:ln w="28575" cap="flat" cmpd="sng">
              <a:solidFill>
                <a:srgbClr val="FD4335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05564" name="Freeform 28"/>
            <p:cNvSpPr>
              <a:spLocks/>
            </p:cNvSpPr>
            <p:nvPr/>
          </p:nvSpPr>
          <p:spPr bwMode="auto">
            <a:xfrm>
              <a:off x="2989" y="1499"/>
              <a:ext cx="1569" cy="497"/>
            </a:xfrm>
            <a:custGeom>
              <a:avLst/>
              <a:gdLst>
                <a:gd name="T0" fmla="*/ 1569 w 1569"/>
                <a:gd name="T1" fmla="*/ 497 h 497"/>
                <a:gd name="T2" fmla="*/ 576 w 1569"/>
                <a:gd name="T3" fmla="*/ 50 h 497"/>
                <a:gd name="T4" fmla="*/ 0 w 1569"/>
                <a:gd name="T5" fmla="*/ 199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9" h="497">
                  <a:moveTo>
                    <a:pt x="1569" y="497"/>
                  </a:moveTo>
                  <a:cubicBezTo>
                    <a:pt x="1203" y="298"/>
                    <a:pt x="837" y="100"/>
                    <a:pt x="576" y="50"/>
                  </a:cubicBezTo>
                  <a:cubicBezTo>
                    <a:pt x="315" y="0"/>
                    <a:pt x="157" y="99"/>
                    <a:pt x="0" y="199"/>
                  </a:cubicBezTo>
                </a:path>
              </a:pathLst>
            </a:custGeom>
            <a:noFill/>
            <a:ln w="38100" cap="flat" cmpd="sng">
              <a:solidFill>
                <a:srgbClr val="FD4335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05565" name="Freeform 29"/>
            <p:cNvSpPr>
              <a:spLocks/>
            </p:cNvSpPr>
            <p:nvPr/>
          </p:nvSpPr>
          <p:spPr bwMode="auto">
            <a:xfrm>
              <a:off x="2532" y="1807"/>
              <a:ext cx="348" cy="259"/>
            </a:xfrm>
            <a:custGeom>
              <a:avLst/>
              <a:gdLst>
                <a:gd name="T0" fmla="*/ 0 w 348"/>
                <a:gd name="T1" fmla="*/ 259 h 259"/>
                <a:gd name="T2" fmla="*/ 179 w 348"/>
                <a:gd name="T3" fmla="*/ 40 h 259"/>
                <a:gd name="T4" fmla="*/ 348 w 348"/>
                <a:gd name="T5" fmla="*/ 2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" h="259">
                  <a:moveTo>
                    <a:pt x="0" y="259"/>
                  </a:moveTo>
                  <a:cubicBezTo>
                    <a:pt x="60" y="169"/>
                    <a:pt x="121" y="80"/>
                    <a:pt x="179" y="40"/>
                  </a:cubicBezTo>
                  <a:cubicBezTo>
                    <a:pt x="237" y="0"/>
                    <a:pt x="317" y="28"/>
                    <a:pt x="348" y="20"/>
                  </a:cubicBezTo>
                </a:path>
              </a:pathLst>
            </a:custGeom>
            <a:noFill/>
            <a:ln w="28575" cap="flat" cmpd="sng">
              <a:solidFill>
                <a:srgbClr val="FD4335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05566" name="Freeform 30"/>
            <p:cNvSpPr>
              <a:spLocks/>
            </p:cNvSpPr>
            <p:nvPr/>
          </p:nvSpPr>
          <p:spPr bwMode="auto">
            <a:xfrm>
              <a:off x="2681" y="1639"/>
              <a:ext cx="239" cy="496"/>
            </a:xfrm>
            <a:custGeom>
              <a:avLst/>
              <a:gdLst>
                <a:gd name="T0" fmla="*/ 0 w 239"/>
                <a:gd name="T1" fmla="*/ 496 h 496"/>
                <a:gd name="T2" fmla="*/ 40 w 239"/>
                <a:gd name="T3" fmla="*/ 258 h 496"/>
                <a:gd name="T4" fmla="*/ 239 w 239"/>
                <a:gd name="T5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9" h="496">
                  <a:moveTo>
                    <a:pt x="0" y="496"/>
                  </a:moveTo>
                  <a:cubicBezTo>
                    <a:pt x="0" y="418"/>
                    <a:pt x="0" y="341"/>
                    <a:pt x="40" y="258"/>
                  </a:cubicBezTo>
                  <a:cubicBezTo>
                    <a:pt x="80" y="175"/>
                    <a:pt x="159" y="87"/>
                    <a:pt x="239" y="0"/>
                  </a:cubicBezTo>
                </a:path>
              </a:pathLst>
            </a:custGeom>
            <a:noFill/>
            <a:ln w="28575" cap="flat" cmpd="sng">
              <a:solidFill>
                <a:srgbClr val="FD4335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05567" name="Freeform 31"/>
            <p:cNvSpPr>
              <a:spLocks/>
            </p:cNvSpPr>
            <p:nvPr/>
          </p:nvSpPr>
          <p:spPr bwMode="auto">
            <a:xfrm>
              <a:off x="2900" y="1817"/>
              <a:ext cx="360" cy="1490"/>
            </a:xfrm>
            <a:custGeom>
              <a:avLst/>
              <a:gdLst>
                <a:gd name="T0" fmla="*/ 189 w 360"/>
                <a:gd name="T1" fmla="*/ 1490 h 1490"/>
                <a:gd name="T2" fmla="*/ 328 w 360"/>
                <a:gd name="T3" fmla="*/ 557 h 1490"/>
                <a:gd name="T4" fmla="*/ 0 w 360"/>
                <a:gd name="T5" fmla="*/ 0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0" h="1490">
                  <a:moveTo>
                    <a:pt x="189" y="1490"/>
                  </a:moveTo>
                  <a:cubicBezTo>
                    <a:pt x="274" y="1147"/>
                    <a:pt x="360" y="805"/>
                    <a:pt x="328" y="557"/>
                  </a:cubicBezTo>
                  <a:cubicBezTo>
                    <a:pt x="296" y="309"/>
                    <a:pt x="148" y="154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FD4335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05568" name="Freeform 32"/>
            <p:cNvSpPr>
              <a:spLocks/>
            </p:cNvSpPr>
            <p:nvPr/>
          </p:nvSpPr>
          <p:spPr bwMode="auto">
            <a:xfrm>
              <a:off x="2999" y="1698"/>
              <a:ext cx="254" cy="487"/>
            </a:xfrm>
            <a:custGeom>
              <a:avLst/>
              <a:gdLst>
                <a:gd name="T0" fmla="*/ 209 w 254"/>
                <a:gd name="T1" fmla="*/ 487 h 487"/>
                <a:gd name="T2" fmla="*/ 219 w 254"/>
                <a:gd name="T3" fmla="*/ 209 h 487"/>
                <a:gd name="T4" fmla="*/ 0 w 254"/>
                <a:gd name="T5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4" h="487">
                  <a:moveTo>
                    <a:pt x="209" y="487"/>
                  </a:moveTo>
                  <a:cubicBezTo>
                    <a:pt x="231" y="388"/>
                    <a:pt x="254" y="290"/>
                    <a:pt x="219" y="209"/>
                  </a:cubicBezTo>
                  <a:cubicBezTo>
                    <a:pt x="184" y="128"/>
                    <a:pt x="92" y="64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FD4335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05569" name="Freeform 33"/>
            <p:cNvSpPr>
              <a:spLocks/>
            </p:cNvSpPr>
            <p:nvPr/>
          </p:nvSpPr>
          <p:spPr bwMode="auto">
            <a:xfrm>
              <a:off x="2671" y="1688"/>
              <a:ext cx="666" cy="417"/>
            </a:xfrm>
            <a:custGeom>
              <a:avLst/>
              <a:gdLst>
                <a:gd name="T0" fmla="*/ 666 w 666"/>
                <a:gd name="T1" fmla="*/ 417 h 417"/>
                <a:gd name="T2" fmla="*/ 517 w 666"/>
                <a:gd name="T3" fmla="*/ 129 h 417"/>
                <a:gd name="T4" fmla="*/ 0 w 666"/>
                <a:gd name="T5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6" h="417">
                  <a:moveTo>
                    <a:pt x="666" y="417"/>
                  </a:moveTo>
                  <a:cubicBezTo>
                    <a:pt x="647" y="307"/>
                    <a:pt x="628" y="198"/>
                    <a:pt x="517" y="129"/>
                  </a:cubicBezTo>
                  <a:cubicBezTo>
                    <a:pt x="406" y="60"/>
                    <a:pt x="84" y="20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FD4335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05572" name="Text Box 36"/>
          <p:cNvSpPr txBox="1">
            <a:spLocks noChangeArrowheads="1"/>
          </p:cNvSpPr>
          <p:nvPr/>
        </p:nvSpPr>
        <p:spPr bwMode="auto">
          <a:xfrm>
            <a:off x="258763" y="914400"/>
            <a:ext cx="2336800" cy="158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73075" indent="-473075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it-IT" sz="2400" b="1">
                <a:solidFill>
                  <a:srgbClr val="FD4335"/>
                </a:solidFill>
              </a:rPr>
              <a:t>1</a:t>
            </a:r>
            <a:r>
              <a:rPr lang="it-IT" sz="2400" b="1" baseline="30000">
                <a:solidFill>
                  <a:srgbClr val="FD4335"/>
                </a:solidFill>
              </a:rPr>
              <a:t>st</a:t>
            </a:r>
            <a:r>
              <a:rPr lang="it-IT" sz="2400" b="1">
                <a:solidFill>
                  <a:srgbClr val="FD4335"/>
                </a:solidFill>
              </a:rPr>
              <a:t> Phase: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it-IT" sz="2400" b="1">
                <a:solidFill>
                  <a:srgbClr val="FD4335"/>
                </a:solidFill>
              </a:rPr>
              <a:t>Non-EU → EU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it-IT" b="1">
                <a:solidFill>
                  <a:srgbClr val="FD4335"/>
                </a:solidFill>
              </a:rPr>
              <a:t>(selected)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it-IT" sz="2400" b="1">
                <a:solidFill>
                  <a:srgbClr val="FD4335"/>
                </a:solidFill>
              </a:rPr>
              <a:t>Res. Programs</a:t>
            </a:r>
          </a:p>
        </p:txBody>
      </p:sp>
      <p:sp>
        <p:nvSpPr>
          <p:cNvPr id="705573" name="Text Box 37"/>
          <p:cNvSpPr txBox="1">
            <a:spLocks noChangeArrowheads="1"/>
          </p:cNvSpPr>
          <p:nvPr/>
        </p:nvSpPr>
        <p:spPr bwMode="auto">
          <a:xfrm>
            <a:off x="6121400" y="4327525"/>
            <a:ext cx="2811463" cy="189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73075" indent="-473075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it-IT" sz="2400" b="1">
                <a:solidFill>
                  <a:srgbClr val="FD4335"/>
                </a:solidFill>
              </a:rPr>
              <a:t>2</a:t>
            </a:r>
            <a:r>
              <a:rPr lang="it-IT" sz="2400" b="1" baseline="30000">
                <a:solidFill>
                  <a:srgbClr val="FD4335"/>
                </a:solidFill>
              </a:rPr>
              <a:t>nd</a:t>
            </a:r>
            <a:r>
              <a:rPr lang="it-IT" sz="2400" b="1">
                <a:solidFill>
                  <a:srgbClr val="FD4335"/>
                </a:solidFill>
              </a:rPr>
              <a:t> Phase: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it-IT" sz="2400" b="1">
                <a:solidFill>
                  <a:srgbClr val="FD4335"/>
                </a:solidFill>
              </a:rPr>
              <a:t>EU → Non-EU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it-IT" sz="2400" b="1">
                <a:solidFill>
                  <a:srgbClr val="FD4335"/>
                </a:solidFill>
              </a:rPr>
              <a:t>Grid Schools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it-IT" b="1">
                <a:solidFill>
                  <a:srgbClr val="FD4335"/>
                </a:solidFill>
              </a:rPr>
              <a:t>(</a:t>
            </a:r>
            <a:r>
              <a:rPr lang="it-IT" b="1" u="sng">
                <a:solidFill>
                  <a:srgbClr val="FD4335"/>
                </a:solidFill>
              </a:rPr>
              <a:t>with 1</a:t>
            </a:r>
            <a:r>
              <a:rPr lang="it-IT" b="1" u="sng" baseline="30000">
                <a:solidFill>
                  <a:srgbClr val="FD4335"/>
                </a:solidFill>
              </a:rPr>
              <a:t>st</a:t>
            </a:r>
            <a:r>
              <a:rPr lang="it-IT" b="1" u="sng">
                <a:solidFill>
                  <a:srgbClr val="FD4335"/>
                </a:solidFill>
              </a:rPr>
              <a:t> phase tutors</a:t>
            </a:r>
            <a:r>
              <a:rPr lang="it-IT" b="1">
                <a:solidFill>
                  <a:srgbClr val="FD4335"/>
                </a:solidFill>
              </a:rPr>
              <a:t>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it-IT" sz="2400" b="1">
                <a:solidFill>
                  <a:srgbClr val="FD4335"/>
                </a:solidFill>
              </a:rPr>
              <a:t>Workshops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5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05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05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572" grpId="0"/>
      <p:bldP spid="7055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 smtClean="0"/>
              <a:t>Amsterdam, EGI Technical Forum, 16.09.2010</a:t>
            </a:r>
            <a:endParaRPr lang="en-GB" dirty="0"/>
          </a:p>
        </p:txBody>
      </p:sp>
      <p:sp>
        <p:nvSpPr>
          <p:cNvPr id="9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5661C0-DAA9-4875-AC86-D3D9AC5ACA4A}" type="slidenum">
              <a:rPr lang="en-GB"/>
              <a:pPr/>
              <a:t>8</a:t>
            </a:fld>
            <a:endParaRPr lang="en-GB"/>
          </a:p>
        </p:txBody>
      </p:sp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14413" y="-219075"/>
            <a:ext cx="8229600" cy="1143000"/>
          </a:xfrm>
        </p:spPr>
        <p:txBody>
          <a:bodyPr/>
          <a:lstStyle/>
          <a:p>
            <a:r>
              <a:rPr lang="it-IT"/>
              <a:t>EPIKH Quality &amp; Certification Programme</a:t>
            </a:r>
          </a:p>
        </p:txBody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" y="895350"/>
            <a:ext cx="4727575" cy="5883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000"/>
              <a:t>All seconded people must be </a:t>
            </a:r>
            <a:r>
              <a:rPr lang="it-IT" sz="2000" u="sng">
                <a:solidFill>
                  <a:srgbClr val="FF0000"/>
                </a:solidFill>
              </a:rPr>
              <a:t>officially</a:t>
            </a:r>
            <a:r>
              <a:rPr lang="it-IT" sz="2000"/>
              <a:t> selected against their CVs;</a:t>
            </a:r>
          </a:p>
          <a:p>
            <a:pPr>
              <a:lnSpc>
                <a:spcPct val="90000"/>
              </a:lnSpc>
            </a:pPr>
            <a:endParaRPr lang="it-IT" sz="2000"/>
          </a:p>
          <a:p>
            <a:pPr>
              <a:lnSpc>
                <a:spcPct val="90000"/>
              </a:lnSpc>
            </a:pPr>
            <a:endParaRPr lang="it-IT" sz="2000"/>
          </a:p>
          <a:p>
            <a:pPr>
              <a:lnSpc>
                <a:spcPct val="90000"/>
              </a:lnSpc>
            </a:pPr>
            <a:r>
              <a:rPr lang="it-IT" sz="2000"/>
              <a:t>All Non-EU</a:t>
            </a:r>
            <a:r>
              <a:rPr lang="it-IT" sz="2000">
                <a:cs typeface="Arial" charset="0"/>
              </a:rPr>
              <a:t>→</a:t>
            </a:r>
            <a:r>
              <a:rPr lang="it-IT" sz="2000"/>
              <a:t>EU secondments must have a </a:t>
            </a:r>
            <a:r>
              <a:rPr lang="it-IT" sz="2000" u="sng">
                <a:solidFill>
                  <a:srgbClr val="FF0000"/>
                </a:solidFill>
              </a:rPr>
              <a:t>Research Program</a:t>
            </a:r>
            <a:r>
              <a:rPr lang="it-IT" sz="2000"/>
              <a:t> agreed between “sending” and “accepting” organisations;</a:t>
            </a:r>
          </a:p>
          <a:p>
            <a:pPr>
              <a:lnSpc>
                <a:spcPct val="90000"/>
              </a:lnSpc>
            </a:pPr>
            <a:endParaRPr lang="it-IT" sz="2000"/>
          </a:p>
          <a:p>
            <a:pPr>
              <a:lnSpc>
                <a:spcPct val="90000"/>
              </a:lnSpc>
            </a:pPr>
            <a:endParaRPr lang="it-IT" sz="2000"/>
          </a:p>
          <a:p>
            <a:pPr>
              <a:lnSpc>
                <a:spcPct val="90000"/>
              </a:lnSpc>
            </a:pPr>
            <a:r>
              <a:rPr lang="it-IT" sz="2000"/>
              <a:t>All secondments must have final reports both from the seconded person and the “accepting” organisation</a:t>
            </a:r>
          </a:p>
          <a:p>
            <a:pPr lvl="1">
              <a:lnSpc>
                <a:spcPct val="90000"/>
              </a:lnSpc>
            </a:pPr>
            <a:r>
              <a:rPr lang="it-IT" sz="1900">
                <a:solidFill>
                  <a:srgbClr val="FF0000"/>
                </a:solidFill>
              </a:rPr>
              <a:t>If both reports will be successfull the seconded person will be provided with an official </a:t>
            </a:r>
            <a:r>
              <a:rPr lang="it-IT" sz="19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certificate</a:t>
            </a:r>
            <a:endParaRPr lang="it-IT" sz="19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08613" name="Picture 5" descr="EPIKH-sel-minu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836613"/>
            <a:ext cx="2863850" cy="40624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8614" name="Picture 6" descr="EPIKH-res-pr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88" y="2243138"/>
            <a:ext cx="2847975" cy="40306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8615" name="Freeform 7"/>
          <p:cNvSpPr>
            <a:spLocks/>
          </p:cNvSpPr>
          <p:nvPr/>
        </p:nvSpPr>
        <p:spPr bwMode="auto">
          <a:xfrm>
            <a:off x="1276350" y="1481138"/>
            <a:ext cx="4068763" cy="612775"/>
          </a:xfrm>
          <a:custGeom>
            <a:avLst/>
            <a:gdLst>
              <a:gd name="T0" fmla="*/ 0 w 2563"/>
              <a:gd name="T1" fmla="*/ 0 h 386"/>
              <a:gd name="T2" fmla="*/ 1411 w 2563"/>
              <a:gd name="T3" fmla="*/ 368 h 386"/>
              <a:gd name="T4" fmla="*/ 2563 w 2563"/>
              <a:gd name="T5" fmla="*/ 110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63" h="386">
                <a:moveTo>
                  <a:pt x="0" y="0"/>
                </a:moveTo>
                <a:cubicBezTo>
                  <a:pt x="492" y="175"/>
                  <a:pt x="984" y="350"/>
                  <a:pt x="1411" y="368"/>
                </a:cubicBezTo>
                <a:cubicBezTo>
                  <a:pt x="1838" y="386"/>
                  <a:pt x="2376" y="153"/>
                  <a:pt x="2563" y="110"/>
                </a:cubicBezTo>
              </a:path>
            </a:pathLst>
          </a:custGeom>
          <a:noFill/>
          <a:ln w="38100" cap="flat" cmpd="sng">
            <a:solidFill>
              <a:srgbClr val="FD4335"/>
            </a:solidFill>
            <a:prstDash val="solid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8616" name="Freeform 8"/>
          <p:cNvSpPr>
            <a:spLocks/>
          </p:cNvSpPr>
          <p:nvPr/>
        </p:nvSpPr>
        <p:spPr bwMode="auto">
          <a:xfrm>
            <a:off x="4240213" y="3001963"/>
            <a:ext cx="2224087" cy="1790700"/>
          </a:xfrm>
          <a:custGeom>
            <a:avLst/>
            <a:gdLst>
              <a:gd name="T0" fmla="*/ 0 w 1401"/>
              <a:gd name="T1" fmla="*/ 16 h 1128"/>
              <a:gd name="T2" fmla="*/ 696 w 1401"/>
              <a:gd name="T3" fmla="*/ 185 h 1128"/>
              <a:gd name="T4" fmla="*/ 1401 w 1401"/>
              <a:gd name="T5" fmla="*/ 1128 h 1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01" h="1128">
                <a:moveTo>
                  <a:pt x="0" y="16"/>
                </a:moveTo>
                <a:cubicBezTo>
                  <a:pt x="231" y="8"/>
                  <a:pt x="463" y="0"/>
                  <a:pt x="696" y="185"/>
                </a:cubicBezTo>
                <a:cubicBezTo>
                  <a:pt x="929" y="370"/>
                  <a:pt x="1284" y="971"/>
                  <a:pt x="1401" y="1128"/>
                </a:cubicBezTo>
              </a:path>
            </a:pathLst>
          </a:custGeom>
          <a:noFill/>
          <a:ln w="38100" cap="flat" cmpd="sng">
            <a:solidFill>
              <a:srgbClr val="FD4335"/>
            </a:solidFill>
            <a:prstDash val="solid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 smtClean="0"/>
              <a:t>Amsterdam, EGI Technical Forum, 16.09.2010</a:t>
            </a:r>
            <a:endParaRPr lang="en-GB" dirty="0"/>
          </a:p>
        </p:txBody>
      </p:sp>
      <p:sp>
        <p:nvSpPr>
          <p:cNvPr id="9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883EC2-44C9-44C5-97EC-919148302542}" type="slidenum">
              <a:rPr lang="en-GB"/>
              <a:pPr/>
              <a:t>9</a:t>
            </a:fld>
            <a:endParaRPr lang="en-GB"/>
          </a:p>
        </p:txBody>
      </p:sp>
      <p:sp>
        <p:nvSpPr>
          <p:cNvPr id="71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935038" y="-203200"/>
            <a:ext cx="82296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dirty="0"/>
              <a:t>Grant </a:t>
            </a:r>
            <a:r>
              <a:rPr lang="it-IT" dirty="0" err="1" smtClean="0"/>
              <a:t>opportunities</a:t>
            </a:r>
            <a:r>
              <a:rPr lang="it-IT" dirty="0"/>
              <a:t/>
            </a:r>
            <a:br>
              <a:rPr lang="it-IT" dirty="0"/>
            </a:br>
            <a:r>
              <a:rPr lang="it-IT" sz="2400" dirty="0"/>
              <a:t>(wiki.epikh.eu)</a:t>
            </a:r>
          </a:p>
        </p:txBody>
      </p:sp>
      <p:pic>
        <p:nvPicPr>
          <p:cNvPr id="710660" name="Picture 4" descr="EPIKH-program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4700"/>
            <a:ext cx="5846763" cy="459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0661" name="Picture 5" descr="EPIKH-how2app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1958975"/>
            <a:ext cx="5765800" cy="453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0666" name="Group 10"/>
          <p:cNvGrpSpPr>
            <a:grpSpLocks/>
          </p:cNvGrpSpPr>
          <p:nvPr/>
        </p:nvGrpSpPr>
        <p:grpSpPr bwMode="auto">
          <a:xfrm>
            <a:off x="1182688" y="2727325"/>
            <a:ext cx="4540250" cy="1500188"/>
            <a:chOff x="745" y="1708"/>
            <a:chExt cx="2860" cy="945"/>
          </a:xfrm>
        </p:grpSpPr>
        <p:sp>
          <p:nvSpPr>
            <p:cNvPr id="710664" name="Oval 8"/>
            <p:cNvSpPr>
              <a:spLocks noChangeArrowheads="1"/>
            </p:cNvSpPr>
            <p:nvPr/>
          </p:nvSpPr>
          <p:spPr bwMode="auto">
            <a:xfrm>
              <a:off x="745" y="1708"/>
              <a:ext cx="884" cy="209"/>
            </a:xfrm>
            <a:prstGeom prst="ellipse">
              <a:avLst/>
            </a:prstGeom>
            <a:noFill/>
            <a:ln w="38100" algn="ctr">
              <a:solidFill>
                <a:srgbClr val="FD433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0665" name="Oval 9"/>
            <p:cNvSpPr>
              <a:spLocks noChangeArrowheads="1"/>
            </p:cNvSpPr>
            <p:nvPr/>
          </p:nvSpPr>
          <p:spPr bwMode="auto">
            <a:xfrm>
              <a:off x="2721" y="2444"/>
              <a:ext cx="884" cy="209"/>
            </a:xfrm>
            <a:prstGeom prst="ellipse">
              <a:avLst/>
            </a:prstGeom>
            <a:noFill/>
            <a:ln w="38100" algn="ctr">
              <a:solidFill>
                <a:srgbClr val="FD433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Presentation title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Outline&amp;quot;&quot;/&gt;&lt;property id=&quot;20307&quot; value=&quot;280&quot;/&gt;&lt;/object&gt;&lt;object type=&quot;3&quot; unique_id=&quot;10010&quot;&gt;&lt;property id=&quot;20148&quot; value=&quot;5&quot;/&gt;&lt;property id=&quot;20300&quot; value=&quot;Slide 3 - &amp;quot;Slide Title&amp;quot;&quot;/&gt;&lt;property id=&quot;20307&quot; value=&quot;370&quot;/&gt;&lt;/object&gt;&lt;object type=&quot;3&quot; unique_id=&quot;10066&quot;&gt;&lt;property id=&quot;20148&quot; value=&quot;5&quot;/&gt;&lt;property id=&quot;20300&quot; value=&quot;Slide 4 - &amp;quot;Thank you for your kind attention !&amp;quot;&quot;/&gt;&lt;property id=&quot;20307&quot; value=&quot;294&quot;/&gt;&lt;/object&gt;&lt;/object&gt;&lt;/object&gt;&lt;/database&gt;"/>
</p:tagLst>
</file>

<file path=ppt/theme/theme1.xml><?xml version="1.0" encoding="utf-8"?>
<a:theme xmlns:a="http://schemas.openxmlformats.org/drawingml/2006/main" name="COMETA_Presentation_Template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AC3B8B"/>
      </a:hlink>
      <a:folHlink>
        <a:srgbClr val="904490"/>
      </a:folHlink>
    </a:clrScheme>
    <a:fontScheme name="COMETA_Presentatio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73075" marR="0" indent="-473075" algn="ctr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>
            <a:srgbClr val="FFCC00"/>
          </a:buClr>
          <a:buSzTx/>
          <a:buFont typeface="Wingdings" charset="2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73075" marR="0" indent="-473075" algn="ctr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>
            <a:srgbClr val="FFCC00"/>
          </a:buClr>
          <a:buSzTx/>
          <a:buFont typeface="Wingdings" charset="2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OMETA_Presentation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ETA_Presentation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ETA_Presentation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ETA_Presentation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ETA_Presentation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ETA_Presentation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ETA_Presentation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ETA_Presentation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ETA_Presentation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ETA_Presentation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ETA_Presentation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ETA_Presentation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ETA_Presentation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ETA_Presentation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ETA_Presentation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ETA_Presentation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COMETA_Presentation_Template</Template>
  <TotalTime>3042</TotalTime>
  <Words>856</Words>
  <Application>Microsoft Office PowerPoint</Application>
  <PresentationFormat>Presentazione su schermo (4:3)</PresentationFormat>
  <Paragraphs>172</Paragraphs>
  <Slides>26</Slides>
  <Notes>8</Notes>
  <HiddenSlides>7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COMETA_Presentation_Template</vt:lpstr>
      <vt:lpstr>The EPIKH Project</vt:lpstr>
      <vt:lpstr>The Triangle of Knowledge</vt:lpstr>
      <vt:lpstr>The EPIKH Project  (www.epikh.eu)</vt:lpstr>
      <vt:lpstr>The EPIKH Partners (http://wiki.epikh.eu/index.php?option=com_content&amp;view=article&amp;id=219&amp;Itemid=228) </vt:lpstr>
      <vt:lpstr>The EPIKH goals</vt:lpstr>
      <vt:lpstr>EPIKH on the web</vt:lpstr>
      <vt:lpstr>EPIKH secondments’ programme</vt:lpstr>
      <vt:lpstr>EPIKH Quality &amp; Certification Programme</vt:lpstr>
      <vt:lpstr>Grant opportunities (wiki.epikh.eu)</vt:lpstr>
      <vt:lpstr>Grant opportunities (http://wiki.epikh.eu/index.php?option=com_wrapper&amp;view=wrapper&amp;Itemid=108)</vt:lpstr>
      <vt:lpstr>51 grant requests received; 39 selected and funded so far</vt:lpstr>
      <vt:lpstr>EPIKH secondments done so far (http://wiki.epikh.eu/index.php?option=com_content&amp;view=article&amp;id=208&amp;Itemid=222)</vt:lpstr>
      <vt:lpstr>EPIKH events in the world (http://wiki.epikh.eu/index.php?option=com_content&amp;view=article&amp;id=216&amp;Itemid=225)</vt:lpstr>
      <vt:lpstr>EPIKH Schools (1/2)</vt:lpstr>
      <vt:lpstr>EPIKH Schools (2/2)</vt:lpstr>
      <vt:lpstr>School statistics (http://wiki.epikh.eu/index.php?option=com_content&amp;view=article&amp;id=221&amp;Itemid=229)</vt:lpstr>
      <vt:lpstr>Next EPIKH schools</vt:lpstr>
      <vt:lpstr>Applications’ “virtuous cycle”</vt:lpstr>
      <vt:lpstr>Call for applications (http://applications.epikh.eu/survey/) </vt:lpstr>
      <vt:lpstr>Applications lifecycle</vt:lpstr>
      <vt:lpstr>MoUs with other projects</vt:lpstr>
      <vt:lpstr>List of already “gridified” applications (http://wiki.epikh.eu/index.php?option=com_content&amp;view=article&amp;id=201&amp;Itemid=215)</vt:lpstr>
      <vt:lpstr>Example of application file</vt:lpstr>
      <vt:lpstr>Application statistics (http://wiki.epikh.eu/index.php?option=com_content&amp;view=article&amp;id=203&amp;Itemid=220)</vt:lpstr>
      <vt:lpstr>Summary and conclusions</vt:lpstr>
      <vt:lpstr>Thank you very much ! Any questions ?</vt:lpstr>
    </vt:vector>
  </TitlesOfParts>
  <Company>Univ. of Catania and 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EPIKH presentation template</dc:title>
  <dc:creator>Roberto Barbera</dc:creator>
  <cp:lastModifiedBy>Roberto Barbera</cp:lastModifiedBy>
  <cp:revision>1023</cp:revision>
  <dcterms:created xsi:type="dcterms:W3CDTF">2005-12-10T16:13:58Z</dcterms:created>
  <dcterms:modified xsi:type="dcterms:W3CDTF">2010-09-16T07:27:34Z</dcterms:modified>
</cp:coreProperties>
</file>