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handoutMasterIdLst>
    <p:handoutMasterId r:id="rId39"/>
  </p:handoutMasterIdLst>
  <p:sldIdLst>
    <p:sldId id="342" r:id="rId2"/>
    <p:sldId id="382" r:id="rId3"/>
    <p:sldId id="350" r:id="rId4"/>
    <p:sldId id="324" r:id="rId5"/>
    <p:sldId id="344" r:id="rId6"/>
    <p:sldId id="357" r:id="rId7"/>
    <p:sldId id="358" r:id="rId8"/>
    <p:sldId id="369" r:id="rId9"/>
    <p:sldId id="359" r:id="rId10"/>
    <p:sldId id="373" r:id="rId11"/>
    <p:sldId id="375" r:id="rId12"/>
    <p:sldId id="376" r:id="rId13"/>
    <p:sldId id="378" r:id="rId14"/>
    <p:sldId id="383" r:id="rId15"/>
    <p:sldId id="360" r:id="rId16"/>
    <p:sldId id="361" r:id="rId17"/>
    <p:sldId id="362" r:id="rId18"/>
    <p:sldId id="363" r:id="rId19"/>
    <p:sldId id="364" r:id="rId20"/>
    <p:sldId id="365" r:id="rId21"/>
    <p:sldId id="366" r:id="rId22"/>
    <p:sldId id="371" r:id="rId23"/>
    <p:sldId id="372" r:id="rId24"/>
    <p:sldId id="384" r:id="rId25"/>
    <p:sldId id="370" r:id="rId26"/>
    <p:sldId id="374" r:id="rId27"/>
    <p:sldId id="353" r:id="rId28"/>
    <p:sldId id="388" r:id="rId29"/>
    <p:sldId id="379" r:id="rId30"/>
    <p:sldId id="385" r:id="rId31"/>
    <p:sldId id="380" r:id="rId32"/>
    <p:sldId id="386" r:id="rId33"/>
    <p:sldId id="387" r:id="rId34"/>
    <p:sldId id="318" r:id="rId35"/>
    <p:sldId id="299" r:id="rId36"/>
    <p:sldId id="282" r:id="rId37"/>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1pPr>
    <a:lvl2pPr marL="457200" algn="l"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2pPr>
    <a:lvl3pPr marL="914400" algn="l"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3pPr>
    <a:lvl4pPr marL="1371600" algn="l"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4pPr>
    <a:lvl5pPr marL="1828800" algn="l"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kern="1200">
        <a:solidFill>
          <a:schemeClr val="tx1"/>
        </a:solidFill>
        <a:latin typeface="Arial"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FF99CC"/>
    <a:srgbClr val="A50021"/>
    <a:srgbClr val="FFDE7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62" autoAdjust="0"/>
    <p:restoredTop sz="85857" autoAdjust="0"/>
  </p:normalViewPr>
  <p:slideViewPr>
    <p:cSldViewPr>
      <p:cViewPr varScale="1">
        <p:scale>
          <a:sx n="75" d="100"/>
          <a:sy n="75" d="100"/>
        </p:scale>
        <p:origin x="-336" y="-96"/>
      </p:cViewPr>
      <p:guideLst>
        <p:guide orient="horz" pos="2160"/>
        <p:guide pos="2880"/>
      </p:guideLst>
    </p:cSldViewPr>
  </p:slideViewPr>
  <p:outlineViewPr>
    <p:cViewPr>
      <p:scale>
        <a:sx n="33" d="100"/>
        <a:sy n="33" d="100"/>
      </p:scale>
      <p:origin x="0" y="2466"/>
    </p:cViewPr>
  </p:outlineViewPr>
  <p:notesTextViewPr>
    <p:cViewPr>
      <p:scale>
        <a:sx n="75" d="100"/>
        <a:sy n="75" d="100"/>
      </p:scale>
      <p:origin x="0" y="0"/>
    </p:cViewPr>
  </p:notesTextViewPr>
  <p:sorterViewPr>
    <p:cViewPr>
      <p:scale>
        <a:sx n="66" d="100"/>
        <a:sy n="66" d="100"/>
      </p:scale>
      <p:origin x="0" y="0"/>
    </p:cViewPr>
  </p:sorterViewPr>
  <p:notesViewPr>
    <p:cSldViewPr>
      <p:cViewPr varScale="1">
        <p:scale>
          <a:sx n="73" d="100"/>
          <a:sy n="73" d="100"/>
        </p:scale>
        <p:origin x="-2148" y="-11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35" tIns="45717" rIns="91435" bIns="45717" numCol="1" anchor="t" anchorCtr="0" compatLnSpc="1">
            <a:prstTxWarp prst="textNoShape">
              <a:avLst/>
            </a:prstTxWarp>
          </a:bodyPr>
          <a:lstStyle>
            <a:lvl1pPr defTabSz="903288">
              <a:defRPr sz="1200">
                <a:latin typeface="Calibri" pitchFamily="34" charset="0"/>
              </a:defRPr>
            </a:lvl1pPr>
          </a:lstStyle>
          <a:p>
            <a:pPr>
              <a:defRPr/>
            </a:pPr>
            <a:endParaRPr lang="en-GB"/>
          </a:p>
        </p:txBody>
      </p:sp>
      <p:sp>
        <p:nvSpPr>
          <p:cNvPr id="7987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p:spPr>
        <p:txBody>
          <a:bodyPr vert="horz" wrap="square" lIns="91435" tIns="45717" rIns="91435" bIns="45717" numCol="1" anchor="t" anchorCtr="0" compatLnSpc="1">
            <a:prstTxWarp prst="textNoShape">
              <a:avLst/>
            </a:prstTxWarp>
          </a:bodyPr>
          <a:lstStyle>
            <a:lvl1pPr algn="r" defTabSz="903288">
              <a:defRPr sz="1200">
                <a:latin typeface="Calibri" pitchFamily="34" charset="0"/>
              </a:defRPr>
            </a:lvl1pPr>
          </a:lstStyle>
          <a:p>
            <a:pPr>
              <a:defRPr/>
            </a:pPr>
            <a:fld id="{C60B874A-8042-482C-8975-DA2C63748FF2}" type="datetimeFigureOut">
              <a:rPr lang="en-GB"/>
              <a:pPr>
                <a:defRPr/>
              </a:pPr>
              <a:t>15/09/2010</a:t>
            </a:fld>
            <a:endParaRPr lang="en-GB"/>
          </a:p>
        </p:txBody>
      </p:sp>
      <p:sp>
        <p:nvSpPr>
          <p:cNvPr id="7987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p:spPr>
        <p:txBody>
          <a:bodyPr vert="horz" wrap="square" lIns="91435" tIns="45717" rIns="91435" bIns="45717" numCol="1" anchor="b" anchorCtr="0" compatLnSpc="1">
            <a:prstTxWarp prst="textNoShape">
              <a:avLst/>
            </a:prstTxWarp>
          </a:bodyPr>
          <a:lstStyle>
            <a:lvl1pPr defTabSz="903288">
              <a:defRPr sz="1200">
                <a:latin typeface="Calibri" pitchFamily="34" charset="0"/>
              </a:defRPr>
            </a:lvl1pPr>
          </a:lstStyle>
          <a:p>
            <a:pPr>
              <a:defRPr/>
            </a:pPr>
            <a:endParaRPr lang="en-GB"/>
          </a:p>
        </p:txBody>
      </p:sp>
      <p:sp>
        <p:nvSpPr>
          <p:cNvPr id="7987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p:spPr>
        <p:txBody>
          <a:bodyPr vert="horz" wrap="square" lIns="91435" tIns="45717" rIns="91435" bIns="45717" numCol="1" anchor="b" anchorCtr="0" compatLnSpc="1">
            <a:prstTxWarp prst="textNoShape">
              <a:avLst/>
            </a:prstTxWarp>
          </a:bodyPr>
          <a:lstStyle>
            <a:lvl1pPr algn="r" defTabSz="903288">
              <a:defRPr sz="1200">
                <a:latin typeface="Calibri" pitchFamily="34" charset="0"/>
              </a:defRPr>
            </a:lvl1pPr>
          </a:lstStyle>
          <a:p>
            <a:pPr>
              <a:defRPr/>
            </a:pPr>
            <a:fld id="{585D9BED-7956-4A01-9A0A-375C2F125E6C}"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bwMode="auto">
          <a:xfrm>
            <a:off x="0" y="0"/>
            <a:ext cx="2946400" cy="496888"/>
          </a:xfrm>
          <a:prstGeom prst="rect">
            <a:avLst/>
          </a:prstGeom>
          <a:noFill/>
          <a:ln w="9525">
            <a:noFill/>
            <a:miter lim="800000"/>
            <a:headEnd/>
            <a:tailEnd/>
          </a:ln>
        </p:spPr>
        <p:txBody>
          <a:bodyPr vert="horz" wrap="square" lIns="91435" tIns="45717" rIns="91435" bIns="45717" numCol="1" anchor="t" anchorCtr="0" compatLnSpc="1">
            <a:prstTxWarp prst="textNoShape">
              <a:avLst/>
            </a:prstTxWarp>
          </a:bodyPr>
          <a:lstStyle>
            <a:lvl1pPr defTabSz="903288">
              <a:defRPr sz="1200">
                <a:latin typeface="Calibri" pitchFamily="34" charset="0"/>
              </a:defRPr>
            </a:lvl1pPr>
          </a:lstStyle>
          <a:p>
            <a:pPr>
              <a:defRPr/>
            </a:pPr>
            <a:endParaRPr lang="en-GB"/>
          </a:p>
        </p:txBody>
      </p:sp>
      <p:sp>
        <p:nvSpPr>
          <p:cNvPr id="3" name="Espace réservé de la date 2"/>
          <p:cNvSpPr>
            <a:spLocks noGrp="1"/>
          </p:cNvSpPr>
          <p:nvPr>
            <p:ph type="dt" idx="1"/>
          </p:nvPr>
        </p:nvSpPr>
        <p:spPr bwMode="auto">
          <a:xfrm>
            <a:off x="3849688" y="0"/>
            <a:ext cx="2946400" cy="496888"/>
          </a:xfrm>
          <a:prstGeom prst="rect">
            <a:avLst/>
          </a:prstGeom>
          <a:noFill/>
          <a:ln w="9525">
            <a:noFill/>
            <a:miter lim="800000"/>
            <a:headEnd/>
            <a:tailEnd/>
          </a:ln>
        </p:spPr>
        <p:txBody>
          <a:bodyPr vert="horz" wrap="square" lIns="91435" tIns="45717" rIns="91435" bIns="45717" numCol="1" anchor="t" anchorCtr="0" compatLnSpc="1">
            <a:prstTxWarp prst="textNoShape">
              <a:avLst/>
            </a:prstTxWarp>
          </a:bodyPr>
          <a:lstStyle>
            <a:lvl1pPr algn="r" defTabSz="903288">
              <a:defRPr sz="1200">
                <a:latin typeface="Calibri" pitchFamily="34" charset="0"/>
              </a:defRPr>
            </a:lvl1pPr>
          </a:lstStyle>
          <a:p>
            <a:pPr>
              <a:defRPr/>
            </a:pPr>
            <a:fld id="{4252B714-2213-430B-BA75-9F32CE5E5DDF}" type="datetimeFigureOut">
              <a:rPr lang="it-IT"/>
              <a:pPr>
                <a:defRPr/>
              </a:pPr>
              <a:t>15/09/2010</a:t>
            </a:fld>
            <a:endParaRPr lang="en-GB"/>
          </a:p>
        </p:txBody>
      </p:sp>
      <p:sp>
        <p:nvSpPr>
          <p:cNvPr id="4" name="Espace réservé de l'image des diapositives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2592" tIns="46296" rIns="92592" bIns="46296" rtlCol="0" anchor="ctr"/>
          <a:lstStyle/>
          <a:p>
            <a:pPr lvl="0"/>
            <a:endParaRPr lang="en-GB" noProof="0"/>
          </a:p>
        </p:txBody>
      </p:sp>
      <p:sp>
        <p:nvSpPr>
          <p:cNvPr id="5" name="Espace réservé des commentaires 4"/>
          <p:cNvSpPr>
            <a:spLocks noGrp="1"/>
          </p:cNvSpPr>
          <p:nvPr>
            <p:ph type="body" sz="quarter" idx="3"/>
          </p:nvPr>
        </p:nvSpPr>
        <p:spPr bwMode="auto">
          <a:xfrm>
            <a:off x="679450" y="4714875"/>
            <a:ext cx="5438775" cy="4467225"/>
          </a:xfrm>
          <a:prstGeom prst="rect">
            <a:avLst/>
          </a:prstGeom>
          <a:noFill/>
          <a:ln w="9525">
            <a:noFill/>
            <a:miter lim="800000"/>
            <a:headEnd/>
            <a:tailEnd/>
          </a:ln>
        </p:spPr>
        <p:txBody>
          <a:bodyPr vert="horz" wrap="square" lIns="91435" tIns="45717" rIns="91435" bIns="45717"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GB" noProof="0"/>
          </a:p>
        </p:txBody>
      </p:sp>
      <p:sp>
        <p:nvSpPr>
          <p:cNvPr id="6" name="Espace réservé du pied de page 5"/>
          <p:cNvSpPr>
            <a:spLocks noGrp="1"/>
          </p:cNvSpPr>
          <p:nvPr>
            <p:ph type="ftr" sz="quarter" idx="4"/>
          </p:nvPr>
        </p:nvSpPr>
        <p:spPr bwMode="auto">
          <a:xfrm>
            <a:off x="0" y="9428163"/>
            <a:ext cx="2946400" cy="496887"/>
          </a:xfrm>
          <a:prstGeom prst="rect">
            <a:avLst/>
          </a:prstGeom>
          <a:noFill/>
          <a:ln w="9525">
            <a:noFill/>
            <a:miter lim="800000"/>
            <a:headEnd/>
            <a:tailEnd/>
          </a:ln>
        </p:spPr>
        <p:txBody>
          <a:bodyPr vert="horz" wrap="square" lIns="91435" tIns="45717" rIns="91435" bIns="45717" numCol="1" anchor="b" anchorCtr="0" compatLnSpc="1">
            <a:prstTxWarp prst="textNoShape">
              <a:avLst/>
            </a:prstTxWarp>
          </a:bodyPr>
          <a:lstStyle>
            <a:lvl1pPr defTabSz="903288">
              <a:defRPr sz="1200">
                <a:latin typeface="Calibri" pitchFamily="34" charset="0"/>
              </a:defRPr>
            </a:lvl1pPr>
          </a:lstStyle>
          <a:p>
            <a:pPr>
              <a:defRPr/>
            </a:pPr>
            <a:endParaRPr lang="en-GB"/>
          </a:p>
        </p:txBody>
      </p:sp>
      <p:sp>
        <p:nvSpPr>
          <p:cNvPr id="7" name="Espace réservé du numéro de diapositive 6"/>
          <p:cNvSpPr>
            <a:spLocks noGrp="1"/>
          </p:cNvSpPr>
          <p:nvPr>
            <p:ph type="sldNum" sz="quarter" idx="5"/>
          </p:nvPr>
        </p:nvSpPr>
        <p:spPr bwMode="auto">
          <a:xfrm>
            <a:off x="3849688" y="9428163"/>
            <a:ext cx="2946400" cy="496887"/>
          </a:xfrm>
          <a:prstGeom prst="rect">
            <a:avLst/>
          </a:prstGeom>
          <a:noFill/>
          <a:ln w="9525">
            <a:noFill/>
            <a:miter lim="800000"/>
            <a:headEnd/>
            <a:tailEnd/>
          </a:ln>
        </p:spPr>
        <p:txBody>
          <a:bodyPr vert="horz" wrap="square" lIns="91435" tIns="45717" rIns="91435" bIns="45717" numCol="1" anchor="b" anchorCtr="0" compatLnSpc="1">
            <a:prstTxWarp prst="textNoShape">
              <a:avLst/>
            </a:prstTxWarp>
          </a:bodyPr>
          <a:lstStyle>
            <a:lvl1pPr algn="r" defTabSz="903288">
              <a:defRPr sz="1200">
                <a:latin typeface="Calibri" pitchFamily="34" charset="0"/>
              </a:defRPr>
            </a:lvl1pPr>
          </a:lstStyle>
          <a:p>
            <a:pPr>
              <a:defRPr/>
            </a:pPr>
            <a:fld id="{AD91CCFD-FBFF-4F3F-BF70-ABDFFB3DD174}"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58" name="Rectangle 3"/>
          <p:cNvSpPr>
            <a:spLocks noGrp="1" noChangeArrowheads="1"/>
          </p:cNvSpPr>
          <p:nvPr>
            <p:ph type="body" idx="1"/>
          </p:nvPr>
        </p:nvSpPr>
        <p:spPr>
          <a:noFill/>
          <a:ln/>
        </p:spPr>
        <p:txBody>
          <a:bodyPr/>
          <a:lstStyle/>
          <a:p>
            <a:pPr eaLnBrk="1" hangingPunct="1">
              <a:spcBef>
                <a:spcPct val="0"/>
              </a:spcBef>
            </a:pPr>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21"/>
          <p:cNvSpPr txBox="1">
            <a:spLocks noGrp="1" noChangeArrowheads="1"/>
          </p:cNvSpPr>
          <p:nvPr/>
        </p:nvSpPr>
        <p:spPr bwMode="auto">
          <a:xfrm>
            <a:off x="3849688" y="9428163"/>
            <a:ext cx="2946400" cy="496887"/>
          </a:xfrm>
          <a:prstGeom prst="rect">
            <a:avLst/>
          </a:prstGeom>
          <a:noFill/>
          <a:ln w="9525">
            <a:noFill/>
            <a:miter lim="800000"/>
            <a:headEnd/>
            <a:tailEnd/>
          </a:ln>
        </p:spPr>
        <p:txBody>
          <a:bodyPr lIns="91435" tIns="45717" rIns="91435" bIns="45717" anchor="b"/>
          <a:lstStyle/>
          <a:p>
            <a:pPr algn="r" defTabSz="903288"/>
            <a:fld id="{EA4C6FB1-CF0C-40FB-B32B-B5B774833BCB}" type="slidenum">
              <a:rPr lang="en-GB" sz="1200">
                <a:latin typeface="Calibri" pitchFamily="34" charset="0"/>
              </a:rPr>
              <a:pPr algn="r" defTabSz="903288"/>
              <a:t>16</a:t>
            </a:fld>
            <a:endParaRPr lang="en-GB" sz="1200">
              <a:latin typeface="Calibri" pitchFamily="34" charset="0"/>
            </a:endParaRPr>
          </a:p>
        </p:txBody>
      </p:sp>
      <p:sp>
        <p:nvSpPr>
          <p:cNvPr id="138243" name="Text Box 1"/>
          <p:cNvSpPr txBox="1">
            <a:spLocks noChangeArrowheads="1"/>
          </p:cNvSpPr>
          <p:nvPr/>
        </p:nvSpPr>
        <p:spPr bwMode="auto">
          <a:xfrm>
            <a:off x="3851275" y="9428163"/>
            <a:ext cx="2938463" cy="490537"/>
          </a:xfrm>
          <a:prstGeom prst="rect">
            <a:avLst/>
          </a:prstGeom>
          <a:noFill/>
          <a:ln w="9525">
            <a:noFill/>
            <a:round/>
            <a:headEnd/>
            <a:tailEnd/>
          </a:ln>
        </p:spPr>
        <p:txBody>
          <a:bodyPr lIns="90004" tIns="46803" rIns="90004" bIns="46803" anchor="b"/>
          <a:lstStyle/>
          <a:p>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fld id="{56497E8B-91D1-44EB-8F1F-9654017D43FF}" type="slidenum">
              <a:rPr lang="en-GB" sz="1200">
                <a:solidFill>
                  <a:srgbClr val="000000"/>
                </a:solidFill>
                <a:latin typeface="Calibri" pitchFamily="34" charset="0"/>
              </a:rPr>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t>16</a:t>
            </a:fld>
            <a:endParaRPr lang="en-GB" sz="1200">
              <a:solidFill>
                <a:srgbClr val="000000"/>
              </a:solidFill>
              <a:latin typeface="Calibri" pitchFamily="34" charset="0"/>
            </a:endParaRPr>
          </a:p>
        </p:txBody>
      </p:sp>
      <p:sp>
        <p:nvSpPr>
          <p:cNvPr id="138244" name="Text Box 2"/>
          <p:cNvSpPr txBox="1">
            <a:spLocks noChangeArrowheads="1"/>
          </p:cNvSpPr>
          <p:nvPr/>
        </p:nvSpPr>
        <p:spPr bwMode="auto">
          <a:xfrm>
            <a:off x="919163" y="744538"/>
            <a:ext cx="4960937" cy="3724275"/>
          </a:xfrm>
          <a:prstGeom prst="rect">
            <a:avLst/>
          </a:prstGeom>
          <a:solidFill>
            <a:srgbClr val="FFFFFF"/>
          </a:solidFill>
          <a:ln w="9360">
            <a:solidFill>
              <a:srgbClr val="000000"/>
            </a:solidFill>
            <a:miter lim="800000"/>
            <a:headEnd/>
            <a:tailEnd/>
          </a:ln>
        </p:spPr>
        <p:txBody>
          <a:bodyPr wrap="none" lIns="91443" tIns="45722" rIns="91443" bIns="45722" anchor="ctr"/>
          <a:lstStyle/>
          <a:p>
            <a:pPr defTabSz="903288"/>
            <a:endParaRPr lang="en-GB"/>
          </a:p>
        </p:txBody>
      </p:sp>
      <p:sp>
        <p:nvSpPr>
          <p:cNvPr id="138245" name="Rectangle 3"/>
          <p:cNvSpPr>
            <a:spLocks noGrp="1" noChangeArrowheads="1"/>
          </p:cNvSpPr>
          <p:nvPr>
            <p:ph type="body"/>
          </p:nvPr>
        </p:nvSpPr>
        <p:spPr>
          <a:xfrm>
            <a:off x="679450" y="4716463"/>
            <a:ext cx="5418138" cy="4464050"/>
          </a:xfrm>
          <a:noFill/>
          <a:ln/>
        </p:spPr>
        <p:txBody>
          <a:bodyPr wrap="none" anchor="ctr"/>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21"/>
          <p:cNvSpPr txBox="1">
            <a:spLocks noGrp="1" noChangeArrowheads="1"/>
          </p:cNvSpPr>
          <p:nvPr/>
        </p:nvSpPr>
        <p:spPr bwMode="auto">
          <a:xfrm>
            <a:off x="3849688" y="9428163"/>
            <a:ext cx="2946400" cy="496887"/>
          </a:xfrm>
          <a:prstGeom prst="rect">
            <a:avLst/>
          </a:prstGeom>
          <a:noFill/>
          <a:ln w="9525">
            <a:noFill/>
            <a:miter lim="800000"/>
            <a:headEnd/>
            <a:tailEnd/>
          </a:ln>
        </p:spPr>
        <p:txBody>
          <a:bodyPr lIns="91435" tIns="45717" rIns="91435" bIns="45717" anchor="b"/>
          <a:lstStyle/>
          <a:p>
            <a:pPr algn="r" defTabSz="903288"/>
            <a:fld id="{5008CE94-4819-4F2C-B739-5E7360010866}" type="slidenum">
              <a:rPr lang="en-GB" sz="1200">
                <a:latin typeface="Calibri" pitchFamily="34" charset="0"/>
              </a:rPr>
              <a:pPr algn="r" defTabSz="903288"/>
              <a:t>17</a:t>
            </a:fld>
            <a:endParaRPr lang="en-GB" sz="1200">
              <a:latin typeface="Calibri" pitchFamily="34" charset="0"/>
            </a:endParaRPr>
          </a:p>
        </p:txBody>
      </p:sp>
      <p:sp>
        <p:nvSpPr>
          <p:cNvPr id="140291" name="Text Box 1"/>
          <p:cNvSpPr txBox="1">
            <a:spLocks noChangeArrowheads="1"/>
          </p:cNvSpPr>
          <p:nvPr/>
        </p:nvSpPr>
        <p:spPr bwMode="auto">
          <a:xfrm>
            <a:off x="3851275" y="9428163"/>
            <a:ext cx="2938463" cy="490537"/>
          </a:xfrm>
          <a:prstGeom prst="rect">
            <a:avLst/>
          </a:prstGeom>
          <a:noFill/>
          <a:ln w="9525">
            <a:noFill/>
            <a:round/>
            <a:headEnd/>
            <a:tailEnd/>
          </a:ln>
        </p:spPr>
        <p:txBody>
          <a:bodyPr lIns="90004" tIns="46803" rIns="90004" bIns="46803" anchor="b"/>
          <a:lstStyle/>
          <a:p>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fld id="{1329A73C-3464-44F2-ABC8-13689AA4CDEA}" type="slidenum">
              <a:rPr lang="en-GB" sz="1200">
                <a:solidFill>
                  <a:srgbClr val="000000"/>
                </a:solidFill>
                <a:latin typeface="Calibri" pitchFamily="34" charset="0"/>
              </a:rPr>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t>17</a:t>
            </a:fld>
            <a:endParaRPr lang="en-GB" sz="1200">
              <a:solidFill>
                <a:srgbClr val="000000"/>
              </a:solidFill>
              <a:latin typeface="Calibri" pitchFamily="34" charset="0"/>
            </a:endParaRPr>
          </a:p>
        </p:txBody>
      </p:sp>
      <p:sp>
        <p:nvSpPr>
          <p:cNvPr id="140292" name="Text Box 2"/>
          <p:cNvSpPr txBox="1">
            <a:spLocks noChangeArrowheads="1"/>
          </p:cNvSpPr>
          <p:nvPr/>
        </p:nvSpPr>
        <p:spPr bwMode="auto">
          <a:xfrm>
            <a:off x="919163" y="744538"/>
            <a:ext cx="4960937" cy="3724275"/>
          </a:xfrm>
          <a:prstGeom prst="rect">
            <a:avLst/>
          </a:prstGeom>
          <a:solidFill>
            <a:srgbClr val="FFFFFF"/>
          </a:solidFill>
          <a:ln w="9360">
            <a:solidFill>
              <a:srgbClr val="000000"/>
            </a:solidFill>
            <a:miter lim="800000"/>
            <a:headEnd/>
            <a:tailEnd/>
          </a:ln>
        </p:spPr>
        <p:txBody>
          <a:bodyPr wrap="none" lIns="91443" tIns="45722" rIns="91443" bIns="45722" anchor="ctr"/>
          <a:lstStyle/>
          <a:p>
            <a:pPr defTabSz="903288"/>
            <a:endParaRPr lang="en-GB"/>
          </a:p>
        </p:txBody>
      </p:sp>
      <p:sp>
        <p:nvSpPr>
          <p:cNvPr id="140293" name="Rectangle 3"/>
          <p:cNvSpPr>
            <a:spLocks noGrp="1" noChangeArrowheads="1"/>
          </p:cNvSpPr>
          <p:nvPr>
            <p:ph type="body"/>
          </p:nvPr>
        </p:nvSpPr>
        <p:spPr>
          <a:xfrm>
            <a:off x="679450" y="4716463"/>
            <a:ext cx="5418138" cy="4464050"/>
          </a:xfrm>
          <a:noFill/>
          <a:ln/>
        </p:spPr>
        <p:txBody>
          <a:bodyPr wrap="none" anchor="ctr"/>
          <a:lstStyle/>
          <a:p>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21"/>
          <p:cNvSpPr txBox="1">
            <a:spLocks noGrp="1" noChangeArrowheads="1"/>
          </p:cNvSpPr>
          <p:nvPr/>
        </p:nvSpPr>
        <p:spPr bwMode="auto">
          <a:xfrm>
            <a:off x="3849688" y="9428163"/>
            <a:ext cx="2946400" cy="496887"/>
          </a:xfrm>
          <a:prstGeom prst="rect">
            <a:avLst/>
          </a:prstGeom>
          <a:noFill/>
          <a:ln w="9525">
            <a:noFill/>
            <a:miter lim="800000"/>
            <a:headEnd/>
            <a:tailEnd/>
          </a:ln>
        </p:spPr>
        <p:txBody>
          <a:bodyPr lIns="91435" tIns="45717" rIns="91435" bIns="45717" anchor="b"/>
          <a:lstStyle/>
          <a:p>
            <a:pPr algn="r" defTabSz="903288"/>
            <a:fld id="{29E2B072-E7D8-4CA6-B39B-9D5EFDE17F45}" type="slidenum">
              <a:rPr lang="en-GB" sz="1200">
                <a:latin typeface="Calibri" pitchFamily="34" charset="0"/>
              </a:rPr>
              <a:pPr algn="r" defTabSz="903288"/>
              <a:t>18</a:t>
            </a:fld>
            <a:endParaRPr lang="en-GB" sz="1200">
              <a:latin typeface="Calibri" pitchFamily="34" charset="0"/>
            </a:endParaRPr>
          </a:p>
        </p:txBody>
      </p:sp>
      <p:sp>
        <p:nvSpPr>
          <p:cNvPr id="142339" name="Text Box 1"/>
          <p:cNvSpPr txBox="1">
            <a:spLocks noChangeArrowheads="1"/>
          </p:cNvSpPr>
          <p:nvPr/>
        </p:nvSpPr>
        <p:spPr bwMode="auto">
          <a:xfrm>
            <a:off x="3851275" y="9428163"/>
            <a:ext cx="2938463" cy="490537"/>
          </a:xfrm>
          <a:prstGeom prst="rect">
            <a:avLst/>
          </a:prstGeom>
          <a:noFill/>
          <a:ln w="9525">
            <a:noFill/>
            <a:round/>
            <a:headEnd/>
            <a:tailEnd/>
          </a:ln>
        </p:spPr>
        <p:txBody>
          <a:bodyPr lIns="90004" tIns="46803" rIns="90004" bIns="46803" anchor="b"/>
          <a:lstStyle/>
          <a:p>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fld id="{EF85C8FA-50F4-4702-AB99-C0F64D390BDC}" type="slidenum">
              <a:rPr lang="en-GB" sz="1200">
                <a:solidFill>
                  <a:srgbClr val="000000"/>
                </a:solidFill>
                <a:latin typeface="Calibri" pitchFamily="34" charset="0"/>
              </a:rPr>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t>18</a:t>
            </a:fld>
            <a:endParaRPr lang="en-GB" sz="1200">
              <a:solidFill>
                <a:srgbClr val="000000"/>
              </a:solidFill>
              <a:latin typeface="Calibri" pitchFamily="34" charset="0"/>
            </a:endParaRPr>
          </a:p>
        </p:txBody>
      </p:sp>
      <p:sp>
        <p:nvSpPr>
          <p:cNvPr id="142340" name="Text Box 2"/>
          <p:cNvSpPr txBox="1">
            <a:spLocks noChangeArrowheads="1"/>
          </p:cNvSpPr>
          <p:nvPr/>
        </p:nvSpPr>
        <p:spPr bwMode="auto">
          <a:xfrm>
            <a:off x="919163" y="744538"/>
            <a:ext cx="4960937" cy="3724275"/>
          </a:xfrm>
          <a:prstGeom prst="rect">
            <a:avLst/>
          </a:prstGeom>
          <a:solidFill>
            <a:srgbClr val="FFFFFF"/>
          </a:solidFill>
          <a:ln w="9360">
            <a:solidFill>
              <a:srgbClr val="000000"/>
            </a:solidFill>
            <a:miter lim="800000"/>
            <a:headEnd/>
            <a:tailEnd/>
          </a:ln>
        </p:spPr>
        <p:txBody>
          <a:bodyPr wrap="none" lIns="91443" tIns="45722" rIns="91443" bIns="45722" anchor="ctr"/>
          <a:lstStyle/>
          <a:p>
            <a:pPr defTabSz="903288"/>
            <a:endParaRPr lang="en-GB"/>
          </a:p>
        </p:txBody>
      </p:sp>
      <p:sp>
        <p:nvSpPr>
          <p:cNvPr id="142341" name="Rectangle 3"/>
          <p:cNvSpPr>
            <a:spLocks noGrp="1" noChangeArrowheads="1"/>
          </p:cNvSpPr>
          <p:nvPr>
            <p:ph type="body"/>
          </p:nvPr>
        </p:nvSpPr>
        <p:spPr>
          <a:xfrm>
            <a:off x="679450" y="4716463"/>
            <a:ext cx="5418138" cy="4464050"/>
          </a:xfrm>
          <a:noFill/>
          <a:ln/>
        </p:spPr>
        <p:txBody>
          <a:bodyPr wrap="none" anchor="ctr"/>
          <a:lstStyle/>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4386" name="Rectangle 21"/>
          <p:cNvSpPr txBox="1">
            <a:spLocks noGrp="1" noChangeArrowheads="1"/>
          </p:cNvSpPr>
          <p:nvPr/>
        </p:nvSpPr>
        <p:spPr bwMode="auto">
          <a:xfrm>
            <a:off x="3849688" y="9428163"/>
            <a:ext cx="2946400" cy="496887"/>
          </a:xfrm>
          <a:prstGeom prst="rect">
            <a:avLst/>
          </a:prstGeom>
          <a:noFill/>
          <a:ln w="9525">
            <a:noFill/>
            <a:miter lim="800000"/>
            <a:headEnd/>
            <a:tailEnd/>
          </a:ln>
        </p:spPr>
        <p:txBody>
          <a:bodyPr lIns="91435" tIns="45717" rIns="91435" bIns="45717" anchor="b"/>
          <a:lstStyle/>
          <a:p>
            <a:pPr algn="r" defTabSz="903288"/>
            <a:fld id="{EE6CFBBF-A673-4F90-A580-2831A7C93F5A}" type="slidenum">
              <a:rPr lang="en-GB" sz="1200">
                <a:latin typeface="Calibri" pitchFamily="34" charset="0"/>
              </a:rPr>
              <a:pPr algn="r" defTabSz="903288"/>
              <a:t>19</a:t>
            </a:fld>
            <a:endParaRPr lang="en-GB" sz="1200">
              <a:latin typeface="Calibri" pitchFamily="34" charset="0"/>
            </a:endParaRPr>
          </a:p>
        </p:txBody>
      </p:sp>
      <p:sp>
        <p:nvSpPr>
          <p:cNvPr id="144387" name="Text Box 1"/>
          <p:cNvSpPr txBox="1">
            <a:spLocks noChangeArrowheads="1"/>
          </p:cNvSpPr>
          <p:nvPr/>
        </p:nvSpPr>
        <p:spPr bwMode="auto">
          <a:xfrm>
            <a:off x="3851275" y="9428163"/>
            <a:ext cx="2938463" cy="490537"/>
          </a:xfrm>
          <a:prstGeom prst="rect">
            <a:avLst/>
          </a:prstGeom>
          <a:noFill/>
          <a:ln w="9525">
            <a:noFill/>
            <a:round/>
            <a:headEnd/>
            <a:tailEnd/>
          </a:ln>
        </p:spPr>
        <p:txBody>
          <a:bodyPr lIns="90004" tIns="46803" rIns="90004" bIns="46803" anchor="b"/>
          <a:lstStyle/>
          <a:p>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fld id="{ACDE90A7-BCDB-48CC-B6EA-944430B97CB7}" type="slidenum">
              <a:rPr lang="en-GB" sz="1200">
                <a:solidFill>
                  <a:srgbClr val="000000"/>
                </a:solidFill>
                <a:latin typeface="Calibri" pitchFamily="34" charset="0"/>
              </a:rPr>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t>19</a:t>
            </a:fld>
            <a:endParaRPr lang="en-GB" sz="1200">
              <a:solidFill>
                <a:srgbClr val="000000"/>
              </a:solidFill>
              <a:latin typeface="Calibri" pitchFamily="34" charset="0"/>
            </a:endParaRPr>
          </a:p>
        </p:txBody>
      </p:sp>
      <p:sp>
        <p:nvSpPr>
          <p:cNvPr id="144388" name="Text Box 2"/>
          <p:cNvSpPr txBox="1">
            <a:spLocks noChangeArrowheads="1"/>
          </p:cNvSpPr>
          <p:nvPr/>
        </p:nvSpPr>
        <p:spPr bwMode="auto">
          <a:xfrm>
            <a:off x="919163" y="744538"/>
            <a:ext cx="4960937" cy="3724275"/>
          </a:xfrm>
          <a:prstGeom prst="rect">
            <a:avLst/>
          </a:prstGeom>
          <a:solidFill>
            <a:srgbClr val="FFFFFF"/>
          </a:solidFill>
          <a:ln w="9360">
            <a:solidFill>
              <a:srgbClr val="000000"/>
            </a:solidFill>
            <a:miter lim="800000"/>
            <a:headEnd/>
            <a:tailEnd/>
          </a:ln>
        </p:spPr>
        <p:txBody>
          <a:bodyPr wrap="none" lIns="91443" tIns="45722" rIns="91443" bIns="45722" anchor="ctr"/>
          <a:lstStyle/>
          <a:p>
            <a:pPr defTabSz="903288"/>
            <a:endParaRPr lang="en-GB"/>
          </a:p>
        </p:txBody>
      </p:sp>
      <p:sp>
        <p:nvSpPr>
          <p:cNvPr id="144389" name="Rectangle 3"/>
          <p:cNvSpPr>
            <a:spLocks noGrp="1" noChangeArrowheads="1"/>
          </p:cNvSpPr>
          <p:nvPr>
            <p:ph type="body"/>
          </p:nvPr>
        </p:nvSpPr>
        <p:spPr>
          <a:xfrm>
            <a:off x="679450" y="4716463"/>
            <a:ext cx="5418138" cy="4464050"/>
          </a:xfrm>
          <a:noFill/>
          <a:ln/>
        </p:spPr>
        <p:txBody>
          <a:bodyPr wrap="none" anchor="ctr"/>
          <a:lstStyle/>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21"/>
          <p:cNvSpPr txBox="1">
            <a:spLocks noGrp="1" noChangeArrowheads="1"/>
          </p:cNvSpPr>
          <p:nvPr/>
        </p:nvSpPr>
        <p:spPr bwMode="auto">
          <a:xfrm>
            <a:off x="3849688" y="9428163"/>
            <a:ext cx="2946400" cy="496887"/>
          </a:xfrm>
          <a:prstGeom prst="rect">
            <a:avLst/>
          </a:prstGeom>
          <a:noFill/>
          <a:ln w="9525">
            <a:noFill/>
            <a:miter lim="800000"/>
            <a:headEnd/>
            <a:tailEnd/>
          </a:ln>
        </p:spPr>
        <p:txBody>
          <a:bodyPr lIns="91435" tIns="45717" rIns="91435" bIns="45717" anchor="b"/>
          <a:lstStyle/>
          <a:p>
            <a:pPr algn="r" defTabSz="903288"/>
            <a:fld id="{84A67EDD-44E9-4C63-ADD7-1E9D5537479C}" type="slidenum">
              <a:rPr lang="en-GB" sz="1200">
                <a:latin typeface="Calibri" pitchFamily="34" charset="0"/>
              </a:rPr>
              <a:pPr algn="r" defTabSz="903288"/>
              <a:t>20</a:t>
            </a:fld>
            <a:endParaRPr lang="en-GB" sz="1200">
              <a:latin typeface="Calibri" pitchFamily="34" charset="0"/>
            </a:endParaRPr>
          </a:p>
        </p:txBody>
      </p:sp>
      <p:sp>
        <p:nvSpPr>
          <p:cNvPr id="146435" name="Text Box 1"/>
          <p:cNvSpPr txBox="1">
            <a:spLocks noChangeArrowheads="1"/>
          </p:cNvSpPr>
          <p:nvPr/>
        </p:nvSpPr>
        <p:spPr bwMode="auto">
          <a:xfrm>
            <a:off x="3851275" y="9428163"/>
            <a:ext cx="2938463" cy="490537"/>
          </a:xfrm>
          <a:prstGeom prst="rect">
            <a:avLst/>
          </a:prstGeom>
          <a:noFill/>
          <a:ln w="9525">
            <a:noFill/>
            <a:round/>
            <a:headEnd/>
            <a:tailEnd/>
          </a:ln>
        </p:spPr>
        <p:txBody>
          <a:bodyPr lIns="90004" tIns="46803" rIns="90004" bIns="46803" anchor="b"/>
          <a:lstStyle/>
          <a:p>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fld id="{27A1FFA6-1F16-4520-A856-B2D305A165DB}" type="slidenum">
              <a:rPr lang="en-GB" sz="1200">
                <a:solidFill>
                  <a:srgbClr val="000000"/>
                </a:solidFill>
                <a:latin typeface="Calibri" pitchFamily="34" charset="0"/>
              </a:rPr>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t>20</a:t>
            </a:fld>
            <a:endParaRPr lang="en-GB" sz="1200">
              <a:solidFill>
                <a:srgbClr val="000000"/>
              </a:solidFill>
              <a:latin typeface="Calibri" pitchFamily="34" charset="0"/>
            </a:endParaRPr>
          </a:p>
        </p:txBody>
      </p:sp>
      <p:sp>
        <p:nvSpPr>
          <p:cNvPr id="146436" name="Text Box 2"/>
          <p:cNvSpPr txBox="1">
            <a:spLocks noChangeArrowheads="1"/>
          </p:cNvSpPr>
          <p:nvPr/>
        </p:nvSpPr>
        <p:spPr bwMode="auto">
          <a:xfrm>
            <a:off x="919163" y="744538"/>
            <a:ext cx="4960937" cy="3724275"/>
          </a:xfrm>
          <a:prstGeom prst="rect">
            <a:avLst/>
          </a:prstGeom>
          <a:solidFill>
            <a:srgbClr val="FFFFFF"/>
          </a:solidFill>
          <a:ln w="9360">
            <a:solidFill>
              <a:srgbClr val="000000"/>
            </a:solidFill>
            <a:miter lim="800000"/>
            <a:headEnd/>
            <a:tailEnd/>
          </a:ln>
        </p:spPr>
        <p:txBody>
          <a:bodyPr wrap="none" lIns="91443" tIns="45722" rIns="91443" bIns="45722" anchor="ctr"/>
          <a:lstStyle/>
          <a:p>
            <a:pPr defTabSz="903288"/>
            <a:endParaRPr lang="en-GB"/>
          </a:p>
        </p:txBody>
      </p:sp>
      <p:sp>
        <p:nvSpPr>
          <p:cNvPr id="146437" name="Rectangle 3"/>
          <p:cNvSpPr>
            <a:spLocks noGrp="1" noChangeArrowheads="1"/>
          </p:cNvSpPr>
          <p:nvPr>
            <p:ph type="body"/>
          </p:nvPr>
        </p:nvSpPr>
        <p:spPr>
          <a:xfrm>
            <a:off x="679450" y="4716463"/>
            <a:ext cx="5418138" cy="4464050"/>
          </a:xfrm>
          <a:noFill/>
          <a:ln/>
        </p:spPr>
        <p:txBody>
          <a:bodyPr wrap="none" anchor="ctr"/>
          <a:lstStyle/>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8482" name="Rectangle 21"/>
          <p:cNvSpPr txBox="1">
            <a:spLocks noGrp="1" noChangeArrowheads="1"/>
          </p:cNvSpPr>
          <p:nvPr/>
        </p:nvSpPr>
        <p:spPr bwMode="auto">
          <a:xfrm>
            <a:off x="3849688" y="9428163"/>
            <a:ext cx="2946400" cy="496887"/>
          </a:xfrm>
          <a:prstGeom prst="rect">
            <a:avLst/>
          </a:prstGeom>
          <a:noFill/>
          <a:ln w="9525">
            <a:noFill/>
            <a:miter lim="800000"/>
            <a:headEnd/>
            <a:tailEnd/>
          </a:ln>
        </p:spPr>
        <p:txBody>
          <a:bodyPr lIns="91435" tIns="45717" rIns="91435" bIns="45717" anchor="b"/>
          <a:lstStyle/>
          <a:p>
            <a:pPr algn="r" defTabSz="903288"/>
            <a:fld id="{7D236923-908F-4362-A191-211211005C61}" type="slidenum">
              <a:rPr lang="en-GB" sz="1200">
                <a:latin typeface="Calibri" pitchFamily="34" charset="0"/>
              </a:rPr>
              <a:pPr algn="r" defTabSz="903288"/>
              <a:t>21</a:t>
            </a:fld>
            <a:endParaRPr lang="en-GB" sz="1200">
              <a:latin typeface="Calibri" pitchFamily="34" charset="0"/>
            </a:endParaRPr>
          </a:p>
        </p:txBody>
      </p:sp>
      <p:sp>
        <p:nvSpPr>
          <p:cNvPr id="148483" name="Text Box 1"/>
          <p:cNvSpPr txBox="1">
            <a:spLocks noChangeArrowheads="1"/>
          </p:cNvSpPr>
          <p:nvPr/>
        </p:nvSpPr>
        <p:spPr bwMode="auto">
          <a:xfrm>
            <a:off x="3851275" y="9428163"/>
            <a:ext cx="2938463" cy="490537"/>
          </a:xfrm>
          <a:prstGeom prst="rect">
            <a:avLst/>
          </a:prstGeom>
          <a:noFill/>
          <a:ln w="9525">
            <a:noFill/>
            <a:round/>
            <a:headEnd/>
            <a:tailEnd/>
          </a:ln>
        </p:spPr>
        <p:txBody>
          <a:bodyPr lIns="90004" tIns="46803" rIns="90004" bIns="46803" anchor="b"/>
          <a:lstStyle/>
          <a:p>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fld id="{FB9937A9-C30B-4570-9B36-F872A7D35348}" type="slidenum">
              <a:rPr lang="en-GB" sz="1200">
                <a:solidFill>
                  <a:srgbClr val="000000"/>
                </a:solidFill>
                <a:latin typeface="Calibri" pitchFamily="34" charset="0"/>
              </a:rPr>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t>21</a:t>
            </a:fld>
            <a:endParaRPr lang="en-GB" sz="1200">
              <a:solidFill>
                <a:srgbClr val="000000"/>
              </a:solidFill>
              <a:latin typeface="Calibri" pitchFamily="34" charset="0"/>
            </a:endParaRPr>
          </a:p>
        </p:txBody>
      </p:sp>
      <p:sp>
        <p:nvSpPr>
          <p:cNvPr id="148484" name="Text Box 2"/>
          <p:cNvSpPr txBox="1">
            <a:spLocks noChangeArrowheads="1"/>
          </p:cNvSpPr>
          <p:nvPr/>
        </p:nvSpPr>
        <p:spPr bwMode="auto">
          <a:xfrm>
            <a:off x="919163" y="744538"/>
            <a:ext cx="4960937" cy="3724275"/>
          </a:xfrm>
          <a:prstGeom prst="rect">
            <a:avLst/>
          </a:prstGeom>
          <a:solidFill>
            <a:srgbClr val="FFFFFF"/>
          </a:solidFill>
          <a:ln w="9360">
            <a:solidFill>
              <a:srgbClr val="000000"/>
            </a:solidFill>
            <a:miter lim="800000"/>
            <a:headEnd/>
            <a:tailEnd/>
          </a:ln>
        </p:spPr>
        <p:txBody>
          <a:bodyPr wrap="none" lIns="91443" tIns="45722" rIns="91443" bIns="45722" anchor="ctr"/>
          <a:lstStyle/>
          <a:p>
            <a:pPr defTabSz="903288"/>
            <a:endParaRPr lang="en-GB"/>
          </a:p>
        </p:txBody>
      </p:sp>
      <p:sp>
        <p:nvSpPr>
          <p:cNvPr id="148485" name="Rectangle 3"/>
          <p:cNvSpPr>
            <a:spLocks noGrp="1" noChangeArrowheads="1"/>
          </p:cNvSpPr>
          <p:nvPr>
            <p:ph type="body"/>
          </p:nvPr>
        </p:nvSpPr>
        <p:spPr>
          <a:xfrm>
            <a:off x="679450" y="4716463"/>
            <a:ext cx="5418138" cy="4464050"/>
          </a:xfrm>
          <a:noFill/>
          <a:ln/>
        </p:spPr>
        <p:txBody>
          <a:bodyPr wrap="none" anchor="ctr"/>
          <a:lstStyle/>
          <a:p>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21"/>
          <p:cNvSpPr txBox="1">
            <a:spLocks noGrp="1" noChangeArrowheads="1"/>
          </p:cNvSpPr>
          <p:nvPr/>
        </p:nvSpPr>
        <p:spPr bwMode="auto">
          <a:xfrm>
            <a:off x="3849688" y="9428163"/>
            <a:ext cx="2946400" cy="496887"/>
          </a:xfrm>
          <a:prstGeom prst="rect">
            <a:avLst/>
          </a:prstGeom>
          <a:noFill/>
          <a:ln w="9525">
            <a:noFill/>
            <a:miter lim="800000"/>
            <a:headEnd/>
            <a:tailEnd/>
          </a:ln>
        </p:spPr>
        <p:txBody>
          <a:bodyPr lIns="91435" tIns="45717" rIns="91435" bIns="45717" anchor="b"/>
          <a:lstStyle/>
          <a:p>
            <a:pPr algn="r" defTabSz="903288"/>
            <a:fld id="{7C3C08BC-9388-4A1E-A21C-67BA907014C4}" type="slidenum">
              <a:rPr lang="en-GB" sz="1200">
                <a:latin typeface="Calibri" pitchFamily="34" charset="0"/>
              </a:rPr>
              <a:pPr algn="r" defTabSz="903288"/>
              <a:t>22</a:t>
            </a:fld>
            <a:endParaRPr lang="en-GB" sz="1200">
              <a:latin typeface="Calibri" pitchFamily="34" charset="0"/>
            </a:endParaRPr>
          </a:p>
        </p:txBody>
      </p:sp>
      <p:sp>
        <p:nvSpPr>
          <p:cNvPr id="159747" name="Text Box 1"/>
          <p:cNvSpPr txBox="1">
            <a:spLocks noChangeArrowheads="1"/>
          </p:cNvSpPr>
          <p:nvPr/>
        </p:nvSpPr>
        <p:spPr bwMode="auto">
          <a:xfrm>
            <a:off x="3851275" y="9428163"/>
            <a:ext cx="2938463" cy="490537"/>
          </a:xfrm>
          <a:prstGeom prst="rect">
            <a:avLst/>
          </a:prstGeom>
          <a:noFill/>
          <a:ln w="9525">
            <a:noFill/>
            <a:round/>
            <a:headEnd/>
            <a:tailEnd/>
          </a:ln>
        </p:spPr>
        <p:txBody>
          <a:bodyPr lIns="90004" tIns="46803" rIns="90004" bIns="46803" anchor="b"/>
          <a:lstStyle/>
          <a:p>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fld id="{23C58FE5-901C-424F-B224-2E7C14C84ABB}" type="slidenum">
              <a:rPr lang="en-GB" sz="1200">
                <a:solidFill>
                  <a:srgbClr val="000000"/>
                </a:solidFill>
                <a:latin typeface="Calibri" pitchFamily="34" charset="0"/>
              </a:rPr>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t>22</a:t>
            </a:fld>
            <a:endParaRPr lang="en-GB" sz="1200">
              <a:solidFill>
                <a:srgbClr val="000000"/>
              </a:solidFill>
              <a:latin typeface="Calibri" pitchFamily="34" charset="0"/>
            </a:endParaRPr>
          </a:p>
        </p:txBody>
      </p:sp>
      <p:sp>
        <p:nvSpPr>
          <p:cNvPr id="159748" name="Text Box 2"/>
          <p:cNvSpPr txBox="1">
            <a:spLocks noChangeArrowheads="1"/>
          </p:cNvSpPr>
          <p:nvPr/>
        </p:nvSpPr>
        <p:spPr bwMode="auto">
          <a:xfrm>
            <a:off x="919163" y="744538"/>
            <a:ext cx="4960937" cy="3724275"/>
          </a:xfrm>
          <a:prstGeom prst="rect">
            <a:avLst/>
          </a:prstGeom>
          <a:solidFill>
            <a:srgbClr val="FFFFFF"/>
          </a:solidFill>
          <a:ln w="9360">
            <a:solidFill>
              <a:srgbClr val="000000"/>
            </a:solidFill>
            <a:miter lim="800000"/>
            <a:headEnd/>
            <a:tailEnd/>
          </a:ln>
        </p:spPr>
        <p:txBody>
          <a:bodyPr wrap="none" lIns="91443" tIns="45722" rIns="91443" bIns="45722" anchor="ctr"/>
          <a:lstStyle/>
          <a:p>
            <a:pPr defTabSz="903288"/>
            <a:endParaRPr lang="en-GB"/>
          </a:p>
        </p:txBody>
      </p:sp>
      <p:sp>
        <p:nvSpPr>
          <p:cNvPr id="159749" name="Rectangle 3"/>
          <p:cNvSpPr>
            <a:spLocks noGrp="1" noChangeArrowheads="1"/>
          </p:cNvSpPr>
          <p:nvPr>
            <p:ph type="body"/>
          </p:nvPr>
        </p:nvSpPr>
        <p:spPr>
          <a:xfrm>
            <a:off x="679450" y="4716463"/>
            <a:ext cx="5418138" cy="4464050"/>
          </a:xfrm>
          <a:noFill/>
          <a:ln/>
        </p:spPr>
        <p:txBody>
          <a:bodyPr wrap="none" anchor="ctr"/>
          <a:lstStyle/>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Rectangle 21"/>
          <p:cNvSpPr txBox="1">
            <a:spLocks noGrp="1" noChangeArrowheads="1"/>
          </p:cNvSpPr>
          <p:nvPr/>
        </p:nvSpPr>
        <p:spPr bwMode="auto">
          <a:xfrm>
            <a:off x="3849688" y="9428163"/>
            <a:ext cx="2946400" cy="496887"/>
          </a:xfrm>
          <a:prstGeom prst="rect">
            <a:avLst/>
          </a:prstGeom>
          <a:noFill/>
          <a:ln w="9525">
            <a:noFill/>
            <a:miter lim="800000"/>
            <a:headEnd/>
            <a:tailEnd/>
          </a:ln>
        </p:spPr>
        <p:txBody>
          <a:bodyPr lIns="91435" tIns="45717" rIns="91435" bIns="45717" anchor="b"/>
          <a:lstStyle/>
          <a:p>
            <a:pPr algn="r" defTabSz="903288"/>
            <a:fld id="{28C03547-1FF4-4AAF-A34F-5DE871D010BB}" type="slidenum">
              <a:rPr lang="en-GB" sz="1200">
                <a:latin typeface="Calibri" pitchFamily="34" charset="0"/>
              </a:rPr>
              <a:pPr algn="r" defTabSz="903288"/>
              <a:t>23</a:t>
            </a:fld>
            <a:endParaRPr lang="en-GB" sz="1200">
              <a:latin typeface="Calibri" pitchFamily="34" charset="0"/>
            </a:endParaRPr>
          </a:p>
        </p:txBody>
      </p:sp>
      <p:sp>
        <p:nvSpPr>
          <p:cNvPr id="161795" name="Text Box 1"/>
          <p:cNvSpPr txBox="1">
            <a:spLocks noChangeArrowheads="1"/>
          </p:cNvSpPr>
          <p:nvPr/>
        </p:nvSpPr>
        <p:spPr bwMode="auto">
          <a:xfrm>
            <a:off x="3851275" y="9428163"/>
            <a:ext cx="2938463" cy="490537"/>
          </a:xfrm>
          <a:prstGeom prst="rect">
            <a:avLst/>
          </a:prstGeom>
          <a:noFill/>
          <a:ln w="9525">
            <a:noFill/>
            <a:round/>
            <a:headEnd/>
            <a:tailEnd/>
          </a:ln>
        </p:spPr>
        <p:txBody>
          <a:bodyPr lIns="90004" tIns="46803" rIns="90004" bIns="46803" anchor="b"/>
          <a:lstStyle/>
          <a:p>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fld id="{E7A2912E-A8A2-45DA-8FB9-6C0498E8012B}" type="slidenum">
              <a:rPr lang="en-GB" sz="1200">
                <a:solidFill>
                  <a:srgbClr val="000000"/>
                </a:solidFill>
                <a:latin typeface="Calibri" pitchFamily="34" charset="0"/>
              </a:rPr>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t>23</a:t>
            </a:fld>
            <a:endParaRPr lang="en-GB" sz="1200">
              <a:solidFill>
                <a:srgbClr val="000000"/>
              </a:solidFill>
              <a:latin typeface="Calibri" pitchFamily="34" charset="0"/>
            </a:endParaRPr>
          </a:p>
        </p:txBody>
      </p:sp>
      <p:sp>
        <p:nvSpPr>
          <p:cNvPr id="161796" name="Text Box 2"/>
          <p:cNvSpPr txBox="1">
            <a:spLocks noChangeArrowheads="1"/>
          </p:cNvSpPr>
          <p:nvPr/>
        </p:nvSpPr>
        <p:spPr bwMode="auto">
          <a:xfrm>
            <a:off x="919163" y="744538"/>
            <a:ext cx="4960937" cy="3724275"/>
          </a:xfrm>
          <a:prstGeom prst="rect">
            <a:avLst/>
          </a:prstGeom>
          <a:solidFill>
            <a:srgbClr val="FFFFFF"/>
          </a:solidFill>
          <a:ln w="9360">
            <a:solidFill>
              <a:srgbClr val="000000"/>
            </a:solidFill>
            <a:miter lim="800000"/>
            <a:headEnd/>
            <a:tailEnd/>
          </a:ln>
        </p:spPr>
        <p:txBody>
          <a:bodyPr wrap="none" lIns="91443" tIns="45722" rIns="91443" bIns="45722" anchor="ctr"/>
          <a:lstStyle/>
          <a:p>
            <a:pPr defTabSz="903288"/>
            <a:endParaRPr lang="en-GB"/>
          </a:p>
        </p:txBody>
      </p:sp>
      <p:sp>
        <p:nvSpPr>
          <p:cNvPr id="161797" name="Rectangle 3"/>
          <p:cNvSpPr>
            <a:spLocks noGrp="1" noChangeArrowheads="1"/>
          </p:cNvSpPr>
          <p:nvPr>
            <p:ph type="body"/>
          </p:nvPr>
        </p:nvSpPr>
        <p:spPr>
          <a:xfrm>
            <a:off x="679450" y="4716463"/>
            <a:ext cx="5418138" cy="4464050"/>
          </a:xfrm>
          <a:noFill/>
          <a:ln/>
        </p:spPr>
        <p:txBody>
          <a:bodyPr wrap="none" anchor="ctr"/>
          <a:lstStyle/>
          <a:p>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21"/>
          <p:cNvSpPr>
            <a:spLocks noGrp="1" noChangeArrowheads="1"/>
          </p:cNvSpPr>
          <p:nvPr>
            <p:ph type="sldNum" sz="quarter" idx="5"/>
          </p:nvPr>
        </p:nvSpPr>
        <p:spPr>
          <a:noFill/>
        </p:spPr>
        <p:txBody>
          <a:bodyPr/>
          <a:lstStyle/>
          <a:p>
            <a:fld id="{E8396B69-F123-4B9A-AC05-F0D804A11032}" type="slidenum">
              <a:rPr lang="en-GB" smtClean="0"/>
              <a:pPr/>
              <a:t>34</a:t>
            </a:fld>
            <a:endParaRPr lang="en-GB" smtClean="0"/>
          </a:p>
        </p:txBody>
      </p:sp>
      <p:sp>
        <p:nvSpPr>
          <p:cNvPr id="119811" name="Text Box 1"/>
          <p:cNvSpPr txBox="1">
            <a:spLocks noChangeArrowheads="1"/>
          </p:cNvSpPr>
          <p:nvPr/>
        </p:nvSpPr>
        <p:spPr bwMode="auto">
          <a:xfrm>
            <a:off x="3851275" y="9428163"/>
            <a:ext cx="2938463" cy="490537"/>
          </a:xfrm>
          <a:prstGeom prst="rect">
            <a:avLst/>
          </a:prstGeom>
          <a:noFill/>
          <a:ln w="9525">
            <a:noFill/>
            <a:round/>
            <a:headEnd/>
            <a:tailEnd/>
          </a:ln>
        </p:spPr>
        <p:txBody>
          <a:bodyPr lIns="90004" tIns="46803" rIns="90004" bIns="46803" anchor="b"/>
          <a:lstStyle/>
          <a:p>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fld id="{A6489812-9352-4065-98BB-FE17BA07D863}" type="slidenum">
              <a:rPr lang="en-GB" sz="1200">
                <a:solidFill>
                  <a:srgbClr val="000000"/>
                </a:solidFill>
                <a:latin typeface="Calibri" pitchFamily="34" charset="0"/>
              </a:rPr>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t>34</a:t>
            </a:fld>
            <a:endParaRPr lang="en-GB" sz="1200">
              <a:solidFill>
                <a:srgbClr val="000000"/>
              </a:solidFill>
              <a:latin typeface="Calibri" pitchFamily="34" charset="0"/>
            </a:endParaRPr>
          </a:p>
        </p:txBody>
      </p:sp>
      <p:sp>
        <p:nvSpPr>
          <p:cNvPr id="119812" name="Text Box 2"/>
          <p:cNvSpPr txBox="1">
            <a:spLocks noChangeArrowheads="1"/>
          </p:cNvSpPr>
          <p:nvPr/>
        </p:nvSpPr>
        <p:spPr bwMode="auto">
          <a:xfrm>
            <a:off x="919163" y="744538"/>
            <a:ext cx="4960937" cy="3724275"/>
          </a:xfrm>
          <a:prstGeom prst="rect">
            <a:avLst/>
          </a:prstGeom>
          <a:solidFill>
            <a:srgbClr val="FFFFFF"/>
          </a:solidFill>
          <a:ln w="9360">
            <a:solidFill>
              <a:srgbClr val="000000"/>
            </a:solidFill>
            <a:miter lim="800000"/>
            <a:headEnd/>
            <a:tailEnd/>
          </a:ln>
        </p:spPr>
        <p:txBody>
          <a:bodyPr wrap="none" lIns="91443" tIns="45722" rIns="91443" bIns="45722" anchor="ctr"/>
          <a:lstStyle/>
          <a:p>
            <a:pPr defTabSz="903288"/>
            <a:endParaRPr lang="en-GB"/>
          </a:p>
        </p:txBody>
      </p:sp>
      <p:sp>
        <p:nvSpPr>
          <p:cNvPr id="119813" name="Rectangle 3"/>
          <p:cNvSpPr>
            <a:spLocks noGrp="1" noChangeArrowheads="1"/>
          </p:cNvSpPr>
          <p:nvPr>
            <p:ph type="body"/>
          </p:nvPr>
        </p:nvSpPr>
        <p:spPr>
          <a:xfrm>
            <a:off x="679450" y="4716463"/>
            <a:ext cx="5418138" cy="4464050"/>
          </a:xfrm>
          <a:noFill/>
          <a:ln/>
        </p:spPr>
        <p:txBody>
          <a:bodyPr wrap="none" anchor="ctr"/>
          <a:lstStyle/>
          <a:p>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21"/>
          <p:cNvSpPr>
            <a:spLocks noGrp="1" noChangeArrowheads="1"/>
          </p:cNvSpPr>
          <p:nvPr>
            <p:ph type="sldNum" sz="quarter" idx="5"/>
          </p:nvPr>
        </p:nvSpPr>
        <p:spPr>
          <a:noFill/>
        </p:spPr>
        <p:txBody>
          <a:bodyPr/>
          <a:lstStyle/>
          <a:p>
            <a:fld id="{895AE78F-D258-4763-A736-396222DCA8A2}" type="slidenum">
              <a:rPr lang="en-GB" smtClean="0"/>
              <a:pPr/>
              <a:t>35</a:t>
            </a:fld>
            <a:endParaRPr lang="en-GB" smtClean="0"/>
          </a:p>
        </p:txBody>
      </p:sp>
      <p:sp>
        <p:nvSpPr>
          <p:cNvPr id="125955" name="Text Box 1"/>
          <p:cNvSpPr txBox="1">
            <a:spLocks noChangeArrowheads="1"/>
          </p:cNvSpPr>
          <p:nvPr/>
        </p:nvSpPr>
        <p:spPr bwMode="auto">
          <a:xfrm>
            <a:off x="3851275" y="9428163"/>
            <a:ext cx="2938463" cy="490537"/>
          </a:xfrm>
          <a:prstGeom prst="rect">
            <a:avLst/>
          </a:prstGeom>
          <a:noFill/>
          <a:ln w="9525">
            <a:noFill/>
            <a:round/>
            <a:headEnd/>
            <a:tailEnd/>
          </a:ln>
        </p:spPr>
        <p:txBody>
          <a:bodyPr lIns="90004" tIns="46803" rIns="90004" bIns="46803" anchor="b"/>
          <a:lstStyle/>
          <a:p>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fld id="{37AD9CFF-735B-4556-B6A9-4A0A6EFAEE43}" type="slidenum">
              <a:rPr lang="en-GB" sz="1200">
                <a:solidFill>
                  <a:srgbClr val="000000"/>
                </a:solidFill>
                <a:latin typeface="Calibri" pitchFamily="34" charset="0"/>
              </a:rPr>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t>35</a:t>
            </a:fld>
            <a:endParaRPr lang="en-GB" sz="1200">
              <a:solidFill>
                <a:srgbClr val="000000"/>
              </a:solidFill>
              <a:latin typeface="Calibri" pitchFamily="34" charset="0"/>
            </a:endParaRPr>
          </a:p>
        </p:txBody>
      </p:sp>
      <p:sp>
        <p:nvSpPr>
          <p:cNvPr id="125956" name="Text Box 2"/>
          <p:cNvSpPr txBox="1">
            <a:spLocks noChangeArrowheads="1"/>
          </p:cNvSpPr>
          <p:nvPr/>
        </p:nvSpPr>
        <p:spPr bwMode="auto">
          <a:xfrm>
            <a:off x="919163" y="744538"/>
            <a:ext cx="4960937" cy="3724275"/>
          </a:xfrm>
          <a:prstGeom prst="rect">
            <a:avLst/>
          </a:prstGeom>
          <a:solidFill>
            <a:srgbClr val="FFFFFF"/>
          </a:solidFill>
          <a:ln w="9360">
            <a:solidFill>
              <a:srgbClr val="000000"/>
            </a:solidFill>
            <a:miter lim="800000"/>
            <a:headEnd/>
            <a:tailEnd/>
          </a:ln>
        </p:spPr>
        <p:txBody>
          <a:bodyPr wrap="none" lIns="91443" tIns="45722" rIns="91443" bIns="45722" anchor="ctr"/>
          <a:lstStyle/>
          <a:p>
            <a:pPr defTabSz="903288"/>
            <a:endParaRPr lang="en-GB"/>
          </a:p>
        </p:txBody>
      </p:sp>
      <p:sp>
        <p:nvSpPr>
          <p:cNvPr id="125957" name="Rectangle 3"/>
          <p:cNvSpPr>
            <a:spLocks noGrp="1" noChangeArrowheads="1"/>
          </p:cNvSpPr>
          <p:nvPr>
            <p:ph type="body"/>
          </p:nvPr>
        </p:nvSpPr>
        <p:spPr>
          <a:xfrm>
            <a:off x="679450" y="4716463"/>
            <a:ext cx="5418138" cy="4464050"/>
          </a:xfrm>
          <a:noFill/>
          <a:ln/>
        </p:spPr>
        <p:txBody>
          <a:bodyPr wrap="none" anchor="ctr"/>
          <a:lstStyle/>
          <a:p>
            <a:pPr marL="3175" indent="-3175">
              <a:tabLst>
                <a:tab pos="0" algn="l"/>
                <a:tab pos="700088" algn="l"/>
                <a:tab pos="1155700" algn="l"/>
                <a:tab pos="1609725" algn="l"/>
                <a:tab pos="2065338" algn="l"/>
                <a:tab pos="2519363" algn="l"/>
                <a:tab pos="2974975" algn="l"/>
                <a:tab pos="3429000" algn="l"/>
                <a:tab pos="3884613" algn="l"/>
                <a:tab pos="4340225" algn="l"/>
                <a:tab pos="4794250" algn="l"/>
                <a:tab pos="5249863" algn="l"/>
                <a:tab pos="5703888" algn="l"/>
                <a:tab pos="6159500" algn="l"/>
                <a:tab pos="6613525" algn="l"/>
                <a:tab pos="7069138" algn="l"/>
                <a:tab pos="7523163" algn="l"/>
                <a:tab pos="7978775" algn="l"/>
                <a:tab pos="8434388" algn="l"/>
                <a:tab pos="8888413" algn="l"/>
                <a:tab pos="9344025" algn="l"/>
              </a:tabLst>
            </a:pPr>
            <a:r>
              <a:rPr lang="en-US" smtClean="0"/>
              <a:t>In the end, computers plus networks plus people [researchers] add up to </a:t>
            </a:r>
          </a:p>
          <a:p>
            <a:pPr marL="3175" indent="-3175">
              <a:tabLst>
                <a:tab pos="0" algn="l"/>
                <a:tab pos="700088" algn="l"/>
                <a:tab pos="1155700" algn="l"/>
                <a:tab pos="1609725" algn="l"/>
                <a:tab pos="2065338" algn="l"/>
                <a:tab pos="2519363" algn="l"/>
                <a:tab pos="2974975" algn="l"/>
                <a:tab pos="3429000" algn="l"/>
                <a:tab pos="3884613" algn="l"/>
                <a:tab pos="4340225" algn="l"/>
                <a:tab pos="4794250" algn="l"/>
                <a:tab pos="5249863" algn="l"/>
                <a:tab pos="5703888" algn="l"/>
                <a:tab pos="6159500" algn="l"/>
                <a:tab pos="6613525" algn="l"/>
                <a:tab pos="7069138" algn="l"/>
                <a:tab pos="7523163" algn="l"/>
                <a:tab pos="7978775" algn="l"/>
                <a:tab pos="8434388" algn="l"/>
                <a:tab pos="8888413" algn="l"/>
                <a:tab pos="9344025" algn="l"/>
              </a:tabLst>
            </a:pPr>
            <a:r>
              <a:rPr lang="en-US" smtClean="0"/>
              <a:t>something significantly greater than the parts.</a:t>
            </a:r>
          </a:p>
          <a:p>
            <a:pPr marL="3175" indent="-3175">
              <a:tabLst>
                <a:tab pos="0" algn="l"/>
                <a:tab pos="700088" algn="l"/>
                <a:tab pos="1155700" algn="l"/>
                <a:tab pos="1609725" algn="l"/>
                <a:tab pos="2065338" algn="l"/>
                <a:tab pos="2519363" algn="l"/>
                <a:tab pos="2974975" algn="l"/>
                <a:tab pos="3429000" algn="l"/>
                <a:tab pos="3884613" algn="l"/>
                <a:tab pos="4340225" algn="l"/>
                <a:tab pos="4794250" algn="l"/>
                <a:tab pos="5249863" algn="l"/>
                <a:tab pos="5703888" algn="l"/>
                <a:tab pos="6159500" algn="l"/>
                <a:tab pos="6613525" algn="l"/>
                <a:tab pos="7069138" algn="l"/>
                <a:tab pos="7523163" algn="l"/>
                <a:tab pos="7978775" algn="l"/>
                <a:tab pos="8434388" algn="l"/>
                <a:tab pos="8888413" algn="l"/>
                <a:tab pos="9344025" algn="l"/>
              </a:tabLst>
            </a:pPr>
            <a:endParaRPr lang="en-US" smtClean="0"/>
          </a:p>
          <a:p>
            <a:pPr marL="3175" indent="-3175">
              <a:tabLst>
                <a:tab pos="0" algn="l"/>
                <a:tab pos="700088" algn="l"/>
                <a:tab pos="1155700" algn="l"/>
                <a:tab pos="1609725" algn="l"/>
                <a:tab pos="2065338" algn="l"/>
                <a:tab pos="2519363" algn="l"/>
                <a:tab pos="2974975" algn="l"/>
                <a:tab pos="3429000" algn="l"/>
                <a:tab pos="3884613" algn="l"/>
                <a:tab pos="4340225" algn="l"/>
                <a:tab pos="4794250" algn="l"/>
                <a:tab pos="5249863" algn="l"/>
                <a:tab pos="5703888" algn="l"/>
                <a:tab pos="6159500" algn="l"/>
                <a:tab pos="6613525" algn="l"/>
                <a:tab pos="7069138" algn="l"/>
                <a:tab pos="7523163" algn="l"/>
                <a:tab pos="7978775" algn="l"/>
                <a:tab pos="8434388" algn="l"/>
                <a:tab pos="8888413" algn="l"/>
                <a:tab pos="9344025" algn="l"/>
              </a:tabLst>
            </a:pPr>
            <a:r>
              <a:rPr lang="en-US" smtClean="0"/>
              <a:t>The ensemble eventually grows beyond human creativity.</a:t>
            </a:r>
          </a:p>
          <a:p>
            <a:pPr marL="3175" indent="-3175">
              <a:tabLst>
                <a:tab pos="0" algn="l"/>
                <a:tab pos="700088" algn="l"/>
                <a:tab pos="1155700" algn="l"/>
                <a:tab pos="1609725" algn="l"/>
                <a:tab pos="2065338" algn="l"/>
                <a:tab pos="2519363" algn="l"/>
                <a:tab pos="2974975" algn="l"/>
                <a:tab pos="3429000" algn="l"/>
                <a:tab pos="3884613" algn="l"/>
                <a:tab pos="4340225" algn="l"/>
                <a:tab pos="4794250" algn="l"/>
                <a:tab pos="5249863" algn="l"/>
                <a:tab pos="5703888" algn="l"/>
                <a:tab pos="6159500" algn="l"/>
                <a:tab pos="6613525" algn="l"/>
                <a:tab pos="7069138" algn="l"/>
                <a:tab pos="7523163" algn="l"/>
                <a:tab pos="7978775" algn="l"/>
                <a:tab pos="8434388" algn="l"/>
                <a:tab pos="8888413" algn="l"/>
                <a:tab pos="9344025" algn="l"/>
              </a:tabLst>
            </a:pPr>
            <a:endParaRPr lang="en-US" smtClean="0"/>
          </a:p>
          <a:p>
            <a:pPr marL="3175" indent="-3175">
              <a:tabLst>
                <a:tab pos="0" algn="l"/>
                <a:tab pos="700088" algn="l"/>
                <a:tab pos="1155700" algn="l"/>
                <a:tab pos="1609725" algn="l"/>
                <a:tab pos="2065338" algn="l"/>
                <a:tab pos="2519363" algn="l"/>
                <a:tab pos="2974975" algn="l"/>
                <a:tab pos="3429000" algn="l"/>
                <a:tab pos="3884613" algn="l"/>
                <a:tab pos="4340225" algn="l"/>
                <a:tab pos="4794250" algn="l"/>
                <a:tab pos="5249863" algn="l"/>
                <a:tab pos="5703888" algn="l"/>
                <a:tab pos="6159500" algn="l"/>
                <a:tab pos="6613525" algn="l"/>
                <a:tab pos="7069138" algn="l"/>
                <a:tab pos="7523163" algn="l"/>
                <a:tab pos="7978775" algn="l"/>
                <a:tab pos="8434388" algn="l"/>
                <a:tab pos="8888413" algn="l"/>
                <a:tab pos="9344025" algn="l"/>
              </a:tabLst>
            </a:pPr>
            <a:r>
              <a:rPr lang="en-US" smtClean="0"/>
              <a:t>To become what? We can’t know until we get there.</a:t>
            </a:r>
          </a:p>
          <a:p>
            <a:pPr marL="3175" indent="-3175">
              <a:tabLst>
                <a:tab pos="0" algn="l"/>
                <a:tab pos="700088" algn="l"/>
                <a:tab pos="1155700" algn="l"/>
                <a:tab pos="1609725" algn="l"/>
                <a:tab pos="2065338" algn="l"/>
                <a:tab pos="2519363" algn="l"/>
                <a:tab pos="2974975" algn="l"/>
                <a:tab pos="3429000" algn="l"/>
                <a:tab pos="3884613" algn="l"/>
                <a:tab pos="4340225" algn="l"/>
                <a:tab pos="4794250" algn="l"/>
                <a:tab pos="5249863" algn="l"/>
                <a:tab pos="5703888" algn="l"/>
                <a:tab pos="6159500" algn="l"/>
                <a:tab pos="6613525" algn="l"/>
                <a:tab pos="7069138" algn="l"/>
                <a:tab pos="7523163" algn="l"/>
                <a:tab pos="7978775" algn="l"/>
                <a:tab pos="8434388" algn="l"/>
                <a:tab pos="8888413" algn="l"/>
                <a:tab pos="9344025" algn="l"/>
              </a:tabLst>
            </a:pPr>
            <a:endParaRPr lang="en-US" smtClean="0"/>
          </a:p>
          <a:p>
            <a:pPr marL="3175" indent="-3175">
              <a:tabLst>
                <a:tab pos="0" algn="l"/>
                <a:tab pos="700088" algn="l"/>
                <a:tab pos="1155700" algn="l"/>
                <a:tab pos="1609725" algn="l"/>
                <a:tab pos="2065338" algn="l"/>
                <a:tab pos="2519363" algn="l"/>
                <a:tab pos="2974975" algn="l"/>
                <a:tab pos="3429000" algn="l"/>
                <a:tab pos="3884613" algn="l"/>
                <a:tab pos="4340225" algn="l"/>
                <a:tab pos="4794250" algn="l"/>
                <a:tab pos="5249863" algn="l"/>
                <a:tab pos="5703888" algn="l"/>
                <a:tab pos="6159500" algn="l"/>
                <a:tab pos="6613525" algn="l"/>
                <a:tab pos="7069138" algn="l"/>
                <a:tab pos="7523163" algn="l"/>
                <a:tab pos="7978775" algn="l"/>
                <a:tab pos="8434388" algn="l"/>
                <a:tab pos="8888413" algn="l"/>
                <a:tab pos="9344025" algn="l"/>
              </a:tabLst>
            </a:pPr>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F25090FB-8B14-4945-9573-6E87FCF1C431}" type="slidenum">
              <a:rPr lang="en-GB" smtClean="0"/>
              <a:pPr/>
              <a:t>3</a:t>
            </a:fld>
            <a:endParaRPr lang="en-GB" smtClean="0"/>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a:noFill/>
          <a:ln/>
        </p:spPr>
        <p:txBody>
          <a:bodyPr/>
          <a:lstStyle/>
          <a:p>
            <a:pPr algn="just"/>
            <a:r>
              <a:rPr lang="en-GB" dirty="0" smtClean="0">
                <a:solidFill>
                  <a:srgbClr val="0000FF"/>
                </a:solidFill>
              </a:rPr>
              <a:t>The Digital Agenda for Europe is about generating growth, by simulating a virtuous cycle of removing bottlenecks to new services and innovation, to stimulate demand and increase incentives for the new investments in infrastructures and our capacity to innovate. </a:t>
            </a:r>
          </a:p>
          <a:p>
            <a:pPr algn="just"/>
            <a:endParaRPr lang="en-GB" dirty="0" smtClean="0">
              <a:solidFill>
                <a:srgbClr val="0000FF"/>
              </a:solidFill>
            </a:endParaRPr>
          </a:p>
          <a:p>
            <a:pPr algn="just"/>
            <a:r>
              <a:rPr lang="en-GB" dirty="0" smtClean="0"/>
              <a:t>There are seven pillars in the Digital Agenda for Europe. These areas were chosen because they address the biggest ICT related challenges which businesses and citizens face today. They are also the areas where coordinated efforts at EU level could have the greatest impact. </a:t>
            </a:r>
            <a:endParaRPr lang="en-GB" dirty="0" smtClean="0">
              <a:solidFill>
                <a:srgbClr val="0000FF"/>
              </a:solidFill>
            </a:endParaRPr>
          </a:p>
          <a:p>
            <a:pPr algn="just"/>
            <a:endParaRPr lang="en-GB" dirty="0" smtClean="0">
              <a:solidFill>
                <a:srgbClr val="0000FF"/>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2" name="Rectangle 3"/>
          <p:cNvSpPr>
            <a:spLocks noGrp="1" noChangeArrowheads="1"/>
          </p:cNvSpPr>
          <p:nvPr>
            <p:ph type="body" idx="1"/>
          </p:nvPr>
        </p:nvSpPr>
        <p:spPr>
          <a:noFill/>
          <a:ln/>
        </p:spPr>
        <p:txBody>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21"/>
          <p:cNvSpPr>
            <a:spLocks noGrp="1" noChangeArrowheads="1"/>
          </p:cNvSpPr>
          <p:nvPr>
            <p:ph type="sldNum" sz="quarter" idx="5"/>
          </p:nvPr>
        </p:nvSpPr>
        <p:spPr>
          <a:noFill/>
        </p:spPr>
        <p:txBody>
          <a:bodyPr/>
          <a:lstStyle/>
          <a:p>
            <a:fld id="{3F2EF1C8-3996-4822-922C-8A26A609BD1A}" type="slidenum">
              <a:rPr lang="en-GB" smtClean="0"/>
              <a:pPr/>
              <a:t>4</a:t>
            </a:fld>
            <a:endParaRPr lang="en-GB" smtClean="0"/>
          </a:p>
        </p:txBody>
      </p:sp>
      <p:sp>
        <p:nvSpPr>
          <p:cNvPr id="53251" name="Text Box 1"/>
          <p:cNvSpPr txBox="1">
            <a:spLocks noChangeArrowheads="1"/>
          </p:cNvSpPr>
          <p:nvPr/>
        </p:nvSpPr>
        <p:spPr bwMode="auto">
          <a:xfrm>
            <a:off x="3851275" y="9428163"/>
            <a:ext cx="2938463" cy="490537"/>
          </a:xfrm>
          <a:prstGeom prst="rect">
            <a:avLst/>
          </a:prstGeom>
          <a:noFill/>
          <a:ln w="9525">
            <a:noFill/>
            <a:round/>
            <a:headEnd/>
            <a:tailEnd/>
          </a:ln>
        </p:spPr>
        <p:txBody>
          <a:bodyPr lIns="90004" tIns="46803" rIns="90004" bIns="46803" anchor="b"/>
          <a:lstStyle/>
          <a:p>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fld id="{C49F8E70-C031-4428-9EF0-6E907C0172D1}" type="slidenum">
              <a:rPr lang="en-GB" sz="1200">
                <a:solidFill>
                  <a:srgbClr val="000000"/>
                </a:solidFill>
                <a:latin typeface="Calibri" pitchFamily="34" charset="0"/>
              </a:rPr>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t>4</a:t>
            </a:fld>
            <a:endParaRPr lang="en-GB" sz="1200">
              <a:solidFill>
                <a:srgbClr val="000000"/>
              </a:solidFill>
              <a:latin typeface="Calibri" pitchFamily="34" charset="0"/>
            </a:endParaRPr>
          </a:p>
        </p:txBody>
      </p:sp>
      <p:sp>
        <p:nvSpPr>
          <p:cNvPr id="53252" name="Text Box 2"/>
          <p:cNvSpPr txBox="1">
            <a:spLocks noChangeArrowheads="1"/>
          </p:cNvSpPr>
          <p:nvPr/>
        </p:nvSpPr>
        <p:spPr bwMode="auto">
          <a:xfrm>
            <a:off x="919163" y="744538"/>
            <a:ext cx="4960937" cy="3724275"/>
          </a:xfrm>
          <a:prstGeom prst="rect">
            <a:avLst/>
          </a:prstGeom>
          <a:solidFill>
            <a:srgbClr val="FFFFFF"/>
          </a:solidFill>
          <a:ln w="9360">
            <a:solidFill>
              <a:srgbClr val="000000"/>
            </a:solidFill>
            <a:miter lim="800000"/>
            <a:headEnd/>
            <a:tailEnd/>
          </a:ln>
        </p:spPr>
        <p:txBody>
          <a:bodyPr wrap="none" lIns="91443" tIns="45722" rIns="91443" bIns="45722" anchor="ctr"/>
          <a:lstStyle/>
          <a:p>
            <a:pPr defTabSz="903288"/>
            <a:endParaRPr lang="en-GB"/>
          </a:p>
        </p:txBody>
      </p:sp>
      <p:sp>
        <p:nvSpPr>
          <p:cNvPr id="53253" name="Rectangle 3"/>
          <p:cNvSpPr>
            <a:spLocks noGrp="1" noChangeArrowheads="1"/>
          </p:cNvSpPr>
          <p:nvPr>
            <p:ph type="body"/>
          </p:nvPr>
        </p:nvSpPr>
        <p:spPr>
          <a:xfrm>
            <a:off x="679450" y="4716463"/>
            <a:ext cx="5418138" cy="4464050"/>
          </a:xfrm>
          <a:noFill/>
          <a:ln/>
        </p:spPr>
        <p:txBody>
          <a:bodyPr wrap="none" anchor="ct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4" name="Rectangle 3"/>
          <p:cNvSpPr>
            <a:spLocks noGrp="1" noChangeArrowheads="1"/>
          </p:cNvSpPr>
          <p:nvPr>
            <p:ph type="body" idx="1"/>
          </p:nvPr>
        </p:nvSpPr>
        <p:spPr>
          <a:noFill/>
          <a:ln/>
        </p:spPr>
        <p:txBody>
          <a:bodyPr/>
          <a:lstStyle/>
          <a:p>
            <a:pPr eaLnBrk="1" hangingPunct="1">
              <a:spcBef>
                <a:spcPts val="1213"/>
              </a:spcBef>
              <a:buClr>
                <a:srgbClr val="A50021"/>
              </a:buClr>
            </a:pPr>
            <a:endParaRPr lang="en-GB" smtClean="0">
              <a:solidFill>
                <a:srgbClr val="00206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1" name="Rectangle 3"/>
          <p:cNvSpPr>
            <a:spLocks noGrp="1" noChangeArrowheads="1"/>
          </p:cNvSpPr>
          <p:nvPr>
            <p:ph type="body" idx="1"/>
          </p:nvPr>
        </p:nvSpPr>
        <p:spPr>
          <a:noFill/>
          <a:ln/>
        </p:spPr>
        <p:txBody>
          <a:bodyPr/>
          <a:lstStyle/>
          <a:p>
            <a:pPr eaLnBrk="1" hangingPunct="1">
              <a:spcBef>
                <a:spcPts val="1213"/>
              </a:spcBef>
              <a:buClr>
                <a:srgbClr val="A50021"/>
              </a:buClr>
            </a:pPr>
            <a:endParaRPr lang="en-GB" smtClean="0">
              <a:solidFill>
                <a:srgbClr val="00206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099" name="Rectangle 3"/>
          <p:cNvSpPr>
            <a:spLocks noGrp="1" noChangeArrowheads="1"/>
          </p:cNvSpPr>
          <p:nvPr>
            <p:ph type="body" idx="1"/>
          </p:nvPr>
        </p:nvSpPr>
        <p:spPr>
          <a:noFill/>
          <a:ln/>
        </p:spPr>
        <p:txBody>
          <a:bodyPr/>
          <a:lstStyle/>
          <a:p>
            <a:pPr eaLnBrk="1" hangingPunct="1">
              <a:spcBef>
                <a:spcPts val="1213"/>
              </a:spcBef>
              <a:buClr>
                <a:srgbClr val="A50021"/>
              </a:buClr>
            </a:pPr>
            <a:endParaRPr lang="en-GB" smtClean="0">
              <a:solidFill>
                <a:srgbClr val="00206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bwMode="auto">
          <a:xfrm>
            <a:off x="919163" y="744538"/>
            <a:ext cx="4964112" cy="3722687"/>
          </a:xfrm>
          <a:noFill/>
          <a:ln>
            <a:solidFill>
              <a:srgbClr val="000000"/>
            </a:solidFill>
            <a:miter lim="800000"/>
            <a:headEnd/>
            <a:tailEnd/>
          </a:ln>
        </p:spPr>
      </p:sp>
      <p:sp>
        <p:nvSpPr>
          <p:cNvPr id="156675" name="Rectangle 3"/>
          <p:cNvSpPr>
            <a:spLocks noGrp="1" noChangeArrowheads="1"/>
          </p:cNvSpPr>
          <p:nvPr>
            <p:ph type="body" idx="1"/>
          </p:nvPr>
        </p:nvSpPr>
        <p:spPr>
          <a:noFill/>
          <a:ln/>
        </p:spPr>
        <p:txBody>
          <a:bodyPr/>
          <a:lstStyle/>
          <a:p>
            <a:pPr eaLnBrk="1" hangingPunct="1">
              <a:spcBef>
                <a:spcPct val="0"/>
              </a:spcBef>
            </a:pPr>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21"/>
          <p:cNvSpPr txBox="1">
            <a:spLocks noGrp="1" noChangeArrowheads="1"/>
          </p:cNvSpPr>
          <p:nvPr/>
        </p:nvSpPr>
        <p:spPr bwMode="auto">
          <a:xfrm>
            <a:off x="3849688" y="9428163"/>
            <a:ext cx="2946400" cy="496887"/>
          </a:xfrm>
          <a:prstGeom prst="rect">
            <a:avLst/>
          </a:prstGeom>
          <a:noFill/>
          <a:ln w="9525">
            <a:noFill/>
            <a:miter lim="800000"/>
            <a:headEnd/>
            <a:tailEnd/>
          </a:ln>
        </p:spPr>
        <p:txBody>
          <a:bodyPr lIns="91435" tIns="45717" rIns="91435" bIns="45717" anchor="b"/>
          <a:lstStyle/>
          <a:p>
            <a:pPr algn="r" defTabSz="903288"/>
            <a:fld id="{ADFFC6C5-6058-4772-864A-A9B0C1D8437A}" type="slidenum">
              <a:rPr lang="en-GB" sz="1200">
                <a:latin typeface="Calibri" pitchFamily="34" charset="0"/>
              </a:rPr>
              <a:pPr algn="r" defTabSz="903288"/>
              <a:t>9</a:t>
            </a:fld>
            <a:endParaRPr lang="en-GB" sz="1200">
              <a:latin typeface="Calibri" pitchFamily="34" charset="0"/>
            </a:endParaRPr>
          </a:p>
        </p:txBody>
      </p:sp>
      <p:sp>
        <p:nvSpPr>
          <p:cNvPr id="134147" name="Text Box 1"/>
          <p:cNvSpPr txBox="1">
            <a:spLocks noChangeArrowheads="1"/>
          </p:cNvSpPr>
          <p:nvPr/>
        </p:nvSpPr>
        <p:spPr bwMode="auto">
          <a:xfrm>
            <a:off x="3851275" y="9428163"/>
            <a:ext cx="2938463" cy="490537"/>
          </a:xfrm>
          <a:prstGeom prst="rect">
            <a:avLst/>
          </a:prstGeom>
          <a:noFill/>
          <a:ln w="9525">
            <a:noFill/>
            <a:round/>
            <a:headEnd/>
            <a:tailEnd/>
          </a:ln>
        </p:spPr>
        <p:txBody>
          <a:bodyPr lIns="90004" tIns="46803" rIns="90004" bIns="46803" anchor="b"/>
          <a:lstStyle/>
          <a:p>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fld id="{2AFB9EB8-8E27-4DC3-8CD5-B206EDCDF86E}" type="slidenum">
              <a:rPr lang="en-GB" sz="1200">
                <a:solidFill>
                  <a:srgbClr val="000000"/>
                </a:solidFill>
                <a:latin typeface="Calibri" pitchFamily="34" charset="0"/>
              </a:rPr>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t>9</a:t>
            </a:fld>
            <a:endParaRPr lang="en-GB" sz="1200">
              <a:solidFill>
                <a:srgbClr val="000000"/>
              </a:solidFill>
              <a:latin typeface="Calibri" pitchFamily="34" charset="0"/>
            </a:endParaRPr>
          </a:p>
        </p:txBody>
      </p:sp>
      <p:sp>
        <p:nvSpPr>
          <p:cNvPr id="134148" name="Text Box 2"/>
          <p:cNvSpPr txBox="1">
            <a:spLocks noChangeArrowheads="1"/>
          </p:cNvSpPr>
          <p:nvPr/>
        </p:nvSpPr>
        <p:spPr bwMode="auto">
          <a:xfrm>
            <a:off x="919163" y="744538"/>
            <a:ext cx="4960937" cy="3724275"/>
          </a:xfrm>
          <a:prstGeom prst="rect">
            <a:avLst/>
          </a:prstGeom>
          <a:solidFill>
            <a:srgbClr val="FFFFFF"/>
          </a:solidFill>
          <a:ln w="9360">
            <a:solidFill>
              <a:srgbClr val="000000"/>
            </a:solidFill>
            <a:miter lim="800000"/>
            <a:headEnd/>
            <a:tailEnd/>
          </a:ln>
        </p:spPr>
        <p:txBody>
          <a:bodyPr wrap="none" lIns="91443" tIns="45722" rIns="91443" bIns="45722" anchor="ctr"/>
          <a:lstStyle/>
          <a:p>
            <a:pPr defTabSz="903288"/>
            <a:endParaRPr lang="en-GB"/>
          </a:p>
        </p:txBody>
      </p:sp>
      <p:sp>
        <p:nvSpPr>
          <p:cNvPr id="134149" name="Rectangle 3"/>
          <p:cNvSpPr>
            <a:spLocks noGrp="1" noChangeArrowheads="1"/>
          </p:cNvSpPr>
          <p:nvPr>
            <p:ph type="body"/>
          </p:nvPr>
        </p:nvSpPr>
        <p:spPr>
          <a:xfrm>
            <a:off x="679450" y="4716463"/>
            <a:ext cx="5418138" cy="4464050"/>
          </a:xfrm>
          <a:noFill/>
          <a:ln/>
        </p:spPr>
        <p:txBody>
          <a:bodyPr wrap="none" anchor="ct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21"/>
          <p:cNvSpPr txBox="1">
            <a:spLocks noGrp="1" noChangeArrowheads="1"/>
          </p:cNvSpPr>
          <p:nvPr/>
        </p:nvSpPr>
        <p:spPr bwMode="auto">
          <a:xfrm>
            <a:off x="3849688" y="9428163"/>
            <a:ext cx="2946400" cy="496887"/>
          </a:xfrm>
          <a:prstGeom prst="rect">
            <a:avLst/>
          </a:prstGeom>
          <a:noFill/>
          <a:ln w="9525">
            <a:noFill/>
            <a:miter lim="800000"/>
            <a:headEnd/>
            <a:tailEnd/>
          </a:ln>
        </p:spPr>
        <p:txBody>
          <a:bodyPr lIns="91435" tIns="45717" rIns="91435" bIns="45717" anchor="b"/>
          <a:lstStyle/>
          <a:p>
            <a:pPr algn="r" defTabSz="903288"/>
            <a:fld id="{224BCDF8-950A-4D0B-B23B-91B1747B318F}" type="slidenum">
              <a:rPr lang="en-GB" sz="1200">
                <a:latin typeface="Calibri" pitchFamily="34" charset="0"/>
              </a:rPr>
              <a:pPr algn="r" defTabSz="903288"/>
              <a:t>15</a:t>
            </a:fld>
            <a:endParaRPr lang="en-GB" sz="1200">
              <a:latin typeface="Calibri" pitchFamily="34" charset="0"/>
            </a:endParaRPr>
          </a:p>
        </p:txBody>
      </p:sp>
      <p:sp>
        <p:nvSpPr>
          <p:cNvPr id="136195" name="Text Box 1"/>
          <p:cNvSpPr txBox="1">
            <a:spLocks noChangeArrowheads="1"/>
          </p:cNvSpPr>
          <p:nvPr/>
        </p:nvSpPr>
        <p:spPr bwMode="auto">
          <a:xfrm>
            <a:off x="3851275" y="9428163"/>
            <a:ext cx="2938463" cy="490537"/>
          </a:xfrm>
          <a:prstGeom prst="rect">
            <a:avLst/>
          </a:prstGeom>
          <a:noFill/>
          <a:ln w="9525">
            <a:noFill/>
            <a:round/>
            <a:headEnd/>
            <a:tailEnd/>
          </a:ln>
        </p:spPr>
        <p:txBody>
          <a:bodyPr lIns="90004" tIns="46803" rIns="90004" bIns="46803" anchor="b"/>
          <a:lstStyle/>
          <a:p>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fld id="{8463B417-8C96-4E7A-96E9-B56D8879E67C}" type="slidenum">
              <a:rPr lang="en-GB" sz="1200">
                <a:solidFill>
                  <a:srgbClr val="000000"/>
                </a:solidFill>
                <a:latin typeface="Calibri" pitchFamily="34" charset="0"/>
              </a:rPr>
              <a:pPr algn="r" defTabSz="903288">
                <a:tabLst>
                  <a:tab pos="0" algn="l"/>
                  <a:tab pos="446088" algn="l"/>
                  <a:tab pos="896938" algn="l"/>
                  <a:tab pos="1344613" algn="l"/>
                  <a:tab pos="1795463" algn="l"/>
                  <a:tab pos="2243138" algn="l"/>
                  <a:tab pos="2693988" algn="l"/>
                  <a:tab pos="3143250" algn="l"/>
                  <a:tab pos="3590925" algn="l"/>
                  <a:tab pos="4041775" algn="l"/>
                  <a:tab pos="4489450" algn="l"/>
                  <a:tab pos="4940300" algn="l"/>
                  <a:tab pos="5389563" algn="l"/>
                  <a:tab pos="5837238" algn="l"/>
                  <a:tab pos="6288088" algn="l"/>
                  <a:tab pos="6735763" algn="l"/>
                  <a:tab pos="7186613" algn="l"/>
                  <a:tab pos="7635875" algn="l"/>
                  <a:tab pos="8085138" algn="l"/>
                  <a:tab pos="8534400" algn="l"/>
                  <a:tab pos="8982075" algn="l"/>
                </a:tabLst>
              </a:pPr>
              <a:t>15</a:t>
            </a:fld>
            <a:endParaRPr lang="en-GB" sz="1200">
              <a:solidFill>
                <a:srgbClr val="000000"/>
              </a:solidFill>
              <a:latin typeface="Calibri" pitchFamily="34" charset="0"/>
            </a:endParaRPr>
          </a:p>
        </p:txBody>
      </p:sp>
      <p:sp>
        <p:nvSpPr>
          <p:cNvPr id="136196" name="Text Box 2"/>
          <p:cNvSpPr txBox="1">
            <a:spLocks noChangeArrowheads="1"/>
          </p:cNvSpPr>
          <p:nvPr/>
        </p:nvSpPr>
        <p:spPr bwMode="auto">
          <a:xfrm>
            <a:off x="919163" y="744538"/>
            <a:ext cx="4960937" cy="3724275"/>
          </a:xfrm>
          <a:prstGeom prst="rect">
            <a:avLst/>
          </a:prstGeom>
          <a:solidFill>
            <a:srgbClr val="FFFFFF"/>
          </a:solidFill>
          <a:ln w="9360">
            <a:solidFill>
              <a:srgbClr val="000000"/>
            </a:solidFill>
            <a:miter lim="800000"/>
            <a:headEnd/>
            <a:tailEnd/>
          </a:ln>
        </p:spPr>
        <p:txBody>
          <a:bodyPr wrap="none" lIns="91443" tIns="45722" rIns="91443" bIns="45722" anchor="ctr"/>
          <a:lstStyle/>
          <a:p>
            <a:pPr defTabSz="903288"/>
            <a:endParaRPr lang="en-GB"/>
          </a:p>
        </p:txBody>
      </p:sp>
      <p:sp>
        <p:nvSpPr>
          <p:cNvPr id="136197" name="Rectangle 3"/>
          <p:cNvSpPr>
            <a:spLocks noGrp="1" noChangeArrowheads="1"/>
          </p:cNvSpPr>
          <p:nvPr>
            <p:ph type="body"/>
          </p:nvPr>
        </p:nvSpPr>
        <p:spPr>
          <a:xfrm>
            <a:off x="679450" y="4716463"/>
            <a:ext cx="5418138" cy="4464050"/>
          </a:xfrm>
          <a:noFill/>
          <a:ln/>
        </p:spPr>
        <p:txBody>
          <a:bodyPr wrap="none" anchor="ct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GB"/>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en-GB"/>
          </a:p>
        </p:txBody>
      </p:sp>
      <p:sp>
        <p:nvSpPr>
          <p:cNvPr id="4" name="Rectangle 4"/>
          <p:cNvSpPr>
            <a:spLocks noGrp="1" noChangeArrowheads="1"/>
          </p:cNvSpPr>
          <p:nvPr>
            <p:ph type="sldNum" idx="10"/>
          </p:nvPr>
        </p:nvSpPr>
        <p:spPr>
          <a:ln/>
        </p:spPr>
        <p:txBody>
          <a:bodyPr/>
          <a:lstStyle>
            <a:lvl1pPr>
              <a:defRPr/>
            </a:lvl1pPr>
          </a:lstStyle>
          <a:p>
            <a:pPr>
              <a:defRPr/>
            </a:pPr>
            <a:fld id="{A759D0BB-E308-4B3B-850F-FC37044956D5}"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sldNum" idx="10"/>
          </p:nvPr>
        </p:nvSpPr>
        <p:spPr>
          <a:ln/>
        </p:spPr>
        <p:txBody>
          <a:bodyPr/>
          <a:lstStyle>
            <a:lvl1pPr>
              <a:defRPr/>
            </a:lvl1pPr>
          </a:lstStyle>
          <a:p>
            <a:pPr>
              <a:defRPr/>
            </a:pPr>
            <a:fld id="{0C9125C7-0A9F-410E-9C54-7DA3BDC2A8A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919788" y="152400"/>
            <a:ext cx="1743075" cy="6897688"/>
          </a:xfrm>
        </p:spPr>
        <p:txBody>
          <a:bodyPr vert="eaVert"/>
          <a:lstStyle/>
          <a:p>
            <a:r>
              <a:rPr lang="fr-FR" smtClean="0"/>
              <a:t>Cliquez pour modifier le style du titre</a:t>
            </a:r>
            <a:endParaRPr lang="en-GB"/>
          </a:p>
        </p:txBody>
      </p:sp>
      <p:sp>
        <p:nvSpPr>
          <p:cNvPr id="3" name="Espace réservé du texte vertical 2"/>
          <p:cNvSpPr>
            <a:spLocks noGrp="1"/>
          </p:cNvSpPr>
          <p:nvPr>
            <p:ph type="body" orient="vert" idx="1"/>
          </p:nvPr>
        </p:nvSpPr>
        <p:spPr>
          <a:xfrm>
            <a:off x="685800" y="152400"/>
            <a:ext cx="5081588" cy="68976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sldNum" idx="10"/>
          </p:nvPr>
        </p:nvSpPr>
        <p:spPr>
          <a:ln/>
        </p:spPr>
        <p:txBody>
          <a:bodyPr/>
          <a:lstStyle>
            <a:lvl1pPr>
              <a:defRPr/>
            </a:lvl1pPr>
          </a:lstStyle>
          <a:p>
            <a:pPr>
              <a:defRPr/>
            </a:pPr>
            <a:fld id="{16A69510-45FD-41D6-A453-ED866F88F6FF}"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6977063" cy="6897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sldNum" idx="10"/>
          </p:nvPr>
        </p:nvSpPr>
        <p:spPr>
          <a:ln/>
        </p:spPr>
        <p:txBody>
          <a:bodyPr/>
          <a:lstStyle>
            <a:lvl1pPr>
              <a:defRPr/>
            </a:lvl1pPr>
          </a:lstStyle>
          <a:p>
            <a:pPr>
              <a:defRPr/>
            </a:pPr>
            <a:fld id="{2C327061-A01C-443F-9362-BAD191A7B14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Rectangle 4"/>
          <p:cNvSpPr>
            <a:spLocks noGrp="1" noChangeArrowheads="1"/>
          </p:cNvSpPr>
          <p:nvPr>
            <p:ph type="sldNum" idx="10"/>
          </p:nvPr>
        </p:nvSpPr>
        <p:spPr>
          <a:ln/>
        </p:spPr>
        <p:txBody>
          <a:bodyPr/>
          <a:lstStyle>
            <a:lvl1pPr>
              <a:defRPr/>
            </a:lvl1pPr>
          </a:lstStyle>
          <a:p>
            <a:pPr>
              <a:defRPr/>
            </a:pPr>
            <a:fld id="{2A630780-6D85-408A-B259-F96386C33F6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GB"/>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sldNum" idx="10"/>
          </p:nvPr>
        </p:nvSpPr>
        <p:spPr>
          <a:ln/>
        </p:spPr>
        <p:txBody>
          <a:bodyPr/>
          <a:lstStyle>
            <a:lvl1pPr>
              <a:defRPr/>
            </a:lvl1pPr>
          </a:lstStyle>
          <a:p>
            <a:pPr>
              <a:defRPr/>
            </a:pPr>
            <a:fld id="{772D91EC-56B5-4DB0-8BB7-49842AA9E567}"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Espace réservé du contenu 2"/>
          <p:cNvSpPr>
            <a:spLocks noGrp="1"/>
          </p:cNvSpPr>
          <p:nvPr>
            <p:ph sz="half" idx="1"/>
          </p:nvPr>
        </p:nvSpPr>
        <p:spPr>
          <a:xfrm>
            <a:off x="685800" y="1981200"/>
            <a:ext cx="3411538" cy="5068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contenu 3"/>
          <p:cNvSpPr>
            <a:spLocks noGrp="1"/>
          </p:cNvSpPr>
          <p:nvPr>
            <p:ph sz="half" idx="2"/>
          </p:nvPr>
        </p:nvSpPr>
        <p:spPr>
          <a:xfrm>
            <a:off x="4249738" y="1981200"/>
            <a:ext cx="3413125" cy="5068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Rectangle 4"/>
          <p:cNvSpPr>
            <a:spLocks noGrp="1" noChangeArrowheads="1"/>
          </p:cNvSpPr>
          <p:nvPr>
            <p:ph type="sldNum" idx="10"/>
          </p:nvPr>
        </p:nvSpPr>
        <p:spPr>
          <a:ln/>
        </p:spPr>
        <p:txBody>
          <a:bodyPr/>
          <a:lstStyle>
            <a:lvl1pPr>
              <a:defRPr/>
            </a:lvl1pPr>
          </a:lstStyle>
          <a:p>
            <a:pPr>
              <a:defRPr/>
            </a:pPr>
            <a:fld id="{ED4E1898-DFFB-4152-9B72-BF80976EA38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GB"/>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7" name="Rectangle 4"/>
          <p:cNvSpPr>
            <a:spLocks noGrp="1" noChangeArrowheads="1"/>
          </p:cNvSpPr>
          <p:nvPr>
            <p:ph type="sldNum" idx="10"/>
          </p:nvPr>
        </p:nvSpPr>
        <p:spPr>
          <a:ln/>
        </p:spPr>
        <p:txBody>
          <a:bodyPr/>
          <a:lstStyle>
            <a:lvl1pPr>
              <a:defRPr/>
            </a:lvl1pPr>
          </a:lstStyle>
          <a:p>
            <a:pPr>
              <a:defRPr/>
            </a:pPr>
            <a:fld id="{117DA2AD-1052-4774-9902-FC5672C8960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GB"/>
          </a:p>
        </p:txBody>
      </p:sp>
      <p:sp>
        <p:nvSpPr>
          <p:cNvPr id="3" name="Rectangle 4"/>
          <p:cNvSpPr>
            <a:spLocks noGrp="1" noChangeArrowheads="1"/>
          </p:cNvSpPr>
          <p:nvPr>
            <p:ph type="sldNum" idx="10"/>
          </p:nvPr>
        </p:nvSpPr>
        <p:spPr>
          <a:ln/>
        </p:spPr>
        <p:txBody>
          <a:bodyPr/>
          <a:lstStyle>
            <a:lvl1pPr>
              <a:defRPr/>
            </a:lvl1pPr>
          </a:lstStyle>
          <a:p>
            <a:pPr>
              <a:defRPr/>
            </a:pPr>
            <a:fld id="{15B77F2C-FB0E-45A3-8D4D-A994C92EEB8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a:ln/>
        </p:spPr>
        <p:txBody>
          <a:bodyPr/>
          <a:lstStyle>
            <a:lvl1pPr>
              <a:defRPr/>
            </a:lvl1pPr>
          </a:lstStyle>
          <a:p>
            <a:pPr>
              <a:defRPr/>
            </a:pPr>
            <a:fld id="{F5B3DB4A-5BCC-40D6-991D-120E0972687D}"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GB"/>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sldNum" idx="10"/>
          </p:nvPr>
        </p:nvSpPr>
        <p:spPr>
          <a:ln/>
        </p:spPr>
        <p:txBody>
          <a:bodyPr/>
          <a:lstStyle>
            <a:lvl1pPr>
              <a:defRPr/>
            </a:lvl1pPr>
          </a:lstStyle>
          <a:p>
            <a:pPr>
              <a:defRPr/>
            </a:pPr>
            <a:fld id="{E9BCB4A7-E5D8-4C3B-92B8-482821858C3C}"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GB"/>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sldNum" idx="10"/>
          </p:nvPr>
        </p:nvSpPr>
        <p:spPr>
          <a:ln/>
        </p:spPr>
        <p:txBody>
          <a:bodyPr/>
          <a:lstStyle>
            <a:lvl1pPr>
              <a:defRPr/>
            </a:lvl1pPr>
          </a:lstStyle>
          <a:p>
            <a:pPr>
              <a:defRPr/>
            </a:pPr>
            <a:fld id="{4A103F77-BA63-436D-A88B-70FFEDE90B9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685800" y="152400"/>
            <a:ext cx="6977063" cy="1447800"/>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3315" name="Rectangle 2"/>
          <p:cNvSpPr>
            <a:spLocks noGrp="1" noChangeArrowheads="1"/>
          </p:cNvSpPr>
          <p:nvPr>
            <p:ph type="body" idx="1"/>
          </p:nvPr>
        </p:nvSpPr>
        <p:spPr bwMode="auto">
          <a:xfrm>
            <a:off x="685800" y="1981200"/>
            <a:ext cx="6977063" cy="506888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Text Box 3"/>
          <p:cNvSpPr txBox="1">
            <a:spLocks noChangeArrowheads="1"/>
          </p:cNvSpPr>
          <p:nvPr/>
        </p:nvSpPr>
        <p:spPr bwMode="auto">
          <a:xfrm>
            <a:off x="685800" y="6324600"/>
            <a:ext cx="5334000" cy="460375"/>
          </a:xfrm>
          <a:prstGeom prst="rect">
            <a:avLst/>
          </a:prstGeom>
          <a:noFill/>
          <a:ln w="9525">
            <a:noFill/>
            <a:round/>
            <a:headEnd/>
            <a:tailEnd/>
          </a:ln>
          <a:effectLst/>
        </p:spPr>
        <p:txBody>
          <a:bodyPr wrap="none" anchor="ctr"/>
          <a:lstStyle/>
          <a:p>
            <a:pPr>
              <a:defRPr/>
            </a:pPr>
            <a:endParaRPr lang="en-GB">
              <a:ea typeface="+mn-ea"/>
              <a:cs typeface="+mn-cs"/>
            </a:endParaRPr>
          </a:p>
        </p:txBody>
      </p:sp>
      <p:sp>
        <p:nvSpPr>
          <p:cNvPr id="1028" name="Rectangle 4"/>
          <p:cNvSpPr>
            <a:spLocks noGrp="1" noChangeArrowheads="1"/>
          </p:cNvSpPr>
          <p:nvPr>
            <p:ph type="sldNum"/>
          </p:nvPr>
        </p:nvSpPr>
        <p:spPr bwMode="auto">
          <a:xfrm>
            <a:off x="6553200" y="6324600"/>
            <a:ext cx="1109663" cy="45878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buClr>
                <a:srgbClr val="FFCC66"/>
              </a:buClr>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b="1">
                <a:solidFill>
                  <a:srgbClr val="FFCC66"/>
                </a:solidFill>
                <a:latin typeface="+mn-lt"/>
                <a:ea typeface="+mn-ea"/>
                <a:cs typeface="+mn-cs"/>
              </a:defRPr>
            </a:lvl1pPr>
          </a:lstStyle>
          <a:p>
            <a:pPr>
              <a:defRPr/>
            </a:pPr>
            <a:fld id="{B7A86258-004C-4E73-82A8-E7957C40DE94}" type="slidenum">
              <a:rPr lang="en-GB"/>
              <a:pPr>
                <a:defRPr/>
              </a:pPr>
              <a:t>‹#›</a:t>
            </a:fld>
            <a:endParaRPr lang="en-GB"/>
          </a:p>
        </p:txBody>
      </p:sp>
      <p:pic>
        <p:nvPicPr>
          <p:cNvPr id="13318" name="Picture 5"/>
          <p:cNvPicPr>
            <a:picLocks noChangeAspect="1" noChangeArrowheads="1"/>
          </p:cNvPicPr>
          <p:nvPr/>
        </p:nvPicPr>
        <p:blipFill>
          <a:blip r:embed="rId15" cstate="print"/>
          <a:srcRect/>
          <a:stretch>
            <a:fillRect/>
          </a:stretch>
        </p:blipFill>
        <p:spPr bwMode="auto">
          <a:xfrm>
            <a:off x="214313" y="6143625"/>
            <a:ext cx="1106487" cy="409575"/>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 id="2147483673" r:id="rId12"/>
  </p:sldLayoutIdLst>
  <p:txStyles>
    <p:titleStyle>
      <a:lvl1pPr algn="r" defTabSz="449263" rtl="0" eaLnBrk="0" fontAlgn="base" hangingPunct="0">
        <a:lnSpc>
          <a:spcPct val="36000"/>
        </a:lnSpc>
        <a:spcBef>
          <a:spcPct val="0"/>
        </a:spcBef>
        <a:spcAft>
          <a:spcPct val="0"/>
        </a:spcAft>
        <a:buClr>
          <a:srgbClr val="000000"/>
        </a:buClr>
        <a:buSzPct val="100000"/>
        <a:buFont typeface="Verdana" pitchFamily="34" charset="0"/>
        <a:defRPr sz="2800">
          <a:solidFill>
            <a:srgbClr val="000000"/>
          </a:solidFill>
          <a:latin typeface="+mj-lt"/>
          <a:ea typeface="+mj-ea"/>
          <a:cs typeface="+mj-cs"/>
        </a:defRPr>
      </a:lvl1pPr>
      <a:lvl2pPr algn="r" defTabSz="449263" rtl="0" eaLnBrk="0" fontAlgn="base" hangingPunct="0">
        <a:lnSpc>
          <a:spcPct val="36000"/>
        </a:lnSpc>
        <a:spcBef>
          <a:spcPct val="0"/>
        </a:spcBef>
        <a:spcAft>
          <a:spcPct val="0"/>
        </a:spcAft>
        <a:buClr>
          <a:srgbClr val="000000"/>
        </a:buClr>
        <a:buSzPct val="100000"/>
        <a:buFont typeface="Verdana" pitchFamily="34" charset="0"/>
        <a:defRPr sz="2800">
          <a:solidFill>
            <a:srgbClr val="000000"/>
          </a:solidFill>
          <a:latin typeface="Verdana" pitchFamily="34" charset="0"/>
          <a:ea typeface="Arial Unicode MS" pitchFamily="34" charset="-128"/>
          <a:cs typeface="Arial Unicode MS" pitchFamily="34" charset="-128"/>
        </a:defRPr>
      </a:lvl2pPr>
      <a:lvl3pPr algn="r" defTabSz="449263" rtl="0" eaLnBrk="0" fontAlgn="base" hangingPunct="0">
        <a:lnSpc>
          <a:spcPct val="36000"/>
        </a:lnSpc>
        <a:spcBef>
          <a:spcPct val="0"/>
        </a:spcBef>
        <a:spcAft>
          <a:spcPct val="0"/>
        </a:spcAft>
        <a:buClr>
          <a:srgbClr val="000000"/>
        </a:buClr>
        <a:buSzPct val="100000"/>
        <a:buFont typeface="Verdana" pitchFamily="34" charset="0"/>
        <a:defRPr sz="2800">
          <a:solidFill>
            <a:srgbClr val="000000"/>
          </a:solidFill>
          <a:latin typeface="Verdana" pitchFamily="34" charset="0"/>
          <a:ea typeface="Arial Unicode MS" pitchFamily="34" charset="-128"/>
          <a:cs typeface="Arial Unicode MS" pitchFamily="34" charset="-128"/>
        </a:defRPr>
      </a:lvl3pPr>
      <a:lvl4pPr algn="r" defTabSz="449263" rtl="0" eaLnBrk="0" fontAlgn="base" hangingPunct="0">
        <a:lnSpc>
          <a:spcPct val="36000"/>
        </a:lnSpc>
        <a:spcBef>
          <a:spcPct val="0"/>
        </a:spcBef>
        <a:spcAft>
          <a:spcPct val="0"/>
        </a:spcAft>
        <a:buClr>
          <a:srgbClr val="000000"/>
        </a:buClr>
        <a:buSzPct val="100000"/>
        <a:buFont typeface="Verdana" pitchFamily="34" charset="0"/>
        <a:defRPr sz="2800">
          <a:solidFill>
            <a:srgbClr val="000000"/>
          </a:solidFill>
          <a:latin typeface="Verdana" pitchFamily="34" charset="0"/>
          <a:ea typeface="Arial Unicode MS" pitchFamily="34" charset="-128"/>
          <a:cs typeface="Arial Unicode MS" pitchFamily="34" charset="-128"/>
        </a:defRPr>
      </a:lvl4pPr>
      <a:lvl5pPr algn="r" defTabSz="449263" rtl="0" eaLnBrk="0" fontAlgn="base" hangingPunct="0">
        <a:lnSpc>
          <a:spcPct val="36000"/>
        </a:lnSpc>
        <a:spcBef>
          <a:spcPct val="0"/>
        </a:spcBef>
        <a:spcAft>
          <a:spcPct val="0"/>
        </a:spcAft>
        <a:buClr>
          <a:srgbClr val="000000"/>
        </a:buClr>
        <a:buSzPct val="100000"/>
        <a:buFont typeface="Verdana" pitchFamily="34" charset="0"/>
        <a:defRPr sz="2800">
          <a:solidFill>
            <a:srgbClr val="000000"/>
          </a:solidFill>
          <a:latin typeface="Verdana" pitchFamily="34" charset="0"/>
          <a:ea typeface="Arial Unicode MS" pitchFamily="34" charset="-128"/>
          <a:cs typeface="Arial Unicode MS" pitchFamily="34" charset="-128"/>
        </a:defRPr>
      </a:lvl5pPr>
      <a:lvl6pPr marL="457200" algn="r" defTabSz="449263" rtl="0" eaLnBrk="0" fontAlgn="base" hangingPunct="0">
        <a:lnSpc>
          <a:spcPct val="36000"/>
        </a:lnSpc>
        <a:spcBef>
          <a:spcPct val="0"/>
        </a:spcBef>
        <a:spcAft>
          <a:spcPct val="0"/>
        </a:spcAft>
        <a:buClr>
          <a:srgbClr val="000000"/>
        </a:buClr>
        <a:buSzPct val="100000"/>
        <a:buFont typeface="Verdana" pitchFamily="34" charset="0"/>
        <a:defRPr sz="2800">
          <a:solidFill>
            <a:srgbClr val="000000"/>
          </a:solidFill>
          <a:latin typeface="Verdana" pitchFamily="34" charset="0"/>
          <a:ea typeface="Arial Unicode MS" pitchFamily="34" charset="-128"/>
          <a:cs typeface="Arial Unicode MS" pitchFamily="34" charset="-128"/>
        </a:defRPr>
      </a:lvl6pPr>
      <a:lvl7pPr marL="914400" algn="r" defTabSz="449263" rtl="0" eaLnBrk="0" fontAlgn="base" hangingPunct="0">
        <a:lnSpc>
          <a:spcPct val="36000"/>
        </a:lnSpc>
        <a:spcBef>
          <a:spcPct val="0"/>
        </a:spcBef>
        <a:spcAft>
          <a:spcPct val="0"/>
        </a:spcAft>
        <a:buClr>
          <a:srgbClr val="000000"/>
        </a:buClr>
        <a:buSzPct val="100000"/>
        <a:buFont typeface="Verdana" pitchFamily="34" charset="0"/>
        <a:defRPr sz="2800">
          <a:solidFill>
            <a:srgbClr val="000000"/>
          </a:solidFill>
          <a:latin typeface="Verdana" pitchFamily="34" charset="0"/>
          <a:ea typeface="Arial Unicode MS" pitchFamily="34" charset="-128"/>
          <a:cs typeface="Arial Unicode MS" pitchFamily="34" charset="-128"/>
        </a:defRPr>
      </a:lvl7pPr>
      <a:lvl8pPr marL="1371600" algn="r" defTabSz="449263" rtl="0" eaLnBrk="0" fontAlgn="base" hangingPunct="0">
        <a:lnSpc>
          <a:spcPct val="36000"/>
        </a:lnSpc>
        <a:spcBef>
          <a:spcPct val="0"/>
        </a:spcBef>
        <a:spcAft>
          <a:spcPct val="0"/>
        </a:spcAft>
        <a:buClr>
          <a:srgbClr val="000000"/>
        </a:buClr>
        <a:buSzPct val="100000"/>
        <a:buFont typeface="Verdana" pitchFamily="34" charset="0"/>
        <a:defRPr sz="2800">
          <a:solidFill>
            <a:srgbClr val="000000"/>
          </a:solidFill>
          <a:latin typeface="Verdana" pitchFamily="34" charset="0"/>
          <a:ea typeface="Arial Unicode MS" pitchFamily="34" charset="-128"/>
          <a:cs typeface="Arial Unicode MS" pitchFamily="34" charset="-128"/>
        </a:defRPr>
      </a:lvl8pPr>
      <a:lvl9pPr marL="1828800" algn="r" defTabSz="449263" rtl="0" eaLnBrk="0" fontAlgn="base" hangingPunct="0">
        <a:lnSpc>
          <a:spcPct val="36000"/>
        </a:lnSpc>
        <a:spcBef>
          <a:spcPct val="0"/>
        </a:spcBef>
        <a:spcAft>
          <a:spcPct val="0"/>
        </a:spcAft>
        <a:buClr>
          <a:srgbClr val="000000"/>
        </a:buClr>
        <a:buSzPct val="100000"/>
        <a:buFont typeface="Verdana" pitchFamily="34" charset="0"/>
        <a:defRPr sz="2800">
          <a:solidFill>
            <a:srgbClr val="000000"/>
          </a:solidFill>
          <a:latin typeface="Verdana" pitchFamily="34" charset="0"/>
          <a:ea typeface="Arial Unicode MS" pitchFamily="34" charset="-128"/>
          <a:cs typeface="Arial Unicode MS" pitchFamily="34" charset="-128"/>
        </a:defRPr>
      </a:lvl9pPr>
    </p:titleStyle>
    <p:bodyStyle>
      <a:lvl1pPr marL="309563" indent="-309563" algn="l" defTabSz="449263" rtl="0" eaLnBrk="0" fontAlgn="base" hangingPunct="0">
        <a:lnSpc>
          <a:spcPct val="36000"/>
        </a:lnSpc>
        <a:spcBef>
          <a:spcPts val="800"/>
        </a:spcBef>
        <a:spcAft>
          <a:spcPct val="0"/>
        </a:spcAft>
        <a:buClr>
          <a:srgbClr val="FFCC66"/>
        </a:buClr>
        <a:buSzPct val="100000"/>
        <a:buFont typeface="Times New Roman" pitchFamily="18" charset="0"/>
        <a:buChar char="•"/>
        <a:defRPr sz="3200">
          <a:solidFill>
            <a:srgbClr val="000000"/>
          </a:solidFill>
          <a:latin typeface="+mn-lt"/>
          <a:ea typeface="+mn-ea"/>
          <a:cs typeface="+mn-cs"/>
        </a:defRPr>
      </a:lvl1pPr>
      <a:lvl2pPr marL="709613" indent="-252413" algn="l" defTabSz="449263" rtl="0" eaLnBrk="0" fontAlgn="base" hangingPunct="0">
        <a:lnSpc>
          <a:spcPct val="36000"/>
        </a:lnSpc>
        <a:spcBef>
          <a:spcPts val="700"/>
        </a:spcBef>
        <a:spcAft>
          <a:spcPct val="0"/>
        </a:spcAft>
        <a:buClr>
          <a:srgbClr val="000000"/>
        </a:buClr>
        <a:buSzPct val="100000"/>
        <a:buFont typeface="Verdana" pitchFamily="34" charset="0"/>
        <a:buChar char="–"/>
        <a:defRPr sz="2800">
          <a:solidFill>
            <a:srgbClr val="000000"/>
          </a:solidFill>
          <a:latin typeface="+mn-lt"/>
          <a:ea typeface="+mn-ea"/>
          <a:cs typeface="+mn-cs"/>
        </a:defRPr>
      </a:lvl2pPr>
      <a:lvl3pPr marL="1143000" indent="-228600" algn="l" defTabSz="449263" rtl="0" eaLnBrk="0" fontAlgn="base" hangingPunct="0">
        <a:lnSpc>
          <a:spcPct val="36000"/>
        </a:lnSpc>
        <a:spcBef>
          <a:spcPts val="600"/>
        </a:spcBef>
        <a:spcAft>
          <a:spcPct val="0"/>
        </a:spcAft>
        <a:buClr>
          <a:srgbClr val="000000"/>
        </a:buClr>
        <a:buSzPct val="100000"/>
        <a:buFont typeface="Verdana" pitchFamily="34" charset="0"/>
        <a:buChar char="•"/>
        <a:defRPr sz="2400">
          <a:solidFill>
            <a:srgbClr val="000000"/>
          </a:solidFill>
          <a:latin typeface="+mn-lt"/>
          <a:ea typeface="+mn-ea"/>
          <a:cs typeface="+mn-cs"/>
        </a:defRPr>
      </a:lvl3pPr>
      <a:lvl4pPr marL="1528763" indent="-228600" algn="l" defTabSz="449263" rtl="0" eaLnBrk="0" fontAlgn="base" hangingPunct="0">
        <a:lnSpc>
          <a:spcPct val="36000"/>
        </a:lnSpc>
        <a:spcBef>
          <a:spcPts val="500"/>
        </a:spcBef>
        <a:spcAft>
          <a:spcPct val="0"/>
        </a:spcAft>
        <a:buClr>
          <a:srgbClr val="000000"/>
        </a:buClr>
        <a:buSzPct val="100000"/>
        <a:buFont typeface="Verdana" pitchFamily="34" charset="0"/>
        <a:buChar char="–"/>
        <a:defRPr sz="2000">
          <a:solidFill>
            <a:srgbClr val="000000"/>
          </a:solidFill>
          <a:latin typeface="+mn-lt"/>
          <a:ea typeface="+mn-ea"/>
          <a:cs typeface="+mn-cs"/>
        </a:defRPr>
      </a:lvl4pPr>
      <a:lvl5pPr marL="1947863" indent="-228600" algn="l" defTabSz="449263" rtl="0" eaLnBrk="0" fontAlgn="base" hangingPunct="0">
        <a:lnSpc>
          <a:spcPct val="36000"/>
        </a:lnSpc>
        <a:spcBef>
          <a:spcPts val="500"/>
        </a:spcBef>
        <a:spcAft>
          <a:spcPct val="0"/>
        </a:spcAft>
        <a:buClr>
          <a:srgbClr val="000000"/>
        </a:buClr>
        <a:buSzPct val="100000"/>
        <a:buFont typeface="Verdana" pitchFamily="34" charset="0"/>
        <a:buChar char="»"/>
        <a:defRPr sz="2000">
          <a:solidFill>
            <a:srgbClr val="000000"/>
          </a:solidFill>
          <a:latin typeface="+mn-lt"/>
          <a:ea typeface="+mn-ea"/>
          <a:cs typeface="+mn-cs"/>
        </a:defRPr>
      </a:lvl5pPr>
      <a:lvl6pPr marL="2405063" indent="-228600" algn="l" defTabSz="449263" rtl="0" eaLnBrk="0" fontAlgn="base" hangingPunct="0">
        <a:lnSpc>
          <a:spcPct val="36000"/>
        </a:lnSpc>
        <a:spcBef>
          <a:spcPts val="500"/>
        </a:spcBef>
        <a:spcAft>
          <a:spcPct val="0"/>
        </a:spcAft>
        <a:buClr>
          <a:srgbClr val="000000"/>
        </a:buClr>
        <a:buSzPct val="100000"/>
        <a:buFont typeface="Verdana" pitchFamily="34" charset="0"/>
        <a:buChar char="»"/>
        <a:defRPr sz="2000">
          <a:solidFill>
            <a:srgbClr val="000000"/>
          </a:solidFill>
          <a:latin typeface="+mn-lt"/>
          <a:ea typeface="+mn-ea"/>
          <a:cs typeface="+mn-cs"/>
        </a:defRPr>
      </a:lvl6pPr>
      <a:lvl7pPr marL="2862263" indent="-228600" algn="l" defTabSz="449263" rtl="0" eaLnBrk="0" fontAlgn="base" hangingPunct="0">
        <a:lnSpc>
          <a:spcPct val="36000"/>
        </a:lnSpc>
        <a:spcBef>
          <a:spcPts val="500"/>
        </a:spcBef>
        <a:spcAft>
          <a:spcPct val="0"/>
        </a:spcAft>
        <a:buClr>
          <a:srgbClr val="000000"/>
        </a:buClr>
        <a:buSzPct val="100000"/>
        <a:buFont typeface="Verdana" pitchFamily="34" charset="0"/>
        <a:buChar char="»"/>
        <a:defRPr sz="2000">
          <a:solidFill>
            <a:srgbClr val="000000"/>
          </a:solidFill>
          <a:latin typeface="+mn-lt"/>
          <a:ea typeface="+mn-ea"/>
          <a:cs typeface="+mn-cs"/>
        </a:defRPr>
      </a:lvl7pPr>
      <a:lvl8pPr marL="3319463" indent="-228600" algn="l" defTabSz="449263" rtl="0" eaLnBrk="0" fontAlgn="base" hangingPunct="0">
        <a:lnSpc>
          <a:spcPct val="36000"/>
        </a:lnSpc>
        <a:spcBef>
          <a:spcPts val="500"/>
        </a:spcBef>
        <a:spcAft>
          <a:spcPct val="0"/>
        </a:spcAft>
        <a:buClr>
          <a:srgbClr val="000000"/>
        </a:buClr>
        <a:buSzPct val="100000"/>
        <a:buFont typeface="Verdana" pitchFamily="34" charset="0"/>
        <a:buChar char="»"/>
        <a:defRPr sz="2000">
          <a:solidFill>
            <a:srgbClr val="000000"/>
          </a:solidFill>
          <a:latin typeface="+mn-lt"/>
          <a:ea typeface="+mn-ea"/>
          <a:cs typeface="+mn-cs"/>
        </a:defRPr>
      </a:lvl8pPr>
      <a:lvl9pPr marL="3776663" indent="-228600" algn="l" defTabSz="449263" rtl="0" eaLnBrk="0" fontAlgn="base" hangingPunct="0">
        <a:lnSpc>
          <a:spcPct val="36000"/>
        </a:lnSpc>
        <a:spcBef>
          <a:spcPts val="500"/>
        </a:spcBef>
        <a:spcAft>
          <a:spcPct val="0"/>
        </a:spcAft>
        <a:buClr>
          <a:srgbClr val="000000"/>
        </a:buClr>
        <a:buSzPct val="100000"/>
        <a:buFont typeface="Verdana" pitchFamily="34" charset="0"/>
        <a:buChar char="»"/>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hyperlink" Target="http://upload.wikimedia.org/wikipedia/commons/8/8d/EU_Insigna.svg"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30.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upload.wikimedia.org/wikipedia/commons/8/8d/EU_Insigna.sv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idx="1"/>
          </p:nvPr>
        </p:nvSpPr>
        <p:spPr>
          <a:xfrm>
            <a:off x="467518" y="1071546"/>
            <a:ext cx="8208963" cy="4857784"/>
          </a:xfrm>
        </p:spPr>
        <p:txBody>
          <a:bodyPr/>
          <a:lstStyle/>
          <a:p>
            <a:pPr algn="ctr" eaLnBrk="1" hangingPunct="1">
              <a:lnSpc>
                <a:spcPct val="93000"/>
              </a:lnSpc>
              <a:spcBef>
                <a:spcPct val="0"/>
              </a:spcBef>
              <a:buClr>
                <a:srgbClr val="000000"/>
              </a:buClr>
              <a:buFont typeface="Arial" charset="0"/>
              <a:buNone/>
            </a:pPr>
            <a:endParaRPr lang="en-GB" sz="2000" b="1" dirty="0" smtClean="0">
              <a:solidFill>
                <a:srgbClr val="A50021"/>
              </a:solidFill>
            </a:endParaRPr>
          </a:p>
          <a:p>
            <a:pPr algn="ctr" eaLnBrk="1" hangingPunct="1">
              <a:lnSpc>
                <a:spcPct val="93000"/>
              </a:lnSpc>
              <a:spcBef>
                <a:spcPct val="0"/>
              </a:spcBef>
              <a:buClr>
                <a:srgbClr val="000000"/>
              </a:buClr>
              <a:buFont typeface="Arial" charset="0"/>
              <a:buNone/>
            </a:pPr>
            <a:endParaRPr lang="en-GB" sz="2000" b="1" dirty="0" smtClean="0">
              <a:solidFill>
                <a:srgbClr val="A50021"/>
              </a:solidFill>
            </a:endParaRPr>
          </a:p>
          <a:p>
            <a:pPr algn="ctr" eaLnBrk="1" hangingPunct="1">
              <a:lnSpc>
                <a:spcPct val="93000"/>
              </a:lnSpc>
              <a:spcBef>
                <a:spcPct val="0"/>
              </a:spcBef>
              <a:buClr>
                <a:srgbClr val="000000"/>
              </a:buClr>
              <a:buFont typeface="Arial" charset="0"/>
              <a:buNone/>
            </a:pPr>
            <a:r>
              <a:rPr lang="en-GB" sz="6000" b="1" dirty="0" smtClean="0">
                <a:solidFill>
                  <a:srgbClr val="A50021"/>
                </a:solidFill>
                <a:latin typeface="Georgia" pitchFamily="18" charset="0"/>
              </a:rPr>
              <a:t>Riding the wave</a:t>
            </a:r>
          </a:p>
          <a:p>
            <a:pPr algn="ctr" eaLnBrk="1" hangingPunct="1">
              <a:lnSpc>
                <a:spcPct val="93000"/>
              </a:lnSpc>
              <a:spcBef>
                <a:spcPct val="0"/>
              </a:spcBef>
              <a:buClr>
                <a:srgbClr val="000000"/>
              </a:buClr>
              <a:buFont typeface="Arial" charset="0"/>
              <a:buNone/>
            </a:pPr>
            <a:r>
              <a:rPr lang="en-GB" b="1" dirty="0" smtClean="0">
                <a:solidFill>
                  <a:schemeClr val="accent2"/>
                </a:solidFill>
                <a:latin typeface="Georgia" pitchFamily="18" charset="0"/>
              </a:rPr>
              <a:t>How Europe can gain from the rising tide of scientific data</a:t>
            </a:r>
          </a:p>
          <a:p>
            <a:pPr algn="ctr" eaLnBrk="1" hangingPunct="1">
              <a:lnSpc>
                <a:spcPct val="93000"/>
              </a:lnSpc>
              <a:spcBef>
                <a:spcPct val="0"/>
              </a:spcBef>
              <a:buClr>
                <a:srgbClr val="000000"/>
              </a:buClr>
              <a:buFont typeface="Arial" charset="0"/>
              <a:buNone/>
            </a:pPr>
            <a:endParaRPr lang="en-GB" sz="2800" b="1" dirty="0" smtClean="0">
              <a:solidFill>
                <a:srgbClr val="A50021"/>
              </a:solidFill>
              <a:latin typeface="Georgia" pitchFamily="18" charset="0"/>
            </a:endParaRPr>
          </a:p>
          <a:p>
            <a:pPr algn="ctr" eaLnBrk="1" hangingPunct="1">
              <a:lnSpc>
                <a:spcPct val="93000"/>
              </a:lnSpc>
              <a:spcBef>
                <a:spcPct val="0"/>
              </a:spcBef>
              <a:buClr>
                <a:srgbClr val="000000"/>
              </a:buClr>
              <a:buFont typeface="Arial" charset="0"/>
              <a:buNone/>
            </a:pPr>
            <a:r>
              <a:rPr lang="en-GB" sz="2800" b="1" dirty="0" smtClean="0">
                <a:solidFill>
                  <a:srgbClr val="A50021"/>
                </a:solidFill>
                <a:latin typeface="Georgia" pitchFamily="18" charset="0"/>
              </a:rPr>
              <a:t>A Vision for 2030</a:t>
            </a:r>
          </a:p>
          <a:p>
            <a:pPr algn="ctr" eaLnBrk="1" hangingPunct="1">
              <a:lnSpc>
                <a:spcPct val="93000"/>
              </a:lnSpc>
              <a:spcBef>
                <a:spcPct val="0"/>
              </a:spcBef>
              <a:buClr>
                <a:srgbClr val="000000"/>
              </a:buClr>
              <a:buFont typeface="Arial" charset="0"/>
              <a:buNone/>
            </a:pPr>
            <a:endParaRPr lang="en-GB" sz="2800" b="1" dirty="0" smtClean="0">
              <a:solidFill>
                <a:srgbClr val="A50021"/>
              </a:solidFill>
              <a:latin typeface="Georgia" pitchFamily="18" charset="0"/>
            </a:endParaRPr>
          </a:p>
          <a:p>
            <a:pPr algn="ctr" eaLnBrk="1" hangingPunct="1">
              <a:lnSpc>
                <a:spcPct val="93000"/>
              </a:lnSpc>
              <a:spcBef>
                <a:spcPct val="0"/>
              </a:spcBef>
              <a:buClr>
                <a:srgbClr val="000000"/>
              </a:buClr>
              <a:buFont typeface="Arial" charset="0"/>
              <a:buNone/>
            </a:pPr>
            <a:r>
              <a:rPr lang="en-GB" sz="1800" b="1" dirty="0" smtClean="0">
                <a:solidFill>
                  <a:srgbClr val="A50021"/>
                </a:solidFill>
                <a:latin typeface="Georgia" pitchFamily="18" charset="0"/>
              </a:rPr>
              <a:t>Final report of the High Level Expert Group on Scientific Data</a:t>
            </a:r>
          </a:p>
          <a:p>
            <a:pPr algn="ctr" eaLnBrk="1" hangingPunct="1">
              <a:lnSpc>
                <a:spcPct val="93000"/>
              </a:lnSpc>
              <a:spcBef>
                <a:spcPct val="0"/>
              </a:spcBef>
              <a:buClr>
                <a:srgbClr val="000000"/>
              </a:buClr>
              <a:buFont typeface="Arial" charset="0"/>
              <a:buNone/>
            </a:pPr>
            <a:r>
              <a:rPr lang="en-GB" sz="1800" b="1" dirty="0" smtClean="0">
                <a:solidFill>
                  <a:srgbClr val="A50021"/>
                </a:solidFill>
                <a:latin typeface="Georgia" pitchFamily="18" charset="0"/>
              </a:rPr>
              <a:t>to be launched 6 Oct 2010</a:t>
            </a:r>
          </a:p>
          <a:p>
            <a:pPr algn="ctr" eaLnBrk="1" hangingPunct="1">
              <a:lnSpc>
                <a:spcPct val="93000"/>
              </a:lnSpc>
              <a:spcBef>
                <a:spcPct val="0"/>
              </a:spcBef>
              <a:buClr>
                <a:srgbClr val="000000"/>
              </a:buClr>
              <a:buFont typeface="Arial" charset="0"/>
              <a:buNone/>
            </a:pPr>
            <a:endParaRPr lang="en-GB" sz="1800" b="1" dirty="0" smtClean="0">
              <a:solidFill>
                <a:srgbClr val="A50021"/>
              </a:solidFill>
              <a:latin typeface="Georgia" pitchFamily="18" charset="0"/>
            </a:endParaRPr>
          </a:p>
          <a:p>
            <a:pPr algn="ctr" eaLnBrk="1" hangingPunct="1">
              <a:lnSpc>
                <a:spcPct val="93000"/>
              </a:lnSpc>
              <a:spcBef>
                <a:spcPct val="0"/>
              </a:spcBef>
              <a:buClr>
                <a:srgbClr val="000000"/>
              </a:buClr>
              <a:buFont typeface="Arial" charset="0"/>
              <a:buNone/>
            </a:pPr>
            <a:r>
              <a:rPr lang="en-GB" sz="1800" b="1" dirty="0" smtClean="0">
                <a:solidFill>
                  <a:srgbClr val="A50021"/>
                </a:solidFill>
                <a:latin typeface="Georgia" pitchFamily="18" charset="0"/>
              </a:rPr>
              <a:t>David Giaretta (Rapporteur)</a:t>
            </a:r>
          </a:p>
          <a:p>
            <a:pPr algn="ctr" eaLnBrk="1" hangingPunct="1">
              <a:lnSpc>
                <a:spcPct val="93000"/>
              </a:lnSpc>
              <a:spcBef>
                <a:spcPct val="0"/>
              </a:spcBef>
              <a:buClr>
                <a:srgbClr val="000000"/>
              </a:buClr>
              <a:buFont typeface="Arial" charset="0"/>
              <a:buNone/>
            </a:pPr>
            <a:r>
              <a:rPr lang="en-GB" sz="1800" b="1" dirty="0" smtClean="0">
                <a:solidFill>
                  <a:srgbClr val="A50021"/>
                </a:solidFill>
                <a:latin typeface="Georgia" pitchFamily="18" charset="0"/>
              </a:rPr>
              <a:t>STFC and APA</a:t>
            </a:r>
          </a:p>
          <a:p>
            <a:pPr algn="ctr" eaLnBrk="1" hangingPunct="1">
              <a:lnSpc>
                <a:spcPct val="93000"/>
              </a:lnSpc>
              <a:spcBef>
                <a:spcPct val="0"/>
              </a:spcBef>
              <a:buClr>
                <a:srgbClr val="000000"/>
              </a:buClr>
              <a:buFont typeface="Arial" charset="0"/>
              <a:buNone/>
            </a:pPr>
            <a:endParaRPr lang="en-GB" sz="1800" b="1" dirty="0" smtClean="0">
              <a:solidFill>
                <a:srgbClr val="A50021"/>
              </a:solidFill>
              <a:latin typeface="Georgia" pitchFamily="18" charset="0"/>
            </a:endParaRPr>
          </a:p>
          <a:p>
            <a:pPr algn="ctr" eaLnBrk="1" hangingPunct="1">
              <a:lnSpc>
                <a:spcPct val="93000"/>
              </a:lnSpc>
              <a:spcBef>
                <a:spcPct val="0"/>
              </a:spcBef>
              <a:buClr>
                <a:srgbClr val="000000"/>
              </a:buClr>
              <a:buFont typeface="Arial" charset="0"/>
              <a:buNone/>
            </a:pPr>
            <a:endParaRPr lang="en-GB" sz="1800" b="1" dirty="0" smtClean="0">
              <a:solidFill>
                <a:srgbClr val="A50021"/>
              </a:solidFill>
              <a:latin typeface="Georgia" pitchFamily="18" charset="0"/>
            </a:endParaRPr>
          </a:p>
          <a:p>
            <a:pPr algn="ctr" eaLnBrk="1" hangingPunct="1">
              <a:lnSpc>
                <a:spcPct val="93000"/>
              </a:lnSpc>
              <a:spcBef>
                <a:spcPct val="0"/>
              </a:spcBef>
              <a:buClr>
                <a:srgbClr val="000000"/>
              </a:buClr>
              <a:buFont typeface="Arial" charset="0"/>
              <a:buNone/>
            </a:pPr>
            <a:endParaRPr lang="en-GB" sz="2800" b="1" dirty="0" smtClean="0">
              <a:solidFill>
                <a:srgbClr val="A50021"/>
              </a:solidFill>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260350" y="1250950"/>
            <a:ext cx="2800350" cy="4978400"/>
            <a:chOff x="260350" y="1250950"/>
            <a:chExt cx="2800350" cy="4978400"/>
          </a:xfrm>
        </p:grpSpPr>
        <p:sp>
          <p:nvSpPr>
            <p:cNvPr id="4" name="Rectangle 3"/>
            <p:cNvSpPr/>
            <p:nvPr/>
          </p:nvSpPr>
          <p:spPr>
            <a:xfrm>
              <a:off x="260350" y="1250950"/>
              <a:ext cx="2800350" cy="49784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260350" y="1339850"/>
              <a:ext cx="2755900" cy="369332"/>
            </a:xfrm>
            <a:prstGeom prst="rect">
              <a:avLst/>
            </a:prstGeom>
            <a:noFill/>
          </p:spPr>
          <p:txBody>
            <a:bodyPr wrap="square" rtlCol="0">
              <a:spAutoFit/>
            </a:bodyPr>
            <a:lstStyle/>
            <a:p>
              <a:pPr algn="ctr"/>
              <a:r>
                <a:rPr lang="en-GB" b="1" dirty="0" smtClean="0"/>
                <a:t>1990</a:t>
              </a:r>
              <a:endParaRPr lang="en-GB" b="1" dirty="0"/>
            </a:p>
          </p:txBody>
        </p:sp>
        <p:sp>
          <p:nvSpPr>
            <p:cNvPr id="8" name="TextBox 7"/>
            <p:cNvSpPr txBox="1"/>
            <p:nvPr/>
          </p:nvSpPr>
          <p:spPr>
            <a:xfrm>
              <a:off x="260350" y="1917700"/>
              <a:ext cx="2755900" cy="2462213"/>
            </a:xfrm>
            <a:prstGeom prst="rect">
              <a:avLst/>
            </a:prstGeom>
            <a:noFill/>
          </p:spPr>
          <p:txBody>
            <a:bodyPr wrap="square" rtlCol="0">
              <a:spAutoFit/>
            </a:bodyPr>
            <a:lstStyle/>
            <a:p>
              <a:pPr marL="173038" indent="-173038">
                <a:buFont typeface="Arial" pitchFamily="34" charset="0"/>
                <a:buChar char="•"/>
              </a:pPr>
              <a:r>
                <a:rPr lang="en-GB" sz="1400" dirty="0" smtClean="0"/>
                <a:t>Web not yet begun</a:t>
              </a:r>
            </a:p>
            <a:p>
              <a:pPr marL="173038" indent="-173038">
                <a:buFont typeface="Arial" pitchFamily="34" charset="0"/>
                <a:buChar char="•"/>
              </a:pPr>
              <a:r>
                <a:rPr lang="en-GB" sz="1400" dirty="0" smtClean="0"/>
                <a:t>XML not yet begin</a:t>
              </a:r>
            </a:p>
            <a:p>
              <a:pPr marL="173038" indent="-173038">
                <a:buFont typeface="Arial" pitchFamily="34" charset="0"/>
                <a:buChar char="•"/>
              </a:pPr>
              <a:r>
                <a:rPr lang="en-GB" sz="1400" dirty="0" smtClean="0"/>
                <a:t>Internet speeds kbps in universities and offices</a:t>
              </a:r>
            </a:p>
            <a:p>
              <a:pPr marL="173038" indent="-173038">
                <a:buFont typeface="Arial" pitchFamily="34" charset="0"/>
                <a:buChar char="•"/>
              </a:pPr>
              <a:r>
                <a:rPr lang="en-GB" sz="1400" dirty="0" smtClean="0"/>
                <a:t>300,000 internet hosts</a:t>
              </a:r>
            </a:p>
            <a:p>
              <a:pPr marL="173038" indent="-173038">
                <a:buFont typeface="Arial" pitchFamily="34" charset="0"/>
                <a:buChar char="•"/>
              </a:pPr>
              <a:r>
                <a:rPr lang="en-GB" sz="1400" dirty="0" smtClean="0"/>
                <a:t>Data volume ??</a:t>
              </a:r>
            </a:p>
            <a:p>
              <a:pPr marL="173038" indent="-173038">
                <a:buFont typeface="Arial" pitchFamily="34" charset="0"/>
                <a:buChar char="•"/>
              </a:pPr>
              <a:r>
                <a:rPr lang="en-GB" sz="1400" dirty="0" smtClean="0"/>
                <a:t>XXX researchers</a:t>
              </a:r>
            </a:p>
            <a:p>
              <a:pPr marL="173038" indent="-173038">
                <a:buFont typeface="Arial" pitchFamily="34" charset="0"/>
                <a:buChar char="•"/>
              </a:pPr>
              <a:r>
                <a:rPr lang="en-GB" sz="1400" dirty="0" smtClean="0"/>
                <a:t>Few computer programming languages</a:t>
              </a:r>
            </a:p>
            <a:p>
              <a:pPr marL="173038" indent="-173038">
                <a:buFont typeface="Arial" pitchFamily="34" charset="0"/>
                <a:buChar char="•"/>
              </a:pPr>
              <a:r>
                <a:rPr lang="en-GB" sz="1400" dirty="0" smtClean="0"/>
                <a:t>Transition from text to 2D image visualisation</a:t>
              </a:r>
            </a:p>
          </p:txBody>
        </p:sp>
      </p:grpSp>
      <p:grpSp>
        <p:nvGrpSpPr>
          <p:cNvPr id="3" name="Group 9"/>
          <p:cNvGrpSpPr/>
          <p:nvPr/>
        </p:nvGrpSpPr>
        <p:grpSpPr>
          <a:xfrm>
            <a:off x="3171825" y="1237525"/>
            <a:ext cx="2800350" cy="4978400"/>
            <a:chOff x="260350" y="1193075"/>
            <a:chExt cx="2800350" cy="4978400"/>
          </a:xfrm>
        </p:grpSpPr>
        <p:sp>
          <p:nvSpPr>
            <p:cNvPr id="11" name="Rectangle 10"/>
            <p:cNvSpPr/>
            <p:nvPr/>
          </p:nvSpPr>
          <p:spPr>
            <a:xfrm>
              <a:off x="260350" y="1193075"/>
              <a:ext cx="2800350" cy="49784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260350" y="1339850"/>
              <a:ext cx="2755900" cy="369332"/>
            </a:xfrm>
            <a:prstGeom prst="rect">
              <a:avLst/>
            </a:prstGeom>
            <a:noFill/>
          </p:spPr>
          <p:txBody>
            <a:bodyPr wrap="square" rtlCol="0">
              <a:spAutoFit/>
            </a:bodyPr>
            <a:lstStyle/>
            <a:p>
              <a:pPr algn="ctr"/>
              <a:r>
                <a:rPr lang="en-GB" b="1" dirty="0" smtClean="0"/>
                <a:t>2010</a:t>
              </a:r>
              <a:endParaRPr lang="en-GB" b="1" dirty="0"/>
            </a:p>
          </p:txBody>
        </p:sp>
        <p:sp>
          <p:nvSpPr>
            <p:cNvPr id="13" name="TextBox 12"/>
            <p:cNvSpPr txBox="1"/>
            <p:nvPr/>
          </p:nvSpPr>
          <p:spPr>
            <a:xfrm>
              <a:off x="260350" y="1917700"/>
              <a:ext cx="2755900" cy="2462213"/>
            </a:xfrm>
            <a:prstGeom prst="rect">
              <a:avLst/>
            </a:prstGeom>
            <a:noFill/>
          </p:spPr>
          <p:txBody>
            <a:bodyPr wrap="square" rtlCol="0">
              <a:spAutoFit/>
            </a:bodyPr>
            <a:lstStyle/>
            <a:p>
              <a:pPr marL="173038" indent="-173038">
                <a:buFont typeface="Arial" pitchFamily="34" charset="0"/>
                <a:buChar char="•"/>
              </a:pPr>
              <a:r>
                <a:rPr lang="en-GB" sz="1400" dirty="0" smtClean="0"/>
                <a:t>Web 2.0 started</a:t>
              </a:r>
            </a:p>
            <a:p>
              <a:pPr marL="173038" indent="-173038">
                <a:buFont typeface="Arial" pitchFamily="34" charset="0"/>
                <a:buChar char="•"/>
              </a:pPr>
              <a:r>
                <a:rPr lang="en-GB" sz="1400" dirty="0" smtClean="0"/>
                <a:t>XML widespread</a:t>
              </a:r>
            </a:p>
            <a:p>
              <a:pPr marL="173038" indent="-173038">
                <a:buFont typeface="Arial" pitchFamily="34" charset="0"/>
                <a:buChar char="•"/>
              </a:pPr>
              <a:r>
                <a:rPr lang="en-GB" sz="1400" dirty="0" smtClean="0"/>
                <a:t>Internet speeds Mbps widespread </a:t>
              </a:r>
              <a:endParaRPr lang="en-GB" sz="1400" dirty="0"/>
            </a:p>
            <a:p>
              <a:pPr marL="173038" indent="-173038">
                <a:buFont typeface="Arial" pitchFamily="34" charset="0"/>
                <a:buChar char="•"/>
              </a:pPr>
              <a:r>
                <a:rPr lang="en-GB" sz="1400" dirty="0" smtClean="0"/>
                <a:t>600,000,000 internet hosts</a:t>
              </a:r>
            </a:p>
            <a:p>
              <a:pPr marL="173038" indent="-173038">
                <a:buFont typeface="Arial" pitchFamily="34" charset="0"/>
                <a:buChar char="•"/>
              </a:pPr>
              <a:r>
                <a:rPr lang="en-GB" sz="1400" dirty="0" smtClean="0"/>
                <a:t>5.10</a:t>
              </a:r>
              <a:r>
                <a:rPr lang="en-GB" sz="1400" baseline="30000" dirty="0" smtClean="0"/>
                <a:t>18</a:t>
              </a:r>
              <a:r>
                <a:rPr lang="en-GB" sz="1400" dirty="0" smtClean="0"/>
                <a:t> bytes of data</a:t>
              </a:r>
            </a:p>
            <a:p>
              <a:pPr marL="173038" indent="-173038">
                <a:buFont typeface="Arial" pitchFamily="34" charset="0"/>
                <a:buChar char="•"/>
              </a:pPr>
              <a:r>
                <a:rPr lang="en-GB" sz="1400" dirty="0" smtClean="0"/>
                <a:t>Millions of researchers</a:t>
              </a:r>
            </a:p>
            <a:p>
              <a:pPr marL="173038" indent="-173038">
                <a:buFont typeface="Arial" pitchFamily="34" charset="0"/>
                <a:buChar char="•"/>
              </a:pPr>
              <a:r>
                <a:rPr lang="en-GB" sz="1400" dirty="0" smtClean="0"/>
                <a:t>Many new paradigms for programming languages</a:t>
              </a:r>
            </a:p>
            <a:p>
              <a:pPr marL="173038" indent="-173038">
                <a:buFont typeface="Arial" pitchFamily="34" charset="0"/>
                <a:buChar char="•"/>
              </a:pPr>
              <a:r>
                <a:rPr lang="en-GB" sz="1400" dirty="0" smtClean="0"/>
                <a:t>3-D and Virtual reality visualisation</a:t>
              </a:r>
            </a:p>
          </p:txBody>
        </p:sp>
      </p:grpSp>
      <p:grpSp>
        <p:nvGrpSpPr>
          <p:cNvPr id="5" name="Group 13"/>
          <p:cNvGrpSpPr/>
          <p:nvPr/>
        </p:nvGrpSpPr>
        <p:grpSpPr>
          <a:xfrm>
            <a:off x="6083300" y="1225950"/>
            <a:ext cx="2800350" cy="4978400"/>
            <a:chOff x="260350" y="1181500"/>
            <a:chExt cx="2800350" cy="4978400"/>
          </a:xfrm>
        </p:grpSpPr>
        <p:sp>
          <p:nvSpPr>
            <p:cNvPr id="15" name="Rectangle 14"/>
            <p:cNvSpPr/>
            <p:nvPr/>
          </p:nvSpPr>
          <p:spPr>
            <a:xfrm>
              <a:off x="260350" y="1181500"/>
              <a:ext cx="2800350" cy="49784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p:cNvSpPr txBox="1"/>
            <p:nvPr/>
          </p:nvSpPr>
          <p:spPr>
            <a:xfrm>
              <a:off x="260350" y="1339850"/>
              <a:ext cx="2755900" cy="369332"/>
            </a:xfrm>
            <a:prstGeom prst="rect">
              <a:avLst/>
            </a:prstGeom>
            <a:noFill/>
          </p:spPr>
          <p:txBody>
            <a:bodyPr wrap="square" rtlCol="0">
              <a:spAutoFit/>
            </a:bodyPr>
            <a:lstStyle/>
            <a:p>
              <a:pPr algn="ctr"/>
              <a:r>
                <a:rPr lang="en-GB" b="1" dirty="0" smtClean="0"/>
                <a:t>2030</a:t>
              </a:r>
              <a:endParaRPr lang="en-GB" b="1" dirty="0"/>
            </a:p>
          </p:txBody>
        </p:sp>
        <p:sp>
          <p:nvSpPr>
            <p:cNvPr id="17" name="TextBox 16"/>
            <p:cNvSpPr txBox="1"/>
            <p:nvPr/>
          </p:nvSpPr>
          <p:spPr>
            <a:xfrm>
              <a:off x="260350" y="1917700"/>
              <a:ext cx="2755900" cy="2246769"/>
            </a:xfrm>
            <a:prstGeom prst="rect">
              <a:avLst/>
            </a:prstGeom>
            <a:noFill/>
          </p:spPr>
          <p:txBody>
            <a:bodyPr wrap="square" rtlCol="0">
              <a:spAutoFit/>
            </a:bodyPr>
            <a:lstStyle/>
            <a:p>
              <a:pPr marL="173038" indent="-173038">
                <a:buFont typeface="Arial" pitchFamily="34" charset="0"/>
                <a:buChar char="•"/>
              </a:pPr>
              <a:r>
                <a:rPr lang="en-GB" sz="1400" dirty="0" smtClean="0"/>
                <a:t>Semantic Web </a:t>
              </a:r>
            </a:p>
            <a:p>
              <a:pPr marL="173038" indent="-173038">
                <a:buFont typeface="Arial" pitchFamily="34" charset="0"/>
                <a:buChar char="•"/>
              </a:pPr>
              <a:r>
                <a:rPr lang="en-GB" sz="1400" dirty="0" smtClean="0"/>
                <a:t>XML forgotten</a:t>
              </a:r>
            </a:p>
            <a:p>
              <a:pPr marL="173038" indent="-173038">
                <a:buFont typeface="Arial" pitchFamily="34" charset="0"/>
                <a:buChar char="•"/>
              </a:pPr>
              <a:r>
                <a:rPr lang="en-GB" sz="1400" dirty="0" smtClean="0"/>
                <a:t>Internet speeds </a:t>
              </a:r>
              <a:r>
                <a:rPr lang="en-GB" sz="1400" dirty="0" err="1" smtClean="0"/>
                <a:t>Pbps</a:t>
              </a:r>
              <a:r>
                <a:rPr lang="en-GB" sz="1400" dirty="0" smtClean="0"/>
                <a:t> widespread</a:t>
              </a:r>
            </a:p>
            <a:p>
              <a:pPr marL="173038" indent="-173038">
                <a:buFont typeface="Arial" pitchFamily="34" charset="0"/>
                <a:buChar char="•"/>
              </a:pPr>
              <a:r>
                <a:rPr lang="en-GB" sz="1400" dirty="0" smtClean="0"/>
                <a:t>2,000,000,000,000 hosts</a:t>
              </a:r>
            </a:p>
            <a:p>
              <a:pPr marL="173038" indent="-173038">
                <a:buFont typeface="Arial" pitchFamily="34" charset="0"/>
                <a:buChar char="•"/>
              </a:pPr>
              <a:r>
                <a:rPr lang="en-GB" sz="1400" dirty="0" smtClean="0"/>
                <a:t>5.10</a:t>
              </a:r>
              <a:r>
                <a:rPr lang="en-GB" sz="1400" baseline="30000" dirty="0" smtClean="0"/>
                <a:t>24</a:t>
              </a:r>
              <a:r>
                <a:rPr lang="en-GB" sz="1400" dirty="0" smtClean="0"/>
                <a:t> bytes of data</a:t>
              </a:r>
            </a:p>
            <a:p>
              <a:pPr marL="173038" indent="-173038">
                <a:buFont typeface="Arial" pitchFamily="34" charset="0"/>
                <a:buChar char="•"/>
              </a:pPr>
              <a:r>
                <a:rPr lang="en-GB" sz="1400" dirty="0" smtClean="0"/>
                <a:t>Billions of citizen researchers</a:t>
              </a:r>
            </a:p>
            <a:p>
              <a:pPr marL="173038" indent="-173038">
                <a:buFont typeface="Arial" pitchFamily="34" charset="0"/>
                <a:buChar char="•"/>
              </a:pPr>
              <a:r>
                <a:rPr lang="en-GB" sz="1400" dirty="0" smtClean="0"/>
                <a:t>Natural language programming for computers</a:t>
              </a:r>
            </a:p>
            <a:p>
              <a:pPr marL="173038" indent="-173038">
                <a:buFont typeface="Arial" pitchFamily="34" charset="0"/>
                <a:buChar char="•"/>
              </a:pPr>
              <a:r>
                <a:rPr lang="en-GB" sz="1400" dirty="0" smtClean="0"/>
                <a:t>Virtual worlds</a:t>
              </a:r>
            </a:p>
          </p:txBody>
        </p:sp>
      </p:grpSp>
      <p:sp>
        <p:nvSpPr>
          <p:cNvPr id="18" name="Right Arrow 17"/>
          <p:cNvSpPr/>
          <p:nvPr/>
        </p:nvSpPr>
        <p:spPr>
          <a:xfrm>
            <a:off x="304800" y="539750"/>
            <a:ext cx="8534400" cy="622300"/>
          </a:xfrm>
          <a:prstGeom prst="rightArrow">
            <a:avLst/>
          </a:prstGeom>
          <a:gradFill flip="none" rotWithShape="1">
            <a:gsLst>
              <a:gs pos="0">
                <a:srgbClr val="FF3399">
                  <a:alpha val="0"/>
                </a:srgbClr>
              </a:gs>
              <a:gs pos="25000">
                <a:srgbClr val="FF6633"/>
              </a:gs>
              <a:gs pos="50000">
                <a:srgbClr val="FFFF00"/>
              </a:gs>
              <a:gs pos="75000">
                <a:srgbClr val="01A78F"/>
              </a:gs>
              <a:gs pos="100000">
                <a:srgbClr val="3366FF"/>
              </a:gs>
            </a:gsLst>
            <a:lin ang="0" scaled="0"/>
            <a:tileRect/>
          </a:gra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62225" y="1957388"/>
            <a:ext cx="4019550" cy="2943225"/>
          </a:xfrm>
          <a:prstGeom prst="rect">
            <a:avLst/>
          </a:prstGeom>
          <a:noFill/>
          <a:ln w="9525">
            <a:noFill/>
            <a:miter lim="800000"/>
            <a:headEnd/>
            <a:tailEnd/>
          </a:ln>
        </p:spPr>
      </p:pic>
      <p:pic>
        <p:nvPicPr>
          <p:cNvPr id="3" name="Picture 2" descr="Circle-of-benefits2.jpg"/>
          <p:cNvPicPr>
            <a:picLocks noChangeAspect="1"/>
          </p:cNvPicPr>
          <p:nvPr/>
        </p:nvPicPr>
        <p:blipFill>
          <a:blip r:embed="rId3" cstate="print"/>
          <a:stretch>
            <a:fillRect/>
          </a:stretch>
        </p:blipFill>
        <p:spPr>
          <a:xfrm>
            <a:off x="0" y="1314450"/>
            <a:ext cx="8820150" cy="42291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preferRelativeResize="0">
            <a:picLocks noChangeAspect="1" noChangeArrowheads="1"/>
          </p:cNvPicPr>
          <p:nvPr/>
        </p:nvPicPr>
        <p:blipFill>
          <a:blip r:embed="rId2" cstate="print"/>
          <a:srcRect/>
          <a:stretch>
            <a:fillRect/>
          </a:stretch>
        </p:blipFill>
        <p:spPr bwMode="auto">
          <a:xfrm>
            <a:off x="254000" y="673100"/>
            <a:ext cx="8636000" cy="551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54260" y="857232"/>
            <a:ext cx="7944306" cy="52149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dirty="0"/>
          </a:p>
        </p:txBody>
      </p:sp>
      <p:sp>
        <p:nvSpPr>
          <p:cNvPr id="7" name="Text Box 4"/>
          <p:cNvSpPr txBox="1">
            <a:spLocks noChangeArrowheads="1"/>
          </p:cNvSpPr>
          <p:nvPr/>
        </p:nvSpPr>
        <p:spPr bwMode="auto">
          <a:xfrm>
            <a:off x="827088" y="260350"/>
            <a:ext cx="8115300" cy="1154113"/>
          </a:xfrm>
          <a:prstGeom prst="rect">
            <a:avLst/>
          </a:prstGeom>
          <a:noFill/>
          <a:ln w="9525">
            <a:noFill/>
            <a:round/>
            <a:headEnd/>
            <a:tailEnd/>
          </a:ln>
        </p:spPr>
        <p:txBody>
          <a:bodyPr lIns="90000" tIns="46800" rIns="90000" bIns="46800"/>
          <a:lstStyle/>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smtClean="0">
                <a:solidFill>
                  <a:srgbClr val="A50021"/>
                </a:solidFill>
                <a:latin typeface="Georgia" pitchFamily="18" charset="0"/>
              </a:rPr>
              <a:t>Outline</a:t>
            </a:r>
            <a:endParaRPr lang="en-GB" sz="2800" b="1" dirty="0">
              <a:solidFill>
                <a:srgbClr val="A50021"/>
              </a:solidFill>
              <a:latin typeface="Georgia" pitchFamily="18" charset="0"/>
            </a:endParaRPr>
          </a:p>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b="1" dirty="0">
              <a:solidFill>
                <a:srgbClr val="A50021"/>
              </a:solidFill>
              <a:latin typeface="Georgia" pitchFamily="18" charset="0"/>
            </a:endParaRPr>
          </a:p>
        </p:txBody>
      </p:sp>
      <p:sp>
        <p:nvSpPr>
          <p:cNvPr id="8" name="Rectangle 4"/>
          <p:cNvSpPr>
            <a:spLocks noChangeArrowheads="1"/>
          </p:cNvSpPr>
          <p:nvPr/>
        </p:nvSpPr>
        <p:spPr bwMode="auto">
          <a:xfrm>
            <a:off x="642910" y="1478150"/>
            <a:ext cx="7358114" cy="2554545"/>
          </a:xfrm>
          <a:prstGeom prst="rect">
            <a:avLst/>
          </a:prstGeom>
          <a:noFill/>
          <a:ln w="9525">
            <a:noFill/>
            <a:miter lim="800000"/>
            <a:headEnd/>
            <a:tailEnd/>
          </a:ln>
        </p:spPr>
        <p:txBody>
          <a:bodyPr wrap="square" anchor="ctr">
            <a:spAutoFit/>
          </a:bodyPr>
          <a:lstStyle/>
          <a:p>
            <a:pPr marL="365125" indent="-365125">
              <a:buFont typeface="Wingdings" pitchFamily="2" charset="2"/>
              <a:buChar char="q"/>
            </a:pPr>
            <a:r>
              <a:rPr lang="en-GB" sz="3200" dirty="0" smtClean="0">
                <a:solidFill>
                  <a:srgbClr val="990033"/>
                </a:solidFill>
                <a:latin typeface="Georgia" pitchFamily="18" charset="0"/>
              </a:rPr>
              <a:t>Context</a:t>
            </a:r>
          </a:p>
          <a:p>
            <a:pPr marL="365125" indent="-365125">
              <a:buFont typeface="Wingdings" pitchFamily="2" charset="2"/>
              <a:buChar char="q"/>
            </a:pPr>
            <a:r>
              <a:rPr lang="en-GB" sz="3200" b="1" dirty="0" smtClean="0">
                <a:solidFill>
                  <a:schemeClr val="accent2"/>
                </a:solidFill>
                <a:latin typeface="Georgia" pitchFamily="18" charset="0"/>
              </a:rPr>
              <a:t>Vision</a:t>
            </a:r>
          </a:p>
          <a:p>
            <a:pPr marL="365125" indent="-365125">
              <a:buFont typeface="Wingdings" pitchFamily="2" charset="2"/>
              <a:buChar char="q"/>
            </a:pPr>
            <a:r>
              <a:rPr lang="en-GB" sz="3200" dirty="0" smtClean="0">
                <a:solidFill>
                  <a:srgbClr val="990033"/>
                </a:solidFill>
                <a:latin typeface="Georgia" pitchFamily="18" charset="0"/>
              </a:rPr>
              <a:t>Integration &amp; initial wish list</a:t>
            </a:r>
          </a:p>
          <a:p>
            <a:pPr marL="365125" indent="-365125">
              <a:buFont typeface="Wingdings" pitchFamily="2" charset="2"/>
              <a:buChar char="q"/>
            </a:pPr>
            <a:r>
              <a:rPr lang="en-GB" sz="3200" dirty="0" smtClean="0">
                <a:solidFill>
                  <a:srgbClr val="990033"/>
                </a:solidFill>
                <a:latin typeface="Georgia" pitchFamily="18" charset="0"/>
              </a:rPr>
              <a:t>Benefits</a:t>
            </a:r>
          </a:p>
          <a:p>
            <a:pPr marL="365125" indent="-365125">
              <a:buFont typeface="Wingdings" pitchFamily="2" charset="2"/>
              <a:buChar char="q"/>
            </a:pPr>
            <a:r>
              <a:rPr lang="en-GB" sz="3200" dirty="0" smtClean="0">
                <a:solidFill>
                  <a:srgbClr val="990033"/>
                </a:solidFill>
                <a:latin typeface="Georgia" pitchFamily="18" charset="0"/>
              </a:rPr>
              <a:t>Obstacles</a:t>
            </a:r>
            <a:endParaRPr lang="en-GB" sz="3200" dirty="0">
              <a:solidFill>
                <a:srgbClr val="990033"/>
              </a:solidFill>
              <a:latin typeface="Georg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1"/>
          <p:cNvSpPr txBox="1">
            <a:spLocks noChangeArrowheads="1"/>
          </p:cNvSpPr>
          <p:nvPr/>
        </p:nvSpPr>
        <p:spPr bwMode="auto">
          <a:xfrm>
            <a:off x="1476375" y="2060575"/>
            <a:ext cx="7127875" cy="3517900"/>
          </a:xfrm>
          <a:prstGeom prst="rect">
            <a:avLst/>
          </a:prstGeom>
          <a:noFill/>
          <a:ln w="9525">
            <a:noFill/>
            <a:round/>
            <a:headEnd/>
            <a:tailEnd/>
          </a:ln>
        </p:spPr>
        <p:txBody>
          <a:bodyPr lIns="90000" tIns="46800" rIns="90000" bIns="46800"/>
          <a:lstStyle/>
          <a:p>
            <a:pPr marL="309563" indent="-309563">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a:solidFill>
                  <a:srgbClr val="990033"/>
                </a:solidFill>
                <a:latin typeface="Georgia" pitchFamily="18" charset="0"/>
              </a:rPr>
              <a:t>	“Our vision is a scientific e-Infrastructure that supports seamless access, use, re-use and trust of data. In a sense, the physical and technical infrastructure becomes invisible and the data themselves become the infrastructure – a valuable asset, on which science, technology, the economy and society can advance.”</a:t>
            </a:r>
          </a:p>
          <a:p>
            <a:pPr lvl="1">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a:solidFill>
                  <a:srgbClr val="990033"/>
                </a:solidFill>
                <a:latin typeface="Georgia" pitchFamily="18" charset="0"/>
              </a:rPr>
              <a:t>	</a:t>
            </a:r>
          </a:p>
          <a:p>
            <a:pPr lvl="1">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1600" i="1">
                <a:solidFill>
                  <a:srgbClr val="990033"/>
                </a:solidFill>
                <a:latin typeface="Georgia" pitchFamily="18" charset="0"/>
              </a:rPr>
              <a:t>High-Level Group on Scientific Data</a:t>
            </a:r>
            <a:endParaRPr lang="en-US" sz="1000" i="1">
              <a:solidFill>
                <a:srgbClr val="990033"/>
              </a:solidFill>
              <a:latin typeface="Georgia" pitchFamily="18" charset="0"/>
            </a:endParaRPr>
          </a:p>
          <a:p>
            <a:pPr lvl="1">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US" sz="1400" i="1">
                <a:solidFill>
                  <a:srgbClr val="990033"/>
                </a:solidFill>
                <a:latin typeface="Georgia" pitchFamily="18" charset="0"/>
              </a:rPr>
              <a:t>“Riding the Wave: how Europe can gain from the raising tide of scientific data”</a:t>
            </a:r>
            <a:endParaRPr lang="en-GB" sz="2000" i="1">
              <a:solidFill>
                <a:srgbClr val="990033"/>
              </a:solidFill>
              <a:latin typeface="Georgia" pitchFamily="18" charset="0"/>
            </a:endParaRPr>
          </a:p>
          <a:p>
            <a:pPr marL="309563" indent="-309563">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endParaRPr lang="en-GB" sz="3200">
              <a:solidFill>
                <a:srgbClr val="990033"/>
              </a:solidFill>
              <a:latin typeface="Georgia" pitchFamily="18" charset="0"/>
            </a:endParaRPr>
          </a:p>
          <a:p>
            <a:pPr marL="309563" indent="-309563">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a:solidFill>
                  <a:srgbClr val="990033"/>
                </a:solidFill>
                <a:latin typeface="Georgia" pitchFamily="18" charset="0"/>
              </a:rPr>
              <a:t>	</a:t>
            </a:r>
          </a:p>
        </p:txBody>
      </p:sp>
      <p:sp>
        <p:nvSpPr>
          <p:cNvPr id="135172" name="Text Box 4"/>
          <p:cNvSpPr txBox="1">
            <a:spLocks noChangeArrowheads="1"/>
          </p:cNvSpPr>
          <p:nvPr/>
        </p:nvSpPr>
        <p:spPr bwMode="auto">
          <a:xfrm>
            <a:off x="787400" y="490538"/>
            <a:ext cx="8115300" cy="1154112"/>
          </a:xfrm>
          <a:prstGeom prst="rect">
            <a:avLst/>
          </a:prstGeom>
          <a:noFill/>
          <a:ln w="9525">
            <a:noFill/>
            <a:round/>
            <a:headEnd/>
            <a:tailEnd/>
          </a:ln>
        </p:spPr>
        <p:txBody>
          <a:bodyPr lIns="90000" tIns="46800" rIns="90000" bIns="46800"/>
          <a:lstStyle/>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a:solidFill>
                  <a:srgbClr val="A50021"/>
                </a:solidFill>
                <a:latin typeface="Georgia" pitchFamily="18" charset="0"/>
              </a:rPr>
              <a:t>vision 2030</a:t>
            </a:r>
          </a:p>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a:solidFill>
                  <a:srgbClr val="A50021"/>
                </a:solidFill>
                <a:latin typeface="Georgia" pitchFamily="18" charset="0"/>
              </a:rPr>
              <a:t>high-level experts group on Scientific Data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1"/>
          <p:cNvSpPr txBox="1">
            <a:spLocks noChangeArrowheads="1"/>
          </p:cNvSpPr>
          <p:nvPr/>
        </p:nvSpPr>
        <p:spPr bwMode="auto">
          <a:xfrm>
            <a:off x="250001" y="556653"/>
            <a:ext cx="8643997" cy="1928826"/>
          </a:xfrm>
          <a:prstGeom prst="rect">
            <a:avLst/>
          </a:prstGeom>
          <a:noFill/>
          <a:ln w="9525">
            <a:noFill/>
            <a:round/>
            <a:headEnd/>
            <a:tailEnd/>
          </a:ln>
        </p:spPr>
        <p:txBody>
          <a:bodyPr lIns="90000" tIns="46800" rIns="90000" bIns="46800"/>
          <a:lstStyle/>
          <a:p>
            <a:pPr marL="309563" indent="-309563">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dirty="0">
                <a:solidFill>
                  <a:srgbClr val="990033"/>
                </a:solidFill>
                <a:latin typeface="Georgia" pitchFamily="18" charset="0"/>
              </a:rPr>
              <a:t>	(1) </a:t>
            </a:r>
            <a:r>
              <a:rPr lang="en-GB" sz="3200" dirty="0">
                <a:solidFill>
                  <a:srgbClr val="990033"/>
                </a:solidFill>
                <a:latin typeface="Georgia" pitchFamily="18" charset="0"/>
              </a:rPr>
              <a:t>All stakeholders, from scientists to national authorities to general public are aware of the critical importance of preserving and sharing reliable data produced during the scientific process. </a:t>
            </a:r>
          </a:p>
          <a:p>
            <a:pPr lvl="1">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endParaRPr lang="en-GB" sz="1200" i="1" dirty="0" smtClean="0">
              <a:solidFill>
                <a:srgbClr val="990033"/>
              </a:solidFill>
              <a:latin typeface="Georgia" pitchFamily="18" charset="0"/>
            </a:endParaRPr>
          </a:p>
        </p:txBody>
      </p:sp>
      <p:sp>
        <p:nvSpPr>
          <p:cNvPr id="137222" name="Text Box 4"/>
          <p:cNvSpPr txBox="1">
            <a:spLocks noChangeArrowheads="1"/>
          </p:cNvSpPr>
          <p:nvPr/>
        </p:nvSpPr>
        <p:spPr bwMode="auto">
          <a:xfrm>
            <a:off x="1028700" y="0"/>
            <a:ext cx="8115300" cy="1154112"/>
          </a:xfrm>
          <a:prstGeom prst="rect">
            <a:avLst/>
          </a:prstGeom>
          <a:noFill/>
          <a:ln w="9525">
            <a:noFill/>
            <a:round/>
            <a:headEnd/>
            <a:tailEnd/>
          </a:ln>
        </p:spPr>
        <p:txBody>
          <a:bodyPr lIns="90000" tIns="46800" rIns="90000" bIns="46800"/>
          <a:lstStyle/>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a:solidFill>
                  <a:srgbClr val="A50021"/>
                </a:solidFill>
                <a:latin typeface="Georgia" pitchFamily="18" charset="0"/>
              </a:rPr>
              <a:t>vision </a:t>
            </a:r>
            <a:r>
              <a:rPr lang="en-GB" sz="3200" b="1" dirty="0" smtClean="0">
                <a:solidFill>
                  <a:srgbClr val="A50021"/>
                </a:solidFill>
                <a:latin typeface="Georgia" pitchFamily="18" charset="0"/>
              </a:rPr>
              <a:t>2030</a:t>
            </a:r>
            <a:endParaRPr lang="en-GB" sz="3200" b="1" dirty="0">
              <a:solidFill>
                <a:srgbClr val="A50021"/>
              </a:solidFill>
              <a:latin typeface="Georgia" pitchFamily="18" charset="0"/>
            </a:endParaRPr>
          </a:p>
        </p:txBody>
      </p:sp>
      <p:sp>
        <p:nvSpPr>
          <p:cNvPr id="4" name="TextBox 3"/>
          <p:cNvSpPr txBox="1"/>
          <p:nvPr/>
        </p:nvSpPr>
        <p:spPr>
          <a:xfrm>
            <a:off x="500050" y="3140059"/>
            <a:ext cx="8143900" cy="3717941"/>
          </a:xfrm>
          <a:prstGeom prst="rect">
            <a:avLst/>
          </a:prstGeom>
          <a:solidFill>
            <a:schemeClr val="bg1"/>
          </a:solidFill>
        </p:spPr>
        <p:txBody>
          <a:bodyPr wrap="square" rtlCol="0">
            <a:spAutoFit/>
          </a:bodyPr>
          <a:lstStyle/>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All member states ought to publish their policies and implementation plans on the conservation and sharing of scientific data, aiming at a coordinated European approach.</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Legal issues are worked out so that they encourage, and not impede, global data sharing.</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The scientific community is supported to provide its data and metadata for re-use.</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Every funded science project includes a fixed budget percentage for compulsory conservation and distribution of data, spent depending of the project context.</a:t>
            </a:r>
          </a:p>
          <a:p>
            <a:pPr marL="717550" lvl="1" indent="-260350">
              <a:lnSpc>
                <a:spcPct val="90000"/>
              </a:lnSpc>
              <a:spcBef>
                <a:spcPts val="600"/>
              </a:spcBef>
              <a:buClr>
                <a:srgbClr val="990033"/>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dirty="0" smtClean="0">
                <a:solidFill>
                  <a:schemeClr val="accent2"/>
                </a:solidFill>
                <a:latin typeface="Georgia" pitchFamily="18" charset="0"/>
              </a:rPr>
              <a:t>IMPACT IF ACHIEVED</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Data form an infrastructure, and are an asset for future science and the economy.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1"/>
          <p:cNvSpPr txBox="1">
            <a:spLocks noChangeArrowheads="1"/>
          </p:cNvSpPr>
          <p:nvPr/>
        </p:nvSpPr>
        <p:spPr bwMode="auto">
          <a:xfrm>
            <a:off x="285720" y="556653"/>
            <a:ext cx="8572560" cy="3517900"/>
          </a:xfrm>
          <a:prstGeom prst="rect">
            <a:avLst/>
          </a:prstGeom>
          <a:noFill/>
          <a:ln w="9525">
            <a:noFill/>
            <a:round/>
            <a:headEnd/>
            <a:tailEnd/>
          </a:ln>
        </p:spPr>
        <p:txBody>
          <a:bodyPr lIns="90000" tIns="46800" rIns="90000" bIns="46800"/>
          <a:lstStyle/>
          <a:p>
            <a:pPr marL="309563" indent="-309563">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dirty="0">
                <a:solidFill>
                  <a:srgbClr val="990033"/>
                </a:solidFill>
                <a:latin typeface="Georgia" pitchFamily="18" charset="0"/>
              </a:rPr>
              <a:t>	(2) </a:t>
            </a:r>
            <a:r>
              <a:rPr lang="en-GB" sz="3200" dirty="0">
                <a:solidFill>
                  <a:srgbClr val="990033"/>
                </a:solidFill>
                <a:latin typeface="Georgia" pitchFamily="18" charset="0"/>
              </a:rPr>
              <a:t>Researchers and practitioners from any discipline are able to find, access and process the data they need. They can be confident in their ability to use and understand data and they can evaluate the degree to which the data can be trusted</a:t>
            </a:r>
            <a:r>
              <a:rPr lang="en-GB" sz="3200" dirty="0" smtClean="0">
                <a:solidFill>
                  <a:srgbClr val="990033"/>
                </a:solidFill>
                <a:latin typeface="Georgia" pitchFamily="18" charset="0"/>
              </a:rPr>
              <a:t>.</a:t>
            </a:r>
            <a:endParaRPr lang="en-GB" sz="2400" dirty="0">
              <a:solidFill>
                <a:srgbClr val="990033"/>
              </a:solidFill>
              <a:latin typeface="Georgia" pitchFamily="18" charset="0"/>
            </a:endParaRPr>
          </a:p>
        </p:txBody>
      </p:sp>
      <p:sp>
        <p:nvSpPr>
          <p:cNvPr id="139267" name="Text Box 4"/>
          <p:cNvSpPr txBox="1">
            <a:spLocks noChangeArrowheads="1"/>
          </p:cNvSpPr>
          <p:nvPr/>
        </p:nvSpPr>
        <p:spPr bwMode="auto">
          <a:xfrm>
            <a:off x="1028700" y="0"/>
            <a:ext cx="8115300" cy="1154112"/>
          </a:xfrm>
          <a:prstGeom prst="rect">
            <a:avLst/>
          </a:prstGeom>
          <a:noFill/>
          <a:ln w="9525">
            <a:noFill/>
            <a:round/>
            <a:headEnd/>
            <a:tailEnd/>
          </a:ln>
        </p:spPr>
        <p:txBody>
          <a:bodyPr lIns="90000" tIns="46800" rIns="90000" bIns="46800"/>
          <a:lstStyle/>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a:solidFill>
                  <a:srgbClr val="A50021"/>
                </a:solidFill>
                <a:latin typeface="Georgia" pitchFamily="18" charset="0"/>
              </a:rPr>
              <a:t>vision </a:t>
            </a:r>
            <a:r>
              <a:rPr lang="en-GB" sz="3200" b="1" dirty="0" smtClean="0">
                <a:solidFill>
                  <a:srgbClr val="A50021"/>
                </a:solidFill>
                <a:latin typeface="Georgia" pitchFamily="18" charset="0"/>
              </a:rPr>
              <a:t>2030</a:t>
            </a:r>
            <a:endParaRPr lang="en-GB" sz="3200" b="1" dirty="0">
              <a:solidFill>
                <a:srgbClr val="A50021"/>
              </a:solidFill>
              <a:latin typeface="Georgia" pitchFamily="18" charset="0"/>
            </a:endParaRPr>
          </a:p>
        </p:txBody>
      </p:sp>
      <p:sp>
        <p:nvSpPr>
          <p:cNvPr id="5" name="TextBox 4"/>
          <p:cNvSpPr txBox="1"/>
          <p:nvPr/>
        </p:nvSpPr>
        <p:spPr>
          <a:xfrm>
            <a:off x="142860" y="3138478"/>
            <a:ext cx="8858280" cy="3794885"/>
          </a:xfrm>
          <a:prstGeom prst="rect">
            <a:avLst/>
          </a:prstGeom>
          <a:solidFill>
            <a:schemeClr val="bg1"/>
          </a:solidFill>
        </p:spPr>
        <p:txBody>
          <a:bodyPr wrap="square" rtlCol="0">
            <a:spAutoFit/>
          </a:bodyPr>
          <a:lstStyle/>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Create a robust, reliable, flexible, green, evolvable data framework with appropriate governance and long-term funding schemes to key services such as Persistent Identification and registries of metadata.</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Propose a directive demanding that data descriptions and provenance are associated with public (and other) data.</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Create a directive to set up a unified authentication and authorisation system.</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Set Grand Challenges to aggregate domains.</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Provide “forums” to define strategies at disciplinary and cross-disciplinary levels for metadata definition.</a:t>
            </a:r>
          </a:p>
          <a:p>
            <a:pPr marL="717550" lvl="1" indent="-260350">
              <a:lnSpc>
                <a:spcPct val="90000"/>
              </a:lnSpc>
              <a:spcBef>
                <a:spcPts val="600"/>
              </a:spcBef>
              <a:buClr>
                <a:srgbClr val="990033"/>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dirty="0" smtClean="0">
                <a:solidFill>
                  <a:schemeClr val="accent2"/>
                </a:solidFill>
                <a:latin typeface="Georgia" pitchFamily="18" charset="0"/>
              </a:rPr>
              <a:t>IMPACT IF ACHIEVED</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Dramatic progress in the efficiency of the scientific process, and rapid advances in our understanding of our complex world, enabling the best brains to thrive wherever they are.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1"/>
          <p:cNvSpPr txBox="1">
            <a:spLocks noChangeArrowheads="1"/>
          </p:cNvSpPr>
          <p:nvPr/>
        </p:nvSpPr>
        <p:spPr bwMode="auto">
          <a:xfrm>
            <a:off x="285720" y="500042"/>
            <a:ext cx="8572560" cy="2643206"/>
          </a:xfrm>
          <a:prstGeom prst="rect">
            <a:avLst/>
          </a:prstGeom>
          <a:noFill/>
          <a:ln w="9525">
            <a:noFill/>
            <a:round/>
            <a:headEnd/>
            <a:tailEnd/>
          </a:ln>
        </p:spPr>
        <p:txBody>
          <a:bodyPr lIns="90000" tIns="46800" rIns="90000" bIns="46800"/>
          <a:lstStyle/>
          <a:p>
            <a:pPr marL="309563" indent="-309563">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dirty="0">
                <a:solidFill>
                  <a:srgbClr val="990033"/>
                </a:solidFill>
                <a:latin typeface="Georgia" pitchFamily="18" charset="0"/>
              </a:rPr>
              <a:t>	(3) </a:t>
            </a:r>
            <a:r>
              <a:rPr lang="en-GB" sz="3200" dirty="0">
                <a:solidFill>
                  <a:srgbClr val="990033"/>
                </a:solidFill>
                <a:latin typeface="Georgia" pitchFamily="18" charset="0"/>
              </a:rPr>
              <a:t>Producers of data benefit from opening it to broad access and prefer to deposit their data with confidence in reliable repositories. A framework of repositories work to international standards, to ensure they are trustworthy</a:t>
            </a:r>
            <a:r>
              <a:rPr lang="en-GB" sz="3200" dirty="0" smtClean="0">
                <a:solidFill>
                  <a:srgbClr val="990033"/>
                </a:solidFill>
                <a:latin typeface="Georgia" pitchFamily="18" charset="0"/>
              </a:rPr>
              <a:t>.</a:t>
            </a:r>
            <a:endParaRPr lang="en-GB" sz="2400" dirty="0">
              <a:solidFill>
                <a:srgbClr val="990033"/>
              </a:solidFill>
              <a:latin typeface="Georgia" pitchFamily="18" charset="0"/>
            </a:endParaRPr>
          </a:p>
        </p:txBody>
      </p:sp>
      <p:sp>
        <p:nvSpPr>
          <p:cNvPr id="141315" name="Text Box 4"/>
          <p:cNvSpPr txBox="1">
            <a:spLocks noChangeArrowheads="1"/>
          </p:cNvSpPr>
          <p:nvPr/>
        </p:nvSpPr>
        <p:spPr bwMode="auto">
          <a:xfrm>
            <a:off x="1028700" y="0"/>
            <a:ext cx="8115300" cy="1154112"/>
          </a:xfrm>
          <a:prstGeom prst="rect">
            <a:avLst/>
          </a:prstGeom>
          <a:noFill/>
          <a:ln w="9525">
            <a:noFill/>
            <a:round/>
            <a:headEnd/>
            <a:tailEnd/>
          </a:ln>
        </p:spPr>
        <p:txBody>
          <a:bodyPr lIns="90000" tIns="46800" rIns="90000" bIns="46800"/>
          <a:lstStyle/>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a:solidFill>
                  <a:srgbClr val="A50021"/>
                </a:solidFill>
                <a:latin typeface="Georgia" pitchFamily="18" charset="0"/>
              </a:rPr>
              <a:t>vision 2030</a:t>
            </a:r>
          </a:p>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b="1" dirty="0">
              <a:solidFill>
                <a:srgbClr val="A50021"/>
              </a:solidFill>
              <a:latin typeface="Georgia" pitchFamily="18" charset="0"/>
            </a:endParaRPr>
          </a:p>
        </p:txBody>
      </p:sp>
      <p:sp>
        <p:nvSpPr>
          <p:cNvPr id="4" name="TextBox 3"/>
          <p:cNvSpPr txBox="1"/>
          <p:nvPr/>
        </p:nvSpPr>
        <p:spPr>
          <a:xfrm>
            <a:off x="214282" y="3214686"/>
            <a:ext cx="8929718" cy="3899529"/>
          </a:xfrm>
          <a:prstGeom prst="rect">
            <a:avLst/>
          </a:prstGeom>
          <a:solidFill>
            <a:schemeClr val="bg1"/>
          </a:solidFill>
        </p:spPr>
        <p:txBody>
          <a:bodyPr wrap="square" rtlCol="0">
            <a:spAutoFit/>
          </a:bodyPr>
          <a:lstStyle/>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Propose reliable metrics to assess the quality and impact of </a:t>
            </a:r>
            <a:r>
              <a:rPr lang="en-GB" dirty="0" err="1" smtClean="0">
                <a:solidFill>
                  <a:srgbClr val="990033"/>
                </a:solidFill>
                <a:latin typeface="Georgia" pitchFamily="18" charset="0"/>
              </a:rPr>
              <a:t>datasets.All</a:t>
            </a:r>
            <a:r>
              <a:rPr lang="en-GB" dirty="0" smtClean="0">
                <a:solidFill>
                  <a:srgbClr val="990033"/>
                </a:solidFill>
                <a:latin typeface="Georgia" pitchFamily="18" charset="0"/>
              </a:rPr>
              <a:t> agencies should recognise high quality data publication in career advancement.</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Create instruments so long-term (rolling) EU and national funding is available for the maintenance and curation of significant datasets.</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Help create and support international audit and certification processes.</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Link funding of repositories at EU and national level to their evaluation.</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Create the discipline of data scientist, to ensure curation and quality in all aspects of the system.</a:t>
            </a:r>
          </a:p>
          <a:p>
            <a:pPr marL="717550" lvl="1" indent="-260350">
              <a:lnSpc>
                <a:spcPct val="90000"/>
              </a:lnSpc>
              <a:spcBef>
                <a:spcPts val="600"/>
              </a:spcBef>
              <a:buClr>
                <a:srgbClr val="990033"/>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dirty="0" smtClean="0">
                <a:solidFill>
                  <a:schemeClr val="accent2"/>
                </a:solidFill>
                <a:latin typeface="Georgia" pitchFamily="18" charset="0"/>
              </a:rPr>
              <a:t>IMPACT IF ACHIEVED</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Data-rich society with information that can be used for new and unexpected purposes.</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Trustworthy information is useable now and for future generations.</a:t>
            </a:r>
          </a:p>
          <a:p>
            <a:endParaRPr lang="en-GB"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1"/>
          <p:cNvSpPr txBox="1">
            <a:spLocks noChangeArrowheads="1"/>
          </p:cNvSpPr>
          <p:nvPr/>
        </p:nvSpPr>
        <p:spPr bwMode="auto">
          <a:xfrm>
            <a:off x="250001" y="571480"/>
            <a:ext cx="8643998" cy="2357454"/>
          </a:xfrm>
          <a:prstGeom prst="rect">
            <a:avLst/>
          </a:prstGeom>
          <a:noFill/>
          <a:ln w="9525">
            <a:noFill/>
            <a:round/>
            <a:headEnd/>
            <a:tailEnd/>
          </a:ln>
        </p:spPr>
        <p:txBody>
          <a:bodyPr lIns="90000" tIns="46800" rIns="90000" bIns="46800"/>
          <a:lstStyle/>
          <a:p>
            <a:pPr marL="309563" indent="-309563">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dirty="0">
                <a:solidFill>
                  <a:srgbClr val="990033"/>
                </a:solidFill>
                <a:latin typeface="Georgia" pitchFamily="18" charset="0"/>
              </a:rPr>
              <a:t>	(4) </a:t>
            </a:r>
            <a:r>
              <a:rPr lang="en-GB" sz="3200" dirty="0">
                <a:solidFill>
                  <a:srgbClr val="990033"/>
                </a:solidFill>
                <a:latin typeface="Georgia" pitchFamily="18" charset="0"/>
              </a:rPr>
              <a:t>Public funding rises, because funding bodies have confidence that their investments in research are paying back extra dividends to society, through increased use and re-use of publicly generated data</a:t>
            </a:r>
            <a:r>
              <a:rPr lang="en-GB" sz="3200" dirty="0" smtClean="0">
                <a:solidFill>
                  <a:srgbClr val="990033"/>
                </a:solidFill>
                <a:latin typeface="Georgia" pitchFamily="18" charset="0"/>
              </a:rPr>
              <a:t>.</a:t>
            </a:r>
            <a:endParaRPr lang="en-GB" sz="2400" dirty="0">
              <a:solidFill>
                <a:srgbClr val="990033"/>
              </a:solidFill>
              <a:latin typeface="Georgia" pitchFamily="18" charset="0"/>
            </a:endParaRPr>
          </a:p>
        </p:txBody>
      </p:sp>
      <p:sp>
        <p:nvSpPr>
          <p:cNvPr id="143363" name="Text Box 4"/>
          <p:cNvSpPr txBox="1">
            <a:spLocks noChangeArrowheads="1"/>
          </p:cNvSpPr>
          <p:nvPr/>
        </p:nvSpPr>
        <p:spPr bwMode="auto">
          <a:xfrm>
            <a:off x="1028700" y="0"/>
            <a:ext cx="8115300" cy="1154112"/>
          </a:xfrm>
          <a:prstGeom prst="rect">
            <a:avLst/>
          </a:prstGeom>
          <a:noFill/>
          <a:ln w="9525">
            <a:noFill/>
            <a:round/>
            <a:headEnd/>
            <a:tailEnd/>
          </a:ln>
        </p:spPr>
        <p:txBody>
          <a:bodyPr lIns="90000" tIns="46800" rIns="90000" bIns="46800"/>
          <a:lstStyle/>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a:solidFill>
                  <a:srgbClr val="A50021"/>
                </a:solidFill>
                <a:latin typeface="Georgia" pitchFamily="18" charset="0"/>
              </a:rPr>
              <a:t>vision </a:t>
            </a:r>
            <a:r>
              <a:rPr lang="en-GB" sz="3200" b="1" dirty="0" smtClean="0">
                <a:solidFill>
                  <a:srgbClr val="A50021"/>
                </a:solidFill>
                <a:latin typeface="Georgia" pitchFamily="18" charset="0"/>
              </a:rPr>
              <a:t>2030</a:t>
            </a:r>
            <a:endParaRPr lang="en-GB" sz="3200" b="1" dirty="0">
              <a:solidFill>
                <a:srgbClr val="A50021"/>
              </a:solidFill>
              <a:latin typeface="Georgia" pitchFamily="18" charset="0"/>
            </a:endParaRPr>
          </a:p>
        </p:txBody>
      </p:sp>
      <p:sp>
        <p:nvSpPr>
          <p:cNvPr id="4" name="TextBox 3"/>
          <p:cNvSpPr txBox="1"/>
          <p:nvPr/>
        </p:nvSpPr>
        <p:spPr>
          <a:xfrm>
            <a:off x="285720" y="3071810"/>
            <a:ext cx="8643998" cy="1271117"/>
          </a:xfrm>
          <a:prstGeom prst="rect">
            <a:avLst/>
          </a:prstGeom>
          <a:solidFill>
            <a:schemeClr val="bg1"/>
          </a:solidFill>
        </p:spPr>
        <p:txBody>
          <a:bodyPr wrap="square" rtlCol="0">
            <a:spAutoFit/>
          </a:bodyPr>
          <a:lstStyle/>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EU and national agencies mandate that data management plans be created.</a:t>
            </a:r>
          </a:p>
          <a:p>
            <a:pPr marL="717550" lvl="1" indent="-260350">
              <a:lnSpc>
                <a:spcPct val="90000"/>
              </a:lnSpc>
              <a:spcBef>
                <a:spcPts val="600"/>
              </a:spcBef>
              <a:buClr>
                <a:srgbClr val="990033"/>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dirty="0" smtClean="0">
                <a:solidFill>
                  <a:schemeClr val="accent2"/>
                </a:solidFill>
                <a:latin typeface="Georgia" pitchFamily="18" charset="0"/>
              </a:rPr>
              <a:t>IMPACT IF ACHIEVED</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Funders have a strategic view of the value of data produced.</a:t>
            </a:r>
          </a:p>
          <a:p>
            <a:endParaRPr lang="en-GB"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dirty="0"/>
          </a:p>
        </p:txBody>
      </p:sp>
      <p:sp>
        <p:nvSpPr>
          <p:cNvPr id="7" name="Text Box 4"/>
          <p:cNvSpPr txBox="1">
            <a:spLocks noChangeArrowheads="1"/>
          </p:cNvSpPr>
          <p:nvPr/>
        </p:nvSpPr>
        <p:spPr bwMode="auto">
          <a:xfrm>
            <a:off x="827088" y="260350"/>
            <a:ext cx="8115300" cy="1154113"/>
          </a:xfrm>
          <a:prstGeom prst="rect">
            <a:avLst/>
          </a:prstGeom>
          <a:noFill/>
          <a:ln w="9525">
            <a:noFill/>
            <a:round/>
            <a:headEnd/>
            <a:tailEnd/>
          </a:ln>
        </p:spPr>
        <p:txBody>
          <a:bodyPr lIns="90000" tIns="46800" rIns="90000" bIns="46800"/>
          <a:lstStyle/>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smtClean="0">
                <a:solidFill>
                  <a:srgbClr val="A50021"/>
                </a:solidFill>
                <a:latin typeface="Georgia" pitchFamily="18" charset="0"/>
              </a:rPr>
              <a:t>Outline</a:t>
            </a:r>
            <a:endParaRPr lang="en-GB" sz="2800" b="1" dirty="0">
              <a:solidFill>
                <a:srgbClr val="A50021"/>
              </a:solidFill>
              <a:latin typeface="Georgia" pitchFamily="18" charset="0"/>
            </a:endParaRPr>
          </a:p>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b="1" dirty="0">
              <a:solidFill>
                <a:srgbClr val="A50021"/>
              </a:solidFill>
              <a:latin typeface="Georgia" pitchFamily="18" charset="0"/>
            </a:endParaRPr>
          </a:p>
        </p:txBody>
      </p:sp>
      <p:sp>
        <p:nvSpPr>
          <p:cNvPr id="8" name="Rectangle 4"/>
          <p:cNvSpPr>
            <a:spLocks noChangeArrowheads="1"/>
          </p:cNvSpPr>
          <p:nvPr/>
        </p:nvSpPr>
        <p:spPr bwMode="auto">
          <a:xfrm>
            <a:off x="642910" y="1478150"/>
            <a:ext cx="7358114" cy="2554545"/>
          </a:xfrm>
          <a:prstGeom prst="rect">
            <a:avLst/>
          </a:prstGeom>
          <a:noFill/>
          <a:ln w="9525">
            <a:noFill/>
            <a:miter lim="800000"/>
            <a:headEnd/>
            <a:tailEnd/>
          </a:ln>
        </p:spPr>
        <p:txBody>
          <a:bodyPr wrap="square" anchor="ctr">
            <a:spAutoFit/>
          </a:bodyPr>
          <a:lstStyle/>
          <a:p>
            <a:pPr marL="365125" indent="-365125">
              <a:buFont typeface="Wingdings" pitchFamily="2" charset="2"/>
              <a:buChar char="q"/>
            </a:pPr>
            <a:r>
              <a:rPr lang="en-GB" sz="3200" b="1" dirty="0" smtClean="0">
                <a:solidFill>
                  <a:schemeClr val="accent2"/>
                </a:solidFill>
                <a:latin typeface="Georgia" pitchFamily="18" charset="0"/>
              </a:rPr>
              <a:t>Context</a:t>
            </a:r>
          </a:p>
          <a:p>
            <a:pPr marL="365125" indent="-365125">
              <a:buFont typeface="Wingdings" pitchFamily="2" charset="2"/>
              <a:buChar char="q"/>
            </a:pPr>
            <a:r>
              <a:rPr lang="en-GB" sz="3200" dirty="0" smtClean="0">
                <a:solidFill>
                  <a:srgbClr val="990033"/>
                </a:solidFill>
                <a:latin typeface="Georgia" pitchFamily="18" charset="0"/>
              </a:rPr>
              <a:t>Vision</a:t>
            </a:r>
          </a:p>
          <a:p>
            <a:pPr marL="365125" indent="-365125">
              <a:buFont typeface="Wingdings" pitchFamily="2" charset="2"/>
              <a:buChar char="q"/>
            </a:pPr>
            <a:r>
              <a:rPr lang="en-GB" sz="3200" dirty="0" smtClean="0">
                <a:solidFill>
                  <a:srgbClr val="990033"/>
                </a:solidFill>
                <a:latin typeface="Georgia" pitchFamily="18" charset="0"/>
              </a:rPr>
              <a:t>Integration &amp; initial wish list</a:t>
            </a:r>
          </a:p>
          <a:p>
            <a:pPr marL="365125" indent="-365125">
              <a:buFont typeface="Wingdings" pitchFamily="2" charset="2"/>
              <a:buChar char="q"/>
            </a:pPr>
            <a:r>
              <a:rPr lang="en-GB" sz="3200" dirty="0" smtClean="0">
                <a:solidFill>
                  <a:srgbClr val="990033"/>
                </a:solidFill>
                <a:latin typeface="Georgia" pitchFamily="18" charset="0"/>
              </a:rPr>
              <a:t>Benefits</a:t>
            </a:r>
          </a:p>
          <a:p>
            <a:pPr marL="365125" indent="-365125">
              <a:buFont typeface="Wingdings" pitchFamily="2" charset="2"/>
              <a:buChar char="q"/>
            </a:pPr>
            <a:r>
              <a:rPr lang="en-GB" sz="3200" dirty="0" smtClean="0">
                <a:solidFill>
                  <a:srgbClr val="990033"/>
                </a:solidFill>
                <a:latin typeface="Georgia" pitchFamily="18" charset="0"/>
              </a:rPr>
              <a:t>Obstacles</a:t>
            </a:r>
            <a:endParaRPr lang="en-GB" sz="3200" dirty="0">
              <a:solidFill>
                <a:srgbClr val="990033"/>
              </a:solidFill>
              <a:latin typeface="Georg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1"/>
          <p:cNvSpPr txBox="1">
            <a:spLocks noChangeArrowheads="1"/>
          </p:cNvSpPr>
          <p:nvPr/>
        </p:nvSpPr>
        <p:spPr bwMode="auto">
          <a:xfrm>
            <a:off x="250001" y="642918"/>
            <a:ext cx="8643998" cy="2500330"/>
          </a:xfrm>
          <a:prstGeom prst="rect">
            <a:avLst/>
          </a:prstGeom>
          <a:noFill/>
          <a:ln w="9525">
            <a:noFill/>
            <a:round/>
            <a:headEnd/>
            <a:tailEnd/>
          </a:ln>
        </p:spPr>
        <p:txBody>
          <a:bodyPr lIns="90000" tIns="46800" rIns="90000" bIns="46800"/>
          <a:lstStyle/>
          <a:p>
            <a:pPr marL="309563" indent="-309563">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dirty="0">
                <a:solidFill>
                  <a:srgbClr val="990033"/>
                </a:solidFill>
                <a:latin typeface="Georgia" pitchFamily="18" charset="0"/>
              </a:rPr>
              <a:t>	(5) </a:t>
            </a:r>
            <a:r>
              <a:rPr lang="en-GB" sz="3200" dirty="0">
                <a:solidFill>
                  <a:srgbClr val="990033"/>
                </a:solidFill>
                <a:latin typeface="Georgia" pitchFamily="18" charset="0"/>
              </a:rPr>
              <a:t>The innovative power of industry and enterprise is harnessed by clear and efficient arrangements for exchange of data between private and public sectors allowing appropriate returns for both.</a:t>
            </a:r>
            <a:endParaRPr lang="en-GB" sz="2400" dirty="0">
              <a:solidFill>
                <a:srgbClr val="990033"/>
              </a:solidFill>
              <a:latin typeface="Georgia" pitchFamily="18" charset="0"/>
            </a:endParaRPr>
          </a:p>
          <a:p>
            <a:pPr lvl="1">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endParaRPr lang="en-GB" sz="1400" dirty="0">
              <a:solidFill>
                <a:srgbClr val="990033"/>
              </a:solidFill>
              <a:latin typeface="Georgia" pitchFamily="18" charset="0"/>
            </a:endParaRPr>
          </a:p>
        </p:txBody>
      </p:sp>
      <p:sp>
        <p:nvSpPr>
          <p:cNvPr id="145411" name="Text Box 4"/>
          <p:cNvSpPr txBox="1">
            <a:spLocks noChangeArrowheads="1"/>
          </p:cNvSpPr>
          <p:nvPr/>
        </p:nvSpPr>
        <p:spPr bwMode="auto">
          <a:xfrm>
            <a:off x="1028700" y="0"/>
            <a:ext cx="8115300" cy="1154112"/>
          </a:xfrm>
          <a:prstGeom prst="rect">
            <a:avLst/>
          </a:prstGeom>
          <a:noFill/>
          <a:ln w="9525">
            <a:noFill/>
            <a:round/>
            <a:headEnd/>
            <a:tailEnd/>
          </a:ln>
        </p:spPr>
        <p:txBody>
          <a:bodyPr lIns="90000" tIns="46800" rIns="90000" bIns="46800"/>
          <a:lstStyle/>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a:solidFill>
                  <a:srgbClr val="A50021"/>
                </a:solidFill>
                <a:latin typeface="Georgia" pitchFamily="18" charset="0"/>
              </a:rPr>
              <a:t>vision </a:t>
            </a:r>
            <a:r>
              <a:rPr lang="en-GB" sz="3200" b="1" dirty="0" smtClean="0">
                <a:solidFill>
                  <a:srgbClr val="A50021"/>
                </a:solidFill>
                <a:latin typeface="Georgia" pitchFamily="18" charset="0"/>
              </a:rPr>
              <a:t>2030</a:t>
            </a:r>
            <a:endParaRPr lang="en-GB" sz="3200" b="1" dirty="0">
              <a:solidFill>
                <a:srgbClr val="A50021"/>
              </a:solidFill>
              <a:latin typeface="Georgia" pitchFamily="18" charset="0"/>
            </a:endParaRPr>
          </a:p>
        </p:txBody>
      </p:sp>
      <p:sp>
        <p:nvSpPr>
          <p:cNvPr id="4" name="TextBox 3"/>
          <p:cNvSpPr txBox="1"/>
          <p:nvPr/>
        </p:nvSpPr>
        <p:spPr>
          <a:xfrm>
            <a:off x="357158" y="3429000"/>
            <a:ext cx="8786842" cy="2422202"/>
          </a:xfrm>
          <a:prstGeom prst="rect">
            <a:avLst/>
          </a:prstGeom>
          <a:solidFill>
            <a:schemeClr val="bg1"/>
          </a:solidFill>
        </p:spPr>
        <p:txBody>
          <a:bodyPr wrap="square" rtlCol="0">
            <a:spAutoFit/>
          </a:bodyPr>
          <a:lstStyle/>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Use the power of EU-wide procurement to stimulate more commercial offerings and partnerships.</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Create better collaborative models and incentives for the private sector to invest and work with science for the benefit of all.</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Create improved mobility and exchange opportunities.</a:t>
            </a:r>
          </a:p>
          <a:p>
            <a:pPr marL="717550" lvl="1" indent="-260350">
              <a:lnSpc>
                <a:spcPct val="90000"/>
              </a:lnSpc>
              <a:spcBef>
                <a:spcPts val="600"/>
              </a:spcBef>
              <a:buClr>
                <a:srgbClr val="990033"/>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dirty="0" smtClean="0">
                <a:solidFill>
                  <a:schemeClr val="accent2"/>
                </a:solidFill>
                <a:latin typeface="Georgia" pitchFamily="18" charset="0"/>
              </a:rPr>
              <a:t>IMPACT IF ACHIEVED</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Commercial expertise is harnessed to the public benefit in a healthy economy.</a:t>
            </a:r>
          </a:p>
          <a:p>
            <a:endParaRPr lang="en-GB"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1"/>
          <p:cNvSpPr txBox="1">
            <a:spLocks noChangeArrowheads="1"/>
          </p:cNvSpPr>
          <p:nvPr/>
        </p:nvSpPr>
        <p:spPr bwMode="auto">
          <a:xfrm>
            <a:off x="285720" y="571480"/>
            <a:ext cx="8572560" cy="2857520"/>
          </a:xfrm>
          <a:prstGeom prst="rect">
            <a:avLst/>
          </a:prstGeom>
          <a:noFill/>
          <a:ln w="9525">
            <a:noFill/>
            <a:round/>
            <a:headEnd/>
            <a:tailEnd/>
          </a:ln>
        </p:spPr>
        <p:txBody>
          <a:bodyPr lIns="90000" tIns="46800" rIns="90000" bIns="46800"/>
          <a:lstStyle/>
          <a:p>
            <a:pPr marL="309563" indent="-309563">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dirty="0">
                <a:solidFill>
                  <a:srgbClr val="990033"/>
                </a:solidFill>
                <a:latin typeface="Georgia" pitchFamily="18" charset="0"/>
              </a:rPr>
              <a:t>	(6) </a:t>
            </a:r>
            <a:r>
              <a:rPr lang="en-GB" sz="3200" dirty="0">
                <a:solidFill>
                  <a:srgbClr val="990033"/>
                </a:solidFill>
                <a:latin typeface="Georgia" pitchFamily="18" charset="0"/>
              </a:rPr>
              <a:t>The public has access and can make creative use of the huge amount of data available; it can also contribute to the data store and enrich it. All can be adequately educated and prepared to benefit from this abundance of information.</a:t>
            </a:r>
            <a:endParaRPr lang="en-GB" sz="2400" dirty="0">
              <a:solidFill>
                <a:srgbClr val="990033"/>
              </a:solidFill>
              <a:latin typeface="Georgia" pitchFamily="18" charset="0"/>
            </a:endParaRP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endParaRPr lang="en-GB" sz="1400" dirty="0">
              <a:solidFill>
                <a:srgbClr val="990033"/>
              </a:solidFill>
              <a:latin typeface="Georgia" pitchFamily="18" charset="0"/>
            </a:endParaRPr>
          </a:p>
        </p:txBody>
      </p:sp>
      <p:sp>
        <p:nvSpPr>
          <p:cNvPr id="147459" name="Text Box 4"/>
          <p:cNvSpPr txBox="1">
            <a:spLocks noChangeArrowheads="1"/>
          </p:cNvSpPr>
          <p:nvPr/>
        </p:nvSpPr>
        <p:spPr bwMode="auto">
          <a:xfrm>
            <a:off x="1028700" y="0"/>
            <a:ext cx="8115300" cy="1154112"/>
          </a:xfrm>
          <a:prstGeom prst="rect">
            <a:avLst/>
          </a:prstGeom>
          <a:noFill/>
          <a:ln w="9525">
            <a:noFill/>
            <a:round/>
            <a:headEnd/>
            <a:tailEnd/>
          </a:ln>
        </p:spPr>
        <p:txBody>
          <a:bodyPr lIns="90000" tIns="46800" rIns="90000" bIns="46800"/>
          <a:lstStyle/>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a:solidFill>
                  <a:srgbClr val="A50021"/>
                </a:solidFill>
                <a:latin typeface="Georgia" pitchFamily="18" charset="0"/>
              </a:rPr>
              <a:t>vision </a:t>
            </a:r>
            <a:r>
              <a:rPr lang="en-GB" sz="3200" b="1" dirty="0" smtClean="0">
                <a:solidFill>
                  <a:srgbClr val="A50021"/>
                </a:solidFill>
                <a:latin typeface="Georgia" pitchFamily="18" charset="0"/>
              </a:rPr>
              <a:t>2030</a:t>
            </a:r>
            <a:endParaRPr lang="en-GB" sz="3200" b="1" dirty="0">
              <a:solidFill>
                <a:srgbClr val="A50021"/>
              </a:solidFill>
              <a:latin typeface="Georgia" pitchFamily="18" charset="0"/>
            </a:endParaRPr>
          </a:p>
        </p:txBody>
      </p:sp>
      <p:sp>
        <p:nvSpPr>
          <p:cNvPr id="5" name="TextBox 4"/>
          <p:cNvSpPr txBox="1"/>
          <p:nvPr/>
        </p:nvSpPr>
        <p:spPr>
          <a:xfrm>
            <a:off x="0" y="3429000"/>
            <a:ext cx="9144000" cy="3650230"/>
          </a:xfrm>
          <a:prstGeom prst="rect">
            <a:avLst/>
          </a:prstGeom>
          <a:solidFill>
            <a:schemeClr val="bg1"/>
          </a:solidFill>
        </p:spPr>
        <p:txBody>
          <a:bodyPr wrap="square" rtlCol="0">
            <a:spAutoFit/>
          </a:bodyPr>
          <a:lstStyle/>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Create non-specialist as well as specialist data access, visualisation, mining and research environments.</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Create annotation services to collect views and derived results.</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Create data recommender systems.</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Embed data science in all training and academic qualifications.</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Integrate into gaming and social networks</a:t>
            </a:r>
          </a:p>
          <a:p>
            <a:pPr marL="717550" lvl="1" indent="-260350">
              <a:lnSpc>
                <a:spcPct val="90000"/>
              </a:lnSpc>
              <a:spcBef>
                <a:spcPts val="600"/>
              </a:spcBef>
              <a:buClr>
                <a:srgbClr val="990033"/>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dirty="0" smtClean="0">
                <a:solidFill>
                  <a:schemeClr val="accent2"/>
                </a:solidFill>
                <a:latin typeface="Georgia" pitchFamily="18" charset="0"/>
              </a:rPr>
              <a:t>IMPACT IF ACHIEVED</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Citizens get a better awareness of and confidence in sciences, and can play an active role in evidence based decision making and can question statements made in the media.</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endParaRPr lang="en-GB" dirty="0" smtClean="0">
              <a:solidFill>
                <a:srgbClr val="990033"/>
              </a:solidFill>
              <a:latin typeface="Georgia" pitchFamily="18" charset="0"/>
            </a:endParaRPr>
          </a:p>
          <a:p>
            <a:endParaRPr lang="en-GB"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ext Box 1"/>
          <p:cNvSpPr txBox="1">
            <a:spLocks noChangeArrowheads="1"/>
          </p:cNvSpPr>
          <p:nvPr/>
        </p:nvSpPr>
        <p:spPr bwMode="auto">
          <a:xfrm>
            <a:off x="285720" y="571480"/>
            <a:ext cx="8572560" cy="2071702"/>
          </a:xfrm>
          <a:prstGeom prst="rect">
            <a:avLst/>
          </a:prstGeom>
          <a:noFill/>
          <a:ln w="9525">
            <a:noFill/>
            <a:round/>
            <a:headEnd/>
            <a:tailEnd/>
          </a:ln>
        </p:spPr>
        <p:txBody>
          <a:bodyPr lIns="90000" tIns="46800" rIns="90000" bIns="46800"/>
          <a:lstStyle/>
          <a:p>
            <a:pPr marL="309563" indent="-309563">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dirty="0">
                <a:solidFill>
                  <a:srgbClr val="990033"/>
                </a:solidFill>
                <a:latin typeface="Georgia" pitchFamily="18" charset="0"/>
              </a:rPr>
              <a:t>	(7) </a:t>
            </a:r>
            <a:r>
              <a:rPr lang="en-GB" sz="3200" dirty="0">
                <a:solidFill>
                  <a:srgbClr val="990033"/>
                </a:solidFill>
                <a:latin typeface="Georgia" pitchFamily="18" charset="0"/>
              </a:rPr>
              <a:t>Policy makers can make decisions based on solid evidence, and can monitor the impacts of these decisions. Government becomes more trustworthy</a:t>
            </a:r>
            <a:r>
              <a:rPr lang="en-GB" sz="3200" dirty="0" smtClean="0">
                <a:solidFill>
                  <a:srgbClr val="990033"/>
                </a:solidFill>
                <a:latin typeface="Georgia" pitchFamily="18" charset="0"/>
              </a:rPr>
              <a:t>.</a:t>
            </a:r>
            <a:endParaRPr lang="en-GB" sz="2400" dirty="0">
              <a:solidFill>
                <a:srgbClr val="990033"/>
              </a:solidFill>
              <a:latin typeface="Georgia" pitchFamily="18" charset="0"/>
            </a:endParaRPr>
          </a:p>
        </p:txBody>
      </p:sp>
      <p:sp>
        <p:nvSpPr>
          <p:cNvPr id="158723" name="Text Box 4"/>
          <p:cNvSpPr txBox="1">
            <a:spLocks noChangeArrowheads="1"/>
          </p:cNvSpPr>
          <p:nvPr/>
        </p:nvSpPr>
        <p:spPr bwMode="auto">
          <a:xfrm>
            <a:off x="1028700" y="0"/>
            <a:ext cx="8115300" cy="1154112"/>
          </a:xfrm>
          <a:prstGeom prst="rect">
            <a:avLst/>
          </a:prstGeom>
          <a:noFill/>
          <a:ln w="9525">
            <a:noFill/>
            <a:round/>
            <a:headEnd/>
            <a:tailEnd/>
          </a:ln>
        </p:spPr>
        <p:txBody>
          <a:bodyPr lIns="90000" tIns="46800" rIns="90000" bIns="46800"/>
          <a:lstStyle/>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a:solidFill>
                  <a:srgbClr val="A50021"/>
                </a:solidFill>
                <a:latin typeface="Georgia" pitchFamily="18" charset="0"/>
              </a:rPr>
              <a:t>vision </a:t>
            </a:r>
            <a:r>
              <a:rPr lang="en-GB" sz="3200" b="1" dirty="0" smtClean="0">
                <a:solidFill>
                  <a:srgbClr val="A50021"/>
                </a:solidFill>
                <a:latin typeface="Georgia" pitchFamily="18" charset="0"/>
              </a:rPr>
              <a:t>2030</a:t>
            </a:r>
            <a:endParaRPr lang="en-GB" sz="3200" b="1" dirty="0">
              <a:solidFill>
                <a:srgbClr val="A50021"/>
              </a:solidFill>
              <a:latin typeface="Georgia" pitchFamily="18" charset="0"/>
            </a:endParaRPr>
          </a:p>
        </p:txBody>
      </p:sp>
      <p:sp>
        <p:nvSpPr>
          <p:cNvPr id="4" name="TextBox 3"/>
          <p:cNvSpPr txBox="1"/>
          <p:nvPr/>
        </p:nvSpPr>
        <p:spPr>
          <a:xfrm>
            <a:off x="357158" y="2928934"/>
            <a:ext cx="8786842" cy="2111347"/>
          </a:xfrm>
          <a:prstGeom prst="rect">
            <a:avLst/>
          </a:prstGeom>
          <a:solidFill>
            <a:schemeClr val="bg1"/>
          </a:solidFill>
        </p:spPr>
        <p:txBody>
          <a:bodyPr wrap="square" rtlCol="0">
            <a:spAutoFit/>
          </a:bodyPr>
          <a:lstStyle/>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Policy makers are able to make decisions based on solid evidence, and can monitor the impacts of these decisions. Government becomes more trustworthy.</a:t>
            </a:r>
          </a:p>
          <a:p>
            <a:pPr marL="717550" lvl="1" indent="-260350">
              <a:lnSpc>
                <a:spcPct val="90000"/>
              </a:lnSpc>
              <a:spcBef>
                <a:spcPts val="600"/>
              </a:spcBef>
              <a:buClr>
                <a:srgbClr val="990033"/>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dirty="0" smtClean="0">
                <a:solidFill>
                  <a:schemeClr val="accent2"/>
                </a:solidFill>
                <a:latin typeface="Georgia" pitchFamily="18" charset="0"/>
              </a:rPr>
              <a:t>IMPACT IF ACHIEVED</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Policy decisions are evidence-based to bridge the gap between society and decision-making, and increase public confidence in political decisions.</a:t>
            </a:r>
          </a:p>
          <a:p>
            <a:endParaRPr lang="en-GB"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1"/>
          <p:cNvSpPr txBox="1">
            <a:spLocks noChangeArrowheads="1"/>
          </p:cNvSpPr>
          <p:nvPr/>
        </p:nvSpPr>
        <p:spPr bwMode="auto">
          <a:xfrm>
            <a:off x="250001" y="500042"/>
            <a:ext cx="8643998" cy="1214446"/>
          </a:xfrm>
          <a:prstGeom prst="rect">
            <a:avLst/>
          </a:prstGeom>
          <a:noFill/>
          <a:ln w="9525">
            <a:noFill/>
            <a:round/>
            <a:headEnd/>
            <a:tailEnd/>
          </a:ln>
        </p:spPr>
        <p:txBody>
          <a:bodyPr lIns="90000" tIns="46800" rIns="90000" bIns="46800"/>
          <a:lstStyle/>
          <a:p>
            <a:pPr marL="309563" indent="-309563">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dirty="0">
                <a:solidFill>
                  <a:srgbClr val="990033"/>
                </a:solidFill>
                <a:latin typeface="Georgia" pitchFamily="18" charset="0"/>
              </a:rPr>
              <a:t>	(8) </a:t>
            </a:r>
            <a:r>
              <a:rPr lang="en-GB" sz="3200" dirty="0">
                <a:solidFill>
                  <a:srgbClr val="990033"/>
                </a:solidFill>
                <a:latin typeface="Georgia" pitchFamily="18" charset="0"/>
              </a:rPr>
              <a:t>Global governance promotes international trust and interoperability</a:t>
            </a:r>
            <a:r>
              <a:rPr lang="en-GB" sz="3200" dirty="0" smtClean="0">
                <a:solidFill>
                  <a:srgbClr val="990033"/>
                </a:solidFill>
                <a:latin typeface="Georgia" pitchFamily="18" charset="0"/>
              </a:rPr>
              <a:t>.</a:t>
            </a:r>
            <a:endParaRPr lang="en-GB" sz="2400" dirty="0">
              <a:solidFill>
                <a:srgbClr val="990033"/>
              </a:solidFill>
              <a:latin typeface="Georgia" pitchFamily="18" charset="0"/>
            </a:endParaRPr>
          </a:p>
        </p:txBody>
      </p:sp>
      <p:sp>
        <p:nvSpPr>
          <p:cNvPr id="160771" name="Text Box 4"/>
          <p:cNvSpPr txBox="1">
            <a:spLocks noChangeArrowheads="1"/>
          </p:cNvSpPr>
          <p:nvPr/>
        </p:nvSpPr>
        <p:spPr bwMode="auto">
          <a:xfrm>
            <a:off x="1028700" y="0"/>
            <a:ext cx="8115300" cy="1154112"/>
          </a:xfrm>
          <a:prstGeom prst="rect">
            <a:avLst/>
          </a:prstGeom>
          <a:noFill/>
          <a:ln w="9525">
            <a:noFill/>
            <a:round/>
            <a:headEnd/>
            <a:tailEnd/>
          </a:ln>
        </p:spPr>
        <p:txBody>
          <a:bodyPr lIns="90000" tIns="46800" rIns="90000" bIns="46800"/>
          <a:lstStyle/>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a:solidFill>
                  <a:srgbClr val="A50021"/>
                </a:solidFill>
                <a:latin typeface="Georgia" pitchFamily="18" charset="0"/>
              </a:rPr>
              <a:t>vision </a:t>
            </a:r>
            <a:r>
              <a:rPr lang="en-GB" sz="3200" b="1" dirty="0" smtClean="0">
                <a:solidFill>
                  <a:srgbClr val="A50021"/>
                </a:solidFill>
                <a:latin typeface="Georgia" pitchFamily="18" charset="0"/>
              </a:rPr>
              <a:t>2030</a:t>
            </a:r>
            <a:endParaRPr lang="en-GB" sz="3200" b="1" dirty="0">
              <a:solidFill>
                <a:srgbClr val="A50021"/>
              </a:solidFill>
              <a:latin typeface="Georgia" pitchFamily="18" charset="0"/>
            </a:endParaRPr>
          </a:p>
        </p:txBody>
      </p:sp>
      <p:sp>
        <p:nvSpPr>
          <p:cNvPr id="4" name="TextBox 3"/>
          <p:cNvSpPr txBox="1"/>
          <p:nvPr/>
        </p:nvSpPr>
        <p:spPr>
          <a:xfrm>
            <a:off x="214282" y="2928934"/>
            <a:ext cx="8643998" cy="2671501"/>
          </a:xfrm>
          <a:prstGeom prst="rect">
            <a:avLst/>
          </a:prstGeom>
          <a:solidFill>
            <a:schemeClr val="bg1"/>
          </a:solidFill>
        </p:spPr>
        <p:txBody>
          <a:bodyPr wrap="square" rtlCol="0">
            <a:spAutoFit/>
          </a:bodyPr>
          <a:lstStyle/>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Member states should publish their strategy, and resources, for implementation, by 2015.</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Create a European framework for certification for those coming up to an appropriate level of interoperability.</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Create a “scientific </a:t>
            </a:r>
            <a:r>
              <a:rPr lang="en-GB" dirty="0" err="1" smtClean="0">
                <a:solidFill>
                  <a:srgbClr val="990033"/>
                </a:solidFill>
                <a:latin typeface="Georgia" pitchFamily="18" charset="0"/>
              </a:rPr>
              <a:t>Davos</a:t>
            </a:r>
            <a:r>
              <a:rPr lang="en-GB" dirty="0" smtClean="0">
                <a:solidFill>
                  <a:srgbClr val="990033"/>
                </a:solidFill>
                <a:latin typeface="Georgia" pitchFamily="18" charset="0"/>
              </a:rPr>
              <a:t>” meeting to bring commercial and scientific domains together.</a:t>
            </a:r>
          </a:p>
          <a:p>
            <a:pPr marL="717550" lvl="1" indent="-260350">
              <a:lnSpc>
                <a:spcPct val="90000"/>
              </a:lnSpc>
              <a:spcBef>
                <a:spcPts val="600"/>
              </a:spcBef>
              <a:buClr>
                <a:srgbClr val="990033"/>
              </a:buClr>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b="1" dirty="0" smtClean="0">
                <a:solidFill>
                  <a:schemeClr val="accent2"/>
                </a:solidFill>
                <a:latin typeface="Georgia" pitchFamily="18" charset="0"/>
              </a:rPr>
              <a:t>IMPACT IF ACHIEVED</a:t>
            </a:r>
          </a:p>
          <a:p>
            <a:pPr marL="717550" lvl="1" indent="-260350">
              <a:lnSpc>
                <a:spcPct val="90000"/>
              </a:lnSpc>
              <a:spcBef>
                <a:spcPts val="600"/>
              </a:spcBef>
              <a:buClr>
                <a:srgbClr val="990033"/>
              </a:buClr>
              <a:buFont typeface="Wingdings" pitchFamily="2" charset="2"/>
              <a:buChar char="q"/>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dirty="0" smtClean="0">
                <a:solidFill>
                  <a:srgbClr val="990033"/>
                </a:solidFill>
                <a:latin typeface="Georgia" pitchFamily="18" charset="0"/>
              </a:rPr>
              <a:t>We avoid fragmentation of data and resources.</a:t>
            </a:r>
          </a:p>
          <a:p>
            <a:endParaRPr lang="en-GB"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dirty="0"/>
          </a:p>
        </p:txBody>
      </p:sp>
      <p:sp>
        <p:nvSpPr>
          <p:cNvPr id="7" name="Text Box 4"/>
          <p:cNvSpPr txBox="1">
            <a:spLocks noChangeArrowheads="1"/>
          </p:cNvSpPr>
          <p:nvPr/>
        </p:nvSpPr>
        <p:spPr bwMode="auto">
          <a:xfrm>
            <a:off x="827088" y="260350"/>
            <a:ext cx="8115300" cy="1154113"/>
          </a:xfrm>
          <a:prstGeom prst="rect">
            <a:avLst/>
          </a:prstGeom>
          <a:noFill/>
          <a:ln w="9525">
            <a:noFill/>
            <a:round/>
            <a:headEnd/>
            <a:tailEnd/>
          </a:ln>
        </p:spPr>
        <p:txBody>
          <a:bodyPr lIns="90000" tIns="46800" rIns="90000" bIns="46800"/>
          <a:lstStyle/>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smtClean="0">
                <a:solidFill>
                  <a:srgbClr val="A50021"/>
                </a:solidFill>
                <a:latin typeface="Georgia" pitchFamily="18" charset="0"/>
              </a:rPr>
              <a:t>Outline</a:t>
            </a:r>
            <a:endParaRPr lang="en-GB" sz="2800" b="1" dirty="0">
              <a:solidFill>
                <a:srgbClr val="A50021"/>
              </a:solidFill>
              <a:latin typeface="Georgia" pitchFamily="18" charset="0"/>
            </a:endParaRPr>
          </a:p>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b="1" dirty="0">
              <a:solidFill>
                <a:srgbClr val="A50021"/>
              </a:solidFill>
              <a:latin typeface="Georgia" pitchFamily="18" charset="0"/>
            </a:endParaRPr>
          </a:p>
        </p:txBody>
      </p:sp>
      <p:sp>
        <p:nvSpPr>
          <p:cNvPr id="8" name="Rectangle 4"/>
          <p:cNvSpPr>
            <a:spLocks noChangeArrowheads="1"/>
          </p:cNvSpPr>
          <p:nvPr/>
        </p:nvSpPr>
        <p:spPr bwMode="auto">
          <a:xfrm>
            <a:off x="642910" y="1478150"/>
            <a:ext cx="7358114" cy="2554545"/>
          </a:xfrm>
          <a:prstGeom prst="rect">
            <a:avLst/>
          </a:prstGeom>
          <a:noFill/>
          <a:ln w="9525">
            <a:noFill/>
            <a:miter lim="800000"/>
            <a:headEnd/>
            <a:tailEnd/>
          </a:ln>
        </p:spPr>
        <p:txBody>
          <a:bodyPr wrap="square" anchor="ctr">
            <a:spAutoFit/>
          </a:bodyPr>
          <a:lstStyle/>
          <a:p>
            <a:pPr marL="365125" indent="-365125">
              <a:buFont typeface="Wingdings" pitchFamily="2" charset="2"/>
              <a:buChar char="q"/>
            </a:pPr>
            <a:r>
              <a:rPr lang="en-GB" sz="3200" dirty="0" smtClean="0">
                <a:solidFill>
                  <a:srgbClr val="990033"/>
                </a:solidFill>
                <a:latin typeface="Georgia" pitchFamily="18" charset="0"/>
              </a:rPr>
              <a:t>Context</a:t>
            </a:r>
          </a:p>
          <a:p>
            <a:pPr marL="365125" indent="-365125">
              <a:buFont typeface="Wingdings" pitchFamily="2" charset="2"/>
              <a:buChar char="q"/>
            </a:pPr>
            <a:r>
              <a:rPr lang="en-GB" sz="3200" dirty="0" smtClean="0">
                <a:solidFill>
                  <a:srgbClr val="990033"/>
                </a:solidFill>
                <a:latin typeface="Georgia" pitchFamily="18" charset="0"/>
              </a:rPr>
              <a:t>Vision</a:t>
            </a:r>
          </a:p>
          <a:p>
            <a:pPr marL="365125" indent="-365125">
              <a:buFont typeface="Wingdings" pitchFamily="2" charset="2"/>
              <a:buChar char="q"/>
            </a:pPr>
            <a:r>
              <a:rPr lang="en-GB" sz="3200" b="1" dirty="0" smtClean="0">
                <a:solidFill>
                  <a:schemeClr val="accent2"/>
                </a:solidFill>
                <a:latin typeface="Georgia" pitchFamily="18" charset="0"/>
              </a:rPr>
              <a:t>Integration &amp; initial wish list</a:t>
            </a:r>
          </a:p>
          <a:p>
            <a:pPr marL="365125" indent="-365125">
              <a:buFont typeface="Wingdings" pitchFamily="2" charset="2"/>
              <a:buChar char="q"/>
            </a:pPr>
            <a:r>
              <a:rPr lang="en-GB" sz="3200" dirty="0" smtClean="0">
                <a:solidFill>
                  <a:srgbClr val="990033"/>
                </a:solidFill>
                <a:latin typeface="Georgia" pitchFamily="18" charset="0"/>
              </a:rPr>
              <a:t>Benefits</a:t>
            </a:r>
          </a:p>
          <a:p>
            <a:pPr marL="365125" indent="-365125">
              <a:buFont typeface="Wingdings" pitchFamily="2" charset="2"/>
              <a:buChar char="q"/>
            </a:pPr>
            <a:r>
              <a:rPr lang="en-GB" sz="3200" dirty="0" smtClean="0">
                <a:solidFill>
                  <a:srgbClr val="990033"/>
                </a:solidFill>
                <a:latin typeface="Georgia" pitchFamily="18" charset="0"/>
              </a:rPr>
              <a:t>Obstacles</a:t>
            </a:r>
            <a:endParaRPr lang="en-GB" sz="3200" dirty="0">
              <a:solidFill>
                <a:srgbClr val="990033"/>
              </a:solidFill>
              <a:latin typeface="Georg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Oval 2"/>
          <p:cNvSpPr>
            <a:spLocks noChangeArrowheads="1"/>
          </p:cNvSpPr>
          <p:nvPr/>
        </p:nvSpPr>
        <p:spPr bwMode="auto">
          <a:xfrm>
            <a:off x="3141663" y="2060575"/>
            <a:ext cx="2808287" cy="2808288"/>
          </a:xfrm>
          <a:prstGeom prst="ellipse">
            <a:avLst/>
          </a:prstGeom>
          <a:solidFill>
            <a:srgbClr val="BF9FFF"/>
          </a:solidFill>
          <a:ln w="9525">
            <a:solidFill>
              <a:srgbClr val="000000"/>
            </a:solidFill>
            <a:round/>
            <a:headEnd/>
            <a:tailEnd/>
          </a:ln>
        </p:spPr>
        <p:txBody>
          <a:bodyPr wrap="none" anchor="ctr"/>
          <a:lstStyle/>
          <a:p>
            <a:endParaRPr lang="en-GB"/>
          </a:p>
        </p:txBody>
      </p:sp>
      <p:sp>
        <p:nvSpPr>
          <p:cNvPr id="157699" name="Line 3"/>
          <p:cNvSpPr>
            <a:spLocks noChangeShapeType="1"/>
          </p:cNvSpPr>
          <p:nvPr/>
        </p:nvSpPr>
        <p:spPr bwMode="auto">
          <a:xfrm flipH="1">
            <a:off x="6813550" y="4797425"/>
            <a:ext cx="252413" cy="360363"/>
          </a:xfrm>
          <a:prstGeom prst="line">
            <a:avLst/>
          </a:prstGeom>
          <a:noFill/>
          <a:ln w="76200">
            <a:solidFill>
              <a:srgbClr val="000000"/>
            </a:solidFill>
            <a:round/>
            <a:headEnd/>
            <a:tailEnd type="triangle" w="med" len="med"/>
          </a:ln>
        </p:spPr>
        <p:txBody>
          <a:bodyPr/>
          <a:lstStyle/>
          <a:p>
            <a:endParaRPr lang="en-US"/>
          </a:p>
        </p:txBody>
      </p:sp>
      <p:sp>
        <p:nvSpPr>
          <p:cNvPr id="157700" name="AutoShape 4"/>
          <p:cNvSpPr>
            <a:spLocks noChangeArrowheads="1"/>
          </p:cNvSpPr>
          <p:nvPr/>
        </p:nvSpPr>
        <p:spPr bwMode="auto">
          <a:xfrm rot="4165775">
            <a:off x="1447800" y="331788"/>
            <a:ext cx="6192837" cy="61928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1465 w 21600"/>
              <a:gd name="T13" fmla="*/ 0 h 21600"/>
              <a:gd name="T14" fmla="*/ 20135 w 21600"/>
              <a:gd name="T15" fmla="*/ 6087 h 21600"/>
            </a:gdLst>
            <a:ahLst/>
            <a:cxnLst>
              <a:cxn ang="T8">
                <a:pos x="T0" y="T1"/>
              </a:cxn>
              <a:cxn ang="T9">
                <a:pos x="T2" y="T3"/>
              </a:cxn>
              <a:cxn ang="T10">
                <a:pos x="T4" y="T5"/>
              </a:cxn>
              <a:cxn ang="T11">
                <a:pos x="T6" y="T7"/>
              </a:cxn>
            </a:cxnLst>
            <a:rect l="T12" t="T13" r="T14" b="T15"/>
            <a:pathLst>
              <a:path w="21600" h="21600">
                <a:moveTo>
                  <a:pt x="3927" y="4426"/>
                </a:moveTo>
                <a:cubicBezTo>
                  <a:pt x="5701" y="2513"/>
                  <a:pt x="8191" y="1426"/>
                  <a:pt x="10800" y="1427"/>
                </a:cubicBezTo>
                <a:cubicBezTo>
                  <a:pt x="13408" y="1427"/>
                  <a:pt x="15898" y="2513"/>
                  <a:pt x="17672" y="4426"/>
                </a:cubicBezTo>
                <a:lnTo>
                  <a:pt x="18718" y="3456"/>
                </a:lnTo>
                <a:cubicBezTo>
                  <a:pt x="16675" y="1252"/>
                  <a:pt x="13805" y="-1"/>
                  <a:pt x="10799" y="0"/>
                </a:cubicBezTo>
                <a:cubicBezTo>
                  <a:pt x="7794" y="0"/>
                  <a:pt x="4924" y="1252"/>
                  <a:pt x="2881" y="3456"/>
                </a:cubicBezTo>
                <a:close/>
              </a:path>
            </a:pathLst>
          </a:custGeom>
          <a:solidFill>
            <a:srgbClr val="BEF3FE"/>
          </a:solidFill>
          <a:ln w="9525">
            <a:solidFill>
              <a:srgbClr val="000000"/>
            </a:solidFill>
            <a:miter lim="800000"/>
            <a:headEnd/>
            <a:tailEnd/>
          </a:ln>
        </p:spPr>
        <p:txBody>
          <a:bodyPr wrap="none" anchor="ctr"/>
          <a:lstStyle/>
          <a:p>
            <a:endParaRPr lang="en-GB"/>
          </a:p>
        </p:txBody>
      </p:sp>
      <p:sp>
        <p:nvSpPr>
          <p:cNvPr id="157701" name="AutoShape 5"/>
          <p:cNvSpPr>
            <a:spLocks noChangeArrowheads="1"/>
          </p:cNvSpPr>
          <p:nvPr/>
        </p:nvSpPr>
        <p:spPr bwMode="auto">
          <a:xfrm rot="-7400215">
            <a:off x="1449388" y="333375"/>
            <a:ext cx="6192838" cy="619283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73 w 21600"/>
              <a:gd name="T13" fmla="*/ 0 h 21600"/>
              <a:gd name="T14" fmla="*/ 21527 w 21600"/>
              <a:gd name="T15" fmla="*/ 9744 h 21600"/>
            </a:gdLst>
            <a:ahLst/>
            <a:cxnLst>
              <a:cxn ang="T8">
                <a:pos x="T0" y="T1"/>
              </a:cxn>
              <a:cxn ang="T9">
                <a:pos x="T2" y="T3"/>
              </a:cxn>
              <a:cxn ang="T10">
                <a:pos x="T4" y="T5"/>
              </a:cxn>
              <a:cxn ang="T11">
                <a:pos x="T6" y="T7"/>
              </a:cxn>
            </a:cxnLst>
            <a:rect l="T12" t="T13" r="T14" b="T15"/>
            <a:pathLst>
              <a:path w="21600" h="21600">
                <a:moveTo>
                  <a:pt x="2326" y="7495"/>
                </a:moveTo>
                <a:cubicBezTo>
                  <a:pt x="3688" y="4003"/>
                  <a:pt x="7052" y="1704"/>
                  <a:pt x="10800" y="1705"/>
                </a:cubicBezTo>
                <a:cubicBezTo>
                  <a:pt x="14547" y="1705"/>
                  <a:pt x="17911" y="4003"/>
                  <a:pt x="19273" y="7495"/>
                </a:cubicBezTo>
                <a:lnTo>
                  <a:pt x="20861" y="6875"/>
                </a:lnTo>
                <a:cubicBezTo>
                  <a:pt x="19244" y="2729"/>
                  <a:pt x="15250" y="-1"/>
                  <a:pt x="10799" y="0"/>
                </a:cubicBezTo>
                <a:cubicBezTo>
                  <a:pt x="6349" y="0"/>
                  <a:pt x="2355" y="2729"/>
                  <a:pt x="738" y="6875"/>
                </a:cubicBezTo>
                <a:close/>
              </a:path>
            </a:pathLst>
          </a:custGeom>
          <a:solidFill>
            <a:srgbClr val="F4FE6E"/>
          </a:solidFill>
          <a:ln w="9525">
            <a:solidFill>
              <a:srgbClr val="000000"/>
            </a:solidFill>
            <a:miter lim="800000"/>
            <a:headEnd/>
            <a:tailEnd/>
          </a:ln>
        </p:spPr>
        <p:txBody>
          <a:bodyPr wrap="none" anchor="ctr"/>
          <a:lstStyle/>
          <a:p>
            <a:endParaRPr lang="en-GB"/>
          </a:p>
        </p:txBody>
      </p:sp>
      <p:sp>
        <p:nvSpPr>
          <p:cNvPr id="157702" name="AutoShape 6"/>
          <p:cNvSpPr>
            <a:spLocks noChangeArrowheads="1"/>
          </p:cNvSpPr>
          <p:nvPr/>
        </p:nvSpPr>
        <p:spPr bwMode="auto">
          <a:xfrm rot="-2040601">
            <a:off x="1449388" y="333375"/>
            <a:ext cx="6192837" cy="61928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6889 w 21600"/>
              <a:gd name="T13" fmla="*/ 0 h 21600"/>
              <a:gd name="T14" fmla="*/ 14711 w 21600"/>
              <a:gd name="T15" fmla="*/ 2201 h 21600"/>
            </a:gdLst>
            <a:ahLst/>
            <a:cxnLst>
              <a:cxn ang="T8">
                <a:pos x="T0" y="T1"/>
              </a:cxn>
              <a:cxn ang="T9">
                <a:pos x="T2" y="T3"/>
              </a:cxn>
              <a:cxn ang="T10">
                <a:pos x="T4" y="T5"/>
              </a:cxn>
              <a:cxn ang="T11">
                <a:pos x="T6" y="T7"/>
              </a:cxn>
            </a:cxnLst>
            <a:rect l="T12" t="T13" r="T14" b="T15"/>
            <a:pathLst>
              <a:path w="21600" h="21600">
                <a:moveTo>
                  <a:pt x="8908" y="1771"/>
                </a:moveTo>
                <a:cubicBezTo>
                  <a:pt x="9530" y="1640"/>
                  <a:pt x="10164" y="1574"/>
                  <a:pt x="10800" y="1575"/>
                </a:cubicBezTo>
                <a:cubicBezTo>
                  <a:pt x="11435" y="1575"/>
                  <a:pt x="12069" y="1640"/>
                  <a:pt x="12691" y="1771"/>
                </a:cubicBezTo>
                <a:lnTo>
                  <a:pt x="13015" y="229"/>
                </a:lnTo>
                <a:cubicBezTo>
                  <a:pt x="12286" y="76"/>
                  <a:pt x="11544" y="-1"/>
                  <a:pt x="10799" y="0"/>
                </a:cubicBezTo>
                <a:cubicBezTo>
                  <a:pt x="10055" y="0"/>
                  <a:pt x="9313" y="76"/>
                  <a:pt x="8584" y="229"/>
                </a:cubicBezTo>
                <a:close/>
              </a:path>
            </a:pathLst>
          </a:custGeom>
          <a:solidFill>
            <a:srgbClr val="D6FF61"/>
          </a:solidFill>
          <a:ln w="9525" algn="ctr">
            <a:solidFill>
              <a:srgbClr val="000000"/>
            </a:solidFill>
            <a:miter lim="800000"/>
            <a:headEnd/>
            <a:tailEnd/>
          </a:ln>
        </p:spPr>
        <p:txBody>
          <a:bodyPr wrap="none" anchor="ctr"/>
          <a:lstStyle/>
          <a:p>
            <a:endParaRPr lang="en-GB"/>
          </a:p>
        </p:txBody>
      </p:sp>
      <p:sp>
        <p:nvSpPr>
          <p:cNvPr id="157703" name="AutoShape 7"/>
          <p:cNvSpPr>
            <a:spLocks noChangeArrowheads="1"/>
          </p:cNvSpPr>
          <p:nvPr/>
        </p:nvSpPr>
        <p:spPr bwMode="auto">
          <a:xfrm rot="8533638">
            <a:off x="1449388" y="333375"/>
            <a:ext cx="6192837" cy="61928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6125 w 21600"/>
              <a:gd name="T13" fmla="*/ 0 h 21600"/>
              <a:gd name="T14" fmla="*/ 15475 w 21600"/>
              <a:gd name="T15" fmla="*/ 2582 h 21600"/>
            </a:gdLst>
            <a:ahLst/>
            <a:cxnLst>
              <a:cxn ang="T8">
                <a:pos x="T0" y="T1"/>
              </a:cxn>
              <a:cxn ang="T9">
                <a:pos x="T2" y="T3"/>
              </a:cxn>
              <a:cxn ang="T10">
                <a:pos x="T4" y="T5"/>
              </a:cxn>
              <a:cxn ang="T11">
                <a:pos x="T6" y="T7"/>
              </a:cxn>
            </a:cxnLst>
            <a:rect l="T12" t="T13" r="T14" b="T15"/>
            <a:pathLst>
              <a:path w="21600" h="21600">
                <a:moveTo>
                  <a:pt x="8305" y="2031"/>
                </a:moveTo>
                <a:cubicBezTo>
                  <a:pt x="9116" y="1800"/>
                  <a:pt x="9956" y="1682"/>
                  <a:pt x="10800" y="1683"/>
                </a:cubicBezTo>
                <a:cubicBezTo>
                  <a:pt x="11643" y="1683"/>
                  <a:pt x="12483" y="1800"/>
                  <a:pt x="13294" y="2031"/>
                </a:cubicBezTo>
                <a:lnTo>
                  <a:pt x="13755" y="412"/>
                </a:lnTo>
                <a:cubicBezTo>
                  <a:pt x="12794" y="138"/>
                  <a:pt x="11799" y="-1"/>
                  <a:pt x="10799" y="0"/>
                </a:cubicBezTo>
                <a:cubicBezTo>
                  <a:pt x="9800" y="0"/>
                  <a:pt x="8805" y="138"/>
                  <a:pt x="7844" y="412"/>
                </a:cubicBezTo>
                <a:close/>
              </a:path>
            </a:pathLst>
          </a:custGeom>
          <a:solidFill>
            <a:srgbClr val="FEB8C2"/>
          </a:solidFill>
          <a:ln w="9525">
            <a:solidFill>
              <a:srgbClr val="000000"/>
            </a:solidFill>
            <a:miter lim="800000"/>
            <a:headEnd/>
            <a:tailEnd/>
          </a:ln>
        </p:spPr>
        <p:txBody>
          <a:bodyPr wrap="none" anchor="ctr"/>
          <a:lstStyle/>
          <a:p>
            <a:endParaRPr lang="en-GB"/>
          </a:p>
        </p:txBody>
      </p:sp>
      <p:sp>
        <p:nvSpPr>
          <p:cNvPr id="157704" name="AutoShape 8"/>
          <p:cNvSpPr>
            <a:spLocks noChangeArrowheads="1"/>
          </p:cNvSpPr>
          <p:nvPr/>
        </p:nvSpPr>
        <p:spPr bwMode="auto">
          <a:xfrm>
            <a:off x="1447800" y="331788"/>
            <a:ext cx="6192838" cy="619283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6457 w 21600"/>
              <a:gd name="T13" fmla="*/ 0 h 21600"/>
              <a:gd name="T14" fmla="*/ 15143 w 21600"/>
              <a:gd name="T15" fmla="*/ 2304 h 21600"/>
            </a:gdLst>
            <a:ahLst/>
            <a:cxnLst>
              <a:cxn ang="T8">
                <a:pos x="T0" y="T1"/>
              </a:cxn>
              <a:cxn ang="T9">
                <a:pos x="T2" y="T3"/>
              </a:cxn>
              <a:cxn ang="T10">
                <a:pos x="T4" y="T5"/>
              </a:cxn>
              <a:cxn ang="T11">
                <a:pos x="T6" y="T7"/>
              </a:cxn>
            </a:cxnLst>
            <a:rect l="T12" t="T13" r="T14" b="T15"/>
            <a:pathLst>
              <a:path w="21600" h="21600">
                <a:moveTo>
                  <a:pt x="8538" y="1800"/>
                </a:moveTo>
                <a:cubicBezTo>
                  <a:pt x="9277" y="1615"/>
                  <a:pt x="10037" y="1520"/>
                  <a:pt x="10800" y="1521"/>
                </a:cubicBezTo>
                <a:cubicBezTo>
                  <a:pt x="11562" y="1521"/>
                  <a:pt x="12322" y="1615"/>
                  <a:pt x="13061" y="1800"/>
                </a:cubicBezTo>
                <a:lnTo>
                  <a:pt x="13432" y="325"/>
                </a:lnTo>
                <a:cubicBezTo>
                  <a:pt x="12571" y="109"/>
                  <a:pt x="11687" y="-1"/>
                  <a:pt x="10799" y="0"/>
                </a:cubicBezTo>
                <a:cubicBezTo>
                  <a:pt x="9912" y="0"/>
                  <a:pt x="9028" y="109"/>
                  <a:pt x="8167" y="325"/>
                </a:cubicBezTo>
                <a:close/>
              </a:path>
            </a:pathLst>
          </a:custGeom>
          <a:solidFill>
            <a:srgbClr val="D8C9FF"/>
          </a:solidFill>
          <a:ln w="9525">
            <a:solidFill>
              <a:srgbClr val="000000"/>
            </a:solidFill>
            <a:miter lim="800000"/>
            <a:headEnd/>
            <a:tailEnd/>
          </a:ln>
        </p:spPr>
        <p:txBody>
          <a:bodyPr wrap="none" anchor="ctr"/>
          <a:lstStyle/>
          <a:p>
            <a:pPr algn="ctr"/>
            <a:endParaRPr lang="en-GB">
              <a:solidFill>
                <a:srgbClr val="000000"/>
              </a:solidFill>
              <a:cs typeface="Arial" charset="0"/>
            </a:endParaRPr>
          </a:p>
        </p:txBody>
      </p:sp>
      <p:sp>
        <p:nvSpPr>
          <p:cNvPr id="157705" name="AutoShape 9"/>
          <p:cNvSpPr>
            <a:spLocks noChangeArrowheads="1"/>
          </p:cNvSpPr>
          <p:nvPr/>
        </p:nvSpPr>
        <p:spPr bwMode="auto">
          <a:xfrm>
            <a:off x="5949950" y="836613"/>
            <a:ext cx="287338" cy="287337"/>
          </a:xfrm>
          <a:prstGeom prst="can">
            <a:avLst>
              <a:gd name="adj" fmla="val 25000"/>
            </a:avLst>
          </a:prstGeom>
          <a:solidFill>
            <a:srgbClr val="C0C0C0"/>
          </a:solidFill>
          <a:ln w="9525">
            <a:solidFill>
              <a:srgbClr val="000000"/>
            </a:solidFill>
            <a:round/>
            <a:headEnd/>
            <a:tailEnd/>
          </a:ln>
        </p:spPr>
        <p:txBody>
          <a:bodyPr wrap="none" anchor="ctr"/>
          <a:lstStyle/>
          <a:p>
            <a:endParaRPr lang="en-GB"/>
          </a:p>
        </p:txBody>
      </p:sp>
      <p:sp>
        <p:nvSpPr>
          <p:cNvPr id="157706" name="AutoShape 10"/>
          <p:cNvSpPr>
            <a:spLocks noChangeArrowheads="1"/>
          </p:cNvSpPr>
          <p:nvPr/>
        </p:nvSpPr>
        <p:spPr bwMode="auto">
          <a:xfrm>
            <a:off x="7065963" y="2205038"/>
            <a:ext cx="287337" cy="287337"/>
          </a:xfrm>
          <a:prstGeom prst="can">
            <a:avLst>
              <a:gd name="adj" fmla="val 25000"/>
            </a:avLst>
          </a:prstGeom>
          <a:solidFill>
            <a:srgbClr val="C0C0C0"/>
          </a:solidFill>
          <a:ln w="9525">
            <a:solidFill>
              <a:srgbClr val="000000"/>
            </a:solidFill>
            <a:round/>
            <a:headEnd/>
            <a:tailEnd/>
          </a:ln>
        </p:spPr>
        <p:txBody>
          <a:bodyPr wrap="none" anchor="ctr"/>
          <a:lstStyle/>
          <a:p>
            <a:endParaRPr lang="en-GB"/>
          </a:p>
        </p:txBody>
      </p:sp>
      <p:sp>
        <p:nvSpPr>
          <p:cNvPr id="157707" name="AutoShape 11"/>
          <p:cNvSpPr>
            <a:spLocks noChangeArrowheads="1"/>
          </p:cNvSpPr>
          <p:nvPr/>
        </p:nvSpPr>
        <p:spPr bwMode="auto">
          <a:xfrm>
            <a:off x="7137400" y="4076700"/>
            <a:ext cx="287338" cy="287338"/>
          </a:xfrm>
          <a:prstGeom prst="can">
            <a:avLst>
              <a:gd name="adj" fmla="val 25000"/>
            </a:avLst>
          </a:prstGeom>
          <a:solidFill>
            <a:srgbClr val="C0C0C0"/>
          </a:solidFill>
          <a:ln w="9525">
            <a:solidFill>
              <a:srgbClr val="000000"/>
            </a:solidFill>
            <a:round/>
            <a:headEnd/>
            <a:tailEnd/>
          </a:ln>
        </p:spPr>
        <p:txBody>
          <a:bodyPr wrap="none" anchor="ctr"/>
          <a:lstStyle/>
          <a:p>
            <a:endParaRPr lang="en-GB"/>
          </a:p>
        </p:txBody>
      </p:sp>
      <p:sp>
        <p:nvSpPr>
          <p:cNvPr id="157708" name="AutoShape 12"/>
          <p:cNvSpPr>
            <a:spLocks noChangeArrowheads="1"/>
          </p:cNvSpPr>
          <p:nvPr/>
        </p:nvSpPr>
        <p:spPr bwMode="auto">
          <a:xfrm rot="7443007">
            <a:off x="5156994" y="1772444"/>
            <a:ext cx="935037" cy="358775"/>
          </a:xfrm>
          <a:prstGeom prst="leftRightArrow">
            <a:avLst>
              <a:gd name="adj1" fmla="val 50000"/>
              <a:gd name="adj2" fmla="val 52124"/>
            </a:avLst>
          </a:prstGeom>
          <a:solidFill>
            <a:schemeClr val="accent1"/>
          </a:solidFill>
          <a:ln w="9525">
            <a:solidFill>
              <a:srgbClr val="000000"/>
            </a:solidFill>
            <a:miter lim="800000"/>
            <a:headEnd/>
            <a:tailEnd/>
          </a:ln>
        </p:spPr>
        <p:txBody>
          <a:bodyPr wrap="none" anchor="ctr"/>
          <a:lstStyle/>
          <a:p>
            <a:endParaRPr lang="en-GB"/>
          </a:p>
        </p:txBody>
      </p:sp>
      <p:sp>
        <p:nvSpPr>
          <p:cNvPr id="157709" name="AutoShape 13"/>
          <p:cNvSpPr>
            <a:spLocks noChangeArrowheads="1"/>
          </p:cNvSpPr>
          <p:nvPr/>
        </p:nvSpPr>
        <p:spPr bwMode="auto">
          <a:xfrm>
            <a:off x="2673350" y="5516563"/>
            <a:ext cx="287338" cy="287337"/>
          </a:xfrm>
          <a:prstGeom prst="can">
            <a:avLst>
              <a:gd name="adj" fmla="val 25000"/>
            </a:avLst>
          </a:prstGeom>
          <a:solidFill>
            <a:srgbClr val="C0C0C0"/>
          </a:solidFill>
          <a:ln w="9525">
            <a:solidFill>
              <a:srgbClr val="000000"/>
            </a:solidFill>
            <a:round/>
            <a:headEnd/>
            <a:tailEnd/>
          </a:ln>
        </p:spPr>
        <p:txBody>
          <a:bodyPr wrap="none" anchor="ctr"/>
          <a:lstStyle/>
          <a:p>
            <a:endParaRPr lang="en-GB"/>
          </a:p>
        </p:txBody>
      </p:sp>
      <p:sp>
        <p:nvSpPr>
          <p:cNvPr id="157710" name="AutoShape 14"/>
          <p:cNvSpPr>
            <a:spLocks noChangeArrowheads="1"/>
          </p:cNvSpPr>
          <p:nvPr/>
        </p:nvSpPr>
        <p:spPr bwMode="auto">
          <a:xfrm>
            <a:off x="6129338" y="5589588"/>
            <a:ext cx="287337" cy="287337"/>
          </a:xfrm>
          <a:prstGeom prst="can">
            <a:avLst>
              <a:gd name="adj" fmla="val 25000"/>
            </a:avLst>
          </a:prstGeom>
          <a:solidFill>
            <a:srgbClr val="C0C0C0"/>
          </a:solidFill>
          <a:ln w="9525">
            <a:solidFill>
              <a:srgbClr val="000000"/>
            </a:solidFill>
            <a:round/>
            <a:headEnd/>
            <a:tailEnd/>
          </a:ln>
        </p:spPr>
        <p:txBody>
          <a:bodyPr wrap="none" anchor="ctr"/>
          <a:lstStyle/>
          <a:p>
            <a:endParaRPr lang="en-GB"/>
          </a:p>
        </p:txBody>
      </p:sp>
      <p:sp>
        <p:nvSpPr>
          <p:cNvPr id="157711" name="AutoShape 15"/>
          <p:cNvSpPr>
            <a:spLocks noChangeArrowheads="1"/>
          </p:cNvSpPr>
          <p:nvPr/>
        </p:nvSpPr>
        <p:spPr bwMode="auto">
          <a:xfrm>
            <a:off x="1736725" y="2276475"/>
            <a:ext cx="287338" cy="287338"/>
          </a:xfrm>
          <a:prstGeom prst="can">
            <a:avLst>
              <a:gd name="adj" fmla="val 25000"/>
            </a:avLst>
          </a:prstGeom>
          <a:solidFill>
            <a:srgbClr val="C0C0C0"/>
          </a:solidFill>
          <a:ln w="9525">
            <a:solidFill>
              <a:srgbClr val="000000"/>
            </a:solidFill>
            <a:round/>
            <a:headEnd/>
            <a:tailEnd/>
          </a:ln>
        </p:spPr>
        <p:txBody>
          <a:bodyPr wrap="none" anchor="ctr"/>
          <a:lstStyle/>
          <a:p>
            <a:endParaRPr lang="en-GB"/>
          </a:p>
        </p:txBody>
      </p:sp>
      <p:sp>
        <p:nvSpPr>
          <p:cNvPr id="157712" name="AutoShape 16"/>
          <p:cNvSpPr>
            <a:spLocks noChangeArrowheads="1"/>
          </p:cNvSpPr>
          <p:nvPr/>
        </p:nvSpPr>
        <p:spPr bwMode="auto">
          <a:xfrm>
            <a:off x="1665288" y="4149725"/>
            <a:ext cx="287337" cy="287338"/>
          </a:xfrm>
          <a:prstGeom prst="can">
            <a:avLst>
              <a:gd name="adj" fmla="val 25000"/>
            </a:avLst>
          </a:prstGeom>
          <a:solidFill>
            <a:srgbClr val="C0C0C0"/>
          </a:solidFill>
          <a:ln w="9525">
            <a:solidFill>
              <a:srgbClr val="000000"/>
            </a:solidFill>
            <a:round/>
            <a:headEnd/>
            <a:tailEnd/>
          </a:ln>
        </p:spPr>
        <p:txBody>
          <a:bodyPr wrap="none" anchor="ctr"/>
          <a:lstStyle/>
          <a:p>
            <a:endParaRPr lang="en-GB"/>
          </a:p>
        </p:txBody>
      </p:sp>
      <p:sp>
        <p:nvSpPr>
          <p:cNvPr id="157713" name="AutoShape 17"/>
          <p:cNvSpPr>
            <a:spLocks noChangeArrowheads="1"/>
          </p:cNvSpPr>
          <p:nvPr/>
        </p:nvSpPr>
        <p:spPr bwMode="auto">
          <a:xfrm>
            <a:off x="4400550" y="6165850"/>
            <a:ext cx="287338" cy="287338"/>
          </a:xfrm>
          <a:prstGeom prst="can">
            <a:avLst>
              <a:gd name="adj" fmla="val 25000"/>
            </a:avLst>
          </a:prstGeom>
          <a:solidFill>
            <a:srgbClr val="C0C0C0"/>
          </a:solidFill>
          <a:ln w="9525">
            <a:solidFill>
              <a:srgbClr val="000000"/>
            </a:solidFill>
            <a:round/>
            <a:headEnd/>
            <a:tailEnd/>
          </a:ln>
        </p:spPr>
        <p:txBody>
          <a:bodyPr wrap="none" anchor="ctr"/>
          <a:lstStyle/>
          <a:p>
            <a:endParaRPr lang="en-GB"/>
          </a:p>
        </p:txBody>
      </p:sp>
      <p:sp>
        <p:nvSpPr>
          <p:cNvPr id="157714" name="AutoShape 18"/>
          <p:cNvSpPr>
            <a:spLocks noChangeArrowheads="1"/>
          </p:cNvSpPr>
          <p:nvPr/>
        </p:nvSpPr>
        <p:spPr bwMode="auto">
          <a:xfrm>
            <a:off x="2816225" y="908050"/>
            <a:ext cx="287338" cy="287338"/>
          </a:xfrm>
          <a:prstGeom prst="can">
            <a:avLst>
              <a:gd name="adj" fmla="val 25000"/>
            </a:avLst>
          </a:prstGeom>
          <a:solidFill>
            <a:srgbClr val="C0C0C0"/>
          </a:solidFill>
          <a:ln w="9525">
            <a:solidFill>
              <a:srgbClr val="000000"/>
            </a:solidFill>
            <a:round/>
            <a:headEnd/>
            <a:tailEnd/>
          </a:ln>
        </p:spPr>
        <p:txBody>
          <a:bodyPr wrap="none" anchor="ctr"/>
          <a:lstStyle/>
          <a:p>
            <a:endParaRPr lang="en-GB"/>
          </a:p>
        </p:txBody>
      </p:sp>
      <p:sp>
        <p:nvSpPr>
          <p:cNvPr id="157715" name="AutoShape 19"/>
          <p:cNvSpPr>
            <a:spLocks noChangeArrowheads="1"/>
          </p:cNvSpPr>
          <p:nvPr/>
        </p:nvSpPr>
        <p:spPr bwMode="auto">
          <a:xfrm>
            <a:off x="4400550" y="404813"/>
            <a:ext cx="287338" cy="287337"/>
          </a:xfrm>
          <a:prstGeom prst="can">
            <a:avLst>
              <a:gd name="adj" fmla="val 25000"/>
            </a:avLst>
          </a:prstGeom>
          <a:solidFill>
            <a:srgbClr val="C0C0C0"/>
          </a:solidFill>
          <a:ln w="9525">
            <a:solidFill>
              <a:srgbClr val="000000"/>
            </a:solidFill>
            <a:round/>
            <a:headEnd/>
            <a:tailEnd/>
          </a:ln>
        </p:spPr>
        <p:txBody>
          <a:bodyPr wrap="none" anchor="ctr"/>
          <a:lstStyle/>
          <a:p>
            <a:endParaRPr lang="en-GB"/>
          </a:p>
        </p:txBody>
      </p:sp>
      <p:sp>
        <p:nvSpPr>
          <p:cNvPr id="157716" name="AutoShape 20"/>
          <p:cNvSpPr>
            <a:spLocks noChangeArrowheads="1"/>
          </p:cNvSpPr>
          <p:nvPr/>
        </p:nvSpPr>
        <p:spPr bwMode="auto">
          <a:xfrm rot="9289091">
            <a:off x="5840413" y="2638425"/>
            <a:ext cx="935037" cy="358775"/>
          </a:xfrm>
          <a:prstGeom prst="leftRightArrow">
            <a:avLst>
              <a:gd name="adj1" fmla="val 50000"/>
              <a:gd name="adj2" fmla="val 52124"/>
            </a:avLst>
          </a:prstGeom>
          <a:solidFill>
            <a:schemeClr val="accent1"/>
          </a:solidFill>
          <a:ln w="9525">
            <a:solidFill>
              <a:srgbClr val="000000"/>
            </a:solidFill>
            <a:miter lim="800000"/>
            <a:headEnd/>
            <a:tailEnd/>
          </a:ln>
        </p:spPr>
        <p:txBody>
          <a:bodyPr wrap="none" anchor="ctr"/>
          <a:lstStyle/>
          <a:p>
            <a:endParaRPr lang="en-GB"/>
          </a:p>
        </p:txBody>
      </p:sp>
      <p:sp>
        <p:nvSpPr>
          <p:cNvPr id="157717" name="AutoShape 21"/>
          <p:cNvSpPr>
            <a:spLocks noChangeArrowheads="1"/>
          </p:cNvSpPr>
          <p:nvPr/>
        </p:nvSpPr>
        <p:spPr bwMode="auto">
          <a:xfrm rot="-9811122">
            <a:off x="5878513" y="3790950"/>
            <a:ext cx="935037" cy="358775"/>
          </a:xfrm>
          <a:prstGeom prst="leftRightArrow">
            <a:avLst>
              <a:gd name="adj1" fmla="val 50000"/>
              <a:gd name="adj2" fmla="val 52124"/>
            </a:avLst>
          </a:prstGeom>
          <a:solidFill>
            <a:schemeClr val="accent1"/>
          </a:solidFill>
          <a:ln w="9525">
            <a:solidFill>
              <a:srgbClr val="000000"/>
            </a:solidFill>
            <a:miter lim="800000"/>
            <a:headEnd/>
            <a:tailEnd/>
          </a:ln>
        </p:spPr>
        <p:txBody>
          <a:bodyPr wrap="none" anchor="ctr"/>
          <a:lstStyle/>
          <a:p>
            <a:endParaRPr lang="en-GB"/>
          </a:p>
        </p:txBody>
      </p:sp>
      <p:sp>
        <p:nvSpPr>
          <p:cNvPr id="157718" name="AutoShape 22"/>
          <p:cNvSpPr>
            <a:spLocks noChangeArrowheads="1"/>
          </p:cNvSpPr>
          <p:nvPr/>
        </p:nvSpPr>
        <p:spPr bwMode="auto">
          <a:xfrm rot="-7575561">
            <a:off x="5156994" y="4798219"/>
            <a:ext cx="935037" cy="358775"/>
          </a:xfrm>
          <a:prstGeom prst="leftRightArrow">
            <a:avLst>
              <a:gd name="adj1" fmla="val 50000"/>
              <a:gd name="adj2" fmla="val 52124"/>
            </a:avLst>
          </a:prstGeom>
          <a:solidFill>
            <a:schemeClr val="accent1"/>
          </a:solidFill>
          <a:ln w="9525">
            <a:solidFill>
              <a:srgbClr val="000000"/>
            </a:solidFill>
            <a:miter lim="800000"/>
            <a:headEnd/>
            <a:tailEnd/>
          </a:ln>
        </p:spPr>
        <p:txBody>
          <a:bodyPr wrap="none" anchor="ctr"/>
          <a:lstStyle/>
          <a:p>
            <a:endParaRPr lang="en-GB"/>
          </a:p>
        </p:txBody>
      </p:sp>
      <p:sp>
        <p:nvSpPr>
          <p:cNvPr id="157719" name="AutoShape 23"/>
          <p:cNvSpPr>
            <a:spLocks noChangeArrowheads="1"/>
          </p:cNvSpPr>
          <p:nvPr/>
        </p:nvSpPr>
        <p:spPr bwMode="auto">
          <a:xfrm rot="-5400000">
            <a:off x="4077494" y="5158581"/>
            <a:ext cx="935038" cy="358775"/>
          </a:xfrm>
          <a:prstGeom prst="leftRightArrow">
            <a:avLst>
              <a:gd name="adj1" fmla="val 50000"/>
              <a:gd name="adj2" fmla="val 52124"/>
            </a:avLst>
          </a:prstGeom>
          <a:solidFill>
            <a:schemeClr val="accent1"/>
          </a:solidFill>
          <a:ln w="9525">
            <a:solidFill>
              <a:srgbClr val="000000"/>
            </a:solidFill>
            <a:miter lim="800000"/>
            <a:headEnd/>
            <a:tailEnd/>
          </a:ln>
        </p:spPr>
        <p:txBody>
          <a:bodyPr wrap="none" anchor="ctr"/>
          <a:lstStyle/>
          <a:p>
            <a:endParaRPr lang="en-GB"/>
          </a:p>
        </p:txBody>
      </p:sp>
      <p:sp>
        <p:nvSpPr>
          <p:cNvPr id="157720" name="AutoShape 24"/>
          <p:cNvSpPr>
            <a:spLocks noChangeArrowheads="1"/>
          </p:cNvSpPr>
          <p:nvPr/>
        </p:nvSpPr>
        <p:spPr bwMode="auto">
          <a:xfrm rot="-3007403">
            <a:off x="2853532" y="4726781"/>
            <a:ext cx="935038" cy="358775"/>
          </a:xfrm>
          <a:prstGeom prst="leftRightArrow">
            <a:avLst>
              <a:gd name="adj1" fmla="val 50000"/>
              <a:gd name="adj2" fmla="val 52124"/>
            </a:avLst>
          </a:prstGeom>
          <a:solidFill>
            <a:schemeClr val="accent1"/>
          </a:solidFill>
          <a:ln w="9525">
            <a:solidFill>
              <a:srgbClr val="000000"/>
            </a:solidFill>
            <a:miter lim="800000"/>
            <a:headEnd/>
            <a:tailEnd/>
          </a:ln>
        </p:spPr>
        <p:txBody>
          <a:bodyPr wrap="none" anchor="ctr"/>
          <a:lstStyle/>
          <a:p>
            <a:endParaRPr lang="en-GB"/>
          </a:p>
        </p:txBody>
      </p:sp>
      <p:sp>
        <p:nvSpPr>
          <p:cNvPr id="157721" name="AutoShape 25"/>
          <p:cNvSpPr>
            <a:spLocks noChangeArrowheads="1"/>
          </p:cNvSpPr>
          <p:nvPr/>
        </p:nvSpPr>
        <p:spPr bwMode="auto">
          <a:xfrm rot="9781111">
            <a:off x="2278063" y="3790950"/>
            <a:ext cx="935037" cy="358775"/>
          </a:xfrm>
          <a:prstGeom prst="leftRightArrow">
            <a:avLst>
              <a:gd name="adj1" fmla="val 50000"/>
              <a:gd name="adj2" fmla="val 52124"/>
            </a:avLst>
          </a:prstGeom>
          <a:solidFill>
            <a:schemeClr val="accent1"/>
          </a:solidFill>
          <a:ln w="9525">
            <a:solidFill>
              <a:srgbClr val="000000"/>
            </a:solidFill>
            <a:miter lim="800000"/>
            <a:headEnd/>
            <a:tailEnd/>
          </a:ln>
        </p:spPr>
        <p:txBody>
          <a:bodyPr wrap="none" anchor="ctr"/>
          <a:lstStyle/>
          <a:p>
            <a:endParaRPr lang="en-GB"/>
          </a:p>
        </p:txBody>
      </p:sp>
      <p:sp>
        <p:nvSpPr>
          <p:cNvPr id="157722" name="AutoShape 26"/>
          <p:cNvSpPr>
            <a:spLocks noChangeArrowheads="1"/>
          </p:cNvSpPr>
          <p:nvPr/>
        </p:nvSpPr>
        <p:spPr bwMode="auto">
          <a:xfrm rot="-9690473">
            <a:off x="2314575" y="2638425"/>
            <a:ext cx="935038" cy="358775"/>
          </a:xfrm>
          <a:prstGeom prst="leftRightArrow">
            <a:avLst>
              <a:gd name="adj1" fmla="val 50000"/>
              <a:gd name="adj2" fmla="val 52124"/>
            </a:avLst>
          </a:prstGeom>
          <a:solidFill>
            <a:schemeClr val="accent1"/>
          </a:solidFill>
          <a:ln w="9525">
            <a:solidFill>
              <a:srgbClr val="000000"/>
            </a:solidFill>
            <a:miter lim="800000"/>
            <a:headEnd/>
            <a:tailEnd/>
          </a:ln>
        </p:spPr>
        <p:txBody>
          <a:bodyPr wrap="none" anchor="ctr"/>
          <a:lstStyle/>
          <a:p>
            <a:endParaRPr lang="en-GB"/>
          </a:p>
        </p:txBody>
      </p:sp>
      <p:sp>
        <p:nvSpPr>
          <p:cNvPr id="157723" name="AutoShape 27"/>
          <p:cNvSpPr>
            <a:spLocks noChangeArrowheads="1"/>
          </p:cNvSpPr>
          <p:nvPr/>
        </p:nvSpPr>
        <p:spPr bwMode="auto">
          <a:xfrm rot="-7367351">
            <a:off x="3032919" y="1701006"/>
            <a:ext cx="935038" cy="358775"/>
          </a:xfrm>
          <a:prstGeom prst="leftRightArrow">
            <a:avLst>
              <a:gd name="adj1" fmla="val 50000"/>
              <a:gd name="adj2" fmla="val 52124"/>
            </a:avLst>
          </a:prstGeom>
          <a:solidFill>
            <a:schemeClr val="accent1"/>
          </a:solidFill>
          <a:ln w="9525">
            <a:solidFill>
              <a:srgbClr val="000000"/>
            </a:solidFill>
            <a:miter lim="800000"/>
            <a:headEnd/>
            <a:tailEnd/>
          </a:ln>
        </p:spPr>
        <p:txBody>
          <a:bodyPr wrap="none" anchor="ctr"/>
          <a:lstStyle/>
          <a:p>
            <a:endParaRPr lang="en-GB"/>
          </a:p>
        </p:txBody>
      </p:sp>
      <p:sp>
        <p:nvSpPr>
          <p:cNvPr id="157724" name="AutoShape 28"/>
          <p:cNvSpPr>
            <a:spLocks noChangeArrowheads="1"/>
          </p:cNvSpPr>
          <p:nvPr/>
        </p:nvSpPr>
        <p:spPr bwMode="auto">
          <a:xfrm rot="-5400000">
            <a:off x="4077494" y="1413669"/>
            <a:ext cx="935037" cy="358775"/>
          </a:xfrm>
          <a:prstGeom prst="leftRightArrow">
            <a:avLst>
              <a:gd name="adj1" fmla="val 50000"/>
              <a:gd name="adj2" fmla="val 52124"/>
            </a:avLst>
          </a:prstGeom>
          <a:solidFill>
            <a:schemeClr val="accent1"/>
          </a:solidFill>
          <a:ln w="9525">
            <a:solidFill>
              <a:srgbClr val="000000"/>
            </a:solidFill>
            <a:miter lim="800000"/>
            <a:headEnd/>
            <a:tailEnd/>
          </a:ln>
        </p:spPr>
        <p:txBody>
          <a:bodyPr wrap="none" anchor="ctr"/>
          <a:lstStyle/>
          <a:p>
            <a:endParaRPr lang="en-GB"/>
          </a:p>
        </p:txBody>
      </p:sp>
      <p:sp>
        <p:nvSpPr>
          <p:cNvPr id="157725" name="Line 29"/>
          <p:cNvSpPr>
            <a:spLocks noChangeShapeType="1"/>
          </p:cNvSpPr>
          <p:nvPr/>
        </p:nvSpPr>
        <p:spPr bwMode="auto">
          <a:xfrm>
            <a:off x="5265738" y="620713"/>
            <a:ext cx="431800" cy="142875"/>
          </a:xfrm>
          <a:prstGeom prst="line">
            <a:avLst/>
          </a:prstGeom>
          <a:noFill/>
          <a:ln w="76200">
            <a:solidFill>
              <a:srgbClr val="000000"/>
            </a:solidFill>
            <a:round/>
            <a:headEnd/>
            <a:tailEnd type="triangle" w="med" len="med"/>
          </a:ln>
        </p:spPr>
        <p:txBody>
          <a:bodyPr/>
          <a:lstStyle/>
          <a:p>
            <a:endParaRPr lang="en-US"/>
          </a:p>
        </p:txBody>
      </p:sp>
      <p:sp>
        <p:nvSpPr>
          <p:cNvPr id="157726" name="AutoShape 30"/>
          <p:cNvSpPr>
            <a:spLocks/>
          </p:cNvSpPr>
          <p:nvPr/>
        </p:nvSpPr>
        <p:spPr bwMode="auto">
          <a:xfrm>
            <a:off x="-87313" y="3716338"/>
            <a:ext cx="1274763" cy="504825"/>
          </a:xfrm>
          <a:prstGeom prst="accentCallout2">
            <a:avLst>
              <a:gd name="adj1" fmla="val 22644"/>
              <a:gd name="adj2" fmla="val 105977"/>
              <a:gd name="adj3" fmla="val 22644"/>
              <a:gd name="adj4" fmla="val 128269"/>
              <a:gd name="adj5" fmla="val 134278"/>
              <a:gd name="adj6" fmla="val 151681"/>
            </a:avLst>
          </a:prstGeom>
          <a:noFill/>
          <a:ln w="9525">
            <a:solidFill>
              <a:srgbClr val="000000"/>
            </a:solidFill>
            <a:miter lim="800000"/>
            <a:headEnd/>
            <a:tailEnd/>
          </a:ln>
        </p:spPr>
        <p:txBody>
          <a:bodyPr/>
          <a:lstStyle/>
          <a:p>
            <a:pPr algn="r"/>
            <a:r>
              <a:rPr lang="en-GB" sz="1400" b="1">
                <a:solidFill>
                  <a:srgbClr val="000000"/>
                </a:solidFill>
                <a:cs typeface="Arial" charset="0"/>
              </a:rPr>
              <a:t>Secondary</a:t>
            </a:r>
          </a:p>
          <a:p>
            <a:pPr algn="r"/>
            <a:r>
              <a:rPr lang="en-GB" sz="1400" b="1">
                <a:solidFill>
                  <a:srgbClr val="000000"/>
                </a:solidFill>
                <a:cs typeface="Arial" charset="0"/>
              </a:rPr>
              <a:t>publications</a:t>
            </a:r>
          </a:p>
        </p:txBody>
      </p:sp>
      <p:sp>
        <p:nvSpPr>
          <p:cNvPr id="157727" name="AutoShape 31"/>
          <p:cNvSpPr>
            <a:spLocks/>
          </p:cNvSpPr>
          <p:nvPr/>
        </p:nvSpPr>
        <p:spPr bwMode="auto">
          <a:xfrm>
            <a:off x="0" y="5445125"/>
            <a:ext cx="1873250" cy="504825"/>
          </a:xfrm>
          <a:prstGeom prst="accentCallout2">
            <a:avLst>
              <a:gd name="adj1" fmla="val 22644"/>
              <a:gd name="adj2" fmla="val 104069"/>
              <a:gd name="adj3" fmla="val 22644"/>
              <a:gd name="adj4" fmla="val 118727"/>
              <a:gd name="adj5" fmla="val 66352"/>
              <a:gd name="adj6" fmla="val 144662"/>
            </a:avLst>
          </a:prstGeom>
          <a:noFill/>
          <a:ln w="9525">
            <a:solidFill>
              <a:srgbClr val="000000"/>
            </a:solidFill>
            <a:miter lim="800000"/>
            <a:headEnd/>
            <a:tailEnd/>
          </a:ln>
        </p:spPr>
        <p:txBody>
          <a:bodyPr/>
          <a:lstStyle/>
          <a:p>
            <a:pPr algn="r"/>
            <a:r>
              <a:rPr lang="en-GB" sz="1400" b="1">
                <a:solidFill>
                  <a:srgbClr val="000000"/>
                </a:solidFill>
                <a:cs typeface="Arial" charset="0"/>
              </a:rPr>
              <a:t>Published reports </a:t>
            </a:r>
          </a:p>
          <a:p>
            <a:pPr algn="r"/>
            <a:r>
              <a:rPr lang="en-GB" sz="1400" b="1">
                <a:solidFill>
                  <a:srgbClr val="000000"/>
                </a:solidFill>
                <a:cs typeface="Arial" charset="0"/>
              </a:rPr>
              <a:t>Theses</a:t>
            </a:r>
          </a:p>
        </p:txBody>
      </p:sp>
      <p:sp>
        <p:nvSpPr>
          <p:cNvPr id="157728" name="AutoShape 32"/>
          <p:cNvSpPr>
            <a:spLocks/>
          </p:cNvSpPr>
          <p:nvPr/>
        </p:nvSpPr>
        <p:spPr bwMode="auto">
          <a:xfrm>
            <a:off x="-387350" y="2276475"/>
            <a:ext cx="1598613" cy="504825"/>
          </a:xfrm>
          <a:prstGeom prst="accentCallout2">
            <a:avLst>
              <a:gd name="adj1" fmla="val 22644"/>
              <a:gd name="adj2" fmla="val 104769"/>
              <a:gd name="adj3" fmla="val 22644"/>
              <a:gd name="adj4" fmla="val 120157"/>
              <a:gd name="adj5" fmla="val 54718"/>
              <a:gd name="adj6" fmla="val 136546"/>
            </a:avLst>
          </a:prstGeom>
          <a:noFill/>
          <a:ln w="9525">
            <a:solidFill>
              <a:srgbClr val="000000"/>
            </a:solidFill>
            <a:miter lim="800000"/>
            <a:headEnd/>
            <a:tailEnd/>
          </a:ln>
        </p:spPr>
        <p:txBody>
          <a:bodyPr/>
          <a:lstStyle/>
          <a:p>
            <a:pPr algn="r"/>
            <a:r>
              <a:rPr lang="en-GB" sz="1400" b="1">
                <a:solidFill>
                  <a:srgbClr val="000000"/>
                </a:solidFill>
                <a:cs typeface="Arial" charset="0"/>
              </a:rPr>
              <a:t>Books</a:t>
            </a:r>
            <a:r>
              <a:rPr lang="en-GB" sz="1600" b="1">
                <a:solidFill>
                  <a:srgbClr val="000000"/>
                </a:solidFill>
                <a:cs typeface="Arial" charset="0"/>
              </a:rPr>
              <a:t>, </a:t>
            </a:r>
          </a:p>
          <a:p>
            <a:pPr algn="r"/>
            <a:r>
              <a:rPr lang="en-GB" sz="1400" b="1">
                <a:solidFill>
                  <a:srgbClr val="000000"/>
                </a:solidFill>
                <a:cs typeface="Arial" charset="0"/>
              </a:rPr>
              <a:t>reviews</a:t>
            </a:r>
            <a:r>
              <a:rPr lang="en-GB" sz="1600">
                <a:solidFill>
                  <a:srgbClr val="000000"/>
                </a:solidFill>
                <a:cs typeface="Arial" charset="0"/>
              </a:rPr>
              <a:t>, </a:t>
            </a:r>
            <a:r>
              <a:rPr lang="en-GB" sz="1400">
                <a:solidFill>
                  <a:srgbClr val="000000"/>
                </a:solidFill>
                <a:cs typeface="Arial" charset="0"/>
              </a:rPr>
              <a:t>etc</a:t>
            </a:r>
            <a:r>
              <a:rPr lang="en-GB" sz="1600" b="1">
                <a:solidFill>
                  <a:srgbClr val="000000"/>
                </a:solidFill>
                <a:cs typeface="Arial" charset="0"/>
              </a:rPr>
              <a:t>.</a:t>
            </a:r>
          </a:p>
        </p:txBody>
      </p:sp>
      <p:sp>
        <p:nvSpPr>
          <p:cNvPr id="157729" name="AutoShape 33"/>
          <p:cNvSpPr>
            <a:spLocks/>
          </p:cNvSpPr>
          <p:nvPr/>
        </p:nvSpPr>
        <p:spPr bwMode="auto">
          <a:xfrm>
            <a:off x="6477000" y="188913"/>
            <a:ext cx="2460625" cy="503237"/>
          </a:xfrm>
          <a:prstGeom prst="accentCallout2">
            <a:avLst>
              <a:gd name="adj1" fmla="val 22713"/>
              <a:gd name="adj2" fmla="val -3097"/>
              <a:gd name="adj3" fmla="val 22713"/>
              <a:gd name="adj4" fmla="val -37097"/>
              <a:gd name="adj5" fmla="val 50472"/>
              <a:gd name="adj6" fmla="val -72708"/>
            </a:avLst>
          </a:prstGeom>
          <a:noFill/>
          <a:ln w="9525">
            <a:solidFill>
              <a:srgbClr val="000000"/>
            </a:solidFill>
            <a:miter lim="800000"/>
            <a:headEnd/>
            <a:tailEnd/>
          </a:ln>
        </p:spPr>
        <p:txBody>
          <a:bodyPr/>
          <a:lstStyle/>
          <a:p>
            <a:r>
              <a:rPr lang="en-GB" sz="1400" b="1">
                <a:solidFill>
                  <a:srgbClr val="000000"/>
                </a:solidFill>
                <a:cs typeface="Arial" charset="0"/>
              </a:rPr>
              <a:t>Pre-research documents</a:t>
            </a:r>
            <a:endParaRPr lang="en-GB" sz="1600" b="1">
              <a:solidFill>
                <a:srgbClr val="000000"/>
              </a:solidFill>
              <a:cs typeface="Arial" charset="0"/>
            </a:endParaRPr>
          </a:p>
          <a:p>
            <a:r>
              <a:rPr lang="en-GB" sz="1400" b="1">
                <a:solidFill>
                  <a:srgbClr val="000000"/>
                </a:solidFill>
                <a:cs typeface="Arial" charset="0"/>
              </a:rPr>
              <a:t>Grey literature?</a:t>
            </a:r>
          </a:p>
        </p:txBody>
      </p:sp>
      <p:sp>
        <p:nvSpPr>
          <p:cNvPr id="157730" name="AutoShape 34"/>
          <p:cNvSpPr>
            <a:spLocks/>
          </p:cNvSpPr>
          <p:nvPr/>
        </p:nvSpPr>
        <p:spPr bwMode="auto">
          <a:xfrm>
            <a:off x="6516688" y="6237288"/>
            <a:ext cx="1574800" cy="323850"/>
          </a:xfrm>
          <a:prstGeom prst="accentCallout2">
            <a:avLst>
              <a:gd name="adj1" fmla="val 35296"/>
              <a:gd name="adj2" fmla="val -4838"/>
              <a:gd name="adj3" fmla="val 35296"/>
              <a:gd name="adj4" fmla="val -57764"/>
              <a:gd name="adj5" fmla="val 5884"/>
              <a:gd name="adj6" fmla="val -114616"/>
            </a:avLst>
          </a:prstGeom>
          <a:noFill/>
          <a:ln w="9525">
            <a:solidFill>
              <a:srgbClr val="000000"/>
            </a:solidFill>
            <a:miter lim="800000"/>
            <a:headEnd/>
            <a:tailEnd/>
          </a:ln>
        </p:spPr>
        <p:txBody>
          <a:bodyPr/>
          <a:lstStyle/>
          <a:p>
            <a:r>
              <a:rPr lang="en-GB" sz="1400" b="1">
                <a:solidFill>
                  <a:srgbClr val="000000"/>
                </a:solidFill>
                <a:cs typeface="Arial" charset="0"/>
              </a:rPr>
              <a:t>Pre-prints</a:t>
            </a:r>
            <a:endParaRPr lang="en-GB" sz="1400">
              <a:solidFill>
                <a:srgbClr val="000000"/>
              </a:solidFill>
              <a:cs typeface="Arial" charset="0"/>
            </a:endParaRPr>
          </a:p>
        </p:txBody>
      </p:sp>
      <p:sp>
        <p:nvSpPr>
          <p:cNvPr id="157731" name="AutoShape 35"/>
          <p:cNvSpPr>
            <a:spLocks/>
          </p:cNvSpPr>
          <p:nvPr/>
        </p:nvSpPr>
        <p:spPr bwMode="auto">
          <a:xfrm>
            <a:off x="7019925" y="5661025"/>
            <a:ext cx="1944688" cy="323850"/>
          </a:xfrm>
          <a:prstGeom prst="accentCallout2">
            <a:avLst>
              <a:gd name="adj1" fmla="val 35296"/>
              <a:gd name="adj2" fmla="val -3917"/>
              <a:gd name="adj3" fmla="val 35296"/>
              <a:gd name="adj4" fmla="val -17060"/>
              <a:gd name="adj5" fmla="val 57843"/>
              <a:gd name="adj6" fmla="val -31347"/>
            </a:avLst>
          </a:prstGeom>
          <a:noFill/>
          <a:ln w="9525">
            <a:solidFill>
              <a:srgbClr val="000000"/>
            </a:solidFill>
            <a:miter lim="800000"/>
            <a:headEnd/>
            <a:tailEnd/>
          </a:ln>
        </p:spPr>
        <p:txBody>
          <a:bodyPr/>
          <a:lstStyle/>
          <a:p>
            <a:r>
              <a:rPr lang="en-GB" sz="1400" b="1">
                <a:solidFill>
                  <a:srgbClr val="000000"/>
                </a:solidFill>
                <a:cs typeface="Arial" charset="0"/>
              </a:rPr>
              <a:t>Patent documents</a:t>
            </a:r>
            <a:endParaRPr lang="en-GB" sz="1400">
              <a:solidFill>
                <a:srgbClr val="000000"/>
              </a:solidFill>
              <a:cs typeface="Arial" charset="0"/>
            </a:endParaRPr>
          </a:p>
        </p:txBody>
      </p:sp>
      <p:sp>
        <p:nvSpPr>
          <p:cNvPr id="157732" name="AutoShape 36"/>
          <p:cNvSpPr>
            <a:spLocks/>
          </p:cNvSpPr>
          <p:nvPr/>
        </p:nvSpPr>
        <p:spPr bwMode="auto">
          <a:xfrm>
            <a:off x="7894638" y="3644900"/>
            <a:ext cx="1214437" cy="574675"/>
          </a:xfrm>
          <a:prstGeom prst="accentCallout2">
            <a:avLst>
              <a:gd name="adj1" fmla="val 19889"/>
              <a:gd name="adj2" fmla="val -6273"/>
              <a:gd name="adj3" fmla="val 19889"/>
              <a:gd name="adj4" fmla="val -20917"/>
              <a:gd name="adj5" fmla="val 74583"/>
              <a:gd name="adj6" fmla="val -37255"/>
            </a:avLst>
          </a:prstGeom>
          <a:noFill/>
          <a:ln w="9525">
            <a:solidFill>
              <a:srgbClr val="000000"/>
            </a:solidFill>
            <a:miter lim="800000"/>
            <a:headEnd/>
            <a:tailEnd/>
          </a:ln>
        </p:spPr>
        <p:txBody>
          <a:bodyPr/>
          <a:lstStyle/>
          <a:p>
            <a:r>
              <a:rPr lang="en-GB" sz="1400" b="1">
                <a:solidFill>
                  <a:srgbClr val="000000"/>
                </a:solidFill>
                <a:cs typeface="Arial" charset="0"/>
              </a:rPr>
              <a:t>Research</a:t>
            </a:r>
          </a:p>
          <a:p>
            <a:r>
              <a:rPr lang="en-GB" sz="1400" b="1">
                <a:solidFill>
                  <a:srgbClr val="000000"/>
                </a:solidFill>
                <a:cs typeface="Arial" charset="0"/>
              </a:rPr>
              <a:t>documents</a:t>
            </a:r>
            <a:endParaRPr lang="en-GB" sz="1400">
              <a:solidFill>
                <a:srgbClr val="000000"/>
              </a:solidFill>
              <a:cs typeface="Arial" charset="0"/>
            </a:endParaRPr>
          </a:p>
        </p:txBody>
      </p:sp>
      <p:sp>
        <p:nvSpPr>
          <p:cNvPr id="157733" name="AutoShape 37"/>
          <p:cNvSpPr>
            <a:spLocks/>
          </p:cNvSpPr>
          <p:nvPr/>
        </p:nvSpPr>
        <p:spPr bwMode="auto">
          <a:xfrm>
            <a:off x="7894638" y="1989138"/>
            <a:ext cx="1214437" cy="576262"/>
          </a:xfrm>
          <a:prstGeom prst="accentCallout2">
            <a:avLst>
              <a:gd name="adj1" fmla="val 19833"/>
              <a:gd name="adj2" fmla="val -6273"/>
              <a:gd name="adj3" fmla="val 19833"/>
              <a:gd name="adj4" fmla="val -24968"/>
              <a:gd name="adj5" fmla="val 49037"/>
              <a:gd name="adj6" fmla="val -45884"/>
            </a:avLst>
          </a:prstGeom>
          <a:noFill/>
          <a:ln w="9525">
            <a:solidFill>
              <a:srgbClr val="000000"/>
            </a:solidFill>
            <a:miter lim="800000"/>
            <a:headEnd/>
            <a:tailEnd/>
          </a:ln>
        </p:spPr>
        <p:txBody>
          <a:bodyPr/>
          <a:lstStyle/>
          <a:p>
            <a:r>
              <a:rPr lang="en-GB" sz="1400" b="1">
                <a:solidFill>
                  <a:srgbClr val="000000"/>
                </a:solidFill>
                <a:cs typeface="Arial" charset="0"/>
              </a:rPr>
              <a:t>Processed</a:t>
            </a:r>
          </a:p>
          <a:p>
            <a:r>
              <a:rPr lang="en-GB" sz="1400" b="1">
                <a:solidFill>
                  <a:srgbClr val="000000"/>
                </a:solidFill>
                <a:cs typeface="Arial" charset="0"/>
              </a:rPr>
              <a:t>data</a:t>
            </a:r>
            <a:endParaRPr lang="en-GB" sz="1400">
              <a:solidFill>
                <a:srgbClr val="000000"/>
              </a:solidFill>
              <a:cs typeface="Arial" charset="0"/>
            </a:endParaRPr>
          </a:p>
        </p:txBody>
      </p:sp>
      <p:sp>
        <p:nvSpPr>
          <p:cNvPr id="157734" name="AutoShape 38"/>
          <p:cNvSpPr>
            <a:spLocks/>
          </p:cNvSpPr>
          <p:nvPr/>
        </p:nvSpPr>
        <p:spPr bwMode="auto">
          <a:xfrm>
            <a:off x="7318375" y="1125538"/>
            <a:ext cx="1214438" cy="287337"/>
          </a:xfrm>
          <a:prstGeom prst="accentCallout2">
            <a:avLst>
              <a:gd name="adj1" fmla="val 39778"/>
              <a:gd name="adj2" fmla="val -6273"/>
              <a:gd name="adj3" fmla="val 39778"/>
              <a:gd name="adj4" fmla="val -47583"/>
              <a:gd name="adj5" fmla="val -17125"/>
              <a:gd name="adj6" fmla="val -92287"/>
            </a:avLst>
          </a:prstGeom>
          <a:noFill/>
          <a:ln w="9525">
            <a:solidFill>
              <a:srgbClr val="000000"/>
            </a:solidFill>
            <a:miter lim="800000"/>
            <a:headEnd/>
            <a:tailEnd/>
          </a:ln>
        </p:spPr>
        <p:txBody>
          <a:bodyPr/>
          <a:lstStyle/>
          <a:p>
            <a:r>
              <a:rPr lang="en-GB" sz="1400" b="1">
                <a:solidFill>
                  <a:srgbClr val="000000"/>
                </a:solidFill>
                <a:cs typeface="Arial" charset="0"/>
              </a:rPr>
              <a:t>Raw data</a:t>
            </a:r>
            <a:endParaRPr lang="en-GB" sz="1400">
              <a:solidFill>
                <a:srgbClr val="000000"/>
              </a:solidFill>
              <a:cs typeface="Arial" charset="0"/>
            </a:endParaRPr>
          </a:p>
        </p:txBody>
      </p:sp>
      <p:sp>
        <p:nvSpPr>
          <p:cNvPr id="157735" name="AutoShape 39"/>
          <p:cNvSpPr>
            <a:spLocks/>
          </p:cNvSpPr>
          <p:nvPr/>
        </p:nvSpPr>
        <p:spPr bwMode="auto">
          <a:xfrm>
            <a:off x="765175" y="765175"/>
            <a:ext cx="1165225" cy="504825"/>
          </a:xfrm>
          <a:prstGeom prst="accentCallout2">
            <a:avLst>
              <a:gd name="adj1" fmla="val 22644"/>
              <a:gd name="adj2" fmla="val 106542"/>
              <a:gd name="adj3" fmla="val 22644"/>
              <a:gd name="adj4" fmla="val 138556"/>
              <a:gd name="adj5" fmla="val 77046"/>
              <a:gd name="adj6" fmla="val 172750"/>
            </a:avLst>
          </a:prstGeom>
          <a:noFill/>
          <a:ln w="9525">
            <a:solidFill>
              <a:srgbClr val="000000"/>
            </a:solidFill>
            <a:miter lim="800000"/>
            <a:headEnd/>
            <a:tailEnd/>
          </a:ln>
        </p:spPr>
        <p:txBody>
          <a:bodyPr/>
          <a:lstStyle/>
          <a:p>
            <a:pPr algn="r"/>
            <a:r>
              <a:rPr lang="en-GB" sz="1400" b="1">
                <a:solidFill>
                  <a:srgbClr val="000000"/>
                </a:solidFill>
                <a:cs typeface="Arial" charset="0"/>
              </a:rPr>
              <a:t>Learning</a:t>
            </a:r>
          </a:p>
          <a:p>
            <a:pPr algn="r"/>
            <a:r>
              <a:rPr lang="en-GB" sz="1400" b="1">
                <a:solidFill>
                  <a:srgbClr val="000000"/>
                </a:solidFill>
                <a:cs typeface="Arial" charset="0"/>
              </a:rPr>
              <a:t>materials</a:t>
            </a:r>
            <a:endParaRPr lang="en-GB" sz="1600" b="1">
              <a:solidFill>
                <a:srgbClr val="000000"/>
              </a:solidFill>
              <a:cs typeface="Arial" charset="0"/>
            </a:endParaRPr>
          </a:p>
        </p:txBody>
      </p:sp>
      <p:sp>
        <p:nvSpPr>
          <p:cNvPr id="157736" name="Line 40"/>
          <p:cNvSpPr>
            <a:spLocks noChangeShapeType="1"/>
          </p:cNvSpPr>
          <p:nvPr/>
        </p:nvSpPr>
        <p:spPr bwMode="auto">
          <a:xfrm flipH="1">
            <a:off x="5157788" y="6092825"/>
            <a:ext cx="431800" cy="144463"/>
          </a:xfrm>
          <a:prstGeom prst="line">
            <a:avLst/>
          </a:prstGeom>
          <a:noFill/>
          <a:ln w="76200">
            <a:solidFill>
              <a:srgbClr val="000000"/>
            </a:solidFill>
            <a:round/>
            <a:headEnd/>
            <a:tailEnd type="triangle" w="med" len="med"/>
          </a:ln>
        </p:spPr>
        <p:txBody>
          <a:bodyPr/>
          <a:lstStyle/>
          <a:p>
            <a:endParaRPr lang="en-US"/>
          </a:p>
        </p:txBody>
      </p:sp>
      <p:sp>
        <p:nvSpPr>
          <p:cNvPr id="157737" name="Line 41"/>
          <p:cNvSpPr>
            <a:spLocks noChangeShapeType="1"/>
          </p:cNvSpPr>
          <p:nvPr/>
        </p:nvSpPr>
        <p:spPr bwMode="auto">
          <a:xfrm flipV="1">
            <a:off x="2205038" y="1412875"/>
            <a:ext cx="288925" cy="360363"/>
          </a:xfrm>
          <a:prstGeom prst="line">
            <a:avLst/>
          </a:prstGeom>
          <a:noFill/>
          <a:ln w="76200">
            <a:solidFill>
              <a:srgbClr val="000000"/>
            </a:solidFill>
            <a:round/>
            <a:headEnd/>
            <a:tailEnd type="triangle" w="med" len="med"/>
          </a:ln>
        </p:spPr>
        <p:txBody>
          <a:bodyPr/>
          <a:lstStyle/>
          <a:p>
            <a:endParaRPr lang="en-US"/>
          </a:p>
        </p:txBody>
      </p:sp>
      <p:sp>
        <p:nvSpPr>
          <p:cNvPr id="157738" name="Line 42"/>
          <p:cNvSpPr>
            <a:spLocks noChangeShapeType="1"/>
          </p:cNvSpPr>
          <p:nvPr/>
        </p:nvSpPr>
        <p:spPr bwMode="auto">
          <a:xfrm flipV="1">
            <a:off x="3429000" y="620713"/>
            <a:ext cx="431800" cy="144462"/>
          </a:xfrm>
          <a:prstGeom prst="line">
            <a:avLst/>
          </a:prstGeom>
          <a:noFill/>
          <a:ln w="76200">
            <a:solidFill>
              <a:srgbClr val="000000"/>
            </a:solidFill>
            <a:round/>
            <a:headEnd/>
            <a:tailEnd type="triangle" w="med" len="med"/>
          </a:ln>
        </p:spPr>
        <p:txBody>
          <a:bodyPr/>
          <a:lstStyle/>
          <a:p>
            <a:endParaRPr lang="en-US"/>
          </a:p>
        </p:txBody>
      </p:sp>
      <p:grpSp>
        <p:nvGrpSpPr>
          <p:cNvPr id="157739" name="Group 59"/>
          <p:cNvGrpSpPr>
            <a:grpSpLocks/>
          </p:cNvGrpSpPr>
          <p:nvPr/>
        </p:nvGrpSpPr>
        <p:grpSpPr bwMode="auto">
          <a:xfrm>
            <a:off x="3321050" y="2133600"/>
            <a:ext cx="2447925" cy="2374900"/>
            <a:chOff x="2092" y="1344"/>
            <a:chExt cx="1542" cy="1496"/>
          </a:xfrm>
        </p:grpSpPr>
        <p:sp>
          <p:nvSpPr>
            <p:cNvPr id="157740" name="Oval 44"/>
            <p:cNvSpPr>
              <a:spLocks noChangeArrowheads="1"/>
            </p:cNvSpPr>
            <p:nvPr/>
          </p:nvSpPr>
          <p:spPr bwMode="auto">
            <a:xfrm>
              <a:off x="2137" y="1434"/>
              <a:ext cx="1406" cy="1406"/>
            </a:xfrm>
            <a:prstGeom prst="ellipse">
              <a:avLst/>
            </a:prstGeom>
            <a:noFill/>
            <a:ln w="9525">
              <a:solidFill>
                <a:srgbClr val="000000"/>
              </a:solidFill>
              <a:round/>
              <a:headEnd/>
              <a:tailEnd/>
            </a:ln>
          </p:spPr>
          <p:txBody>
            <a:bodyPr wrap="none" anchor="ctr"/>
            <a:lstStyle/>
            <a:p>
              <a:pPr algn="ctr"/>
              <a:endParaRPr lang="en-GB">
                <a:solidFill>
                  <a:srgbClr val="000000"/>
                </a:solidFill>
                <a:cs typeface="Arial" charset="0"/>
              </a:endParaRPr>
            </a:p>
          </p:txBody>
        </p:sp>
        <p:sp>
          <p:nvSpPr>
            <p:cNvPr id="157741" name="AutoShape 45"/>
            <p:cNvSpPr>
              <a:spLocks noChangeArrowheads="1"/>
            </p:cNvSpPr>
            <p:nvPr/>
          </p:nvSpPr>
          <p:spPr bwMode="auto">
            <a:xfrm>
              <a:off x="2182" y="1434"/>
              <a:ext cx="1361" cy="1294"/>
            </a:xfrm>
            <a:prstGeom prst="pentagon">
              <a:avLst/>
            </a:prstGeom>
            <a:noFill/>
            <a:ln w="9525">
              <a:solidFill>
                <a:srgbClr val="000000"/>
              </a:solidFill>
              <a:miter lim="800000"/>
              <a:headEnd/>
              <a:tailEnd/>
            </a:ln>
          </p:spPr>
          <p:txBody>
            <a:bodyPr wrap="none" anchor="ctr"/>
            <a:lstStyle/>
            <a:p>
              <a:endParaRPr lang="en-GB"/>
            </a:p>
          </p:txBody>
        </p:sp>
        <p:sp>
          <p:nvSpPr>
            <p:cNvPr id="157742" name="Line 46"/>
            <p:cNvSpPr>
              <a:spLocks noChangeShapeType="1"/>
            </p:cNvSpPr>
            <p:nvPr/>
          </p:nvSpPr>
          <p:spPr bwMode="auto">
            <a:xfrm flipH="1">
              <a:off x="2455" y="1434"/>
              <a:ext cx="408" cy="1270"/>
            </a:xfrm>
            <a:prstGeom prst="line">
              <a:avLst/>
            </a:prstGeom>
            <a:noFill/>
            <a:ln w="9525">
              <a:solidFill>
                <a:srgbClr val="000000"/>
              </a:solidFill>
              <a:round/>
              <a:headEnd/>
              <a:tailEnd/>
            </a:ln>
          </p:spPr>
          <p:txBody>
            <a:bodyPr/>
            <a:lstStyle/>
            <a:p>
              <a:endParaRPr lang="en-US"/>
            </a:p>
          </p:txBody>
        </p:sp>
        <p:sp>
          <p:nvSpPr>
            <p:cNvPr id="157743" name="Line 47"/>
            <p:cNvSpPr>
              <a:spLocks noChangeShapeType="1"/>
            </p:cNvSpPr>
            <p:nvPr/>
          </p:nvSpPr>
          <p:spPr bwMode="auto">
            <a:xfrm flipH="1">
              <a:off x="2183" y="1933"/>
              <a:ext cx="1360" cy="0"/>
            </a:xfrm>
            <a:prstGeom prst="line">
              <a:avLst/>
            </a:prstGeom>
            <a:noFill/>
            <a:ln w="9525">
              <a:solidFill>
                <a:srgbClr val="000000"/>
              </a:solidFill>
              <a:round/>
              <a:headEnd/>
              <a:tailEnd/>
            </a:ln>
          </p:spPr>
          <p:txBody>
            <a:bodyPr/>
            <a:lstStyle/>
            <a:p>
              <a:endParaRPr lang="en-US"/>
            </a:p>
          </p:txBody>
        </p:sp>
        <p:sp>
          <p:nvSpPr>
            <p:cNvPr id="157744" name="Line 48"/>
            <p:cNvSpPr>
              <a:spLocks noChangeShapeType="1"/>
            </p:cNvSpPr>
            <p:nvPr/>
          </p:nvSpPr>
          <p:spPr bwMode="auto">
            <a:xfrm flipH="1">
              <a:off x="2455" y="1933"/>
              <a:ext cx="1088" cy="726"/>
            </a:xfrm>
            <a:prstGeom prst="line">
              <a:avLst/>
            </a:prstGeom>
            <a:noFill/>
            <a:ln w="9525">
              <a:solidFill>
                <a:srgbClr val="000000"/>
              </a:solidFill>
              <a:round/>
              <a:headEnd/>
              <a:tailEnd/>
            </a:ln>
          </p:spPr>
          <p:txBody>
            <a:bodyPr/>
            <a:lstStyle/>
            <a:p>
              <a:endParaRPr lang="en-US"/>
            </a:p>
          </p:txBody>
        </p:sp>
        <p:sp>
          <p:nvSpPr>
            <p:cNvPr id="157745" name="Line 49"/>
            <p:cNvSpPr>
              <a:spLocks noChangeShapeType="1"/>
            </p:cNvSpPr>
            <p:nvPr/>
          </p:nvSpPr>
          <p:spPr bwMode="auto">
            <a:xfrm>
              <a:off x="2863" y="1434"/>
              <a:ext cx="408" cy="1316"/>
            </a:xfrm>
            <a:prstGeom prst="line">
              <a:avLst/>
            </a:prstGeom>
            <a:noFill/>
            <a:ln w="9525">
              <a:solidFill>
                <a:srgbClr val="000000"/>
              </a:solidFill>
              <a:round/>
              <a:headEnd/>
              <a:tailEnd/>
            </a:ln>
          </p:spPr>
          <p:txBody>
            <a:bodyPr/>
            <a:lstStyle/>
            <a:p>
              <a:endParaRPr lang="en-US"/>
            </a:p>
          </p:txBody>
        </p:sp>
        <p:sp>
          <p:nvSpPr>
            <p:cNvPr id="157746" name="Line 50"/>
            <p:cNvSpPr>
              <a:spLocks noChangeShapeType="1"/>
            </p:cNvSpPr>
            <p:nvPr/>
          </p:nvSpPr>
          <p:spPr bwMode="auto">
            <a:xfrm flipH="1" flipV="1">
              <a:off x="2228" y="1933"/>
              <a:ext cx="1043" cy="817"/>
            </a:xfrm>
            <a:prstGeom prst="line">
              <a:avLst/>
            </a:prstGeom>
            <a:noFill/>
            <a:ln w="9525">
              <a:solidFill>
                <a:srgbClr val="000000"/>
              </a:solidFill>
              <a:round/>
              <a:headEnd/>
              <a:tailEnd/>
            </a:ln>
          </p:spPr>
          <p:txBody>
            <a:bodyPr/>
            <a:lstStyle/>
            <a:p>
              <a:endParaRPr lang="en-US"/>
            </a:p>
          </p:txBody>
        </p:sp>
        <p:sp>
          <p:nvSpPr>
            <p:cNvPr id="157747" name="AutoShape 51"/>
            <p:cNvSpPr>
              <a:spLocks noChangeArrowheads="1"/>
            </p:cNvSpPr>
            <p:nvPr/>
          </p:nvSpPr>
          <p:spPr bwMode="auto">
            <a:xfrm>
              <a:off x="2772" y="1344"/>
              <a:ext cx="181" cy="181"/>
            </a:xfrm>
            <a:prstGeom prst="can">
              <a:avLst>
                <a:gd name="adj" fmla="val 25000"/>
              </a:avLst>
            </a:prstGeom>
            <a:solidFill>
              <a:srgbClr val="CC0099"/>
            </a:solidFill>
            <a:ln w="9525">
              <a:solidFill>
                <a:srgbClr val="000000"/>
              </a:solidFill>
              <a:round/>
              <a:headEnd/>
              <a:tailEnd/>
            </a:ln>
          </p:spPr>
          <p:txBody>
            <a:bodyPr wrap="none" anchor="ctr"/>
            <a:lstStyle/>
            <a:p>
              <a:endParaRPr lang="en-GB"/>
            </a:p>
          </p:txBody>
        </p:sp>
        <p:sp>
          <p:nvSpPr>
            <p:cNvPr id="157748" name="AutoShape 52"/>
            <p:cNvSpPr>
              <a:spLocks noChangeArrowheads="1"/>
            </p:cNvSpPr>
            <p:nvPr/>
          </p:nvSpPr>
          <p:spPr bwMode="auto">
            <a:xfrm>
              <a:off x="2364" y="2614"/>
              <a:ext cx="181" cy="181"/>
            </a:xfrm>
            <a:prstGeom prst="can">
              <a:avLst>
                <a:gd name="adj" fmla="val 25000"/>
              </a:avLst>
            </a:prstGeom>
            <a:solidFill>
              <a:srgbClr val="CC0099"/>
            </a:solidFill>
            <a:ln w="9525">
              <a:solidFill>
                <a:srgbClr val="000000"/>
              </a:solidFill>
              <a:round/>
              <a:headEnd/>
              <a:tailEnd/>
            </a:ln>
          </p:spPr>
          <p:txBody>
            <a:bodyPr wrap="none" anchor="ctr"/>
            <a:lstStyle/>
            <a:p>
              <a:endParaRPr lang="en-GB"/>
            </a:p>
          </p:txBody>
        </p:sp>
        <p:sp>
          <p:nvSpPr>
            <p:cNvPr id="157749" name="AutoShape 53"/>
            <p:cNvSpPr>
              <a:spLocks noChangeArrowheads="1"/>
            </p:cNvSpPr>
            <p:nvPr/>
          </p:nvSpPr>
          <p:spPr bwMode="auto">
            <a:xfrm>
              <a:off x="3181" y="2614"/>
              <a:ext cx="181" cy="181"/>
            </a:xfrm>
            <a:prstGeom prst="can">
              <a:avLst>
                <a:gd name="adj" fmla="val 25000"/>
              </a:avLst>
            </a:prstGeom>
            <a:solidFill>
              <a:srgbClr val="CC0099"/>
            </a:solidFill>
            <a:ln w="9525">
              <a:solidFill>
                <a:srgbClr val="000000"/>
              </a:solidFill>
              <a:round/>
              <a:headEnd/>
              <a:tailEnd/>
            </a:ln>
          </p:spPr>
          <p:txBody>
            <a:bodyPr wrap="none" anchor="ctr"/>
            <a:lstStyle/>
            <a:p>
              <a:endParaRPr lang="en-GB"/>
            </a:p>
          </p:txBody>
        </p:sp>
        <p:sp>
          <p:nvSpPr>
            <p:cNvPr id="157750" name="AutoShape 54"/>
            <p:cNvSpPr>
              <a:spLocks noChangeArrowheads="1"/>
            </p:cNvSpPr>
            <p:nvPr/>
          </p:nvSpPr>
          <p:spPr bwMode="auto">
            <a:xfrm>
              <a:off x="3453" y="1842"/>
              <a:ext cx="181" cy="181"/>
            </a:xfrm>
            <a:prstGeom prst="can">
              <a:avLst>
                <a:gd name="adj" fmla="val 25000"/>
              </a:avLst>
            </a:prstGeom>
            <a:solidFill>
              <a:srgbClr val="CC0099"/>
            </a:solidFill>
            <a:ln w="9525">
              <a:solidFill>
                <a:srgbClr val="000000"/>
              </a:solidFill>
              <a:round/>
              <a:headEnd/>
              <a:tailEnd/>
            </a:ln>
          </p:spPr>
          <p:txBody>
            <a:bodyPr wrap="none" anchor="ctr"/>
            <a:lstStyle/>
            <a:p>
              <a:endParaRPr lang="en-GB"/>
            </a:p>
          </p:txBody>
        </p:sp>
        <p:sp>
          <p:nvSpPr>
            <p:cNvPr id="157751" name="AutoShape 55"/>
            <p:cNvSpPr>
              <a:spLocks noChangeArrowheads="1"/>
            </p:cNvSpPr>
            <p:nvPr/>
          </p:nvSpPr>
          <p:spPr bwMode="auto">
            <a:xfrm>
              <a:off x="2092" y="1842"/>
              <a:ext cx="181" cy="181"/>
            </a:xfrm>
            <a:prstGeom prst="can">
              <a:avLst>
                <a:gd name="adj" fmla="val 25000"/>
              </a:avLst>
            </a:prstGeom>
            <a:solidFill>
              <a:srgbClr val="CC0099"/>
            </a:solidFill>
            <a:ln w="9525">
              <a:solidFill>
                <a:srgbClr val="000000"/>
              </a:solidFill>
              <a:round/>
              <a:headEnd/>
              <a:tailEnd/>
            </a:ln>
          </p:spPr>
          <p:txBody>
            <a:bodyPr wrap="none" anchor="ctr"/>
            <a:lstStyle/>
            <a:p>
              <a:endParaRPr lang="en-GB"/>
            </a:p>
          </p:txBody>
        </p:sp>
        <p:sp>
          <p:nvSpPr>
            <p:cNvPr id="157752" name="Text Box 56"/>
            <p:cNvSpPr txBox="1">
              <a:spLocks noChangeArrowheads="1"/>
            </p:cNvSpPr>
            <p:nvPr/>
          </p:nvSpPr>
          <p:spPr bwMode="auto">
            <a:xfrm>
              <a:off x="2290" y="2015"/>
              <a:ext cx="1134" cy="326"/>
            </a:xfrm>
            <a:prstGeom prst="rect">
              <a:avLst/>
            </a:prstGeom>
            <a:solidFill>
              <a:srgbClr val="FFFFFF">
                <a:alpha val="10196"/>
              </a:srgbClr>
            </a:solidFill>
            <a:ln w="9525">
              <a:noFill/>
              <a:miter lim="800000"/>
              <a:headEnd/>
              <a:tailEnd/>
            </a:ln>
          </p:spPr>
          <p:txBody>
            <a:bodyPr>
              <a:spAutoFit/>
            </a:bodyPr>
            <a:lstStyle/>
            <a:p>
              <a:pPr algn="ctr"/>
              <a:r>
                <a:rPr lang="en-GB" sz="1400" b="1">
                  <a:solidFill>
                    <a:srgbClr val="000000"/>
                  </a:solidFill>
                  <a:cs typeface="Arial" charset="0"/>
                </a:rPr>
                <a:t>Repository </a:t>
              </a:r>
            </a:p>
            <a:p>
              <a:pPr algn="ctr"/>
              <a:r>
                <a:rPr lang="en-GB" sz="1400" b="1">
                  <a:solidFill>
                    <a:srgbClr val="000000"/>
                  </a:solidFill>
                  <a:cs typeface="Arial" charset="0"/>
                </a:rPr>
                <a:t>e-Infrastructure</a:t>
              </a:r>
            </a:p>
          </p:txBody>
        </p:sp>
      </p:grpSp>
      <p:sp>
        <p:nvSpPr>
          <p:cNvPr id="157753" name="Text Box 57"/>
          <p:cNvSpPr txBox="1">
            <a:spLocks noChangeArrowheads="1"/>
          </p:cNvSpPr>
          <p:nvPr/>
        </p:nvSpPr>
        <p:spPr bwMode="auto">
          <a:xfrm>
            <a:off x="7842250" y="6675438"/>
            <a:ext cx="1301750" cy="182562"/>
          </a:xfrm>
          <a:prstGeom prst="rect">
            <a:avLst/>
          </a:prstGeom>
          <a:noFill/>
          <a:ln w="9525" algn="ctr">
            <a:noFill/>
            <a:miter lim="800000"/>
            <a:headEnd/>
            <a:tailEnd/>
          </a:ln>
        </p:spPr>
        <p:txBody>
          <a:bodyPr wrap="none" tIns="0">
            <a:spAutoFit/>
          </a:bodyPr>
          <a:lstStyle/>
          <a:p>
            <a:pPr algn="ctr" eaLnBrk="0" hangingPunct="0"/>
            <a:r>
              <a:rPr lang="en-GB" sz="900">
                <a:solidFill>
                  <a:srgbClr val="A50021"/>
                </a:solidFill>
              </a:rPr>
              <a:t>Source: eSciDR study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Rectangle 187"/>
          <p:cNvSpPr/>
          <p:nvPr/>
        </p:nvSpPr>
        <p:spPr>
          <a:xfrm>
            <a:off x="3816350" y="2540000"/>
            <a:ext cx="4205116" cy="4667250"/>
          </a:xfrm>
          <a:prstGeom prst="rect">
            <a:avLst/>
          </a:prstGeom>
          <a:solidFill>
            <a:srgbClr val="92D050">
              <a:alpha val="28000"/>
            </a:srgbClr>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226"/>
          <p:cNvGrpSpPr/>
          <p:nvPr/>
        </p:nvGrpSpPr>
        <p:grpSpPr>
          <a:xfrm rot="967491">
            <a:off x="5565863" y="4186181"/>
            <a:ext cx="727436" cy="538086"/>
            <a:chOff x="6778625" y="2571745"/>
            <a:chExt cx="1465263" cy="947743"/>
          </a:xfrm>
        </p:grpSpPr>
        <p:sp>
          <p:nvSpPr>
            <p:cNvPr id="229" name="Cloud 228"/>
            <p:cNvSpPr/>
            <p:nvPr/>
          </p:nvSpPr>
          <p:spPr bwMode="auto">
            <a:xfrm rot="1472929">
              <a:off x="6778625" y="2863850"/>
              <a:ext cx="1465263" cy="6556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700" dirty="0" smtClean="0"/>
                <a:t>Crystallography</a:t>
              </a:r>
              <a:endParaRPr lang="en-US" sz="700" dirty="0"/>
            </a:p>
          </p:txBody>
        </p:sp>
        <p:grpSp>
          <p:nvGrpSpPr>
            <p:cNvPr id="3" name="Group 62"/>
            <p:cNvGrpSpPr>
              <a:grpSpLocks/>
            </p:cNvGrpSpPr>
            <p:nvPr/>
          </p:nvGrpSpPr>
          <p:grpSpPr bwMode="auto">
            <a:xfrm>
              <a:off x="7929563" y="2571750"/>
              <a:ext cx="231775" cy="509588"/>
              <a:chOff x="3500458" y="2571749"/>
              <a:chExt cx="231790" cy="509588"/>
            </a:xfrm>
          </p:grpSpPr>
          <p:sp>
            <p:nvSpPr>
              <p:cNvPr id="231" name="Flowchart: Magnetic Disk 230"/>
              <p:cNvSpPr/>
              <p:nvPr/>
            </p:nvSpPr>
            <p:spPr bwMode="auto">
              <a:xfrm>
                <a:off x="3500458" y="2571749"/>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a:p>
            </p:txBody>
          </p:sp>
          <p:sp>
            <p:nvSpPr>
              <p:cNvPr id="230" name="Flowchart: Magnetic Disk 229"/>
              <p:cNvSpPr/>
              <p:nvPr/>
            </p:nvSpPr>
            <p:spPr bwMode="auto">
              <a:xfrm>
                <a:off x="3500458" y="2717799"/>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dirty="0"/>
              </a:p>
            </p:txBody>
          </p:sp>
        </p:grpSp>
      </p:grpSp>
      <p:grpSp>
        <p:nvGrpSpPr>
          <p:cNvPr id="4" name="Group 118"/>
          <p:cNvGrpSpPr/>
          <p:nvPr/>
        </p:nvGrpSpPr>
        <p:grpSpPr>
          <a:xfrm rot="2794415">
            <a:off x="3886347" y="1412368"/>
            <a:ext cx="820487" cy="1157940"/>
            <a:chOff x="2225675" y="2214555"/>
            <a:chExt cx="1162050" cy="1509719"/>
          </a:xfrm>
        </p:grpSpPr>
        <p:sp>
          <p:nvSpPr>
            <p:cNvPr id="120" name="Cloud 119"/>
            <p:cNvSpPr/>
            <p:nvPr/>
          </p:nvSpPr>
          <p:spPr bwMode="auto">
            <a:xfrm rot="19451269">
              <a:off x="2225675" y="2563813"/>
              <a:ext cx="1162050" cy="655637"/>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a:t>History</a:t>
              </a:r>
            </a:p>
          </p:txBody>
        </p:sp>
        <p:grpSp>
          <p:nvGrpSpPr>
            <p:cNvPr id="18" name="Group 65"/>
            <p:cNvGrpSpPr>
              <a:grpSpLocks/>
            </p:cNvGrpSpPr>
            <p:nvPr/>
          </p:nvGrpSpPr>
          <p:grpSpPr bwMode="auto">
            <a:xfrm>
              <a:off x="2428875" y="3214688"/>
              <a:ext cx="231775" cy="509587"/>
              <a:chOff x="3500139" y="2571745"/>
              <a:chExt cx="231790" cy="509587"/>
            </a:xfrm>
          </p:grpSpPr>
          <p:sp>
            <p:nvSpPr>
              <p:cNvPr id="125" name="Flowchart: Magnetic Disk 124"/>
              <p:cNvSpPr/>
              <p:nvPr/>
            </p:nvSpPr>
            <p:spPr bwMode="auto">
              <a:xfrm>
                <a:off x="3500139" y="2717795"/>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126" name="Flowchart: Magnetic Disk 125"/>
              <p:cNvSpPr/>
              <p:nvPr/>
            </p:nvSpPr>
            <p:spPr bwMode="auto">
              <a:xfrm>
                <a:off x="3500139" y="2571745"/>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nvGrpSpPr>
            <p:cNvPr id="20" name="Group 68"/>
            <p:cNvGrpSpPr>
              <a:grpSpLocks/>
            </p:cNvGrpSpPr>
            <p:nvPr/>
          </p:nvGrpSpPr>
          <p:grpSpPr bwMode="auto">
            <a:xfrm>
              <a:off x="2571750" y="2214563"/>
              <a:ext cx="231775" cy="509587"/>
              <a:chOff x="3500147" y="2571752"/>
              <a:chExt cx="231790" cy="509587"/>
            </a:xfrm>
          </p:grpSpPr>
          <p:sp>
            <p:nvSpPr>
              <p:cNvPr id="123" name="Flowchart: Magnetic Disk 122"/>
              <p:cNvSpPr/>
              <p:nvPr/>
            </p:nvSpPr>
            <p:spPr bwMode="auto">
              <a:xfrm>
                <a:off x="3500147" y="2717802"/>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124" name="Flowchart: Magnetic Disk 123"/>
              <p:cNvSpPr/>
              <p:nvPr/>
            </p:nvSpPr>
            <p:spPr bwMode="auto">
              <a:xfrm>
                <a:off x="3500147" y="2571752"/>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grpSp>
        <p:nvGrpSpPr>
          <p:cNvPr id="21" name="Group 145"/>
          <p:cNvGrpSpPr/>
          <p:nvPr/>
        </p:nvGrpSpPr>
        <p:grpSpPr>
          <a:xfrm rot="2631672">
            <a:off x="4705982" y="1234089"/>
            <a:ext cx="893344" cy="746398"/>
            <a:chOff x="2998788" y="1357299"/>
            <a:chExt cx="1265237" cy="973151"/>
          </a:xfrm>
        </p:grpSpPr>
        <p:sp>
          <p:nvSpPr>
            <p:cNvPr id="147" name="Cloud 146"/>
            <p:cNvSpPr/>
            <p:nvPr/>
          </p:nvSpPr>
          <p:spPr bwMode="auto">
            <a:xfrm rot="20864650">
              <a:off x="2998788" y="1697038"/>
              <a:ext cx="1265237" cy="633412"/>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a:t>Astronomy</a:t>
              </a:r>
              <a:endParaRPr lang="en-US" sz="1000" dirty="0"/>
            </a:p>
          </p:txBody>
        </p:sp>
        <p:grpSp>
          <p:nvGrpSpPr>
            <p:cNvPr id="23" name="Group 53"/>
            <p:cNvGrpSpPr>
              <a:grpSpLocks/>
            </p:cNvGrpSpPr>
            <p:nvPr/>
          </p:nvGrpSpPr>
          <p:grpSpPr bwMode="auto">
            <a:xfrm>
              <a:off x="3286125" y="1357313"/>
              <a:ext cx="231775" cy="509587"/>
              <a:chOff x="3500189" y="2571758"/>
              <a:chExt cx="231790" cy="509587"/>
            </a:xfrm>
          </p:grpSpPr>
          <p:sp>
            <p:nvSpPr>
              <p:cNvPr id="155" name="Flowchart: Magnetic Disk 54"/>
              <p:cNvSpPr/>
              <p:nvPr/>
            </p:nvSpPr>
            <p:spPr bwMode="auto">
              <a:xfrm>
                <a:off x="3500189" y="2717808"/>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156" name="Flowchart: Magnetic Disk 55"/>
              <p:cNvSpPr/>
              <p:nvPr/>
            </p:nvSpPr>
            <p:spPr bwMode="auto">
              <a:xfrm>
                <a:off x="3500189" y="2571758"/>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nvGrpSpPr>
            <p:cNvPr id="24" name="Group 56"/>
            <p:cNvGrpSpPr>
              <a:grpSpLocks/>
            </p:cNvGrpSpPr>
            <p:nvPr/>
          </p:nvGrpSpPr>
          <p:grpSpPr bwMode="auto">
            <a:xfrm>
              <a:off x="4000500" y="1571625"/>
              <a:ext cx="231775" cy="509588"/>
              <a:chOff x="3500230" y="2571756"/>
              <a:chExt cx="231790" cy="509588"/>
            </a:xfrm>
          </p:grpSpPr>
          <p:sp>
            <p:nvSpPr>
              <p:cNvPr id="153" name="Flowchart: Magnetic Disk 152"/>
              <p:cNvSpPr/>
              <p:nvPr/>
            </p:nvSpPr>
            <p:spPr bwMode="auto">
              <a:xfrm>
                <a:off x="3500230" y="2717806"/>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154" name="Flowchart: Magnetic Disk 153"/>
              <p:cNvSpPr/>
              <p:nvPr/>
            </p:nvSpPr>
            <p:spPr bwMode="auto">
              <a:xfrm>
                <a:off x="3500230" y="2571756"/>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nvGrpSpPr>
            <p:cNvPr id="25" name="Group 81"/>
            <p:cNvGrpSpPr>
              <a:grpSpLocks/>
            </p:cNvGrpSpPr>
            <p:nvPr/>
          </p:nvGrpSpPr>
          <p:grpSpPr bwMode="auto">
            <a:xfrm>
              <a:off x="3071813" y="1428750"/>
              <a:ext cx="231775" cy="509588"/>
              <a:chOff x="3500177" y="2571757"/>
              <a:chExt cx="231790" cy="509588"/>
            </a:xfrm>
          </p:grpSpPr>
          <p:sp>
            <p:nvSpPr>
              <p:cNvPr id="151" name="Flowchart: Magnetic Disk 150"/>
              <p:cNvSpPr/>
              <p:nvPr/>
            </p:nvSpPr>
            <p:spPr bwMode="auto">
              <a:xfrm>
                <a:off x="3500177" y="2717807"/>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152" name="Flowchart: Magnetic Disk 151"/>
              <p:cNvSpPr/>
              <p:nvPr/>
            </p:nvSpPr>
            <p:spPr bwMode="auto">
              <a:xfrm>
                <a:off x="3500177" y="2571757"/>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grpSp>
        <p:nvGrpSpPr>
          <p:cNvPr id="26" name="Group 171"/>
          <p:cNvGrpSpPr/>
          <p:nvPr/>
        </p:nvGrpSpPr>
        <p:grpSpPr>
          <a:xfrm rot="967491">
            <a:off x="6143713" y="4986282"/>
            <a:ext cx="727436" cy="538086"/>
            <a:chOff x="6778625" y="2571745"/>
            <a:chExt cx="1465263" cy="947743"/>
          </a:xfrm>
        </p:grpSpPr>
        <p:grpSp>
          <p:nvGrpSpPr>
            <p:cNvPr id="27" name="Group 62"/>
            <p:cNvGrpSpPr>
              <a:grpSpLocks/>
            </p:cNvGrpSpPr>
            <p:nvPr/>
          </p:nvGrpSpPr>
          <p:grpSpPr bwMode="auto">
            <a:xfrm>
              <a:off x="7929563" y="2571750"/>
              <a:ext cx="231775" cy="509588"/>
              <a:chOff x="3500458" y="2571749"/>
              <a:chExt cx="231790" cy="509588"/>
            </a:xfrm>
          </p:grpSpPr>
          <p:sp>
            <p:nvSpPr>
              <p:cNvPr id="175" name="Flowchart: Magnetic Disk 174"/>
              <p:cNvSpPr/>
              <p:nvPr/>
            </p:nvSpPr>
            <p:spPr bwMode="auto">
              <a:xfrm>
                <a:off x="3500458" y="2717799"/>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dirty="0"/>
              </a:p>
            </p:txBody>
          </p:sp>
          <p:sp>
            <p:nvSpPr>
              <p:cNvPr id="176" name="Flowchart: Magnetic Disk 175"/>
              <p:cNvSpPr/>
              <p:nvPr/>
            </p:nvSpPr>
            <p:spPr bwMode="auto">
              <a:xfrm>
                <a:off x="3500458" y="2571749"/>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a:p>
            </p:txBody>
          </p:sp>
        </p:grpSp>
        <p:sp>
          <p:nvSpPr>
            <p:cNvPr id="174" name="Cloud 173"/>
            <p:cNvSpPr/>
            <p:nvPr/>
          </p:nvSpPr>
          <p:spPr bwMode="auto">
            <a:xfrm rot="1472929">
              <a:off x="6778625" y="2863850"/>
              <a:ext cx="1465263" cy="6556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700" dirty="0" smtClean="0"/>
                <a:t>Earth Science</a:t>
              </a:r>
              <a:endParaRPr lang="en-US" sz="700" dirty="0"/>
            </a:p>
          </p:txBody>
        </p:sp>
      </p:grpSp>
      <p:grpSp>
        <p:nvGrpSpPr>
          <p:cNvPr id="28" name="Group 176"/>
          <p:cNvGrpSpPr/>
          <p:nvPr/>
        </p:nvGrpSpPr>
        <p:grpSpPr>
          <a:xfrm rot="967491">
            <a:off x="6721563" y="4586232"/>
            <a:ext cx="727436" cy="538086"/>
            <a:chOff x="6778625" y="2571745"/>
            <a:chExt cx="1465263" cy="947743"/>
          </a:xfrm>
        </p:grpSpPr>
        <p:grpSp>
          <p:nvGrpSpPr>
            <p:cNvPr id="29" name="Group 62"/>
            <p:cNvGrpSpPr>
              <a:grpSpLocks/>
            </p:cNvGrpSpPr>
            <p:nvPr/>
          </p:nvGrpSpPr>
          <p:grpSpPr bwMode="auto">
            <a:xfrm>
              <a:off x="7929563" y="2571750"/>
              <a:ext cx="231775" cy="509588"/>
              <a:chOff x="3500458" y="2571749"/>
              <a:chExt cx="231790" cy="509588"/>
            </a:xfrm>
          </p:grpSpPr>
          <p:sp>
            <p:nvSpPr>
              <p:cNvPr id="180" name="Flowchart: Magnetic Disk 179"/>
              <p:cNvSpPr/>
              <p:nvPr/>
            </p:nvSpPr>
            <p:spPr bwMode="auto">
              <a:xfrm>
                <a:off x="3500458" y="2717799"/>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dirty="0"/>
              </a:p>
            </p:txBody>
          </p:sp>
          <p:sp>
            <p:nvSpPr>
              <p:cNvPr id="181" name="Flowchart: Magnetic Disk 180"/>
              <p:cNvSpPr/>
              <p:nvPr/>
            </p:nvSpPr>
            <p:spPr bwMode="auto">
              <a:xfrm>
                <a:off x="3500458" y="2571749"/>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a:p>
            </p:txBody>
          </p:sp>
        </p:grpSp>
        <p:sp>
          <p:nvSpPr>
            <p:cNvPr id="179" name="Cloud 178"/>
            <p:cNvSpPr/>
            <p:nvPr/>
          </p:nvSpPr>
          <p:spPr bwMode="auto">
            <a:xfrm rot="1472929">
              <a:off x="6778625" y="2863850"/>
              <a:ext cx="1465263" cy="6556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700" dirty="0" smtClean="0"/>
                <a:t>Ground Truth</a:t>
              </a:r>
            </a:p>
          </p:txBody>
        </p:sp>
      </p:grpSp>
      <p:grpSp>
        <p:nvGrpSpPr>
          <p:cNvPr id="30" name="Group 181"/>
          <p:cNvGrpSpPr/>
          <p:nvPr/>
        </p:nvGrpSpPr>
        <p:grpSpPr>
          <a:xfrm rot="967491">
            <a:off x="7077163" y="4008381"/>
            <a:ext cx="727436" cy="538086"/>
            <a:chOff x="6778625" y="2571745"/>
            <a:chExt cx="1465263" cy="947743"/>
          </a:xfrm>
        </p:grpSpPr>
        <p:grpSp>
          <p:nvGrpSpPr>
            <p:cNvPr id="31" name="Group 62"/>
            <p:cNvGrpSpPr>
              <a:grpSpLocks/>
            </p:cNvGrpSpPr>
            <p:nvPr/>
          </p:nvGrpSpPr>
          <p:grpSpPr bwMode="auto">
            <a:xfrm>
              <a:off x="7929563" y="2571750"/>
              <a:ext cx="231775" cy="509588"/>
              <a:chOff x="3500458" y="2571749"/>
              <a:chExt cx="231790" cy="509588"/>
            </a:xfrm>
          </p:grpSpPr>
          <p:sp>
            <p:nvSpPr>
              <p:cNvPr id="185" name="Flowchart: Magnetic Disk 184"/>
              <p:cNvSpPr/>
              <p:nvPr/>
            </p:nvSpPr>
            <p:spPr bwMode="auto">
              <a:xfrm>
                <a:off x="3500458" y="2717799"/>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dirty="0"/>
              </a:p>
            </p:txBody>
          </p:sp>
          <p:sp>
            <p:nvSpPr>
              <p:cNvPr id="186" name="Flowchart: Magnetic Disk 185"/>
              <p:cNvSpPr/>
              <p:nvPr/>
            </p:nvSpPr>
            <p:spPr bwMode="auto">
              <a:xfrm>
                <a:off x="3500458" y="2571749"/>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a:p>
            </p:txBody>
          </p:sp>
        </p:grpSp>
        <p:sp>
          <p:nvSpPr>
            <p:cNvPr id="184" name="Cloud 183"/>
            <p:cNvSpPr/>
            <p:nvPr/>
          </p:nvSpPr>
          <p:spPr bwMode="auto">
            <a:xfrm rot="1472929">
              <a:off x="6778625" y="2863850"/>
              <a:ext cx="1465263" cy="6556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700" dirty="0" smtClean="0"/>
                <a:t>Earth Observation</a:t>
              </a:r>
              <a:endParaRPr lang="en-US" sz="700" dirty="0"/>
            </a:p>
          </p:txBody>
        </p:sp>
      </p:grpSp>
      <p:cxnSp>
        <p:nvCxnSpPr>
          <p:cNvPr id="192" name="Curved Connector 191"/>
          <p:cNvCxnSpPr>
            <a:stCxn id="184" idx="2"/>
          </p:cNvCxnSpPr>
          <p:nvPr/>
        </p:nvCxnSpPr>
        <p:spPr>
          <a:xfrm rot="10800000">
            <a:off x="5994400" y="3429001"/>
            <a:ext cx="1149306" cy="692501"/>
          </a:xfrm>
          <a:prstGeom prst="curvedConnector3">
            <a:avLst>
              <a:gd name="adj1" fmla="val 95183"/>
            </a:avLst>
          </a:prstGeom>
          <a:ln w="101600">
            <a:solidFill>
              <a:srgbClr val="FFC00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95" name="Shape 194"/>
          <p:cNvCxnSpPr>
            <a:stCxn id="179" idx="2"/>
          </p:cNvCxnSpPr>
          <p:nvPr/>
        </p:nvCxnSpPr>
        <p:spPr>
          <a:xfrm rot="10800000">
            <a:off x="6038850" y="3429000"/>
            <a:ext cx="749256" cy="1270352"/>
          </a:xfrm>
          <a:prstGeom prst="curvedConnector2">
            <a:avLst/>
          </a:prstGeom>
          <a:ln w="101600">
            <a:solidFill>
              <a:srgbClr val="FFC000">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187" name="Rectangle 186"/>
          <p:cNvSpPr/>
          <p:nvPr/>
        </p:nvSpPr>
        <p:spPr>
          <a:xfrm>
            <a:off x="2794000" y="895350"/>
            <a:ext cx="4205116" cy="4667250"/>
          </a:xfrm>
          <a:prstGeom prst="rect">
            <a:avLst/>
          </a:prstGeom>
          <a:solidFill>
            <a:schemeClr val="accent1">
              <a:alpha val="61000"/>
            </a:schemeClr>
          </a:solidFill>
          <a:scene3d>
            <a:camera prst="isometricBottomDown"/>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7" name="Group 216"/>
          <p:cNvGrpSpPr/>
          <p:nvPr/>
        </p:nvGrpSpPr>
        <p:grpSpPr>
          <a:xfrm rot="967491">
            <a:off x="4632413" y="5164082"/>
            <a:ext cx="727436" cy="538086"/>
            <a:chOff x="6778625" y="2571745"/>
            <a:chExt cx="1465263" cy="947743"/>
          </a:xfrm>
        </p:grpSpPr>
        <p:grpSp>
          <p:nvGrpSpPr>
            <p:cNvPr id="228" name="Group 62"/>
            <p:cNvGrpSpPr>
              <a:grpSpLocks/>
            </p:cNvGrpSpPr>
            <p:nvPr/>
          </p:nvGrpSpPr>
          <p:grpSpPr bwMode="auto">
            <a:xfrm>
              <a:off x="7929563" y="2571750"/>
              <a:ext cx="231775" cy="509588"/>
              <a:chOff x="3500458" y="2571749"/>
              <a:chExt cx="231790" cy="509588"/>
            </a:xfrm>
          </p:grpSpPr>
          <p:sp>
            <p:nvSpPr>
              <p:cNvPr id="220" name="Flowchart: Magnetic Disk 219"/>
              <p:cNvSpPr/>
              <p:nvPr/>
            </p:nvSpPr>
            <p:spPr bwMode="auto">
              <a:xfrm>
                <a:off x="3500458" y="2717799"/>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dirty="0"/>
              </a:p>
            </p:txBody>
          </p:sp>
          <p:sp>
            <p:nvSpPr>
              <p:cNvPr id="221" name="Flowchart: Magnetic Disk 220"/>
              <p:cNvSpPr/>
              <p:nvPr/>
            </p:nvSpPr>
            <p:spPr bwMode="auto">
              <a:xfrm>
                <a:off x="3500458" y="2571749"/>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a:p>
            </p:txBody>
          </p:sp>
        </p:grpSp>
        <p:sp>
          <p:nvSpPr>
            <p:cNvPr id="219" name="Cloud 218"/>
            <p:cNvSpPr/>
            <p:nvPr/>
          </p:nvSpPr>
          <p:spPr bwMode="auto">
            <a:xfrm rot="1472929">
              <a:off x="6778625" y="2863850"/>
              <a:ext cx="1465263" cy="6556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700" dirty="0" smtClean="0"/>
                <a:t>Physical chemistry</a:t>
              </a:r>
              <a:endParaRPr lang="en-US" sz="700" dirty="0"/>
            </a:p>
          </p:txBody>
        </p:sp>
      </p:grpSp>
      <p:grpSp>
        <p:nvGrpSpPr>
          <p:cNvPr id="235" name="Group 221"/>
          <p:cNvGrpSpPr/>
          <p:nvPr/>
        </p:nvGrpSpPr>
        <p:grpSpPr>
          <a:xfrm rot="967491">
            <a:off x="5210263" y="4764032"/>
            <a:ext cx="727436" cy="538086"/>
            <a:chOff x="6778625" y="2571745"/>
            <a:chExt cx="1465263" cy="947743"/>
          </a:xfrm>
        </p:grpSpPr>
        <p:grpSp>
          <p:nvGrpSpPr>
            <p:cNvPr id="236" name="Group 62"/>
            <p:cNvGrpSpPr>
              <a:grpSpLocks/>
            </p:cNvGrpSpPr>
            <p:nvPr/>
          </p:nvGrpSpPr>
          <p:grpSpPr bwMode="auto">
            <a:xfrm>
              <a:off x="7929563" y="2571750"/>
              <a:ext cx="231775" cy="509588"/>
              <a:chOff x="3500458" y="2571749"/>
              <a:chExt cx="231790" cy="509588"/>
            </a:xfrm>
          </p:grpSpPr>
          <p:sp>
            <p:nvSpPr>
              <p:cNvPr id="225" name="Flowchart: Magnetic Disk 224"/>
              <p:cNvSpPr/>
              <p:nvPr/>
            </p:nvSpPr>
            <p:spPr bwMode="auto">
              <a:xfrm>
                <a:off x="3500458" y="2717799"/>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dirty="0"/>
              </a:p>
            </p:txBody>
          </p:sp>
          <p:sp>
            <p:nvSpPr>
              <p:cNvPr id="226" name="Flowchart: Magnetic Disk 225"/>
              <p:cNvSpPr/>
              <p:nvPr/>
            </p:nvSpPr>
            <p:spPr bwMode="auto">
              <a:xfrm>
                <a:off x="3500458" y="2571749"/>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050"/>
              </a:p>
            </p:txBody>
          </p:sp>
        </p:grpSp>
        <p:sp>
          <p:nvSpPr>
            <p:cNvPr id="224" name="Cloud 223"/>
            <p:cNvSpPr/>
            <p:nvPr/>
          </p:nvSpPr>
          <p:spPr bwMode="auto">
            <a:xfrm rot="1472929">
              <a:off x="6778625" y="2863850"/>
              <a:ext cx="1465263" cy="6556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700" dirty="0" smtClean="0"/>
                <a:t>Bio-chemistry</a:t>
              </a:r>
            </a:p>
          </p:txBody>
        </p:sp>
      </p:grpSp>
      <p:cxnSp>
        <p:nvCxnSpPr>
          <p:cNvPr id="232" name="Curved Connector 231"/>
          <p:cNvCxnSpPr/>
          <p:nvPr/>
        </p:nvCxnSpPr>
        <p:spPr>
          <a:xfrm rot="10800000">
            <a:off x="4883150" y="3829051"/>
            <a:ext cx="749256" cy="470253"/>
          </a:xfrm>
          <a:prstGeom prst="curvedConnector3">
            <a:avLst>
              <a:gd name="adj1" fmla="val 50000"/>
            </a:avLst>
          </a:prstGeom>
          <a:ln w="101600">
            <a:solidFill>
              <a:srgbClr val="FFC00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233" name="Shape 232"/>
          <p:cNvCxnSpPr/>
          <p:nvPr/>
        </p:nvCxnSpPr>
        <p:spPr>
          <a:xfrm rot="16200000" flipV="1">
            <a:off x="4555927" y="4156273"/>
            <a:ext cx="1137002" cy="304756"/>
          </a:xfrm>
          <a:prstGeom prst="curvedConnector3">
            <a:avLst>
              <a:gd name="adj1" fmla="val 50000"/>
            </a:avLst>
          </a:prstGeom>
          <a:ln w="101600">
            <a:solidFill>
              <a:srgbClr val="FFC00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97" name="Shape 196"/>
          <p:cNvCxnSpPr>
            <a:stCxn id="174" idx="2"/>
          </p:cNvCxnSpPr>
          <p:nvPr/>
        </p:nvCxnSpPr>
        <p:spPr>
          <a:xfrm rot="10800000">
            <a:off x="5994400" y="3429000"/>
            <a:ext cx="215856" cy="1670402"/>
          </a:xfrm>
          <a:prstGeom prst="curvedConnector2">
            <a:avLst/>
          </a:prstGeom>
          <a:ln w="101600">
            <a:solidFill>
              <a:srgbClr val="FFC00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234" name="Shape 233"/>
          <p:cNvCxnSpPr/>
          <p:nvPr/>
        </p:nvCxnSpPr>
        <p:spPr>
          <a:xfrm rot="5400000" flipH="1" flipV="1">
            <a:off x="4089202" y="4394354"/>
            <a:ext cx="1492602" cy="273094"/>
          </a:xfrm>
          <a:prstGeom prst="curvedConnector3">
            <a:avLst>
              <a:gd name="adj1" fmla="val 50000"/>
            </a:avLst>
          </a:prstGeom>
          <a:ln w="101600">
            <a:solidFill>
              <a:srgbClr val="FFC000">
                <a:alpha val="50000"/>
              </a:srgbClr>
            </a:solidFill>
            <a:tailEnd type="arrow"/>
          </a:ln>
        </p:spPr>
        <p:style>
          <a:lnRef idx="1">
            <a:schemeClr val="accent1"/>
          </a:lnRef>
          <a:fillRef idx="0">
            <a:schemeClr val="accent1"/>
          </a:fillRef>
          <a:effectRef idx="0">
            <a:schemeClr val="accent1"/>
          </a:effectRef>
          <a:fontRef idx="minor">
            <a:schemeClr val="tx1"/>
          </a:fontRef>
        </p:style>
      </p:cxnSp>
      <p:grpSp>
        <p:nvGrpSpPr>
          <p:cNvPr id="237" name="Group 134"/>
          <p:cNvGrpSpPr/>
          <p:nvPr/>
        </p:nvGrpSpPr>
        <p:grpSpPr>
          <a:xfrm rot="1599884">
            <a:off x="4067603" y="3970952"/>
            <a:ext cx="1008795" cy="767101"/>
            <a:chOff x="4143375" y="642919"/>
            <a:chExt cx="1428750" cy="1000144"/>
          </a:xfrm>
        </p:grpSpPr>
        <p:sp>
          <p:nvSpPr>
            <p:cNvPr id="136" name="Cloud 135"/>
            <p:cNvSpPr/>
            <p:nvPr/>
          </p:nvSpPr>
          <p:spPr bwMode="auto">
            <a:xfrm>
              <a:off x="4143375" y="1000125"/>
              <a:ext cx="1428750" cy="6429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a:t>Climatology</a:t>
              </a:r>
            </a:p>
          </p:txBody>
        </p:sp>
        <p:grpSp>
          <p:nvGrpSpPr>
            <p:cNvPr id="241" name="Group 49"/>
            <p:cNvGrpSpPr>
              <a:grpSpLocks/>
            </p:cNvGrpSpPr>
            <p:nvPr/>
          </p:nvGrpSpPr>
          <p:grpSpPr bwMode="auto">
            <a:xfrm>
              <a:off x="5286375" y="714375"/>
              <a:ext cx="231775" cy="509588"/>
              <a:chOff x="3500304" y="2571762"/>
              <a:chExt cx="231790" cy="509588"/>
            </a:xfrm>
          </p:grpSpPr>
          <p:sp>
            <p:nvSpPr>
              <p:cNvPr id="144" name="Flowchart: Magnetic Disk 143"/>
              <p:cNvSpPr/>
              <p:nvPr/>
            </p:nvSpPr>
            <p:spPr bwMode="auto">
              <a:xfrm>
                <a:off x="3500304" y="2717812"/>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145" name="Flowchart: Magnetic Disk 144"/>
              <p:cNvSpPr/>
              <p:nvPr/>
            </p:nvSpPr>
            <p:spPr bwMode="auto">
              <a:xfrm>
                <a:off x="3500304" y="2571762"/>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nvGrpSpPr>
            <p:cNvPr id="242" name="Group 59"/>
            <p:cNvGrpSpPr>
              <a:grpSpLocks/>
            </p:cNvGrpSpPr>
            <p:nvPr/>
          </p:nvGrpSpPr>
          <p:grpSpPr bwMode="auto">
            <a:xfrm>
              <a:off x="4714875" y="642938"/>
              <a:ext cx="231775" cy="509587"/>
              <a:chOff x="3500271" y="2571763"/>
              <a:chExt cx="231790" cy="509587"/>
            </a:xfrm>
          </p:grpSpPr>
          <p:sp>
            <p:nvSpPr>
              <p:cNvPr id="142" name="Flowchart: Magnetic Disk 141"/>
              <p:cNvSpPr/>
              <p:nvPr/>
            </p:nvSpPr>
            <p:spPr bwMode="auto">
              <a:xfrm>
                <a:off x="3500271" y="2717813"/>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143" name="Flowchart: Magnetic Disk 142"/>
              <p:cNvSpPr/>
              <p:nvPr/>
            </p:nvSpPr>
            <p:spPr bwMode="auto">
              <a:xfrm>
                <a:off x="3500271" y="2571763"/>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nvGrpSpPr>
            <p:cNvPr id="243" name="Group 78"/>
            <p:cNvGrpSpPr>
              <a:grpSpLocks/>
            </p:cNvGrpSpPr>
            <p:nvPr/>
          </p:nvGrpSpPr>
          <p:grpSpPr bwMode="auto">
            <a:xfrm>
              <a:off x="4929188" y="714375"/>
              <a:ext cx="231775" cy="509588"/>
              <a:chOff x="3500284" y="2571762"/>
              <a:chExt cx="231790" cy="509588"/>
            </a:xfrm>
          </p:grpSpPr>
          <p:sp>
            <p:nvSpPr>
              <p:cNvPr id="140" name="Flowchart: Magnetic Disk 139"/>
              <p:cNvSpPr/>
              <p:nvPr/>
            </p:nvSpPr>
            <p:spPr bwMode="auto">
              <a:xfrm>
                <a:off x="3500284" y="2717812"/>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141" name="Flowchart: Magnetic Disk 140"/>
              <p:cNvSpPr/>
              <p:nvPr/>
            </p:nvSpPr>
            <p:spPr bwMode="auto">
              <a:xfrm>
                <a:off x="3500284" y="2571762"/>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grpSp>
        <p:nvGrpSpPr>
          <p:cNvPr id="244" name="Group 170"/>
          <p:cNvGrpSpPr/>
          <p:nvPr/>
        </p:nvGrpSpPr>
        <p:grpSpPr>
          <a:xfrm rot="20356618">
            <a:off x="4691078" y="3018756"/>
            <a:ext cx="806391" cy="820487"/>
            <a:chOff x="5238654" y="3479356"/>
            <a:chExt cx="806391" cy="820487"/>
          </a:xfrm>
        </p:grpSpPr>
        <p:sp>
          <p:nvSpPr>
            <p:cNvPr id="158" name="Cloud 157"/>
            <p:cNvSpPr/>
            <p:nvPr/>
          </p:nvSpPr>
          <p:spPr bwMode="auto">
            <a:xfrm rot="3499630">
              <a:off x="5079844" y="3638166"/>
              <a:ext cx="820487" cy="502867"/>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a:t>Chemistry</a:t>
              </a:r>
            </a:p>
          </p:txBody>
        </p:sp>
        <p:grpSp>
          <p:nvGrpSpPr>
            <p:cNvPr id="245" name="Group 84"/>
            <p:cNvGrpSpPr>
              <a:grpSpLocks/>
            </p:cNvGrpSpPr>
            <p:nvPr/>
          </p:nvGrpSpPr>
          <p:grpSpPr bwMode="auto">
            <a:xfrm rot="2501098">
              <a:off x="5881396" y="3745086"/>
              <a:ext cx="163649" cy="390849"/>
              <a:chOff x="3500395" y="2571756"/>
              <a:chExt cx="231790" cy="509588"/>
            </a:xfrm>
          </p:grpSpPr>
          <p:sp>
            <p:nvSpPr>
              <p:cNvPr id="163" name="Flowchart: Magnetic Disk 162"/>
              <p:cNvSpPr/>
              <p:nvPr/>
            </p:nvSpPr>
            <p:spPr bwMode="auto">
              <a:xfrm>
                <a:off x="3500395" y="2717806"/>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164" name="Flowchart: Magnetic Disk 163"/>
              <p:cNvSpPr/>
              <p:nvPr/>
            </p:nvSpPr>
            <p:spPr bwMode="auto">
              <a:xfrm>
                <a:off x="3500395" y="2571756"/>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nvGrpSpPr>
            <p:cNvPr id="246" name="Group 87"/>
            <p:cNvGrpSpPr>
              <a:grpSpLocks/>
            </p:cNvGrpSpPr>
            <p:nvPr/>
          </p:nvGrpSpPr>
          <p:grpSpPr bwMode="auto">
            <a:xfrm rot="2501098">
              <a:off x="5748046" y="3656188"/>
              <a:ext cx="163649" cy="390848"/>
              <a:chOff x="3500408" y="2571756"/>
              <a:chExt cx="231790" cy="509587"/>
            </a:xfrm>
          </p:grpSpPr>
          <p:sp>
            <p:nvSpPr>
              <p:cNvPr id="161" name="Flowchart: Magnetic Disk 160"/>
              <p:cNvSpPr/>
              <p:nvPr/>
            </p:nvSpPr>
            <p:spPr bwMode="auto">
              <a:xfrm>
                <a:off x="3500408" y="2717806"/>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162" name="Flowchart: Magnetic Disk 161"/>
              <p:cNvSpPr/>
              <p:nvPr/>
            </p:nvSpPr>
            <p:spPr bwMode="auto">
              <a:xfrm>
                <a:off x="3500408" y="2571756"/>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grpSp>
        <p:nvGrpSpPr>
          <p:cNvPr id="247" name="Group 164"/>
          <p:cNvGrpSpPr/>
          <p:nvPr/>
        </p:nvGrpSpPr>
        <p:grpSpPr>
          <a:xfrm rot="967491">
            <a:off x="5274892" y="2572721"/>
            <a:ext cx="1034576" cy="726910"/>
            <a:chOff x="6778625" y="2571745"/>
            <a:chExt cx="1465263" cy="947743"/>
          </a:xfrm>
        </p:grpSpPr>
        <p:grpSp>
          <p:nvGrpSpPr>
            <p:cNvPr id="248" name="Group 62"/>
            <p:cNvGrpSpPr>
              <a:grpSpLocks/>
            </p:cNvGrpSpPr>
            <p:nvPr/>
          </p:nvGrpSpPr>
          <p:grpSpPr bwMode="auto">
            <a:xfrm>
              <a:off x="7929563" y="2571750"/>
              <a:ext cx="231775" cy="509588"/>
              <a:chOff x="3500458" y="2571749"/>
              <a:chExt cx="231790" cy="509588"/>
            </a:xfrm>
          </p:grpSpPr>
          <p:sp>
            <p:nvSpPr>
              <p:cNvPr id="168" name="Flowchart: Magnetic Disk 167"/>
              <p:cNvSpPr/>
              <p:nvPr/>
            </p:nvSpPr>
            <p:spPr bwMode="auto">
              <a:xfrm>
                <a:off x="3500458" y="2717799"/>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169" name="Flowchart: Magnetic Disk 168"/>
              <p:cNvSpPr/>
              <p:nvPr/>
            </p:nvSpPr>
            <p:spPr bwMode="auto">
              <a:xfrm>
                <a:off x="3500458" y="2571749"/>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sp>
          <p:nvSpPr>
            <p:cNvPr id="167" name="Cloud 166"/>
            <p:cNvSpPr/>
            <p:nvPr/>
          </p:nvSpPr>
          <p:spPr bwMode="auto">
            <a:xfrm rot="1472929">
              <a:off x="6778625" y="2863850"/>
              <a:ext cx="1465263" cy="6556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smtClean="0"/>
                <a:t>Earth Science</a:t>
              </a:r>
              <a:endParaRPr lang="en-US" sz="900" dirty="0"/>
            </a:p>
          </p:txBody>
        </p:sp>
      </p:grpSp>
      <p:grpSp>
        <p:nvGrpSpPr>
          <p:cNvPr id="249" name="Group 126"/>
          <p:cNvGrpSpPr/>
          <p:nvPr/>
        </p:nvGrpSpPr>
        <p:grpSpPr>
          <a:xfrm rot="1621361">
            <a:off x="5503787" y="1883886"/>
            <a:ext cx="820487" cy="776836"/>
            <a:chOff x="5500688" y="987414"/>
            <a:chExt cx="1162050" cy="1012836"/>
          </a:xfrm>
        </p:grpSpPr>
        <p:sp>
          <p:nvSpPr>
            <p:cNvPr id="128" name="Cloud 127"/>
            <p:cNvSpPr/>
            <p:nvPr/>
          </p:nvSpPr>
          <p:spPr bwMode="auto">
            <a:xfrm>
              <a:off x="5500688" y="1344613"/>
              <a:ext cx="1162050" cy="655637"/>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a:t>Biology</a:t>
              </a:r>
            </a:p>
          </p:txBody>
        </p:sp>
        <p:grpSp>
          <p:nvGrpSpPr>
            <p:cNvPr id="250" name="Group 50"/>
            <p:cNvGrpSpPr>
              <a:grpSpLocks/>
            </p:cNvGrpSpPr>
            <p:nvPr/>
          </p:nvGrpSpPr>
          <p:grpSpPr bwMode="auto">
            <a:xfrm>
              <a:off x="6286500" y="1058863"/>
              <a:ext cx="231775" cy="509587"/>
              <a:chOff x="3500362" y="2571755"/>
              <a:chExt cx="231790" cy="509587"/>
            </a:xfrm>
          </p:grpSpPr>
          <p:sp>
            <p:nvSpPr>
              <p:cNvPr id="133" name="Flowchart: Magnetic Disk 51"/>
              <p:cNvSpPr/>
              <p:nvPr/>
            </p:nvSpPr>
            <p:spPr bwMode="auto">
              <a:xfrm>
                <a:off x="3500362" y="2717805"/>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134" name="Flowchart: Magnetic Disk 52"/>
              <p:cNvSpPr/>
              <p:nvPr/>
            </p:nvSpPr>
            <p:spPr bwMode="auto">
              <a:xfrm>
                <a:off x="3500362" y="2571755"/>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nvGrpSpPr>
            <p:cNvPr id="251" name="Group 71"/>
            <p:cNvGrpSpPr>
              <a:grpSpLocks/>
            </p:cNvGrpSpPr>
            <p:nvPr/>
          </p:nvGrpSpPr>
          <p:grpSpPr bwMode="auto">
            <a:xfrm>
              <a:off x="6000750" y="987425"/>
              <a:ext cx="231775" cy="509588"/>
              <a:chOff x="3500346" y="2571755"/>
              <a:chExt cx="231790" cy="509588"/>
            </a:xfrm>
          </p:grpSpPr>
          <p:sp>
            <p:nvSpPr>
              <p:cNvPr id="131" name="Flowchart: Magnetic Disk 130"/>
              <p:cNvSpPr/>
              <p:nvPr/>
            </p:nvSpPr>
            <p:spPr bwMode="auto">
              <a:xfrm>
                <a:off x="3500346" y="2717805"/>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dirty="0"/>
              </a:p>
            </p:txBody>
          </p:sp>
          <p:sp>
            <p:nvSpPr>
              <p:cNvPr id="132" name="Flowchart: Magnetic Disk 131"/>
              <p:cNvSpPr/>
              <p:nvPr/>
            </p:nvSpPr>
            <p:spPr bwMode="auto">
              <a:xfrm>
                <a:off x="3500346" y="2571755"/>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endParaRPr lang="en-US" sz="1200"/>
              </a:p>
            </p:txBody>
          </p:sp>
        </p:grpSp>
      </p:grpSp>
      <p:grpSp>
        <p:nvGrpSpPr>
          <p:cNvPr id="252" name="Group 117"/>
          <p:cNvGrpSpPr/>
          <p:nvPr/>
        </p:nvGrpSpPr>
        <p:grpSpPr>
          <a:xfrm>
            <a:off x="1504950" y="-527050"/>
            <a:ext cx="4576762" cy="4984751"/>
            <a:chOff x="1948177" y="1"/>
            <a:chExt cx="7200585" cy="6858000"/>
          </a:xfrm>
          <a:scene3d>
            <a:camera prst="isometricBottomDown"/>
            <a:lightRig rig="threePt" dir="t"/>
          </a:scene3d>
        </p:grpSpPr>
        <p:sp>
          <p:nvSpPr>
            <p:cNvPr id="5" name="Flowchart: Delay 4"/>
            <p:cNvSpPr/>
            <p:nvPr/>
          </p:nvSpPr>
          <p:spPr bwMode="auto">
            <a:xfrm rot="16200000">
              <a:off x="2090830" y="-142652"/>
              <a:ext cx="6858000" cy="7143305"/>
            </a:xfrm>
            <a:prstGeom prst="flowChartDelay">
              <a:avLst/>
            </a:prstGeom>
            <a:solidFill>
              <a:schemeClr val="accent5">
                <a:lumMod val="75000"/>
              </a:schemeClr>
            </a:solidFill>
            <a:ln>
              <a:noFill/>
              <a:prstDash val="sysDash"/>
            </a:ln>
            <a:effectLst>
              <a:outerShdw blurRad="50800" dist="38100" dir="16200000" rotWithShape="0">
                <a:prstClr val="black">
                  <a:alpha val="40000"/>
                </a:prst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lowchart: Delay 5"/>
            <p:cNvSpPr/>
            <p:nvPr/>
          </p:nvSpPr>
          <p:spPr bwMode="auto">
            <a:xfrm rot="16200000">
              <a:off x="2983813" y="-178419"/>
              <a:ext cx="4572033" cy="6214702"/>
            </a:xfrm>
            <a:prstGeom prst="flowChartDelay">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8900000" scaled="1"/>
              <a:tileRect/>
            </a:gradFill>
            <a:ln>
              <a:noFill/>
              <a:prstDash val="sysDash"/>
            </a:ln>
            <a:effectLst>
              <a:outerShdw blurRad="50800" dist="38100" dir="16200000" rotWithShape="0">
                <a:prstClr val="black">
                  <a:alpha val="40000"/>
                </a:prst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lowchart: Magnetic Disk 6"/>
            <p:cNvSpPr/>
            <p:nvPr/>
          </p:nvSpPr>
          <p:spPr bwMode="auto">
            <a:xfrm>
              <a:off x="2261773" y="5556734"/>
              <a:ext cx="6043947" cy="1015539"/>
            </a:xfrm>
            <a:prstGeom prst="flowChartMagneticDisk">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8100000" scaled="1"/>
              <a:tileRect/>
            </a:gradFill>
            <a:ln>
              <a:noFill/>
            </a:ln>
            <a:effectLst/>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Data Services</a:t>
              </a:r>
            </a:p>
          </p:txBody>
        </p:sp>
        <p:sp>
          <p:nvSpPr>
            <p:cNvPr id="8" name="Flowchart: Magnetic Disk 7"/>
            <p:cNvSpPr/>
            <p:nvPr/>
          </p:nvSpPr>
          <p:spPr bwMode="auto">
            <a:xfrm>
              <a:off x="2261773" y="5072075"/>
              <a:ext cx="6043947" cy="714381"/>
            </a:xfrm>
            <a:prstGeom prst="flowChartMagneticDisk">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prstDash val="sysDot"/>
            </a:ln>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Community Support Services</a:t>
              </a:r>
            </a:p>
          </p:txBody>
        </p:sp>
        <p:sp>
          <p:nvSpPr>
            <p:cNvPr id="9" name="Cloud 8"/>
            <p:cNvSpPr/>
            <p:nvPr/>
          </p:nvSpPr>
          <p:spPr bwMode="auto">
            <a:xfrm rot="20864650">
              <a:off x="2946400" y="1697038"/>
              <a:ext cx="1265237" cy="633412"/>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a:t>Astronomy</a:t>
              </a:r>
              <a:endParaRPr lang="en-US" sz="1200" dirty="0"/>
            </a:p>
          </p:txBody>
        </p:sp>
        <p:sp>
          <p:nvSpPr>
            <p:cNvPr id="10" name="Cloud 9"/>
            <p:cNvSpPr/>
            <p:nvPr/>
          </p:nvSpPr>
          <p:spPr bwMode="auto">
            <a:xfrm>
              <a:off x="4090987" y="1000125"/>
              <a:ext cx="1428750" cy="6429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a:t>Climatology</a:t>
              </a:r>
              <a:endParaRPr lang="en-US" sz="600" dirty="0"/>
            </a:p>
          </p:txBody>
        </p:sp>
        <p:sp>
          <p:nvSpPr>
            <p:cNvPr id="11" name="Cloud 10"/>
            <p:cNvSpPr/>
            <p:nvPr/>
          </p:nvSpPr>
          <p:spPr bwMode="auto">
            <a:xfrm rot="998532">
              <a:off x="6461125" y="1925638"/>
              <a:ext cx="1162050" cy="655637"/>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800" dirty="0"/>
                <a:t>Chemistry</a:t>
              </a:r>
            </a:p>
          </p:txBody>
        </p:sp>
        <p:sp>
          <p:nvSpPr>
            <p:cNvPr id="12" name="Cloud 11"/>
            <p:cNvSpPr/>
            <p:nvPr/>
          </p:nvSpPr>
          <p:spPr bwMode="auto">
            <a:xfrm rot="19451269">
              <a:off x="2173287" y="2563813"/>
              <a:ext cx="1162050" cy="655637"/>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a:t>History</a:t>
              </a:r>
            </a:p>
          </p:txBody>
        </p:sp>
        <p:sp>
          <p:nvSpPr>
            <p:cNvPr id="13" name="Cloud 12"/>
            <p:cNvSpPr/>
            <p:nvPr/>
          </p:nvSpPr>
          <p:spPr bwMode="auto">
            <a:xfrm>
              <a:off x="5448300" y="1344613"/>
              <a:ext cx="1162050" cy="655637"/>
            </a:xfrm>
            <a:prstGeom prst="cloud">
              <a:avLst/>
            </a:prstGeom>
          </p:spPr>
          <p:style>
            <a:lnRef idx="2">
              <a:schemeClr val="dk1"/>
            </a:lnRef>
            <a:fillRef idx="1">
              <a:schemeClr val="lt1"/>
            </a:fillRef>
            <a:effectRef idx="0">
              <a:schemeClr val="dk1"/>
            </a:effectRef>
            <a:fontRef idx="minor">
              <a:schemeClr val="dk1"/>
            </a:fontRef>
          </p:style>
          <p:txBody>
            <a:bodyPr tIns="0" bIns="0" anchor="ctr"/>
            <a:lstStyle/>
            <a:p>
              <a:pPr algn="ctr" fontAlgn="auto">
                <a:spcBef>
                  <a:spcPts val="0"/>
                </a:spcBef>
                <a:spcAft>
                  <a:spcPts val="0"/>
                </a:spcAft>
                <a:defRPr/>
              </a:pPr>
              <a:r>
                <a:rPr lang="en-US" sz="700" dirty="0"/>
                <a:t>Biology</a:t>
              </a:r>
              <a:endParaRPr lang="en-US" sz="1050" dirty="0"/>
            </a:p>
          </p:txBody>
        </p:sp>
        <p:sp>
          <p:nvSpPr>
            <p:cNvPr id="14" name="Smiley Face 13"/>
            <p:cNvSpPr/>
            <p:nvPr/>
          </p:nvSpPr>
          <p:spPr bwMode="auto">
            <a:xfrm>
              <a:off x="3233737" y="4714875"/>
              <a:ext cx="492125" cy="436563"/>
            </a:xfrm>
            <a:prstGeom prst="smileyFace">
              <a:avLst>
                <a:gd name="adj" fmla="val 465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bwMode="auto">
            <a:xfrm rot="5400000" flipH="1" flipV="1">
              <a:off x="5662612" y="2071688"/>
              <a:ext cx="1143000" cy="285750"/>
            </a:xfrm>
            <a:prstGeom prst="line">
              <a:avLst/>
            </a:prstGeom>
            <a:ln w="28575">
              <a:solidFill>
                <a:srgbClr val="FF0000"/>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rot="16200000" flipV="1">
              <a:off x="4841081" y="1821656"/>
              <a:ext cx="1500188" cy="428625"/>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rot="5400000" flipH="1" flipV="1">
              <a:off x="4983955" y="3393282"/>
              <a:ext cx="785813" cy="571500"/>
            </a:xfrm>
            <a:prstGeom prst="line">
              <a:avLst/>
            </a:prstGeom>
            <a:ln w="28575">
              <a:solidFill>
                <a:srgbClr val="FFFF00"/>
              </a:solidFill>
              <a:tailEnd type="oval"/>
            </a:ln>
          </p:spPr>
          <p:style>
            <a:lnRef idx="1">
              <a:schemeClr val="accent1"/>
            </a:lnRef>
            <a:fillRef idx="0">
              <a:schemeClr val="accent1"/>
            </a:fillRef>
            <a:effectRef idx="0">
              <a:schemeClr val="accent1"/>
            </a:effectRef>
            <a:fontRef idx="minor">
              <a:schemeClr val="tx1"/>
            </a:fontRef>
          </p:style>
        </p:cxnSp>
        <p:grpSp>
          <p:nvGrpSpPr>
            <p:cNvPr id="253" name="Group 49"/>
            <p:cNvGrpSpPr>
              <a:grpSpLocks/>
            </p:cNvGrpSpPr>
            <p:nvPr/>
          </p:nvGrpSpPr>
          <p:grpSpPr bwMode="auto">
            <a:xfrm>
              <a:off x="5234113" y="714357"/>
              <a:ext cx="231760" cy="509587"/>
              <a:chOff x="3500430" y="2571744"/>
              <a:chExt cx="231775" cy="509587"/>
            </a:xfrm>
          </p:grpSpPr>
          <p:sp>
            <p:nvSpPr>
              <p:cNvPr id="115" name="Flowchart: Magnetic Disk 114"/>
              <p:cNvSpPr/>
              <p:nvPr/>
            </p:nvSpPr>
            <p:spPr bwMode="auto">
              <a:xfrm>
                <a:off x="3500304" y="2717812"/>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6" name="Flowchart: Magnetic Disk 115"/>
              <p:cNvSpPr/>
              <p:nvPr/>
            </p:nvSpPr>
            <p:spPr bwMode="auto">
              <a:xfrm>
                <a:off x="3500304" y="2571762"/>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9" name="Smiley Face 18"/>
            <p:cNvSpPr/>
            <p:nvPr/>
          </p:nvSpPr>
          <p:spPr bwMode="auto">
            <a:xfrm>
              <a:off x="6662737" y="4714875"/>
              <a:ext cx="420688" cy="436563"/>
            </a:xfrm>
            <a:prstGeom prst="smileyFac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7-Point Star 21"/>
            <p:cNvSpPr/>
            <p:nvPr/>
          </p:nvSpPr>
          <p:spPr bwMode="auto">
            <a:xfrm>
              <a:off x="5662713" y="2786059"/>
              <a:ext cx="642900" cy="500066"/>
            </a:xfrm>
            <a:prstGeom prst="star7">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54" name="Group 50"/>
            <p:cNvGrpSpPr>
              <a:grpSpLocks/>
            </p:cNvGrpSpPr>
            <p:nvPr/>
          </p:nvGrpSpPr>
          <p:grpSpPr bwMode="auto">
            <a:xfrm>
              <a:off x="6234180" y="1058852"/>
              <a:ext cx="231760" cy="509587"/>
              <a:chOff x="3500430" y="2571744"/>
              <a:chExt cx="231775" cy="509587"/>
            </a:xfrm>
          </p:grpSpPr>
          <p:sp>
            <p:nvSpPr>
              <p:cNvPr id="113" name="Flowchart: Magnetic Disk 51"/>
              <p:cNvSpPr/>
              <p:nvPr/>
            </p:nvSpPr>
            <p:spPr bwMode="auto">
              <a:xfrm>
                <a:off x="3500362" y="2717805"/>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4" name="Flowchart: Magnetic Disk 52"/>
              <p:cNvSpPr/>
              <p:nvPr/>
            </p:nvSpPr>
            <p:spPr bwMode="auto">
              <a:xfrm>
                <a:off x="3500362" y="2571755"/>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55" name="Group 53"/>
            <p:cNvGrpSpPr>
              <a:grpSpLocks/>
            </p:cNvGrpSpPr>
            <p:nvPr/>
          </p:nvGrpSpPr>
          <p:grpSpPr bwMode="auto">
            <a:xfrm>
              <a:off x="3233978" y="1357299"/>
              <a:ext cx="231760" cy="509587"/>
              <a:chOff x="3500430" y="2571744"/>
              <a:chExt cx="231775" cy="509587"/>
            </a:xfrm>
          </p:grpSpPr>
          <p:sp>
            <p:nvSpPr>
              <p:cNvPr id="111" name="Flowchart: Magnetic Disk 54"/>
              <p:cNvSpPr/>
              <p:nvPr/>
            </p:nvSpPr>
            <p:spPr bwMode="auto">
              <a:xfrm>
                <a:off x="3500189" y="2717808"/>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2" name="Flowchart: Magnetic Disk 55"/>
              <p:cNvSpPr/>
              <p:nvPr/>
            </p:nvSpPr>
            <p:spPr bwMode="auto">
              <a:xfrm>
                <a:off x="3500189" y="2571758"/>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2" name="Group 56"/>
            <p:cNvGrpSpPr>
              <a:grpSpLocks/>
            </p:cNvGrpSpPr>
            <p:nvPr/>
          </p:nvGrpSpPr>
          <p:grpSpPr bwMode="auto">
            <a:xfrm>
              <a:off x="3948312" y="1571613"/>
              <a:ext cx="231760" cy="509587"/>
              <a:chOff x="3500430" y="2571744"/>
              <a:chExt cx="231775" cy="509587"/>
            </a:xfrm>
          </p:grpSpPr>
          <p:sp>
            <p:nvSpPr>
              <p:cNvPr id="109" name="Flowchart: Magnetic Disk 108"/>
              <p:cNvSpPr/>
              <p:nvPr/>
            </p:nvSpPr>
            <p:spPr bwMode="auto">
              <a:xfrm>
                <a:off x="3500230" y="2717806"/>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0" name="Flowchart: Magnetic Disk 109"/>
              <p:cNvSpPr/>
              <p:nvPr/>
            </p:nvSpPr>
            <p:spPr bwMode="auto">
              <a:xfrm>
                <a:off x="3500230" y="2571756"/>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3" name="Group 59"/>
            <p:cNvGrpSpPr>
              <a:grpSpLocks/>
            </p:cNvGrpSpPr>
            <p:nvPr/>
          </p:nvGrpSpPr>
          <p:grpSpPr bwMode="auto">
            <a:xfrm>
              <a:off x="4662646" y="642919"/>
              <a:ext cx="231760" cy="509587"/>
              <a:chOff x="3500430" y="2571744"/>
              <a:chExt cx="231775" cy="509587"/>
            </a:xfrm>
          </p:grpSpPr>
          <p:sp>
            <p:nvSpPr>
              <p:cNvPr id="107" name="Flowchart: Magnetic Disk 106"/>
              <p:cNvSpPr/>
              <p:nvPr/>
            </p:nvSpPr>
            <p:spPr bwMode="auto">
              <a:xfrm>
                <a:off x="3500271" y="2717813"/>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8" name="Flowchart: Magnetic Disk 107"/>
              <p:cNvSpPr/>
              <p:nvPr/>
            </p:nvSpPr>
            <p:spPr bwMode="auto">
              <a:xfrm>
                <a:off x="3500271" y="2571763"/>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4" name="Group 62"/>
            <p:cNvGrpSpPr>
              <a:grpSpLocks/>
            </p:cNvGrpSpPr>
            <p:nvPr/>
          </p:nvGrpSpPr>
          <p:grpSpPr bwMode="auto">
            <a:xfrm>
              <a:off x="7877147" y="2571745"/>
              <a:ext cx="231760" cy="509587"/>
              <a:chOff x="3500430" y="2571744"/>
              <a:chExt cx="231775" cy="509587"/>
            </a:xfrm>
          </p:grpSpPr>
          <p:sp>
            <p:nvSpPr>
              <p:cNvPr id="105" name="Flowchart: Magnetic Disk 104"/>
              <p:cNvSpPr/>
              <p:nvPr/>
            </p:nvSpPr>
            <p:spPr bwMode="auto">
              <a:xfrm>
                <a:off x="3500458" y="2717799"/>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6" name="Flowchart: Magnetic Disk 105"/>
              <p:cNvSpPr/>
              <p:nvPr/>
            </p:nvSpPr>
            <p:spPr bwMode="auto">
              <a:xfrm>
                <a:off x="3500458" y="2571749"/>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0" name="Group 65"/>
            <p:cNvGrpSpPr>
              <a:grpSpLocks/>
            </p:cNvGrpSpPr>
            <p:nvPr/>
          </p:nvGrpSpPr>
          <p:grpSpPr bwMode="auto">
            <a:xfrm>
              <a:off x="2376778" y="3214687"/>
              <a:ext cx="231760" cy="509587"/>
              <a:chOff x="3500430" y="2571744"/>
              <a:chExt cx="231775" cy="509587"/>
            </a:xfrm>
          </p:grpSpPr>
          <p:sp>
            <p:nvSpPr>
              <p:cNvPr id="103" name="Flowchart: Magnetic Disk 102"/>
              <p:cNvSpPr/>
              <p:nvPr/>
            </p:nvSpPr>
            <p:spPr bwMode="auto">
              <a:xfrm>
                <a:off x="3500139" y="2717795"/>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4" name="Flowchart: Magnetic Disk 103"/>
              <p:cNvSpPr/>
              <p:nvPr/>
            </p:nvSpPr>
            <p:spPr bwMode="auto">
              <a:xfrm>
                <a:off x="3500139" y="2571745"/>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3" name="Group 68"/>
            <p:cNvGrpSpPr>
              <a:grpSpLocks/>
            </p:cNvGrpSpPr>
            <p:nvPr/>
          </p:nvGrpSpPr>
          <p:grpSpPr bwMode="auto">
            <a:xfrm>
              <a:off x="2519645" y="2214555"/>
              <a:ext cx="231760" cy="509587"/>
              <a:chOff x="3500430" y="2571744"/>
              <a:chExt cx="231775" cy="509587"/>
            </a:xfrm>
          </p:grpSpPr>
          <p:sp>
            <p:nvSpPr>
              <p:cNvPr id="101" name="Flowchart: Magnetic Disk 100"/>
              <p:cNvSpPr/>
              <p:nvPr/>
            </p:nvSpPr>
            <p:spPr bwMode="auto">
              <a:xfrm>
                <a:off x="3500147" y="2717802"/>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 name="Flowchart: Magnetic Disk 101"/>
              <p:cNvSpPr/>
              <p:nvPr/>
            </p:nvSpPr>
            <p:spPr bwMode="auto">
              <a:xfrm>
                <a:off x="3500147" y="2571752"/>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4" name="Group 71"/>
            <p:cNvGrpSpPr>
              <a:grpSpLocks/>
            </p:cNvGrpSpPr>
            <p:nvPr/>
          </p:nvGrpSpPr>
          <p:grpSpPr bwMode="auto">
            <a:xfrm>
              <a:off x="5948446" y="987414"/>
              <a:ext cx="231760" cy="509587"/>
              <a:chOff x="3500430" y="2571744"/>
              <a:chExt cx="231775" cy="509587"/>
            </a:xfrm>
          </p:grpSpPr>
          <p:sp>
            <p:nvSpPr>
              <p:cNvPr id="99" name="Flowchart: Magnetic Disk 98"/>
              <p:cNvSpPr/>
              <p:nvPr/>
            </p:nvSpPr>
            <p:spPr bwMode="auto">
              <a:xfrm>
                <a:off x="3500346" y="2717805"/>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0" name="Flowchart: Magnetic Disk 99"/>
              <p:cNvSpPr/>
              <p:nvPr/>
            </p:nvSpPr>
            <p:spPr bwMode="auto">
              <a:xfrm>
                <a:off x="3500346" y="2571755"/>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5" name="Group 78"/>
            <p:cNvGrpSpPr>
              <a:grpSpLocks/>
            </p:cNvGrpSpPr>
            <p:nvPr/>
          </p:nvGrpSpPr>
          <p:grpSpPr bwMode="auto">
            <a:xfrm>
              <a:off x="4876946" y="714357"/>
              <a:ext cx="231760" cy="509587"/>
              <a:chOff x="3500430" y="2571744"/>
              <a:chExt cx="231775" cy="509587"/>
            </a:xfrm>
          </p:grpSpPr>
          <p:sp>
            <p:nvSpPr>
              <p:cNvPr id="97" name="Flowchart: Magnetic Disk 96"/>
              <p:cNvSpPr/>
              <p:nvPr/>
            </p:nvSpPr>
            <p:spPr bwMode="auto">
              <a:xfrm>
                <a:off x="3500284" y="2717812"/>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8" name="Flowchart: Magnetic Disk 97"/>
              <p:cNvSpPr/>
              <p:nvPr/>
            </p:nvSpPr>
            <p:spPr bwMode="auto">
              <a:xfrm>
                <a:off x="3500284" y="2571762"/>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6" name="Group 81"/>
            <p:cNvGrpSpPr>
              <a:grpSpLocks/>
            </p:cNvGrpSpPr>
            <p:nvPr/>
          </p:nvGrpSpPr>
          <p:grpSpPr bwMode="auto">
            <a:xfrm>
              <a:off x="3019678" y="1428737"/>
              <a:ext cx="231760" cy="509587"/>
              <a:chOff x="3500430" y="2571744"/>
              <a:chExt cx="231775" cy="509587"/>
            </a:xfrm>
          </p:grpSpPr>
          <p:sp>
            <p:nvSpPr>
              <p:cNvPr id="95" name="Flowchart: Magnetic Disk 94"/>
              <p:cNvSpPr/>
              <p:nvPr/>
            </p:nvSpPr>
            <p:spPr bwMode="auto">
              <a:xfrm>
                <a:off x="3500177" y="2717807"/>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Flowchart: Magnetic Disk 95"/>
              <p:cNvSpPr/>
              <p:nvPr/>
            </p:nvSpPr>
            <p:spPr bwMode="auto">
              <a:xfrm>
                <a:off x="3500177" y="2571757"/>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7" name="Group 84"/>
            <p:cNvGrpSpPr>
              <a:grpSpLocks/>
            </p:cNvGrpSpPr>
            <p:nvPr/>
          </p:nvGrpSpPr>
          <p:grpSpPr bwMode="auto">
            <a:xfrm>
              <a:off x="6805647" y="1571613"/>
              <a:ext cx="231760" cy="509587"/>
              <a:chOff x="3500430" y="2571744"/>
              <a:chExt cx="231775" cy="509587"/>
            </a:xfrm>
          </p:grpSpPr>
          <p:sp>
            <p:nvSpPr>
              <p:cNvPr id="93" name="Flowchart: Magnetic Disk 92"/>
              <p:cNvSpPr/>
              <p:nvPr/>
            </p:nvSpPr>
            <p:spPr bwMode="auto">
              <a:xfrm>
                <a:off x="3500395" y="2717806"/>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4" name="Flowchart: Magnetic Disk 93"/>
              <p:cNvSpPr/>
              <p:nvPr/>
            </p:nvSpPr>
            <p:spPr bwMode="auto">
              <a:xfrm>
                <a:off x="3500395" y="2571756"/>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8" name="Group 87"/>
            <p:cNvGrpSpPr>
              <a:grpSpLocks/>
            </p:cNvGrpSpPr>
            <p:nvPr/>
          </p:nvGrpSpPr>
          <p:grpSpPr bwMode="auto">
            <a:xfrm>
              <a:off x="7019947" y="1643051"/>
              <a:ext cx="231760" cy="509587"/>
              <a:chOff x="3500430" y="2571744"/>
              <a:chExt cx="231775" cy="509587"/>
            </a:xfrm>
          </p:grpSpPr>
          <p:sp>
            <p:nvSpPr>
              <p:cNvPr id="91" name="Flowchart: Magnetic Disk 90"/>
              <p:cNvSpPr/>
              <p:nvPr/>
            </p:nvSpPr>
            <p:spPr bwMode="auto">
              <a:xfrm>
                <a:off x="3500408" y="2717806"/>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 name="Flowchart: Magnetic Disk 91"/>
              <p:cNvSpPr/>
              <p:nvPr/>
            </p:nvSpPr>
            <p:spPr bwMode="auto">
              <a:xfrm>
                <a:off x="3500408" y="2571756"/>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5" name="7-Point Star 34"/>
            <p:cNvSpPr/>
            <p:nvPr/>
          </p:nvSpPr>
          <p:spPr bwMode="auto">
            <a:xfrm>
              <a:off x="4376912" y="3857629"/>
              <a:ext cx="714334" cy="642942"/>
            </a:xfrm>
            <a:prstGeom prst="star7">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6" name="Straight Connector 35"/>
            <p:cNvCxnSpPr/>
            <p:nvPr/>
          </p:nvCxnSpPr>
          <p:spPr bwMode="auto">
            <a:xfrm rot="10800000">
              <a:off x="2733675" y="3500438"/>
              <a:ext cx="1643062" cy="500062"/>
            </a:xfrm>
            <a:prstGeom prst="line">
              <a:avLst/>
            </a:prstGeom>
            <a:ln w="28575">
              <a:solidFill>
                <a:srgbClr val="FFFF00"/>
              </a:solidFill>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rot="16200000" flipV="1">
              <a:off x="3555206" y="2750344"/>
              <a:ext cx="1643063" cy="428625"/>
            </a:xfrm>
            <a:prstGeom prst="line">
              <a:avLst/>
            </a:prstGeom>
            <a:ln w="28575">
              <a:solidFill>
                <a:srgbClr val="FFFF00"/>
              </a:solidFill>
              <a:tailEnd type="oval"/>
            </a:ln>
          </p:spPr>
          <p:style>
            <a:lnRef idx="1">
              <a:schemeClr val="accent1"/>
            </a:lnRef>
            <a:fillRef idx="0">
              <a:schemeClr val="accent1"/>
            </a:fillRef>
            <a:effectRef idx="0">
              <a:schemeClr val="accent1"/>
            </a:effectRef>
            <a:fontRef idx="minor">
              <a:schemeClr val="tx1"/>
            </a:fontRef>
          </p:style>
        </p:cxnSp>
        <p:sp>
          <p:nvSpPr>
            <p:cNvPr id="38" name="Left Arrow 37"/>
            <p:cNvSpPr/>
            <p:nvPr/>
          </p:nvSpPr>
          <p:spPr bwMode="auto">
            <a:xfrm rot="8707571">
              <a:off x="3738562" y="4454525"/>
              <a:ext cx="819150" cy="342900"/>
            </a:xfrm>
            <a:prstGeom prst="leftArrow">
              <a:avLst>
                <a:gd name="adj1" fmla="val 50000"/>
                <a:gd name="adj2" fmla="val 74383"/>
              </a:avLst>
            </a:prstGeom>
            <a:solidFill>
              <a:srgbClr val="FFFF00">
                <a:tint val="66000"/>
                <a:satMod val="1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9" name="Straight Connector 38"/>
            <p:cNvCxnSpPr/>
            <p:nvPr/>
          </p:nvCxnSpPr>
          <p:spPr bwMode="auto">
            <a:xfrm flipV="1">
              <a:off x="5162550" y="2000250"/>
              <a:ext cx="3071812" cy="2214563"/>
            </a:xfrm>
            <a:prstGeom prst="line">
              <a:avLst/>
            </a:prstGeom>
            <a:ln w="28575">
              <a:solidFill>
                <a:srgbClr val="FFFF00"/>
              </a:solidFill>
              <a:tailEnd type="oval"/>
            </a:ln>
          </p:spPr>
          <p:style>
            <a:lnRef idx="1">
              <a:schemeClr val="accent1"/>
            </a:lnRef>
            <a:fillRef idx="0">
              <a:schemeClr val="accent1"/>
            </a:fillRef>
            <a:effectRef idx="0">
              <a:schemeClr val="accent1"/>
            </a:effectRef>
            <a:fontRef idx="minor">
              <a:schemeClr val="tx1"/>
            </a:fontRef>
          </p:style>
        </p:cxnSp>
        <p:grpSp>
          <p:nvGrpSpPr>
            <p:cNvPr id="49" name="Group 165"/>
            <p:cNvGrpSpPr>
              <a:grpSpLocks/>
            </p:cNvGrpSpPr>
            <p:nvPr/>
          </p:nvGrpSpPr>
          <p:grpSpPr bwMode="auto">
            <a:xfrm>
              <a:off x="2876812" y="857233"/>
              <a:ext cx="374627" cy="366711"/>
              <a:chOff x="3500430" y="2571744"/>
              <a:chExt cx="231775" cy="509587"/>
            </a:xfrm>
          </p:grpSpPr>
          <p:sp>
            <p:nvSpPr>
              <p:cNvPr id="89" name="Flowchart: Magnetic Disk 88"/>
              <p:cNvSpPr/>
              <p:nvPr/>
            </p:nvSpPr>
            <p:spPr bwMode="auto">
              <a:xfrm>
                <a:off x="3500268" y="2717365"/>
                <a:ext cx="231789" cy="363993"/>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0" name="Flowchart: Magnetic Disk 89"/>
              <p:cNvSpPr/>
              <p:nvPr/>
            </p:nvSpPr>
            <p:spPr bwMode="auto">
              <a:xfrm>
                <a:off x="3500268" y="2571768"/>
                <a:ext cx="231789" cy="363993"/>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1" name="Cloud 40"/>
            <p:cNvSpPr/>
            <p:nvPr/>
          </p:nvSpPr>
          <p:spPr bwMode="auto">
            <a:xfrm rot="1472929">
              <a:off x="6726237" y="2863850"/>
              <a:ext cx="1465263" cy="655638"/>
            </a:xfrm>
            <a:prstGeom prst="cloud">
              <a:avLst/>
            </a:prstGeom>
          </p:spPr>
          <p:style>
            <a:lnRef idx="2">
              <a:schemeClr val="dk1"/>
            </a:lnRef>
            <a:fillRef idx="1">
              <a:schemeClr val="lt1"/>
            </a:fillRef>
            <a:effectRef idx="0">
              <a:schemeClr val="dk1"/>
            </a:effectRef>
            <a:fontRef idx="minor">
              <a:schemeClr val="dk1"/>
            </a:fontRef>
          </p:style>
          <p:txBody>
            <a:bodyPr lIns="0" tIns="0" rIns="0" bIns="0" anchor="ctr"/>
            <a:lstStyle/>
            <a:p>
              <a:pPr algn="ctr" fontAlgn="auto">
                <a:spcBef>
                  <a:spcPts val="0"/>
                </a:spcBef>
                <a:spcAft>
                  <a:spcPts val="0"/>
                </a:spcAft>
                <a:defRPr/>
              </a:pPr>
              <a:r>
                <a:rPr lang="en-US" sz="900" dirty="0" smtClean="0"/>
                <a:t>Earth Science</a:t>
              </a:r>
            </a:p>
          </p:txBody>
        </p:sp>
        <p:sp>
          <p:nvSpPr>
            <p:cNvPr id="42" name="Left Arrow 41"/>
            <p:cNvSpPr/>
            <p:nvPr/>
          </p:nvSpPr>
          <p:spPr bwMode="auto">
            <a:xfrm rot="3973846">
              <a:off x="5705475" y="3795713"/>
              <a:ext cx="1423987" cy="382587"/>
            </a:xfrm>
            <a:prstGeom prst="leftArrow">
              <a:avLst>
                <a:gd name="adj1" fmla="val 42384"/>
                <a:gd name="adj2" fmla="val 74383"/>
              </a:avLst>
            </a:prstGeom>
            <a:solidFill>
              <a:srgbClr val="FF0000">
                <a:tint val="66000"/>
                <a:satMod val="1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50" name="Group 188"/>
            <p:cNvGrpSpPr>
              <a:grpSpLocks/>
            </p:cNvGrpSpPr>
            <p:nvPr/>
          </p:nvGrpSpPr>
          <p:grpSpPr bwMode="auto">
            <a:xfrm>
              <a:off x="3662579" y="357167"/>
              <a:ext cx="374627" cy="366711"/>
              <a:chOff x="3500430" y="2571744"/>
              <a:chExt cx="231775" cy="509587"/>
            </a:xfrm>
          </p:grpSpPr>
          <p:sp>
            <p:nvSpPr>
              <p:cNvPr id="85" name="Flowchart: Magnetic Disk 84"/>
              <p:cNvSpPr/>
              <p:nvPr/>
            </p:nvSpPr>
            <p:spPr bwMode="auto">
              <a:xfrm>
                <a:off x="3500296" y="2717370"/>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6" name="Flowchart: Magnetic Disk 85"/>
              <p:cNvSpPr/>
              <p:nvPr/>
            </p:nvSpPr>
            <p:spPr bwMode="auto">
              <a:xfrm>
                <a:off x="3500296" y="2571773"/>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1" name="Group 194"/>
            <p:cNvGrpSpPr>
              <a:grpSpLocks/>
            </p:cNvGrpSpPr>
            <p:nvPr/>
          </p:nvGrpSpPr>
          <p:grpSpPr bwMode="auto">
            <a:xfrm>
              <a:off x="6877080" y="214291"/>
              <a:ext cx="374627" cy="366711"/>
              <a:chOff x="3500430" y="2571744"/>
              <a:chExt cx="231775" cy="509587"/>
            </a:xfrm>
          </p:grpSpPr>
          <p:sp>
            <p:nvSpPr>
              <p:cNvPr id="83" name="Flowchart: Magnetic Disk 82"/>
              <p:cNvSpPr/>
              <p:nvPr/>
            </p:nvSpPr>
            <p:spPr bwMode="auto">
              <a:xfrm>
                <a:off x="3500411" y="2717371"/>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4" name="Flowchart: Magnetic Disk 83"/>
              <p:cNvSpPr/>
              <p:nvPr/>
            </p:nvSpPr>
            <p:spPr bwMode="auto">
              <a:xfrm>
                <a:off x="3500411" y="2571775"/>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2" name="Group 197"/>
            <p:cNvGrpSpPr>
              <a:grpSpLocks/>
            </p:cNvGrpSpPr>
            <p:nvPr/>
          </p:nvGrpSpPr>
          <p:grpSpPr bwMode="auto">
            <a:xfrm>
              <a:off x="6377047" y="214291"/>
              <a:ext cx="374627" cy="366711"/>
              <a:chOff x="3500430" y="2571744"/>
              <a:chExt cx="231775" cy="509587"/>
            </a:xfrm>
          </p:grpSpPr>
          <p:sp>
            <p:nvSpPr>
              <p:cNvPr id="81" name="Flowchart: Magnetic Disk 80"/>
              <p:cNvSpPr/>
              <p:nvPr/>
            </p:nvSpPr>
            <p:spPr bwMode="auto">
              <a:xfrm>
                <a:off x="3500393" y="2717371"/>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2" name="Flowchart: Magnetic Disk 81"/>
              <p:cNvSpPr/>
              <p:nvPr/>
            </p:nvSpPr>
            <p:spPr bwMode="auto">
              <a:xfrm>
                <a:off x="3500393" y="2571775"/>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3" name="Group 200"/>
            <p:cNvGrpSpPr>
              <a:grpSpLocks/>
            </p:cNvGrpSpPr>
            <p:nvPr/>
          </p:nvGrpSpPr>
          <p:grpSpPr bwMode="auto">
            <a:xfrm>
              <a:off x="4091179" y="214291"/>
              <a:ext cx="374627" cy="366711"/>
              <a:chOff x="3500430" y="2571744"/>
              <a:chExt cx="231775" cy="509587"/>
            </a:xfrm>
          </p:grpSpPr>
          <p:sp>
            <p:nvSpPr>
              <p:cNvPr id="79" name="Flowchart: Magnetic Disk 78"/>
              <p:cNvSpPr/>
              <p:nvPr/>
            </p:nvSpPr>
            <p:spPr bwMode="auto">
              <a:xfrm>
                <a:off x="3500311" y="2717371"/>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0" name="Flowchart: Magnetic Disk 79"/>
              <p:cNvSpPr/>
              <p:nvPr/>
            </p:nvSpPr>
            <p:spPr bwMode="auto">
              <a:xfrm>
                <a:off x="3500311" y="2571775"/>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4" name="Group 203"/>
            <p:cNvGrpSpPr>
              <a:grpSpLocks/>
            </p:cNvGrpSpPr>
            <p:nvPr/>
          </p:nvGrpSpPr>
          <p:grpSpPr bwMode="auto">
            <a:xfrm>
              <a:off x="6519913" y="428605"/>
              <a:ext cx="374627" cy="366711"/>
              <a:chOff x="3500430" y="2571744"/>
              <a:chExt cx="231775" cy="509587"/>
            </a:xfrm>
          </p:grpSpPr>
          <p:sp>
            <p:nvSpPr>
              <p:cNvPr id="77" name="Flowchart: Magnetic Disk 76"/>
              <p:cNvSpPr/>
              <p:nvPr/>
            </p:nvSpPr>
            <p:spPr bwMode="auto">
              <a:xfrm>
                <a:off x="3500398" y="2717369"/>
                <a:ext cx="231789" cy="363993"/>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8" name="Flowchart: Magnetic Disk 77"/>
              <p:cNvSpPr/>
              <p:nvPr/>
            </p:nvSpPr>
            <p:spPr bwMode="auto">
              <a:xfrm>
                <a:off x="3500398" y="2571772"/>
                <a:ext cx="231789" cy="363993"/>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5" name="Group 206"/>
            <p:cNvGrpSpPr>
              <a:grpSpLocks/>
            </p:cNvGrpSpPr>
            <p:nvPr/>
          </p:nvGrpSpPr>
          <p:grpSpPr bwMode="auto">
            <a:xfrm>
              <a:off x="8448614" y="2714621"/>
              <a:ext cx="374627" cy="366711"/>
              <a:chOff x="3500430" y="2571744"/>
              <a:chExt cx="231775" cy="509587"/>
            </a:xfrm>
          </p:grpSpPr>
          <p:sp>
            <p:nvSpPr>
              <p:cNvPr id="75" name="Flowchart: Magnetic Disk 74"/>
              <p:cNvSpPr/>
              <p:nvPr/>
            </p:nvSpPr>
            <p:spPr bwMode="auto">
              <a:xfrm>
                <a:off x="3500468" y="2717346"/>
                <a:ext cx="231789" cy="363993"/>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6" name="Flowchart: Magnetic Disk 75"/>
              <p:cNvSpPr/>
              <p:nvPr/>
            </p:nvSpPr>
            <p:spPr bwMode="auto">
              <a:xfrm>
                <a:off x="3500468" y="2571750"/>
                <a:ext cx="231789" cy="363993"/>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6" name="Group 209"/>
            <p:cNvGrpSpPr>
              <a:grpSpLocks/>
            </p:cNvGrpSpPr>
            <p:nvPr/>
          </p:nvGrpSpPr>
          <p:grpSpPr bwMode="auto">
            <a:xfrm>
              <a:off x="7662847" y="928671"/>
              <a:ext cx="374627" cy="366711"/>
              <a:chOff x="3500430" y="2571744"/>
              <a:chExt cx="231775" cy="509587"/>
            </a:xfrm>
          </p:grpSpPr>
          <p:sp>
            <p:nvSpPr>
              <p:cNvPr id="73" name="Flowchart: Magnetic Disk 72"/>
              <p:cNvSpPr/>
              <p:nvPr/>
            </p:nvSpPr>
            <p:spPr bwMode="auto">
              <a:xfrm>
                <a:off x="3500439" y="2717365"/>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4" name="Flowchart: Magnetic Disk 73"/>
              <p:cNvSpPr/>
              <p:nvPr/>
            </p:nvSpPr>
            <p:spPr bwMode="auto">
              <a:xfrm>
                <a:off x="3500439" y="2571768"/>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7" name="Group 212"/>
            <p:cNvGrpSpPr>
              <a:grpSpLocks/>
            </p:cNvGrpSpPr>
            <p:nvPr/>
          </p:nvGrpSpPr>
          <p:grpSpPr bwMode="auto">
            <a:xfrm>
              <a:off x="8305748" y="1785927"/>
              <a:ext cx="374627" cy="366711"/>
              <a:chOff x="3500430" y="2571744"/>
              <a:chExt cx="231775" cy="509587"/>
            </a:xfrm>
          </p:grpSpPr>
          <p:sp>
            <p:nvSpPr>
              <p:cNvPr id="71" name="Flowchart: Magnetic Disk 70"/>
              <p:cNvSpPr/>
              <p:nvPr/>
            </p:nvSpPr>
            <p:spPr bwMode="auto">
              <a:xfrm>
                <a:off x="3500462" y="2717356"/>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2" name="Flowchart: Magnetic Disk 71"/>
              <p:cNvSpPr/>
              <p:nvPr/>
            </p:nvSpPr>
            <p:spPr bwMode="auto">
              <a:xfrm>
                <a:off x="3500462" y="2571759"/>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58" name="Group 215"/>
            <p:cNvGrpSpPr>
              <a:grpSpLocks/>
            </p:cNvGrpSpPr>
            <p:nvPr/>
          </p:nvGrpSpPr>
          <p:grpSpPr bwMode="auto">
            <a:xfrm>
              <a:off x="3091112" y="714357"/>
              <a:ext cx="374627" cy="366711"/>
              <a:chOff x="3500430" y="2571744"/>
              <a:chExt cx="231775" cy="509587"/>
            </a:xfrm>
          </p:grpSpPr>
          <p:sp>
            <p:nvSpPr>
              <p:cNvPr id="69" name="Flowchart: Magnetic Disk 68"/>
              <p:cNvSpPr/>
              <p:nvPr/>
            </p:nvSpPr>
            <p:spPr bwMode="auto">
              <a:xfrm>
                <a:off x="3500275" y="2717366"/>
                <a:ext cx="231789" cy="363993"/>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0" name="Flowchart: Magnetic Disk 69"/>
              <p:cNvSpPr/>
              <p:nvPr/>
            </p:nvSpPr>
            <p:spPr bwMode="auto">
              <a:xfrm>
                <a:off x="3500275" y="2571769"/>
                <a:ext cx="231789" cy="363993"/>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60" name="Group 221"/>
            <p:cNvGrpSpPr>
              <a:grpSpLocks/>
            </p:cNvGrpSpPr>
            <p:nvPr/>
          </p:nvGrpSpPr>
          <p:grpSpPr bwMode="auto">
            <a:xfrm>
              <a:off x="7877147" y="1214423"/>
              <a:ext cx="374627" cy="366711"/>
              <a:chOff x="3500430" y="2571744"/>
              <a:chExt cx="231775" cy="509587"/>
            </a:xfrm>
          </p:grpSpPr>
          <p:sp>
            <p:nvSpPr>
              <p:cNvPr id="65" name="Flowchart: Magnetic Disk 64"/>
              <p:cNvSpPr/>
              <p:nvPr/>
            </p:nvSpPr>
            <p:spPr bwMode="auto">
              <a:xfrm>
                <a:off x="3500447" y="2717362"/>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6" name="Flowchart: Magnetic Disk 65"/>
              <p:cNvSpPr/>
              <p:nvPr/>
            </p:nvSpPr>
            <p:spPr bwMode="auto">
              <a:xfrm>
                <a:off x="3500447" y="2571765"/>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121" name="TextBox 56"/>
            <p:cNvSpPr txBox="1">
              <a:spLocks noChangeArrowheads="1"/>
            </p:cNvSpPr>
            <p:nvPr/>
          </p:nvSpPr>
          <p:spPr bwMode="auto">
            <a:xfrm>
              <a:off x="5591280" y="4786323"/>
              <a:ext cx="1071058" cy="261610"/>
            </a:xfrm>
            <a:prstGeom prst="rect">
              <a:avLst/>
            </a:prstGeom>
            <a:noFill/>
            <a:ln w="9525">
              <a:noFill/>
              <a:miter lim="800000"/>
              <a:headEnd/>
              <a:tailEnd/>
            </a:ln>
          </p:spPr>
          <p:txBody>
            <a:bodyPr wrap="none">
              <a:spAutoFit/>
            </a:bodyPr>
            <a:lstStyle/>
            <a:p>
              <a:r>
                <a:rPr lang="en-US" sz="1100" b="1">
                  <a:solidFill>
                    <a:srgbClr val="FF0000"/>
                  </a:solidFill>
                </a:rPr>
                <a:t>Researcher 1</a:t>
              </a:r>
            </a:p>
          </p:txBody>
        </p:sp>
        <p:sp>
          <p:nvSpPr>
            <p:cNvPr id="2122" name="TextBox 57"/>
            <p:cNvSpPr txBox="1">
              <a:spLocks noChangeArrowheads="1"/>
            </p:cNvSpPr>
            <p:nvPr/>
          </p:nvSpPr>
          <p:spPr bwMode="auto">
            <a:xfrm>
              <a:off x="7458537" y="6524977"/>
              <a:ext cx="1690225" cy="276999"/>
            </a:xfrm>
            <a:prstGeom prst="rect">
              <a:avLst/>
            </a:prstGeom>
            <a:noFill/>
            <a:ln w="9525">
              <a:noFill/>
              <a:miter lim="800000"/>
              <a:headEnd/>
              <a:tailEnd/>
            </a:ln>
          </p:spPr>
          <p:txBody>
            <a:bodyPr wrap="none">
              <a:spAutoFit/>
            </a:bodyPr>
            <a:lstStyle/>
            <a:p>
              <a:r>
                <a:rPr lang="en-US" sz="1200" b="1">
                  <a:solidFill>
                    <a:srgbClr val="002060"/>
                  </a:solidFill>
                </a:rPr>
                <a:t>Non Scientific World</a:t>
              </a:r>
            </a:p>
          </p:txBody>
        </p:sp>
        <p:sp>
          <p:nvSpPr>
            <p:cNvPr id="59" name="TextBox 58"/>
            <p:cNvSpPr txBox="1"/>
            <p:nvPr/>
          </p:nvSpPr>
          <p:spPr bwMode="auto">
            <a:xfrm>
              <a:off x="7558087" y="4881563"/>
              <a:ext cx="1347788" cy="277812"/>
            </a:xfrm>
            <a:prstGeom prst="rect">
              <a:avLst/>
            </a:prstGeom>
            <a:noFill/>
          </p:spPr>
          <p:txBody>
            <a:bodyPr wrap="none">
              <a:spAutoFit/>
            </a:bodyPr>
            <a:lstStyle/>
            <a:p>
              <a:pPr>
                <a:defRPr/>
              </a:pPr>
              <a:r>
                <a:rPr lang="en-US" sz="1200" b="1" dirty="0">
                  <a:solidFill>
                    <a:schemeClr val="tx1">
                      <a:lumMod val="85000"/>
                      <a:lumOff val="15000"/>
                    </a:schemeClr>
                  </a:solidFill>
                  <a:latin typeface="Arial" charset="0"/>
                  <a:cs typeface="Arial" charset="0"/>
                </a:rPr>
                <a:t>Scientific World</a:t>
              </a:r>
            </a:p>
          </p:txBody>
        </p:sp>
        <p:sp>
          <p:nvSpPr>
            <p:cNvPr id="2124" name="TextBox 59"/>
            <p:cNvSpPr txBox="1">
              <a:spLocks noChangeArrowheads="1"/>
            </p:cNvSpPr>
            <p:nvPr/>
          </p:nvSpPr>
          <p:spPr bwMode="auto">
            <a:xfrm>
              <a:off x="2448211" y="4500571"/>
              <a:ext cx="1071058" cy="261610"/>
            </a:xfrm>
            <a:prstGeom prst="rect">
              <a:avLst/>
            </a:prstGeom>
            <a:noFill/>
            <a:ln w="9525">
              <a:noFill/>
              <a:miter lim="800000"/>
              <a:headEnd/>
              <a:tailEnd/>
            </a:ln>
          </p:spPr>
          <p:txBody>
            <a:bodyPr wrap="none">
              <a:spAutoFit/>
            </a:bodyPr>
            <a:lstStyle/>
            <a:p>
              <a:r>
                <a:rPr lang="en-US" sz="1100" b="1">
                  <a:solidFill>
                    <a:schemeClr val="tx2"/>
                  </a:solidFill>
                </a:rPr>
                <a:t>Researcher 2</a:t>
              </a:r>
              <a:endParaRPr lang="en-US" sz="1100" b="1">
                <a:solidFill>
                  <a:srgbClr val="FF0000"/>
                </a:solidFill>
              </a:endParaRPr>
            </a:p>
          </p:txBody>
        </p:sp>
      </p:grpSp>
      <p:sp>
        <p:nvSpPr>
          <p:cNvPr id="238" name="TextBox 237"/>
          <p:cNvSpPr txBox="1"/>
          <p:nvPr/>
        </p:nvSpPr>
        <p:spPr>
          <a:xfrm rot="3646300">
            <a:off x="2724550" y="5625161"/>
            <a:ext cx="2533650" cy="369332"/>
          </a:xfrm>
          <a:prstGeom prst="rect">
            <a:avLst/>
          </a:prstGeom>
          <a:noFill/>
          <a:scene3d>
            <a:camera prst="isometricTopUp"/>
            <a:lightRig rig="threePt" dir="t"/>
          </a:scene3d>
        </p:spPr>
        <p:txBody>
          <a:bodyPr wrap="square" rtlCol="0">
            <a:spAutoFit/>
          </a:bodyPr>
          <a:lstStyle/>
          <a:p>
            <a:r>
              <a:rPr lang="en-GB" b="1" dirty="0" smtClean="0">
                <a:solidFill>
                  <a:srgbClr val="FF0000"/>
                </a:solidFill>
              </a:rPr>
              <a:t>Separate disciplines</a:t>
            </a:r>
            <a:endParaRPr lang="en-GB" b="1" dirty="0">
              <a:solidFill>
                <a:srgbClr val="FF0000"/>
              </a:solidFill>
            </a:endParaRPr>
          </a:p>
        </p:txBody>
      </p:sp>
      <p:sp>
        <p:nvSpPr>
          <p:cNvPr id="239" name="TextBox 238"/>
          <p:cNvSpPr txBox="1"/>
          <p:nvPr/>
        </p:nvSpPr>
        <p:spPr>
          <a:xfrm rot="3646300">
            <a:off x="1371884" y="4112432"/>
            <a:ext cx="3650949" cy="369332"/>
          </a:xfrm>
          <a:prstGeom prst="rect">
            <a:avLst/>
          </a:prstGeom>
          <a:noFill/>
          <a:scene3d>
            <a:camera prst="isometricTopUp"/>
            <a:lightRig rig="threePt" dir="t"/>
          </a:scene3d>
        </p:spPr>
        <p:txBody>
          <a:bodyPr wrap="square" rtlCol="0">
            <a:spAutoFit/>
          </a:bodyPr>
          <a:lstStyle/>
          <a:p>
            <a:r>
              <a:rPr lang="en-GB" b="1" dirty="0" smtClean="0">
                <a:solidFill>
                  <a:srgbClr val="FF0000"/>
                </a:solidFill>
              </a:rPr>
              <a:t>Aggregation in broad disciplines</a:t>
            </a:r>
            <a:endParaRPr lang="en-GB" b="1" dirty="0">
              <a:solidFill>
                <a:srgbClr val="FF0000"/>
              </a:solidFill>
            </a:endParaRPr>
          </a:p>
        </p:txBody>
      </p:sp>
      <p:sp>
        <p:nvSpPr>
          <p:cNvPr id="240" name="TextBox 239"/>
          <p:cNvSpPr txBox="1"/>
          <p:nvPr/>
        </p:nvSpPr>
        <p:spPr>
          <a:xfrm rot="3646300">
            <a:off x="-94986" y="2859940"/>
            <a:ext cx="4345949" cy="369332"/>
          </a:xfrm>
          <a:prstGeom prst="rect">
            <a:avLst/>
          </a:prstGeom>
          <a:noFill/>
          <a:scene3d>
            <a:camera prst="isometricTopUp"/>
            <a:lightRig rig="threePt" dir="t"/>
          </a:scene3d>
        </p:spPr>
        <p:txBody>
          <a:bodyPr wrap="square" rtlCol="0">
            <a:spAutoFit/>
          </a:bodyPr>
          <a:lstStyle/>
          <a:p>
            <a:r>
              <a:rPr lang="en-GB" b="1" dirty="0" smtClean="0">
                <a:solidFill>
                  <a:srgbClr val="FF0000"/>
                </a:solidFill>
              </a:rPr>
              <a:t>Common Science Data Infrastructure</a:t>
            </a:r>
            <a:endParaRPr lang="en-GB" b="1"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761" name="Group 3"/>
          <p:cNvGrpSpPr>
            <a:grpSpLocks/>
          </p:cNvGrpSpPr>
          <p:nvPr/>
        </p:nvGrpSpPr>
        <p:grpSpPr bwMode="auto">
          <a:xfrm>
            <a:off x="52388" y="0"/>
            <a:ext cx="9148762" cy="6858000"/>
            <a:chOff x="51928" y="-1"/>
            <a:chExt cx="9149355" cy="6858000"/>
          </a:xfrm>
        </p:grpSpPr>
        <p:sp>
          <p:nvSpPr>
            <p:cNvPr id="5" name="Flowchart: Delay 4"/>
            <p:cNvSpPr/>
            <p:nvPr/>
          </p:nvSpPr>
          <p:spPr>
            <a:xfrm rot="16200000">
              <a:off x="2143116" y="-142885"/>
              <a:ext cx="6858000" cy="7143768"/>
            </a:xfrm>
            <a:prstGeom prst="flowChartDelay">
              <a:avLst/>
            </a:prstGeom>
            <a:solidFill>
              <a:schemeClr val="accent5">
                <a:lumMod val="75000"/>
              </a:schemeClr>
            </a:solidFill>
            <a:ln>
              <a:noFill/>
              <a:prstDash val="sysDash"/>
            </a:ln>
            <a:effectLst>
              <a:outerShdw blurRad="50800" dist="38100" dir="16200000" rotWithShape="0">
                <a:prstClr val="black">
                  <a:alpha val="40000"/>
                </a:prst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lowchart: Delay 5"/>
            <p:cNvSpPr/>
            <p:nvPr/>
          </p:nvSpPr>
          <p:spPr>
            <a:xfrm rot="16200000">
              <a:off x="3036083" y="-178620"/>
              <a:ext cx="4572032" cy="6215105"/>
            </a:xfrm>
            <a:prstGeom prst="flowChartDelay">
              <a:avLst/>
            </a:prstGeom>
            <a:solidFill>
              <a:schemeClr val="bg1">
                <a:lumMod val="75000"/>
              </a:schemeClr>
            </a:solidFill>
            <a:ln>
              <a:noFill/>
              <a:prstDash val="sysDash"/>
            </a:ln>
            <a:effectLst>
              <a:outerShdw blurRad="50800" dist="38100" dir="16200000" rotWithShape="0">
                <a:prstClr val="black">
                  <a:alpha val="40000"/>
                </a:prstClr>
              </a:outerShdw>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lowchart: Magnetic Disk 6"/>
            <p:cNvSpPr/>
            <p:nvPr/>
          </p:nvSpPr>
          <p:spPr>
            <a:xfrm>
              <a:off x="2313848" y="5556733"/>
              <a:ext cx="6044339" cy="1015539"/>
            </a:xfrm>
            <a:prstGeom prst="flowChartMagneticDisk">
              <a:avLst/>
            </a:prstGeom>
            <a:solidFill>
              <a:srgbClr val="C00000"/>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Data Services</a:t>
              </a:r>
            </a:p>
          </p:txBody>
        </p:sp>
        <p:sp>
          <p:nvSpPr>
            <p:cNvPr id="8" name="Flowchart: Magnetic Disk 7"/>
            <p:cNvSpPr/>
            <p:nvPr/>
          </p:nvSpPr>
          <p:spPr>
            <a:xfrm>
              <a:off x="2313848" y="5072074"/>
              <a:ext cx="6044339" cy="714381"/>
            </a:xfrm>
            <a:prstGeom prst="flowChartMagneticDisk">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prstDash val="sysDot"/>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t>Community Support Services</a:t>
              </a:r>
            </a:p>
          </p:txBody>
        </p:sp>
        <p:sp>
          <p:nvSpPr>
            <p:cNvPr id="9" name="Cloud 8"/>
            <p:cNvSpPr/>
            <p:nvPr/>
          </p:nvSpPr>
          <p:spPr>
            <a:xfrm rot="20864650">
              <a:off x="2820707" y="1701799"/>
              <a:ext cx="1570139" cy="633413"/>
            </a:xfrm>
            <a:prstGeom prst="cloud">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100" dirty="0"/>
                <a:t>Astronomy</a:t>
              </a:r>
              <a:endParaRPr lang="en-US" sz="1200" dirty="0"/>
            </a:p>
          </p:txBody>
        </p:sp>
        <p:sp>
          <p:nvSpPr>
            <p:cNvPr id="10" name="Cloud 9"/>
            <p:cNvSpPr/>
            <p:nvPr/>
          </p:nvSpPr>
          <p:spPr>
            <a:xfrm>
              <a:off x="4143180" y="1000124"/>
              <a:ext cx="1581252" cy="642938"/>
            </a:xfrm>
            <a:prstGeom prst="cloud">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100" dirty="0"/>
                <a:t>Climatology</a:t>
              </a:r>
            </a:p>
          </p:txBody>
        </p:sp>
        <p:sp>
          <p:nvSpPr>
            <p:cNvPr id="11" name="Cloud 10"/>
            <p:cNvSpPr/>
            <p:nvPr/>
          </p:nvSpPr>
          <p:spPr>
            <a:xfrm rot="998532">
              <a:off x="6346773" y="1933574"/>
              <a:ext cx="1551089" cy="655638"/>
            </a:xfrm>
            <a:prstGeom prst="cloud">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100" dirty="0"/>
                <a:t>Chemistry</a:t>
              </a:r>
            </a:p>
          </p:txBody>
        </p:sp>
        <p:sp>
          <p:nvSpPr>
            <p:cNvPr id="12" name="Cloud 11"/>
            <p:cNvSpPr/>
            <p:nvPr/>
          </p:nvSpPr>
          <p:spPr>
            <a:xfrm rot="19451269">
              <a:off x="2225356" y="2563812"/>
              <a:ext cx="1162125" cy="655637"/>
            </a:xfrm>
            <a:prstGeom prst="cloud">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100" dirty="0"/>
                <a:t>History</a:t>
              </a:r>
            </a:p>
          </p:txBody>
        </p:sp>
        <p:sp>
          <p:nvSpPr>
            <p:cNvPr id="13" name="Cloud 12"/>
            <p:cNvSpPr/>
            <p:nvPr/>
          </p:nvSpPr>
          <p:spPr>
            <a:xfrm>
              <a:off x="5500581" y="1344612"/>
              <a:ext cx="1162125" cy="655637"/>
            </a:xfrm>
            <a:prstGeom prst="cloud">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100" dirty="0"/>
                <a:t>Biology</a:t>
              </a:r>
            </a:p>
          </p:txBody>
        </p:sp>
        <p:sp>
          <p:nvSpPr>
            <p:cNvPr id="14" name="Smiley Face 13"/>
            <p:cNvSpPr/>
            <p:nvPr/>
          </p:nvSpPr>
          <p:spPr>
            <a:xfrm>
              <a:off x="3285875" y="4714874"/>
              <a:ext cx="492157" cy="436563"/>
            </a:xfrm>
            <a:prstGeom prst="smileyFace">
              <a:avLst>
                <a:gd name="adj" fmla="val 465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rot="5400000" flipH="1" flipV="1">
              <a:off x="5714944" y="2071678"/>
              <a:ext cx="1143000" cy="285769"/>
            </a:xfrm>
            <a:prstGeom prst="line">
              <a:avLst/>
            </a:prstGeom>
            <a:ln w="28575">
              <a:solidFill>
                <a:srgbClr val="FF0000"/>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V="1">
              <a:off x="4893371" y="1821641"/>
              <a:ext cx="1500188" cy="428653"/>
            </a:xfrm>
            <a:prstGeom prst="line">
              <a:avLst/>
            </a:prstGeom>
            <a:ln w="28575">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5036232" y="3393262"/>
              <a:ext cx="785813" cy="571537"/>
            </a:xfrm>
            <a:prstGeom prst="line">
              <a:avLst/>
            </a:prstGeom>
            <a:ln w="28575">
              <a:solidFill>
                <a:srgbClr val="FFFF00"/>
              </a:solidFill>
              <a:tailEnd type="oval"/>
            </a:ln>
          </p:spPr>
          <p:style>
            <a:lnRef idx="1">
              <a:schemeClr val="accent1"/>
            </a:lnRef>
            <a:fillRef idx="0">
              <a:schemeClr val="accent1"/>
            </a:fillRef>
            <a:effectRef idx="0">
              <a:schemeClr val="accent1"/>
            </a:effectRef>
            <a:fontRef idx="minor">
              <a:schemeClr val="tx1"/>
            </a:fontRef>
          </p:style>
        </p:cxnSp>
        <p:grpSp>
          <p:nvGrpSpPr>
            <p:cNvPr id="117786" name="Group 49"/>
            <p:cNvGrpSpPr>
              <a:grpSpLocks/>
            </p:cNvGrpSpPr>
            <p:nvPr/>
          </p:nvGrpSpPr>
          <p:grpSpPr bwMode="auto">
            <a:xfrm>
              <a:off x="5286380" y="714356"/>
              <a:ext cx="231775" cy="509587"/>
              <a:chOff x="3500430" y="2571744"/>
              <a:chExt cx="231775" cy="509587"/>
            </a:xfrm>
          </p:grpSpPr>
          <p:sp>
            <p:nvSpPr>
              <p:cNvPr id="115" name="Flowchart: Magnetic Disk 114"/>
              <p:cNvSpPr/>
              <p:nvPr/>
            </p:nvSpPr>
            <p:spPr bwMode="auto">
              <a:xfrm>
                <a:off x="3500304" y="2717812"/>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6" name="Flowchart: Magnetic Disk 115"/>
              <p:cNvSpPr/>
              <p:nvPr/>
            </p:nvSpPr>
            <p:spPr bwMode="auto">
              <a:xfrm>
                <a:off x="3500304" y="2571762"/>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9" name="Smiley Face 18"/>
            <p:cNvSpPr/>
            <p:nvPr/>
          </p:nvSpPr>
          <p:spPr>
            <a:xfrm>
              <a:off x="6715097" y="4714874"/>
              <a:ext cx="420715" cy="436563"/>
            </a:xfrm>
            <a:prstGeom prst="smileyFace">
              <a:avLst/>
            </a:pr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extBox 19"/>
            <p:cNvSpPr txBox="1"/>
            <p:nvPr/>
          </p:nvSpPr>
          <p:spPr>
            <a:xfrm>
              <a:off x="71405" y="5755392"/>
              <a:ext cx="2124009" cy="959756"/>
            </a:xfrm>
            <a:prstGeom prst="rect">
              <a:avLst/>
            </a:prstGeom>
            <a:solidFill>
              <a:srgbClr val="C00000"/>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en-US" sz="1200" dirty="0"/>
                <a:t> </a:t>
              </a:r>
              <a:r>
                <a:rPr lang="en-US" sz="1000" dirty="0"/>
                <a:t>Computing Infrastructure</a:t>
              </a:r>
            </a:p>
            <a:p>
              <a:pPr fontAlgn="auto">
                <a:spcBef>
                  <a:spcPts val="0"/>
                </a:spcBef>
                <a:spcAft>
                  <a:spcPts val="0"/>
                </a:spcAft>
                <a:buFont typeface="Arial" pitchFamily="34" charset="0"/>
                <a:buChar char="•"/>
                <a:defRPr/>
              </a:pPr>
              <a:r>
                <a:rPr lang="en-US" sz="1000" dirty="0"/>
                <a:t>  Persistent Storage Capacity</a:t>
              </a:r>
            </a:p>
            <a:p>
              <a:pPr fontAlgn="auto">
                <a:spcBef>
                  <a:spcPts val="0"/>
                </a:spcBef>
                <a:spcAft>
                  <a:spcPts val="0"/>
                </a:spcAft>
                <a:buFont typeface="Arial" pitchFamily="34" charset="0"/>
                <a:buChar char="•"/>
                <a:defRPr/>
              </a:pPr>
              <a:r>
                <a:rPr lang="en-US" sz="1000" dirty="0"/>
                <a:t>  Integrity</a:t>
              </a:r>
            </a:p>
            <a:p>
              <a:pPr fontAlgn="auto">
                <a:spcBef>
                  <a:spcPts val="0"/>
                </a:spcBef>
                <a:spcAft>
                  <a:spcPts val="0"/>
                </a:spcAft>
                <a:buFont typeface="Arial" pitchFamily="34" charset="0"/>
                <a:buChar char="•"/>
                <a:defRPr/>
              </a:pPr>
              <a:r>
                <a:rPr lang="en-US" sz="1000" dirty="0"/>
                <a:t>  Authentication &amp; Security</a:t>
              </a:r>
            </a:p>
          </p:txBody>
        </p:sp>
        <p:sp>
          <p:nvSpPr>
            <p:cNvPr id="21" name="TextBox 20"/>
            <p:cNvSpPr txBox="1"/>
            <p:nvPr/>
          </p:nvSpPr>
          <p:spPr>
            <a:xfrm>
              <a:off x="71406" y="5000636"/>
              <a:ext cx="2124009" cy="785818"/>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prstDash val="sysDot"/>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 typeface="Arial" pitchFamily="34" charset="0"/>
                <a:buChar char="•"/>
                <a:defRPr/>
              </a:pPr>
              <a:r>
                <a:rPr lang="en-US" sz="1100" dirty="0"/>
                <a:t> </a:t>
              </a:r>
              <a:r>
                <a:rPr lang="en-US" sz="1000" dirty="0"/>
                <a:t>API</a:t>
              </a:r>
            </a:p>
            <a:p>
              <a:pPr fontAlgn="auto">
                <a:spcBef>
                  <a:spcPts val="0"/>
                </a:spcBef>
                <a:spcAft>
                  <a:spcPts val="0"/>
                </a:spcAft>
                <a:buFont typeface="Arial" pitchFamily="34" charset="0"/>
                <a:buChar char="•"/>
                <a:defRPr/>
              </a:pPr>
              <a:r>
                <a:rPr lang="en-US" sz="1000" dirty="0"/>
                <a:t> Data Discovery &amp; Navigation</a:t>
              </a:r>
            </a:p>
            <a:p>
              <a:pPr fontAlgn="auto">
                <a:spcBef>
                  <a:spcPts val="0"/>
                </a:spcBef>
                <a:spcAft>
                  <a:spcPts val="0"/>
                </a:spcAft>
                <a:buFont typeface="Arial" pitchFamily="34" charset="0"/>
                <a:buChar char="•"/>
                <a:defRPr/>
              </a:pPr>
              <a:r>
                <a:rPr lang="en-US" sz="1000" dirty="0"/>
                <a:t> Workflows Generation</a:t>
              </a:r>
            </a:p>
          </p:txBody>
        </p:sp>
        <p:sp>
          <p:nvSpPr>
            <p:cNvPr id="22" name="7-Point Star 21"/>
            <p:cNvSpPr/>
            <p:nvPr/>
          </p:nvSpPr>
          <p:spPr>
            <a:xfrm>
              <a:off x="5715008" y="2786058"/>
              <a:ext cx="642942" cy="500066"/>
            </a:xfrm>
            <a:prstGeom prst="star7">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17797" name="Group 50"/>
            <p:cNvGrpSpPr>
              <a:grpSpLocks/>
            </p:cNvGrpSpPr>
            <p:nvPr/>
          </p:nvGrpSpPr>
          <p:grpSpPr bwMode="auto">
            <a:xfrm>
              <a:off x="6286512" y="1058851"/>
              <a:ext cx="231775" cy="509587"/>
              <a:chOff x="3500430" y="2571744"/>
              <a:chExt cx="231775" cy="509587"/>
            </a:xfrm>
          </p:grpSpPr>
          <p:sp>
            <p:nvSpPr>
              <p:cNvPr id="113" name="Flowchart: Magnetic Disk 51"/>
              <p:cNvSpPr/>
              <p:nvPr/>
            </p:nvSpPr>
            <p:spPr bwMode="auto">
              <a:xfrm>
                <a:off x="3500362" y="2717805"/>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4" name="Flowchart: Magnetic Disk 52"/>
              <p:cNvSpPr/>
              <p:nvPr/>
            </p:nvSpPr>
            <p:spPr bwMode="auto">
              <a:xfrm>
                <a:off x="3500362" y="2571755"/>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7798" name="Group 53"/>
            <p:cNvGrpSpPr>
              <a:grpSpLocks/>
            </p:cNvGrpSpPr>
            <p:nvPr/>
          </p:nvGrpSpPr>
          <p:grpSpPr bwMode="auto">
            <a:xfrm>
              <a:off x="3286116" y="1357298"/>
              <a:ext cx="231775" cy="509587"/>
              <a:chOff x="3500430" y="2571744"/>
              <a:chExt cx="231775" cy="509587"/>
            </a:xfrm>
          </p:grpSpPr>
          <p:sp>
            <p:nvSpPr>
              <p:cNvPr id="111" name="Flowchart: Magnetic Disk 54"/>
              <p:cNvSpPr/>
              <p:nvPr/>
            </p:nvSpPr>
            <p:spPr bwMode="auto">
              <a:xfrm>
                <a:off x="3500189" y="2717808"/>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2" name="Flowchart: Magnetic Disk 55"/>
              <p:cNvSpPr/>
              <p:nvPr/>
            </p:nvSpPr>
            <p:spPr bwMode="auto">
              <a:xfrm>
                <a:off x="3500189" y="2571758"/>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7799" name="Group 56"/>
            <p:cNvGrpSpPr>
              <a:grpSpLocks/>
            </p:cNvGrpSpPr>
            <p:nvPr/>
          </p:nvGrpSpPr>
          <p:grpSpPr bwMode="auto">
            <a:xfrm>
              <a:off x="4000496" y="1571612"/>
              <a:ext cx="231775" cy="509587"/>
              <a:chOff x="3500430" y="2571744"/>
              <a:chExt cx="231775" cy="509587"/>
            </a:xfrm>
          </p:grpSpPr>
          <p:sp>
            <p:nvSpPr>
              <p:cNvPr id="109" name="Flowchart: Magnetic Disk 108"/>
              <p:cNvSpPr/>
              <p:nvPr/>
            </p:nvSpPr>
            <p:spPr bwMode="auto">
              <a:xfrm>
                <a:off x="3500230" y="2717806"/>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0" name="Flowchart: Magnetic Disk 109"/>
              <p:cNvSpPr/>
              <p:nvPr/>
            </p:nvSpPr>
            <p:spPr bwMode="auto">
              <a:xfrm>
                <a:off x="3500230" y="2571756"/>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7800" name="Group 59"/>
            <p:cNvGrpSpPr>
              <a:grpSpLocks/>
            </p:cNvGrpSpPr>
            <p:nvPr/>
          </p:nvGrpSpPr>
          <p:grpSpPr bwMode="auto">
            <a:xfrm>
              <a:off x="4714876" y="642918"/>
              <a:ext cx="231775" cy="509587"/>
              <a:chOff x="3500430" y="2571744"/>
              <a:chExt cx="231775" cy="509587"/>
            </a:xfrm>
          </p:grpSpPr>
          <p:sp>
            <p:nvSpPr>
              <p:cNvPr id="107" name="Flowchart: Magnetic Disk 106"/>
              <p:cNvSpPr/>
              <p:nvPr/>
            </p:nvSpPr>
            <p:spPr bwMode="auto">
              <a:xfrm>
                <a:off x="3500271" y="2717813"/>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8" name="Flowchart: Magnetic Disk 107"/>
              <p:cNvSpPr/>
              <p:nvPr/>
            </p:nvSpPr>
            <p:spPr bwMode="auto">
              <a:xfrm>
                <a:off x="3500271" y="2571763"/>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7801" name="Group 62"/>
            <p:cNvGrpSpPr>
              <a:grpSpLocks/>
            </p:cNvGrpSpPr>
            <p:nvPr/>
          </p:nvGrpSpPr>
          <p:grpSpPr bwMode="auto">
            <a:xfrm>
              <a:off x="7929586" y="2571744"/>
              <a:ext cx="231775" cy="509587"/>
              <a:chOff x="3500430" y="2571744"/>
              <a:chExt cx="231775" cy="509587"/>
            </a:xfrm>
          </p:grpSpPr>
          <p:sp>
            <p:nvSpPr>
              <p:cNvPr id="105" name="Flowchart: Magnetic Disk 104"/>
              <p:cNvSpPr/>
              <p:nvPr/>
            </p:nvSpPr>
            <p:spPr bwMode="auto">
              <a:xfrm>
                <a:off x="3500458" y="2717799"/>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6" name="Flowchart: Magnetic Disk 105"/>
              <p:cNvSpPr/>
              <p:nvPr/>
            </p:nvSpPr>
            <p:spPr bwMode="auto">
              <a:xfrm>
                <a:off x="3500458" y="2571749"/>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7802" name="Group 65"/>
            <p:cNvGrpSpPr>
              <a:grpSpLocks/>
            </p:cNvGrpSpPr>
            <p:nvPr/>
          </p:nvGrpSpPr>
          <p:grpSpPr bwMode="auto">
            <a:xfrm>
              <a:off x="2428860" y="3214686"/>
              <a:ext cx="231775" cy="509587"/>
              <a:chOff x="3500430" y="2571744"/>
              <a:chExt cx="231775" cy="509587"/>
            </a:xfrm>
          </p:grpSpPr>
          <p:sp>
            <p:nvSpPr>
              <p:cNvPr id="103" name="Flowchart: Magnetic Disk 102"/>
              <p:cNvSpPr/>
              <p:nvPr/>
            </p:nvSpPr>
            <p:spPr bwMode="auto">
              <a:xfrm>
                <a:off x="3500139" y="2717795"/>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4" name="Flowchart: Magnetic Disk 103"/>
              <p:cNvSpPr/>
              <p:nvPr/>
            </p:nvSpPr>
            <p:spPr bwMode="auto">
              <a:xfrm>
                <a:off x="3500139" y="2571745"/>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7803" name="Group 68"/>
            <p:cNvGrpSpPr>
              <a:grpSpLocks/>
            </p:cNvGrpSpPr>
            <p:nvPr/>
          </p:nvGrpSpPr>
          <p:grpSpPr bwMode="auto">
            <a:xfrm>
              <a:off x="2571736" y="2214554"/>
              <a:ext cx="231775" cy="509587"/>
              <a:chOff x="3500430" y="2571744"/>
              <a:chExt cx="231775" cy="509587"/>
            </a:xfrm>
          </p:grpSpPr>
          <p:sp>
            <p:nvSpPr>
              <p:cNvPr id="101" name="Flowchart: Magnetic Disk 100"/>
              <p:cNvSpPr/>
              <p:nvPr/>
            </p:nvSpPr>
            <p:spPr bwMode="auto">
              <a:xfrm>
                <a:off x="3500147" y="2717802"/>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 name="Flowchart: Magnetic Disk 101"/>
              <p:cNvSpPr/>
              <p:nvPr/>
            </p:nvSpPr>
            <p:spPr bwMode="auto">
              <a:xfrm>
                <a:off x="3500147" y="2571752"/>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7804" name="Group 71"/>
            <p:cNvGrpSpPr>
              <a:grpSpLocks/>
            </p:cNvGrpSpPr>
            <p:nvPr/>
          </p:nvGrpSpPr>
          <p:grpSpPr bwMode="auto">
            <a:xfrm>
              <a:off x="6000760" y="987413"/>
              <a:ext cx="231775" cy="509587"/>
              <a:chOff x="3500430" y="2571744"/>
              <a:chExt cx="231775" cy="509587"/>
            </a:xfrm>
          </p:grpSpPr>
          <p:sp>
            <p:nvSpPr>
              <p:cNvPr id="99" name="Flowchart: Magnetic Disk 98"/>
              <p:cNvSpPr/>
              <p:nvPr/>
            </p:nvSpPr>
            <p:spPr bwMode="auto">
              <a:xfrm>
                <a:off x="3500346" y="2717805"/>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0" name="Flowchart: Magnetic Disk 99"/>
              <p:cNvSpPr/>
              <p:nvPr/>
            </p:nvSpPr>
            <p:spPr bwMode="auto">
              <a:xfrm>
                <a:off x="3500346" y="2571755"/>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7805" name="Group 78"/>
            <p:cNvGrpSpPr>
              <a:grpSpLocks/>
            </p:cNvGrpSpPr>
            <p:nvPr/>
          </p:nvGrpSpPr>
          <p:grpSpPr bwMode="auto">
            <a:xfrm>
              <a:off x="4929190" y="714356"/>
              <a:ext cx="231775" cy="509587"/>
              <a:chOff x="3500430" y="2571744"/>
              <a:chExt cx="231775" cy="509587"/>
            </a:xfrm>
          </p:grpSpPr>
          <p:sp>
            <p:nvSpPr>
              <p:cNvPr id="97" name="Flowchart: Magnetic Disk 96"/>
              <p:cNvSpPr/>
              <p:nvPr/>
            </p:nvSpPr>
            <p:spPr bwMode="auto">
              <a:xfrm>
                <a:off x="3500284" y="2717812"/>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8" name="Flowchart: Magnetic Disk 97"/>
              <p:cNvSpPr/>
              <p:nvPr/>
            </p:nvSpPr>
            <p:spPr bwMode="auto">
              <a:xfrm>
                <a:off x="3500284" y="2571762"/>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7806" name="Group 81"/>
            <p:cNvGrpSpPr>
              <a:grpSpLocks/>
            </p:cNvGrpSpPr>
            <p:nvPr/>
          </p:nvGrpSpPr>
          <p:grpSpPr bwMode="auto">
            <a:xfrm>
              <a:off x="3071802" y="1428736"/>
              <a:ext cx="231775" cy="509587"/>
              <a:chOff x="3500430" y="2571744"/>
              <a:chExt cx="231775" cy="509587"/>
            </a:xfrm>
          </p:grpSpPr>
          <p:sp>
            <p:nvSpPr>
              <p:cNvPr id="95" name="Flowchart: Magnetic Disk 94"/>
              <p:cNvSpPr/>
              <p:nvPr/>
            </p:nvSpPr>
            <p:spPr bwMode="auto">
              <a:xfrm>
                <a:off x="3500177" y="2717807"/>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6" name="Flowchart: Magnetic Disk 95"/>
              <p:cNvSpPr/>
              <p:nvPr/>
            </p:nvSpPr>
            <p:spPr bwMode="auto">
              <a:xfrm>
                <a:off x="3500177" y="2571757"/>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7807" name="Group 84"/>
            <p:cNvGrpSpPr>
              <a:grpSpLocks/>
            </p:cNvGrpSpPr>
            <p:nvPr/>
          </p:nvGrpSpPr>
          <p:grpSpPr bwMode="auto">
            <a:xfrm>
              <a:off x="6858016" y="1571612"/>
              <a:ext cx="231775" cy="509587"/>
              <a:chOff x="3500430" y="2571744"/>
              <a:chExt cx="231775" cy="509587"/>
            </a:xfrm>
          </p:grpSpPr>
          <p:sp>
            <p:nvSpPr>
              <p:cNvPr id="93" name="Flowchart: Magnetic Disk 92"/>
              <p:cNvSpPr/>
              <p:nvPr/>
            </p:nvSpPr>
            <p:spPr bwMode="auto">
              <a:xfrm>
                <a:off x="3500395" y="2717806"/>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4" name="Flowchart: Magnetic Disk 93"/>
              <p:cNvSpPr/>
              <p:nvPr/>
            </p:nvSpPr>
            <p:spPr bwMode="auto">
              <a:xfrm>
                <a:off x="3500395" y="2571756"/>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7808" name="Group 87"/>
            <p:cNvGrpSpPr>
              <a:grpSpLocks/>
            </p:cNvGrpSpPr>
            <p:nvPr/>
          </p:nvGrpSpPr>
          <p:grpSpPr bwMode="auto">
            <a:xfrm>
              <a:off x="7072330" y="1643050"/>
              <a:ext cx="231775" cy="509587"/>
              <a:chOff x="3500430" y="2571744"/>
              <a:chExt cx="231775" cy="509587"/>
            </a:xfrm>
          </p:grpSpPr>
          <p:sp>
            <p:nvSpPr>
              <p:cNvPr id="91" name="Flowchart: Magnetic Disk 90"/>
              <p:cNvSpPr/>
              <p:nvPr/>
            </p:nvSpPr>
            <p:spPr bwMode="auto">
              <a:xfrm>
                <a:off x="3500408" y="2717806"/>
                <a:ext cx="231790" cy="363537"/>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2" name="Flowchart: Magnetic Disk 91"/>
              <p:cNvSpPr/>
              <p:nvPr/>
            </p:nvSpPr>
            <p:spPr bwMode="auto">
              <a:xfrm>
                <a:off x="3500408" y="2571756"/>
                <a:ext cx="231790" cy="36353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5" name="7-Point Star 34"/>
            <p:cNvSpPr/>
            <p:nvPr/>
          </p:nvSpPr>
          <p:spPr>
            <a:xfrm>
              <a:off x="4429124" y="3857628"/>
              <a:ext cx="714380" cy="642942"/>
            </a:xfrm>
            <a:prstGeom prst="star7">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6" name="Straight Connector 35"/>
            <p:cNvCxnSpPr/>
            <p:nvPr/>
          </p:nvCxnSpPr>
          <p:spPr>
            <a:xfrm rot="10800000">
              <a:off x="2785780" y="3500437"/>
              <a:ext cx="1643168" cy="500062"/>
            </a:xfrm>
            <a:prstGeom prst="line">
              <a:avLst/>
            </a:prstGeom>
            <a:ln w="28575">
              <a:solidFill>
                <a:srgbClr val="FFFF00"/>
              </a:solidFill>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V="1">
              <a:off x="3607418" y="2750329"/>
              <a:ext cx="1643063" cy="428653"/>
            </a:xfrm>
            <a:prstGeom prst="line">
              <a:avLst/>
            </a:prstGeom>
            <a:ln w="28575">
              <a:solidFill>
                <a:srgbClr val="FFFF00"/>
              </a:solidFill>
              <a:tailEnd type="oval"/>
            </a:ln>
          </p:spPr>
          <p:style>
            <a:lnRef idx="1">
              <a:schemeClr val="accent1"/>
            </a:lnRef>
            <a:fillRef idx="0">
              <a:schemeClr val="accent1"/>
            </a:fillRef>
            <a:effectRef idx="0">
              <a:schemeClr val="accent1"/>
            </a:effectRef>
            <a:fontRef idx="minor">
              <a:schemeClr val="tx1"/>
            </a:fontRef>
          </p:style>
        </p:cxnSp>
        <p:sp>
          <p:nvSpPr>
            <p:cNvPr id="38" name="Left Arrow 37"/>
            <p:cNvSpPr/>
            <p:nvPr/>
          </p:nvSpPr>
          <p:spPr>
            <a:xfrm rot="8707571">
              <a:off x="3790732" y="4454524"/>
              <a:ext cx="819203" cy="342900"/>
            </a:xfrm>
            <a:prstGeom prst="leftArrow">
              <a:avLst>
                <a:gd name="adj1" fmla="val 50000"/>
                <a:gd name="adj2" fmla="val 74383"/>
              </a:avLst>
            </a:prstGeom>
            <a:solidFill>
              <a:srgbClr val="FFFF00">
                <a:tint val="66000"/>
                <a:satMod val="1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9" name="Straight Connector 38"/>
            <p:cNvCxnSpPr/>
            <p:nvPr/>
          </p:nvCxnSpPr>
          <p:spPr>
            <a:xfrm flipV="1">
              <a:off x="5214813" y="2000249"/>
              <a:ext cx="3072011" cy="2214563"/>
            </a:xfrm>
            <a:prstGeom prst="line">
              <a:avLst/>
            </a:prstGeom>
            <a:ln w="28575">
              <a:solidFill>
                <a:srgbClr val="FFFF00"/>
              </a:solidFill>
              <a:tailEnd type="oval"/>
            </a:ln>
          </p:spPr>
          <p:style>
            <a:lnRef idx="1">
              <a:schemeClr val="accent1"/>
            </a:lnRef>
            <a:fillRef idx="0">
              <a:schemeClr val="accent1"/>
            </a:fillRef>
            <a:effectRef idx="0">
              <a:schemeClr val="accent1"/>
            </a:effectRef>
            <a:fontRef idx="minor">
              <a:schemeClr val="tx1"/>
            </a:fontRef>
          </p:style>
        </p:cxnSp>
        <p:grpSp>
          <p:nvGrpSpPr>
            <p:cNvPr id="117816" name="Group 165"/>
            <p:cNvGrpSpPr>
              <a:grpSpLocks/>
            </p:cNvGrpSpPr>
            <p:nvPr/>
          </p:nvGrpSpPr>
          <p:grpSpPr bwMode="auto">
            <a:xfrm>
              <a:off x="2928926" y="857232"/>
              <a:ext cx="374651" cy="366711"/>
              <a:chOff x="3500430" y="2571744"/>
              <a:chExt cx="231775" cy="509587"/>
            </a:xfrm>
          </p:grpSpPr>
          <p:sp>
            <p:nvSpPr>
              <p:cNvPr id="89" name="Flowchart: Magnetic Disk 88"/>
              <p:cNvSpPr/>
              <p:nvPr/>
            </p:nvSpPr>
            <p:spPr bwMode="auto">
              <a:xfrm>
                <a:off x="3500268" y="2717365"/>
                <a:ext cx="231789" cy="363993"/>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0" name="Flowchart: Magnetic Disk 89"/>
              <p:cNvSpPr/>
              <p:nvPr/>
            </p:nvSpPr>
            <p:spPr bwMode="auto">
              <a:xfrm>
                <a:off x="3500268" y="2571768"/>
                <a:ext cx="231789" cy="363993"/>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1" name="Cloud 40"/>
            <p:cNvSpPr/>
            <p:nvPr/>
          </p:nvSpPr>
          <p:spPr>
            <a:xfrm rot="1472929">
              <a:off x="6769075" y="2909887"/>
              <a:ext cx="1689209" cy="655637"/>
            </a:xfrm>
            <a:prstGeom prst="cloud">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100" dirty="0"/>
                <a:t>Demography</a:t>
              </a:r>
            </a:p>
          </p:txBody>
        </p:sp>
        <p:sp>
          <p:nvSpPr>
            <p:cNvPr id="42" name="Left Arrow 41"/>
            <p:cNvSpPr/>
            <p:nvPr/>
          </p:nvSpPr>
          <p:spPr>
            <a:xfrm rot="3973846">
              <a:off x="5757819" y="3795700"/>
              <a:ext cx="1423987" cy="382612"/>
            </a:xfrm>
            <a:prstGeom prst="leftArrow">
              <a:avLst>
                <a:gd name="adj1" fmla="val 42384"/>
                <a:gd name="adj2" fmla="val 74383"/>
              </a:avLst>
            </a:prstGeom>
            <a:solidFill>
              <a:srgbClr val="FF0000">
                <a:tint val="66000"/>
                <a:satMod val="1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17819" name="Group 176"/>
            <p:cNvGrpSpPr>
              <a:grpSpLocks/>
            </p:cNvGrpSpPr>
            <p:nvPr/>
          </p:nvGrpSpPr>
          <p:grpSpPr bwMode="auto">
            <a:xfrm>
              <a:off x="214282" y="1428736"/>
              <a:ext cx="231775" cy="509587"/>
              <a:chOff x="3500430" y="2571744"/>
              <a:chExt cx="231775" cy="509587"/>
            </a:xfrm>
          </p:grpSpPr>
          <p:sp>
            <p:nvSpPr>
              <p:cNvPr id="87" name="Flowchart: Magnetic Disk 86"/>
              <p:cNvSpPr/>
              <p:nvPr/>
            </p:nvSpPr>
            <p:spPr bwMode="auto">
              <a:xfrm>
                <a:off x="3500012" y="2717807"/>
                <a:ext cx="231790" cy="363538"/>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8" name="Flowchart: Magnetic Disk 87"/>
              <p:cNvSpPr/>
              <p:nvPr/>
            </p:nvSpPr>
            <p:spPr bwMode="auto">
              <a:xfrm>
                <a:off x="3500012" y="2571757"/>
                <a:ext cx="231790" cy="36353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7820" name="TextBox 43"/>
            <p:cNvSpPr txBox="1">
              <a:spLocks noChangeArrowheads="1"/>
            </p:cNvSpPr>
            <p:nvPr/>
          </p:nvSpPr>
          <p:spPr bwMode="auto">
            <a:xfrm>
              <a:off x="642910" y="1500174"/>
              <a:ext cx="1521570" cy="461665"/>
            </a:xfrm>
            <a:prstGeom prst="rect">
              <a:avLst/>
            </a:prstGeom>
            <a:noFill/>
            <a:ln w="9525">
              <a:noFill/>
              <a:miter lim="800000"/>
              <a:headEnd/>
              <a:tailEnd/>
            </a:ln>
          </p:spPr>
          <p:txBody>
            <a:bodyPr wrap="none">
              <a:spAutoFit/>
            </a:bodyPr>
            <a:lstStyle/>
            <a:p>
              <a:pPr algn="ctr"/>
              <a:r>
                <a:rPr lang="en-US" sz="1200" b="1">
                  <a:solidFill>
                    <a:srgbClr val="C00000"/>
                  </a:solidFill>
                  <a:cs typeface="Arial" charset="0"/>
                </a:rPr>
                <a:t>Scientific Data</a:t>
              </a:r>
              <a:r>
                <a:rPr lang="en-US" sz="1200">
                  <a:solidFill>
                    <a:srgbClr val="C00000"/>
                  </a:solidFill>
                  <a:cs typeface="Arial" charset="0"/>
                </a:rPr>
                <a:t/>
              </a:r>
              <a:br>
                <a:rPr lang="en-US" sz="1200">
                  <a:solidFill>
                    <a:srgbClr val="C00000"/>
                  </a:solidFill>
                  <a:cs typeface="Arial" charset="0"/>
                </a:rPr>
              </a:br>
              <a:r>
                <a:rPr lang="en-US" sz="1200">
                  <a:solidFill>
                    <a:srgbClr val="C00000"/>
                  </a:solidFill>
                  <a:cs typeface="Arial" charset="0"/>
                </a:rPr>
                <a:t>(Discipline Specific)</a:t>
              </a:r>
            </a:p>
          </p:txBody>
        </p:sp>
        <p:grpSp>
          <p:nvGrpSpPr>
            <p:cNvPr id="117821" name="Group 188"/>
            <p:cNvGrpSpPr>
              <a:grpSpLocks/>
            </p:cNvGrpSpPr>
            <p:nvPr/>
          </p:nvGrpSpPr>
          <p:grpSpPr bwMode="auto">
            <a:xfrm>
              <a:off x="3714744" y="357166"/>
              <a:ext cx="374651" cy="366711"/>
              <a:chOff x="3500430" y="2571744"/>
              <a:chExt cx="231775" cy="509587"/>
            </a:xfrm>
          </p:grpSpPr>
          <p:sp>
            <p:nvSpPr>
              <p:cNvPr id="85" name="Flowchart: Magnetic Disk 84"/>
              <p:cNvSpPr/>
              <p:nvPr/>
            </p:nvSpPr>
            <p:spPr bwMode="auto">
              <a:xfrm>
                <a:off x="3500296" y="2717370"/>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6" name="Flowchart: Magnetic Disk 85"/>
              <p:cNvSpPr/>
              <p:nvPr/>
            </p:nvSpPr>
            <p:spPr bwMode="auto">
              <a:xfrm>
                <a:off x="3500296" y="2571773"/>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7822" name="Group 194"/>
            <p:cNvGrpSpPr>
              <a:grpSpLocks/>
            </p:cNvGrpSpPr>
            <p:nvPr/>
          </p:nvGrpSpPr>
          <p:grpSpPr bwMode="auto">
            <a:xfrm>
              <a:off x="6929454" y="214290"/>
              <a:ext cx="374651" cy="366711"/>
              <a:chOff x="3500430" y="2571744"/>
              <a:chExt cx="231775" cy="509587"/>
            </a:xfrm>
          </p:grpSpPr>
          <p:sp>
            <p:nvSpPr>
              <p:cNvPr id="83" name="Flowchart: Magnetic Disk 82"/>
              <p:cNvSpPr/>
              <p:nvPr/>
            </p:nvSpPr>
            <p:spPr bwMode="auto">
              <a:xfrm>
                <a:off x="3500411" y="2717371"/>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4" name="Flowchart: Magnetic Disk 83"/>
              <p:cNvSpPr/>
              <p:nvPr/>
            </p:nvSpPr>
            <p:spPr bwMode="auto">
              <a:xfrm>
                <a:off x="3500411" y="2571775"/>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7823" name="Group 197"/>
            <p:cNvGrpSpPr>
              <a:grpSpLocks/>
            </p:cNvGrpSpPr>
            <p:nvPr/>
          </p:nvGrpSpPr>
          <p:grpSpPr bwMode="auto">
            <a:xfrm>
              <a:off x="6429388" y="214290"/>
              <a:ext cx="374651" cy="366711"/>
              <a:chOff x="3500430" y="2571744"/>
              <a:chExt cx="231775" cy="509587"/>
            </a:xfrm>
          </p:grpSpPr>
          <p:sp>
            <p:nvSpPr>
              <p:cNvPr id="81" name="Flowchart: Magnetic Disk 80"/>
              <p:cNvSpPr/>
              <p:nvPr/>
            </p:nvSpPr>
            <p:spPr bwMode="auto">
              <a:xfrm>
                <a:off x="3500393" y="2717371"/>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2" name="Flowchart: Magnetic Disk 81"/>
              <p:cNvSpPr/>
              <p:nvPr/>
            </p:nvSpPr>
            <p:spPr bwMode="auto">
              <a:xfrm>
                <a:off x="3500393" y="2571775"/>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7824" name="Group 200"/>
            <p:cNvGrpSpPr>
              <a:grpSpLocks/>
            </p:cNvGrpSpPr>
            <p:nvPr/>
          </p:nvGrpSpPr>
          <p:grpSpPr bwMode="auto">
            <a:xfrm>
              <a:off x="4143372" y="214290"/>
              <a:ext cx="374651" cy="366711"/>
              <a:chOff x="3500430" y="2571744"/>
              <a:chExt cx="231775" cy="509587"/>
            </a:xfrm>
          </p:grpSpPr>
          <p:sp>
            <p:nvSpPr>
              <p:cNvPr id="79" name="Flowchart: Magnetic Disk 78"/>
              <p:cNvSpPr/>
              <p:nvPr/>
            </p:nvSpPr>
            <p:spPr bwMode="auto">
              <a:xfrm>
                <a:off x="3500311" y="2717371"/>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0" name="Flowchart: Magnetic Disk 79"/>
              <p:cNvSpPr/>
              <p:nvPr/>
            </p:nvSpPr>
            <p:spPr bwMode="auto">
              <a:xfrm>
                <a:off x="3500311" y="2571775"/>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7825" name="Group 203"/>
            <p:cNvGrpSpPr>
              <a:grpSpLocks/>
            </p:cNvGrpSpPr>
            <p:nvPr/>
          </p:nvGrpSpPr>
          <p:grpSpPr bwMode="auto">
            <a:xfrm>
              <a:off x="6572264" y="428604"/>
              <a:ext cx="374651" cy="366711"/>
              <a:chOff x="3500430" y="2571744"/>
              <a:chExt cx="231775" cy="509587"/>
            </a:xfrm>
          </p:grpSpPr>
          <p:sp>
            <p:nvSpPr>
              <p:cNvPr id="77" name="Flowchart: Magnetic Disk 76"/>
              <p:cNvSpPr/>
              <p:nvPr/>
            </p:nvSpPr>
            <p:spPr bwMode="auto">
              <a:xfrm>
                <a:off x="3500398" y="2717369"/>
                <a:ext cx="231789" cy="363993"/>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8" name="Flowchart: Magnetic Disk 77"/>
              <p:cNvSpPr/>
              <p:nvPr/>
            </p:nvSpPr>
            <p:spPr bwMode="auto">
              <a:xfrm>
                <a:off x="3500398" y="2571772"/>
                <a:ext cx="231789" cy="363993"/>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7826" name="Group 206"/>
            <p:cNvGrpSpPr>
              <a:grpSpLocks/>
            </p:cNvGrpSpPr>
            <p:nvPr/>
          </p:nvGrpSpPr>
          <p:grpSpPr bwMode="auto">
            <a:xfrm>
              <a:off x="8501090" y="2714620"/>
              <a:ext cx="374651" cy="366711"/>
              <a:chOff x="3500430" y="2571744"/>
              <a:chExt cx="231775" cy="509587"/>
            </a:xfrm>
          </p:grpSpPr>
          <p:sp>
            <p:nvSpPr>
              <p:cNvPr id="75" name="Flowchart: Magnetic Disk 74"/>
              <p:cNvSpPr/>
              <p:nvPr/>
            </p:nvSpPr>
            <p:spPr bwMode="auto">
              <a:xfrm>
                <a:off x="3500468" y="2717346"/>
                <a:ext cx="231789" cy="363993"/>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6" name="Flowchart: Magnetic Disk 75"/>
              <p:cNvSpPr/>
              <p:nvPr/>
            </p:nvSpPr>
            <p:spPr bwMode="auto">
              <a:xfrm>
                <a:off x="3500468" y="2571750"/>
                <a:ext cx="231789" cy="363993"/>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7827" name="Group 209"/>
            <p:cNvGrpSpPr>
              <a:grpSpLocks/>
            </p:cNvGrpSpPr>
            <p:nvPr/>
          </p:nvGrpSpPr>
          <p:grpSpPr bwMode="auto">
            <a:xfrm>
              <a:off x="7715272" y="928670"/>
              <a:ext cx="374651" cy="366711"/>
              <a:chOff x="3500430" y="2571744"/>
              <a:chExt cx="231775" cy="509587"/>
            </a:xfrm>
          </p:grpSpPr>
          <p:sp>
            <p:nvSpPr>
              <p:cNvPr id="73" name="Flowchart: Magnetic Disk 72"/>
              <p:cNvSpPr/>
              <p:nvPr/>
            </p:nvSpPr>
            <p:spPr bwMode="auto">
              <a:xfrm>
                <a:off x="3500439" y="2717365"/>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4" name="Flowchart: Magnetic Disk 73"/>
              <p:cNvSpPr/>
              <p:nvPr/>
            </p:nvSpPr>
            <p:spPr bwMode="auto">
              <a:xfrm>
                <a:off x="3500439" y="2571768"/>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7828" name="Group 212"/>
            <p:cNvGrpSpPr>
              <a:grpSpLocks/>
            </p:cNvGrpSpPr>
            <p:nvPr/>
          </p:nvGrpSpPr>
          <p:grpSpPr bwMode="auto">
            <a:xfrm>
              <a:off x="8358214" y="1785926"/>
              <a:ext cx="374651" cy="366711"/>
              <a:chOff x="3500430" y="2571744"/>
              <a:chExt cx="231775" cy="509587"/>
            </a:xfrm>
          </p:grpSpPr>
          <p:sp>
            <p:nvSpPr>
              <p:cNvPr id="71" name="Flowchart: Magnetic Disk 70"/>
              <p:cNvSpPr/>
              <p:nvPr/>
            </p:nvSpPr>
            <p:spPr bwMode="auto">
              <a:xfrm>
                <a:off x="3500462" y="2717356"/>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2" name="Flowchart: Magnetic Disk 71"/>
              <p:cNvSpPr/>
              <p:nvPr/>
            </p:nvSpPr>
            <p:spPr bwMode="auto">
              <a:xfrm>
                <a:off x="3500462" y="2571759"/>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7829" name="Group 215"/>
            <p:cNvGrpSpPr>
              <a:grpSpLocks/>
            </p:cNvGrpSpPr>
            <p:nvPr/>
          </p:nvGrpSpPr>
          <p:grpSpPr bwMode="auto">
            <a:xfrm>
              <a:off x="3143240" y="714356"/>
              <a:ext cx="374651" cy="366711"/>
              <a:chOff x="3500430" y="2571744"/>
              <a:chExt cx="231775" cy="509587"/>
            </a:xfrm>
          </p:grpSpPr>
          <p:sp>
            <p:nvSpPr>
              <p:cNvPr id="69" name="Flowchart: Magnetic Disk 68"/>
              <p:cNvSpPr/>
              <p:nvPr/>
            </p:nvSpPr>
            <p:spPr bwMode="auto">
              <a:xfrm>
                <a:off x="3500275" y="2717366"/>
                <a:ext cx="231789" cy="363993"/>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0" name="Flowchart: Magnetic Disk 69"/>
              <p:cNvSpPr/>
              <p:nvPr/>
            </p:nvSpPr>
            <p:spPr bwMode="auto">
              <a:xfrm>
                <a:off x="3500275" y="2571769"/>
                <a:ext cx="231789" cy="363993"/>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7830" name="Group 218"/>
            <p:cNvGrpSpPr>
              <a:grpSpLocks/>
            </p:cNvGrpSpPr>
            <p:nvPr/>
          </p:nvGrpSpPr>
          <p:grpSpPr bwMode="auto">
            <a:xfrm>
              <a:off x="142844" y="928670"/>
              <a:ext cx="374651" cy="366711"/>
              <a:chOff x="3500430" y="2571744"/>
              <a:chExt cx="231775" cy="509587"/>
            </a:xfrm>
          </p:grpSpPr>
          <p:sp>
            <p:nvSpPr>
              <p:cNvPr id="67" name="Flowchart: Magnetic Disk 66"/>
              <p:cNvSpPr/>
              <p:nvPr/>
            </p:nvSpPr>
            <p:spPr bwMode="auto">
              <a:xfrm>
                <a:off x="3500168" y="2717365"/>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8" name="Flowchart: Magnetic Disk 67"/>
              <p:cNvSpPr/>
              <p:nvPr/>
            </p:nvSpPr>
            <p:spPr bwMode="auto">
              <a:xfrm>
                <a:off x="3500168" y="2571768"/>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17831" name="Group 221"/>
            <p:cNvGrpSpPr>
              <a:grpSpLocks/>
            </p:cNvGrpSpPr>
            <p:nvPr/>
          </p:nvGrpSpPr>
          <p:grpSpPr bwMode="auto">
            <a:xfrm>
              <a:off x="7929586" y="1214422"/>
              <a:ext cx="374651" cy="366711"/>
              <a:chOff x="3500430" y="2571744"/>
              <a:chExt cx="231775" cy="509587"/>
            </a:xfrm>
          </p:grpSpPr>
          <p:sp>
            <p:nvSpPr>
              <p:cNvPr id="65" name="Flowchart: Magnetic Disk 64"/>
              <p:cNvSpPr/>
              <p:nvPr/>
            </p:nvSpPr>
            <p:spPr bwMode="auto">
              <a:xfrm>
                <a:off x="3500447" y="2717362"/>
                <a:ext cx="231789" cy="363992"/>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6" name="Flowchart: Magnetic Disk 65"/>
              <p:cNvSpPr/>
              <p:nvPr/>
            </p:nvSpPr>
            <p:spPr bwMode="auto">
              <a:xfrm>
                <a:off x="3500447" y="2571765"/>
                <a:ext cx="231789" cy="363992"/>
              </a:xfrm>
              <a:prstGeom prst="flowChartMagneticDisk">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17832" name="TextBox 55"/>
            <p:cNvSpPr txBox="1">
              <a:spLocks noChangeArrowheads="1"/>
            </p:cNvSpPr>
            <p:nvPr/>
          </p:nvSpPr>
          <p:spPr bwMode="auto">
            <a:xfrm>
              <a:off x="857224" y="967071"/>
              <a:ext cx="970137" cy="276999"/>
            </a:xfrm>
            <a:prstGeom prst="rect">
              <a:avLst/>
            </a:prstGeom>
            <a:noFill/>
            <a:ln w="9525">
              <a:noFill/>
              <a:miter lim="800000"/>
              <a:headEnd/>
              <a:tailEnd/>
            </a:ln>
          </p:spPr>
          <p:txBody>
            <a:bodyPr wrap="none">
              <a:spAutoFit/>
            </a:bodyPr>
            <a:lstStyle/>
            <a:p>
              <a:r>
                <a:rPr lang="en-US" sz="1200" b="1">
                  <a:solidFill>
                    <a:srgbClr val="C00000"/>
                  </a:solidFill>
                  <a:cs typeface="Arial" charset="0"/>
                </a:rPr>
                <a:t>Other Data</a:t>
              </a:r>
            </a:p>
          </p:txBody>
        </p:sp>
        <p:sp>
          <p:nvSpPr>
            <p:cNvPr id="117833" name="TextBox 56"/>
            <p:cNvSpPr txBox="1">
              <a:spLocks noChangeArrowheads="1"/>
            </p:cNvSpPr>
            <p:nvPr/>
          </p:nvSpPr>
          <p:spPr bwMode="auto">
            <a:xfrm>
              <a:off x="5643570" y="4786322"/>
              <a:ext cx="1071127" cy="261610"/>
            </a:xfrm>
            <a:prstGeom prst="rect">
              <a:avLst/>
            </a:prstGeom>
            <a:noFill/>
            <a:ln w="9525">
              <a:noFill/>
              <a:miter lim="800000"/>
              <a:headEnd/>
              <a:tailEnd/>
            </a:ln>
          </p:spPr>
          <p:txBody>
            <a:bodyPr wrap="none">
              <a:spAutoFit/>
            </a:bodyPr>
            <a:lstStyle/>
            <a:p>
              <a:r>
                <a:rPr lang="en-US" sz="1100" b="1">
                  <a:solidFill>
                    <a:srgbClr val="FF0000"/>
                  </a:solidFill>
                  <a:cs typeface="Arial" charset="0"/>
                </a:rPr>
                <a:t>Researcher 1</a:t>
              </a:r>
            </a:p>
          </p:txBody>
        </p:sp>
        <p:sp>
          <p:nvSpPr>
            <p:cNvPr id="117834" name="TextBox 57"/>
            <p:cNvSpPr txBox="1">
              <a:spLocks noChangeArrowheads="1"/>
            </p:cNvSpPr>
            <p:nvPr/>
          </p:nvSpPr>
          <p:spPr bwMode="auto">
            <a:xfrm>
              <a:off x="7510948" y="6524976"/>
              <a:ext cx="1690335" cy="276999"/>
            </a:xfrm>
            <a:prstGeom prst="rect">
              <a:avLst/>
            </a:prstGeom>
            <a:noFill/>
            <a:ln w="9525">
              <a:noFill/>
              <a:miter lim="800000"/>
              <a:headEnd/>
              <a:tailEnd/>
            </a:ln>
          </p:spPr>
          <p:txBody>
            <a:bodyPr wrap="none">
              <a:spAutoFit/>
            </a:bodyPr>
            <a:lstStyle/>
            <a:p>
              <a:r>
                <a:rPr lang="en-US" sz="1200" b="1">
                  <a:solidFill>
                    <a:srgbClr val="C00000"/>
                  </a:solidFill>
                  <a:cs typeface="Arial" charset="0"/>
                </a:rPr>
                <a:t>Non Scientific World</a:t>
              </a:r>
            </a:p>
          </p:txBody>
        </p:sp>
        <p:sp>
          <p:nvSpPr>
            <p:cNvPr id="117835" name="TextBox 58"/>
            <p:cNvSpPr txBox="1">
              <a:spLocks noChangeArrowheads="1"/>
            </p:cNvSpPr>
            <p:nvPr/>
          </p:nvSpPr>
          <p:spPr bwMode="auto">
            <a:xfrm>
              <a:off x="7610505" y="4881562"/>
              <a:ext cx="1347875" cy="277812"/>
            </a:xfrm>
            <a:prstGeom prst="rect">
              <a:avLst/>
            </a:prstGeom>
            <a:noFill/>
            <a:ln w="9525">
              <a:noFill/>
              <a:miter lim="800000"/>
              <a:headEnd/>
              <a:tailEnd/>
            </a:ln>
          </p:spPr>
          <p:txBody>
            <a:bodyPr wrap="none">
              <a:spAutoFit/>
            </a:bodyPr>
            <a:lstStyle/>
            <a:p>
              <a:r>
                <a:rPr lang="en-US" sz="1200" b="1">
                  <a:solidFill>
                    <a:srgbClr val="C00000"/>
                  </a:solidFill>
                  <a:cs typeface="Arial" charset="0"/>
                </a:rPr>
                <a:t>Scientific World</a:t>
              </a:r>
            </a:p>
          </p:txBody>
        </p:sp>
        <p:sp>
          <p:nvSpPr>
            <p:cNvPr id="117836" name="TextBox 59"/>
            <p:cNvSpPr txBox="1">
              <a:spLocks noChangeArrowheads="1"/>
            </p:cNvSpPr>
            <p:nvPr/>
          </p:nvSpPr>
          <p:spPr bwMode="auto">
            <a:xfrm>
              <a:off x="2500298" y="4500570"/>
              <a:ext cx="1071127" cy="261610"/>
            </a:xfrm>
            <a:prstGeom prst="rect">
              <a:avLst/>
            </a:prstGeom>
            <a:noFill/>
            <a:ln w="9525">
              <a:noFill/>
              <a:miter lim="800000"/>
              <a:headEnd/>
              <a:tailEnd/>
            </a:ln>
          </p:spPr>
          <p:txBody>
            <a:bodyPr wrap="none">
              <a:spAutoFit/>
            </a:bodyPr>
            <a:lstStyle/>
            <a:p>
              <a:r>
                <a:rPr lang="en-US" sz="1100" b="1">
                  <a:solidFill>
                    <a:srgbClr val="FF0000"/>
                  </a:solidFill>
                  <a:cs typeface="Arial" charset="0"/>
                </a:rPr>
                <a:t>Researcher 2</a:t>
              </a:r>
            </a:p>
          </p:txBody>
        </p:sp>
        <p:sp>
          <p:nvSpPr>
            <p:cNvPr id="61" name="7-Point Star 60"/>
            <p:cNvSpPr/>
            <p:nvPr/>
          </p:nvSpPr>
          <p:spPr>
            <a:xfrm>
              <a:off x="71406" y="214290"/>
              <a:ext cx="500066" cy="500066"/>
            </a:xfrm>
            <a:prstGeom prst="star7">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840" name="TextBox 61"/>
            <p:cNvSpPr txBox="1">
              <a:spLocks noChangeArrowheads="1"/>
            </p:cNvSpPr>
            <p:nvPr/>
          </p:nvSpPr>
          <p:spPr bwMode="auto">
            <a:xfrm>
              <a:off x="500034" y="324129"/>
              <a:ext cx="2028697" cy="461665"/>
            </a:xfrm>
            <a:prstGeom prst="rect">
              <a:avLst/>
            </a:prstGeom>
            <a:noFill/>
            <a:ln w="9525">
              <a:noFill/>
              <a:miter lim="800000"/>
              <a:headEnd/>
              <a:tailEnd/>
            </a:ln>
          </p:spPr>
          <p:txBody>
            <a:bodyPr wrap="none">
              <a:spAutoFit/>
            </a:bodyPr>
            <a:lstStyle/>
            <a:p>
              <a:pPr algn="ctr"/>
              <a:r>
                <a:rPr lang="en-US" sz="1200" b="1">
                  <a:solidFill>
                    <a:srgbClr val="C00000"/>
                  </a:solidFill>
                  <a:cs typeface="Arial" charset="0"/>
                </a:rPr>
                <a:t>Aggregated Data Sets</a:t>
              </a:r>
              <a:r>
                <a:rPr lang="en-US" sz="1200">
                  <a:solidFill>
                    <a:srgbClr val="C00000"/>
                  </a:solidFill>
                  <a:cs typeface="Arial" charset="0"/>
                </a:rPr>
                <a:t/>
              </a:r>
              <a:br>
                <a:rPr lang="en-US" sz="1200">
                  <a:solidFill>
                    <a:srgbClr val="C00000"/>
                  </a:solidFill>
                  <a:cs typeface="Arial" charset="0"/>
                </a:rPr>
              </a:br>
              <a:r>
                <a:rPr lang="en-US" sz="1200">
                  <a:solidFill>
                    <a:srgbClr val="C00000"/>
                  </a:solidFill>
                  <a:cs typeface="Arial" charset="0"/>
                </a:rPr>
                <a:t>(Temporary or  Permanent)</a:t>
              </a:r>
            </a:p>
          </p:txBody>
        </p:sp>
        <p:sp>
          <p:nvSpPr>
            <p:cNvPr id="63" name="Left Arrow 62"/>
            <p:cNvSpPr/>
            <p:nvPr/>
          </p:nvSpPr>
          <p:spPr>
            <a:xfrm rot="8707571">
              <a:off x="51928" y="2187909"/>
              <a:ext cx="514356" cy="343194"/>
            </a:xfrm>
            <a:prstGeom prst="leftArrow">
              <a:avLst>
                <a:gd name="adj1" fmla="val 50000"/>
                <a:gd name="adj2" fmla="val 74383"/>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7844" name="TextBox 63"/>
            <p:cNvSpPr txBox="1">
              <a:spLocks noChangeArrowheads="1"/>
            </p:cNvSpPr>
            <p:nvPr/>
          </p:nvSpPr>
          <p:spPr bwMode="auto">
            <a:xfrm>
              <a:off x="785786" y="2223307"/>
              <a:ext cx="960969" cy="276999"/>
            </a:xfrm>
            <a:prstGeom prst="rect">
              <a:avLst/>
            </a:prstGeom>
            <a:noFill/>
            <a:ln w="9525">
              <a:noFill/>
              <a:miter lim="800000"/>
              <a:headEnd/>
              <a:tailEnd/>
            </a:ln>
          </p:spPr>
          <p:txBody>
            <a:bodyPr wrap="none">
              <a:spAutoFit/>
            </a:bodyPr>
            <a:lstStyle/>
            <a:p>
              <a:r>
                <a:rPr lang="en-US" sz="1200" b="1">
                  <a:solidFill>
                    <a:srgbClr val="C00000"/>
                  </a:solidFill>
                  <a:cs typeface="Arial" charset="0"/>
                </a:rPr>
                <a:t>Workflows</a:t>
              </a:r>
            </a:p>
          </p:txBody>
        </p:sp>
      </p:grpSp>
      <p:cxnSp>
        <p:nvCxnSpPr>
          <p:cNvPr id="117" name="Straight Connector 116"/>
          <p:cNvCxnSpPr/>
          <p:nvPr/>
        </p:nvCxnSpPr>
        <p:spPr bwMode="auto">
          <a:xfrm flipV="1">
            <a:off x="142875" y="2857500"/>
            <a:ext cx="357188" cy="214313"/>
          </a:xfrm>
          <a:prstGeom prst="line">
            <a:avLst/>
          </a:prstGeom>
          <a:ln w="28575">
            <a:solidFill>
              <a:schemeClr val="accent4">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17763" name="TextBox 63"/>
          <p:cNvSpPr txBox="1">
            <a:spLocks noChangeArrowheads="1"/>
          </p:cNvSpPr>
          <p:nvPr/>
        </p:nvSpPr>
        <p:spPr bwMode="auto">
          <a:xfrm>
            <a:off x="571500" y="2786063"/>
            <a:ext cx="1468438" cy="276225"/>
          </a:xfrm>
          <a:prstGeom prst="rect">
            <a:avLst/>
          </a:prstGeom>
          <a:noFill/>
          <a:ln w="9525">
            <a:noFill/>
            <a:miter lim="800000"/>
            <a:headEnd/>
            <a:tailEnd/>
          </a:ln>
        </p:spPr>
        <p:txBody>
          <a:bodyPr wrap="none">
            <a:spAutoFit/>
          </a:bodyPr>
          <a:lstStyle/>
          <a:p>
            <a:r>
              <a:rPr lang="en-US" sz="1200" b="1">
                <a:solidFill>
                  <a:srgbClr val="C00000"/>
                </a:solidFill>
                <a:cs typeface="Arial" charset="0"/>
              </a:rPr>
              <a:t>Aggregation Path</a:t>
            </a:r>
          </a:p>
        </p:txBody>
      </p:sp>
      <p:sp>
        <p:nvSpPr>
          <p:cNvPr id="117764" name="Text Box 137"/>
          <p:cNvSpPr txBox="1">
            <a:spLocks noChangeArrowheads="1"/>
          </p:cNvSpPr>
          <p:nvPr/>
        </p:nvSpPr>
        <p:spPr bwMode="auto">
          <a:xfrm>
            <a:off x="6745288" y="0"/>
            <a:ext cx="2409825" cy="184150"/>
          </a:xfrm>
          <a:prstGeom prst="rect">
            <a:avLst/>
          </a:prstGeom>
          <a:noFill/>
          <a:ln w="9525" algn="ctr">
            <a:noFill/>
            <a:miter lim="800000"/>
            <a:headEnd/>
            <a:tailEnd/>
          </a:ln>
        </p:spPr>
        <p:txBody>
          <a:bodyPr wrap="none" tIns="0">
            <a:spAutoFit/>
          </a:bodyPr>
          <a:lstStyle/>
          <a:p>
            <a:pPr algn="ctr" eaLnBrk="0" hangingPunct="0"/>
            <a:r>
              <a:rPr lang="en-GB" sz="900">
                <a:solidFill>
                  <a:srgbClr val="C00000"/>
                </a:solidFill>
              </a:rPr>
              <a:t>Source: High-level Group on Scientific Data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00" y="1562100"/>
            <a:ext cx="2095496" cy="75565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Data generators</a:t>
            </a:r>
            <a:endParaRPr lang="en-GB" sz="2400" b="1" dirty="0">
              <a:solidFill>
                <a:schemeClr val="tx1"/>
              </a:solidFill>
            </a:endParaRPr>
          </a:p>
        </p:txBody>
      </p:sp>
      <p:sp>
        <p:nvSpPr>
          <p:cNvPr id="6" name="Rectangle 5"/>
          <p:cNvSpPr/>
          <p:nvPr/>
        </p:nvSpPr>
        <p:spPr>
          <a:xfrm>
            <a:off x="4000496" y="1562100"/>
            <a:ext cx="1727204" cy="75565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Users</a:t>
            </a:r>
            <a:endParaRPr lang="en-GB" sz="2800" b="1" dirty="0"/>
          </a:p>
        </p:txBody>
      </p:sp>
      <p:sp>
        <p:nvSpPr>
          <p:cNvPr id="8" name="Rectangle 7"/>
          <p:cNvSpPr/>
          <p:nvPr/>
        </p:nvSpPr>
        <p:spPr>
          <a:xfrm>
            <a:off x="1949450" y="4806950"/>
            <a:ext cx="3822700" cy="7556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Common Data Services</a:t>
            </a:r>
          </a:p>
        </p:txBody>
      </p:sp>
      <p:sp>
        <p:nvSpPr>
          <p:cNvPr id="9" name="Down Arrow 8"/>
          <p:cNvSpPr/>
          <p:nvPr/>
        </p:nvSpPr>
        <p:spPr>
          <a:xfrm>
            <a:off x="2616200" y="2362200"/>
            <a:ext cx="622300" cy="2400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rot="10800000">
            <a:off x="4260850" y="2338410"/>
            <a:ext cx="622300" cy="24003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949450" y="3278872"/>
            <a:ext cx="3822700" cy="7556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Community Support Services</a:t>
            </a:r>
            <a:endParaRPr lang="en-GB" sz="2400" b="1" dirty="0"/>
          </a:p>
        </p:txBody>
      </p:sp>
      <p:sp>
        <p:nvSpPr>
          <p:cNvPr id="4" name="Rounded Rectangle 3"/>
          <p:cNvSpPr/>
          <p:nvPr/>
        </p:nvSpPr>
        <p:spPr>
          <a:xfrm>
            <a:off x="990053" y="1162050"/>
            <a:ext cx="889000" cy="4711700"/>
          </a:xfrm>
          <a:prstGeom prst="roundRect">
            <a:avLst/>
          </a:prstGeom>
          <a:solidFill>
            <a:srgbClr val="FFC00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smtClean="0">
                <a:solidFill>
                  <a:schemeClr val="tx1"/>
                </a:solidFill>
              </a:rPr>
              <a:t>Data Curation</a:t>
            </a:r>
            <a:endParaRPr lang="en-GB" sz="2400" b="1" dirty="0">
              <a:solidFill>
                <a:schemeClr val="tx1"/>
              </a:solidFill>
            </a:endParaRPr>
          </a:p>
        </p:txBody>
      </p:sp>
      <p:sp>
        <p:nvSpPr>
          <p:cNvPr id="12" name="Rectangular Callout 11"/>
          <p:cNvSpPr/>
          <p:nvPr/>
        </p:nvSpPr>
        <p:spPr>
          <a:xfrm>
            <a:off x="6127750" y="1214422"/>
            <a:ext cx="2752394" cy="1357322"/>
          </a:xfrm>
          <a:prstGeom prst="wedgeRectCallout">
            <a:avLst>
              <a:gd name="adj1" fmla="val -73168"/>
              <a:gd name="adj2" fmla="val -14259"/>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solidFill>
                  <a:schemeClr val="tx1"/>
                </a:solidFill>
              </a:rPr>
              <a:t>User functionalities, data capture &amp; transfer, virtual research environments </a:t>
            </a:r>
            <a:endParaRPr lang="en-GB" sz="1600" b="1" dirty="0">
              <a:solidFill>
                <a:schemeClr val="tx1"/>
              </a:solidFill>
            </a:endParaRPr>
          </a:p>
        </p:txBody>
      </p:sp>
      <p:sp>
        <p:nvSpPr>
          <p:cNvPr id="14" name="Rectangular Callout 13"/>
          <p:cNvSpPr/>
          <p:nvPr/>
        </p:nvSpPr>
        <p:spPr>
          <a:xfrm>
            <a:off x="6172200" y="3000372"/>
            <a:ext cx="2707944" cy="1285884"/>
          </a:xfrm>
          <a:prstGeom prst="wedgeRectCallout">
            <a:avLst>
              <a:gd name="adj1" fmla="val -80873"/>
              <a:gd name="adj2" fmla="val -12493"/>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solidFill>
                  <a:schemeClr val="tx1"/>
                </a:solidFill>
              </a:rPr>
              <a:t>Data discovery &amp; navigation</a:t>
            </a:r>
          </a:p>
          <a:p>
            <a:r>
              <a:rPr lang="en-GB" sz="1600" b="1" dirty="0" smtClean="0">
                <a:solidFill>
                  <a:schemeClr val="tx1"/>
                </a:solidFill>
              </a:rPr>
              <a:t>Workflow generation</a:t>
            </a:r>
          </a:p>
          <a:p>
            <a:r>
              <a:rPr lang="en-GB" sz="1600" b="1" dirty="0" smtClean="0">
                <a:solidFill>
                  <a:schemeClr val="tx1"/>
                </a:solidFill>
              </a:rPr>
              <a:t>Annotation, interpretability</a:t>
            </a:r>
            <a:endParaRPr lang="en-GB" sz="1600" b="1" dirty="0">
              <a:solidFill>
                <a:schemeClr val="tx1"/>
              </a:solidFill>
            </a:endParaRPr>
          </a:p>
        </p:txBody>
      </p:sp>
      <p:sp>
        <p:nvSpPr>
          <p:cNvPr id="15" name="Rectangular Callout 14"/>
          <p:cNvSpPr/>
          <p:nvPr/>
        </p:nvSpPr>
        <p:spPr>
          <a:xfrm>
            <a:off x="6215074" y="4572008"/>
            <a:ext cx="2667000" cy="1292244"/>
          </a:xfrm>
          <a:prstGeom prst="wedgeRectCallout">
            <a:avLst>
              <a:gd name="adj1" fmla="val -77075"/>
              <a:gd name="adj2" fmla="val -14259"/>
            </a:avLst>
          </a:prstGeom>
          <a:solidFill>
            <a:srgbClr val="00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smtClean="0">
                <a:solidFill>
                  <a:schemeClr val="tx1"/>
                </a:solidFill>
              </a:rPr>
              <a:t>Persistent storage</a:t>
            </a:r>
          </a:p>
          <a:p>
            <a:r>
              <a:rPr lang="en-GB" sz="1600" b="1" dirty="0" smtClean="0">
                <a:solidFill>
                  <a:schemeClr val="tx1"/>
                </a:solidFill>
              </a:rPr>
              <a:t>Identification, Authenticity, workflow execution, mining</a:t>
            </a:r>
          </a:p>
        </p:txBody>
      </p:sp>
      <p:sp>
        <p:nvSpPr>
          <p:cNvPr id="16" name="Rounded Rectangle 15"/>
          <p:cNvSpPr/>
          <p:nvPr/>
        </p:nvSpPr>
        <p:spPr>
          <a:xfrm>
            <a:off x="70589" y="1176322"/>
            <a:ext cx="889000" cy="4711700"/>
          </a:xfrm>
          <a:prstGeom prst="roundRect">
            <a:avLst/>
          </a:prstGeom>
          <a:solidFill>
            <a:srgbClr val="FF99CC">
              <a:alpha val="53725"/>
            </a:srgb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400" b="1" dirty="0" smtClean="0">
                <a:solidFill>
                  <a:schemeClr val="tx1"/>
                </a:solidFill>
              </a:rPr>
              <a:t>Trust</a:t>
            </a:r>
            <a:endParaRPr lang="en-GB" sz="2400" b="1" dirty="0">
              <a:solidFill>
                <a:schemeClr val="tx1"/>
              </a:solidFill>
            </a:endParaRPr>
          </a:p>
        </p:txBody>
      </p:sp>
      <p:sp>
        <p:nvSpPr>
          <p:cNvPr id="17" name="Text Box 4"/>
          <p:cNvSpPr txBox="1">
            <a:spLocks noChangeArrowheads="1"/>
          </p:cNvSpPr>
          <p:nvPr/>
        </p:nvSpPr>
        <p:spPr bwMode="auto">
          <a:xfrm>
            <a:off x="1028700" y="0"/>
            <a:ext cx="8115300" cy="1154113"/>
          </a:xfrm>
          <a:prstGeom prst="rect">
            <a:avLst/>
          </a:prstGeom>
          <a:noFill/>
          <a:ln w="9525">
            <a:noFill/>
            <a:round/>
            <a:headEnd/>
            <a:tailEnd/>
          </a:ln>
        </p:spPr>
        <p:txBody>
          <a:bodyPr lIns="90000" tIns="46800" rIns="90000" bIns="46800"/>
          <a:lstStyle/>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smtClean="0">
                <a:solidFill>
                  <a:srgbClr val="A50021"/>
                </a:solidFill>
                <a:latin typeface="Georgia" pitchFamily="18" charset="0"/>
              </a:rPr>
              <a:t>A collaborative Data Infrastructure – a framework for the future</a:t>
            </a:r>
            <a:endParaRPr lang="en-GB" sz="2800" b="1" dirty="0">
              <a:solidFill>
                <a:srgbClr val="A50021"/>
              </a:solidFill>
              <a:latin typeface="Georgia" pitchFamily="18" charset="0"/>
            </a:endParaRPr>
          </a:p>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b="1" dirty="0">
              <a:solidFill>
                <a:srgbClr val="A50021"/>
              </a:solidFill>
              <a:latin typeface="Georgia"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22328"/>
            <a:ext cx="9144000" cy="5816977"/>
          </a:xfrm>
          <a:prstGeom prst="rect">
            <a:avLst/>
          </a:prstGeom>
          <a:solidFill>
            <a:schemeClr val="bg1"/>
          </a:solidFill>
        </p:spPr>
        <p:txBody>
          <a:bodyPr wrap="square" rtlCol="0">
            <a:spAutoFit/>
          </a:bodyPr>
          <a:lstStyle/>
          <a:p>
            <a:pPr marL="365125" indent="-365125">
              <a:buFont typeface="Wingdings" pitchFamily="2" charset="2"/>
              <a:buChar char="q"/>
            </a:pPr>
            <a:r>
              <a:rPr lang="en-GB" sz="2000" dirty="0" smtClean="0"/>
              <a:t>Open deposit, allowing user-community centres to store data easily</a:t>
            </a:r>
          </a:p>
          <a:p>
            <a:pPr marL="365125" indent="-365125">
              <a:buFont typeface="Wingdings" pitchFamily="2" charset="2"/>
              <a:buChar char="q"/>
            </a:pPr>
            <a:r>
              <a:rPr lang="en-GB" sz="2000" dirty="0" smtClean="0"/>
              <a:t>Bit-stream preservation, ensuring that data authenticity will be guaranteed for a specified number of years</a:t>
            </a:r>
          </a:p>
          <a:p>
            <a:pPr marL="365125" indent="-365125">
              <a:buFont typeface="Wingdings" pitchFamily="2" charset="2"/>
              <a:buChar char="q"/>
            </a:pPr>
            <a:r>
              <a:rPr lang="en-GB" sz="2000" dirty="0" smtClean="0"/>
              <a:t>Format and content migration, executing CPU-intensive transformations on large data sets at the command of the communities</a:t>
            </a:r>
          </a:p>
          <a:p>
            <a:pPr marL="365125" indent="-365125">
              <a:buFont typeface="Wingdings" pitchFamily="2" charset="2"/>
              <a:buChar char="q"/>
            </a:pPr>
            <a:r>
              <a:rPr lang="en-GB" sz="2000" dirty="0" smtClean="0"/>
              <a:t>Persistent identification, allowing data centres to register a huge amount of markers to track the origins and characteristics of the information</a:t>
            </a:r>
          </a:p>
          <a:p>
            <a:pPr marL="365125" indent="-365125">
              <a:buFont typeface="Wingdings" pitchFamily="2" charset="2"/>
              <a:buChar char="q"/>
            </a:pPr>
            <a:r>
              <a:rPr lang="en-GB" sz="2000" dirty="0" smtClean="0"/>
              <a:t>Metadata support to allow effective management, use and understanding</a:t>
            </a:r>
          </a:p>
          <a:p>
            <a:pPr marL="365125" indent="-365125">
              <a:buFont typeface="Wingdings" pitchFamily="2" charset="2"/>
              <a:buChar char="q"/>
            </a:pPr>
            <a:r>
              <a:rPr lang="en-GB" sz="2000" dirty="0" smtClean="0"/>
              <a:t>Maintaining proper access rights as the basis of all trust</a:t>
            </a:r>
          </a:p>
          <a:p>
            <a:pPr marL="365125" indent="-365125">
              <a:buFont typeface="Wingdings" pitchFamily="2" charset="2"/>
              <a:buChar char="q"/>
            </a:pPr>
            <a:r>
              <a:rPr lang="en-GB" sz="2000" dirty="0" smtClean="0"/>
              <a:t>A variety of access and curation services that will vary between scientific disciplines and over time</a:t>
            </a:r>
          </a:p>
          <a:p>
            <a:pPr marL="365125" indent="-365125">
              <a:buFont typeface="Wingdings" pitchFamily="2" charset="2"/>
              <a:buChar char="q"/>
            </a:pPr>
            <a:r>
              <a:rPr lang="en-GB" sz="2000" dirty="0" smtClean="0"/>
              <a:t>Execution services that allow a large group of researchers to operate on the stored date</a:t>
            </a:r>
          </a:p>
          <a:p>
            <a:pPr marL="365125" indent="-365125">
              <a:buFont typeface="Wingdings" pitchFamily="2" charset="2"/>
              <a:buChar char="q"/>
            </a:pPr>
            <a:r>
              <a:rPr lang="en-GB" sz="2000" dirty="0" smtClean="0"/>
              <a:t>High reliability, so researchers can count on its availability</a:t>
            </a:r>
          </a:p>
          <a:p>
            <a:pPr marL="365125" indent="-365125">
              <a:buFont typeface="Wingdings" pitchFamily="2" charset="2"/>
              <a:buChar char="q"/>
            </a:pPr>
            <a:r>
              <a:rPr lang="en-GB" sz="2000" dirty="0" smtClean="0"/>
              <a:t>Regular quality assessment to ensure adherence to all agreements</a:t>
            </a:r>
          </a:p>
          <a:p>
            <a:pPr marL="365125" indent="-365125">
              <a:buFont typeface="Wingdings" pitchFamily="2" charset="2"/>
              <a:buChar char="q"/>
            </a:pPr>
            <a:r>
              <a:rPr lang="en-GB" sz="2000" dirty="0" smtClean="0"/>
              <a:t>Distributed and collaborative authentication, authorisation and accounting“</a:t>
            </a:r>
          </a:p>
          <a:p>
            <a:pPr marL="365125" indent="-365125">
              <a:buFont typeface="Wingdings" pitchFamily="2" charset="2"/>
              <a:buChar char="q"/>
            </a:pPr>
            <a:r>
              <a:rPr lang="en-GB" sz="2000" dirty="0" smtClean="0"/>
              <a:t>A high degree of interoperability at format and semantic level</a:t>
            </a:r>
          </a:p>
          <a:p>
            <a:pPr marL="365125" indent="-365125"/>
            <a:endParaRPr lang="en-GB" sz="1600" dirty="0" smtClean="0"/>
          </a:p>
          <a:p>
            <a:r>
              <a:rPr lang="en-GB" sz="1600" dirty="0" smtClean="0"/>
              <a:t>Adapted from the PARADE White Paper</a:t>
            </a:r>
            <a:endParaRPr lang="en-GB" sz="1600" dirty="0"/>
          </a:p>
        </p:txBody>
      </p:sp>
      <p:sp>
        <p:nvSpPr>
          <p:cNvPr id="3" name="Rounded Rectangle 2"/>
          <p:cNvSpPr/>
          <p:nvPr/>
        </p:nvSpPr>
        <p:spPr bwMode="auto">
          <a:xfrm>
            <a:off x="428596" y="1379518"/>
            <a:ext cx="2714644" cy="285752"/>
          </a:xfrm>
          <a:prstGeom prst="roundRect">
            <a:avLst/>
          </a:prstGeom>
          <a:solidFill>
            <a:srgbClr val="00B8FF">
              <a:alpha val="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pPr>
            <a:endParaRPr kumimoji="0" lang="en-GB" sz="1800" b="0" i="0" u="none" strike="noStrike" cap="none" normalizeH="0" baseline="0" smtClean="0">
              <a:ln>
                <a:noFill/>
              </a:ln>
              <a:solidFill>
                <a:schemeClr val="bg1"/>
              </a:solidFill>
              <a:effectLst/>
              <a:latin typeface="Arial" pitchFamily="34" charset="0"/>
              <a:ea typeface="Arial Unicode MS" pitchFamily="34" charset="-128"/>
              <a:cs typeface="Arial Unicode MS" pitchFamily="34" charset="-128"/>
            </a:endParaRPr>
          </a:p>
        </p:txBody>
      </p:sp>
      <p:sp>
        <p:nvSpPr>
          <p:cNvPr id="4" name="Rounded Rectangle 3"/>
          <p:cNvSpPr/>
          <p:nvPr/>
        </p:nvSpPr>
        <p:spPr bwMode="auto">
          <a:xfrm>
            <a:off x="428596" y="2022460"/>
            <a:ext cx="3429024" cy="285752"/>
          </a:xfrm>
          <a:prstGeom prst="roundRect">
            <a:avLst/>
          </a:prstGeom>
          <a:solidFill>
            <a:srgbClr val="00B8FF">
              <a:alpha val="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pPr>
            <a:endParaRPr kumimoji="0" lang="en-GB" sz="1800" b="0" i="0" u="none" strike="noStrike" cap="none" normalizeH="0" baseline="0" smtClean="0">
              <a:ln>
                <a:noFill/>
              </a:ln>
              <a:solidFill>
                <a:schemeClr val="bg1"/>
              </a:solidFill>
              <a:effectLst/>
              <a:latin typeface="Arial" pitchFamily="34" charset="0"/>
              <a:ea typeface="Arial Unicode MS" pitchFamily="34" charset="-128"/>
              <a:cs typeface="Arial Unicode MS" pitchFamily="34" charset="-128"/>
            </a:endParaRPr>
          </a:p>
        </p:txBody>
      </p:sp>
      <p:sp>
        <p:nvSpPr>
          <p:cNvPr id="5" name="Rounded Rectangle 4"/>
          <p:cNvSpPr/>
          <p:nvPr/>
        </p:nvSpPr>
        <p:spPr bwMode="auto">
          <a:xfrm>
            <a:off x="500034" y="2593964"/>
            <a:ext cx="2714644" cy="285752"/>
          </a:xfrm>
          <a:prstGeom prst="roundRect">
            <a:avLst/>
          </a:prstGeom>
          <a:solidFill>
            <a:srgbClr val="00B8FF">
              <a:alpha val="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pPr>
            <a:endParaRPr kumimoji="0" lang="en-GB" sz="1800" b="0" i="0" u="none" strike="noStrike" cap="none" normalizeH="0" baseline="0" smtClean="0">
              <a:ln>
                <a:noFill/>
              </a:ln>
              <a:solidFill>
                <a:schemeClr val="bg1"/>
              </a:solidFill>
              <a:effectLst/>
              <a:latin typeface="Arial" pitchFamily="34" charset="0"/>
              <a:ea typeface="Arial Unicode MS" pitchFamily="34" charset="-128"/>
              <a:cs typeface="Arial Unicode MS" pitchFamily="34" charset="-128"/>
            </a:endParaRPr>
          </a:p>
        </p:txBody>
      </p:sp>
      <p:sp>
        <p:nvSpPr>
          <p:cNvPr id="6" name="Rounded Rectangle 5"/>
          <p:cNvSpPr/>
          <p:nvPr/>
        </p:nvSpPr>
        <p:spPr bwMode="auto">
          <a:xfrm>
            <a:off x="6000760" y="3236906"/>
            <a:ext cx="2714644" cy="285752"/>
          </a:xfrm>
          <a:prstGeom prst="roundRect">
            <a:avLst/>
          </a:prstGeom>
          <a:solidFill>
            <a:srgbClr val="00B8FF">
              <a:alpha val="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pPr>
            <a:endParaRPr kumimoji="0" lang="en-GB" sz="1800" b="0" i="0" u="none" strike="noStrike" cap="none" normalizeH="0" baseline="0" smtClean="0">
              <a:ln>
                <a:noFill/>
              </a:ln>
              <a:solidFill>
                <a:schemeClr val="bg1"/>
              </a:solidFill>
              <a:effectLst/>
              <a:latin typeface="Arial" pitchFamily="34" charset="0"/>
              <a:ea typeface="Arial Unicode MS" pitchFamily="34" charset="-128"/>
              <a:cs typeface="Arial Unicode MS" pitchFamily="34" charset="-128"/>
            </a:endParaRPr>
          </a:p>
        </p:txBody>
      </p:sp>
      <p:sp>
        <p:nvSpPr>
          <p:cNvPr id="7" name="Rounded Rectangle 6"/>
          <p:cNvSpPr/>
          <p:nvPr/>
        </p:nvSpPr>
        <p:spPr bwMode="auto">
          <a:xfrm>
            <a:off x="1785918" y="3522658"/>
            <a:ext cx="2428892" cy="285752"/>
          </a:xfrm>
          <a:prstGeom prst="roundRect">
            <a:avLst/>
          </a:prstGeom>
          <a:solidFill>
            <a:srgbClr val="00B8FF">
              <a:alpha val="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pPr>
            <a:endParaRPr kumimoji="0" lang="en-GB" sz="1800" b="0" i="0" u="none" strike="noStrike" cap="none" normalizeH="0" baseline="0" smtClean="0">
              <a:ln>
                <a:noFill/>
              </a:ln>
              <a:solidFill>
                <a:schemeClr val="bg1"/>
              </a:solidFill>
              <a:effectLst/>
              <a:latin typeface="Arial" pitchFamily="34" charset="0"/>
              <a:ea typeface="Arial Unicode MS" pitchFamily="34" charset="-128"/>
              <a:cs typeface="Arial Unicode MS" pitchFamily="34" charset="-128"/>
            </a:endParaRPr>
          </a:p>
        </p:txBody>
      </p:sp>
      <p:sp>
        <p:nvSpPr>
          <p:cNvPr id="8" name="Rounded Rectangle 7"/>
          <p:cNvSpPr/>
          <p:nvPr/>
        </p:nvSpPr>
        <p:spPr bwMode="auto">
          <a:xfrm>
            <a:off x="1714480" y="3879848"/>
            <a:ext cx="3357586" cy="285752"/>
          </a:xfrm>
          <a:prstGeom prst="roundRect">
            <a:avLst/>
          </a:prstGeom>
          <a:solidFill>
            <a:srgbClr val="00B8FF">
              <a:alpha val="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pPr>
            <a:endParaRPr kumimoji="0" lang="en-GB" sz="1800" b="0" i="0" u="none" strike="noStrike" cap="none" normalizeH="0" baseline="0" smtClean="0">
              <a:ln>
                <a:noFill/>
              </a:ln>
              <a:solidFill>
                <a:schemeClr val="bg1"/>
              </a:solidFill>
              <a:effectLst/>
              <a:latin typeface="Arial" pitchFamily="34" charset="0"/>
              <a:ea typeface="Arial Unicode MS" pitchFamily="34" charset="-128"/>
              <a:cs typeface="Arial Unicode MS" pitchFamily="34" charset="-128"/>
            </a:endParaRPr>
          </a:p>
        </p:txBody>
      </p:sp>
      <p:sp>
        <p:nvSpPr>
          <p:cNvPr id="9" name="Rounded Rectangle 8"/>
          <p:cNvSpPr/>
          <p:nvPr/>
        </p:nvSpPr>
        <p:spPr bwMode="auto">
          <a:xfrm>
            <a:off x="4000496" y="4451352"/>
            <a:ext cx="3000396" cy="285752"/>
          </a:xfrm>
          <a:prstGeom prst="roundRect">
            <a:avLst/>
          </a:prstGeom>
          <a:solidFill>
            <a:srgbClr val="00B8FF">
              <a:alpha val="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pPr>
            <a:endParaRPr kumimoji="0" lang="en-GB" sz="1800" b="0" i="0" u="none" strike="noStrike" cap="none" normalizeH="0" baseline="0" smtClean="0">
              <a:ln>
                <a:noFill/>
              </a:ln>
              <a:solidFill>
                <a:schemeClr val="bg1"/>
              </a:solidFill>
              <a:effectLst/>
              <a:latin typeface="Arial" pitchFamily="34" charset="0"/>
              <a:ea typeface="Arial Unicode MS" pitchFamily="34" charset="-128"/>
              <a:cs typeface="Arial Unicode MS" pitchFamily="34" charset="-128"/>
            </a:endParaRPr>
          </a:p>
        </p:txBody>
      </p:sp>
      <p:sp>
        <p:nvSpPr>
          <p:cNvPr id="10" name="Rounded Rectangle 9"/>
          <p:cNvSpPr/>
          <p:nvPr/>
        </p:nvSpPr>
        <p:spPr bwMode="auto">
          <a:xfrm>
            <a:off x="428596" y="5022856"/>
            <a:ext cx="1643074" cy="285752"/>
          </a:xfrm>
          <a:prstGeom prst="roundRect">
            <a:avLst/>
          </a:prstGeom>
          <a:solidFill>
            <a:srgbClr val="00B8FF">
              <a:alpha val="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pPr>
            <a:endParaRPr kumimoji="0" lang="en-GB" sz="1800" b="0" i="0" u="none" strike="noStrike" cap="none" normalizeH="0" baseline="0" smtClean="0">
              <a:ln>
                <a:noFill/>
              </a:ln>
              <a:solidFill>
                <a:schemeClr val="bg1"/>
              </a:solidFill>
              <a:effectLst/>
              <a:latin typeface="Arial" pitchFamily="34" charset="0"/>
              <a:ea typeface="Arial Unicode MS" pitchFamily="34" charset="-128"/>
              <a:cs typeface="Arial Unicode MS" pitchFamily="34" charset="-128"/>
            </a:endParaRPr>
          </a:p>
        </p:txBody>
      </p:sp>
      <p:sp>
        <p:nvSpPr>
          <p:cNvPr id="11" name="Rounded Rectangle 10"/>
          <p:cNvSpPr/>
          <p:nvPr/>
        </p:nvSpPr>
        <p:spPr bwMode="auto">
          <a:xfrm>
            <a:off x="428596" y="5380046"/>
            <a:ext cx="3214710" cy="263532"/>
          </a:xfrm>
          <a:prstGeom prst="roundRect">
            <a:avLst/>
          </a:prstGeom>
          <a:solidFill>
            <a:srgbClr val="00B8FF">
              <a:alpha val="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pPr>
            <a:endParaRPr kumimoji="0" lang="en-GB" sz="1800" b="0" i="0" u="none" strike="noStrike" cap="none" normalizeH="0" baseline="0" smtClean="0">
              <a:ln>
                <a:noFill/>
              </a:ln>
              <a:solidFill>
                <a:schemeClr val="bg1"/>
              </a:solidFill>
              <a:effectLst/>
              <a:latin typeface="Arial" pitchFamily="34" charset="0"/>
              <a:ea typeface="Arial Unicode MS" pitchFamily="34" charset="-128"/>
              <a:cs typeface="Arial Unicode MS" pitchFamily="34" charset="-128"/>
            </a:endParaRPr>
          </a:p>
        </p:txBody>
      </p:sp>
      <p:sp>
        <p:nvSpPr>
          <p:cNvPr id="12" name="Rounded Rectangle 11"/>
          <p:cNvSpPr/>
          <p:nvPr/>
        </p:nvSpPr>
        <p:spPr bwMode="auto">
          <a:xfrm>
            <a:off x="3643306" y="5708002"/>
            <a:ext cx="5214974" cy="214314"/>
          </a:xfrm>
          <a:prstGeom prst="roundRect">
            <a:avLst/>
          </a:prstGeom>
          <a:solidFill>
            <a:srgbClr val="00B8FF">
              <a:alpha val="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pPr>
            <a:endParaRPr kumimoji="0" lang="en-GB" sz="1800" b="0" i="0" u="none" strike="noStrike" cap="none" normalizeH="0" baseline="0" smtClean="0">
              <a:ln>
                <a:noFill/>
              </a:ln>
              <a:solidFill>
                <a:schemeClr val="bg1"/>
              </a:solidFill>
              <a:effectLst/>
              <a:latin typeface="Arial" pitchFamily="34" charset="0"/>
              <a:ea typeface="Arial Unicode MS" pitchFamily="34" charset="-128"/>
              <a:cs typeface="Arial Unicode MS" pitchFamily="34" charset="-128"/>
            </a:endParaRPr>
          </a:p>
        </p:txBody>
      </p:sp>
      <p:sp>
        <p:nvSpPr>
          <p:cNvPr id="13" name="Rounded Rectangle 12"/>
          <p:cNvSpPr/>
          <p:nvPr/>
        </p:nvSpPr>
        <p:spPr bwMode="auto">
          <a:xfrm>
            <a:off x="2285984" y="5951550"/>
            <a:ext cx="5143536" cy="285752"/>
          </a:xfrm>
          <a:prstGeom prst="roundRect">
            <a:avLst/>
          </a:prstGeom>
          <a:solidFill>
            <a:srgbClr val="00B8FF">
              <a:alpha val="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pPr>
            <a:endParaRPr kumimoji="0" lang="en-GB" sz="1800" b="0" i="0" u="none" strike="noStrike" cap="none" normalizeH="0" baseline="0" smtClean="0">
              <a:ln>
                <a:noFill/>
              </a:ln>
              <a:solidFill>
                <a:schemeClr val="bg1"/>
              </a:solidFill>
              <a:effectLst/>
              <a:latin typeface="Arial" pitchFamily="34" charset="0"/>
              <a:ea typeface="Arial Unicode MS" pitchFamily="34" charset="-128"/>
              <a:cs typeface="Arial Unicode MS" pitchFamily="34" charset="-128"/>
            </a:endParaRPr>
          </a:p>
        </p:txBody>
      </p:sp>
      <p:sp>
        <p:nvSpPr>
          <p:cNvPr id="14" name="Text Box 4"/>
          <p:cNvSpPr txBox="1">
            <a:spLocks noChangeArrowheads="1"/>
          </p:cNvSpPr>
          <p:nvPr/>
        </p:nvSpPr>
        <p:spPr bwMode="auto">
          <a:xfrm>
            <a:off x="1028700" y="0"/>
            <a:ext cx="8115300" cy="1154113"/>
          </a:xfrm>
          <a:prstGeom prst="rect">
            <a:avLst/>
          </a:prstGeom>
          <a:noFill/>
          <a:ln w="9525">
            <a:noFill/>
            <a:round/>
            <a:headEnd/>
            <a:tailEnd/>
          </a:ln>
        </p:spPr>
        <p:txBody>
          <a:bodyPr lIns="90000" tIns="46800" rIns="90000" bIns="46800"/>
          <a:lstStyle/>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smtClean="0">
                <a:solidFill>
                  <a:srgbClr val="A50021"/>
                </a:solidFill>
                <a:latin typeface="Georgia" pitchFamily="18" charset="0"/>
              </a:rPr>
              <a:t>Initial wish list</a:t>
            </a:r>
            <a:endParaRPr lang="en-GB" sz="2800" b="1" dirty="0">
              <a:solidFill>
                <a:srgbClr val="A50021"/>
              </a:solidFill>
              <a:latin typeface="Georgia" pitchFamily="18" charset="0"/>
            </a:endParaRPr>
          </a:p>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b="1" dirty="0">
              <a:solidFill>
                <a:srgbClr val="A50021"/>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ox(i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ox(in)">
                                      <p:cBhvr>
                                        <p:cTn id="31" dur="500"/>
                                        <p:tgtEl>
                                          <p:spTgt spid="7"/>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ox(in)">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ox(in)">
                                      <p:cBhvr>
                                        <p:cTn id="39" dur="500"/>
                                        <p:tgtEl>
                                          <p:spTgt spid="9"/>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ox(in)">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8" name="Picture 6"/>
          <p:cNvPicPr>
            <a:picLocks noGrp="1" noChangeAspect="1" noChangeArrowheads="1"/>
          </p:cNvPicPr>
          <p:nvPr>
            <p:ph type="body" idx="1"/>
          </p:nvPr>
        </p:nvPicPr>
        <p:blipFill>
          <a:blip r:embed="rId3" cstate="print"/>
          <a:srcRect t="1372" r="317"/>
          <a:stretch>
            <a:fillRect/>
          </a:stretch>
        </p:blipFill>
        <p:spPr>
          <a:xfrm>
            <a:off x="4211638" y="1844675"/>
            <a:ext cx="4535487" cy="3986213"/>
          </a:xfrm>
        </p:spPr>
      </p:pic>
      <p:sp>
        <p:nvSpPr>
          <p:cNvPr id="50178" name="Text Box 4"/>
          <p:cNvSpPr txBox="1">
            <a:spLocks noChangeArrowheads="1"/>
          </p:cNvSpPr>
          <p:nvPr/>
        </p:nvSpPr>
        <p:spPr bwMode="auto">
          <a:xfrm>
            <a:off x="827088" y="260350"/>
            <a:ext cx="8115300" cy="1154113"/>
          </a:xfrm>
          <a:prstGeom prst="rect">
            <a:avLst/>
          </a:prstGeom>
          <a:noFill/>
          <a:ln w="9525">
            <a:noFill/>
            <a:round/>
            <a:headEnd/>
            <a:tailEnd/>
          </a:ln>
        </p:spPr>
        <p:txBody>
          <a:bodyPr lIns="90000" tIns="46800" rIns="90000" bIns="46800"/>
          <a:lstStyle/>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a:solidFill>
                  <a:srgbClr val="A50021"/>
                </a:solidFill>
                <a:latin typeface="Georgia" pitchFamily="18" charset="0"/>
              </a:rPr>
              <a:t>Digital Agenda for Europe</a:t>
            </a:r>
          </a:p>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dirty="0">
                <a:solidFill>
                  <a:srgbClr val="A50021"/>
                </a:solidFill>
                <a:latin typeface="Georgia" pitchFamily="18" charset="0"/>
              </a:rPr>
              <a:t>the policy context</a:t>
            </a:r>
          </a:p>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b="1" dirty="0">
              <a:solidFill>
                <a:srgbClr val="A50021"/>
              </a:solidFill>
              <a:latin typeface="Georgia" pitchFamily="18" charset="0"/>
            </a:endParaRPr>
          </a:p>
        </p:txBody>
      </p:sp>
      <p:sp>
        <p:nvSpPr>
          <p:cNvPr id="50179" name="Rectangle 4"/>
          <p:cNvSpPr>
            <a:spLocks noChangeArrowheads="1"/>
          </p:cNvSpPr>
          <p:nvPr/>
        </p:nvSpPr>
        <p:spPr bwMode="auto">
          <a:xfrm>
            <a:off x="539750" y="2565400"/>
            <a:ext cx="3671888" cy="1917700"/>
          </a:xfrm>
          <a:prstGeom prst="rect">
            <a:avLst/>
          </a:prstGeom>
          <a:noFill/>
          <a:ln w="9525">
            <a:noFill/>
            <a:miter lim="800000"/>
            <a:headEnd/>
            <a:tailEnd/>
          </a:ln>
        </p:spPr>
        <p:txBody>
          <a:bodyPr anchor="ctr">
            <a:spAutoFit/>
          </a:bodyPr>
          <a:lstStyle/>
          <a:p>
            <a:r>
              <a:rPr lang="en-GB" sz="2400" dirty="0">
                <a:solidFill>
                  <a:srgbClr val="990033"/>
                </a:solidFill>
                <a:latin typeface="Georgia" pitchFamily="18" charset="0"/>
              </a:rPr>
              <a:t>DAE is one of the flagships of</a:t>
            </a:r>
            <a:r>
              <a:rPr lang="en-GB" sz="2400" b="1" dirty="0">
                <a:solidFill>
                  <a:srgbClr val="990033"/>
                </a:solidFill>
                <a:latin typeface="Georgia" pitchFamily="18" charset="0"/>
              </a:rPr>
              <a:t> "Europe 2020: a strategy for smart, sustainable and inclusive growth"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fade">
                                      <p:cBhvr>
                                        <p:cTn id="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dirty="0"/>
          </a:p>
        </p:txBody>
      </p:sp>
      <p:sp>
        <p:nvSpPr>
          <p:cNvPr id="7" name="Text Box 4"/>
          <p:cNvSpPr txBox="1">
            <a:spLocks noChangeArrowheads="1"/>
          </p:cNvSpPr>
          <p:nvPr/>
        </p:nvSpPr>
        <p:spPr bwMode="auto">
          <a:xfrm>
            <a:off x="827088" y="260350"/>
            <a:ext cx="8115300" cy="1154113"/>
          </a:xfrm>
          <a:prstGeom prst="rect">
            <a:avLst/>
          </a:prstGeom>
          <a:noFill/>
          <a:ln w="9525">
            <a:noFill/>
            <a:round/>
            <a:headEnd/>
            <a:tailEnd/>
          </a:ln>
        </p:spPr>
        <p:txBody>
          <a:bodyPr lIns="90000" tIns="46800" rIns="90000" bIns="46800"/>
          <a:lstStyle/>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smtClean="0">
                <a:solidFill>
                  <a:srgbClr val="A50021"/>
                </a:solidFill>
                <a:latin typeface="Georgia" pitchFamily="18" charset="0"/>
              </a:rPr>
              <a:t>Outline</a:t>
            </a:r>
            <a:endParaRPr lang="en-GB" sz="2800" b="1" dirty="0">
              <a:solidFill>
                <a:srgbClr val="A50021"/>
              </a:solidFill>
              <a:latin typeface="Georgia" pitchFamily="18" charset="0"/>
            </a:endParaRPr>
          </a:p>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b="1" dirty="0">
              <a:solidFill>
                <a:srgbClr val="A50021"/>
              </a:solidFill>
              <a:latin typeface="Georgia" pitchFamily="18" charset="0"/>
            </a:endParaRPr>
          </a:p>
        </p:txBody>
      </p:sp>
      <p:sp>
        <p:nvSpPr>
          <p:cNvPr id="8" name="Rectangle 4"/>
          <p:cNvSpPr>
            <a:spLocks noChangeArrowheads="1"/>
          </p:cNvSpPr>
          <p:nvPr/>
        </p:nvSpPr>
        <p:spPr bwMode="auto">
          <a:xfrm>
            <a:off x="642910" y="1478150"/>
            <a:ext cx="7358114" cy="2554545"/>
          </a:xfrm>
          <a:prstGeom prst="rect">
            <a:avLst/>
          </a:prstGeom>
          <a:noFill/>
          <a:ln w="9525">
            <a:noFill/>
            <a:miter lim="800000"/>
            <a:headEnd/>
            <a:tailEnd/>
          </a:ln>
        </p:spPr>
        <p:txBody>
          <a:bodyPr wrap="square" anchor="ctr">
            <a:spAutoFit/>
          </a:bodyPr>
          <a:lstStyle/>
          <a:p>
            <a:pPr marL="365125" indent="-365125">
              <a:buFont typeface="Wingdings" pitchFamily="2" charset="2"/>
              <a:buChar char="q"/>
            </a:pPr>
            <a:r>
              <a:rPr lang="en-GB" sz="3200" dirty="0" smtClean="0">
                <a:solidFill>
                  <a:srgbClr val="990033"/>
                </a:solidFill>
                <a:latin typeface="Georgia" pitchFamily="18" charset="0"/>
              </a:rPr>
              <a:t>Context</a:t>
            </a:r>
          </a:p>
          <a:p>
            <a:pPr marL="365125" indent="-365125">
              <a:buFont typeface="Wingdings" pitchFamily="2" charset="2"/>
              <a:buChar char="q"/>
            </a:pPr>
            <a:r>
              <a:rPr lang="en-GB" sz="3200" dirty="0" smtClean="0">
                <a:solidFill>
                  <a:srgbClr val="990033"/>
                </a:solidFill>
                <a:latin typeface="Georgia" pitchFamily="18" charset="0"/>
              </a:rPr>
              <a:t>Vision</a:t>
            </a:r>
          </a:p>
          <a:p>
            <a:pPr marL="365125" indent="-365125">
              <a:buFont typeface="Wingdings" pitchFamily="2" charset="2"/>
              <a:buChar char="q"/>
            </a:pPr>
            <a:r>
              <a:rPr lang="en-GB" sz="3200" dirty="0" smtClean="0">
                <a:solidFill>
                  <a:srgbClr val="990033"/>
                </a:solidFill>
                <a:latin typeface="Georgia" pitchFamily="18" charset="0"/>
              </a:rPr>
              <a:t>Integration &amp; initial wish list</a:t>
            </a:r>
          </a:p>
          <a:p>
            <a:pPr marL="365125" indent="-365125">
              <a:buFont typeface="Wingdings" pitchFamily="2" charset="2"/>
              <a:buChar char="q"/>
            </a:pPr>
            <a:r>
              <a:rPr lang="en-GB" sz="3200" b="1" dirty="0" smtClean="0">
                <a:solidFill>
                  <a:schemeClr val="accent2"/>
                </a:solidFill>
                <a:latin typeface="Georgia" pitchFamily="18" charset="0"/>
              </a:rPr>
              <a:t>Benefits</a:t>
            </a:r>
          </a:p>
          <a:p>
            <a:pPr marL="365125" indent="-365125">
              <a:buFont typeface="Wingdings" pitchFamily="2" charset="2"/>
              <a:buChar char="q"/>
            </a:pPr>
            <a:r>
              <a:rPr lang="en-GB" sz="3200" dirty="0" smtClean="0">
                <a:solidFill>
                  <a:srgbClr val="990033"/>
                </a:solidFill>
                <a:latin typeface="Georgia" pitchFamily="18" charset="0"/>
              </a:rPr>
              <a:t>Obstacles</a:t>
            </a:r>
            <a:endParaRPr lang="en-GB" sz="3200" dirty="0">
              <a:solidFill>
                <a:srgbClr val="990033"/>
              </a:solidFill>
              <a:latin typeface="Georgia"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85720" y="515620"/>
          <a:ext cx="8572560" cy="5613400"/>
        </p:xfrm>
        <a:graphic>
          <a:graphicData uri="http://schemas.openxmlformats.org/drawingml/2006/table">
            <a:tbl>
              <a:tblPr firstRow="1" bandRow="1">
                <a:tableStyleId>{5C22544A-7EE6-4342-B048-85BDC9FD1C3A}</a:tableStyleId>
              </a:tblPr>
              <a:tblGrid>
                <a:gridCol w="1928826"/>
                <a:gridCol w="6643734"/>
              </a:tblGrid>
              <a:tr h="370840">
                <a:tc>
                  <a:txBody>
                    <a:bodyPr/>
                    <a:lstStyle/>
                    <a:p>
                      <a:pPr algn="ctr"/>
                      <a:r>
                        <a:rPr lang="en-GB" sz="1800" b="1" kern="1200" baseline="0" dirty="0" smtClean="0">
                          <a:solidFill>
                            <a:schemeClr val="lt1"/>
                          </a:solidFill>
                          <a:latin typeface="+mn-lt"/>
                          <a:ea typeface="+mn-ea"/>
                          <a:cs typeface="+mn-cs"/>
                        </a:rPr>
                        <a:t>Beneficiaries</a:t>
                      </a:r>
                      <a:endParaRPr lang="en-GB" dirty="0"/>
                    </a:p>
                  </a:txBody>
                  <a:tcPr/>
                </a:tc>
                <a:tc>
                  <a:txBody>
                    <a:bodyPr/>
                    <a:lstStyle/>
                    <a:p>
                      <a:pPr algn="ctr"/>
                      <a:r>
                        <a:rPr lang="en-GB" sz="1800" b="1" kern="1200" baseline="0" dirty="0" smtClean="0">
                          <a:solidFill>
                            <a:schemeClr val="lt1"/>
                          </a:solidFill>
                          <a:latin typeface="+mn-lt"/>
                          <a:ea typeface="+mn-ea"/>
                          <a:cs typeface="+mn-cs"/>
                        </a:rPr>
                        <a:t>Benefits</a:t>
                      </a:r>
                      <a:endParaRPr lang="en-GB" dirty="0"/>
                    </a:p>
                  </a:txBody>
                  <a:tcPr/>
                </a:tc>
              </a:tr>
              <a:tr h="370840">
                <a:tc>
                  <a:txBody>
                    <a:bodyPr/>
                    <a:lstStyle/>
                    <a:p>
                      <a:r>
                        <a:rPr lang="en-GB" b="1" dirty="0" smtClean="0"/>
                        <a:t>Citizens </a:t>
                      </a:r>
                      <a:endParaRPr lang="en-GB" b="1" dirty="0"/>
                    </a:p>
                  </a:txBody>
                  <a:tcPr/>
                </a:tc>
                <a:tc>
                  <a:txBody>
                    <a:bodyPr/>
                    <a:lstStyle/>
                    <a:p>
                      <a:pPr marL="365125" indent="-365125">
                        <a:buFont typeface="Wingdings" pitchFamily="2" charset="2"/>
                        <a:buChar char="q"/>
                      </a:pPr>
                      <a:r>
                        <a:rPr lang="en-GB" sz="1400" b="1" dirty="0" smtClean="0"/>
                        <a:t>Appreciate the results and benefits arising from research</a:t>
                      </a:r>
                      <a:r>
                        <a:rPr lang="en-GB" sz="1400" b="1" baseline="0" dirty="0" smtClean="0"/>
                        <a:t> </a:t>
                      </a:r>
                      <a:r>
                        <a:rPr lang="en-GB" sz="1400" b="1" dirty="0" smtClean="0"/>
                        <a:t>and feel more confident in how their tax money is spent</a:t>
                      </a:r>
                    </a:p>
                    <a:p>
                      <a:pPr marL="365125" indent="-365125">
                        <a:buFont typeface="Wingdings" pitchFamily="2" charset="2"/>
                        <a:buChar char="q"/>
                      </a:pPr>
                      <a:r>
                        <a:rPr lang="en-GB" sz="1400" b="1" dirty="0" smtClean="0"/>
                        <a:t>Find their own answers to important questions, based on</a:t>
                      </a:r>
                      <a:r>
                        <a:rPr lang="en-GB" sz="1400" b="1" baseline="0" dirty="0" smtClean="0"/>
                        <a:t> </a:t>
                      </a:r>
                      <a:r>
                        <a:rPr lang="en-GB" sz="1400" b="1" dirty="0" smtClean="0"/>
                        <a:t>real evidence</a:t>
                      </a:r>
                    </a:p>
                    <a:p>
                      <a:pPr marL="365125" indent="-365125">
                        <a:buFont typeface="Wingdings" pitchFamily="2" charset="2"/>
                        <a:buChar char="q"/>
                      </a:pPr>
                      <a:r>
                        <a:rPr lang="en-GB" sz="1400" b="1" dirty="0" smtClean="0"/>
                        <a:t>Pass on knowledge and experience to others, and make a</a:t>
                      </a:r>
                      <a:r>
                        <a:rPr lang="en-GB" sz="1400" b="1" baseline="0" dirty="0" smtClean="0"/>
                        <a:t> </a:t>
                      </a:r>
                      <a:r>
                        <a:rPr lang="en-GB" sz="1400" b="1" dirty="0" smtClean="0"/>
                        <a:t>contribution to the knowledge society beyond their</a:t>
                      </a:r>
                      <a:r>
                        <a:rPr lang="en-GB" sz="1400" b="1" baseline="0" dirty="0" smtClean="0"/>
                        <a:t> </a:t>
                      </a:r>
                      <a:r>
                        <a:rPr lang="en-GB" sz="1400" b="1" dirty="0" smtClean="0"/>
                        <a:t>immediate circle and life-spans</a:t>
                      </a:r>
                    </a:p>
                    <a:p>
                      <a:pPr>
                        <a:buFont typeface="Wingdings" pitchFamily="2" charset="2"/>
                        <a:buChar char="q"/>
                      </a:pPr>
                      <a:endParaRPr lang="en-GB" sz="1400" b="1" dirty="0"/>
                    </a:p>
                  </a:txBody>
                  <a:tcPr/>
                </a:tc>
              </a:tr>
              <a:tr h="370840">
                <a:tc>
                  <a:txBody>
                    <a:bodyPr/>
                    <a:lstStyle/>
                    <a:p>
                      <a:r>
                        <a:rPr lang="en-GB" b="1" dirty="0" smtClean="0"/>
                        <a:t>Funder and policy makers</a:t>
                      </a:r>
                      <a:endParaRPr lang="en-GB" b="1" dirty="0"/>
                    </a:p>
                  </a:txBody>
                  <a:tcPr/>
                </a:tc>
                <a:tc>
                  <a:txBody>
                    <a:bodyPr/>
                    <a:lstStyle/>
                    <a:p>
                      <a:pPr marL="365125" indent="-365125">
                        <a:buFont typeface="Wingdings" pitchFamily="2" charset="2"/>
                        <a:buChar char="q"/>
                      </a:pPr>
                      <a:r>
                        <a:rPr lang="en-GB" sz="1400" b="1" dirty="0" smtClean="0"/>
                        <a:t>Make evidence-based decisions</a:t>
                      </a:r>
                    </a:p>
                    <a:p>
                      <a:pPr marL="365125" indent="-365125">
                        <a:buFont typeface="Wingdings" pitchFamily="2" charset="2"/>
                        <a:buChar char="q"/>
                      </a:pPr>
                      <a:r>
                        <a:rPr lang="en-GB" sz="1400" b="1" dirty="0" smtClean="0"/>
                        <a:t>Eliminate unnecessary duplication of work</a:t>
                      </a:r>
                    </a:p>
                    <a:p>
                      <a:pPr marL="365125" indent="-365125">
                        <a:buFont typeface="Wingdings" pitchFamily="2" charset="2"/>
                        <a:buChar char="q"/>
                      </a:pPr>
                      <a:r>
                        <a:rPr lang="en-GB" sz="1400" b="1" dirty="0" smtClean="0"/>
                        <a:t>Get greater return on investment</a:t>
                      </a:r>
                      <a:endParaRPr lang="en-GB" sz="1400" b="1" dirty="0"/>
                    </a:p>
                  </a:txBody>
                  <a:tcPr/>
                </a:tc>
              </a:tr>
              <a:tr h="370840">
                <a:tc>
                  <a:txBody>
                    <a:bodyPr/>
                    <a:lstStyle/>
                    <a:p>
                      <a:r>
                        <a:rPr lang="en-GB" sz="1800" b="1" kern="1200" baseline="0" dirty="0" smtClean="0">
                          <a:solidFill>
                            <a:schemeClr val="dk1"/>
                          </a:solidFill>
                          <a:latin typeface="+mn-lt"/>
                          <a:ea typeface="+mn-ea"/>
                          <a:cs typeface="+mn-cs"/>
                        </a:rPr>
                        <a:t>Researchers</a:t>
                      </a:r>
                      <a:endParaRPr lang="en-GB" b="1" dirty="0"/>
                    </a:p>
                  </a:txBody>
                  <a:tcPr/>
                </a:tc>
                <a:tc>
                  <a:txBody>
                    <a:bodyPr/>
                    <a:lstStyle/>
                    <a:p>
                      <a:pPr marL="365125" indent="-365125">
                        <a:buFont typeface="Wingdings" pitchFamily="2" charset="2"/>
                        <a:buChar char="q"/>
                      </a:pPr>
                      <a:r>
                        <a:rPr lang="en-GB" sz="1400" b="1" kern="1200" baseline="0" dirty="0" smtClean="0">
                          <a:solidFill>
                            <a:schemeClr val="dk1"/>
                          </a:solidFill>
                          <a:latin typeface="+mn-lt"/>
                          <a:ea typeface="+mn-ea"/>
                          <a:cs typeface="+mn-cs"/>
                        </a:rPr>
                        <a:t>Have all data and tools easily available, increasing productivity</a:t>
                      </a:r>
                    </a:p>
                    <a:p>
                      <a:pPr marL="365125" indent="-365125">
                        <a:buFont typeface="Wingdings" pitchFamily="2" charset="2"/>
                        <a:buChar char="q"/>
                      </a:pPr>
                      <a:r>
                        <a:rPr lang="en-GB" sz="1400" b="1" kern="1200" baseline="0" dirty="0" smtClean="0">
                          <a:solidFill>
                            <a:schemeClr val="dk1"/>
                          </a:solidFill>
                          <a:latin typeface="+mn-lt"/>
                          <a:ea typeface="+mn-ea"/>
                          <a:cs typeface="+mn-cs"/>
                        </a:rPr>
                        <a:t>Cross disciplinary boundaries, gaining new insights and producing new solutions</a:t>
                      </a:r>
                    </a:p>
                    <a:p>
                      <a:pPr marL="365125" indent="-365125">
                        <a:buFont typeface="Wingdings" pitchFamily="2" charset="2"/>
                        <a:buChar char="q"/>
                      </a:pPr>
                      <a:r>
                        <a:rPr lang="en-GB" sz="1400" b="1" kern="1200" baseline="0" dirty="0" smtClean="0">
                          <a:solidFill>
                            <a:schemeClr val="dk1"/>
                          </a:solidFill>
                          <a:latin typeface="+mn-lt"/>
                          <a:ea typeface="+mn-ea"/>
                          <a:cs typeface="+mn-cs"/>
                        </a:rPr>
                        <a:t>‘Stand on the shoulders of giants’</a:t>
                      </a:r>
                      <a:endParaRPr lang="en-GB" sz="1400" b="1" dirty="0"/>
                    </a:p>
                  </a:txBody>
                  <a:tcPr/>
                </a:tc>
              </a:tr>
              <a:tr h="370840">
                <a:tc>
                  <a:txBody>
                    <a:bodyPr/>
                    <a:lstStyle/>
                    <a:p>
                      <a:r>
                        <a:rPr lang="en-GB" b="1" dirty="0" smtClean="0"/>
                        <a:t>Enterprise and Industry</a:t>
                      </a:r>
                      <a:endParaRPr lang="en-GB" b="1" dirty="0"/>
                    </a:p>
                  </a:txBody>
                  <a:tcPr/>
                </a:tc>
                <a:tc>
                  <a:txBody>
                    <a:bodyPr/>
                    <a:lstStyle/>
                    <a:p>
                      <a:pPr marL="365125" indent="-365125">
                        <a:buFont typeface="Wingdings" pitchFamily="2" charset="2"/>
                        <a:buChar char="q"/>
                      </a:pPr>
                      <a:r>
                        <a:rPr lang="en-GB" sz="1400" b="1" kern="1200" baseline="0" dirty="0" smtClean="0">
                          <a:solidFill>
                            <a:schemeClr val="dk1"/>
                          </a:solidFill>
                          <a:latin typeface="+mn-lt"/>
                          <a:ea typeface="+mn-ea"/>
                          <a:cs typeface="+mn-cs"/>
                        </a:rPr>
                        <a:t>Use the best available information for R&amp;D, increasing productivity</a:t>
                      </a:r>
                    </a:p>
                    <a:p>
                      <a:pPr marL="365125" indent="-365125">
                        <a:buFont typeface="Wingdings" pitchFamily="2" charset="2"/>
                        <a:buChar char="q"/>
                      </a:pPr>
                      <a:r>
                        <a:rPr lang="en-GB" sz="1400" b="1" kern="1200" baseline="0" dirty="0" smtClean="0">
                          <a:solidFill>
                            <a:schemeClr val="dk1"/>
                          </a:solidFill>
                          <a:latin typeface="+mn-lt"/>
                          <a:ea typeface="+mn-ea"/>
                          <a:cs typeface="+mn-cs"/>
                        </a:rPr>
                        <a:t>Create new knowledge, markets and job opportunities</a:t>
                      </a:r>
                    </a:p>
                    <a:p>
                      <a:pPr marL="365125" indent="-365125">
                        <a:buFont typeface="Wingdings" pitchFamily="2" charset="2"/>
                        <a:buChar char="q"/>
                      </a:pPr>
                      <a:r>
                        <a:rPr lang="en-GB" sz="1400" b="1" kern="1200" baseline="0" dirty="0" smtClean="0">
                          <a:solidFill>
                            <a:schemeClr val="dk1"/>
                          </a:solidFill>
                          <a:latin typeface="+mn-lt"/>
                          <a:ea typeface="+mn-ea"/>
                          <a:cs typeface="+mn-cs"/>
                        </a:rPr>
                        <a:t>Provide a strong industrial and economic base for European prosperity</a:t>
                      </a:r>
                    </a:p>
                    <a:p>
                      <a:pPr marL="365125" indent="-365125">
                        <a:buFont typeface="Wingdings" pitchFamily="2" charset="2"/>
                        <a:buChar char="q"/>
                      </a:pPr>
                      <a:r>
                        <a:rPr lang="en-GB" sz="1400" b="1" kern="1200" baseline="0" dirty="0" smtClean="0">
                          <a:solidFill>
                            <a:schemeClr val="dk1"/>
                          </a:solidFill>
                          <a:latin typeface="+mn-lt"/>
                          <a:ea typeface="+mn-ea"/>
                          <a:cs typeface="+mn-cs"/>
                        </a:rPr>
                        <a:t>Increase opportunities for mobility and knowledge exchange</a:t>
                      </a:r>
                      <a:endParaRPr lang="en-GB" sz="1400" b="1"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dirty="0"/>
          </a:p>
        </p:txBody>
      </p:sp>
      <p:sp>
        <p:nvSpPr>
          <p:cNvPr id="7" name="Text Box 4"/>
          <p:cNvSpPr txBox="1">
            <a:spLocks noChangeArrowheads="1"/>
          </p:cNvSpPr>
          <p:nvPr/>
        </p:nvSpPr>
        <p:spPr bwMode="auto">
          <a:xfrm>
            <a:off x="827088" y="260350"/>
            <a:ext cx="8115300" cy="1154113"/>
          </a:xfrm>
          <a:prstGeom prst="rect">
            <a:avLst/>
          </a:prstGeom>
          <a:noFill/>
          <a:ln w="9525">
            <a:noFill/>
            <a:round/>
            <a:headEnd/>
            <a:tailEnd/>
          </a:ln>
        </p:spPr>
        <p:txBody>
          <a:bodyPr lIns="90000" tIns="46800" rIns="90000" bIns="46800"/>
          <a:lstStyle/>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dirty="0" smtClean="0">
                <a:solidFill>
                  <a:srgbClr val="A50021"/>
                </a:solidFill>
                <a:latin typeface="Georgia" pitchFamily="18" charset="0"/>
              </a:rPr>
              <a:t>Outline</a:t>
            </a:r>
            <a:endParaRPr lang="en-GB" sz="2800" b="1" dirty="0">
              <a:solidFill>
                <a:srgbClr val="A50021"/>
              </a:solidFill>
              <a:latin typeface="Georgia" pitchFamily="18" charset="0"/>
            </a:endParaRPr>
          </a:p>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b="1" dirty="0">
              <a:solidFill>
                <a:srgbClr val="A50021"/>
              </a:solidFill>
              <a:latin typeface="Georgia" pitchFamily="18" charset="0"/>
            </a:endParaRPr>
          </a:p>
        </p:txBody>
      </p:sp>
      <p:sp>
        <p:nvSpPr>
          <p:cNvPr id="8" name="Rectangle 4"/>
          <p:cNvSpPr>
            <a:spLocks noChangeArrowheads="1"/>
          </p:cNvSpPr>
          <p:nvPr/>
        </p:nvSpPr>
        <p:spPr bwMode="auto">
          <a:xfrm>
            <a:off x="642910" y="1478150"/>
            <a:ext cx="7358114" cy="2554545"/>
          </a:xfrm>
          <a:prstGeom prst="rect">
            <a:avLst/>
          </a:prstGeom>
          <a:noFill/>
          <a:ln w="9525">
            <a:noFill/>
            <a:miter lim="800000"/>
            <a:headEnd/>
            <a:tailEnd/>
          </a:ln>
        </p:spPr>
        <p:txBody>
          <a:bodyPr wrap="square" anchor="ctr">
            <a:spAutoFit/>
          </a:bodyPr>
          <a:lstStyle/>
          <a:p>
            <a:pPr marL="365125" indent="-365125">
              <a:buFont typeface="Wingdings" pitchFamily="2" charset="2"/>
              <a:buChar char="q"/>
            </a:pPr>
            <a:r>
              <a:rPr lang="en-GB" sz="3200" dirty="0" smtClean="0">
                <a:solidFill>
                  <a:srgbClr val="990033"/>
                </a:solidFill>
                <a:latin typeface="Georgia" pitchFamily="18" charset="0"/>
              </a:rPr>
              <a:t>Context</a:t>
            </a:r>
          </a:p>
          <a:p>
            <a:pPr marL="365125" indent="-365125">
              <a:buFont typeface="Wingdings" pitchFamily="2" charset="2"/>
              <a:buChar char="q"/>
            </a:pPr>
            <a:r>
              <a:rPr lang="en-GB" sz="3200" dirty="0" smtClean="0">
                <a:solidFill>
                  <a:srgbClr val="990033"/>
                </a:solidFill>
                <a:latin typeface="Georgia" pitchFamily="18" charset="0"/>
              </a:rPr>
              <a:t>Vision</a:t>
            </a:r>
          </a:p>
          <a:p>
            <a:pPr marL="365125" indent="-365125">
              <a:buFont typeface="Wingdings" pitchFamily="2" charset="2"/>
              <a:buChar char="q"/>
            </a:pPr>
            <a:r>
              <a:rPr lang="en-GB" sz="3200" dirty="0" smtClean="0">
                <a:solidFill>
                  <a:srgbClr val="990033"/>
                </a:solidFill>
                <a:latin typeface="Georgia" pitchFamily="18" charset="0"/>
              </a:rPr>
              <a:t>Integration &amp; initial wish list</a:t>
            </a:r>
          </a:p>
          <a:p>
            <a:pPr marL="365125" indent="-365125">
              <a:buFont typeface="Wingdings" pitchFamily="2" charset="2"/>
              <a:buChar char="q"/>
            </a:pPr>
            <a:r>
              <a:rPr lang="en-GB" sz="3200" dirty="0" smtClean="0">
                <a:solidFill>
                  <a:srgbClr val="990033"/>
                </a:solidFill>
                <a:latin typeface="Georgia" pitchFamily="18" charset="0"/>
              </a:rPr>
              <a:t>Benefits</a:t>
            </a:r>
          </a:p>
          <a:p>
            <a:pPr marL="365125" indent="-365125">
              <a:buFont typeface="Wingdings" pitchFamily="2" charset="2"/>
              <a:buChar char="q"/>
            </a:pPr>
            <a:r>
              <a:rPr lang="en-GB" sz="3200" b="1" dirty="0" smtClean="0">
                <a:solidFill>
                  <a:schemeClr val="accent2"/>
                </a:solidFill>
                <a:latin typeface="Georgia" pitchFamily="18" charset="0"/>
              </a:rPr>
              <a:t>Obstacles</a:t>
            </a:r>
            <a:endParaRPr lang="en-GB" sz="3200" b="1" dirty="0">
              <a:solidFill>
                <a:schemeClr val="accent2"/>
              </a:solidFill>
              <a:latin typeface="Georgia"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0" y="0"/>
          <a:ext cx="9144000" cy="6857998"/>
        </p:xfrm>
        <a:graphic>
          <a:graphicData uri="http://schemas.openxmlformats.org/drawingml/2006/table">
            <a:tbl>
              <a:tblPr firstRow="1" bandRow="1">
                <a:tableStyleId>{5C22544A-7EE6-4342-B048-85BDC9FD1C3A}</a:tableStyleId>
              </a:tblPr>
              <a:tblGrid>
                <a:gridCol w="2571736"/>
                <a:gridCol w="6572264"/>
              </a:tblGrid>
              <a:tr h="385696">
                <a:tc>
                  <a:txBody>
                    <a:bodyPr/>
                    <a:lstStyle/>
                    <a:p>
                      <a:r>
                        <a:rPr lang="en-GB" sz="1400" b="1" kern="1200" baseline="0" dirty="0" smtClean="0">
                          <a:solidFill>
                            <a:schemeClr val="lt1"/>
                          </a:solidFill>
                          <a:latin typeface="+mn-lt"/>
                          <a:ea typeface="+mn-ea"/>
                          <a:cs typeface="+mn-cs"/>
                        </a:rPr>
                        <a:t>Impediments</a:t>
                      </a:r>
                      <a:endParaRPr lang="en-GB" sz="1400" dirty="0"/>
                    </a:p>
                  </a:txBody>
                  <a:tcPr/>
                </a:tc>
                <a:tc>
                  <a:txBody>
                    <a:bodyPr/>
                    <a:lstStyle/>
                    <a:p>
                      <a:r>
                        <a:rPr lang="en-GB" sz="1800" b="1" kern="1200" baseline="0" dirty="0" smtClean="0">
                          <a:solidFill>
                            <a:schemeClr val="lt1"/>
                          </a:solidFill>
                          <a:latin typeface="+mn-lt"/>
                          <a:ea typeface="+mn-ea"/>
                          <a:cs typeface="+mn-cs"/>
                        </a:rPr>
                        <a:t>What we could do to overcome them</a:t>
                      </a:r>
                      <a:endParaRPr lang="en-GB" dirty="0"/>
                    </a:p>
                  </a:txBody>
                  <a:tcPr/>
                </a:tc>
              </a:tr>
              <a:tr h="982733">
                <a:tc>
                  <a:txBody>
                    <a:bodyPr/>
                    <a:lstStyle/>
                    <a:p>
                      <a:r>
                        <a:rPr lang="en-GB" sz="1400" kern="1200" baseline="0" dirty="0" smtClean="0">
                          <a:solidFill>
                            <a:schemeClr val="dk1"/>
                          </a:solidFill>
                          <a:latin typeface="+mn-lt"/>
                          <a:ea typeface="+mn-ea"/>
                          <a:cs typeface="+mn-cs"/>
                        </a:rPr>
                        <a:t>Lack of long term investment in critical components such as persistent identification</a:t>
                      </a:r>
                      <a:endParaRPr lang="en-GB" sz="1400" dirty="0"/>
                    </a:p>
                  </a:txBody>
                  <a:tcPr/>
                </a:tc>
                <a:tc>
                  <a:txBody>
                    <a:bodyPr/>
                    <a:lstStyle/>
                    <a:p>
                      <a:pPr marL="182563" indent="-182563">
                        <a:buFont typeface="Wingdings" pitchFamily="2" charset="2"/>
                        <a:buChar char="q"/>
                      </a:pPr>
                      <a:r>
                        <a:rPr lang="en-GB" sz="1400" kern="1200" baseline="0" dirty="0" smtClean="0">
                          <a:solidFill>
                            <a:schemeClr val="dk1"/>
                          </a:solidFill>
                          <a:latin typeface="+mn-lt"/>
                          <a:ea typeface="+mn-ea"/>
                          <a:cs typeface="+mn-cs"/>
                        </a:rPr>
                        <a:t>Identify new funding mechanisms</a:t>
                      </a:r>
                    </a:p>
                    <a:p>
                      <a:pPr marL="182563" indent="-182563">
                        <a:buFont typeface="Wingdings" pitchFamily="2" charset="2"/>
                        <a:buChar char="q"/>
                      </a:pPr>
                      <a:r>
                        <a:rPr lang="en-GB" sz="1400" kern="1200" baseline="0" dirty="0" smtClean="0">
                          <a:solidFill>
                            <a:schemeClr val="dk1"/>
                          </a:solidFill>
                          <a:latin typeface="+mn-lt"/>
                          <a:ea typeface="+mn-ea"/>
                          <a:cs typeface="+mn-cs"/>
                        </a:rPr>
                        <a:t>Identify new sources of funding</a:t>
                      </a:r>
                    </a:p>
                    <a:p>
                      <a:pPr marL="182563" indent="-182563">
                        <a:buFont typeface="Wingdings" pitchFamily="2" charset="2"/>
                        <a:buChar char="q"/>
                      </a:pPr>
                      <a:r>
                        <a:rPr lang="en-GB" sz="1400" kern="1200" baseline="0" dirty="0" smtClean="0">
                          <a:solidFill>
                            <a:schemeClr val="dk1"/>
                          </a:solidFill>
                          <a:latin typeface="+mn-lt"/>
                          <a:ea typeface="+mn-ea"/>
                          <a:cs typeface="+mn-cs"/>
                        </a:rPr>
                        <a:t>Identify risks and benefits associated with digitally encoded information</a:t>
                      </a:r>
                      <a:endParaRPr lang="en-GB" sz="1400" dirty="0"/>
                    </a:p>
                  </a:txBody>
                  <a:tcPr/>
                </a:tc>
              </a:tr>
              <a:tr h="385696">
                <a:tc>
                  <a:txBody>
                    <a:bodyPr/>
                    <a:lstStyle/>
                    <a:p>
                      <a:r>
                        <a:rPr lang="en-GB" sz="1400" kern="1200" baseline="0" dirty="0" smtClean="0">
                          <a:solidFill>
                            <a:schemeClr val="dk1"/>
                          </a:solidFill>
                          <a:latin typeface="+mn-lt"/>
                          <a:ea typeface="+mn-ea"/>
                          <a:cs typeface="+mn-cs"/>
                        </a:rPr>
                        <a:t>Lack of preparation</a:t>
                      </a:r>
                      <a:endParaRPr lang="en-GB" sz="1400" dirty="0"/>
                    </a:p>
                  </a:txBody>
                  <a:tcPr/>
                </a:tc>
                <a:tc>
                  <a:txBody>
                    <a:bodyPr/>
                    <a:lstStyle/>
                    <a:p>
                      <a:pPr marL="182563" indent="-182563">
                        <a:buFont typeface="Wingdings" pitchFamily="2" charset="2"/>
                        <a:buChar char="q"/>
                      </a:pPr>
                      <a:r>
                        <a:rPr lang="en-GB" sz="1400" kern="1200" baseline="0" dirty="0" smtClean="0">
                          <a:solidFill>
                            <a:schemeClr val="dk1"/>
                          </a:solidFill>
                          <a:latin typeface="+mn-lt"/>
                          <a:ea typeface="+mn-ea"/>
                          <a:cs typeface="+mn-cs"/>
                        </a:rPr>
                        <a:t>Ensure the required research is done in advance</a:t>
                      </a:r>
                      <a:endParaRPr lang="en-GB" sz="1400" dirty="0"/>
                    </a:p>
                  </a:txBody>
                  <a:tcPr/>
                </a:tc>
              </a:tr>
              <a:tr h="760826">
                <a:tc>
                  <a:txBody>
                    <a:bodyPr/>
                    <a:lstStyle/>
                    <a:p>
                      <a:r>
                        <a:rPr lang="en-GB" sz="1400" kern="1200" baseline="0" dirty="0" smtClean="0">
                          <a:solidFill>
                            <a:schemeClr val="dk1"/>
                          </a:solidFill>
                          <a:latin typeface="+mn-lt"/>
                          <a:ea typeface="+mn-ea"/>
                          <a:cs typeface="+mn-cs"/>
                        </a:rPr>
                        <a:t>Lack of willingness to co-operate across disciplines/ funders/ nations</a:t>
                      </a:r>
                      <a:endParaRPr lang="en-GB" sz="1400" dirty="0"/>
                    </a:p>
                  </a:txBody>
                  <a:tcPr/>
                </a:tc>
                <a:tc>
                  <a:txBody>
                    <a:bodyPr/>
                    <a:lstStyle/>
                    <a:p>
                      <a:pPr marL="182563" indent="-182563">
                        <a:buFont typeface="Wingdings" pitchFamily="2" charset="2"/>
                        <a:buChar char="q"/>
                      </a:pPr>
                      <a:r>
                        <a:rPr lang="en-GB" sz="1400" kern="1200" baseline="0" dirty="0" smtClean="0">
                          <a:solidFill>
                            <a:schemeClr val="dk1"/>
                          </a:solidFill>
                          <a:latin typeface="+mn-lt"/>
                          <a:ea typeface="+mn-ea"/>
                          <a:cs typeface="+mn-cs"/>
                        </a:rPr>
                        <a:t>Apply </a:t>
                      </a:r>
                      <a:r>
                        <a:rPr lang="en-GB" sz="1400" kern="1200" baseline="0" dirty="0" err="1" smtClean="0">
                          <a:solidFill>
                            <a:schemeClr val="dk1"/>
                          </a:solidFill>
                          <a:latin typeface="+mn-lt"/>
                          <a:ea typeface="+mn-ea"/>
                          <a:cs typeface="+mn-cs"/>
                        </a:rPr>
                        <a:t>subsidiarity</a:t>
                      </a:r>
                      <a:r>
                        <a:rPr lang="en-GB" sz="1400" kern="1200" baseline="0" dirty="0" smtClean="0">
                          <a:solidFill>
                            <a:schemeClr val="dk1"/>
                          </a:solidFill>
                          <a:latin typeface="+mn-lt"/>
                          <a:ea typeface="+mn-ea"/>
                          <a:cs typeface="+mn-cs"/>
                        </a:rPr>
                        <a:t> principle so we do not step on researchers’ toes</a:t>
                      </a:r>
                    </a:p>
                    <a:p>
                      <a:pPr marL="182563" indent="-182563">
                        <a:buFont typeface="Wingdings" pitchFamily="2" charset="2"/>
                        <a:buChar char="q"/>
                      </a:pPr>
                      <a:r>
                        <a:rPr lang="en-GB" sz="1400" kern="1200" baseline="0" dirty="0" smtClean="0">
                          <a:solidFill>
                            <a:schemeClr val="dk1"/>
                          </a:solidFill>
                          <a:latin typeface="+mn-lt"/>
                          <a:ea typeface="+mn-ea"/>
                          <a:cs typeface="+mn-cs"/>
                        </a:rPr>
                        <a:t>Take advantage of growing need of integration: within and across disciplines</a:t>
                      </a:r>
                      <a:endParaRPr lang="en-GB" sz="1400" dirty="0"/>
                    </a:p>
                  </a:txBody>
                  <a:tcPr/>
                </a:tc>
              </a:tr>
              <a:tr h="538918">
                <a:tc>
                  <a:txBody>
                    <a:bodyPr/>
                    <a:lstStyle/>
                    <a:p>
                      <a:r>
                        <a:rPr lang="en-GB" sz="1400" kern="1200" baseline="0" dirty="0" smtClean="0">
                          <a:solidFill>
                            <a:schemeClr val="dk1"/>
                          </a:solidFill>
                          <a:latin typeface="+mn-lt"/>
                          <a:ea typeface="+mn-ea"/>
                          <a:cs typeface="+mn-cs"/>
                        </a:rPr>
                        <a:t>Lack of published data</a:t>
                      </a:r>
                      <a:endParaRPr lang="en-GB" sz="1400" dirty="0"/>
                    </a:p>
                  </a:txBody>
                  <a:tcPr/>
                </a:tc>
                <a:tc>
                  <a:txBody>
                    <a:bodyPr/>
                    <a:lstStyle/>
                    <a:p>
                      <a:pPr marL="182563" indent="-182563">
                        <a:buFont typeface="Wingdings" pitchFamily="2" charset="2"/>
                        <a:buChar char="q"/>
                      </a:pPr>
                      <a:r>
                        <a:rPr lang="en-GB" sz="1400" kern="1200" baseline="0" dirty="0" smtClean="0">
                          <a:solidFill>
                            <a:schemeClr val="dk1"/>
                          </a:solidFill>
                          <a:latin typeface="+mn-lt"/>
                          <a:ea typeface="+mn-ea"/>
                          <a:cs typeface="+mn-cs"/>
                        </a:rPr>
                        <a:t>Provide ways for data producers to benefit from publishing their data</a:t>
                      </a:r>
                      <a:endParaRPr lang="en-GB" sz="1400" dirty="0"/>
                    </a:p>
                  </a:txBody>
                  <a:tcPr/>
                </a:tc>
              </a:tr>
              <a:tr h="760826">
                <a:tc>
                  <a:txBody>
                    <a:bodyPr/>
                    <a:lstStyle/>
                    <a:p>
                      <a:r>
                        <a:rPr lang="en-GB" sz="1400" kern="1200" baseline="0" dirty="0" smtClean="0">
                          <a:solidFill>
                            <a:schemeClr val="dk1"/>
                          </a:solidFill>
                          <a:latin typeface="+mn-lt"/>
                          <a:ea typeface="+mn-ea"/>
                          <a:cs typeface="+mn-cs"/>
                        </a:rPr>
                        <a:t>Lack of trust</a:t>
                      </a:r>
                      <a:endParaRPr lang="en-GB" sz="1400" dirty="0"/>
                    </a:p>
                  </a:txBody>
                  <a:tcPr/>
                </a:tc>
                <a:tc>
                  <a:txBody>
                    <a:bodyPr/>
                    <a:lstStyle/>
                    <a:p>
                      <a:pPr marL="182563" indent="-182563">
                        <a:buFont typeface="Wingdings" pitchFamily="2" charset="2"/>
                        <a:buChar char="q"/>
                      </a:pPr>
                      <a:r>
                        <a:rPr lang="en-GB" sz="1400" kern="1200" baseline="0" dirty="0" smtClean="0">
                          <a:solidFill>
                            <a:schemeClr val="dk1"/>
                          </a:solidFill>
                          <a:latin typeface="+mn-lt"/>
                          <a:ea typeface="+mn-ea"/>
                          <a:cs typeface="+mn-cs"/>
                        </a:rPr>
                        <a:t>Need ways of managing reputations</a:t>
                      </a:r>
                    </a:p>
                    <a:p>
                      <a:pPr marL="182563" indent="-182563">
                        <a:buFont typeface="Wingdings" pitchFamily="2" charset="2"/>
                        <a:buChar char="q"/>
                      </a:pPr>
                      <a:r>
                        <a:rPr lang="en-GB" sz="1400" kern="1200" baseline="0" dirty="0" smtClean="0">
                          <a:solidFill>
                            <a:schemeClr val="dk1"/>
                          </a:solidFill>
                          <a:latin typeface="+mn-lt"/>
                          <a:ea typeface="+mn-ea"/>
                          <a:cs typeface="+mn-cs"/>
                        </a:rPr>
                        <a:t>Need ways of auditing and certifying repositories</a:t>
                      </a:r>
                    </a:p>
                    <a:p>
                      <a:pPr marL="182563" indent="-182563">
                        <a:buFont typeface="Wingdings" pitchFamily="2" charset="2"/>
                        <a:buChar char="q"/>
                      </a:pPr>
                      <a:r>
                        <a:rPr lang="en-GB" sz="1400" kern="1200" baseline="0" dirty="0" smtClean="0">
                          <a:solidFill>
                            <a:schemeClr val="dk1"/>
                          </a:solidFill>
                          <a:latin typeface="+mn-lt"/>
                          <a:ea typeface="+mn-ea"/>
                          <a:cs typeface="+mn-cs"/>
                        </a:rPr>
                        <a:t>Need quality, impact, and trust metrics for datasets</a:t>
                      </a:r>
                      <a:endParaRPr lang="en-GB" sz="1400" dirty="0"/>
                    </a:p>
                  </a:txBody>
                  <a:tcPr/>
                </a:tc>
              </a:tr>
              <a:tr h="538918">
                <a:tc>
                  <a:txBody>
                    <a:bodyPr/>
                    <a:lstStyle/>
                    <a:p>
                      <a:r>
                        <a:rPr lang="en-GB" sz="1400" kern="1200" baseline="0" dirty="0" smtClean="0">
                          <a:solidFill>
                            <a:schemeClr val="dk1"/>
                          </a:solidFill>
                          <a:latin typeface="+mn-lt"/>
                          <a:ea typeface="+mn-ea"/>
                          <a:cs typeface="+mn-cs"/>
                        </a:rPr>
                        <a:t>Not enough data experts</a:t>
                      </a:r>
                      <a:endParaRPr lang="en-GB" sz="1400" dirty="0"/>
                    </a:p>
                  </a:txBody>
                  <a:tcPr/>
                </a:tc>
                <a:tc>
                  <a:txBody>
                    <a:bodyPr/>
                    <a:lstStyle/>
                    <a:p>
                      <a:pPr marL="182563" indent="-182563">
                        <a:buFont typeface="Wingdings" pitchFamily="2" charset="2"/>
                        <a:buChar char="q"/>
                      </a:pPr>
                      <a:r>
                        <a:rPr lang="en-GB" sz="1400" kern="1200" baseline="0" dirty="0" smtClean="0">
                          <a:solidFill>
                            <a:schemeClr val="dk1"/>
                          </a:solidFill>
                          <a:latin typeface="+mn-lt"/>
                          <a:ea typeface="+mn-ea"/>
                          <a:cs typeface="+mn-cs"/>
                        </a:rPr>
                        <a:t>Need to train data scientists and to make researchers aware of the importance of sharing their data</a:t>
                      </a:r>
                      <a:endParaRPr lang="en-GB" sz="1400" dirty="0" smtClean="0"/>
                    </a:p>
                  </a:txBody>
                  <a:tcPr/>
                </a:tc>
              </a:tr>
              <a:tr h="1204641">
                <a:tc>
                  <a:txBody>
                    <a:bodyPr/>
                    <a:lstStyle/>
                    <a:p>
                      <a:r>
                        <a:rPr lang="en-GB" sz="1400" kern="1200" baseline="0" dirty="0" smtClean="0">
                          <a:solidFill>
                            <a:schemeClr val="dk1"/>
                          </a:solidFill>
                          <a:latin typeface="+mn-lt"/>
                          <a:ea typeface="+mn-ea"/>
                          <a:cs typeface="+mn-cs"/>
                        </a:rPr>
                        <a:t>The infrastructure is not used</a:t>
                      </a:r>
                      <a:endParaRPr lang="en-GB" sz="1400" dirty="0"/>
                    </a:p>
                  </a:txBody>
                  <a:tcPr/>
                </a:tc>
                <a:tc>
                  <a:txBody>
                    <a:bodyPr/>
                    <a:lstStyle/>
                    <a:p>
                      <a:pPr marL="182563" indent="-182563">
                        <a:buFont typeface="Wingdings" pitchFamily="2" charset="2"/>
                        <a:buChar char="q"/>
                      </a:pPr>
                      <a:r>
                        <a:rPr lang="en-GB" sz="1400" kern="1200" baseline="0" dirty="0" smtClean="0">
                          <a:solidFill>
                            <a:schemeClr val="dk1"/>
                          </a:solidFill>
                          <a:latin typeface="+mn-lt"/>
                          <a:ea typeface="+mn-ea"/>
                          <a:cs typeface="+mn-cs"/>
                        </a:rPr>
                        <a:t>Work closely with real users and build according to their requirements</a:t>
                      </a:r>
                    </a:p>
                    <a:p>
                      <a:pPr marL="182563" indent="-182563">
                        <a:buFont typeface="Wingdings" pitchFamily="2" charset="2"/>
                        <a:buChar char="q"/>
                      </a:pPr>
                      <a:r>
                        <a:rPr lang="en-GB" sz="1400" kern="1200" baseline="0" dirty="0" smtClean="0">
                          <a:solidFill>
                            <a:schemeClr val="dk1"/>
                          </a:solidFill>
                          <a:latin typeface="+mn-lt"/>
                          <a:ea typeface="+mn-ea"/>
                          <a:cs typeface="+mn-cs"/>
                        </a:rPr>
                        <a:t>Make data use interesting – for example integrating into games</a:t>
                      </a:r>
                    </a:p>
                    <a:p>
                      <a:pPr marL="182563" indent="-182563">
                        <a:buFont typeface="Wingdings" pitchFamily="2" charset="2"/>
                        <a:buChar char="q"/>
                      </a:pPr>
                      <a:r>
                        <a:rPr lang="en-GB" sz="1400" kern="1200" baseline="0" dirty="0" smtClean="0">
                          <a:solidFill>
                            <a:schemeClr val="dk1"/>
                          </a:solidFill>
                          <a:latin typeface="+mn-lt"/>
                          <a:ea typeface="+mn-ea"/>
                          <a:cs typeface="+mn-cs"/>
                        </a:rPr>
                        <a:t>Use “data recommender” systems i.e. “you may also be interested in...”</a:t>
                      </a:r>
                      <a:endParaRPr lang="en-GB" sz="1400" dirty="0"/>
                    </a:p>
                  </a:txBody>
                  <a:tcPr/>
                </a:tc>
              </a:tr>
              <a:tr h="538918">
                <a:tc>
                  <a:txBody>
                    <a:bodyPr/>
                    <a:lstStyle/>
                    <a:p>
                      <a:r>
                        <a:rPr lang="en-GB" sz="1400" kern="1200" baseline="0" dirty="0" smtClean="0">
                          <a:solidFill>
                            <a:schemeClr val="dk1"/>
                          </a:solidFill>
                          <a:latin typeface="+mn-lt"/>
                          <a:ea typeface="+mn-ea"/>
                          <a:cs typeface="+mn-cs"/>
                        </a:rPr>
                        <a:t>Too complex to work</a:t>
                      </a:r>
                      <a:endParaRPr lang="en-GB" sz="1400" dirty="0"/>
                    </a:p>
                  </a:txBody>
                  <a:tcPr/>
                </a:tc>
                <a:tc>
                  <a:txBody>
                    <a:bodyPr/>
                    <a:lstStyle/>
                    <a:p>
                      <a:pPr marL="182563" indent="-182563">
                        <a:buFont typeface="Wingdings" pitchFamily="2" charset="2"/>
                        <a:buChar char="q"/>
                      </a:pPr>
                      <a:r>
                        <a:rPr lang="en-GB" sz="1400" kern="1200" baseline="0" dirty="0" smtClean="0">
                          <a:solidFill>
                            <a:schemeClr val="dk1"/>
                          </a:solidFill>
                          <a:latin typeface="+mn-lt"/>
                          <a:ea typeface="+mn-ea"/>
                          <a:cs typeface="+mn-cs"/>
                        </a:rPr>
                        <a:t>Do not aim for a single top down system</a:t>
                      </a:r>
                    </a:p>
                    <a:p>
                      <a:pPr marL="182563" indent="-182563">
                        <a:buFont typeface="Wingdings" pitchFamily="2" charset="2"/>
                        <a:buChar char="q"/>
                      </a:pPr>
                      <a:r>
                        <a:rPr lang="en-GB" sz="1400" kern="1200" baseline="0" dirty="0" smtClean="0">
                          <a:solidFill>
                            <a:schemeClr val="dk1"/>
                          </a:solidFill>
                          <a:latin typeface="+mn-lt"/>
                          <a:ea typeface="+mn-ea"/>
                          <a:cs typeface="+mn-cs"/>
                        </a:rPr>
                        <a:t>Ensure effective governance and maintenance system (c.f. IETF)</a:t>
                      </a:r>
                      <a:endParaRPr lang="en-GB" sz="1400" dirty="0"/>
                    </a:p>
                  </a:txBody>
                  <a:tcPr/>
                </a:tc>
              </a:tr>
              <a:tr h="760826">
                <a:tc>
                  <a:txBody>
                    <a:bodyPr/>
                    <a:lstStyle/>
                    <a:p>
                      <a:r>
                        <a:rPr lang="en-GB" sz="1400" kern="1200" baseline="0" dirty="0" smtClean="0">
                          <a:solidFill>
                            <a:schemeClr val="dk1"/>
                          </a:solidFill>
                          <a:latin typeface="+mn-lt"/>
                          <a:ea typeface="+mn-ea"/>
                          <a:cs typeface="+mn-cs"/>
                        </a:rPr>
                        <a:t>Lack of coherent data description allowing re-use of data</a:t>
                      </a:r>
                      <a:endParaRPr lang="en-GB" sz="1400" dirty="0"/>
                    </a:p>
                  </a:txBody>
                  <a:tcPr/>
                </a:tc>
                <a:tc>
                  <a:txBody>
                    <a:bodyPr/>
                    <a:lstStyle/>
                    <a:p>
                      <a:pPr marL="182563" indent="-182563">
                        <a:buFont typeface="Wingdings" pitchFamily="2" charset="2"/>
                        <a:buChar char="q"/>
                      </a:pPr>
                      <a:r>
                        <a:rPr lang="en-GB" sz="1400" kern="1200" baseline="0" dirty="0" smtClean="0">
                          <a:solidFill>
                            <a:schemeClr val="dk1"/>
                          </a:solidFill>
                          <a:latin typeface="+mn-lt"/>
                          <a:ea typeface="+mn-ea"/>
                          <a:cs typeface="+mn-cs"/>
                        </a:rPr>
                        <a:t>Provide “forums” to define strategies at disciplinary and cross-disciplinary levels for metadata definition</a:t>
                      </a:r>
                      <a:endParaRPr lang="en-GB" sz="1400" dirty="0"/>
                    </a:p>
                  </a:txBody>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ext Box 1"/>
          <p:cNvSpPr txBox="1">
            <a:spLocks noChangeArrowheads="1"/>
          </p:cNvSpPr>
          <p:nvPr/>
        </p:nvSpPr>
        <p:spPr bwMode="auto">
          <a:xfrm>
            <a:off x="1258888" y="1903413"/>
            <a:ext cx="7058025" cy="3517900"/>
          </a:xfrm>
          <a:prstGeom prst="rect">
            <a:avLst/>
          </a:prstGeom>
          <a:noFill/>
          <a:ln w="9525">
            <a:noFill/>
            <a:round/>
            <a:headEnd/>
            <a:tailEnd/>
          </a:ln>
        </p:spPr>
        <p:txBody>
          <a:bodyPr lIns="90000" tIns="46800" rIns="90000" bIns="46800"/>
          <a:lstStyle/>
          <a:p>
            <a:pPr marL="309563" indent="-309563">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a:solidFill>
                  <a:srgbClr val="990033"/>
                </a:solidFill>
                <a:latin typeface="Georgia" pitchFamily="18" charset="0"/>
              </a:rPr>
              <a:t>	Neelie Kroes, Vice-President of the EC, responsible for the Digital Agenda will formally receive the HLG report from the chairman of the group, John Wood.</a:t>
            </a:r>
          </a:p>
          <a:p>
            <a:pPr marL="309563" indent="-309563">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a:solidFill>
                  <a:srgbClr val="990033"/>
                </a:solidFill>
                <a:latin typeface="Georgia" pitchFamily="18" charset="0"/>
              </a:rPr>
              <a:t>	This report of the HLG on Scientific Data will be an invaluable input for formulating the European research and research infrastructure policies.</a:t>
            </a:r>
          </a:p>
          <a:p>
            <a:pPr marL="309563" indent="-309563">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a:solidFill>
                  <a:srgbClr val="990033"/>
                </a:solidFill>
                <a:latin typeface="Georgia" pitchFamily="18" charset="0"/>
              </a:rPr>
              <a:t>	All, citizens and organisations, are invited to take note of this report and use it as background reference when discussing EU priorities</a:t>
            </a:r>
          </a:p>
        </p:txBody>
      </p:sp>
      <p:sp>
        <p:nvSpPr>
          <p:cNvPr id="118786" name="Text Box 2"/>
          <p:cNvSpPr txBox="1">
            <a:spLocks noChangeArrowheads="1"/>
          </p:cNvSpPr>
          <p:nvPr/>
        </p:nvSpPr>
        <p:spPr bwMode="auto">
          <a:xfrm>
            <a:off x="571500" y="274638"/>
            <a:ext cx="8115300" cy="1154112"/>
          </a:xfrm>
          <a:prstGeom prst="rect">
            <a:avLst/>
          </a:prstGeom>
          <a:noFill/>
          <a:ln w="9525">
            <a:noFill/>
            <a:round/>
            <a:headEnd/>
            <a:tailEnd/>
          </a:ln>
        </p:spPr>
        <p:txBody>
          <a:bodyPr wrap="none" anchor="ctr"/>
          <a:lstStyle/>
          <a:p>
            <a:endParaRPr lang="en-GB"/>
          </a:p>
        </p:txBody>
      </p:sp>
      <p:sp>
        <p:nvSpPr>
          <p:cNvPr id="118787" name="Text Box 4"/>
          <p:cNvSpPr txBox="1">
            <a:spLocks noChangeArrowheads="1"/>
          </p:cNvSpPr>
          <p:nvPr/>
        </p:nvSpPr>
        <p:spPr bwMode="auto">
          <a:xfrm>
            <a:off x="787400" y="490538"/>
            <a:ext cx="8115300" cy="1154112"/>
          </a:xfrm>
          <a:prstGeom prst="rect">
            <a:avLst/>
          </a:prstGeom>
          <a:noFill/>
          <a:ln w="9525">
            <a:noFill/>
            <a:round/>
            <a:headEnd/>
            <a:tailEnd/>
          </a:ln>
        </p:spPr>
        <p:txBody>
          <a:bodyPr lIns="90000" tIns="46800" rIns="90000" bIns="46800"/>
          <a:lstStyle/>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a:solidFill>
                  <a:srgbClr val="A50021"/>
                </a:solidFill>
                <a:latin typeface="Georgia" pitchFamily="18" charset="0"/>
              </a:rPr>
              <a:t>Digital Agenda for Europe</a:t>
            </a:r>
          </a:p>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a:solidFill>
                  <a:srgbClr val="A50021"/>
                </a:solidFill>
                <a:latin typeface="Georgia" pitchFamily="18" charset="0"/>
              </a:rPr>
              <a:t>“Making this a reality is a more difficult task…”</a:t>
            </a:r>
          </a:p>
        </p:txBody>
      </p:sp>
      <p:grpSp>
        <p:nvGrpSpPr>
          <p:cNvPr id="118788" name="Groupe 7"/>
          <p:cNvGrpSpPr>
            <a:grpSpLocks/>
          </p:cNvGrpSpPr>
          <p:nvPr/>
        </p:nvGrpSpPr>
        <p:grpSpPr bwMode="auto">
          <a:xfrm>
            <a:off x="250825" y="2276475"/>
            <a:ext cx="1225550" cy="1081088"/>
            <a:chOff x="5220072" y="5013176"/>
            <a:chExt cx="1729160" cy="1512168"/>
          </a:xfrm>
        </p:grpSpPr>
        <p:pic>
          <p:nvPicPr>
            <p:cNvPr id="118789" name="Picture 4"/>
            <p:cNvPicPr>
              <a:picLocks noChangeAspect="1" noChangeArrowheads="1"/>
            </p:cNvPicPr>
            <p:nvPr/>
          </p:nvPicPr>
          <p:blipFill>
            <a:blip r:embed="rId3" cstate="print"/>
            <a:srcRect/>
            <a:stretch>
              <a:fillRect/>
            </a:stretch>
          </p:blipFill>
          <p:spPr bwMode="auto">
            <a:xfrm>
              <a:off x="5220072" y="5373216"/>
              <a:ext cx="1397774" cy="1152128"/>
            </a:xfrm>
            <a:prstGeom prst="rect">
              <a:avLst/>
            </a:prstGeom>
            <a:noFill/>
            <a:ln w="9525">
              <a:noFill/>
              <a:miter lim="800000"/>
              <a:headEnd/>
              <a:tailEnd/>
            </a:ln>
          </p:spPr>
        </p:pic>
        <p:pic>
          <p:nvPicPr>
            <p:cNvPr id="118790" name="Picture 6" descr="File:EU Insigna.svg">
              <a:hlinkClick r:id="rId4"/>
            </p:cNvPr>
            <p:cNvPicPr>
              <a:picLocks noChangeAspect="1" noChangeArrowheads="1"/>
            </p:cNvPicPr>
            <p:nvPr/>
          </p:nvPicPr>
          <p:blipFill>
            <a:blip r:embed="rId5" cstate="print"/>
            <a:srcRect/>
            <a:stretch>
              <a:fillRect/>
            </a:stretch>
          </p:blipFill>
          <p:spPr bwMode="auto">
            <a:xfrm>
              <a:off x="5868144" y="5013176"/>
              <a:ext cx="1081088" cy="1074738"/>
            </a:xfrm>
            <a:prstGeom prst="rect">
              <a:avLst/>
            </a:prstGeom>
            <a:noFill/>
            <a:ln w="9525">
              <a:noFill/>
              <a:miter lim="800000"/>
              <a:headEnd/>
              <a:tailEnd/>
            </a:ln>
          </p:spPr>
        </p:pic>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24930" name="Text Box 1"/>
          <p:cNvSpPr txBox="1">
            <a:spLocks noChangeArrowheads="1"/>
          </p:cNvSpPr>
          <p:nvPr/>
        </p:nvSpPr>
        <p:spPr bwMode="auto">
          <a:xfrm>
            <a:off x="250825" y="2060575"/>
            <a:ext cx="8353425" cy="3517900"/>
          </a:xfrm>
          <a:prstGeom prst="rect">
            <a:avLst/>
          </a:prstGeom>
          <a:noFill/>
          <a:ln w="9525">
            <a:noFill/>
            <a:round/>
            <a:headEnd/>
            <a:tailEnd/>
          </a:ln>
        </p:spPr>
        <p:txBody>
          <a:bodyPr lIns="90000" tIns="46800" rIns="90000" bIns="46800"/>
          <a:lstStyle/>
          <a:p>
            <a:pPr marL="309563" indent="-309563">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a:solidFill>
                  <a:srgbClr val="990033"/>
                </a:solidFill>
                <a:latin typeface="Georgia" pitchFamily="18" charset="0"/>
              </a:rPr>
              <a:t>	“We humans have built a creativity machine. It’s the  sum of three things: a few hundred million of  computers, a communication system connecting those computers, and some millions of human beings using those computers and communications.”	</a:t>
            </a:r>
          </a:p>
          <a:p>
            <a:pPr marL="309563" indent="-309563">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000">
                <a:solidFill>
                  <a:srgbClr val="990033"/>
                </a:solidFill>
                <a:latin typeface="Georgia" pitchFamily="18" charset="0"/>
              </a:rPr>
              <a:t>		</a:t>
            </a:r>
          </a:p>
          <a:p>
            <a:pPr marL="766763" lvl="1" indent="-309563">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000">
                <a:solidFill>
                  <a:srgbClr val="990033"/>
                </a:solidFill>
                <a:latin typeface="Georgia" pitchFamily="18" charset="0"/>
              </a:rPr>
              <a:t>Vernor Vinge (</a:t>
            </a:r>
            <a:r>
              <a:rPr lang="en-GB" sz="2000" i="1">
                <a:solidFill>
                  <a:srgbClr val="990033"/>
                </a:solidFill>
                <a:latin typeface="Georgia" pitchFamily="18" charset="0"/>
              </a:rPr>
              <a:t>Nature, Vol 440, March 2006</a:t>
            </a:r>
            <a:r>
              <a:rPr lang="en-GB" sz="2000">
                <a:solidFill>
                  <a:srgbClr val="990033"/>
                </a:solidFill>
                <a:latin typeface="Georgia" pitchFamily="18" charset="0"/>
              </a:rPr>
              <a:t>)</a:t>
            </a:r>
          </a:p>
        </p:txBody>
      </p:sp>
      <p:sp>
        <p:nvSpPr>
          <p:cNvPr id="124931" name="Text Box 2"/>
          <p:cNvSpPr txBox="1">
            <a:spLocks noChangeArrowheads="1"/>
          </p:cNvSpPr>
          <p:nvPr/>
        </p:nvSpPr>
        <p:spPr bwMode="auto">
          <a:xfrm>
            <a:off x="571500" y="274638"/>
            <a:ext cx="8115300" cy="1154112"/>
          </a:xfrm>
          <a:prstGeom prst="rect">
            <a:avLst/>
          </a:prstGeom>
          <a:noFill/>
          <a:ln w="9525">
            <a:noFill/>
            <a:round/>
            <a:headEnd/>
            <a:tailEnd/>
          </a:ln>
        </p:spPr>
        <p:txBody>
          <a:bodyPr wrap="none" anchor="ctr"/>
          <a:lstStyle/>
          <a:p>
            <a:endParaRPr lang="en-GB"/>
          </a:p>
        </p:txBody>
      </p:sp>
      <p:pic>
        <p:nvPicPr>
          <p:cNvPr id="124932" name="Picture 3"/>
          <p:cNvPicPr>
            <a:picLocks noChangeAspect="1" noChangeArrowheads="1"/>
          </p:cNvPicPr>
          <p:nvPr/>
        </p:nvPicPr>
        <p:blipFill>
          <a:blip r:embed="rId5" cstate="print"/>
          <a:srcRect/>
          <a:stretch>
            <a:fillRect/>
          </a:stretch>
        </p:blipFill>
        <p:spPr bwMode="auto">
          <a:xfrm>
            <a:off x="6732588" y="3933825"/>
            <a:ext cx="1093787" cy="1397000"/>
          </a:xfrm>
          <a:prstGeom prst="rect">
            <a:avLst/>
          </a:prstGeom>
          <a:noFill/>
          <a:ln w="9525">
            <a:noFill/>
            <a:round/>
            <a:headEnd/>
            <a:tailEnd/>
          </a:ln>
        </p:spPr>
      </p:pic>
      <p:sp>
        <p:nvSpPr>
          <p:cNvPr id="124933" name="Text Box 4"/>
          <p:cNvSpPr txBox="1">
            <a:spLocks noChangeArrowheads="1"/>
          </p:cNvSpPr>
          <p:nvPr/>
        </p:nvSpPr>
        <p:spPr bwMode="auto">
          <a:xfrm>
            <a:off x="787400" y="490538"/>
            <a:ext cx="8115300" cy="1154112"/>
          </a:xfrm>
          <a:prstGeom prst="rect">
            <a:avLst/>
          </a:prstGeom>
          <a:noFill/>
          <a:ln w="9525">
            <a:noFill/>
            <a:round/>
            <a:headEnd/>
            <a:tailEnd/>
          </a:ln>
        </p:spPr>
        <p:txBody>
          <a:bodyPr lIns="90000" tIns="46800" rIns="90000" bIns="46800"/>
          <a:lstStyle/>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a:solidFill>
                  <a:srgbClr val="A50021"/>
                </a:solidFill>
                <a:latin typeface="Georgia" pitchFamily="18" charset="0"/>
              </a:rPr>
              <a:t>e-Infrastructures</a:t>
            </a:r>
          </a:p>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b="1">
                <a:solidFill>
                  <a:srgbClr val="A50021"/>
                </a:solidFill>
                <a:latin typeface="Georgia" pitchFamily="18" charset="0"/>
              </a:rPr>
              <a:t>underpinning a creativity machine…</a:t>
            </a: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26978" name="Text Box 3"/>
          <p:cNvSpPr txBox="1">
            <a:spLocks noChangeArrowheads="1"/>
          </p:cNvSpPr>
          <p:nvPr/>
        </p:nvSpPr>
        <p:spPr bwMode="auto">
          <a:xfrm>
            <a:off x="900113" y="476250"/>
            <a:ext cx="7858125" cy="642938"/>
          </a:xfrm>
          <a:prstGeom prst="rect">
            <a:avLst/>
          </a:prstGeom>
          <a:noFill/>
          <a:ln w="9525">
            <a:noFill/>
            <a:round/>
            <a:headEnd/>
            <a:tailEnd/>
          </a:ln>
        </p:spPr>
        <p:txBody>
          <a:bodyPr lIns="90000" tIns="46800" rIns="90000" bIns="46800"/>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b="1" dirty="0" smtClean="0">
                <a:solidFill>
                  <a:srgbClr val="A50021"/>
                </a:solidFill>
                <a:latin typeface="Georgia" pitchFamily="18" charset="0"/>
              </a:rPr>
              <a:t>END</a:t>
            </a:r>
            <a:endParaRPr lang="en-GB" sz="3600" b="1" dirty="0">
              <a:solidFill>
                <a:srgbClr val="A50021"/>
              </a:solidFill>
              <a:latin typeface="Georgia"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1"/>
          <p:cNvSpPr txBox="1">
            <a:spLocks noChangeArrowheads="1"/>
          </p:cNvSpPr>
          <p:nvPr/>
        </p:nvSpPr>
        <p:spPr bwMode="auto">
          <a:xfrm>
            <a:off x="1908175" y="2060575"/>
            <a:ext cx="6696075" cy="3517900"/>
          </a:xfrm>
          <a:prstGeom prst="rect">
            <a:avLst/>
          </a:prstGeom>
          <a:noFill/>
          <a:ln w="9525">
            <a:noFill/>
            <a:round/>
            <a:headEnd/>
            <a:tailEnd/>
          </a:ln>
        </p:spPr>
        <p:txBody>
          <a:bodyPr lIns="90000" tIns="46800" rIns="90000" bIns="46800"/>
          <a:lstStyle/>
          <a:p>
            <a:pPr marL="309563" indent="-309563">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a:solidFill>
                  <a:srgbClr val="990033"/>
                </a:solidFill>
                <a:latin typeface="Georgia" pitchFamily="18" charset="0"/>
              </a:rPr>
              <a:t>	“The Digital Agenda for Europe outlines policies and actions to maximise the benefit of the digital revolution for all. Supporting research and innovation is a key priority of the Agenda, essential if we want to establish a flourishing digital economy.”</a:t>
            </a:r>
          </a:p>
          <a:p>
            <a:pPr lvl="1">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a:solidFill>
                  <a:srgbClr val="990033"/>
                </a:solidFill>
                <a:latin typeface="Georgia" pitchFamily="18" charset="0"/>
              </a:rPr>
              <a:t>	</a:t>
            </a:r>
          </a:p>
          <a:p>
            <a:pPr lvl="1">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a:solidFill>
                  <a:srgbClr val="990033"/>
                </a:solidFill>
                <a:latin typeface="Georgia" pitchFamily="18" charset="0"/>
              </a:rPr>
              <a:t>	</a:t>
            </a:r>
            <a:r>
              <a:rPr lang="en-US" sz="1600" i="1">
                <a:solidFill>
                  <a:srgbClr val="990033"/>
                </a:solidFill>
                <a:latin typeface="Georgia" pitchFamily="18" charset="0"/>
              </a:rPr>
              <a:t>Neelie Kroes, </a:t>
            </a:r>
          </a:p>
          <a:p>
            <a:pPr lvl="1">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US" sz="1600" i="1">
                <a:solidFill>
                  <a:srgbClr val="990033"/>
                </a:solidFill>
                <a:latin typeface="Georgia" pitchFamily="18" charset="0"/>
              </a:rPr>
              <a:t>	Vice-President of the EC, responsible for the Digital Agenda</a:t>
            </a:r>
            <a:endParaRPr lang="en-GB" sz="1600" i="1">
              <a:solidFill>
                <a:srgbClr val="990033"/>
              </a:solidFill>
              <a:latin typeface="Georgia" pitchFamily="18" charset="0"/>
            </a:endParaRPr>
          </a:p>
          <a:p>
            <a:pPr marL="309563" indent="-309563">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endParaRPr lang="en-GB" sz="2400">
              <a:solidFill>
                <a:srgbClr val="990033"/>
              </a:solidFill>
              <a:latin typeface="Georgia" pitchFamily="18" charset="0"/>
            </a:endParaRPr>
          </a:p>
          <a:p>
            <a:pPr marL="309563" indent="-309563">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a:solidFill>
                  <a:srgbClr val="990033"/>
                </a:solidFill>
                <a:latin typeface="Georgia" pitchFamily="18" charset="0"/>
              </a:rPr>
              <a:t>	</a:t>
            </a:r>
          </a:p>
        </p:txBody>
      </p:sp>
      <p:sp>
        <p:nvSpPr>
          <p:cNvPr id="52226" name="Text Box 2"/>
          <p:cNvSpPr txBox="1">
            <a:spLocks noChangeArrowheads="1"/>
          </p:cNvSpPr>
          <p:nvPr/>
        </p:nvSpPr>
        <p:spPr bwMode="auto">
          <a:xfrm>
            <a:off x="571500" y="274638"/>
            <a:ext cx="8115300" cy="1154112"/>
          </a:xfrm>
          <a:prstGeom prst="rect">
            <a:avLst/>
          </a:prstGeom>
          <a:noFill/>
          <a:ln w="9525">
            <a:noFill/>
            <a:round/>
            <a:headEnd/>
            <a:tailEnd/>
          </a:ln>
        </p:spPr>
        <p:txBody>
          <a:bodyPr wrap="none" anchor="ctr"/>
          <a:lstStyle/>
          <a:p>
            <a:endParaRPr lang="en-GB"/>
          </a:p>
        </p:txBody>
      </p:sp>
      <p:sp>
        <p:nvSpPr>
          <p:cNvPr id="52227" name="Text Box 4"/>
          <p:cNvSpPr txBox="1">
            <a:spLocks noChangeArrowheads="1"/>
          </p:cNvSpPr>
          <p:nvPr/>
        </p:nvSpPr>
        <p:spPr bwMode="auto">
          <a:xfrm>
            <a:off x="787400" y="490538"/>
            <a:ext cx="8115300" cy="1154112"/>
          </a:xfrm>
          <a:prstGeom prst="rect">
            <a:avLst/>
          </a:prstGeom>
          <a:noFill/>
          <a:ln w="9525">
            <a:noFill/>
            <a:round/>
            <a:headEnd/>
            <a:tailEnd/>
          </a:ln>
        </p:spPr>
        <p:txBody>
          <a:bodyPr lIns="90000" tIns="46800" rIns="90000" bIns="46800"/>
          <a:lstStyle/>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a:solidFill>
                  <a:srgbClr val="A50021"/>
                </a:solidFill>
                <a:latin typeface="Georgia" pitchFamily="18" charset="0"/>
              </a:rPr>
              <a:t>Digital Agenda for Europe</a:t>
            </a:r>
          </a:p>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solidFill>
                  <a:srgbClr val="A50021"/>
                </a:solidFill>
                <a:latin typeface="Georgia" pitchFamily="18" charset="0"/>
              </a:rPr>
              <a:t>the policy context</a:t>
            </a:r>
          </a:p>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2400" b="1">
              <a:solidFill>
                <a:srgbClr val="A50021"/>
              </a:solidFill>
              <a:latin typeface="Georgia" pitchFamily="18" charset="0"/>
            </a:endParaRPr>
          </a:p>
        </p:txBody>
      </p:sp>
      <p:grpSp>
        <p:nvGrpSpPr>
          <p:cNvPr id="52228" name="Groupe 7"/>
          <p:cNvGrpSpPr>
            <a:grpSpLocks/>
          </p:cNvGrpSpPr>
          <p:nvPr/>
        </p:nvGrpSpPr>
        <p:grpSpPr bwMode="auto">
          <a:xfrm>
            <a:off x="468313" y="2205038"/>
            <a:ext cx="1512887" cy="1295400"/>
            <a:chOff x="5220072" y="5013176"/>
            <a:chExt cx="1729160" cy="1512168"/>
          </a:xfrm>
        </p:grpSpPr>
        <p:pic>
          <p:nvPicPr>
            <p:cNvPr id="52229" name="Picture 4"/>
            <p:cNvPicPr>
              <a:picLocks noChangeAspect="1" noChangeArrowheads="1"/>
            </p:cNvPicPr>
            <p:nvPr/>
          </p:nvPicPr>
          <p:blipFill>
            <a:blip r:embed="rId3" cstate="print"/>
            <a:srcRect/>
            <a:stretch>
              <a:fillRect/>
            </a:stretch>
          </p:blipFill>
          <p:spPr bwMode="auto">
            <a:xfrm>
              <a:off x="5220072" y="5373216"/>
              <a:ext cx="1397774" cy="1152128"/>
            </a:xfrm>
            <a:prstGeom prst="rect">
              <a:avLst/>
            </a:prstGeom>
            <a:noFill/>
            <a:ln w="9525">
              <a:noFill/>
              <a:miter lim="800000"/>
              <a:headEnd/>
              <a:tailEnd/>
            </a:ln>
          </p:spPr>
        </p:pic>
        <p:pic>
          <p:nvPicPr>
            <p:cNvPr id="52230" name="Picture 6" descr="File:EU Insigna.svg">
              <a:hlinkClick r:id="rId4"/>
            </p:cNvPr>
            <p:cNvPicPr>
              <a:picLocks noChangeAspect="1" noChangeArrowheads="1"/>
            </p:cNvPicPr>
            <p:nvPr/>
          </p:nvPicPr>
          <p:blipFill>
            <a:blip r:embed="rId5" cstate="print"/>
            <a:srcRect/>
            <a:stretch>
              <a:fillRect/>
            </a:stretch>
          </p:blipFill>
          <p:spPr bwMode="auto">
            <a:xfrm>
              <a:off x="5868144" y="5013176"/>
              <a:ext cx="1081088" cy="1074738"/>
            </a:xfrm>
            <a:prstGeom prst="rect">
              <a:avLst/>
            </a:prstGeom>
            <a:noFill/>
            <a:ln w="9525">
              <a:noFill/>
              <a:miter lim="800000"/>
              <a:headEnd/>
              <a:tailEnd/>
            </a:ln>
          </p:spPr>
        </p:pic>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idx="1"/>
          </p:nvPr>
        </p:nvSpPr>
        <p:spPr>
          <a:xfrm>
            <a:off x="500063" y="2000250"/>
            <a:ext cx="8208962" cy="885825"/>
          </a:xfrm>
        </p:spPr>
        <p:txBody>
          <a:bodyPr/>
          <a:lstStyle/>
          <a:p>
            <a:pPr eaLnBrk="1" hangingPunct="1">
              <a:lnSpc>
                <a:spcPct val="100000"/>
              </a:lnSpc>
              <a:spcBef>
                <a:spcPts val="1200"/>
              </a:spcBef>
              <a:buClr>
                <a:srgbClr val="A50021"/>
              </a:buClr>
              <a:tabLst>
                <a:tab pos="265113"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8088" algn="l"/>
                <a:tab pos="8005763" algn="l"/>
                <a:tab pos="8455025" algn="l"/>
                <a:tab pos="8904288" algn="l"/>
              </a:tabLst>
            </a:pPr>
            <a:r>
              <a:rPr lang="en-GB" sz="2400" dirty="0" smtClean="0">
                <a:solidFill>
                  <a:srgbClr val="A50021"/>
                </a:solidFill>
                <a:latin typeface="Georgia" pitchFamily="18" charset="0"/>
              </a:rPr>
              <a:t>High-speed communications and advance computation give rise to the era of e-Science.</a:t>
            </a:r>
          </a:p>
        </p:txBody>
      </p:sp>
      <p:sp>
        <p:nvSpPr>
          <p:cNvPr id="58370" name="Text Box 3"/>
          <p:cNvSpPr txBox="1">
            <a:spLocks noChangeArrowheads="1"/>
          </p:cNvSpPr>
          <p:nvPr/>
        </p:nvSpPr>
        <p:spPr bwMode="auto">
          <a:xfrm>
            <a:off x="2195513" y="333375"/>
            <a:ext cx="6491287" cy="642938"/>
          </a:xfrm>
          <a:prstGeom prst="rect">
            <a:avLst/>
          </a:prstGeom>
          <a:noFill/>
          <a:ln w="9525">
            <a:noFill/>
            <a:round/>
            <a:headEnd/>
            <a:tailEnd/>
          </a:ln>
        </p:spPr>
        <p:txBody>
          <a:bodyPr lIns="90000" tIns="46800" rIns="90000" bIns="46800"/>
          <a:lstStyle/>
          <a:p>
            <a:pPr algn="r" eaLnBrk="0" hangingPunct="0">
              <a:buClr>
                <a:srgbClr val="A50021"/>
              </a:buClr>
              <a:buFont typeface="Georgia"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rgbClr val="A50021"/>
                </a:solidFill>
                <a:latin typeface="Georgia" pitchFamily="18" charset="0"/>
              </a:rPr>
              <a:t>Science and IC Technologies</a:t>
            </a:r>
          </a:p>
        </p:txBody>
      </p:sp>
      <p:pic>
        <p:nvPicPr>
          <p:cNvPr id="20" name="Picture 7" descr="1dif"/>
          <p:cNvPicPr>
            <a:picLocks noChangeAspect="1" noChangeArrowheads="1"/>
          </p:cNvPicPr>
          <p:nvPr/>
        </p:nvPicPr>
        <p:blipFill>
          <a:blip r:embed="rId3" cstate="print"/>
          <a:srcRect/>
          <a:stretch>
            <a:fillRect/>
          </a:stretch>
        </p:blipFill>
        <p:spPr bwMode="auto">
          <a:xfrm>
            <a:off x="755576" y="3212976"/>
            <a:ext cx="2702673" cy="2016224"/>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8372" name="Text Box 6"/>
          <p:cNvSpPr txBox="1">
            <a:spLocks noChangeArrowheads="1"/>
          </p:cNvSpPr>
          <p:nvPr/>
        </p:nvSpPr>
        <p:spPr bwMode="auto">
          <a:xfrm>
            <a:off x="3635375" y="3141663"/>
            <a:ext cx="4684713" cy="2159000"/>
          </a:xfrm>
          <a:prstGeom prst="rect">
            <a:avLst/>
          </a:prstGeom>
          <a:noFill/>
          <a:ln w="9525">
            <a:noFill/>
            <a:round/>
            <a:headEnd/>
            <a:tailEnd/>
          </a:ln>
        </p:spPr>
        <p:txBody>
          <a:bodyPr lIns="90000" tIns="46800" rIns="90000" bIns="46800"/>
          <a:lstStyle/>
          <a:p>
            <a:pPr>
              <a:spcBef>
                <a:spcPts val="1200"/>
              </a:spcBef>
              <a:buClr>
                <a:srgbClr val="A50021"/>
              </a:buClr>
              <a:buFont typeface="Wingdings" pitchFamily="2" charset="2"/>
              <a:buNone/>
              <a:tabLst>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8088" algn="l"/>
                <a:tab pos="8005763" algn="l"/>
                <a:tab pos="8455025" algn="l"/>
                <a:tab pos="8904288" algn="l"/>
              </a:tabLst>
            </a:pPr>
            <a:r>
              <a:rPr lang="en-GB">
                <a:solidFill>
                  <a:srgbClr val="A50021"/>
                </a:solidFill>
                <a:latin typeface="Georgia" pitchFamily="18" charset="0"/>
              </a:rPr>
              <a:t>During the 2006 pandemics alarm, Asian and European laboratories analysed drug components against avian flu using thousands of computers distributed in network grid during 4 weeks!</a:t>
            </a:r>
          </a:p>
          <a:p>
            <a:pPr>
              <a:spcBef>
                <a:spcPts val="1200"/>
              </a:spcBef>
              <a:buClr>
                <a:srgbClr val="A50021"/>
              </a:buClr>
              <a:buFont typeface="Wingdings" pitchFamily="2" charset="2"/>
              <a:buNone/>
              <a:tabLst>
                <a:tab pos="368300"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8088" algn="l"/>
                <a:tab pos="8005763" algn="l"/>
                <a:tab pos="8455025" algn="l"/>
                <a:tab pos="8904288" algn="l"/>
              </a:tabLst>
            </a:pPr>
            <a:r>
              <a:rPr lang="en-GB">
                <a:solidFill>
                  <a:srgbClr val="A50021"/>
                </a:solidFill>
                <a:latin typeface="Georgia" pitchFamily="18" charset="0"/>
              </a:rPr>
              <a:t>This work would have taken 100 years on a single computer!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idx="4294967295"/>
          </p:nvPr>
        </p:nvSpPr>
        <p:spPr>
          <a:xfrm>
            <a:off x="2555875" y="2000250"/>
            <a:ext cx="6153150" cy="3733800"/>
          </a:xfrm>
        </p:spPr>
        <p:txBody>
          <a:bodyPr/>
          <a:lstStyle/>
          <a:p>
            <a:pPr eaLnBrk="1" hangingPunct="1">
              <a:lnSpc>
                <a:spcPct val="100000"/>
              </a:lnSpc>
              <a:spcBef>
                <a:spcPts val="1200"/>
              </a:spcBef>
              <a:buClr>
                <a:srgbClr val="A50021"/>
              </a:buClr>
              <a:tabLst>
                <a:tab pos="265113"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8088" algn="l"/>
                <a:tab pos="8005763" algn="l"/>
                <a:tab pos="8455025" algn="l"/>
                <a:tab pos="8904288" algn="l"/>
              </a:tabLst>
            </a:pPr>
            <a:r>
              <a:rPr lang="en-GB" sz="2400" smtClean="0">
                <a:solidFill>
                  <a:srgbClr val="A50021"/>
                </a:solidFill>
                <a:latin typeface="Georgia" pitchFamily="18" charset="0"/>
              </a:rPr>
              <a:t>With a proper scientific e-Infrastructure, researchers in different domains can collaborate on the same data set, finding new insights.</a:t>
            </a:r>
          </a:p>
          <a:p>
            <a:pPr eaLnBrk="1" hangingPunct="1">
              <a:lnSpc>
                <a:spcPct val="100000"/>
              </a:lnSpc>
              <a:spcBef>
                <a:spcPts val="1200"/>
              </a:spcBef>
              <a:buClr>
                <a:srgbClr val="A50021"/>
              </a:buClr>
              <a:tabLst>
                <a:tab pos="265113"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8088" algn="l"/>
                <a:tab pos="8005763" algn="l"/>
                <a:tab pos="8455025" algn="l"/>
                <a:tab pos="8904288" algn="l"/>
              </a:tabLst>
            </a:pPr>
            <a:r>
              <a:rPr lang="en-GB" sz="2400" smtClean="0">
                <a:solidFill>
                  <a:srgbClr val="A50021"/>
                </a:solidFill>
                <a:latin typeface="Georgia" pitchFamily="18" charset="0"/>
              </a:rPr>
              <a:t>They can share the data across the globe, protecting its integrity and checking its provenance.</a:t>
            </a:r>
          </a:p>
          <a:p>
            <a:pPr eaLnBrk="1" hangingPunct="1">
              <a:lnSpc>
                <a:spcPct val="100000"/>
              </a:lnSpc>
              <a:spcBef>
                <a:spcPts val="1200"/>
              </a:spcBef>
              <a:buClr>
                <a:srgbClr val="A50021"/>
              </a:buClr>
              <a:tabLst>
                <a:tab pos="265113"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8088" algn="l"/>
                <a:tab pos="8005763" algn="l"/>
                <a:tab pos="8455025" algn="l"/>
                <a:tab pos="8904288" algn="l"/>
              </a:tabLst>
            </a:pPr>
            <a:r>
              <a:rPr lang="en-GB" sz="2400" smtClean="0">
                <a:solidFill>
                  <a:srgbClr val="A50021"/>
                </a:solidFill>
                <a:latin typeface="Georgia" pitchFamily="18" charset="0"/>
              </a:rPr>
              <a:t>They can use, re-use and combine data, increasing productivity.</a:t>
            </a:r>
          </a:p>
        </p:txBody>
      </p:sp>
      <p:pic>
        <p:nvPicPr>
          <p:cNvPr id="5" name="Picture 4"/>
          <p:cNvPicPr>
            <a:picLocks noChangeAspect="1" noChangeArrowheads="1"/>
          </p:cNvPicPr>
          <p:nvPr/>
        </p:nvPicPr>
        <p:blipFill>
          <a:blip r:embed="rId3" cstate="print"/>
          <a:srcRect/>
          <a:stretch>
            <a:fillRect/>
          </a:stretch>
        </p:blipFill>
        <p:spPr bwMode="auto">
          <a:xfrm>
            <a:off x="455278" y="2054151"/>
            <a:ext cx="2044664" cy="2661533"/>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29031" name="Text Box 4"/>
          <p:cNvSpPr txBox="1">
            <a:spLocks noChangeArrowheads="1"/>
          </p:cNvSpPr>
          <p:nvPr/>
        </p:nvSpPr>
        <p:spPr bwMode="auto">
          <a:xfrm>
            <a:off x="787400" y="490538"/>
            <a:ext cx="8115300" cy="706437"/>
          </a:xfrm>
          <a:prstGeom prst="rect">
            <a:avLst/>
          </a:prstGeom>
          <a:noFill/>
          <a:ln w="9525">
            <a:noFill/>
            <a:round/>
            <a:headEnd/>
            <a:tailEnd/>
          </a:ln>
        </p:spPr>
        <p:txBody>
          <a:bodyPr lIns="90000" tIns="46800" rIns="90000" bIns="46800"/>
          <a:lstStyle/>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solidFill>
                  <a:srgbClr val="A50021"/>
                </a:solidFill>
                <a:latin typeface="Georgia" pitchFamily="18" charset="0"/>
              </a:rPr>
              <a:t>global collaboratories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idx="4294967295"/>
          </p:nvPr>
        </p:nvSpPr>
        <p:spPr>
          <a:xfrm>
            <a:off x="2555875" y="2000250"/>
            <a:ext cx="6153150" cy="3733800"/>
          </a:xfrm>
        </p:spPr>
        <p:txBody>
          <a:bodyPr/>
          <a:lstStyle/>
          <a:p>
            <a:pPr eaLnBrk="1" hangingPunct="1">
              <a:lnSpc>
                <a:spcPct val="100000"/>
              </a:lnSpc>
              <a:spcBef>
                <a:spcPts val="1200"/>
              </a:spcBef>
              <a:buClr>
                <a:srgbClr val="A50021"/>
              </a:buClr>
              <a:tabLst>
                <a:tab pos="265113"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8088" algn="l"/>
                <a:tab pos="8005763" algn="l"/>
                <a:tab pos="8455025" algn="l"/>
                <a:tab pos="8904288" algn="l"/>
              </a:tabLst>
            </a:pPr>
            <a:r>
              <a:rPr lang="en-GB" sz="2400" smtClean="0">
                <a:solidFill>
                  <a:srgbClr val="A50021"/>
                </a:solidFill>
                <a:latin typeface="Georgia" pitchFamily="18" charset="0"/>
              </a:rPr>
              <a:t>They can engage in whole new forms of scientific inquiry and treat information at a scale we are only beginning to see.</a:t>
            </a:r>
          </a:p>
          <a:p>
            <a:pPr eaLnBrk="1" hangingPunct="1">
              <a:lnSpc>
                <a:spcPct val="100000"/>
              </a:lnSpc>
              <a:spcBef>
                <a:spcPts val="1200"/>
              </a:spcBef>
              <a:buClr>
                <a:srgbClr val="A50021"/>
              </a:buClr>
              <a:tabLst>
                <a:tab pos="265113" algn="l"/>
                <a:tab pos="817563" algn="l"/>
                <a:tab pos="1266825" algn="l"/>
                <a:tab pos="1716088" algn="l"/>
                <a:tab pos="2165350" algn="l"/>
                <a:tab pos="2614613" algn="l"/>
                <a:tab pos="3063875" algn="l"/>
                <a:tab pos="3513138" algn="l"/>
                <a:tab pos="3962400" algn="l"/>
                <a:tab pos="4411663" algn="l"/>
                <a:tab pos="4860925" algn="l"/>
                <a:tab pos="5310188" algn="l"/>
                <a:tab pos="5759450" algn="l"/>
                <a:tab pos="6208713" algn="l"/>
                <a:tab pos="6657975" algn="l"/>
                <a:tab pos="7107238" algn="l"/>
                <a:tab pos="7558088" algn="l"/>
                <a:tab pos="8005763" algn="l"/>
                <a:tab pos="8455025" algn="l"/>
                <a:tab pos="8904288" algn="l"/>
              </a:tabLst>
            </a:pPr>
            <a:r>
              <a:rPr lang="en-GB" sz="2400" smtClean="0">
                <a:solidFill>
                  <a:srgbClr val="A50021"/>
                </a:solidFill>
                <a:latin typeface="Georgia" pitchFamily="18" charset="0"/>
              </a:rPr>
              <a:t>… and help us solving today’s Grand Challenges such as climate change and energy supply.</a:t>
            </a:r>
          </a:p>
        </p:txBody>
      </p:sp>
      <p:sp>
        <p:nvSpPr>
          <p:cNvPr id="131076" name="Text Box 4"/>
          <p:cNvSpPr txBox="1">
            <a:spLocks noChangeArrowheads="1"/>
          </p:cNvSpPr>
          <p:nvPr/>
        </p:nvSpPr>
        <p:spPr bwMode="auto">
          <a:xfrm>
            <a:off x="787400" y="490538"/>
            <a:ext cx="8115300" cy="706437"/>
          </a:xfrm>
          <a:prstGeom prst="rect">
            <a:avLst/>
          </a:prstGeom>
          <a:noFill/>
          <a:ln w="9525">
            <a:noFill/>
            <a:round/>
            <a:headEnd/>
            <a:tailEnd/>
          </a:ln>
        </p:spPr>
        <p:txBody>
          <a:bodyPr lIns="90000" tIns="46800" rIns="90000" bIns="46800"/>
          <a:lstStyle/>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800" b="1">
                <a:solidFill>
                  <a:srgbClr val="A50021"/>
                </a:solidFill>
                <a:latin typeface="Georgia" pitchFamily="18" charset="0"/>
              </a:rPr>
              <a:t>global collaboratories</a:t>
            </a:r>
          </a:p>
        </p:txBody>
      </p:sp>
      <p:grpSp>
        <p:nvGrpSpPr>
          <p:cNvPr id="2" name="Groupe 5"/>
          <p:cNvGrpSpPr/>
          <p:nvPr/>
        </p:nvGrpSpPr>
        <p:grpSpPr>
          <a:xfrm>
            <a:off x="539552" y="2132856"/>
            <a:ext cx="2376264" cy="2650214"/>
            <a:chOff x="611188" y="2778466"/>
            <a:chExt cx="2817812" cy="2722222"/>
          </a:xfrm>
          <a:effectLst>
            <a:outerShdw blurRad="50800" dist="38100" dir="8100000" algn="tr" rotWithShape="0">
              <a:prstClr val="black">
                <a:alpha val="40000"/>
              </a:prstClr>
            </a:outerShdw>
          </a:effectLst>
          <a:scene3d>
            <a:camera prst="perspectiveFront" fov="3300000">
              <a:rot lat="486000" lon="19530000" rev="174000"/>
            </a:camera>
            <a:lightRig rig="harsh" dir="t">
              <a:rot lat="0" lon="0" rev="3000000"/>
            </a:lightRig>
          </a:scene3d>
        </p:grpSpPr>
        <p:pic>
          <p:nvPicPr>
            <p:cNvPr id="7" name="Picture 26" descr="protein3"/>
            <p:cNvPicPr>
              <a:picLocks noChangeAspect="1" noChangeArrowheads="1"/>
            </p:cNvPicPr>
            <p:nvPr/>
          </p:nvPicPr>
          <p:blipFill>
            <a:blip r:embed="rId3" cstate="print"/>
            <a:srcRect/>
            <a:stretch>
              <a:fillRect/>
            </a:stretch>
          </p:blipFill>
          <p:spPr bwMode="auto">
            <a:xfrm>
              <a:off x="2212089" y="4709954"/>
              <a:ext cx="896448" cy="674533"/>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8" name="Picture 22" descr="protein1"/>
            <p:cNvPicPr>
              <a:picLocks noChangeAspect="1" noChangeArrowheads="1"/>
            </p:cNvPicPr>
            <p:nvPr/>
          </p:nvPicPr>
          <p:blipFill>
            <a:blip r:embed="rId4" cstate="print"/>
            <a:srcRect/>
            <a:stretch>
              <a:fillRect/>
            </a:stretch>
          </p:blipFill>
          <p:spPr bwMode="auto">
            <a:xfrm>
              <a:off x="611188" y="3295702"/>
              <a:ext cx="986799" cy="938111"/>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9" name="Picture 17" descr="genome2"/>
            <p:cNvPicPr>
              <a:picLocks noChangeAspect="1" noChangeArrowheads="1"/>
            </p:cNvPicPr>
            <p:nvPr/>
          </p:nvPicPr>
          <p:blipFill>
            <a:blip r:embed="rId5" cstate="print"/>
            <a:srcRect/>
            <a:stretch>
              <a:fillRect/>
            </a:stretch>
          </p:blipFill>
          <p:spPr bwMode="auto">
            <a:xfrm>
              <a:off x="931651" y="3617381"/>
              <a:ext cx="1294556" cy="1883307"/>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10" name="Picture 14" descr="palais"/>
            <p:cNvPicPr>
              <a:picLocks noChangeAspect="1" noChangeArrowheads="1"/>
            </p:cNvPicPr>
            <p:nvPr/>
          </p:nvPicPr>
          <p:blipFill>
            <a:blip r:embed="rId6" cstate="print"/>
            <a:srcRect/>
            <a:stretch>
              <a:fillRect/>
            </a:stretch>
          </p:blipFill>
          <p:spPr bwMode="auto">
            <a:xfrm>
              <a:off x="1723363" y="3015510"/>
              <a:ext cx="1705637" cy="1659308"/>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11" name="Picture 5"/>
            <p:cNvPicPr>
              <a:picLocks noChangeAspect="1" noChangeArrowheads="1"/>
            </p:cNvPicPr>
            <p:nvPr/>
          </p:nvPicPr>
          <p:blipFill>
            <a:blip r:embed="rId7" cstate="print"/>
            <a:srcRect l="19638"/>
            <a:stretch>
              <a:fillRect/>
            </a:stretch>
          </p:blipFill>
          <p:spPr bwMode="auto">
            <a:xfrm>
              <a:off x="1123646" y="3678607"/>
              <a:ext cx="1092705" cy="934601"/>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12" name="Picture 7" descr="VenusExpress"/>
            <p:cNvPicPr>
              <a:picLocks noChangeAspect="1" noChangeArrowheads="1"/>
            </p:cNvPicPr>
            <p:nvPr/>
          </p:nvPicPr>
          <p:blipFill>
            <a:blip r:embed="rId8" cstate="print"/>
            <a:srcRect/>
            <a:stretch>
              <a:fillRect/>
            </a:stretch>
          </p:blipFill>
          <p:spPr bwMode="auto">
            <a:xfrm>
              <a:off x="1630865" y="4010677"/>
              <a:ext cx="739990" cy="760212"/>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13" name="Picture 9" descr="BioDiv"/>
            <p:cNvPicPr>
              <a:picLocks noChangeAspect="1" noChangeArrowheads="1"/>
            </p:cNvPicPr>
            <p:nvPr/>
          </p:nvPicPr>
          <p:blipFill>
            <a:blip r:embed="rId9" cstate="print"/>
            <a:srcRect/>
            <a:stretch>
              <a:fillRect/>
            </a:stretch>
          </p:blipFill>
          <p:spPr bwMode="auto">
            <a:xfrm>
              <a:off x="1630865" y="3489598"/>
              <a:ext cx="794880" cy="669362"/>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14" name="Picture 8"/>
            <p:cNvPicPr>
              <a:picLocks noChangeAspect="1" noChangeArrowheads="1"/>
            </p:cNvPicPr>
            <p:nvPr/>
          </p:nvPicPr>
          <p:blipFill>
            <a:blip r:embed="rId10" cstate="print"/>
            <a:srcRect/>
            <a:stretch>
              <a:fillRect/>
            </a:stretch>
          </p:blipFill>
          <p:spPr bwMode="auto">
            <a:xfrm>
              <a:off x="1585123" y="2778466"/>
              <a:ext cx="737957" cy="744548"/>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15" name="Picture 4"/>
            <p:cNvPicPr>
              <a:picLocks noChangeAspect="1" noChangeArrowheads="1"/>
            </p:cNvPicPr>
            <p:nvPr/>
          </p:nvPicPr>
          <p:blipFill>
            <a:blip r:embed="rId11" cstate="print"/>
            <a:srcRect/>
            <a:stretch>
              <a:fillRect/>
            </a:stretch>
          </p:blipFill>
          <p:spPr bwMode="auto">
            <a:xfrm>
              <a:off x="1285852" y="3214686"/>
              <a:ext cx="609600" cy="695325"/>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pic>
          <p:nvPicPr>
            <p:cNvPr id="16" name="Picture 5"/>
            <p:cNvPicPr>
              <a:picLocks noChangeAspect="1" noChangeArrowheads="1"/>
            </p:cNvPicPr>
            <p:nvPr/>
          </p:nvPicPr>
          <p:blipFill>
            <a:blip r:embed="rId12" cstate="print"/>
            <a:srcRect/>
            <a:stretch>
              <a:fillRect/>
            </a:stretch>
          </p:blipFill>
          <p:spPr bwMode="auto">
            <a:xfrm>
              <a:off x="2214546" y="3857628"/>
              <a:ext cx="647700" cy="571500"/>
            </a:xfrm>
            <a:prstGeom prst="rect">
              <a:avLst/>
            </a:prstGeom>
            <a:noFill/>
            <a:ln w="9525">
              <a:noFill/>
              <a:miter lim="800000"/>
              <a:headEnd/>
              <a:tailEnd/>
            </a:ln>
            <a:effectLst>
              <a:outerShdw blurRad="225425" dist="50800" dir="5220000" algn="ctr">
                <a:srgbClr val="000000">
                  <a:alpha val="33000"/>
                </a:srgbClr>
              </a:outerShdw>
            </a:effectLst>
            <a:sp3d extrusionH="254000" contourW="19050">
              <a:bevelT w="82550" h="44450" prst="angle"/>
              <a:bevelB w="82550" h="44450" prst="angle"/>
              <a:contourClr>
                <a:srgbClr val="FFFFFF"/>
              </a:contourClr>
            </a:sp3d>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650" name="Group 3"/>
          <p:cNvGrpSpPr>
            <a:grpSpLocks/>
          </p:cNvGrpSpPr>
          <p:nvPr/>
        </p:nvGrpSpPr>
        <p:grpSpPr bwMode="auto">
          <a:xfrm>
            <a:off x="1187450" y="2852738"/>
            <a:ext cx="6696075" cy="3311525"/>
            <a:chOff x="1166" y="2051"/>
            <a:chExt cx="3444" cy="1536"/>
          </a:xfrm>
        </p:grpSpPr>
        <p:sp>
          <p:nvSpPr>
            <p:cNvPr id="155651" name="Freeform 4"/>
            <p:cNvSpPr>
              <a:spLocks/>
            </p:cNvSpPr>
            <p:nvPr/>
          </p:nvSpPr>
          <p:spPr bwMode="auto">
            <a:xfrm>
              <a:off x="1166" y="2051"/>
              <a:ext cx="3444" cy="1536"/>
            </a:xfrm>
            <a:custGeom>
              <a:avLst/>
              <a:gdLst>
                <a:gd name="T0" fmla="*/ 0 w 3444"/>
                <a:gd name="T1" fmla="*/ 4096 h 1405"/>
                <a:gd name="T2" fmla="*/ 599 w 3444"/>
                <a:gd name="T3" fmla="*/ 0 h 1405"/>
                <a:gd name="T4" fmla="*/ 2833 w 3444"/>
                <a:gd name="T5" fmla="*/ 0 h 1405"/>
                <a:gd name="T6" fmla="*/ 3444 w 3444"/>
                <a:gd name="T7" fmla="*/ 4096 h 1405"/>
                <a:gd name="T8" fmla="*/ 0 w 3444"/>
                <a:gd name="T9" fmla="*/ 4096 h 1405"/>
                <a:gd name="T10" fmla="*/ 0 60000 65536"/>
                <a:gd name="T11" fmla="*/ 0 60000 65536"/>
                <a:gd name="T12" fmla="*/ 0 60000 65536"/>
                <a:gd name="T13" fmla="*/ 0 60000 65536"/>
                <a:gd name="T14" fmla="*/ 0 60000 65536"/>
                <a:gd name="T15" fmla="*/ 0 w 3444"/>
                <a:gd name="T16" fmla="*/ 0 h 1405"/>
                <a:gd name="T17" fmla="*/ 3444 w 3444"/>
                <a:gd name="T18" fmla="*/ 1405 h 1405"/>
              </a:gdLst>
              <a:ahLst/>
              <a:cxnLst>
                <a:cxn ang="T10">
                  <a:pos x="T0" y="T1"/>
                </a:cxn>
                <a:cxn ang="T11">
                  <a:pos x="T2" y="T3"/>
                </a:cxn>
                <a:cxn ang="T12">
                  <a:pos x="T4" y="T5"/>
                </a:cxn>
                <a:cxn ang="T13">
                  <a:pos x="T6" y="T7"/>
                </a:cxn>
                <a:cxn ang="T14">
                  <a:pos x="T8" y="T9"/>
                </a:cxn>
              </a:cxnLst>
              <a:rect l="T15" t="T16" r="T17" b="T18"/>
              <a:pathLst>
                <a:path w="3444" h="1405">
                  <a:moveTo>
                    <a:pt x="0" y="1405"/>
                  </a:moveTo>
                  <a:lnTo>
                    <a:pt x="599" y="0"/>
                  </a:lnTo>
                  <a:lnTo>
                    <a:pt x="2833" y="0"/>
                  </a:lnTo>
                  <a:lnTo>
                    <a:pt x="3444" y="1405"/>
                  </a:lnTo>
                  <a:lnTo>
                    <a:pt x="0" y="1405"/>
                  </a:lnTo>
                  <a:close/>
                </a:path>
              </a:pathLst>
            </a:custGeom>
            <a:solidFill>
              <a:srgbClr val="66FF33">
                <a:alpha val="47058"/>
              </a:srgbClr>
            </a:solidFill>
            <a:ln w="9525">
              <a:miter lim="800000"/>
              <a:headEnd/>
              <a:tailEnd/>
            </a:ln>
            <a:scene3d>
              <a:camera prst="legacyObliqueBottom"/>
              <a:lightRig rig="legacyFlat3" dir="b"/>
            </a:scene3d>
            <a:sp3d extrusionH="125400" prstMaterial="legacyMatte">
              <a:bevelT w="13500" h="13500" prst="angle"/>
              <a:bevelB w="13500" h="13500" prst="angle"/>
              <a:extrusionClr>
                <a:srgbClr val="66FF33"/>
              </a:extrusionClr>
            </a:sp3d>
          </p:spPr>
          <p:txBody>
            <a:bodyPr tIns="0">
              <a:flatTx/>
            </a:bodyPr>
            <a:lstStyle/>
            <a:p>
              <a:endParaRPr lang="en-GB">
                <a:latin typeface="Calibri" pitchFamily="34" charset="0"/>
              </a:endParaRPr>
            </a:p>
          </p:txBody>
        </p:sp>
        <p:sp>
          <p:nvSpPr>
            <p:cNvPr id="155652" name="Rectangle 5"/>
            <p:cNvSpPr>
              <a:spLocks noChangeArrowheads="1"/>
            </p:cNvSpPr>
            <p:nvPr/>
          </p:nvSpPr>
          <p:spPr bwMode="auto">
            <a:xfrm>
              <a:off x="1889" y="3419"/>
              <a:ext cx="2012" cy="149"/>
            </a:xfrm>
            <a:prstGeom prst="rect">
              <a:avLst/>
            </a:prstGeom>
            <a:noFill/>
            <a:ln w="9525" algn="ctr">
              <a:noFill/>
              <a:miter lim="800000"/>
              <a:headEnd/>
              <a:tailEnd/>
            </a:ln>
          </p:spPr>
          <p:txBody>
            <a:bodyPr wrap="none" tIns="0">
              <a:spAutoFit/>
            </a:bodyPr>
            <a:lstStyle/>
            <a:p>
              <a:pPr algn="ctr" eaLnBrk="0" hangingPunct="0"/>
              <a:r>
                <a:rPr lang="en-GB" b="1">
                  <a:solidFill>
                    <a:srgbClr val="336600"/>
                  </a:solidFill>
                  <a:latin typeface="Georgia" pitchFamily="18" charset="0"/>
                </a:rPr>
                <a:t>network infrastructure, GÉANT</a:t>
              </a:r>
              <a:endParaRPr lang="fr-FR" b="1">
                <a:solidFill>
                  <a:srgbClr val="336600"/>
                </a:solidFill>
                <a:latin typeface="Georgia" pitchFamily="18" charset="0"/>
              </a:endParaRPr>
            </a:p>
          </p:txBody>
        </p:sp>
      </p:grpSp>
      <p:grpSp>
        <p:nvGrpSpPr>
          <p:cNvPr id="3" name="Group 6"/>
          <p:cNvGrpSpPr>
            <a:grpSpLocks/>
          </p:cNvGrpSpPr>
          <p:nvPr/>
        </p:nvGrpSpPr>
        <p:grpSpPr bwMode="auto">
          <a:xfrm>
            <a:off x="1042988" y="2563813"/>
            <a:ext cx="995362" cy="989012"/>
            <a:chOff x="661" y="1213"/>
            <a:chExt cx="627" cy="623"/>
          </a:xfrm>
        </p:grpSpPr>
        <p:sp>
          <p:nvSpPr>
            <p:cNvPr id="155654" name="Oval 7"/>
            <p:cNvSpPr>
              <a:spLocks noChangeArrowheads="1"/>
            </p:cNvSpPr>
            <p:nvPr/>
          </p:nvSpPr>
          <p:spPr bwMode="auto">
            <a:xfrm rot="-60000">
              <a:off x="661" y="1213"/>
              <a:ext cx="627" cy="623"/>
            </a:xfrm>
            <a:prstGeom prst="ellipse">
              <a:avLst/>
            </a:prstGeom>
            <a:gradFill rotWithShape="0">
              <a:gsLst>
                <a:gs pos="0">
                  <a:srgbClr val="3333CC"/>
                </a:gs>
                <a:gs pos="100000">
                  <a:srgbClr val="17175E"/>
                </a:gs>
              </a:gsLst>
              <a:path path="shape">
                <a:fillToRect l="50000" t="50000" r="50000" b="50000"/>
              </a:path>
            </a:gradFill>
            <a:ln w="9525">
              <a:noFill/>
              <a:round/>
              <a:headEnd/>
              <a:tailEnd/>
            </a:ln>
          </p:spPr>
          <p:txBody>
            <a:bodyPr wrap="none" anchor="ctr"/>
            <a:lstStyle/>
            <a:p>
              <a:endParaRPr lang="en-GB">
                <a:latin typeface="Calibri" pitchFamily="34" charset="0"/>
              </a:endParaRPr>
            </a:p>
          </p:txBody>
        </p:sp>
        <p:sp>
          <p:nvSpPr>
            <p:cNvPr id="155655" name="WordArt 8"/>
            <p:cNvSpPr>
              <a:spLocks noChangeArrowheads="1" noChangeShapeType="1" noTextEdit="1"/>
            </p:cNvSpPr>
            <p:nvPr/>
          </p:nvSpPr>
          <p:spPr bwMode="auto">
            <a:xfrm rot="-1140000">
              <a:off x="736" y="1467"/>
              <a:ext cx="549" cy="267"/>
            </a:xfrm>
            <a:prstGeom prst="rect">
              <a:avLst/>
            </a:prstGeom>
          </p:spPr>
          <p:txBody>
            <a:bodyPr wrap="none" fromWordArt="1">
              <a:prstTxWarp prst="textCanDown">
                <a:avLst>
                  <a:gd name="adj" fmla="val 33333"/>
                </a:avLst>
              </a:prstTxWarp>
            </a:bodyPr>
            <a:lstStyle/>
            <a:p>
              <a:pPr algn="ctr"/>
              <a:r>
                <a:rPr lang="en-US" sz="3600" kern="10">
                  <a:ln w="3240">
                    <a:solidFill>
                      <a:srgbClr val="FFFFFF"/>
                    </a:solidFill>
                    <a:miter lim="800000"/>
                    <a:headEnd/>
                    <a:tailEnd/>
                  </a:ln>
                  <a:solidFill>
                    <a:srgbClr val="FFFFFF"/>
                  </a:solidFill>
                  <a:latin typeface="Georgia"/>
                </a:rPr>
                <a:t>biology</a:t>
              </a:r>
            </a:p>
          </p:txBody>
        </p:sp>
      </p:grpSp>
      <p:grpSp>
        <p:nvGrpSpPr>
          <p:cNvPr id="155656" name="Group 9"/>
          <p:cNvGrpSpPr>
            <a:grpSpLocks/>
          </p:cNvGrpSpPr>
          <p:nvPr/>
        </p:nvGrpSpPr>
        <p:grpSpPr bwMode="auto">
          <a:xfrm>
            <a:off x="1584325" y="2852738"/>
            <a:ext cx="5784850" cy="2808287"/>
            <a:chOff x="1417" y="1944"/>
            <a:chExt cx="2943" cy="1314"/>
          </a:xfrm>
        </p:grpSpPr>
        <p:sp>
          <p:nvSpPr>
            <p:cNvPr id="155657" name="Freeform 10"/>
            <p:cNvSpPr>
              <a:spLocks/>
            </p:cNvSpPr>
            <p:nvPr/>
          </p:nvSpPr>
          <p:spPr bwMode="auto">
            <a:xfrm>
              <a:off x="1417" y="1944"/>
              <a:ext cx="2943" cy="1314"/>
            </a:xfrm>
            <a:custGeom>
              <a:avLst/>
              <a:gdLst>
                <a:gd name="T0" fmla="*/ 0 w 3444"/>
                <a:gd name="T1" fmla="*/ 628 h 1405"/>
                <a:gd name="T2" fmla="*/ 91 w 3444"/>
                <a:gd name="T3" fmla="*/ 0 h 1405"/>
                <a:gd name="T4" fmla="*/ 430 w 3444"/>
                <a:gd name="T5" fmla="*/ 0 h 1405"/>
                <a:gd name="T6" fmla="*/ 522 w 3444"/>
                <a:gd name="T7" fmla="*/ 628 h 1405"/>
                <a:gd name="T8" fmla="*/ 0 w 3444"/>
                <a:gd name="T9" fmla="*/ 628 h 1405"/>
                <a:gd name="T10" fmla="*/ 0 60000 65536"/>
                <a:gd name="T11" fmla="*/ 0 60000 65536"/>
                <a:gd name="T12" fmla="*/ 0 60000 65536"/>
                <a:gd name="T13" fmla="*/ 0 60000 65536"/>
                <a:gd name="T14" fmla="*/ 0 60000 65536"/>
                <a:gd name="T15" fmla="*/ 0 w 3444"/>
                <a:gd name="T16" fmla="*/ 0 h 1405"/>
                <a:gd name="T17" fmla="*/ 3444 w 3444"/>
                <a:gd name="T18" fmla="*/ 1405 h 1405"/>
              </a:gdLst>
              <a:ahLst/>
              <a:cxnLst>
                <a:cxn ang="T10">
                  <a:pos x="T0" y="T1"/>
                </a:cxn>
                <a:cxn ang="T11">
                  <a:pos x="T2" y="T3"/>
                </a:cxn>
                <a:cxn ang="T12">
                  <a:pos x="T4" y="T5"/>
                </a:cxn>
                <a:cxn ang="T13">
                  <a:pos x="T6" y="T7"/>
                </a:cxn>
                <a:cxn ang="T14">
                  <a:pos x="T8" y="T9"/>
                </a:cxn>
              </a:cxnLst>
              <a:rect l="T15" t="T16" r="T17" b="T18"/>
              <a:pathLst>
                <a:path w="3444" h="1405">
                  <a:moveTo>
                    <a:pt x="0" y="1405"/>
                  </a:moveTo>
                  <a:lnTo>
                    <a:pt x="599" y="0"/>
                  </a:lnTo>
                  <a:lnTo>
                    <a:pt x="2833" y="0"/>
                  </a:lnTo>
                  <a:lnTo>
                    <a:pt x="3444" y="1405"/>
                  </a:lnTo>
                  <a:lnTo>
                    <a:pt x="0" y="1405"/>
                  </a:lnTo>
                  <a:close/>
                </a:path>
              </a:pathLst>
            </a:custGeom>
            <a:solidFill>
              <a:srgbClr val="3399FF">
                <a:alpha val="47058"/>
              </a:srgbClr>
            </a:solidFill>
            <a:ln w="9525">
              <a:miter lim="800000"/>
              <a:headEnd/>
              <a:tailEnd/>
            </a:ln>
            <a:scene3d>
              <a:camera prst="legacyObliqueBottom"/>
              <a:lightRig rig="legacyFlat3" dir="b"/>
            </a:scene3d>
            <a:sp3d extrusionH="125400" prstMaterial="legacyMatte">
              <a:bevelT w="13500" h="13500" prst="angle"/>
              <a:bevelB w="13500" h="13500" prst="angle"/>
              <a:extrusionClr>
                <a:srgbClr val="3399FF"/>
              </a:extrusionClr>
            </a:sp3d>
          </p:spPr>
          <p:txBody>
            <a:bodyPr tIns="0">
              <a:flatTx/>
            </a:bodyPr>
            <a:lstStyle/>
            <a:p>
              <a:endParaRPr lang="en-GB">
                <a:latin typeface="Calibri" pitchFamily="34" charset="0"/>
              </a:endParaRPr>
            </a:p>
          </p:txBody>
        </p:sp>
        <p:sp>
          <p:nvSpPr>
            <p:cNvPr id="75787" name="Rectangle 11"/>
            <p:cNvSpPr>
              <a:spLocks noChangeArrowheads="1"/>
            </p:cNvSpPr>
            <p:nvPr/>
          </p:nvSpPr>
          <p:spPr bwMode="auto">
            <a:xfrm>
              <a:off x="1432" y="3093"/>
              <a:ext cx="2928" cy="150"/>
            </a:xfrm>
            <a:prstGeom prst="rect">
              <a:avLst/>
            </a:prstGeom>
            <a:noFill/>
            <a:ln w="9525" algn="ctr">
              <a:noFill/>
              <a:miter lim="800000"/>
              <a:headEnd/>
              <a:tailEnd/>
            </a:ln>
            <a:effectLst/>
          </p:spPr>
          <p:txBody>
            <a:bodyPr wrap="none" tIns="0">
              <a:spAutoFit/>
              <a:flatTx/>
            </a:bodyPr>
            <a:lstStyle/>
            <a:p>
              <a:pPr algn="ctr" eaLnBrk="0" fontAlgn="auto" hangingPunct="0">
                <a:spcBef>
                  <a:spcPts val="0"/>
                </a:spcBef>
                <a:spcAft>
                  <a:spcPts val="0"/>
                </a:spcAft>
                <a:defRPr/>
              </a:pPr>
              <a:r>
                <a:rPr lang="en-GB" b="1">
                  <a:solidFill>
                    <a:schemeClr val="accent2"/>
                  </a:solidFill>
                  <a:latin typeface="Georgia" pitchFamily="18" charset="0"/>
                  <a:ea typeface="+mn-ea"/>
                  <a:cs typeface="+mn-cs"/>
                </a:rPr>
                <a:t> distributed computing/software infrastructure</a:t>
              </a:r>
              <a:endParaRPr lang="fr-FR" b="1">
                <a:solidFill>
                  <a:schemeClr val="accent2"/>
                </a:solidFill>
                <a:effectLst>
                  <a:outerShdw blurRad="38100" dist="38100" dir="2700000" algn="tl">
                    <a:srgbClr val="C0C0C0"/>
                  </a:outerShdw>
                </a:effectLst>
                <a:latin typeface="Georgia" pitchFamily="18" charset="0"/>
                <a:ea typeface="+mn-ea"/>
                <a:cs typeface="+mn-cs"/>
              </a:endParaRPr>
            </a:p>
          </p:txBody>
        </p:sp>
      </p:grpSp>
      <p:grpSp>
        <p:nvGrpSpPr>
          <p:cNvPr id="5" name="Group 16"/>
          <p:cNvGrpSpPr>
            <a:grpSpLocks/>
          </p:cNvGrpSpPr>
          <p:nvPr/>
        </p:nvGrpSpPr>
        <p:grpSpPr bwMode="auto">
          <a:xfrm>
            <a:off x="7019925" y="2852738"/>
            <a:ext cx="995363" cy="989012"/>
            <a:chOff x="4319" y="1622"/>
            <a:chExt cx="627" cy="623"/>
          </a:xfrm>
        </p:grpSpPr>
        <p:sp>
          <p:nvSpPr>
            <p:cNvPr id="155660" name="Oval 17"/>
            <p:cNvSpPr>
              <a:spLocks noChangeArrowheads="1"/>
            </p:cNvSpPr>
            <p:nvPr/>
          </p:nvSpPr>
          <p:spPr bwMode="auto">
            <a:xfrm rot="-60000">
              <a:off x="4319" y="1622"/>
              <a:ext cx="627" cy="623"/>
            </a:xfrm>
            <a:prstGeom prst="ellipse">
              <a:avLst/>
            </a:prstGeom>
            <a:gradFill rotWithShape="1">
              <a:gsLst>
                <a:gs pos="0">
                  <a:srgbClr val="FF9933"/>
                </a:gs>
                <a:gs pos="100000">
                  <a:srgbClr val="CC3300"/>
                </a:gs>
              </a:gsLst>
              <a:path path="shape">
                <a:fillToRect l="50000" t="50000" r="50000" b="50000"/>
              </a:path>
            </a:gradFill>
            <a:ln w="9525">
              <a:noFill/>
              <a:round/>
              <a:headEnd/>
              <a:tailEnd/>
            </a:ln>
          </p:spPr>
          <p:txBody>
            <a:bodyPr wrap="none" anchor="ctr"/>
            <a:lstStyle/>
            <a:p>
              <a:endParaRPr lang="en-GB">
                <a:latin typeface="Calibri" pitchFamily="34" charset="0"/>
              </a:endParaRPr>
            </a:p>
          </p:txBody>
        </p:sp>
        <p:sp>
          <p:nvSpPr>
            <p:cNvPr id="155661" name="WordArt 18"/>
            <p:cNvSpPr>
              <a:spLocks noChangeArrowheads="1" noChangeShapeType="1" noTextEdit="1"/>
            </p:cNvSpPr>
            <p:nvPr/>
          </p:nvSpPr>
          <p:spPr bwMode="auto">
            <a:xfrm rot="1113219">
              <a:off x="4340" y="1876"/>
              <a:ext cx="549" cy="267"/>
            </a:xfrm>
            <a:prstGeom prst="rect">
              <a:avLst/>
            </a:prstGeom>
          </p:spPr>
          <p:txBody>
            <a:bodyPr wrap="none" fromWordArt="1">
              <a:prstTxWarp prst="textCanDown">
                <a:avLst>
                  <a:gd name="adj" fmla="val 33333"/>
                </a:avLst>
              </a:prstTxWarp>
            </a:bodyPr>
            <a:lstStyle/>
            <a:p>
              <a:pPr algn="ctr"/>
              <a:r>
                <a:rPr lang="en-US" sz="3600" kern="10">
                  <a:ln w="3240">
                    <a:solidFill>
                      <a:srgbClr val="FFFFFF"/>
                    </a:solidFill>
                    <a:miter lim="800000"/>
                    <a:headEnd/>
                    <a:tailEnd/>
                  </a:ln>
                  <a:solidFill>
                    <a:srgbClr val="FFFFFF"/>
                  </a:solidFill>
                  <a:latin typeface="Georgia"/>
                </a:rPr>
                <a:t>astro</a:t>
              </a:r>
            </a:p>
          </p:txBody>
        </p:sp>
      </p:grpSp>
      <p:grpSp>
        <p:nvGrpSpPr>
          <p:cNvPr id="6" name="Group 74"/>
          <p:cNvGrpSpPr>
            <a:grpSpLocks/>
          </p:cNvGrpSpPr>
          <p:nvPr/>
        </p:nvGrpSpPr>
        <p:grpSpPr bwMode="auto">
          <a:xfrm>
            <a:off x="2914650" y="1268413"/>
            <a:ext cx="995363" cy="989012"/>
            <a:chOff x="1974" y="1083"/>
            <a:chExt cx="627" cy="623"/>
          </a:xfrm>
        </p:grpSpPr>
        <p:sp>
          <p:nvSpPr>
            <p:cNvPr id="155663" name="Oval 21"/>
            <p:cNvSpPr>
              <a:spLocks noChangeArrowheads="1"/>
            </p:cNvSpPr>
            <p:nvPr/>
          </p:nvSpPr>
          <p:spPr bwMode="auto">
            <a:xfrm rot="-60000">
              <a:off x="1974" y="1083"/>
              <a:ext cx="627" cy="623"/>
            </a:xfrm>
            <a:prstGeom prst="ellipse">
              <a:avLst/>
            </a:prstGeom>
            <a:gradFill rotWithShape="0">
              <a:gsLst>
                <a:gs pos="0">
                  <a:srgbClr val="33CC33"/>
                </a:gs>
                <a:gs pos="100000">
                  <a:srgbClr val="336600"/>
                </a:gs>
              </a:gsLst>
              <a:path path="shape">
                <a:fillToRect l="50000" t="50000" r="50000" b="50000"/>
              </a:path>
            </a:gradFill>
            <a:ln w="9525">
              <a:noFill/>
              <a:round/>
              <a:headEnd/>
              <a:tailEnd/>
            </a:ln>
          </p:spPr>
          <p:txBody>
            <a:bodyPr wrap="none" anchor="ctr"/>
            <a:lstStyle/>
            <a:p>
              <a:endParaRPr lang="en-GB">
                <a:latin typeface="Calibri" pitchFamily="34" charset="0"/>
              </a:endParaRPr>
            </a:p>
          </p:txBody>
        </p:sp>
        <p:sp>
          <p:nvSpPr>
            <p:cNvPr id="155664" name="WordArt 22"/>
            <p:cNvSpPr>
              <a:spLocks noChangeArrowheads="1" noChangeShapeType="1" noTextEdit="1"/>
            </p:cNvSpPr>
            <p:nvPr/>
          </p:nvSpPr>
          <p:spPr bwMode="auto">
            <a:xfrm rot="-479290">
              <a:off x="2018" y="1253"/>
              <a:ext cx="549" cy="315"/>
            </a:xfrm>
            <a:prstGeom prst="rect">
              <a:avLst/>
            </a:prstGeom>
          </p:spPr>
          <p:txBody>
            <a:bodyPr wrap="none" fromWordArt="1">
              <a:prstTxWarp prst="textCanDown">
                <a:avLst>
                  <a:gd name="adj" fmla="val 23278"/>
                </a:avLst>
              </a:prstTxWarp>
            </a:bodyPr>
            <a:lstStyle/>
            <a:p>
              <a:pPr algn="ctr"/>
              <a:r>
                <a:rPr lang="en-US" sz="3600" kern="10">
                  <a:ln w="3240">
                    <a:solidFill>
                      <a:srgbClr val="FFFFFF"/>
                    </a:solidFill>
                    <a:miter lim="800000"/>
                    <a:headEnd/>
                    <a:tailEnd/>
                  </a:ln>
                  <a:solidFill>
                    <a:srgbClr val="FFFFFF"/>
                  </a:solidFill>
                  <a:latin typeface="Georgia"/>
                </a:rPr>
                <a:t>Geo</a:t>
              </a:r>
            </a:p>
            <a:p>
              <a:pPr algn="ctr"/>
              <a:r>
                <a:rPr lang="en-US" sz="3600" kern="10">
                  <a:ln w="3240">
                    <a:solidFill>
                      <a:srgbClr val="FFFFFF"/>
                    </a:solidFill>
                    <a:miter lim="800000"/>
                    <a:headEnd/>
                    <a:tailEnd/>
                  </a:ln>
                  <a:solidFill>
                    <a:srgbClr val="FFFFFF"/>
                  </a:solidFill>
                  <a:latin typeface="Georgia"/>
                </a:rPr>
                <a:t>Earth</a:t>
              </a:r>
            </a:p>
          </p:txBody>
        </p:sp>
      </p:grpSp>
      <p:grpSp>
        <p:nvGrpSpPr>
          <p:cNvPr id="7" name="Group 24"/>
          <p:cNvGrpSpPr>
            <a:grpSpLocks/>
          </p:cNvGrpSpPr>
          <p:nvPr/>
        </p:nvGrpSpPr>
        <p:grpSpPr bwMode="auto">
          <a:xfrm>
            <a:off x="5291138" y="1339850"/>
            <a:ext cx="995362" cy="989013"/>
            <a:chOff x="3110" y="931"/>
            <a:chExt cx="627" cy="623"/>
          </a:xfrm>
        </p:grpSpPr>
        <p:sp>
          <p:nvSpPr>
            <p:cNvPr id="155666" name="Oval 25"/>
            <p:cNvSpPr>
              <a:spLocks noChangeArrowheads="1"/>
            </p:cNvSpPr>
            <p:nvPr/>
          </p:nvSpPr>
          <p:spPr bwMode="auto">
            <a:xfrm rot="60000" flipH="1">
              <a:off x="3110" y="931"/>
              <a:ext cx="627" cy="623"/>
            </a:xfrm>
            <a:prstGeom prst="ellipse">
              <a:avLst/>
            </a:prstGeom>
            <a:gradFill rotWithShape="0">
              <a:gsLst>
                <a:gs pos="0">
                  <a:srgbClr val="CC3300"/>
                </a:gs>
                <a:gs pos="100000">
                  <a:srgbClr val="990000"/>
                </a:gs>
              </a:gsLst>
              <a:path path="shape">
                <a:fillToRect l="50000" t="50000" r="50000" b="50000"/>
              </a:path>
            </a:gradFill>
            <a:ln w="9525">
              <a:noFill/>
              <a:round/>
              <a:headEnd/>
              <a:tailEnd/>
            </a:ln>
          </p:spPr>
          <p:txBody>
            <a:bodyPr wrap="none" anchor="ctr"/>
            <a:lstStyle/>
            <a:p>
              <a:endParaRPr lang="en-GB">
                <a:latin typeface="Calibri" pitchFamily="34" charset="0"/>
              </a:endParaRPr>
            </a:p>
          </p:txBody>
        </p:sp>
        <p:sp>
          <p:nvSpPr>
            <p:cNvPr id="155667" name="WordArt 26"/>
            <p:cNvSpPr>
              <a:spLocks noChangeArrowheads="1" noChangeShapeType="1" noTextEdit="1"/>
            </p:cNvSpPr>
            <p:nvPr/>
          </p:nvSpPr>
          <p:spPr bwMode="auto">
            <a:xfrm rot="515017">
              <a:off x="3140" y="1194"/>
              <a:ext cx="549" cy="267"/>
            </a:xfrm>
            <a:prstGeom prst="rect">
              <a:avLst/>
            </a:prstGeom>
          </p:spPr>
          <p:txBody>
            <a:bodyPr wrap="none" fromWordArt="1">
              <a:prstTxWarp prst="textCanDown">
                <a:avLst>
                  <a:gd name="adj" fmla="val 33333"/>
                </a:avLst>
              </a:prstTxWarp>
            </a:bodyPr>
            <a:lstStyle/>
            <a:p>
              <a:pPr algn="ctr"/>
              <a:r>
                <a:rPr lang="en-US" sz="3600" kern="10">
                  <a:ln w="3240">
                    <a:solidFill>
                      <a:srgbClr val="FFFFFF"/>
                    </a:solidFill>
                    <a:miter lim="800000"/>
                    <a:headEnd/>
                    <a:tailEnd/>
                  </a:ln>
                  <a:solidFill>
                    <a:srgbClr val="FFFFFF"/>
                  </a:solidFill>
                  <a:latin typeface="Georgia"/>
                </a:rPr>
                <a:t>Climate</a:t>
              </a:r>
            </a:p>
          </p:txBody>
        </p:sp>
      </p:grpSp>
      <p:grpSp>
        <p:nvGrpSpPr>
          <p:cNvPr id="8" name="Group 101"/>
          <p:cNvGrpSpPr>
            <a:grpSpLocks/>
          </p:cNvGrpSpPr>
          <p:nvPr/>
        </p:nvGrpSpPr>
        <p:grpSpPr bwMode="auto">
          <a:xfrm>
            <a:off x="4427538" y="3644900"/>
            <a:ext cx="1590675" cy="1152525"/>
            <a:chOff x="2744" y="2523"/>
            <a:chExt cx="1002" cy="726"/>
          </a:xfrm>
        </p:grpSpPr>
        <p:pic>
          <p:nvPicPr>
            <p:cNvPr id="155669" name="Picture 96" descr="cutoffmap"/>
            <p:cNvPicPr>
              <a:picLocks noChangeAspect="1" noChangeArrowheads="1"/>
            </p:cNvPicPr>
            <p:nvPr/>
          </p:nvPicPr>
          <p:blipFill>
            <a:blip r:embed="rId3" cstate="print"/>
            <a:srcRect/>
            <a:stretch>
              <a:fillRect/>
            </a:stretch>
          </p:blipFill>
          <p:spPr bwMode="auto">
            <a:xfrm>
              <a:off x="2744" y="2523"/>
              <a:ext cx="719" cy="387"/>
            </a:xfrm>
            <a:prstGeom prst="rect">
              <a:avLst/>
            </a:prstGeom>
            <a:noFill/>
            <a:ln w="9525">
              <a:noFill/>
              <a:miter lim="800000"/>
              <a:headEnd/>
              <a:tailEnd/>
            </a:ln>
          </p:spPr>
        </p:pic>
        <p:grpSp>
          <p:nvGrpSpPr>
            <p:cNvPr id="155670" name="Group 93"/>
            <p:cNvGrpSpPr>
              <a:grpSpLocks/>
            </p:cNvGrpSpPr>
            <p:nvPr/>
          </p:nvGrpSpPr>
          <p:grpSpPr bwMode="auto">
            <a:xfrm>
              <a:off x="2925" y="2795"/>
              <a:ext cx="821" cy="454"/>
              <a:chOff x="204" y="3657"/>
              <a:chExt cx="821" cy="454"/>
            </a:xfrm>
          </p:grpSpPr>
          <p:pic>
            <p:nvPicPr>
              <p:cNvPr id="155671" name="Picture 92" descr="stars_and_gas"/>
              <p:cNvPicPr>
                <a:picLocks noChangeAspect="1" noChangeArrowheads="1"/>
              </p:cNvPicPr>
              <p:nvPr/>
            </p:nvPicPr>
            <p:blipFill>
              <a:blip r:embed="rId4" cstate="print"/>
              <a:srcRect/>
              <a:stretch>
                <a:fillRect/>
              </a:stretch>
            </p:blipFill>
            <p:spPr bwMode="auto">
              <a:xfrm>
                <a:off x="385" y="3748"/>
                <a:ext cx="454" cy="317"/>
              </a:xfrm>
              <a:prstGeom prst="rect">
                <a:avLst/>
              </a:prstGeom>
              <a:noFill/>
              <a:ln w="9525">
                <a:noFill/>
                <a:miter lim="800000"/>
                <a:headEnd/>
                <a:tailEnd/>
              </a:ln>
            </p:spPr>
          </p:pic>
          <p:sp>
            <p:nvSpPr>
              <p:cNvPr id="155672" name="Oval 52"/>
              <p:cNvSpPr>
                <a:spLocks noChangeArrowheads="1"/>
              </p:cNvSpPr>
              <p:nvPr/>
            </p:nvSpPr>
            <p:spPr bwMode="auto">
              <a:xfrm flipH="1">
                <a:off x="204" y="3657"/>
                <a:ext cx="821" cy="454"/>
              </a:xfrm>
              <a:prstGeom prst="ellipse">
                <a:avLst/>
              </a:prstGeom>
              <a:solidFill>
                <a:srgbClr val="FF6600">
                  <a:alpha val="39999"/>
                </a:srgbClr>
              </a:solidFill>
              <a:ln w="9525">
                <a:round/>
                <a:headEnd/>
                <a:tailEnd/>
              </a:ln>
              <a:scene3d>
                <a:camera prst="legacyObliqueBottom"/>
                <a:lightRig rig="legacyFlat3" dir="b"/>
              </a:scene3d>
              <a:sp3d extrusionH="125400" prstMaterial="legacyMatte">
                <a:bevelT w="13500" h="13500" prst="angle"/>
                <a:bevelB w="13500" h="13500" prst="angle"/>
                <a:extrusionClr>
                  <a:srgbClr val="FF6600"/>
                </a:extrusionClr>
              </a:sp3d>
            </p:spPr>
            <p:txBody>
              <a:bodyPr wrap="none" tIns="0" anchor="ctr">
                <a:flatTx/>
              </a:bodyPr>
              <a:lstStyle/>
              <a:p>
                <a:endParaRPr lang="en-GB">
                  <a:latin typeface="Calibri" pitchFamily="34" charset="0"/>
                </a:endParaRPr>
              </a:p>
            </p:txBody>
          </p:sp>
        </p:grpSp>
      </p:grpSp>
      <p:grpSp>
        <p:nvGrpSpPr>
          <p:cNvPr id="10" name="Group 102"/>
          <p:cNvGrpSpPr>
            <a:grpSpLocks/>
          </p:cNvGrpSpPr>
          <p:nvPr/>
        </p:nvGrpSpPr>
        <p:grpSpPr bwMode="auto">
          <a:xfrm>
            <a:off x="3059113" y="3068638"/>
            <a:ext cx="1152525" cy="1244600"/>
            <a:chOff x="1882" y="2160"/>
            <a:chExt cx="726" cy="784"/>
          </a:xfrm>
        </p:grpSpPr>
        <p:pic>
          <p:nvPicPr>
            <p:cNvPr id="155674" name="Picture 90" descr="fao"/>
            <p:cNvPicPr>
              <a:picLocks noChangeAspect="1" noChangeArrowheads="1"/>
            </p:cNvPicPr>
            <p:nvPr/>
          </p:nvPicPr>
          <p:blipFill>
            <a:blip r:embed="rId5" cstate="print"/>
            <a:srcRect b="6689"/>
            <a:stretch>
              <a:fillRect/>
            </a:stretch>
          </p:blipFill>
          <p:spPr bwMode="auto">
            <a:xfrm>
              <a:off x="2109" y="2568"/>
              <a:ext cx="454" cy="376"/>
            </a:xfrm>
            <a:prstGeom prst="rect">
              <a:avLst/>
            </a:prstGeom>
            <a:noFill/>
            <a:ln w="9525">
              <a:noFill/>
              <a:miter lim="800000"/>
              <a:headEnd/>
              <a:tailEnd/>
            </a:ln>
          </p:spPr>
        </p:pic>
        <p:grpSp>
          <p:nvGrpSpPr>
            <p:cNvPr id="155675" name="Group 76"/>
            <p:cNvGrpSpPr>
              <a:grpSpLocks/>
            </p:cNvGrpSpPr>
            <p:nvPr/>
          </p:nvGrpSpPr>
          <p:grpSpPr bwMode="auto">
            <a:xfrm>
              <a:off x="1882" y="2160"/>
              <a:ext cx="726" cy="494"/>
              <a:chOff x="249" y="3385"/>
              <a:chExt cx="708" cy="494"/>
            </a:xfrm>
          </p:grpSpPr>
          <p:pic>
            <p:nvPicPr>
              <p:cNvPr id="155676" name="Picture 75" descr="esa"/>
              <p:cNvPicPr>
                <a:picLocks noChangeAspect="1" noChangeArrowheads="1"/>
              </p:cNvPicPr>
              <p:nvPr/>
            </p:nvPicPr>
            <p:blipFill>
              <a:blip r:embed="rId6" cstate="print"/>
              <a:srcRect l="25902" t="13089" b="28374"/>
              <a:stretch>
                <a:fillRect/>
              </a:stretch>
            </p:blipFill>
            <p:spPr bwMode="auto">
              <a:xfrm>
                <a:off x="385" y="3489"/>
                <a:ext cx="454" cy="318"/>
              </a:xfrm>
              <a:prstGeom prst="rect">
                <a:avLst/>
              </a:prstGeom>
              <a:noFill/>
              <a:ln w="9525">
                <a:noFill/>
                <a:miter lim="800000"/>
                <a:headEnd/>
                <a:tailEnd/>
              </a:ln>
            </p:spPr>
          </p:pic>
          <p:sp>
            <p:nvSpPr>
              <p:cNvPr id="155677" name="Oval 55"/>
              <p:cNvSpPr>
                <a:spLocks noChangeArrowheads="1"/>
              </p:cNvSpPr>
              <p:nvPr/>
            </p:nvSpPr>
            <p:spPr bwMode="auto">
              <a:xfrm>
                <a:off x="249" y="3385"/>
                <a:ext cx="708" cy="494"/>
              </a:xfrm>
              <a:prstGeom prst="ellipse">
                <a:avLst/>
              </a:prstGeom>
              <a:solidFill>
                <a:srgbClr val="2DB52D">
                  <a:alpha val="39999"/>
                </a:srgbClr>
              </a:solidFill>
              <a:ln w="9525">
                <a:round/>
                <a:headEnd/>
                <a:tailEnd/>
              </a:ln>
              <a:scene3d>
                <a:camera prst="legacyObliqueBottom"/>
                <a:lightRig rig="legacyFlat3" dir="b"/>
              </a:scene3d>
              <a:sp3d extrusionH="125400" prstMaterial="legacyMatte">
                <a:bevelT w="13500" h="13500" prst="angle"/>
                <a:bevelB w="13500" h="13500" prst="angle"/>
                <a:extrusionClr>
                  <a:srgbClr val="2DB52D"/>
                </a:extrusionClr>
              </a:sp3d>
            </p:spPr>
            <p:txBody>
              <a:bodyPr wrap="none" tIns="0" anchor="ctr">
                <a:flatTx/>
              </a:bodyPr>
              <a:lstStyle/>
              <a:p>
                <a:endParaRPr lang="en-GB">
                  <a:latin typeface="Calibri" pitchFamily="34" charset="0"/>
                </a:endParaRPr>
              </a:p>
            </p:txBody>
          </p:sp>
        </p:grpSp>
      </p:grpSp>
      <p:grpSp>
        <p:nvGrpSpPr>
          <p:cNvPr id="12" name="Group 85"/>
          <p:cNvGrpSpPr>
            <a:grpSpLocks/>
          </p:cNvGrpSpPr>
          <p:nvPr/>
        </p:nvGrpSpPr>
        <p:grpSpPr bwMode="auto">
          <a:xfrm>
            <a:off x="4714875" y="3068638"/>
            <a:ext cx="1296988" cy="719137"/>
            <a:chOff x="80" y="3249"/>
            <a:chExt cx="771" cy="544"/>
          </a:xfrm>
        </p:grpSpPr>
        <p:pic>
          <p:nvPicPr>
            <p:cNvPr id="155679" name="Picture 79" descr="AGCM"/>
            <p:cNvPicPr>
              <a:picLocks noChangeAspect="1" noChangeArrowheads="1"/>
            </p:cNvPicPr>
            <p:nvPr/>
          </p:nvPicPr>
          <p:blipFill>
            <a:blip r:embed="rId7" cstate="print"/>
            <a:srcRect/>
            <a:stretch>
              <a:fillRect/>
            </a:stretch>
          </p:blipFill>
          <p:spPr bwMode="auto">
            <a:xfrm>
              <a:off x="271" y="3340"/>
              <a:ext cx="389" cy="391"/>
            </a:xfrm>
            <a:prstGeom prst="rect">
              <a:avLst/>
            </a:prstGeom>
            <a:noFill/>
            <a:ln w="9525">
              <a:noFill/>
              <a:miter lim="800000"/>
              <a:headEnd/>
              <a:tailEnd/>
            </a:ln>
          </p:spPr>
        </p:pic>
        <p:sp>
          <p:nvSpPr>
            <p:cNvPr id="155680" name="Oval 58"/>
            <p:cNvSpPr>
              <a:spLocks noChangeArrowheads="1"/>
            </p:cNvSpPr>
            <p:nvPr/>
          </p:nvSpPr>
          <p:spPr bwMode="auto">
            <a:xfrm flipH="1">
              <a:off x="80" y="3249"/>
              <a:ext cx="771" cy="544"/>
            </a:xfrm>
            <a:prstGeom prst="ellipse">
              <a:avLst/>
            </a:prstGeom>
            <a:solidFill>
              <a:srgbClr val="CC3300">
                <a:alpha val="39999"/>
              </a:srgbClr>
            </a:solidFill>
            <a:ln w="9525">
              <a:round/>
              <a:headEnd/>
              <a:tailEnd/>
            </a:ln>
            <a:scene3d>
              <a:camera prst="legacyObliqueBottom"/>
              <a:lightRig rig="legacyFlat3" dir="b"/>
            </a:scene3d>
            <a:sp3d extrusionH="125400" prstMaterial="legacyMatte">
              <a:bevelT w="13500" h="13500" prst="angle"/>
              <a:bevelB w="13500" h="13500" prst="angle"/>
              <a:extrusionClr>
                <a:srgbClr val="CC3300"/>
              </a:extrusionClr>
            </a:sp3d>
          </p:spPr>
          <p:txBody>
            <a:bodyPr wrap="none" tIns="0" anchor="ctr">
              <a:flatTx/>
            </a:bodyPr>
            <a:lstStyle/>
            <a:p>
              <a:endParaRPr lang="en-GB">
                <a:latin typeface="Calibri" pitchFamily="34" charset="0"/>
              </a:endParaRPr>
            </a:p>
          </p:txBody>
        </p:sp>
      </p:grpSp>
      <p:sp>
        <p:nvSpPr>
          <p:cNvPr id="155681" name="Text Box 3"/>
          <p:cNvSpPr txBox="1">
            <a:spLocks noChangeArrowheads="1"/>
          </p:cNvSpPr>
          <p:nvPr/>
        </p:nvSpPr>
        <p:spPr bwMode="auto">
          <a:xfrm>
            <a:off x="2195513" y="260350"/>
            <a:ext cx="6491287" cy="642938"/>
          </a:xfrm>
          <a:prstGeom prst="rect">
            <a:avLst/>
          </a:prstGeom>
          <a:noFill/>
          <a:ln w="9525">
            <a:noFill/>
            <a:round/>
            <a:headEnd/>
            <a:tailEnd/>
          </a:ln>
        </p:spPr>
        <p:txBody>
          <a:bodyPr lIns="90000" tIns="46800" rIns="90000" bIns="46800"/>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1">
                <a:solidFill>
                  <a:srgbClr val="A50021"/>
                </a:solidFill>
                <a:latin typeface="Georgia" pitchFamily="18" charset="0"/>
              </a:rPr>
              <a:t>Scientific Data Infrastructure</a:t>
            </a:r>
          </a:p>
        </p:txBody>
      </p:sp>
      <p:grpSp>
        <p:nvGrpSpPr>
          <p:cNvPr id="13" name="Group 77"/>
          <p:cNvGrpSpPr>
            <a:grpSpLocks/>
          </p:cNvGrpSpPr>
          <p:nvPr/>
        </p:nvGrpSpPr>
        <p:grpSpPr bwMode="auto">
          <a:xfrm>
            <a:off x="2771775" y="4005263"/>
            <a:ext cx="1212850" cy="720725"/>
            <a:chOff x="249" y="3249"/>
            <a:chExt cx="764" cy="454"/>
          </a:xfrm>
        </p:grpSpPr>
        <p:sp>
          <p:nvSpPr>
            <p:cNvPr id="155683" name="Oval 70"/>
            <p:cNvSpPr>
              <a:spLocks noChangeArrowheads="1"/>
            </p:cNvSpPr>
            <p:nvPr/>
          </p:nvSpPr>
          <p:spPr bwMode="auto">
            <a:xfrm>
              <a:off x="249" y="3249"/>
              <a:ext cx="764" cy="454"/>
            </a:xfrm>
            <a:prstGeom prst="ellipse">
              <a:avLst/>
            </a:prstGeom>
            <a:solidFill>
              <a:schemeClr val="accent2">
                <a:alpha val="39999"/>
              </a:schemeClr>
            </a:solidFill>
            <a:ln w="9525">
              <a:round/>
              <a:headEnd/>
              <a:tailEnd/>
            </a:ln>
            <a:scene3d>
              <a:camera prst="legacyObliqueBottom"/>
              <a:lightRig rig="legacyFlat3" dir="b"/>
            </a:scene3d>
            <a:sp3d extrusionH="125400" prstMaterial="legacyMatte">
              <a:bevelT w="13500" h="13500" prst="angle"/>
              <a:bevelB w="13500" h="13500" prst="angle"/>
              <a:extrusionClr>
                <a:srgbClr val="000099"/>
              </a:extrusionClr>
            </a:sp3d>
          </p:spPr>
          <p:txBody>
            <a:bodyPr wrap="none" tIns="0" anchor="ctr">
              <a:flatTx/>
            </a:bodyPr>
            <a:lstStyle/>
            <a:p>
              <a:endParaRPr lang="en-GB">
                <a:latin typeface="Calibri" pitchFamily="34" charset="0"/>
              </a:endParaRPr>
            </a:p>
          </p:txBody>
        </p:sp>
        <p:pic>
          <p:nvPicPr>
            <p:cNvPr id="155684" name="Picture 68" descr="Copy of EngrailedHomeoDomainPF00046"/>
            <p:cNvPicPr>
              <a:picLocks noChangeAspect="1" noChangeArrowheads="1"/>
            </p:cNvPicPr>
            <p:nvPr/>
          </p:nvPicPr>
          <p:blipFill>
            <a:blip r:embed="rId8" cstate="print"/>
            <a:srcRect t="2435"/>
            <a:stretch>
              <a:fillRect/>
            </a:stretch>
          </p:blipFill>
          <p:spPr bwMode="auto">
            <a:xfrm>
              <a:off x="385" y="3249"/>
              <a:ext cx="544" cy="401"/>
            </a:xfrm>
            <a:prstGeom prst="rect">
              <a:avLst/>
            </a:prstGeom>
            <a:noFill/>
            <a:ln w="6350">
              <a:noFill/>
              <a:miter lim="800000"/>
              <a:headEnd/>
              <a:tailEnd/>
            </a:ln>
          </p:spPr>
        </p:pic>
      </p:grpSp>
      <p:grpSp>
        <p:nvGrpSpPr>
          <p:cNvPr id="14" name="Group 100"/>
          <p:cNvGrpSpPr>
            <a:grpSpLocks/>
          </p:cNvGrpSpPr>
          <p:nvPr/>
        </p:nvGrpSpPr>
        <p:grpSpPr bwMode="auto">
          <a:xfrm>
            <a:off x="1979613" y="2852738"/>
            <a:ext cx="4895850" cy="2376487"/>
            <a:chOff x="3651" y="845"/>
            <a:chExt cx="2721" cy="1406"/>
          </a:xfrm>
        </p:grpSpPr>
        <p:sp>
          <p:nvSpPr>
            <p:cNvPr id="155686" name="Freeform 13"/>
            <p:cNvSpPr>
              <a:spLocks/>
            </p:cNvSpPr>
            <p:nvPr/>
          </p:nvSpPr>
          <p:spPr bwMode="auto">
            <a:xfrm>
              <a:off x="3651" y="845"/>
              <a:ext cx="2721" cy="1406"/>
            </a:xfrm>
            <a:custGeom>
              <a:avLst/>
              <a:gdLst>
                <a:gd name="T0" fmla="*/ 0 w 3444"/>
                <a:gd name="T1" fmla="*/ 1417 h 1405"/>
                <a:gd name="T2" fmla="*/ 36 w 3444"/>
                <a:gd name="T3" fmla="*/ 0 h 1405"/>
                <a:gd name="T4" fmla="*/ 168 w 3444"/>
                <a:gd name="T5" fmla="*/ 0 h 1405"/>
                <a:gd name="T6" fmla="*/ 204 w 3444"/>
                <a:gd name="T7" fmla="*/ 1417 h 1405"/>
                <a:gd name="T8" fmla="*/ 0 w 3444"/>
                <a:gd name="T9" fmla="*/ 1417 h 1405"/>
                <a:gd name="T10" fmla="*/ 0 60000 65536"/>
                <a:gd name="T11" fmla="*/ 0 60000 65536"/>
                <a:gd name="T12" fmla="*/ 0 60000 65536"/>
                <a:gd name="T13" fmla="*/ 0 60000 65536"/>
                <a:gd name="T14" fmla="*/ 0 60000 65536"/>
                <a:gd name="T15" fmla="*/ 0 w 3444"/>
                <a:gd name="T16" fmla="*/ 0 h 1405"/>
                <a:gd name="T17" fmla="*/ 3444 w 3444"/>
                <a:gd name="T18" fmla="*/ 1405 h 1405"/>
              </a:gdLst>
              <a:ahLst/>
              <a:cxnLst>
                <a:cxn ang="T10">
                  <a:pos x="T0" y="T1"/>
                </a:cxn>
                <a:cxn ang="T11">
                  <a:pos x="T2" y="T3"/>
                </a:cxn>
                <a:cxn ang="T12">
                  <a:pos x="T4" y="T5"/>
                </a:cxn>
                <a:cxn ang="T13">
                  <a:pos x="T6" y="T7"/>
                </a:cxn>
                <a:cxn ang="T14">
                  <a:pos x="T8" y="T9"/>
                </a:cxn>
              </a:cxnLst>
              <a:rect l="T15" t="T16" r="T17" b="T18"/>
              <a:pathLst>
                <a:path w="3444" h="1405">
                  <a:moveTo>
                    <a:pt x="0" y="1405"/>
                  </a:moveTo>
                  <a:lnTo>
                    <a:pt x="599" y="0"/>
                  </a:lnTo>
                  <a:lnTo>
                    <a:pt x="2833" y="0"/>
                  </a:lnTo>
                  <a:lnTo>
                    <a:pt x="3444" y="1405"/>
                  </a:lnTo>
                  <a:lnTo>
                    <a:pt x="0" y="1405"/>
                  </a:lnTo>
                  <a:close/>
                </a:path>
              </a:pathLst>
            </a:custGeom>
            <a:solidFill>
              <a:srgbClr val="993366">
                <a:alpha val="27058"/>
              </a:srgbClr>
            </a:solidFill>
            <a:ln w="9525">
              <a:miter lim="800000"/>
              <a:headEnd/>
              <a:tailEnd/>
            </a:ln>
            <a:scene3d>
              <a:camera prst="legacyObliqueBottom"/>
              <a:lightRig rig="legacyFlat3" dir="b"/>
            </a:scene3d>
            <a:sp3d extrusionH="125400" prstMaterial="legacyMatte">
              <a:bevelT w="13500" h="13500" prst="angle"/>
              <a:bevelB w="13500" h="13500" prst="angle"/>
              <a:extrusionClr>
                <a:srgbClr val="993366"/>
              </a:extrusionClr>
            </a:sp3d>
          </p:spPr>
          <p:txBody>
            <a:bodyPr tIns="0">
              <a:flatTx/>
            </a:bodyPr>
            <a:lstStyle/>
            <a:p>
              <a:endParaRPr lang="en-GB">
                <a:latin typeface="Calibri" pitchFamily="34" charset="0"/>
              </a:endParaRPr>
            </a:p>
          </p:txBody>
        </p:sp>
        <p:sp>
          <p:nvSpPr>
            <p:cNvPr id="155687" name="Rectangle 14"/>
            <p:cNvSpPr>
              <a:spLocks noChangeArrowheads="1"/>
            </p:cNvSpPr>
            <p:nvPr/>
          </p:nvSpPr>
          <p:spPr bwMode="auto">
            <a:xfrm>
              <a:off x="3969" y="2024"/>
              <a:ext cx="2249" cy="189"/>
            </a:xfrm>
            <a:prstGeom prst="rect">
              <a:avLst/>
            </a:prstGeom>
            <a:noFill/>
            <a:ln w="9525" algn="ctr">
              <a:noFill/>
              <a:miter lim="800000"/>
              <a:headEnd/>
              <a:tailEnd/>
            </a:ln>
          </p:spPr>
          <p:txBody>
            <a:bodyPr tIns="0">
              <a:spAutoFit/>
            </a:bodyPr>
            <a:lstStyle/>
            <a:p>
              <a:pPr algn="ctr" eaLnBrk="0" hangingPunct="0"/>
              <a:r>
                <a:rPr lang="en-GB" b="1">
                  <a:solidFill>
                    <a:srgbClr val="660066"/>
                  </a:solidFill>
                  <a:latin typeface="Georgia" pitchFamily="18" charset="0"/>
                </a:rPr>
                <a:t>scientific data infrastructure</a:t>
              </a:r>
              <a:endParaRPr lang="fr-FR" b="1">
                <a:solidFill>
                  <a:srgbClr val="660066"/>
                </a:solidFill>
                <a:latin typeface="Georgia" pitchFamily="18" charset="0"/>
              </a:endParaRPr>
            </a:p>
          </p:txBody>
        </p:sp>
      </p:grpSp>
      <p:sp>
        <p:nvSpPr>
          <p:cNvPr id="75799" name="AutoShape 23"/>
          <p:cNvSpPr>
            <a:spLocks noChangeArrowheads="1"/>
          </p:cNvSpPr>
          <p:nvPr/>
        </p:nvSpPr>
        <p:spPr bwMode="auto">
          <a:xfrm rot="4821121">
            <a:off x="3155950" y="2395538"/>
            <a:ext cx="649287" cy="554038"/>
          </a:xfrm>
          <a:prstGeom prst="rightArrow">
            <a:avLst>
              <a:gd name="adj1" fmla="val 49222"/>
              <a:gd name="adj2" fmla="val 52769"/>
            </a:avLst>
          </a:prstGeom>
          <a:solidFill>
            <a:srgbClr val="2DB52D">
              <a:alpha val="79999"/>
            </a:srgbClr>
          </a:solidFill>
          <a:ln w="9525">
            <a:miter lim="800000"/>
            <a:headEnd/>
            <a:tailEnd/>
          </a:ln>
          <a:scene3d>
            <a:camera prst="legacyObliqueBottom"/>
            <a:lightRig rig="legacyFlat3" dir="b"/>
          </a:scene3d>
          <a:sp3d extrusionH="125400" prstMaterial="legacyMatte">
            <a:bevelT w="13500" h="13500" prst="angle"/>
            <a:bevelB w="13500" h="13500" prst="angle"/>
            <a:extrusionClr>
              <a:srgbClr val="2DB52D"/>
            </a:extrusionClr>
          </a:sp3d>
        </p:spPr>
        <p:txBody>
          <a:bodyPr wrap="none" tIns="0" anchor="ctr">
            <a:flatTx/>
          </a:bodyPr>
          <a:lstStyle/>
          <a:p>
            <a:endParaRPr lang="en-GB">
              <a:latin typeface="Calibri" pitchFamily="34" charset="0"/>
            </a:endParaRPr>
          </a:p>
        </p:txBody>
      </p:sp>
      <p:sp>
        <p:nvSpPr>
          <p:cNvPr id="75803" name="AutoShape 27"/>
          <p:cNvSpPr>
            <a:spLocks noChangeArrowheads="1"/>
          </p:cNvSpPr>
          <p:nvPr/>
        </p:nvSpPr>
        <p:spPr bwMode="auto">
          <a:xfrm rot="16655122" flipH="1">
            <a:off x="5345112" y="2357438"/>
            <a:ext cx="576263" cy="554038"/>
          </a:xfrm>
          <a:prstGeom prst="rightArrow">
            <a:avLst>
              <a:gd name="adj1" fmla="val 49222"/>
              <a:gd name="adj2" fmla="val 46834"/>
            </a:avLst>
          </a:prstGeom>
          <a:solidFill>
            <a:srgbClr val="CC3300">
              <a:alpha val="79999"/>
            </a:srgbClr>
          </a:solidFill>
          <a:ln w="9525">
            <a:miter lim="800000"/>
            <a:headEnd/>
            <a:tailEnd/>
          </a:ln>
          <a:scene3d>
            <a:camera prst="legacyObliqueBottom"/>
            <a:lightRig rig="legacyFlat3" dir="b"/>
          </a:scene3d>
          <a:sp3d extrusionH="125400" prstMaterial="legacyMatte">
            <a:bevelT w="13500" h="13500" prst="angle"/>
            <a:bevelB w="13500" h="13500" prst="angle"/>
            <a:extrusionClr>
              <a:srgbClr val="CC3300"/>
            </a:extrusionClr>
          </a:sp3d>
        </p:spPr>
        <p:txBody>
          <a:bodyPr wrap="none" tIns="0" anchor="ctr">
            <a:flatTx/>
          </a:bodyPr>
          <a:lstStyle/>
          <a:p>
            <a:endParaRPr lang="en-GB">
              <a:latin typeface="Calibri" pitchFamily="34" charset="0"/>
            </a:endParaRPr>
          </a:p>
        </p:txBody>
      </p:sp>
      <p:sp>
        <p:nvSpPr>
          <p:cNvPr id="75795" name="AutoShape 19"/>
          <p:cNvSpPr>
            <a:spLocks noChangeArrowheads="1"/>
          </p:cNvSpPr>
          <p:nvPr/>
        </p:nvSpPr>
        <p:spPr bwMode="auto">
          <a:xfrm rot="19934584" flipH="1">
            <a:off x="5942013" y="3732213"/>
            <a:ext cx="1128712" cy="554037"/>
          </a:xfrm>
          <a:prstGeom prst="rightArrow">
            <a:avLst>
              <a:gd name="adj1" fmla="val 50000"/>
              <a:gd name="adj2" fmla="val 50931"/>
            </a:avLst>
          </a:prstGeom>
          <a:solidFill>
            <a:srgbClr val="FF6600">
              <a:alpha val="79999"/>
            </a:srgbClr>
          </a:solidFill>
          <a:ln w="9525">
            <a:miter lim="800000"/>
            <a:headEnd/>
            <a:tailEnd/>
          </a:ln>
          <a:scene3d>
            <a:camera prst="legacyObliqueBottom"/>
            <a:lightRig rig="legacyFlat3" dir="b"/>
          </a:scene3d>
          <a:sp3d extrusionH="125400" prstMaterial="legacyMatte">
            <a:bevelT w="13500" h="13500" prst="angle"/>
            <a:bevelB w="13500" h="13500" prst="angle"/>
            <a:extrusionClr>
              <a:srgbClr val="FF6600"/>
            </a:extrusionClr>
          </a:sp3d>
        </p:spPr>
        <p:txBody>
          <a:bodyPr wrap="none" tIns="0" anchor="ctr">
            <a:flatTx/>
          </a:bodyPr>
          <a:lstStyle/>
          <a:p>
            <a:endParaRPr lang="en-GB">
              <a:latin typeface="Calibri" pitchFamily="34" charset="0"/>
            </a:endParaRPr>
          </a:p>
        </p:txBody>
      </p:sp>
      <p:sp>
        <p:nvSpPr>
          <p:cNvPr id="75791" name="AutoShape 15"/>
          <p:cNvSpPr>
            <a:spLocks noChangeArrowheads="1"/>
          </p:cNvSpPr>
          <p:nvPr/>
        </p:nvSpPr>
        <p:spPr bwMode="auto">
          <a:xfrm rot="2076791">
            <a:off x="1979613" y="3429000"/>
            <a:ext cx="838200" cy="554038"/>
          </a:xfrm>
          <a:prstGeom prst="rightArrow">
            <a:avLst>
              <a:gd name="adj1" fmla="val 50000"/>
              <a:gd name="adj2" fmla="val 37822"/>
            </a:avLst>
          </a:prstGeom>
          <a:solidFill>
            <a:srgbClr val="0000FF">
              <a:alpha val="79999"/>
            </a:srgbClr>
          </a:solidFill>
          <a:ln w="9525">
            <a:miter lim="800000"/>
            <a:headEnd/>
            <a:tailEnd/>
          </a:ln>
          <a:scene3d>
            <a:camera prst="legacyObliqueBottom"/>
            <a:lightRig rig="legacyFlat3" dir="b"/>
          </a:scene3d>
          <a:sp3d extrusionH="125400" prstMaterial="legacyMatte">
            <a:bevelT w="13500" h="13500" prst="angle"/>
            <a:bevelB w="13500" h="13500" prst="angle"/>
            <a:extrusionClr>
              <a:srgbClr val="0000FF"/>
            </a:extrusionClr>
          </a:sp3d>
        </p:spPr>
        <p:txBody>
          <a:bodyPr wrap="none" tIns="0" anchor="ctr">
            <a:flatTx/>
          </a:bodyPr>
          <a:lstStyle/>
          <a:p>
            <a:endParaRPr lang="en-GB">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20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5791"/>
                                        </p:tgtEl>
                                        <p:attrNameLst>
                                          <p:attrName>style.visibility</p:attrName>
                                        </p:attrNameLst>
                                      </p:cBhvr>
                                      <p:to>
                                        <p:strVal val="visible"/>
                                      </p:to>
                                    </p:set>
                                    <p:animEffect transition="in" filter="dissolve">
                                      <p:cBhvr>
                                        <p:cTn id="21" dur="1000"/>
                                        <p:tgtEl>
                                          <p:spTgt spid="75791"/>
                                        </p:tgtEl>
                                      </p:cBhvr>
                                    </p:animEffect>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1000"/>
                                        <p:tgtEl>
                                          <p:spTgt spid="13"/>
                                        </p:tgtEl>
                                      </p:cBhvr>
                                    </p:animEffect>
                                  </p:childTnLst>
                                </p:cTn>
                              </p:par>
                            </p:childTnLst>
                          </p:cTn>
                        </p:par>
                        <p:par>
                          <p:cTn id="26" fill="hold">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75799"/>
                                        </p:tgtEl>
                                        <p:attrNameLst>
                                          <p:attrName>style.visibility</p:attrName>
                                        </p:attrNameLst>
                                      </p:cBhvr>
                                      <p:to>
                                        <p:strVal val="visible"/>
                                      </p:to>
                                    </p:set>
                                    <p:animEffect transition="in" filter="dissolve">
                                      <p:cBhvr>
                                        <p:cTn id="29" dur="1000"/>
                                        <p:tgtEl>
                                          <p:spTgt spid="75799"/>
                                        </p:tgtEl>
                                      </p:cBhvr>
                                    </p:animEffect>
                                  </p:childTnLst>
                                </p:cTn>
                              </p:par>
                              <p:par>
                                <p:cTn id="30" presetID="9"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1000"/>
                                        <p:tgtEl>
                                          <p:spTgt spid="10"/>
                                        </p:tgtEl>
                                      </p:cBhvr>
                                    </p:animEffect>
                                  </p:childTnLst>
                                </p:cTn>
                              </p:par>
                            </p:childTnLst>
                          </p:cTn>
                        </p:par>
                        <p:par>
                          <p:cTn id="33" fill="hold">
                            <p:stCondLst>
                              <p:cond delay="3000"/>
                            </p:stCondLst>
                            <p:childTnLst>
                              <p:par>
                                <p:cTn id="34" presetID="9" presetClass="entr" presetSubtype="0" fill="hold" grpId="0" nodeType="afterEffect">
                                  <p:stCondLst>
                                    <p:cond delay="0"/>
                                  </p:stCondLst>
                                  <p:childTnLst>
                                    <p:set>
                                      <p:cBhvr>
                                        <p:cTn id="35" dur="1" fill="hold">
                                          <p:stCondLst>
                                            <p:cond delay="0"/>
                                          </p:stCondLst>
                                        </p:cTn>
                                        <p:tgtEl>
                                          <p:spTgt spid="75803"/>
                                        </p:tgtEl>
                                        <p:attrNameLst>
                                          <p:attrName>style.visibility</p:attrName>
                                        </p:attrNameLst>
                                      </p:cBhvr>
                                      <p:to>
                                        <p:strVal val="visible"/>
                                      </p:to>
                                    </p:set>
                                    <p:animEffect transition="in" filter="dissolve">
                                      <p:cBhvr>
                                        <p:cTn id="36" dur="1000"/>
                                        <p:tgtEl>
                                          <p:spTgt spid="75803"/>
                                        </p:tgtEl>
                                      </p:cBhvr>
                                    </p:animEffect>
                                  </p:childTnLst>
                                </p:cTn>
                              </p:par>
                              <p:par>
                                <p:cTn id="37" presetID="9"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ssolve">
                                      <p:cBhvr>
                                        <p:cTn id="39" dur="1000"/>
                                        <p:tgtEl>
                                          <p:spTgt spid="12"/>
                                        </p:tgtEl>
                                      </p:cBhvr>
                                    </p:animEffect>
                                  </p:childTnLst>
                                </p:cTn>
                              </p:par>
                            </p:childTnLst>
                          </p:cTn>
                        </p:par>
                        <p:par>
                          <p:cTn id="40" fill="hold">
                            <p:stCondLst>
                              <p:cond delay="4000"/>
                            </p:stCondLst>
                            <p:childTnLst>
                              <p:par>
                                <p:cTn id="41" presetID="9" presetClass="entr" presetSubtype="0" fill="hold" grpId="0" nodeType="afterEffect">
                                  <p:stCondLst>
                                    <p:cond delay="0"/>
                                  </p:stCondLst>
                                  <p:childTnLst>
                                    <p:set>
                                      <p:cBhvr>
                                        <p:cTn id="42" dur="1" fill="hold">
                                          <p:stCondLst>
                                            <p:cond delay="0"/>
                                          </p:stCondLst>
                                        </p:cTn>
                                        <p:tgtEl>
                                          <p:spTgt spid="75795"/>
                                        </p:tgtEl>
                                        <p:attrNameLst>
                                          <p:attrName>style.visibility</p:attrName>
                                        </p:attrNameLst>
                                      </p:cBhvr>
                                      <p:to>
                                        <p:strVal val="visible"/>
                                      </p:to>
                                    </p:set>
                                    <p:animEffect transition="in" filter="dissolve">
                                      <p:cBhvr>
                                        <p:cTn id="43" dur="1000"/>
                                        <p:tgtEl>
                                          <p:spTgt spid="75795"/>
                                        </p:tgtEl>
                                      </p:cBhvr>
                                    </p:animEffect>
                                  </p:childTnLst>
                                </p:cTn>
                              </p:par>
                              <p:par>
                                <p:cTn id="44" presetID="9"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dissolve">
                                      <p:cBhvr>
                                        <p:cTn id="46" dur="10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dissolve">
                                      <p:cBhvr>
                                        <p:cTn id="5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9" grpId="0" animBg="1"/>
      <p:bldP spid="75803" grpId="0" animBg="1"/>
      <p:bldP spid="75795" grpId="0" animBg="1"/>
      <p:bldP spid="7579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1"/>
          <p:cNvSpPr txBox="1">
            <a:spLocks noChangeArrowheads="1"/>
          </p:cNvSpPr>
          <p:nvPr/>
        </p:nvSpPr>
        <p:spPr bwMode="auto">
          <a:xfrm>
            <a:off x="1476375" y="2060575"/>
            <a:ext cx="7127875" cy="3517900"/>
          </a:xfrm>
          <a:prstGeom prst="rect">
            <a:avLst/>
          </a:prstGeom>
          <a:noFill/>
          <a:ln w="9525">
            <a:noFill/>
            <a:round/>
            <a:headEnd/>
            <a:tailEnd/>
          </a:ln>
        </p:spPr>
        <p:txBody>
          <a:bodyPr lIns="90000" tIns="46800" rIns="90000" bIns="46800"/>
          <a:lstStyle/>
          <a:p>
            <a:pPr marL="309563" indent="-309563">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a:solidFill>
                  <a:srgbClr val="990033"/>
                </a:solidFill>
                <a:latin typeface="Georgia" pitchFamily="18" charset="0"/>
              </a:rPr>
              <a:t>	“A fundamental characteristic of our age is the raising tide of data – global, diverse, valuable and complex . In the realm of science, this is both an opportunity and a challenge.”</a:t>
            </a:r>
          </a:p>
          <a:p>
            <a:pPr lvl="1">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a:solidFill>
                  <a:srgbClr val="990033"/>
                </a:solidFill>
                <a:latin typeface="Georgia" pitchFamily="18" charset="0"/>
              </a:rPr>
              <a:t>	</a:t>
            </a:r>
          </a:p>
          <a:p>
            <a:pPr lvl="1">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1600" i="1">
                <a:solidFill>
                  <a:srgbClr val="990033"/>
                </a:solidFill>
                <a:latin typeface="Georgia" pitchFamily="18" charset="0"/>
              </a:rPr>
              <a:t>Report of the High-Level Group on Scientific Data, October 2010</a:t>
            </a:r>
            <a:endParaRPr lang="en-US" sz="1000" i="1">
              <a:solidFill>
                <a:srgbClr val="990033"/>
              </a:solidFill>
              <a:latin typeface="Georgia" pitchFamily="18" charset="0"/>
            </a:endParaRPr>
          </a:p>
          <a:p>
            <a:pPr lvl="1">
              <a:lnSpc>
                <a:spcPct val="90000"/>
              </a:lnSpc>
              <a:spcBef>
                <a:spcPts val="60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US" sz="1400" i="1">
                <a:solidFill>
                  <a:srgbClr val="990033"/>
                </a:solidFill>
                <a:latin typeface="Georgia" pitchFamily="18" charset="0"/>
              </a:rPr>
              <a:t>“Riding the Wave: how Europe can gain from the raising tide of scientific data”</a:t>
            </a:r>
            <a:endParaRPr lang="en-GB" sz="2000" i="1">
              <a:solidFill>
                <a:srgbClr val="990033"/>
              </a:solidFill>
              <a:latin typeface="Georgia" pitchFamily="18" charset="0"/>
            </a:endParaRPr>
          </a:p>
          <a:p>
            <a:pPr marL="309563" indent="-309563">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endParaRPr lang="en-GB" sz="3200">
              <a:solidFill>
                <a:srgbClr val="990033"/>
              </a:solidFill>
              <a:latin typeface="Georgia" pitchFamily="18" charset="0"/>
            </a:endParaRPr>
          </a:p>
          <a:p>
            <a:pPr marL="309563" indent="-309563">
              <a:lnSpc>
                <a:spcPct val="90000"/>
              </a:lnSpc>
              <a:spcBef>
                <a:spcPts val="1750"/>
              </a:spcBef>
              <a:buClr>
                <a:srgbClr val="990033"/>
              </a:buClr>
              <a:buFont typeface="Wingdings" pitchFamily="2" charset="2"/>
              <a:buNone/>
              <a:tabLst>
                <a:tab pos="309563" algn="l"/>
                <a:tab pos="744538" algn="l"/>
                <a:tab pos="1193800" algn="l"/>
                <a:tab pos="1643063" algn="l"/>
                <a:tab pos="2092325" algn="l"/>
                <a:tab pos="2541588" algn="l"/>
                <a:tab pos="2990850" algn="l"/>
                <a:tab pos="3440113" algn="l"/>
                <a:tab pos="3889375" algn="l"/>
                <a:tab pos="4338638" algn="l"/>
                <a:tab pos="4787900" algn="l"/>
                <a:tab pos="5237163" algn="l"/>
                <a:tab pos="5699125" algn="l"/>
                <a:tab pos="6135688" algn="l"/>
                <a:tab pos="6584950" algn="l"/>
                <a:tab pos="7034213" algn="l"/>
                <a:tab pos="7483475" algn="l"/>
                <a:tab pos="7932738" algn="l"/>
                <a:tab pos="8382000" algn="l"/>
                <a:tab pos="8831263" algn="l"/>
                <a:tab pos="9280525" algn="l"/>
                <a:tab pos="9409113" algn="l"/>
                <a:tab pos="9858375" algn="l"/>
                <a:tab pos="10307638" algn="l"/>
                <a:tab pos="10756900" algn="l"/>
                <a:tab pos="10760075" algn="l"/>
                <a:tab pos="10763250" algn="l"/>
                <a:tab pos="10766425" algn="l"/>
                <a:tab pos="10769600" algn="l"/>
                <a:tab pos="10772775" algn="l"/>
                <a:tab pos="10775950" algn="l"/>
                <a:tab pos="10779125" algn="l"/>
              </a:tabLst>
            </a:pPr>
            <a:r>
              <a:rPr lang="en-GB" sz="2400">
                <a:solidFill>
                  <a:srgbClr val="990033"/>
                </a:solidFill>
                <a:latin typeface="Georgia" pitchFamily="18" charset="0"/>
              </a:rPr>
              <a:t>	</a:t>
            </a:r>
          </a:p>
        </p:txBody>
      </p:sp>
      <p:sp>
        <p:nvSpPr>
          <p:cNvPr id="133128" name="Text Box 4"/>
          <p:cNvSpPr txBox="1">
            <a:spLocks noChangeArrowheads="1"/>
          </p:cNvSpPr>
          <p:nvPr/>
        </p:nvSpPr>
        <p:spPr bwMode="auto">
          <a:xfrm>
            <a:off x="787400" y="490538"/>
            <a:ext cx="8115300" cy="1154112"/>
          </a:xfrm>
          <a:prstGeom prst="rect">
            <a:avLst/>
          </a:prstGeom>
          <a:noFill/>
          <a:ln w="9525">
            <a:noFill/>
            <a:round/>
            <a:headEnd/>
            <a:tailEnd/>
          </a:ln>
        </p:spPr>
        <p:txBody>
          <a:bodyPr lIns="90000" tIns="46800" rIns="90000" bIns="46800"/>
          <a:lstStyle/>
          <a:p>
            <a:pPr algn="r">
              <a:buClr>
                <a:srgbClr val="A50021"/>
              </a:buClr>
              <a:buFont typeface="Georgia"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200" b="1">
                <a:solidFill>
                  <a:srgbClr val="A50021"/>
                </a:solidFill>
                <a:latin typeface="Georgia" pitchFamily="18" charset="0"/>
              </a:rPr>
              <a:t>raising tide of data…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Verdana"/>
        <a:ea typeface="Arial Unicode MS"/>
        <a:cs typeface="Arial Unicode MS"/>
      </a:majorFont>
      <a:minorFont>
        <a:latin typeface="Verdana"/>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35000"/>
          </a:lnSpc>
          <a:spcBef>
            <a:spcPct val="0"/>
          </a:spcBef>
          <a:spcAft>
            <a:spcPct val="0"/>
          </a:spcAft>
          <a:buClr>
            <a:srgbClr val="000000"/>
          </a:buClr>
          <a:buSzPct val="100000"/>
          <a:buFont typeface="Arial" pitchFamily="34" charset="0"/>
          <a:buNone/>
          <a:tabLst/>
          <a:defRPr kumimoji="0" lang="en-GB" sz="1800" b="0" i="0" u="none" strike="noStrike" cap="none" normalizeH="0" baseline="0" smtClean="0">
            <a:ln>
              <a:noFill/>
            </a:ln>
            <a:solidFill>
              <a:schemeClr val="bg1"/>
            </a:solidFill>
            <a:effectLst/>
            <a:latin typeface="Arial" pitchFamily="34" charset="0"/>
            <a:ea typeface="Arial Unicode MS" pitchFamily="34" charset="-128"/>
            <a:cs typeface="Arial Unicode MS" pitchFamily="34" charset="-128"/>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2999</TotalTime>
  <Words>1944</Words>
  <Application>Microsoft Office PowerPoint</Application>
  <PresentationFormat>On-screen Show (4:3)</PresentationFormat>
  <Paragraphs>370</Paragraphs>
  <Slides>36</Slides>
  <Notes>20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2_Thème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casa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dc:title>
  <dc:creator>Carlos Morais Pires</dc:creator>
  <cp:lastModifiedBy>David Giaretta</cp:lastModifiedBy>
  <cp:revision>325</cp:revision>
  <dcterms:created xsi:type="dcterms:W3CDTF">2009-03-14T20:40:57Z</dcterms:created>
  <dcterms:modified xsi:type="dcterms:W3CDTF">2010-09-15T12:43:22Z</dcterms:modified>
</cp:coreProperties>
</file>